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301" r:id="rId13"/>
    <p:sldId id="268" r:id="rId14"/>
    <p:sldId id="269" r:id="rId15"/>
    <p:sldId id="308" r:id="rId16"/>
    <p:sldId id="302" r:id="rId17"/>
    <p:sldId id="271" r:id="rId18"/>
    <p:sldId id="272" r:id="rId19"/>
    <p:sldId id="273" r:id="rId20"/>
    <p:sldId id="274" r:id="rId21"/>
    <p:sldId id="275" r:id="rId22"/>
    <p:sldId id="303" r:id="rId23"/>
    <p:sldId id="277" r:id="rId24"/>
    <p:sldId id="278" r:id="rId25"/>
    <p:sldId id="279" r:id="rId26"/>
    <p:sldId id="280" r:id="rId27"/>
    <p:sldId id="281" r:id="rId28"/>
    <p:sldId id="282" r:id="rId29"/>
    <p:sldId id="292" r:id="rId30"/>
    <p:sldId id="304" r:id="rId31"/>
    <p:sldId id="285" r:id="rId32"/>
    <p:sldId id="286" r:id="rId33"/>
    <p:sldId id="287" r:id="rId34"/>
    <p:sldId id="293" r:id="rId35"/>
    <p:sldId id="305" r:id="rId36"/>
    <p:sldId id="295" r:id="rId37"/>
    <p:sldId id="296" r:id="rId38"/>
    <p:sldId id="299" r:id="rId39"/>
    <p:sldId id="306" r:id="rId40"/>
    <p:sldId id="288" r:id="rId41"/>
    <p:sldId id="289" r:id="rId42"/>
    <p:sldId id="307" r:id="rId43"/>
    <p:sldId id="291" r:id="rId44"/>
  </p:sldIdLst>
  <p:sldSz cx="12192000" cy="6858000"/>
  <p:notesSz cx="12192000" cy="6858000"/>
  <p:embeddedFontLst>
    <p:embeddedFont>
      <p:font typeface="Calibri" panose="020F0502020204030204" pitchFamily="3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Quattrocento Sans" panose="020B0502050000020003" pitchFamily="34" charset="0"/>
      <p:regular r:id="rId54"/>
      <p:bold r:id="rId55"/>
      <p:italic r:id="rId56"/>
      <p:boldItalic r:id="rId57"/>
    </p:embeddedFont>
    <p:embeddedFont>
      <p:font typeface="Tahoma" panose="020B0604030504040204" pitchFamily="3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g0SWL7NlKWdIfLnE6a7skCy3na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2C40CB-FBF9-4703-B8BA-5AB957B83DB1}">
  <a:tblStyle styleId="{9B2C40CB-FBF9-4703-B8BA-5AB957B83DB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80774" autoAdjust="0"/>
  </p:normalViewPr>
  <p:slideViewPr>
    <p:cSldViewPr snapToGrid="0">
      <p:cViewPr varScale="1">
        <p:scale>
          <a:sx n="66" d="100"/>
          <a:sy n="66" d="100"/>
        </p:scale>
        <p:origin x="1123"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microsoft.github.io/techcasestudies/mobile%20application%20development%20with%20xamarin/2017/04/20/dnvgl.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6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Azure log analytics provides access to logs and good integration with many services, which is useful in our situation. Azure log analytics provides access to logs and good integration with many services, which is useful in our situation.</a:t>
            </a:r>
            <a:endParaRPr dirty="0"/>
          </a:p>
        </p:txBody>
      </p:sp>
      <p:sp>
        <p:nvSpPr>
          <p:cNvPr id="268" name="Google Shape;268;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have chosen to use a </a:t>
            </a:r>
            <a:r>
              <a:rPr lang="fr-FR" sz="1200" i="0" dirty="0">
                <a:solidFill>
                  <a:schemeClr val="dk1"/>
                </a:solidFill>
                <a:latin typeface="Calibri"/>
                <a:ea typeface="Calibri"/>
                <a:cs typeface="Calibri"/>
                <a:sym typeface="Calibri"/>
              </a:rPr>
              <a:t>Azure SQL </a:t>
            </a:r>
            <a:r>
              <a:rPr lang="fr-FR" sz="1200" i="0" dirty="0" err="1">
                <a:solidFill>
                  <a:schemeClr val="dk1"/>
                </a:solidFill>
                <a:latin typeface="Calibri"/>
                <a:ea typeface="Calibri"/>
                <a:cs typeface="Calibri"/>
                <a:sym typeface="Calibri"/>
              </a:rPr>
              <a:t>Database</a:t>
            </a:r>
            <a:r>
              <a:rPr lang="en-US" dirty="0"/>
              <a:t> instead of a Azure cosmos </a:t>
            </a:r>
            <a:r>
              <a:rPr lang="en-US" dirty="0" err="1"/>
              <a:t>db</a:t>
            </a:r>
            <a:r>
              <a:rPr lang="en-US" dirty="0"/>
              <a:t> because our database is structured (articles, lists).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Source: https://the-tech-guy.in//azure-cosmos-db-vs-azure-sql-database/#:~:text=Query%20Language%3A%20Azure%20Cosmos%20DB,is%20the%20way%20to%20go.</a:t>
            </a:r>
          </a:p>
          <a:p>
            <a:pPr marL="0" lvl="0" indent="0" algn="l" rtl="0">
              <a:spcBef>
                <a:spcPts val="0"/>
              </a:spcBef>
              <a:spcAft>
                <a:spcPts val="0"/>
              </a:spcAft>
              <a:buNone/>
            </a:pPr>
            <a:r>
              <a:rPr lang="en-US" dirty="0"/>
              <a:t>2023/04/14</a:t>
            </a:r>
            <a:endParaRPr lang="fr-FR" dirty="0"/>
          </a:p>
        </p:txBody>
      </p:sp>
      <p:sp>
        <p:nvSpPr>
          <p:cNvPr id="282" name="Google Shape;282;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have chosen to use a </a:t>
            </a:r>
            <a:r>
              <a:rPr lang="fr-FR" sz="1200" i="0" dirty="0">
                <a:solidFill>
                  <a:schemeClr val="dk1"/>
                </a:solidFill>
                <a:latin typeface="Calibri"/>
                <a:ea typeface="Calibri"/>
                <a:cs typeface="Calibri"/>
                <a:sym typeface="Calibri"/>
              </a:rPr>
              <a:t>Azure SQL </a:t>
            </a:r>
            <a:r>
              <a:rPr lang="fr-FR" sz="1200" i="0" dirty="0" err="1">
                <a:solidFill>
                  <a:schemeClr val="dk1"/>
                </a:solidFill>
                <a:latin typeface="Calibri"/>
                <a:ea typeface="Calibri"/>
                <a:cs typeface="Calibri"/>
                <a:sym typeface="Calibri"/>
              </a:rPr>
              <a:t>Database</a:t>
            </a:r>
            <a:r>
              <a:rPr lang="en-US" dirty="0"/>
              <a:t> instead of a Azure cosmos </a:t>
            </a:r>
            <a:r>
              <a:rPr lang="en-US" dirty="0" err="1"/>
              <a:t>db</a:t>
            </a:r>
            <a:r>
              <a:rPr lang="en-US" dirty="0"/>
              <a:t> because our database is structured (articles, lists).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Source: https://the-tech-guy.in//azure-cosmos-db-vs-azure-sql-database/#:~:text=Query%20Language%3A%20Azure%20Cosmos%20DB,is%20the%20way%20to%20go.</a:t>
            </a:r>
          </a:p>
          <a:p>
            <a:pPr marL="0" lvl="0" indent="0" algn="l" rtl="0">
              <a:spcBef>
                <a:spcPts val="0"/>
              </a:spcBef>
              <a:spcAft>
                <a:spcPts val="0"/>
              </a:spcAft>
              <a:buNone/>
            </a:pPr>
            <a:r>
              <a:rPr lang="en-US" dirty="0"/>
              <a:t>2023/04/14</a:t>
            </a:r>
            <a:endParaRPr lang="fr-FR" dirty="0"/>
          </a:p>
        </p:txBody>
      </p:sp>
      <p:sp>
        <p:nvSpPr>
          <p:cNvPr id="282" name="Google Shape;282;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15</a:t>
            </a:fld>
            <a:endParaRPr/>
          </a:p>
        </p:txBody>
      </p:sp>
    </p:spTree>
    <p:extLst>
      <p:ext uri="{BB962C8B-B14F-4D97-AF65-F5344CB8AC3E}">
        <p14:creationId xmlns:p14="http://schemas.microsoft.com/office/powerpoint/2010/main" val="116896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382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1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most sensible choice is to use .NET with Xamarin, which is an app platform for developing apps (compatible with IOS and Android tablets,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Source: </a:t>
            </a:r>
            <a:r>
              <a:rPr lang="fr-FR" dirty="0"/>
              <a:t>https://dotnet.microsoft.com/en-us/apps/xamarin</a:t>
            </a:r>
            <a:endParaRPr dirty="0"/>
          </a:p>
        </p:txBody>
      </p:sp>
      <p:sp>
        <p:nvSpPr>
          <p:cNvPr id="360" name="Google Shape;360;p18: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service is just a view service for </a:t>
            </a:r>
            <a:r>
              <a:rPr lang="en-US"/>
              <a:t>the user</a:t>
            </a:r>
            <a:endParaRPr dirty="0"/>
          </a:p>
        </p:txBody>
      </p:sp>
      <p:sp>
        <p:nvSpPr>
          <p:cNvPr id="373" name="Google Shape;373;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Instance 2 because we have 100 users. </a:t>
            </a:r>
            <a:endParaRPr dirty="0"/>
          </a:p>
        </p:txBody>
      </p:sp>
      <p:sp>
        <p:nvSpPr>
          <p:cNvPr id="386" name="Google Shape;386;p2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353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5" name="Google Shape;455;p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slide is inspired by the </a:t>
            </a:r>
            <a:r>
              <a:rPr lang="en-US" dirty="0" err="1"/>
              <a:t>Dunderly</a:t>
            </a:r>
            <a:r>
              <a:rPr lang="en-US" dirty="0"/>
              <a:t> case study-Example.pdf</a:t>
            </a:r>
            <a:endParaRPr dirty="0"/>
          </a:p>
        </p:txBody>
      </p:sp>
      <p:sp>
        <p:nvSpPr>
          <p:cNvPr id="479" name="Google Shape;479;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2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Instance 2 because we have 100 users. </a:t>
            </a:r>
            <a:endParaRPr dirty="0"/>
          </a:p>
        </p:txBody>
      </p:sp>
      <p:sp>
        <p:nvSpPr>
          <p:cNvPr id="386" name="Google Shape;386;p2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29</a:t>
            </a:fld>
            <a:endParaRPr/>
          </a:p>
        </p:txBody>
      </p:sp>
    </p:spTree>
    <p:extLst>
      <p:ext uri="{BB962C8B-B14F-4D97-AF65-F5344CB8AC3E}">
        <p14:creationId xmlns:p14="http://schemas.microsoft.com/office/powerpoint/2010/main" val="244612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072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3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3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Source : https://learn.microsoft.com/en-us/azure/developer/mobile-apps/azure-mobile-apps/quickstarts/xamarin-forms/offline?pivots=vs2022-windows</a:t>
            </a:r>
            <a:endParaRPr dirty="0"/>
          </a:p>
        </p:txBody>
      </p:sp>
      <p:sp>
        <p:nvSpPr>
          <p:cNvPr id="601" name="Google Shape;601;p32: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r>
              <a:rPr lang="fr-FR" dirty="0"/>
              <a:t>Source: </a:t>
            </a:r>
            <a:r>
              <a:rPr lang="en-US" dirty="0">
                <a:hlinkClick r:id="rId3"/>
              </a:rPr>
              <a:t>https://microsoft.github.io/techcasestudies/mobile%20application%20development%20with%20xamarin/2017/04/20/dnvgl.html</a:t>
            </a:r>
            <a:endParaRPr lang="fr-FR" dirty="0"/>
          </a:p>
        </p:txBody>
      </p:sp>
      <p:sp>
        <p:nvSpPr>
          <p:cNvPr id="479" name="Google Shape;479;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874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363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163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3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985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27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We're the App service for Payment </a:t>
            </a:r>
            <a:r>
              <a:rPr lang="en-US" dirty="0" err="1"/>
              <a:t>Transfert</a:t>
            </a:r>
            <a:r>
              <a:rPr lang="en-US" dirty="0"/>
              <a:t>. This service just </a:t>
            </a:r>
            <a:r>
              <a:rPr lang="en-US" dirty="0" err="1"/>
              <a:t>transfert</a:t>
            </a:r>
            <a:r>
              <a:rPr lang="en-US" dirty="0"/>
              <a:t> payment to an external service (payment engine)</a:t>
            </a:r>
            <a:endParaRPr dirty="0"/>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40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3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3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3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3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907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3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b="0" i="0" dirty="0">
                <a:solidFill>
                  <a:srgbClr val="161616"/>
                </a:solidFill>
                <a:latin typeface="Quattrocento Sans"/>
                <a:ea typeface="Quattrocento Sans"/>
                <a:cs typeface="Quattrocento Sans"/>
                <a:sym typeface="Quattrocento Sans"/>
              </a:rPr>
              <a:t>The total composite SLA </a:t>
            </a:r>
            <a:r>
              <a:rPr lang="fr-FR" b="0" i="0" dirty="0" err="1">
                <a:solidFill>
                  <a:srgbClr val="161616"/>
                </a:solidFill>
                <a:latin typeface="Quattrocento Sans"/>
                <a:ea typeface="Quattrocento Sans"/>
                <a:cs typeface="Quattrocento Sans"/>
                <a:sym typeface="Quattrocento Sans"/>
              </a:rPr>
              <a:t>is</a:t>
            </a:r>
            <a:r>
              <a:rPr lang="fr-FR" b="0" i="0" dirty="0">
                <a:solidFill>
                  <a:srgbClr val="161616"/>
                </a:solidFill>
                <a:latin typeface="Quattrocento Sans"/>
                <a:ea typeface="Quattrocento Sans"/>
                <a:cs typeface="Quattrocento Sans"/>
                <a:sym typeface="Quattrocento Sans"/>
              </a:rPr>
              <a:t>:</a:t>
            </a:r>
            <a:endParaRPr dirty="0"/>
          </a:p>
          <a:p>
            <a:pPr marL="0" lvl="0" indent="-76200" algn="l" rtl="0">
              <a:spcBef>
                <a:spcPts val="0"/>
              </a:spcBef>
              <a:spcAft>
                <a:spcPts val="0"/>
              </a:spcAft>
              <a:buClr>
                <a:srgbClr val="161616"/>
              </a:buClr>
              <a:buSzPts val="1200"/>
              <a:buFont typeface="Arial"/>
              <a:buChar char="•"/>
            </a:pPr>
            <a:r>
              <a:rPr lang="fr-FR" b="0" i="0" dirty="0">
                <a:solidFill>
                  <a:srgbClr val="161616"/>
                </a:solidFill>
                <a:latin typeface="Quattrocento Sans"/>
                <a:ea typeface="Quattrocento Sans"/>
                <a:cs typeface="Quattrocento Sans"/>
                <a:sym typeface="Quattrocento Sans"/>
              </a:rPr>
              <a:t> Web app </a:t>
            </a:r>
            <a:r>
              <a:rPr lang="fr-FR" b="0" i="1" dirty="0">
                <a:solidFill>
                  <a:srgbClr val="161616"/>
                </a:solidFill>
                <a:latin typeface="Quattrocento Sans"/>
                <a:ea typeface="Quattrocento Sans"/>
                <a:cs typeface="Quattrocento Sans"/>
                <a:sym typeface="Quattrocento Sans"/>
              </a:rPr>
              <a:t>and</a:t>
            </a:r>
            <a:r>
              <a:rPr lang="fr-FR" b="0" i="0" dirty="0">
                <a:solidFill>
                  <a:srgbClr val="161616"/>
                </a:solidFill>
                <a:latin typeface="Quattrocento Sans"/>
                <a:ea typeface="Quattrocento Sans"/>
                <a:cs typeface="Quattrocento Sans"/>
                <a:sym typeface="Quattrocento Sans"/>
              </a:rPr>
              <a:t> (</a:t>
            </a:r>
            <a:r>
              <a:rPr lang="fr-FR" b="0" i="0" dirty="0" err="1">
                <a:solidFill>
                  <a:srgbClr val="161616"/>
                </a:solidFill>
                <a:latin typeface="Quattrocento Sans"/>
                <a:ea typeface="Quattrocento Sans"/>
                <a:cs typeface="Quattrocento Sans"/>
                <a:sym typeface="Quattrocento Sans"/>
              </a:rPr>
              <a:t>database</a:t>
            </a:r>
            <a:r>
              <a:rPr lang="fr-FR" b="0" i="0" dirty="0">
                <a:solidFill>
                  <a:srgbClr val="161616"/>
                </a:solidFill>
                <a:latin typeface="Quattrocento Sans"/>
                <a:ea typeface="Quattrocento Sans"/>
                <a:cs typeface="Quattrocento Sans"/>
                <a:sym typeface="Quattrocento Sans"/>
              </a:rPr>
              <a:t> </a:t>
            </a:r>
            <a:r>
              <a:rPr lang="fr-FR" b="0" i="1" dirty="0">
                <a:solidFill>
                  <a:srgbClr val="161616"/>
                </a:solidFill>
                <a:latin typeface="Quattrocento Sans"/>
                <a:ea typeface="Quattrocento Sans"/>
                <a:cs typeface="Quattrocento Sans"/>
                <a:sym typeface="Quattrocento Sans"/>
              </a:rPr>
              <a:t>or</a:t>
            </a:r>
            <a:r>
              <a:rPr lang="fr-FR" b="0" i="0" dirty="0">
                <a:solidFill>
                  <a:srgbClr val="161616"/>
                </a:solidFill>
                <a:latin typeface="Quattrocento Sans"/>
                <a:ea typeface="Quattrocento Sans"/>
                <a:cs typeface="Quattrocento Sans"/>
                <a:sym typeface="Quattrocento Sans"/>
              </a:rPr>
              <a:t> queue) = 99.95% × 99.99999% = ~99.95%</a:t>
            </a:r>
            <a:endParaRPr dirty="0"/>
          </a:p>
          <a:p>
            <a:pPr marL="0" lvl="0" indent="0" algn="l" rtl="0">
              <a:spcBef>
                <a:spcPts val="0"/>
              </a:spcBef>
              <a:spcAft>
                <a:spcPts val="0"/>
              </a:spcAft>
              <a:buNone/>
            </a:pPr>
            <a:r>
              <a:rPr lang="fr-FR" dirty="0"/>
              <a:t>Source: https://learn.microsoft.com/en-us/azure/well-architected/resiliency/business-metrics</a:t>
            </a:r>
            <a:endParaRPr dirty="0"/>
          </a:p>
          <a:p>
            <a:pPr marL="0" lvl="0" indent="0" algn="l" rtl="0">
              <a:spcBef>
                <a:spcPts val="0"/>
              </a:spcBef>
              <a:spcAft>
                <a:spcPts val="0"/>
              </a:spcAft>
              <a:buNone/>
            </a:pPr>
            <a:endParaRPr dirty="0"/>
          </a:p>
        </p:txBody>
      </p:sp>
      <p:sp>
        <p:nvSpPr>
          <p:cNvPr id="146" name="Google Shape;146;p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3433064" y="918972"/>
            <a:ext cx="5325871" cy="829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93470" y="2938627"/>
            <a:ext cx="4964430" cy="240347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1"/>
        <p:cNvGrpSpPr/>
        <p:nvPr/>
      </p:nvGrpSpPr>
      <p:grpSpPr>
        <a:xfrm>
          <a:off x="0" y="0"/>
          <a:ext cx="0" cy="0"/>
          <a:chOff x="0" y="0"/>
          <a:chExt cx="0" cy="0"/>
        </a:xfrm>
      </p:grpSpPr>
      <p:pic>
        <p:nvPicPr>
          <p:cNvPr id="22" name="Google Shape;22;p40"/>
          <p:cNvPicPr preferRelativeResize="0"/>
          <p:nvPr/>
        </p:nvPicPr>
        <p:blipFill rotWithShape="1">
          <a:blip r:embed="rId2">
            <a:alphaModFix/>
          </a:blip>
          <a:srcRect/>
          <a:stretch/>
        </p:blipFill>
        <p:spPr>
          <a:xfrm>
            <a:off x="4493963" y="964225"/>
            <a:ext cx="3626348" cy="3452559"/>
          </a:xfrm>
          <a:prstGeom prst="rect">
            <a:avLst/>
          </a:prstGeom>
          <a:noFill/>
          <a:ln>
            <a:noFill/>
          </a:ln>
        </p:spPr>
      </p:pic>
      <p:pic>
        <p:nvPicPr>
          <p:cNvPr id="23" name="Google Shape;23;p40"/>
          <p:cNvPicPr preferRelativeResize="0"/>
          <p:nvPr/>
        </p:nvPicPr>
        <p:blipFill rotWithShape="1">
          <a:blip r:embed="rId3">
            <a:alphaModFix/>
          </a:blip>
          <a:srcRect/>
          <a:stretch/>
        </p:blipFill>
        <p:spPr>
          <a:xfrm>
            <a:off x="4652771" y="1086611"/>
            <a:ext cx="3128772" cy="2991612"/>
          </a:xfrm>
          <a:prstGeom prst="rect">
            <a:avLst/>
          </a:prstGeom>
          <a:noFill/>
          <a:ln>
            <a:noFill/>
          </a:ln>
        </p:spPr>
      </p:pic>
      <p:sp>
        <p:nvSpPr>
          <p:cNvPr id="24" name="Google Shape;24;p40"/>
          <p:cNvSpPr txBox="1">
            <a:spLocks noGrp="1"/>
          </p:cNvSpPr>
          <p:nvPr>
            <p:ph type="title"/>
          </p:nvPr>
        </p:nvSpPr>
        <p:spPr>
          <a:xfrm>
            <a:off x="3433064" y="918972"/>
            <a:ext cx="5325871" cy="829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41"/>
          <p:cNvSpPr txBox="1">
            <a:spLocks noGrp="1"/>
          </p:cNvSpPr>
          <p:nvPr>
            <p:ph type="title"/>
          </p:nvPr>
        </p:nvSpPr>
        <p:spPr>
          <a:xfrm>
            <a:off x="3433064" y="918972"/>
            <a:ext cx="5325871" cy="829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1"/>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41"/>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4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4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43"/>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3433064" y="918972"/>
            <a:ext cx="5325871" cy="82931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893470" y="2938627"/>
            <a:ext cx="4964430" cy="240347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microsoft.github.io/techcasestudies/mobile%20application%20development%20with%20xamarin/2017/04/20/dnvgl.html" TargetMode="External"/><Relationship Id="rId5" Type="http://schemas.openxmlformats.org/officeDocument/2006/relationships/image" Target="../media/image17.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1"/>
          <p:cNvSpPr txBox="1">
            <a:spLocks noGrp="1"/>
          </p:cNvSpPr>
          <p:nvPr>
            <p:ph type="title"/>
          </p:nvPr>
        </p:nvSpPr>
        <p:spPr>
          <a:xfrm>
            <a:off x="827633" y="479806"/>
            <a:ext cx="10449967" cy="102912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fr-FR" sz="6600" b="1">
                <a:solidFill>
                  <a:srgbClr val="001F5F"/>
                </a:solidFill>
                <a:latin typeface="Tahoma"/>
                <a:ea typeface="Tahoma"/>
                <a:cs typeface="Tahoma"/>
                <a:sym typeface="Tahoma"/>
              </a:rPr>
              <a:t>Case Study – Assignment 1</a:t>
            </a:r>
            <a:endParaRPr sz="6600">
              <a:latin typeface="Tahoma"/>
              <a:ea typeface="Tahoma"/>
              <a:cs typeface="Tahoma"/>
              <a:sym typeface="Tahoma"/>
            </a:endParaRPr>
          </a:p>
        </p:txBody>
      </p:sp>
      <p:grpSp>
        <p:nvGrpSpPr>
          <p:cNvPr id="50" name="Google Shape;50;p1"/>
          <p:cNvGrpSpPr/>
          <p:nvPr/>
        </p:nvGrpSpPr>
        <p:grpSpPr>
          <a:xfrm>
            <a:off x="437387" y="603504"/>
            <a:ext cx="152400" cy="4714240"/>
            <a:chOff x="437387" y="603504"/>
            <a:chExt cx="152400" cy="4714240"/>
          </a:xfrm>
        </p:grpSpPr>
        <p:sp>
          <p:nvSpPr>
            <p:cNvPr id="51" name="Google Shape;51;p1"/>
            <p:cNvSpPr/>
            <p:nvPr/>
          </p:nvSpPr>
          <p:spPr>
            <a:xfrm>
              <a:off x="437387" y="603504"/>
              <a:ext cx="152400" cy="4714240"/>
            </a:xfrm>
            <a:custGeom>
              <a:avLst/>
              <a:gdLst/>
              <a:ahLst/>
              <a:cxnLst/>
              <a:rect l="l" t="t" r="r" b="b"/>
              <a:pathLst>
                <a:path w="152400" h="4714240" extrusionOk="0">
                  <a:moveTo>
                    <a:pt x="152400" y="0"/>
                  </a:moveTo>
                  <a:lnTo>
                    <a:pt x="0" y="0"/>
                  </a:lnTo>
                  <a:lnTo>
                    <a:pt x="0" y="4713732"/>
                  </a:lnTo>
                  <a:lnTo>
                    <a:pt x="152400" y="4713732"/>
                  </a:lnTo>
                  <a:lnTo>
                    <a:pt x="152400" y="0"/>
                  </a:lnTo>
                  <a:close/>
                </a:path>
              </a:pathLst>
            </a:custGeom>
            <a:solidFill>
              <a:srgbClr val="001F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437387" y="603504"/>
              <a:ext cx="152400" cy="4714240"/>
            </a:xfrm>
            <a:custGeom>
              <a:avLst/>
              <a:gdLst/>
              <a:ahLst/>
              <a:cxnLst/>
              <a:rect l="l" t="t" r="r" b="b"/>
              <a:pathLst>
                <a:path w="152400" h="4714240" extrusionOk="0">
                  <a:moveTo>
                    <a:pt x="0" y="4713732"/>
                  </a:moveTo>
                  <a:lnTo>
                    <a:pt x="152400" y="4713732"/>
                  </a:lnTo>
                  <a:lnTo>
                    <a:pt x="152400" y="0"/>
                  </a:lnTo>
                  <a:lnTo>
                    <a:pt x="0" y="0"/>
                  </a:lnTo>
                  <a:lnTo>
                    <a:pt x="0" y="471373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3" name="Google Shape;53;p1"/>
          <p:cNvSpPr txBox="1"/>
          <p:nvPr/>
        </p:nvSpPr>
        <p:spPr>
          <a:xfrm>
            <a:off x="2590800" y="2942914"/>
            <a:ext cx="7010400" cy="3047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200" b="1" u="sng">
                <a:solidFill>
                  <a:schemeClr val="dk1"/>
                </a:solidFill>
                <a:latin typeface="Calibri"/>
                <a:ea typeface="Calibri"/>
                <a:cs typeface="Calibri"/>
                <a:sym typeface="Calibri"/>
              </a:rPr>
              <a:t>Group 2</a:t>
            </a:r>
            <a:endParaRPr/>
          </a:p>
          <a:p>
            <a:pPr marL="285750" marR="0" lvl="0" indent="-285750" algn="l" rtl="0">
              <a:spcBef>
                <a:spcPts val="0"/>
              </a:spcBef>
              <a:spcAft>
                <a:spcPts val="0"/>
              </a:spcAft>
              <a:buClr>
                <a:schemeClr val="dk1"/>
              </a:buClr>
              <a:buSzPts val="3200"/>
              <a:buFont typeface="Arial"/>
              <a:buChar char="•"/>
            </a:pPr>
            <a:r>
              <a:rPr lang="fr-FR" sz="3200" b="0" i="0">
                <a:solidFill>
                  <a:schemeClr val="dk1"/>
                </a:solidFill>
                <a:latin typeface="Arial"/>
                <a:ea typeface="Arial"/>
                <a:cs typeface="Arial"/>
                <a:sym typeface="Arial"/>
              </a:rPr>
              <a:t>Albane CHALLAMEL</a:t>
            </a:r>
            <a:endParaRPr/>
          </a:p>
          <a:p>
            <a:pPr marL="285750" marR="0" lvl="0" indent="-285750" algn="l" rtl="0">
              <a:spcBef>
                <a:spcPts val="0"/>
              </a:spcBef>
              <a:spcAft>
                <a:spcPts val="0"/>
              </a:spcAft>
              <a:buClr>
                <a:schemeClr val="dk1"/>
              </a:buClr>
              <a:buSzPts val="3200"/>
              <a:buFont typeface="Arial"/>
              <a:buChar char="•"/>
            </a:pPr>
            <a:r>
              <a:rPr lang="fr-FR" sz="3200" b="0" i="0">
                <a:solidFill>
                  <a:schemeClr val="dk1"/>
                </a:solidFill>
                <a:latin typeface="Arial"/>
                <a:ea typeface="Arial"/>
                <a:cs typeface="Arial"/>
                <a:sym typeface="Arial"/>
              </a:rPr>
              <a:t>Antonio LUQUE MOLINA </a:t>
            </a:r>
            <a:endParaRPr/>
          </a:p>
          <a:p>
            <a:pPr marL="285750" marR="0" lvl="0" indent="-285750" algn="l" rtl="0">
              <a:spcBef>
                <a:spcPts val="0"/>
              </a:spcBef>
              <a:spcAft>
                <a:spcPts val="0"/>
              </a:spcAft>
              <a:buClr>
                <a:schemeClr val="dk1"/>
              </a:buClr>
              <a:buSzPts val="3200"/>
              <a:buFont typeface="Arial"/>
              <a:buChar char="•"/>
            </a:pPr>
            <a:r>
              <a:rPr lang="fr-FR" sz="3200" b="0" i="0">
                <a:solidFill>
                  <a:schemeClr val="dk1"/>
                </a:solidFill>
                <a:latin typeface="Arial"/>
                <a:ea typeface="Arial"/>
                <a:cs typeface="Arial"/>
                <a:sym typeface="Arial"/>
              </a:rPr>
              <a:t>Léo PEDER</a:t>
            </a:r>
            <a:endParaRPr/>
          </a:p>
          <a:p>
            <a:pPr marL="285750" marR="0" lvl="0" indent="-285750" algn="l" rtl="0">
              <a:spcBef>
                <a:spcPts val="0"/>
              </a:spcBef>
              <a:spcAft>
                <a:spcPts val="0"/>
              </a:spcAft>
              <a:buClr>
                <a:schemeClr val="dk1"/>
              </a:buClr>
              <a:buSzPts val="3200"/>
              <a:buFont typeface="Arial"/>
              <a:buChar char="•"/>
            </a:pPr>
            <a:r>
              <a:rPr lang="fr-FR" sz="3200" b="0" i="0">
                <a:solidFill>
                  <a:schemeClr val="dk1"/>
                </a:solidFill>
                <a:latin typeface="Arial"/>
                <a:ea typeface="Arial"/>
                <a:cs typeface="Arial"/>
                <a:sym typeface="Arial"/>
              </a:rPr>
              <a:t>Johan PEDROLI</a:t>
            </a:r>
            <a:endParaRPr/>
          </a:p>
          <a:p>
            <a:pPr marL="285750" marR="0" lvl="0" indent="-285750" algn="l" rtl="0">
              <a:spcBef>
                <a:spcPts val="0"/>
              </a:spcBef>
              <a:spcAft>
                <a:spcPts val="0"/>
              </a:spcAft>
              <a:buClr>
                <a:schemeClr val="dk1"/>
              </a:buClr>
              <a:buSzPts val="3200"/>
              <a:buFont typeface="Arial"/>
              <a:buChar char="•"/>
            </a:pPr>
            <a:r>
              <a:rPr lang="fr-FR" sz="3200" b="0" i="0">
                <a:solidFill>
                  <a:schemeClr val="dk1"/>
                </a:solidFill>
                <a:latin typeface="Arial"/>
                <a:ea typeface="Arial"/>
                <a:cs typeface="Arial"/>
                <a:sym typeface="Arial"/>
              </a:rPr>
              <a:t>Erwan SABAROTS</a:t>
            </a:r>
            <a:endParaRPr sz="3200">
              <a:solidFill>
                <a:schemeClr val="dk1"/>
              </a:solidFill>
              <a:latin typeface="Calibri"/>
              <a:ea typeface="Calibri"/>
              <a:cs typeface="Calibri"/>
              <a:sym typeface="Calibri"/>
            </a:endParaRPr>
          </a:p>
        </p:txBody>
      </p:sp>
      <p:sp>
        <p:nvSpPr>
          <p:cNvPr id="54" name="Google Shape;54;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55" name="Google Shape;55;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67" name="Google Shape;167;p10"/>
          <p:cNvGrpSpPr/>
          <p:nvPr/>
        </p:nvGrpSpPr>
        <p:grpSpPr>
          <a:xfrm>
            <a:off x="97395" y="94078"/>
            <a:ext cx="1129502" cy="1067898"/>
            <a:chOff x="97395" y="94078"/>
            <a:chExt cx="1129502" cy="1067898"/>
          </a:xfrm>
        </p:grpSpPr>
        <p:pic>
          <p:nvPicPr>
            <p:cNvPr id="168" name="Google Shape;168;p10"/>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69" name="Google Shape;169;p10"/>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170" name="Google Shape;170;p10"/>
          <p:cNvSpPr/>
          <p:nvPr/>
        </p:nvSpPr>
        <p:spPr>
          <a:xfrm>
            <a:off x="9520439" y="1689025"/>
            <a:ext cx="1733400"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1" name="Google Shape;171;p10"/>
          <p:cNvPicPr preferRelativeResize="0"/>
          <p:nvPr/>
        </p:nvPicPr>
        <p:blipFill rotWithShape="1">
          <a:blip r:embed="rId5">
            <a:alphaModFix/>
          </a:blip>
          <a:srcRect/>
          <a:stretch/>
        </p:blipFill>
        <p:spPr>
          <a:xfrm>
            <a:off x="10631993" y="1767009"/>
            <a:ext cx="533402" cy="533402"/>
          </a:xfrm>
          <a:prstGeom prst="rect">
            <a:avLst/>
          </a:prstGeom>
          <a:noFill/>
          <a:ln>
            <a:noFill/>
          </a:ln>
        </p:spPr>
      </p:pic>
      <p:sp>
        <p:nvSpPr>
          <p:cNvPr id="172" name="Google Shape;172;p10"/>
          <p:cNvSpPr txBox="1"/>
          <p:nvPr/>
        </p:nvSpPr>
        <p:spPr>
          <a:xfrm>
            <a:off x="9520440" y="1791200"/>
            <a:ext cx="137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chemeClr val="dk1"/>
                </a:solidFill>
                <a:latin typeface="Calibri"/>
                <a:ea typeface="Calibri"/>
                <a:cs typeface="Calibri"/>
                <a:sym typeface="Calibri"/>
              </a:rPr>
              <a:t>Tablets</a:t>
            </a:r>
            <a:endParaRPr sz="2400">
              <a:solidFill>
                <a:schemeClr val="dk1"/>
              </a:solidFill>
              <a:latin typeface="Calibri"/>
              <a:ea typeface="Calibri"/>
              <a:cs typeface="Calibri"/>
              <a:sym typeface="Calibri"/>
            </a:endParaRPr>
          </a:p>
        </p:txBody>
      </p:sp>
      <p:sp>
        <p:nvSpPr>
          <p:cNvPr id="173" name="Google Shape;173;p10"/>
          <p:cNvSpPr/>
          <p:nvPr/>
        </p:nvSpPr>
        <p:spPr>
          <a:xfrm>
            <a:off x="7315792" y="1690800"/>
            <a:ext cx="1683900" cy="685800"/>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dirty="0" err="1">
                <a:solidFill>
                  <a:schemeClr val="dk1"/>
                </a:solidFill>
                <a:latin typeface="Calibri"/>
                <a:ea typeface="Calibri"/>
                <a:cs typeface="Calibri"/>
                <a:sym typeface="Calibri"/>
              </a:rPr>
              <a:t>View</a:t>
            </a:r>
            <a:r>
              <a:rPr lang="fr-FR" sz="2400" dirty="0">
                <a:solidFill>
                  <a:schemeClr val="dk1"/>
                </a:solidFill>
                <a:latin typeface="Calibri"/>
                <a:ea typeface="Calibri"/>
                <a:cs typeface="Calibri"/>
                <a:sym typeface="Calibri"/>
              </a:rPr>
              <a:t> Service</a:t>
            </a:r>
            <a:endParaRPr sz="2000" dirty="0"/>
          </a:p>
        </p:txBody>
      </p:sp>
      <p:sp>
        <p:nvSpPr>
          <p:cNvPr id="174" name="Google Shape;174;p10"/>
          <p:cNvSpPr/>
          <p:nvPr/>
        </p:nvSpPr>
        <p:spPr>
          <a:xfrm>
            <a:off x="378821" y="1689025"/>
            <a:ext cx="3801765" cy="663000"/>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dirty="0" err="1">
                <a:solidFill>
                  <a:schemeClr val="dk1"/>
                </a:solidFill>
                <a:latin typeface="Calibri"/>
                <a:ea typeface="Calibri"/>
                <a:cs typeface="Calibri"/>
                <a:sym typeface="Calibri"/>
              </a:rPr>
              <a:t>Collect</a:t>
            </a:r>
            <a:r>
              <a:rPr lang="fr-FR" sz="2400" dirty="0">
                <a:solidFill>
                  <a:schemeClr val="dk1"/>
                </a:solidFill>
                <a:latin typeface="Calibri"/>
                <a:ea typeface="Calibri"/>
                <a:cs typeface="Calibri"/>
                <a:sym typeface="Calibri"/>
              </a:rPr>
              <a:t> </a:t>
            </a:r>
            <a:r>
              <a:rPr lang="fr-FR" sz="2400" dirty="0" err="1">
                <a:solidFill>
                  <a:schemeClr val="dk1"/>
                </a:solidFill>
                <a:latin typeface="Calibri"/>
                <a:ea typeface="Calibri"/>
                <a:cs typeface="Calibri"/>
                <a:sym typeface="Calibri"/>
              </a:rPr>
              <a:t>list</a:t>
            </a:r>
            <a:r>
              <a:rPr lang="fr-FR" sz="2400" dirty="0">
                <a:solidFill>
                  <a:schemeClr val="dk1"/>
                </a:solidFill>
                <a:latin typeface="Calibri"/>
                <a:ea typeface="Calibri"/>
                <a:cs typeface="Calibri"/>
                <a:sym typeface="Calibri"/>
              </a:rPr>
              <a:t> Service</a:t>
            </a:r>
            <a:endParaRPr sz="2000" dirty="0"/>
          </a:p>
        </p:txBody>
      </p:sp>
      <p:sp>
        <p:nvSpPr>
          <p:cNvPr id="176" name="Google Shape;176;p10"/>
          <p:cNvSpPr/>
          <p:nvPr/>
        </p:nvSpPr>
        <p:spPr>
          <a:xfrm>
            <a:off x="7975599" y="502920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dk1"/>
                </a:solidFill>
                <a:latin typeface="Calibri"/>
                <a:ea typeface="Calibri"/>
                <a:cs typeface="Calibri"/>
                <a:sym typeface="Calibri"/>
              </a:rPr>
              <a:t>Logging</a:t>
            </a:r>
            <a:endParaRPr sz="2400">
              <a:solidFill>
                <a:schemeClr val="dk1"/>
              </a:solidFill>
              <a:latin typeface="Calibri"/>
              <a:ea typeface="Calibri"/>
              <a:cs typeface="Calibri"/>
              <a:sym typeface="Calibri"/>
            </a:endParaRPr>
          </a:p>
        </p:txBody>
      </p:sp>
      <p:sp>
        <p:nvSpPr>
          <p:cNvPr id="177" name="Google Shape;177;p10"/>
          <p:cNvSpPr/>
          <p:nvPr/>
        </p:nvSpPr>
        <p:spPr>
          <a:xfrm>
            <a:off x="6273975" y="4703200"/>
            <a:ext cx="1129500" cy="1217400"/>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dk1"/>
                </a:solidFill>
                <a:latin typeface="Calibri"/>
                <a:ea typeface="Calibri"/>
                <a:cs typeface="Calibri"/>
                <a:sym typeface="Calibri"/>
              </a:rPr>
              <a:t>Data  Store</a:t>
            </a:r>
            <a:endParaRPr sz="2200"/>
          </a:p>
        </p:txBody>
      </p:sp>
      <p:sp>
        <p:nvSpPr>
          <p:cNvPr id="178" name="Google Shape;178;p10"/>
          <p:cNvSpPr/>
          <p:nvPr/>
        </p:nvSpPr>
        <p:spPr>
          <a:xfrm>
            <a:off x="455517" y="3260195"/>
            <a:ext cx="1548000" cy="1217400"/>
          </a:xfrm>
          <a:prstGeom prst="rect">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000">
                <a:solidFill>
                  <a:schemeClr val="dk1"/>
                </a:solidFill>
                <a:latin typeface="Calibri"/>
                <a:ea typeface="Calibri"/>
                <a:cs typeface="Calibri"/>
                <a:sym typeface="Calibri"/>
              </a:rPr>
              <a:t>Store lists locally for offline working</a:t>
            </a:r>
            <a:endParaRPr sz="2000">
              <a:solidFill>
                <a:schemeClr val="dk1"/>
              </a:solidFill>
              <a:latin typeface="Calibri"/>
              <a:ea typeface="Calibri"/>
              <a:cs typeface="Calibri"/>
              <a:sym typeface="Calibri"/>
            </a:endParaRPr>
          </a:p>
        </p:txBody>
      </p:sp>
      <p:cxnSp>
        <p:nvCxnSpPr>
          <p:cNvPr id="179" name="Google Shape;179;p10"/>
          <p:cNvCxnSpPr>
            <a:cxnSpLocks/>
            <a:endCxn id="178" idx="0"/>
          </p:cNvCxnSpPr>
          <p:nvPr/>
        </p:nvCxnSpPr>
        <p:spPr>
          <a:xfrm flipH="1">
            <a:off x="1229667" y="3036570"/>
            <a:ext cx="17100" cy="223500"/>
          </a:xfrm>
          <a:prstGeom prst="straightConnector1">
            <a:avLst/>
          </a:prstGeom>
          <a:noFill/>
          <a:ln w="9525" cap="flat" cmpd="sng">
            <a:solidFill>
              <a:schemeClr val="dk1"/>
            </a:solidFill>
            <a:prstDash val="solid"/>
            <a:round/>
            <a:headEnd type="none" w="sm" len="sm"/>
            <a:tailEnd type="triangle" w="med" len="med"/>
          </a:ln>
        </p:spPr>
      </p:cxnSp>
      <p:sp>
        <p:nvSpPr>
          <p:cNvPr id="180" name="Google Shape;180;p10"/>
          <p:cNvSpPr/>
          <p:nvPr/>
        </p:nvSpPr>
        <p:spPr>
          <a:xfrm>
            <a:off x="2636079" y="3369055"/>
            <a:ext cx="1371600" cy="1315300"/>
          </a:xfrm>
          <a:prstGeom prst="rect">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000" dirty="0">
                <a:solidFill>
                  <a:schemeClr val="dk1"/>
                </a:solidFill>
                <a:latin typeface="Calibri"/>
                <a:ea typeface="Calibri"/>
                <a:cs typeface="Calibri"/>
                <a:sym typeface="Calibri"/>
              </a:rPr>
              <a:t>Manage </a:t>
            </a:r>
            <a:r>
              <a:rPr lang="fr-FR" sz="2000" dirty="0" err="1">
                <a:solidFill>
                  <a:schemeClr val="dk1"/>
                </a:solidFill>
                <a:latin typeface="Calibri"/>
                <a:ea typeface="Calibri"/>
                <a:cs typeface="Calibri"/>
                <a:sym typeface="Calibri"/>
              </a:rPr>
              <a:t>lists</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with</a:t>
            </a:r>
            <a:r>
              <a:rPr lang="fr-FR" sz="2000" dirty="0">
                <a:solidFill>
                  <a:schemeClr val="dk1"/>
                </a:solidFill>
                <a:latin typeface="Calibri"/>
                <a:ea typeface="Calibri"/>
                <a:cs typeface="Calibri"/>
                <a:sym typeface="Calibri"/>
              </a:rPr>
              <a:t> items and updates</a:t>
            </a:r>
            <a:endParaRPr sz="2000" dirty="0">
              <a:solidFill>
                <a:schemeClr val="dk1"/>
              </a:solidFill>
              <a:latin typeface="Calibri"/>
              <a:ea typeface="Calibri"/>
              <a:cs typeface="Calibri"/>
              <a:sym typeface="Calibri"/>
            </a:endParaRPr>
          </a:p>
        </p:txBody>
      </p:sp>
      <p:cxnSp>
        <p:nvCxnSpPr>
          <p:cNvPr id="181" name="Google Shape;181;p10"/>
          <p:cNvCxnSpPr>
            <a:cxnSpLocks/>
            <a:endCxn id="180" idx="0"/>
          </p:cNvCxnSpPr>
          <p:nvPr/>
        </p:nvCxnSpPr>
        <p:spPr>
          <a:xfrm>
            <a:off x="3321879" y="3066055"/>
            <a:ext cx="0" cy="303000"/>
          </a:xfrm>
          <a:prstGeom prst="straightConnector1">
            <a:avLst/>
          </a:prstGeom>
          <a:noFill/>
          <a:ln w="9525" cap="flat" cmpd="sng">
            <a:solidFill>
              <a:schemeClr val="dk1"/>
            </a:solidFill>
            <a:prstDash val="solid"/>
            <a:round/>
            <a:headEnd type="none" w="sm" len="sm"/>
            <a:tailEnd type="triangle" w="med" len="med"/>
          </a:ln>
        </p:spPr>
      </p:cxnSp>
      <p:sp>
        <p:nvSpPr>
          <p:cNvPr id="182" name="Google Shape;182;p10"/>
          <p:cNvSpPr/>
          <p:nvPr/>
        </p:nvSpPr>
        <p:spPr>
          <a:xfrm>
            <a:off x="7266165" y="2749575"/>
            <a:ext cx="1733400" cy="1355700"/>
          </a:xfrm>
          <a:prstGeom prst="rect">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2000" b="0" i="0" dirty="0" err="1">
                <a:solidFill>
                  <a:srgbClr val="000000"/>
                </a:solidFill>
                <a:latin typeface="Calibri"/>
                <a:ea typeface="Calibri"/>
                <a:cs typeface="Calibri"/>
                <a:sym typeface="Calibri"/>
              </a:rPr>
              <a:t>Returns</a:t>
            </a:r>
            <a:r>
              <a:rPr lang="fr-FR" sz="2000" dirty="0">
                <a:latin typeface="Calibri"/>
                <a:ea typeface="Calibri"/>
                <a:cs typeface="Calibri"/>
                <a:sym typeface="Calibri"/>
              </a:rPr>
              <a:t> </a:t>
            </a:r>
            <a:r>
              <a:rPr lang="fr-FR" sz="2000" b="0" i="0" dirty="0" err="1">
                <a:solidFill>
                  <a:srgbClr val="000000"/>
                </a:solidFill>
                <a:latin typeface="Calibri"/>
                <a:ea typeface="Calibri"/>
                <a:cs typeface="Calibri"/>
                <a:sym typeface="Calibri"/>
              </a:rPr>
              <a:t>static</a:t>
            </a:r>
            <a:r>
              <a:rPr lang="fr-FR" sz="2000" b="0" i="0" dirty="0">
                <a:solidFill>
                  <a:srgbClr val="000000"/>
                </a:solidFill>
                <a:latin typeface="Calibri"/>
                <a:ea typeface="Calibri"/>
                <a:cs typeface="Calibri"/>
                <a:sym typeface="Calibri"/>
              </a:rPr>
              <a:t> files to the application </a:t>
            </a:r>
            <a:r>
              <a:rPr lang="fr-FR" sz="2000" b="0" i="0" dirty="0" err="1">
                <a:solidFill>
                  <a:srgbClr val="000000"/>
                </a:solidFill>
                <a:latin typeface="Calibri"/>
                <a:ea typeface="Calibri"/>
                <a:cs typeface="Calibri"/>
                <a:sym typeface="Calibri"/>
              </a:rPr>
              <a:t>with</a:t>
            </a:r>
            <a:r>
              <a:rPr lang="fr-FR" sz="2000" b="0" i="0" dirty="0">
                <a:solidFill>
                  <a:srgbClr val="000000"/>
                </a:solidFill>
                <a:latin typeface="Calibri"/>
                <a:ea typeface="Calibri"/>
                <a:cs typeface="Calibri"/>
                <a:sym typeface="Calibri"/>
              </a:rPr>
              <a:t> HTTP/CSS</a:t>
            </a:r>
            <a:endParaRPr sz="1900" dirty="0">
              <a:solidFill>
                <a:schemeClr val="dk1"/>
              </a:solidFill>
              <a:latin typeface="Calibri"/>
              <a:ea typeface="Calibri"/>
              <a:cs typeface="Calibri"/>
              <a:sym typeface="Calibri"/>
            </a:endParaRPr>
          </a:p>
        </p:txBody>
      </p:sp>
      <p:cxnSp>
        <p:nvCxnSpPr>
          <p:cNvPr id="183" name="Google Shape;183;p10"/>
          <p:cNvCxnSpPr>
            <a:endCxn id="182" idx="0"/>
          </p:cNvCxnSpPr>
          <p:nvPr/>
        </p:nvCxnSpPr>
        <p:spPr>
          <a:xfrm>
            <a:off x="8132865" y="2446575"/>
            <a:ext cx="0" cy="303000"/>
          </a:xfrm>
          <a:prstGeom prst="straightConnector1">
            <a:avLst/>
          </a:prstGeom>
          <a:noFill/>
          <a:ln w="9525" cap="flat" cmpd="sng">
            <a:solidFill>
              <a:schemeClr val="dk1"/>
            </a:solidFill>
            <a:prstDash val="solid"/>
            <a:round/>
            <a:headEnd type="none" w="sm" len="sm"/>
            <a:tailEnd type="triangle" w="med" len="med"/>
          </a:ln>
        </p:spPr>
      </p:cxnSp>
      <p:sp>
        <p:nvSpPr>
          <p:cNvPr id="184" name="Google Shape;184;p10"/>
          <p:cNvSpPr/>
          <p:nvPr/>
        </p:nvSpPr>
        <p:spPr>
          <a:xfrm>
            <a:off x="9632140" y="2671250"/>
            <a:ext cx="1733400" cy="1434000"/>
          </a:xfrm>
          <a:prstGeom prst="rect">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000">
                <a:solidFill>
                  <a:schemeClr val="dk1"/>
                </a:solidFill>
                <a:latin typeface="Calibri"/>
                <a:ea typeface="Calibri"/>
                <a:cs typeface="Calibri"/>
                <a:sym typeface="Calibri"/>
              </a:rPr>
              <a:t>Interface between employees and the systems</a:t>
            </a:r>
            <a:endParaRPr sz="2000">
              <a:solidFill>
                <a:schemeClr val="dk1"/>
              </a:solidFill>
              <a:latin typeface="Calibri"/>
              <a:ea typeface="Calibri"/>
              <a:cs typeface="Calibri"/>
              <a:sym typeface="Calibri"/>
            </a:endParaRPr>
          </a:p>
        </p:txBody>
      </p:sp>
      <p:cxnSp>
        <p:nvCxnSpPr>
          <p:cNvPr id="185" name="Google Shape;185;p10"/>
          <p:cNvCxnSpPr>
            <a:endCxn id="184" idx="0"/>
          </p:cNvCxnSpPr>
          <p:nvPr/>
        </p:nvCxnSpPr>
        <p:spPr>
          <a:xfrm>
            <a:off x="10498840" y="2368250"/>
            <a:ext cx="0" cy="303000"/>
          </a:xfrm>
          <a:prstGeom prst="straightConnector1">
            <a:avLst/>
          </a:prstGeom>
          <a:noFill/>
          <a:ln w="9525" cap="flat" cmpd="sng">
            <a:solidFill>
              <a:schemeClr val="dk1"/>
            </a:solidFill>
            <a:prstDash val="solid"/>
            <a:round/>
            <a:headEnd type="none" w="sm" len="sm"/>
            <a:tailEnd type="triangle" w="med" len="med"/>
          </a:ln>
        </p:spPr>
      </p:cxnSp>
      <p:sp>
        <p:nvSpPr>
          <p:cNvPr id="187" name="Google Shape;187;p10"/>
          <p:cNvSpPr/>
          <p:nvPr/>
        </p:nvSpPr>
        <p:spPr>
          <a:xfrm>
            <a:off x="3936470" y="5392290"/>
            <a:ext cx="1446000" cy="753900"/>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BFBFBF"/>
                </a:solidFill>
                <a:latin typeface="Calibri"/>
                <a:ea typeface="Calibri"/>
                <a:cs typeface="Calibri"/>
                <a:sym typeface="Calibri"/>
              </a:rPr>
              <a:t>Payment Engine</a:t>
            </a:r>
            <a:endParaRPr sz="2000"/>
          </a:p>
        </p:txBody>
      </p:sp>
      <p:sp>
        <p:nvSpPr>
          <p:cNvPr id="190" name="Google Shape;190;p1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191" name="Google Shape;191;p1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10</a:t>
            </a:fld>
            <a:endParaRPr/>
          </a:p>
        </p:txBody>
      </p:sp>
      <p:sp>
        <p:nvSpPr>
          <p:cNvPr id="2" name="Rectangle 1">
            <a:extLst>
              <a:ext uri="{FF2B5EF4-FFF2-40B4-BE49-F238E27FC236}">
                <a16:creationId xmlns:a16="http://schemas.microsoft.com/office/drawing/2014/main" id="{D3C1E963-4D1F-24E6-F3F8-B9A10554ADE3}"/>
              </a:ext>
            </a:extLst>
          </p:cNvPr>
          <p:cNvSpPr/>
          <p:nvPr/>
        </p:nvSpPr>
        <p:spPr>
          <a:xfrm>
            <a:off x="375402" y="2359625"/>
            <a:ext cx="1894669" cy="6858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3" name="Rectangle 2">
            <a:extLst>
              <a:ext uri="{FF2B5EF4-FFF2-40B4-BE49-F238E27FC236}">
                <a16:creationId xmlns:a16="http://schemas.microsoft.com/office/drawing/2014/main" id="{11005543-33B0-3B6C-B0D6-A4D742F58450}"/>
              </a:ext>
            </a:extLst>
          </p:cNvPr>
          <p:cNvSpPr/>
          <p:nvPr/>
        </p:nvSpPr>
        <p:spPr>
          <a:xfrm>
            <a:off x="2285917" y="2362585"/>
            <a:ext cx="1894669" cy="6858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4" name="Google Shape;186;p10">
            <a:extLst>
              <a:ext uri="{FF2B5EF4-FFF2-40B4-BE49-F238E27FC236}">
                <a16:creationId xmlns:a16="http://schemas.microsoft.com/office/drawing/2014/main" id="{3E40F7FE-7674-AE9F-665B-7C966BE345C3}"/>
              </a:ext>
            </a:extLst>
          </p:cNvPr>
          <p:cNvSpPr/>
          <p:nvPr/>
        </p:nvSpPr>
        <p:spPr>
          <a:xfrm>
            <a:off x="5086829" y="1649163"/>
            <a:ext cx="1446000" cy="829200"/>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dk1"/>
                </a:solidFill>
                <a:latin typeface="Calibri"/>
                <a:ea typeface="Calibri"/>
                <a:cs typeface="Calibri"/>
                <a:sym typeface="Calibri"/>
              </a:rPr>
              <a:t>Payment Transfert</a:t>
            </a:r>
            <a:endParaRPr sz="2000"/>
          </a:p>
        </p:txBody>
      </p:sp>
      <p:sp>
        <p:nvSpPr>
          <p:cNvPr id="5" name="Google Shape;188;p10">
            <a:extLst>
              <a:ext uri="{FF2B5EF4-FFF2-40B4-BE49-F238E27FC236}">
                <a16:creationId xmlns:a16="http://schemas.microsoft.com/office/drawing/2014/main" id="{ADA4684F-8F45-F945-5D38-ACB81E8398CC}"/>
              </a:ext>
            </a:extLst>
          </p:cNvPr>
          <p:cNvSpPr/>
          <p:nvPr/>
        </p:nvSpPr>
        <p:spPr>
          <a:xfrm>
            <a:off x="5086828" y="2635013"/>
            <a:ext cx="1446000" cy="1434000"/>
          </a:xfrm>
          <a:prstGeom prst="rect">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000" b="0" i="0">
                <a:solidFill>
                  <a:schemeClr val="dk1"/>
                </a:solidFill>
                <a:latin typeface="Calibri"/>
                <a:ea typeface="Calibri"/>
                <a:cs typeface="Calibri"/>
                <a:sym typeface="Calibri"/>
              </a:rPr>
              <a:t>Sends</a:t>
            </a:r>
            <a:br>
              <a:rPr lang="fr-FR" sz="2000">
                <a:solidFill>
                  <a:schemeClr val="dk1"/>
                </a:solidFill>
                <a:latin typeface="Calibri"/>
                <a:ea typeface="Calibri"/>
                <a:cs typeface="Calibri"/>
                <a:sym typeface="Calibri"/>
              </a:rPr>
            </a:br>
            <a:r>
              <a:rPr lang="fr-FR" sz="2000" b="0" i="0">
                <a:solidFill>
                  <a:schemeClr val="dk1"/>
                </a:solidFill>
                <a:latin typeface="Calibri"/>
                <a:ea typeface="Calibri"/>
                <a:cs typeface="Calibri"/>
                <a:sym typeface="Calibri"/>
              </a:rPr>
              <a:t>payment data</a:t>
            </a:r>
            <a:br>
              <a:rPr lang="fr-FR" sz="2000">
                <a:solidFill>
                  <a:schemeClr val="dk1"/>
                </a:solidFill>
                <a:latin typeface="Calibri"/>
                <a:ea typeface="Calibri"/>
                <a:cs typeface="Calibri"/>
                <a:sym typeface="Calibri"/>
              </a:rPr>
            </a:br>
            <a:r>
              <a:rPr lang="fr-FR" sz="2000" b="0" i="0">
                <a:solidFill>
                  <a:schemeClr val="dk1"/>
                </a:solidFill>
                <a:latin typeface="Calibri"/>
                <a:ea typeface="Calibri"/>
                <a:cs typeface="Calibri"/>
                <a:sym typeface="Calibri"/>
              </a:rPr>
              <a:t>to payment</a:t>
            </a:r>
            <a:br>
              <a:rPr lang="fr-FR" sz="2000">
                <a:solidFill>
                  <a:schemeClr val="dk1"/>
                </a:solidFill>
                <a:latin typeface="Calibri"/>
                <a:ea typeface="Calibri"/>
                <a:cs typeface="Calibri"/>
                <a:sym typeface="Calibri"/>
              </a:rPr>
            </a:br>
            <a:r>
              <a:rPr lang="fr-FR" sz="2000" b="0" i="0">
                <a:solidFill>
                  <a:schemeClr val="dk1"/>
                </a:solidFill>
                <a:latin typeface="Calibri"/>
                <a:ea typeface="Calibri"/>
                <a:cs typeface="Calibri"/>
                <a:sym typeface="Calibri"/>
              </a:rPr>
              <a:t>system</a:t>
            </a:r>
            <a:endParaRPr sz="2000">
              <a:solidFill>
                <a:schemeClr val="dk1"/>
              </a:solidFill>
              <a:latin typeface="Calibri"/>
              <a:ea typeface="Calibri"/>
              <a:cs typeface="Calibri"/>
              <a:sym typeface="Calibri"/>
            </a:endParaRPr>
          </a:p>
        </p:txBody>
      </p:sp>
      <p:cxnSp>
        <p:nvCxnSpPr>
          <p:cNvPr id="8" name="Google Shape;183;p10">
            <a:extLst>
              <a:ext uri="{FF2B5EF4-FFF2-40B4-BE49-F238E27FC236}">
                <a16:creationId xmlns:a16="http://schemas.microsoft.com/office/drawing/2014/main" id="{541DC52B-92D6-7E83-A27C-8F1D4A46E81F}"/>
              </a:ext>
            </a:extLst>
          </p:cNvPr>
          <p:cNvCxnSpPr>
            <a:cxnSpLocks/>
            <a:stCxn id="4" idx="2"/>
            <a:endCxn id="5" idx="0"/>
          </p:cNvCxnSpPr>
          <p:nvPr/>
        </p:nvCxnSpPr>
        <p:spPr>
          <a:xfrm flipH="1">
            <a:off x="5809828" y="2478363"/>
            <a:ext cx="1" cy="15665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View Service</a:t>
            </a:r>
            <a:endParaRPr/>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Collect list Service</a:t>
            </a:r>
            <a:endParaRPr/>
          </a:p>
        </p:txBody>
      </p:sp>
      <p:sp>
        <p:nvSpPr>
          <p:cNvPr id="211" name="Google Shape;211;p11"/>
          <p:cNvSpPr/>
          <p:nvPr/>
        </p:nvSpPr>
        <p:spPr>
          <a:xfrm>
            <a:off x="7848600" y="525780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212" name="Google Shape;212;p11"/>
          <p:cNvSpPr/>
          <p:nvPr/>
        </p:nvSpPr>
        <p:spPr>
          <a:xfrm>
            <a:off x="6024986" y="5185338"/>
            <a:ext cx="10457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a:solidFill>
                  <a:schemeClr val="dk1"/>
                </a:solidFill>
                <a:latin typeface="Calibri"/>
                <a:ea typeface="Calibri"/>
                <a:cs typeface="Calibri"/>
                <a:sym typeface="Calibri"/>
              </a:rPr>
              <a:t>Database</a:t>
            </a:r>
            <a:endParaRPr sz="1600">
              <a:solidFill>
                <a:schemeClr val="dk1"/>
              </a:solidFill>
              <a:latin typeface="Calibri"/>
              <a:ea typeface="Calibri"/>
              <a:cs typeface="Calibri"/>
              <a:sym typeface="Calibri"/>
            </a:endParaRPr>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Payment Transfert</a:t>
            </a:r>
            <a:endParaRPr/>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11</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View Service</a:t>
            </a:r>
            <a:endParaRPr/>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Collect list Service</a:t>
            </a:r>
            <a:endParaRPr/>
          </a:p>
        </p:txBody>
      </p:sp>
      <p:sp>
        <p:nvSpPr>
          <p:cNvPr id="211" name="Google Shape;211;p11"/>
          <p:cNvSpPr/>
          <p:nvPr/>
        </p:nvSpPr>
        <p:spPr>
          <a:xfrm>
            <a:off x="7848600" y="525780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212" name="Google Shape;212;p11"/>
          <p:cNvSpPr/>
          <p:nvPr/>
        </p:nvSpPr>
        <p:spPr>
          <a:xfrm>
            <a:off x="6024986" y="5185338"/>
            <a:ext cx="10457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a:solidFill>
                  <a:schemeClr val="dk1"/>
                </a:solidFill>
                <a:latin typeface="Calibri"/>
                <a:ea typeface="Calibri"/>
                <a:cs typeface="Calibri"/>
                <a:sym typeface="Calibri"/>
              </a:rPr>
              <a:t>Database</a:t>
            </a:r>
            <a:endParaRPr sz="1600">
              <a:solidFill>
                <a:schemeClr val="dk1"/>
              </a:solidFill>
              <a:latin typeface="Calibri"/>
              <a:ea typeface="Calibri"/>
              <a:cs typeface="Calibri"/>
              <a:sym typeface="Calibri"/>
            </a:endParaRPr>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Payment Transfert</a:t>
            </a:r>
            <a:endParaRPr/>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12</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2" name="Google Shape;264;p12">
            <a:extLst>
              <a:ext uri="{FF2B5EF4-FFF2-40B4-BE49-F238E27FC236}">
                <a16:creationId xmlns:a16="http://schemas.microsoft.com/office/drawing/2014/main" id="{401F033A-D295-10BE-C17E-6A39DA45E761}"/>
              </a:ext>
            </a:extLst>
          </p:cNvPr>
          <p:cNvSpPr/>
          <p:nvPr/>
        </p:nvSpPr>
        <p:spPr>
          <a:xfrm>
            <a:off x="7772400" y="5181600"/>
            <a:ext cx="1547923" cy="836973"/>
          </a:xfrm>
          <a:prstGeom prst="rect">
            <a:avLst/>
          </a:prstGeom>
          <a:noFill/>
          <a:ln w="285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5198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title"/>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Logging</a:t>
            </a:r>
            <a:endParaRPr/>
          </a:p>
        </p:txBody>
      </p:sp>
      <p:grpSp>
        <p:nvGrpSpPr>
          <p:cNvPr id="271" name="Google Shape;271;p13"/>
          <p:cNvGrpSpPr/>
          <p:nvPr/>
        </p:nvGrpSpPr>
        <p:grpSpPr>
          <a:xfrm>
            <a:off x="97395" y="94078"/>
            <a:ext cx="1129502" cy="1067898"/>
            <a:chOff x="97395" y="94078"/>
            <a:chExt cx="1129502" cy="1067898"/>
          </a:xfrm>
        </p:grpSpPr>
        <p:pic>
          <p:nvPicPr>
            <p:cNvPr id="272" name="Google Shape;272;p13"/>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273" name="Google Shape;273;p13"/>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274" name="Google Shape;274;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75" name="Google Shape;275;p1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13</a:t>
            </a:fld>
            <a:endParaRPr/>
          </a:p>
        </p:txBody>
      </p:sp>
      <p:sp>
        <p:nvSpPr>
          <p:cNvPr id="276" name="Google Shape;276;p13"/>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Logging</a:t>
            </a:r>
            <a:endParaRPr dirty="0"/>
          </a:p>
        </p:txBody>
      </p:sp>
      <p:pic>
        <p:nvPicPr>
          <p:cNvPr id="277" name="Google Shape;277;p13"/>
          <p:cNvPicPr preferRelativeResize="0"/>
          <p:nvPr/>
        </p:nvPicPr>
        <p:blipFill rotWithShape="1">
          <a:blip r:embed="rId5">
            <a:alphaModFix/>
          </a:blip>
          <a:srcRect/>
          <a:stretch/>
        </p:blipFill>
        <p:spPr>
          <a:xfrm>
            <a:off x="1066800" y="2102323"/>
            <a:ext cx="9643628" cy="4186476"/>
          </a:xfrm>
          <a:prstGeom prst="rect">
            <a:avLst/>
          </a:prstGeom>
          <a:noFill/>
          <a:ln>
            <a:noFill/>
          </a:ln>
        </p:spPr>
      </p:pic>
      <p:sp>
        <p:nvSpPr>
          <p:cNvPr id="278" name="Google Shape;278;p13"/>
          <p:cNvSpPr txBox="1"/>
          <p:nvPr/>
        </p:nvSpPr>
        <p:spPr>
          <a:xfrm>
            <a:off x="588777" y="1353554"/>
            <a:ext cx="838200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Arial"/>
              <a:buChar char="•"/>
            </a:pPr>
            <a:r>
              <a:rPr lang="fr-FR" sz="3600" b="0" i="0">
                <a:solidFill>
                  <a:schemeClr val="dk1"/>
                </a:solidFill>
                <a:latin typeface="Calibri"/>
                <a:ea typeface="Calibri"/>
                <a:cs typeface="Calibri"/>
                <a:sym typeface="Calibri"/>
              </a:rPr>
              <a:t>Azure log analytics</a:t>
            </a:r>
            <a:endParaRPr sz="3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Database</a:t>
            </a:r>
            <a:endParaRPr/>
          </a:p>
        </p:txBody>
      </p:sp>
      <p:grpSp>
        <p:nvGrpSpPr>
          <p:cNvPr id="285" name="Google Shape;285;p14"/>
          <p:cNvGrpSpPr/>
          <p:nvPr/>
        </p:nvGrpSpPr>
        <p:grpSpPr>
          <a:xfrm>
            <a:off x="97395" y="94078"/>
            <a:ext cx="1129502" cy="1067898"/>
            <a:chOff x="97395" y="94078"/>
            <a:chExt cx="1129502" cy="1067898"/>
          </a:xfrm>
        </p:grpSpPr>
        <p:pic>
          <p:nvPicPr>
            <p:cNvPr id="286" name="Google Shape;286;p14"/>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287" name="Google Shape;287;p14"/>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288" name="Google Shape;28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89" name="Google Shape;289;p1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14</a:t>
            </a:fld>
            <a:endParaRPr/>
          </a:p>
        </p:txBody>
      </p:sp>
      <p:sp>
        <p:nvSpPr>
          <p:cNvPr id="291" name="Google Shape;291;p14"/>
          <p:cNvSpPr txBox="1"/>
          <p:nvPr/>
        </p:nvSpPr>
        <p:spPr>
          <a:xfrm>
            <a:off x="475052" y="2667154"/>
            <a:ext cx="8382000" cy="1523700"/>
          </a:xfrm>
          <a:prstGeom prst="rect">
            <a:avLst/>
          </a:prstGeom>
          <a:noFill/>
          <a:ln>
            <a:noFill/>
          </a:ln>
        </p:spPr>
        <p:txBody>
          <a:bodyPr spcFirstLastPara="1" wrap="square" lIns="91425" tIns="45700" rIns="91425" bIns="45700" anchor="t" anchorCtr="0">
            <a:spAutoFit/>
          </a:bodyPr>
          <a:lstStyle/>
          <a:p>
            <a:pPr marL="571500" marR="0" lvl="0" indent="-501650" algn="l" rtl="0">
              <a:spcBef>
                <a:spcPts val="0"/>
              </a:spcBef>
              <a:spcAft>
                <a:spcPts val="0"/>
              </a:spcAft>
              <a:buClr>
                <a:schemeClr val="dk1"/>
              </a:buClr>
              <a:buSzPts val="2500"/>
              <a:buChar char="•"/>
            </a:pPr>
            <a:r>
              <a:rPr lang="fr-FR" sz="3100" i="0" dirty="0">
                <a:solidFill>
                  <a:schemeClr val="dk1"/>
                </a:solidFill>
                <a:latin typeface="Calibri"/>
                <a:ea typeface="Calibri"/>
                <a:cs typeface="Calibri"/>
                <a:sym typeface="Calibri"/>
              </a:rPr>
              <a:t>Azure SQL </a:t>
            </a:r>
            <a:r>
              <a:rPr lang="fr-FR" sz="3100" i="0" dirty="0" err="1">
                <a:solidFill>
                  <a:schemeClr val="dk1"/>
                </a:solidFill>
                <a:latin typeface="Calibri"/>
                <a:ea typeface="Calibri"/>
                <a:cs typeface="Calibri"/>
                <a:sym typeface="Calibri"/>
              </a:rPr>
              <a:t>Database</a:t>
            </a:r>
            <a:endParaRPr sz="3100" i="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dirty="0">
              <a:solidFill>
                <a:schemeClr val="dk1"/>
              </a:solidFill>
              <a:latin typeface="Calibri"/>
              <a:ea typeface="Calibri"/>
              <a:cs typeface="Calibri"/>
              <a:sym typeface="Calibri"/>
            </a:endParaRPr>
          </a:p>
          <a:p>
            <a:pPr marL="457200" marR="0" lvl="0" indent="-387350" algn="l" rtl="0">
              <a:spcBef>
                <a:spcPts val="0"/>
              </a:spcBef>
              <a:spcAft>
                <a:spcPts val="0"/>
              </a:spcAft>
              <a:buClr>
                <a:srgbClr val="111111"/>
              </a:buClr>
              <a:buSzPts val="2500"/>
              <a:buChar char="•"/>
            </a:pPr>
            <a:r>
              <a:rPr lang="fr-FR" sz="3100" i="0" u="none" strike="noStrike" cap="none" dirty="0" err="1">
                <a:solidFill>
                  <a:srgbClr val="111111"/>
                </a:solidFill>
                <a:latin typeface="Calibri"/>
                <a:ea typeface="Calibri"/>
                <a:cs typeface="Calibri"/>
                <a:sym typeface="Calibri"/>
              </a:rPr>
              <a:t>Structured</a:t>
            </a:r>
            <a:r>
              <a:rPr lang="fr-FR" sz="3100" i="0" u="none" strike="noStrike" cap="none" dirty="0">
                <a:solidFill>
                  <a:srgbClr val="111111"/>
                </a:solidFill>
                <a:latin typeface="Calibri"/>
                <a:ea typeface="Calibri"/>
                <a:cs typeface="Calibri"/>
                <a:sym typeface="Calibri"/>
              </a:rPr>
              <a:t> data (like items </a:t>
            </a:r>
            <a:r>
              <a:rPr lang="fr-FR" sz="3100" i="0" u="none" strike="noStrike" cap="none" dirty="0" err="1">
                <a:solidFill>
                  <a:srgbClr val="111111"/>
                </a:solidFill>
                <a:latin typeface="Calibri"/>
                <a:ea typeface="Calibri"/>
                <a:cs typeface="Calibri"/>
                <a:sym typeface="Calibri"/>
              </a:rPr>
              <a:t>list</a:t>
            </a:r>
            <a:r>
              <a:rPr lang="fr-FR" sz="3100" i="0" u="none" strike="noStrike" cap="none" dirty="0">
                <a:solidFill>
                  <a:srgbClr val="111111"/>
                </a:solidFill>
                <a:latin typeface="Calibri"/>
                <a:ea typeface="Calibri"/>
                <a:cs typeface="Calibri"/>
                <a:sym typeface="Calibri"/>
              </a:rPr>
              <a:t>)</a:t>
            </a:r>
            <a:r>
              <a:rPr lang="fr-FR" sz="3100" b="0" i="0" u="none" strike="noStrike" cap="none" dirty="0">
                <a:solidFill>
                  <a:srgbClr val="111111"/>
                </a:solidFill>
                <a:latin typeface="Lato"/>
                <a:ea typeface="Lato"/>
                <a:cs typeface="Lato"/>
                <a:sym typeface="Lato"/>
              </a:rPr>
              <a:t> </a:t>
            </a:r>
            <a:endParaRPr sz="3100" b="0" i="0" u="none" strike="noStrike" cap="none" dirty="0">
              <a:solidFill>
                <a:schemeClr val="dk1"/>
              </a:solidFill>
              <a:latin typeface="Calibri"/>
              <a:ea typeface="Calibri"/>
              <a:cs typeface="Calibri"/>
              <a:sym typeface="Calibri"/>
            </a:endParaRPr>
          </a:p>
        </p:txBody>
      </p:sp>
      <p:pic>
        <p:nvPicPr>
          <p:cNvPr id="292" name="Google Shape;292;p14"/>
          <p:cNvPicPr preferRelativeResize="0"/>
          <p:nvPr/>
        </p:nvPicPr>
        <p:blipFill rotWithShape="1">
          <a:blip r:embed="rId5">
            <a:alphaModFix/>
          </a:blip>
          <a:srcRect/>
          <a:stretch/>
        </p:blipFill>
        <p:spPr>
          <a:xfrm>
            <a:off x="7820520" y="2138740"/>
            <a:ext cx="3615530" cy="3351600"/>
          </a:xfrm>
          <a:prstGeom prst="rect">
            <a:avLst/>
          </a:prstGeom>
          <a:noFill/>
          <a:ln>
            <a:noFill/>
          </a:ln>
        </p:spPr>
      </p:pic>
      <p:sp>
        <p:nvSpPr>
          <p:cNvPr id="2" name="Google Shape;290;p14">
            <a:extLst>
              <a:ext uri="{FF2B5EF4-FFF2-40B4-BE49-F238E27FC236}">
                <a16:creationId xmlns:a16="http://schemas.microsoft.com/office/drawing/2014/main" id="{8E660953-BCEA-DC6F-D26F-4450711C8B02}"/>
              </a:ext>
            </a:extLst>
          </p:cNvPr>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Database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Database</a:t>
            </a:r>
            <a:endParaRPr/>
          </a:p>
        </p:txBody>
      </p:sp>
      <p:grpSp>
        <p:nvGrpSpPr>
          <p:cNvPr id="285" name="Google Shape;285;p14"/>
          <p:cNvGrpSpPr/>
          <p:nvPr/>
        </p:nvGrpSpPr>
        <p:grpSpPr>
          <a:xfrm>
            <a:off x="97395" y="94078"/>
            <a:ext cx="1129502" cy="1067898"/>
            <a:chOff x="97395" y="94078"/>
            <a:chExt cx="1129502" cy="1067898"/>
          </a:xfrm>
        </p:grpSpPr>
        <p:pic>
          <p:nvPicPr>
            <p:cNvPr id="286" name="Google Shape;286;p14"/>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287" name="Google Shape;287;p14"/>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288" name="Google Shape;28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89" name="Google Shape;289;p1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15</a:t>
            </a:fld>
            <a:endParaRPr/>
          </a:p>
        </p:txBody>
      </p:sp>
      <p:sp>
        <p:nvSpPr>
          <p:cNvPr id="290" name="Google Shape;290;p14"/>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Database</a:t>
            </a:r>
            <a:endParaRPr dirty="0"/>
          </a:p>
        </p:txBody>
      </p:sp>
      <p:pic>
        <p:nvPicPr>
          <p:cNvPr id="3" name="Image 2">
            <a:extLst>
              <a:ext uri="{FF2B5EF4-FFF2-40B4-BE49-F238E27FC236}">
                <a16:creationId xmlns:a16="http://schemas.microsoft.com/office/drawing/2014/main" id="{1935C9CD-F76D-8759-F9F9-790BF46CFB46}"/>
              </a:ext>
            </a:extLst>
          </p:cNvPr>
          <p:cNvPicPr>
            <a:picLocks noChangeAspect="1"/>
          </p:cNvPicPr>
          <p:nvPr/>
        </p:nvPicPr>
        <p:blipFill>
          <a:blip r:embed="rId5"/>
          <a:stretch>
            <a:fillRect/>
          </a:stretch>
        </p:blipFill>
        <p:spPr>
          <a:xfrm>
            <a:off x="1750073" y="169466"/>
            <a:ext cx="9089324" cy="6085030"/>
          </a:xfrm>
          <a:prstGeom prst="rect">
            <a:avLst/>
          </a:prstGeom>
        </p:spPr>
      </p:pic>
    </p:spTree>
    <p:extLst>
      <p:ext uri="{BB962C8B-B14F-4D97-AF65-F5344CB8AC3E}">
        <p14:creationId xmlns:p14="http://schemas.microsoft.com/office/powerpoint/2010/main" val="3374172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View Service</a:t>
            </a:r>
            <a:endParaRPr/>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Collect list Service</a:t>
            </a:r>
            <a:endParaRPr/>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Payment Transfert</a:t>
            </a:r>
            <a:endParaRPr/>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16</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3" name="Google Shape;313;p15">
            <a:extLst>
              <a:ext uri="{FF2B5EF4-FFF2-40B4-BE49-F238E27FC236}">
                <a16:creationId xmlns:a16="http://schemas.microsoft.com/office/drawing/2014/main" id="{A7B4E049-C0AD-ADDC-D84E-53ADDC013740}"/>
              </a:ext>
            </a:extLst>
          </p:cNvPr>
          <p:cNvSpPr/>
          <p:nvPr/>
        </p:nvSpPr>
        <p:spPr>
          <a:xfrm>
            <a:off x="7848600" y="5257800"/>
            <a:ext cx="1371600" cy="1207161"/>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4" name="Google Shape;314;p15">
            <a:extLst>
              <a:ext uri="{FF2B5EF4-FFF2-40B4-BE49-F238E27FC236}">
                <a16:creationId xmlns:a16="http://schemas.microsoft.com/office/drawing/2014/main" id="{2F362645-BC31-7CB2-160B-29B84D3D1D00}"/>
              </a:ext>
            </a:extLst>
          </p:cNvPr>
          <p:cNvSpPr/>
          <p:nvPr/>
        </p:nvSpPr>
        <p:spPr>
          <a:xfrm>
            <a:off x="4772198" y="5191635"/>
            <a:ext cx="6008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pic>
        <p:nvPicPr>
          <p:cNvPr id="5" name="Google Shape;331;p15">
            <a:extLst>
              <a:ext uri="{FF2B5EF4-FFF2-40B4-BE49-F238E27FC236}">
                <a16:creationId xmlns:a16="http://schemas.microsoft.com/office/drawing/2014/main" id="{5DCB6EB8-5B3D-25B8-C620-32DA6ADD8878}"/>
              </a:ext>
            </a:extLst>
          </p:cNvPr>
          <p:cNvPicPr preferRelativeResize="0"/>
          <p:nvPr/>
        </p:nvPicPr>
        <p:blipFill rotWithShape="1">
          <a:blip r:embed="rId7">
            <a:alphaModFix/>
          </a:blip>
          <a:srcRect/>
          <a:stretch/>
        </p:blipFill>
        <p:spPr>
          <a:xfrm>
            <a:off x="7900981" y="5351917"/>
            <a:ext cx="1249277" cy="1011915"/>
          </a:xfrm>
          <a:prstGeom prst="rect">
            <a:avLst/>
          </a:prstGeom>
          <a:noFill/>
          <a:ln>
            <a:noFill/>
          </a:ln>
        </p:spPr>
      </p:pic>
      <p:pic>
        <p:nvPicPr>
          <p:cNvPr id="6" name="Google Shape;332;p15">
            <a:extLst>
              <a:ext uri="{FF2B5EF4-FFF2-40B4-BE49-F238E27FC236}">
                <a16:creationId xmlns:a16="http://schemas.microsoft.com/office/drawing/2014/main" id="{EFA15836-B77F-5619-422F-45538101D165}"/>
              </a:ext>
            </a:extLst>
          </p:cNvPr>
          <p:cNvPicPr preferRelativeResize="0"/>
          <p:nvPr/>
        </p:nvPicPr>
        <p:blipFill rotWithShape="1">
          <a:blip r:embed="rId8">
            <a:alphaModFix/>
          </a:blip>
          <a:srcRect/>
          <a:stretch/>
        </p:blipFill>
        <p:spPr>
          <a:xfrm>
            <a:off x="5483203" y="4917786"/>
            <a:ext cx="1344250" cy="1246130"/>
          </a:xfrm>
          <a:prstGeom prst="rect">
            <a:avLst/>
          </a:prstGeom>
          <a:noFill/>
          <a:ln>
            <a:noFill/>
          </a:ln>
        </p:spPr>
      </p:pic>
      <p:sp>
        <p:nvSpPr>
          <p:cNvPr id="9" name="Google Shape;329;p15">
            <a:extLst>
              <a:ext uri="{FF2B5EF4-FFF2-40B4-BE49-F238E27FC236}">
                <a16:creationId xmlns:a16="http://schemas.microsoft.com/office/drawing/2014/main" id="{1E2A0C47-DA5E-3A62-C9E0-A15FC26720FF}"/>
              </a:ext>
            </a:extLst>
          </p:cNvPr>
          <p:cNvSpPr/>
          <p:nvPr/>
        </p:nvSpPr>
        <p:spPr>
          <a:xfrm>
            <a:off x="7748477" y="3201627"/>
            <a:ext cx="1547923" cy="836973"/>
          </a:xfrm>
          <a:prstGeom prst="rect">
            <a:avLst/>
          </a:prstGeom>
          <a:noFill/>
          <a:ln w="285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47406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6"/>
          <p:cNvSpPr txBox="1">
            <a:spLocks noGrp="1"/>
          </p:cNvSpPr>
          <p:nvPr>
            <p:ph type="title"/>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View Service</a:t>
            </a:r>
            <a:endParaRPr/>
          </a:p>
        </p:txBody>
      </p:sp>
      <p:grpSp>
        <p:nvGrpSpPr>
          <p:cNvPr id="338" name="Google Shape;338;p16"/>
          <p:cNvGrpSpPr/>
          <p:nvPr/>
        </p:nvGrpSpPr>
        <p:grpSpPr>
          <a:xfrm>
            <a:off x="97395" y="94078"/>
            <a:ext cx="1129502" cy="1067898"/>
            <a:chOff x="97395" y="94078"/>
            <a:chExt cx="1129502" cy="1067898"/>
          </a:xfrm>
        </p:grpSpPr>
        <p:pic>
          <p:nvPicPr>
            <p:cNvPr id="339" name="Google Shape;339;p16"/>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340" name="Google Shape;340;p16"/>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341" name="Google Shape;341;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342" name="Google Shape;342;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17</a:t>
            </a:fld>
            <a:endParaRPr/>
          </a:p>
        </p:txBody>
      </p:sp>
      <p:sp>
        <p:nvSpPr>
          <p:cNvPr id="343" name="Google Shape;343;p16"/>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a:solidFill>
                  <a:srgbClr val="888888"/>
                </a:solidFill>
                <a:latin typeface="Calibri"/>
                <a:ea typeface="Calibri"/>
                <a:cs typeface="Calibri"/>
                <a:sym typeface="Calibri"/>
              </a:rPr>
              <a:t>View Service</a:t>
            </a:r>
            <a:endParaRPr/>
          </a:p>
        </p:txBody>
      </p:sp>
      <p:sp>
        <p:nvSpPr>
          <p:cNvPr id="344" name="Google Shape;344;p16"/>
          <p:cNvSpPr txBox="1"/>
          <p:nvPr/>
        </p:nvSpPr>
        <p:spPr>
          <a:xfrm>
            <a:off x="941016" y="2200318"/>
            <a:ext cx="8382000" cy="247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100" b="0" i="0" u="sng">
                <a:solidFill>
                  <a:schemeClr val="dk1"/>
                </a:solidFill>
                <a:latin typeface="Calibri"/>
                <a:ea typeface="Calibri"/>
                <a:cs typeface="Calibri"/>
                <a:sym typeface="Calibri"/>
              </a:rPr>
              <a:t>What it does :</a:t>
            </a:r>
            <a:endParaRPr sz="3100" b="0" i="0" u="sng">
              <a:solidFill>
                <a:schemeClr val="dk1"/>
              </a:solidFill>
              <a:latin typeface="Calibri"/>
              <a:ea typeface="Calibri"/>
              <a:cs typeface="Calibri"/>
              <a:sym typeface="Calibri"/>
            </a:endParaRPr>
          </a:p>
          <a:p>
            <a:pPr marL="0" marR="0" lvl="0" indent="0" algn="l" rtl="0">
              <a:spcBef>
                <a:spcPts val="0"/>
              </a:spcBef>
              <a:spcAft>
                <a:spcPts val="0"/>
              </a:spcAft>
              <a:buNone/>
            </a:pPr>
            <a:endParaRPr sz="310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 Displays the list of items to be collected</a:t>
            </a:r>
            <a:endParaRPr sz="310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 Application mobile</a:t>
            </a:r>
            <a:endParaRPr sz="3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17"/>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Application Type</a:t>
            </a:r>
            <a:endParaRPr/>
          </a:p>
        </p:txBody>
      </p:sp>
      <p:sp>
        <p:nvSpPr>
          <p:cNvPr id="350" name="Google Shape;350;p17"/>
          <p:cNvSpPr txBox="1"/>
          <p:nvPr/>
        </p:nvSpPr>
        <p:spPr>
          <a:xfrm>
            <a:off x="956447" y="1863925"/>
            <a:ext cx="5074200" cy="3399900"/>
          </a:xfrm>
          <a:prstGeom prst="rect">
            <a:avLst/>
          </a:prstGeom>
          <a:noFill/>
          <a:ln>
            <a:noFill/>
          </a:ln>
        </p:spPr>
        <p:txBody>
          <a:bodyPr spcFirstLastPara="1" wrap="square" lIns="0" tIns="12700" rIns="0" bIns="0" anchor="t" anchorCtr="0">
            <a:spAutoFit/>
          </a:bodyPr>
          <a:lstStyle/>
          <a:p>
            <a:pPr marL="469900" marR="0" lvl="0" indent="-362584" algn="l" rtl="0">
              <a:lnSpc>
                <a:spcPct val="100000"/>
              </a:lnSpc>
              <a:spcBef>
                <a:spcPts val="0"/>
              </a:spcBef>
              <a:spcAft>
                <a:spcPts val="0"/>
              </a:spcAft>
              <a:buClr>
                <a:schemeClr val="dk1"/>
              </a:buClr>
              <a:buSzPts val="2500"/>
              <a:buChar char="•"/>
            </a:pPr>
            <a:r>
              <a:rPr lang="fr-FR" sz="3100">
                <a:solidFill>
                  <a:schemeClr val="dk1"/>
                </a:solidFill>
                <a:latin typeface="Calibri"/>
                <a:ea typeface="Calibri"/>
                <a:cs typeface="Calibri"/>
                <a:sym typeface="Calibri"/>
              </a:rPr>
              <a:t>Web App &amp; Web API </a:t>
            </a:r>
            <a:r>
              <a:rPr lang="fr-FR" sz="4000">
                <a:solidFill>
                  <a:schemeClr val="dk1"/>
                </a:solidFill>
                <a:latin typeface="Calibri"/>
                <a:ea typeface="Calibri"/>
                <a:cs typeface="Calibri"/>
                <a:sym typeface="Calibri"/>
              </a:rPr>
              <a:t>-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69900" marR="0" lvl="0" indent="-362584" algn="l" rtl="0">
              <a:lnSpc>
                <a:spcPct val="100000"/>
              </a:lnSpc>
              <a:spcBef>
                <a:spcPts val="5"/>
              </a:spcBef>
              <a:spcAft>
                <a:spcPts val="0"/>
              </a:spcAft>
              <a:buClr>
                <a:schemeClr val="dk1"/>
              </a:buClr>
              <a:buSzPts val="2500"/>
              <a:buChar char="•"/>
            </a:pPr>
            <a:r>
              <a:rPr lang="fr-FR" sz="3100">
                <a:solidFill>
                  <a:schemeClr val="dk1"/>
                </a:solidFill>
                <a:latin typeface="Calibri"/>
                <a:ea typeface="Calibri"/>
                <a:cs typeface="Calibri"/>
                <a:sym typeface="Calibri"/>
              </a:rPr>
              <a:t>Mobile App</a:t>
            </a:r>
            <a:r>
              <a:rPr lang="fr-FR" sz="4000">
                <a:solidFill>
                  <a:schemeClr val="dk1"/>
                </a:solidFill>
                <a:latin typeface="Calibri"/>
                <a:ea typeface="Calibri"/>
                <a:cs typeface="Calibri"/>
                <a:sym typeface="Calibri"/>
              </a:rPr>
              <a:t> - </a:t>
            </a:r>
            <a:r>
              <a:rPr lang="fr-FR" sz="4400" i="0">
                <a:solidFill>
                  <a:srgbClr val="00B050"/>
                </a:solidFill>
                <a:latin typeface="Calibri"/>
                <a:ea typeface="Calibri"/>
                <a:cs typeface="Calibri"/>
                <a:sym typeface="Calibri"/>
              </a:rPr>
              <a:t>✔ </a:t>
            </a:r>
            <a:r>
              <a:rPr lang="fr-FR" sz="3100" i="0">
                <a:solidFill>
                  <a:schemeClr val="dk1"/>
                </a:solidFill>
                <a:latin typeface="Calibri"/>
                <a:ea typeface="Calibri"/>
                <a:cs typeface="Calibri"/>
                <a:sym typeface="Calibri"/>
              </a:rPr>
              <a:t>(Tablets)</a:t>
            </a:r>
            <a:endParaRPr sz="2700">
              <a:solidFill>
                <a:schemeClr val="dk1"/>
              </a:solidFill>
              <a:latin typeface="Calibri"/>
              <a:ea typeface="Calibri"/>
              <a:cs typeface="Calibri"/>
              <a:sym typeface="Calibri"/>
            </a:endParaRPr>
          </a:p>
          <a:p>
            <a:pPr marL="469900" marR="0" lvl="0" indent="-362584" algn="l" rtl="0">
              <a:lnSpc>
                <a:spcPct val="100000"/>
              </a:lnSpc>
              <a:spcBef>
                <a:spcPts val="0"/>
              </a:spcBef>
              <a:spcAft>
                <a:spcPts val="0"/>
              </a:spcAft>
              <a:buClr>
                <a:schemeClr val="dk1"/>
              </a:buClr>
              <a:buSzPts val="2500"/>
              <a:buChar char="•"/>
            </a:pPr>
            <a:r>
              <a:rPr lang="fr-FR" sz="3100">
                <a:solidFill>
                  <a:schemeClr val="dk1"/>
                </a:solidFill>
                <a:latin typeface="Calibri"/>
                <a:ea typeface="Calibri"/>
                <a:cs typeface="Calibri"/>
                <a:sym typeface="Calibri"/>
              </a:rPr>
              <a:t>Console</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69900" marR="0" lvl="0" indent="-362584" algn="l" rtl="0">
              <a:lnSpc>
                <a:spcPct val="100000"/>
              </a:lnSpc>
              <a:spcBef>
                <a:spcPts val="0"/>
              </a:spcBef>
              <a:spcAft>
                <a:spcPts val="0"/>
              </a:spcAft>
              <a:buClr>
                <a:schemeClr val="dk1"/>
              </a:buClr>
              <a:buSzPts val="2500"/>
              <a:buChar char="•"/>
            </a:pPr>
            <a:r>
              <a:rPr lang="fr-FR" sz="3100">
                <a:solidFill>
                  <a:schemeClr val="dk1"/>
                </a:solidFill>
                <a:latin typeface="Calibri"/>
                <a:ea typeface="Calibri"/>
                <a:cs typeface="Calibri"/>
                <a:sym typeface="Calibri"/>
              </a:rPr>
              <a:t>Service </a:t>
            </a:r>
            <a:r>
              <a:rPr lang="fr-FR" sz="4000">
                <a:solidFill>
                  <a:schemeClr val="dk1"/>
                </a:solidFill>
                <a:latin typeface="Calibri"/>
                <a:ea typeface="Calibri"/>
                <a:cs typeface="Calibri"/>
                <a:sym typeface="Calibri"/>
              </a:rPr>
              <a:t>-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69900" marR="0" lvl="0" indent="-362584" algn="l" rtl="0">
              <a:spcBef>
                <a:spcPts val="0"/>
              </a:spcBef>
              <a:spcAft>
                <a:spcPts val="0"/>
              </a:spcAft>
              <a:buClr>
                <a:schemeClr val="dk1"/>
              </a:buClr>
              <a:buSzPts val="2500"/>
              <a:buChar char="•"/>
            </a:pPr>
            <a:r>
              <a:rPr lang="fr-FR" sz="3100">
                <a:solidFill>
                  <a:schemeClr val="dk1"/>
                </a:solidFill>
                <a:latin typeface="Calibri"/>
                <a:ea typeface="Calibri"/>
                <a:cs typeface="Calibri"/>
                <a:sym typeface="Calibri"/>
              </a:rPr>
              <a:t>Desktop App</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p:txBody>
      </p:sp>
      <p:grpSp>
        <p:nvGrpSpPr>
          <p:cNvPr id="351" name="Google Shape;351;p17"/>
          <p:cNvGrpSpPr/>
          <p:nvPr/>
        </p:nvGrpSpPr>
        <p:grpSpPr>
          <a:xfrm>
            <a:off x="97395" y="94078"/>
            <a:ext cx="1129502" cy="1067898"/>
            <a:chOff x="97395" y="94078"/>
            <a:chExt cx="1129502" cy="1067898"/>
          </a:xfrm>
        </p:grpSpPr>
        <p:pic>
          <p:nvPicPr>
            <p:cNvPr id="352" name="Google Shape;352;p17"/>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353" name="Google Shape;353;p17"/>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354" name="Google Shape;354;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355" name="Google Shape;355;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18</a:t>
            </a:fld>
            <a:endParaRPr/>
          </a:p>
        </p:txBody>
      </p:sp>
      <p:sp>
        <p:nvSpPr>
          <p:cNvPr id="356" name="Google Shape;356;p17"/>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a:solidFill>
                  <a:srgbClr val="888888"/>
                </a:solidFill>
                <a:latin typeface="Calibri"/>
                <a:ea typeface="Calibri"/>
                <a:cs typeface="Calibri"/>
                <a:sym typeface="Calibri"/>
              </a:rPr>
              <a:t>View Service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362" name="Google Shape;362;p18"/>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Technology Stack</a:t>
            </a:r>
            <a:endParaRPr/>
          </a:p>
        </p:txBody>
      </p:sp>
      <p:grpSp>
        <p:nvGrpSpPr>
          <p:cNvPr id="363" name="Google Shape;363;p18"/>
          <p:cNvGrpSpPr/>
          <p:nvPr/>
        </p:nvGrpSpPr>
        <p:grpSpPr>
          <a:xfrm>
            <a:off x="97395" y="94078"/>
            <a:ext cx="1129502" cy="1067898"/>
            <a:chOff x="97395" y="94078"/>
            <a:chExt cx="1129502" cy="1067898"/>
          </a:xfrm>
        </p:grpSpPr>
        <p:pic>
          <p:nvPicPr>
            <p:cNvPr id="364" name="Google Shape;364;p18"/>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365" name="Google Shape;365;p18"/>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366" name="Google Shape;366;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367" name="Google Shape;367;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19</a:t>
            </a:fld>
            <a:endParaRPr/>
          </a:p>
        </p:txBody>
      </p:sp>
      <p:sp>
        <p:nvSpPr>
          <p:cNvPr id="368" name="Google Shape;368;p18"/>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a:solidFill>
                  <a:srgbClr val="888888"/>
                </a:solidFill>
                <a:latin typeface="Calibri"/>
                <a:ea typeface="Calibri"/>
                <a:cs typeface="Calibri"/>
                <a:sym typeface="Calibri"/>
              </a:rPr>
              <a:t>View Service</a:t>
            </a:r>
            <a:endParaRPr/>
          </a:p>
        </p:txBody>
      </p:sp>
      <p:pic>
        <p:nvPicPr>
          <p:cNvPr id="369" name="Google Shape;369;p18" descr="Xamarin — Wikipédia"/>
          <p:cNvPicPr preferRelativeResize="0"/>
          <p:nvPr/>
        </p:nvPicPr>
        <p:blipFill rotWithShape="1">
          <a:blip r:embed="rId5">
            <a:alphaModFix/>
          </a:blip>
          <a:srcRect/>
          <a:stretch/>
        </p:blipFill>
        <p:spPr>
          <a:xfrm>
            <a:off x="4191000" y="1784064"/>
            <a:ext cx="7848600" cy="3289872"/>
          </a:xfrm>
          <a:prstGeom prst="rect">
            <a:avLst/>
          </a:prstGeom>
          <a:noFill/>
          <a:ln>
            <a:noFill/>
          </a:ln>
        </p:spPr>
      </p:pic>
      <p:pic>
        <p:nvPicPr>
          <p:cNvPr id="370" name="Google Shape;370;p18" descr="NET Software Development Company | ASP.NET Development Services | SCAND"/>
          <p:cNvPicPr preferRelativeResize="0"/>
          <p:nvPr/>
        </p:nvPicPr>
        <p:blipFill rotWithShape="1">
          <a:blip r:embed="rId6">
            <a:alphaModFix/>
          </a:blip>
          <a:srcRect/>
          <a:stretch/>
        </p:blipFill>
        <p:spPr>
          <a:xfrm>
            <a:off x="808707" y="1704975"/>
            <a:ext cx="3448050" cy="344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5181600" y="4393565"/>
            <a:ext cx="3488054"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5000">
                <a:solidFill>
                  <a:srgbClr val="5E1DE0"/>
                </a:solidFill>
                <a:latin typeface="Times New Roman"/>
                <a:ea typeface="Times New Roman"/>
                <a:cs typeface="Times New Roman"/>
                <a:sym typeface="Times New Roman"/>
              </a:rPr>
              <a:t>Spar</a:t>
            </a:r>
            <a:endParaRPr sz="5000">
              <a:latin typeface="Times New Roman"/>
              <a:ea typeface="Times New Roman"/>
              <a:cs typeface="Times New Roman"/>
              <a:sym typeface="Times New Roman"/>
            </a:endParaRPr>
          </a:p>
        </p:txBody>
      </p:sp>
      <p:sp>
        <p:nvSpPr>
          <p:cNvPr id="61" name="Google Shape;61;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62" name="Google Shape;62;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74115" lvl="0" indent="0" algn="l" rtl="0">
              <a:lnSpc>
                <a:spcPct val="100000"/>
              </a:lnSpc>
              <a:spcBef>
                <a:spcPts val="0"/>
              </a:spcBef>
              <a:spcAft>
                <a:spcPts val="0"/>
              </a:spcAft>
              <a:buNone/>
            </a:pPr>
            <a:r>
              <a:rPr lang="fr-FR"/>
              <a:t>Architecture</a:t>
            </a:r>
            <a:endParaRPr/>
          </a:p>
        </p:txBody>
      </p:sp>
      <p:grpSp>
        <p:nvGrpSpPr>
          <p:cNvPr id="376" name="Google Shape;376;p19"/>
          <p:cNvGrpSpPr/>
          <p:nvPr/>
        </p:nvGrpSpPr>
        <p:grpSpPr>
          <a:xfrm>
            <a:off x="97395" y="94078"/>
            <a:ext cx="1129502" cy="1067898"/>
            <a:chOff x="97395" y="94078"/>
            <a:chExt cx="1129502" cy="1067898"/>
          </a:xfrm>
        </p:grpSpPr>
        <p:pic>
          <p:nvPicPr>
            <p:cNvPr id="377" name="Google Shape;377;p19"/>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378" name="Google Shape;378;p19"/>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379" name="Google Shape;379;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380" name="Google Shape;380;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20</a:t>
            </a:fld>
            <a:endParaRPr/>
          </a:p>
        </p:txBody>
      </p:sp>
      <p:sp>
        <p:nvSpPr>
          <p:cNvPr id="381" name="Google Shape;381;p19"/>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a:solidFill>
                  <a:srgbClr val="888888"/>
                </a:solidFill>
                <a:latin typeface="Calibri"/>
                <a:ea typeface="Calibri"/>
                <a:cs typeface="Calibri"/>
                <a:sym typeface="Calibri"/>
              </a:rPr>
              <a:t>View Service</a:t>
            </a:r>
            <a:endParaRPr/>
          </a:p>
        </p:txBody>
      </p:sp>
      <p:pic>
        <p:nvPicPr>
          <p:cNvPr id="382" name="Google Shape;382;p19"/>
          <p:cNvPicPr preferRelativeResize="0"/>
          <p:nvPr/>
        </p:nvPicPr>
        <p:blipFill rotWithShape="1">
          <a:blip r:embed="rId5">
            <a:alphaModFix/>
          </a:blip>
          <a:srcRect/>
          <a:stretch/>
        </p:blipFill>
        <p:spPr>
          <a:xfrm>
            <a:off x="3941923" y="2743200"/>
            <a:ext cx="3589331" cy="10135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20"/>
          <p:cNvSpPr txBox="1"/>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marR="0" lvl="0" indent="0" algn="ctr" rtl="0">
              <a:lnSpc>
                <a:spcPct val="100000"/>
              </a:lnSpc>
              <a:spcBef>
                <a:spcPts val="0"/>
              </a:spcBef>
              <a:spcAft>
                <a:spcPts val="0"/>
              </a:spcAft>
              <a:buNone/>
            </a:pPr>
            <a:r>
              <a:rPr lang="fr-FR" sz="3000">
                <a:solidFill>
                  <a:srgbClr val="FFFFFF"/>
                </a:solidFill>
                <a:latin typeface="Arial"/>
                <a:ea typeface="Arial"/>
                <a:cs typeface="Arial"/>
                <a:sym typeface="Arial"/>
              </a:rPr>
              <a:t>Mobile App on Azure</a:t>
            </a:r>
            <a:endParaRPr sz="3000">
              <a:solidFill>
                <a:schemeClr val="dk1"/>
              </a:solidFill>
              <a:latin typeface="Arial"/>
              <a:ea typeface="Arial"/>
              <a:cs typeface="Arial"/>
              <a:sym typeface="Arial"/>
            </a:endParaRPr>
          </a:p>
        </p:txBody>
      </p:sp>
      <p:grpSp>
        <p:nvGrpSpPr>
          <p:cNvPr id="389" name="Google Shape;389;p20"/>
          <p:cNvGrpSpPr/>
          <p:nvPr/>
        </p:nvGrpSpPr>
        <p:grpSpPr>
          <a:xfrm>
            <a:off x="97395" y="37634"/>
            <a:ext cx="1129502" cy="1067898"/>
            <a:chOff x="97395" y="94078"/>
            <a:chExt cx="1129502" cy="1067898"/>
          </a:xfrm>
        </p:grpSpPr>
        <p:pic>
          <p:nvPicPr>
            <p:cNvPr id="390" name="Google Shape;390;p20"/>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391" name="Google Shape;391;p20"/>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392" name="Google Shape;392;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393" name="Google Shape;393;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21</a:t>
            </a:fld>
            <a:endParaRPr/>
          </a:p>
        </p:txBody>
      </p:sp>
      <p:sp>
        <p:nvSpPr>
          <p:cNvPr id="394" name="Google Shape;394;p20"/>
          <p:cNvSpPr txBox="1"/>
          <p:nvPr/>
        </p:nvSpPr>
        <p:spPr>
          <a:xfrm>
            <a:off x="-1248058" y="6424384"/>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a:solidFill>
                  <a:srgbClr val="888888"/>
                </a:solidFill>
                <a:latin typeface="Calibri"/>
                <a:ea typeface="Calibri"/>
                <a:cs typeface="Calibri"/>
                <a:sym typeface="Calibri"/>
              </a:rPr>
              <a:t>View Service</a:t>
            </a:r>
            <a:endParaRPr/>
          </a:p>
        </p:txBody>
      </p:sp>
      <p:pic>
        <p:nvPicPr>
          <p:cNvPr id="395" name="Google Shape;395;p20"/>
          <p:cNvPicPr preferRelativeResize="0"/>
          <p:nvPr/>
        </p:nvPicPr>
        <p:blipFill rotWithShape="1">
          <a:blip r:embed="rId5">
            <a:alphaModFix/>
          </a:blip>
          <a:srcRect/>
          <a:stretch/>
        </p:blipFill>
        <p:spPr>
          <a:xfrm>
            <a:off x="1101524" y="1702461"/>
            <a:ext cx="9753600" cy="4379423"/>
          </a:xfrm>
          <a:prstGeom prst="rect">
            <a:avLst/>
          </a:prstGeom>
          <a:noFill/>
          <a:ln>
            <a:noFill/>
          </a:ln>
        </p:spPr>
      </p:pic>
      <p:sp>
        <p:nvSpPr>
          <p:cNvPr id="396" name="Google Shape;396;p20"/>
          <p:cNvSpPr/>
          <p:nvPr/>
        </p:nvSpPr>
        <p:spPr>
          <a:xfrm>
            <a:off x="1101524" y="3357079"/>
            <a:ext cx="3078480" cy="381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20"/>
          <p:cNvSpPr/>
          <p:nvPr/>
        </p:nvSpPr>
        <p:spPr>
          <a:xfrm>
            <a:off x="5978324" y="2366479"/>
            <a:ext cx="2356884" cy="381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8" name="Google Shape;398;p20"/>
          <p:cNvSpPr/>
          <p:nvPr/>
        </p:nvSpPr>
        <p:spPr>
          <a:xfrm>
            <a:off x="10190235" y="5767061"/>
            <a:ext cx="741089" cy="381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ZoneTexte 2">
            <a:extLst>
              <a:ext uri="{FF2B5EF4-FFF2-40B4-BE49-F238E27FC236}">
                <a16:creationId xmlns:a16="http://schemas.microsoft.com/office/drawing/2014/main" id="{19025C06-4D75-EC02-3D60-A445DB2CC91A}"/>
              </a:ext>
            </a:extLst>
          </p:cNvPr>
          <p:cNvSpPr txBox="1"/>
          <p:nvPr/>
        </p:nvSpPr>
        <p:spPr>
          <a:xfrm>
            <a:off x="5289628" y="3168186"/>
            <a:ext cx="4085865" cy="830997"/>
          </a:xfrm>
          <a:prstGeom prst="rect">
            <a:avLst/>
          </a:prstGeom>
          <a:noFill/>
          <a:ln>
            <a:solidFill>
              <a:schemeClr val="tx1"/>
            </a:solidFill>
          </a:ln>
        </p:spPr>
        <p:txBody>
          <a:bodyPr wrap="square" rtlCol="0">
            <a:spAutoFit/>
          </a:bodyPr>
          <a:lstStyle/>
          <a:p>
            <a:r>
              <a:rPr lang="fr-FR" sz="1600" u="sng" dirty="0"/>
              <a:t>App service:</a:t>
            </a:r>
          </a:p>
          <a:p>
            <a:pPr marL="285750" indent="-285750">
              <a:buFont typeface="Arial" panose="020B0604020202020204" pitchFamily="34" charset="0"/>
              <a:buChar char="•"/>
            </a:pPr>
            <a:r>
              <a:rPr lang="fr-FR" sz="1600" b="0" i="0" dirty="0">
                <a:effectLst/>
                <a:latin typeface="Arial" panose="020B0604020202020204" pitchFamily="34" charset="0"/>
              </a:rPr>
              <a:t>Supports </a:t>
            </a:r>
            <a:r>
              <a:rPr lang="fr-FR" sz="1600" b="1" i="0" dirty="0" err="1">
                <a:effectLst/>
                <a:latin typeface="Arial" panose="020B0604020202020204" pitchFamily="34" charset="0"/>
              </a:rPr>
              <a:t>many</a:t>
            </a:r>
            <a:r>
              <a:rPr lang="fr-FR" sz="1600" b="1" i="0" dirty="0">
                <a:effectLst/>
                <a:latin typeface="Arial" panose="020B0604020202020204" pitchFamily="34" charset="0"/>
              </a:rPr>
              <a:t> platforms </a:t>
            </a:r>
            <a:r>
              <a:rPr lang="fr-FR" sz="1600" b="0" i="0" dirty="0">
                <a:effectLst/>
                <a:latin typeface="Arial" panose="020B0604020202020204" pitchFamily="34" charset="0"/>
              </a:rPr>
              <a:t>(</a:t>
            </a:r>
            <a:r>
              <a:rPr lang="fr-FR" sz="1600" b="0" i="0" dirty="0" err="1">
                <a:effectLst/>
                <a:latin typeface="Arial" panose="020B0604020202020204" pitchFamily="34" charset="0"/>
              </a:rPr>
              <a:t>tablets</a:t>
            </a:r>
            <a:r>
              <a:rPr lang="fr-FR" sz="1600" b="0" i="0" dirty="0">
                <a:effectLst/>
                <a:latin typeface="Arial" panose="020B0604020202020204" pitchFamily="34" charset="0"/>
              </a:rPr>
              <a:t>)</a:t>
            </a:r>
          </a:p>
          <a:p>
            <a:pPr marL="285750" indent="-285750">
              <a:buFont typeface="Arial" panose="020B0604020202020204" pitchFamily="34" charset="0"/>
              <a:buChar char="•"/>
            </a:pPr>
            <a:r>
              <a:rPr lang="fr-FR" sz="1600" dirty="0" err="1">
                <a:latin typeface="Arial" panose="020B0604020202020204" pitchFamily="34" charset="0"/>
              </a:rPr>
              <a:t>Stadard</a:t>
            </a:r>
            <a:r>
              <a:rPr lang="fr-FR" sz="1600" dirty="0">
                <a:latin typeface="Arial" panose="020B0604020202020204" pitchFamily="34" charset="0"/>
              </a:rPr>
              <a:t> tier has </a:t>
            </a:r>
            <a:r>
              <a:rPr lang="fr-FR" sz="1600" b="1" dirty="0">
                <a:latin typeface="Arial" panose="020B0604020202020204" pitchFamily="34" charset="0"/>
              </a:rPr>
              <a:t>SLA 99,95%</a:t>
            </a:r>
            <a:endParaRPr lang="fr-FR"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Collect list Service</a:t>
            </a:r>
            <a:endParaRPr/>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Payment Transfert</a:t>
            </a:r>
            <a:endParaRPr/>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22</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3" name="Google Shape;313;p15">
            <a:extLst>
              <a:ext uri="{FF2B5EF4-FFF2-40B4-BE49-F238E27FC236}">
                <a16:creationId xmlns:a16="http://schemas.microsoft.com/office/drawing/2014/main" id="{A7B4E049-C0AD-ADDC-D84E-53ADDC013740}"/>
              </a:ext>
            </a:extLst>
          </p:cNvPr>
          <p:cNvSpPr/>
          <p:nvPr/>
        </p:nvSpPr>
        <p:spPr>
          <a:xfrm>
            <a:off x="7848600" y="5257800"/>
            <a:ext cx="1371600" cy="1207161"/>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4" name="Google Shape;314;p15">
            <a:extLst>
              <a:ext uri="{FF2B5EF4-FFF2-40B4-BE49-F238E27FC236}">
                <a16:creationId xmlns:a16="http://schemas.microsoft.com/office/drawing/2014/main" id="{2F362645-BC31-7CB2-160B-29B84D3D1D00}"/>
              </a:ext>
            </a:extLst>
          </p:cNvPr>
          <p:cNvSpPr/>
          <p:nvPr/>
        </p:nvSpPr>
        <p:spPr>
          <a:xfrm>
            <a:off x="4772198" y="5191635"/>
            <a:ext cx="6008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pic>
        <p:nvPicPr>
          <p:cNvPr id="5" name="Google Shape;331;p15">
            <a:extLst>
              <a:ext uri="{FF2B5EF4-FFF2-40B4-BE49-F238E27FC236}">
                <a16:creationId xmlns:a16="http://schemas.microsoft.com/office/drawing/2014/main" id="{5DCB6EB8-5B3D-25B8-C620-32DA6ADD8878}"/>
              </a:ext>
            </a:extLst>
          </p:cNvPr>
          <p:cNvPicPr preferRelativeResize="0"/>
          <p:nvPr/>
        </p:nvPicPr>
        <p:blipFill rotWithShape="1">
          <a:blip r:embed="rId7">
            <a:alphaModFix/>
          </a:blip>
          <a:srcRect/>
          <a:stretch/>
        </p:blipFill>
        <p:spPr>
          <a:xfrm>
            <a:off x="7900981" y="5351917"/>
            <a:ext cx="1249277" cy="1011915"/>
          </a:xfrm>
          <a:prstGeom prst="rect">
            <a:avLst/>
          </a:prstGeom>
          <a:noFill/>
          <a:ln>
            <a:noFill/>
          </a:ln>
        </p:spPr>
      </p:pic>
      <p:pic>
        <p:nvPicPr>
          <p:cNvPr id="6" name="Google Shape;332;p15">
            <a:extLst>
              <a:ext uri="{FF2B5EF4-FFF2-40B4-BE49-F238E27FC236}">
                <a16:creationId xmlns:a16="http://schemas.microsoft.com/office/drawing/2014/main" id="{EFA15836-B77F-5619-422F-45538101D165}"/>
              </a:ext>
            </a:extLst>
          </p:cNvPr>
          <p:cNvPicPr preferRelativeResize="0"/>
          <p:nvPr/>
        </p:nvPicPr>
        <p:blipFill rotWithShape="1">
          <a:blip r:embed="rId8">
            <a:alphaModFix/>
          </a:blip>
          <a:srcRect/>
          <a:stretch/>
        </p:blipFill>
        <p:spPr>
          <a:xfrm>
            <a:off x="5483203" y="4917786"/>
            <a:ext cx="1344250" cy="1246130"/>
          </a:xfrm>
          <a:prstGeom prst="rect">
            <a:avLst/>
          </a:prstGeom>
          <a:noFill/>
          <a:ln>
            <a:noFill/>
          </a:ln>
        </p:spPr>
      </p:pic>
      <p:sp>
        <p:nvSpPr>
          <p:cNvPr id="2" name="Google Shape;433;p21">
            <a:extLst>
              <a:ext uri="{FF2B5EF4-FFF2-40B4-BE49-F238E27FC236}">
                <a16:creationId xmlns:a16="http://schemas.microsoft.com/office/drawing/2014/main" id="{CA2FDB2A-22D4-19D4-A03D-0990A8A96B04}"/>
              </a:ext>
            </a:extLst>
          </p:cNvPr>
          <p:cNvSpPr/>
          <p:nvPr/>
        </p:nvSpPr>
        <p:spPr>
          <a:xfrm>
            <a:off x="3880251" y="3166310"/>
            <a:ext cx="2041909" cy="685795"/>
          </a:xfrm>
          <a:prstGeom prst="rect">
            <a:avLst/>
          </a:prstGeom>
          <a:noFill/>
          <a:ln w="285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 name="Google Shape;568;p29">
            <a:extLst>
              <a:ext uri="{FF2B5EF4-FFF2-40B4-BE49-F238E27FC236}">
                <a16:creationId xmlns:a16="http://schemas.microsoft.com/office/drawing/2014/main" id="{621620D7-81E2-B8C7-740E-723F5B26C0D1}"/>
              </a:ext>
            </a:extLst>
          </p:cNvPr>
          <p:cNvPicPr preferRelativeResize="0"/>
          <p:nvPr/>
        </p:nvPicPr>
        <p:blipFill rotWithShape="1">
          <a:blip r:embed="rId9">
            <a:alphaModFix/>
          </a:blip>
          <a:srcRect/>
          <a:stretch/>
        </p:blipFill>
        <p:spPr>
          <a:xfrm>
            <a:off x="7862628" y="3405048"/>
            <a:ext cx="478879" cy="478879"/>
          </a:xfrm>
          <a:prstGeom prst="rect">
            <a:avLst/>
          </a:prstGeom>
          <a:noFill/>
          <a:ln>
            <a:noFill/>
          </a:ln>
        </p:spPr>
      </p:pic>
      <p:sp>
        <p:nvSpPr>
          <p:cNvPr id="11" name="Google Shape;569;p29">
            <a:extLst>
              <a:ext uri="{FF2B5EF4-FFF2-40B4-BE49-F238E27FC236}">
                <a16:creationId xmlns:a16="http://schemas.microsoft.com/office/drawing/2014/main" id="{E686ECB3-16E6-335A-9EA2-3C2E91AAAEF9}"/>
              </a:ext>
            </a:extLst>
          </p:cNvPr>
          <p:cNvSpPr txBox="1"/>
          <p:nvPr/>
        </p:nvSpPr>
        <p:spPr>
          <a:xfrm>
            <a:off x="8349954" y="3315263"/>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Tree>
    <p:extLst>
      <p:ext uri="{BB962C8B-B14F-4D97-AF65-F5344CB8AC3E}">
        <p14:creationId xmlns:p14="http://schemas.microsoft.com/office/powerpoint/2010/main" val="20728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2"/>
          <p:cNvSpPr txBox="1">
            <a:spLocks noGrp="1"/>
          </p:cNvSpPr>
          <p:nvPr>
            <p:ph type="title"/>
          </p:nvPr>
        </p:nvSpPr>
        <p:spPr>
          <a:xfrm>
            <a:off x="3497579" y="603504"/>
            <a:ext cx="4478020" cy="1109278"/>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dirty="0" err="1"/>
              <a:t>Collect</a:t>
            </a:r>
            <a:r>
              <a:rPr lang="fr-FR" dirty="0"/>
              <a:t> </a:t>
            </a:r>
            <a:r>
              <a:rPr lang="fr-FR" dirty="0" err="1"/>
              <a:t>list</a:t>
            </a:r>
            <a:r>
              <a:rPr lang="fr-FR" dirty="0"/>
              <a:t> Service</a:t>
            </a:r>
            <a:br>
              <a:rPr lang="fr-FR" dirty="0"/>
            </a:br>
            <a:r>
              <a:rPr lang="fr-FR" dirty="0"/>
              <a:t>Online part</a:t>
            </a:r>
            <a:endParaRPr dirty="0"/>
          </a:p>
        </p:txBody>
      </p:sp>
      <p:grpSp>
        <p:nvGrpSpPr>
          <p:cNvPr id="446" name="Google Shape;446;p22"/>
          <p:cNvGrpSpPr/>
          <p:nvPr/>
        </p:nvGrpSpPr>
        <p:grpSpPr>
          <a:xfrm>
            <a:off x="97395" y="94078"/>
            <a:ext cx="1129502" cy="1067898"/>
            <a:chOff x="97395" y="94078"/>
            <a:chExt cx="1129502" cy="1067898"/>
          </a:xfrm>
        </p:grpSpPr>
        <p:pic>
          <p:nvPicPr>
            <p:cNvPr id="447" name="Google Shape;447;p22"/>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48" name="Google Shape;448;p22"/>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49" name="Google Shape;449;p2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50" name="Google Shape;450;p2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23</a:t>
            </a:fld>
            <a:endParaRPr/>
          </a:p>
        </p:txBody>
      </p:sp>
      <p:sp>
        <p:nvSpPr>
          <p:cNvPr id="451" name="Google Shape;451;p22"/>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
        <p:nvSpPr>
          <p:cNvPr id="452" name="Google Shape;452;p22"/>
          <p:cNvSpPr txBox="1"/>
          <p:nvPr/>
        </p:nvSpPr>
        <p:spPr>
          <a:xfrm>
            <a:off x="925067" y="1818353"/>
            <a:ext cx="9000000" cy="275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0" i="0" u="sng" dirty="0" err="1">
                <a:solidFill>
                  <a:schemeClr val="dk1"/>
                </a:solidFill>
                <a:latin typeface="Calibri"/>
                <a:ea typeface="Calibri"/>
                <a:cs typeface="Calibri"/>
                <a:sym typeface="Calibri"/>
              </a:rPr>
              <a:t>What</a:t>
            </a:r>
            <a:r>
              <a:rPr lang="fr-FR" sz="4000" b="0" i="0" u="sng" dirty="0">
                <a:solidFill>
                  <a:schemeClr val="dk1"/>
                </a:solidFill>
                <a:latin typeface="Calibri"/>
                <a:ea typeface="Calibri"/>
                <a:cs typeface="Calibri"/>
                <a:sym typeface="Calibri"/>
              </a:rPr>
              <a:t> </a:t>
            </a:r>
            <a:r>
              <a:rPr lang="fr-FR" sz="4000" b="0" i="0" u="sng" dirty="0" err="1">
                <a:solidFill>
                  <a:schemeClr val="dk1"/>
                </a:solidFill>
                <a:latin typeface="Calibri"/>
                <a:ea typeface="Calibri"/>
                <a:cs typeface="Calibri"/>
                <a:sym typeface="Calibri"/>
              </a:rPr>
              <a:t>it</a:t>
            </a:r>
            <a:r>
              <a:rPr lang="fr-FR" sz="4000" b="0" i="0" u="sng" dirty="0">
                <a:solidFill>
                  <a:schemeClr val="dk1"/>
                </a:solidFill>
                <a:latin typeface="Calibri"/>
                <a:ea typeface="Calibri"/>
                <a:cs typeface="Calibri"/>
                <a:sym typeface="Calibri"/>
              </a:rPr>
              <a:t> </a:t>
            </a:r>
            <a:r>
              <a:rPr lang="fr-FR" sz="4000" b="0" i="0" u="sng" dirty="0" err="1">
                <a:solidFill>
                  <a:schemeClr val="dk1"/>
                </a:solidFill>
                <a:latin typeface="Calibri"/>
                <a:ea typeface="Calibri"/>
                <a:cs typeface="Calibri"/>
                <a:sym typeface="Calibri"/>
              </a:rPr>
              <a:t>does</a:t>
            </a:r>
            <a:r>
              <a:rPr lang="fr-FR" sz="4000" b="0" i="0" u="sng" dirty="0">
                <a:solidFill>
                  <a:schemeClr val="dk1"/>
                </a:solidFill>
                <a:latin typeface="Calibri"/>
                <a:ea typeface="Calibri"/>
                <a:cs typeface="Calibri"/>
                <a:sym typeface="Calibri"/>
              </a:rPr>
              <a:t> :</a:t>
            </a:r>
            <a:endParaRPr sz="4000" u="sng" dirty="0">
              <a:solidFill>
                <a:schemeClr val="dk1"/>
              </a:solidFill>
              <a:latin typeface="Calibri"/>
              <a:ea typeface="Calibri"/>
              <a:cs typeface="Calibri"/>
              <a:sym typeface="Calibri"/>
            </a:endParaRPr>
          </a:p>
          <a:p>
            <a:pPr marL="571500" marR="0" lvl="0" indent="-571500" algn="l" rtl="0">
              <a:spcBef>
                <a:spcPts val="0"/>
              </a:spcBef>
              <a:spcAft>
                <a:spcPts val="0"/>
              </a:spcAft>
              <a:buFont typeface="Arial" panose="020B0604020202020204" pitchFamily="34" charset="0"/>
              <a:buChar char="•"/>
            </a:pPr>
            <a:endParaRPr sz="4000" u="sng" dirty="0">
              <a:solidFill>
                <a:schemeClr val="dk1"/>
              </a:solidFill>
              <a:latin typeface="Calibri"/>
              <a:ea typeface="Calibri"/>
              <a:cs typeface="Calibri"/>
              <a:sym typeface="Calibri"/>
            </a:endParaRPr>
          </a:p>
          <a:p>
            <a:pPr marL="488950" lvl="0" indent="-457200" algn="l" rtl="0">
              <a:spcBef>
                <a:spcPts val="0"/>
              </a:spcBef>
              <a:spcAft>
                <a:spcPts val="0"/>
              </a:spcAft>
              <a:buClr>
                <a:schemeClr val="dk1"/>
              </a:buClr>
              <a:buSzPts val="3100"/>
              <a:buFont typeface="Arial" panose="020B0604020202020204" pitchFamily="34" charset="0"/>
              <a:buChar char="•"/>
            </a:pPr>
            <a:r>
              <a:rPr lang="fr-FR" sz="3100" dirty="0" err="1">
                <a:solidFill>
                  <a:schemeClr val="dk1"/>
                </a:solidFill>
                <a:latin typeface="Calibri"/>
                <a:ea typeface="Calibri"/>
                <a:cs typeface="Calibri"/>
                <a:sym typeface="Calibri"/>
              </a:rPr>
              <a:t>Receive</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list</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with</a:t>
            </a:r>
            <a:r>
              <a:rPr lang="fr-FR" sz="3100" dirty="0">
                <a:solidFill>
                  <a:schemeClr val="dk1"/>
                </a:solidFill>
                <a:latin typeface="Calibri"/>
                <a:ea typeface="Calibri"/>
                <a:cs typeface="Calibri"/>
                <a:sym typeface="Calibri"/>
              </a:rPr>
              <a:t> items </a:t>
            </a:r>
            <a:r>
              <a:rPr lang="fr-FR" sz="3100" dirty="0" err="1">
                <a:solidFill>
                  <a:schemeClr val="dk1"/>
                </a:solidFill>
                <a:latin typeface="Calibri"/>
                <a:ea typeface="Calibri"/>
                <a:cs typeface="Calibri"/>
                <a:sym typeface="Calibri"/>
              </a:rPr>
              <a:t>from</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tablet</a:t>
            </a:r>
            <a:endParaRPr sz="3100" dirty="0">
              <a:solidFill>
                <a:schemeClr val="dk1"/>
              </a:solidFill>
              <a:latin typeface="Calibri"/>
              <a:ea typeface="Calibri"/>
              <a:cs typeface="Calibri"/>
              <a:sym typeface="Calibri"/>
            </a:endParaRPr>
          </a:p>
          <a:p>
            <a:pPr marL="488950" lvl="0" indent="-457200" algn="l" rtl="0">
              <a:spcBef>
                <a:spcPts val="0"/>
              </a:spcBef>
              <a:spcAft>
                <a:spcPts val="0"/>
              </a:spcAft>
              <a:buClr>
                <a:schemeClr val="dk1"/>
              </a:buClr>
              <a:buSzPts val="3100"/>
              <a:buFont typeface="Arial" panose="020B0604020202020204" pitchFamily="34" charset="0"/>
              <a:buChar char="•"/>
            </a:pPr>
            <a:r>
              <a:rPr lang="fr-FR" sz="3100" dirty="0">
                <a:solidFill>
                  <a:schemeClr val="dk1"/>
                </a:solidFill>
                <a:latin typeface="Calibri"/>
                <a:ea typeface="Calibri"/>
                <a:cs typeface="Calibri"/>
                <a:sym typeface="Calibri"/>
              </a:rPr>
              <a:t>Mark items as </a:t>
            </a:r>
            <a:r>
              <a:rPr lang="fr-FR" sz="3100" dirty="0" err="1">
                <a:solidFill>
                  <a:schemeClr val="dk1"/>
                </a:solidFill>
                <a:latin typeface="Calibri"/>
                <a:ea typeface="Calibri"/>
                <a:cs typeface="Calibri"/>
                <a:sym typeface="Calibri"/>
              </a:rPr>
              <a:t>collected</a:t>
            </a:r>
            <a:r>
              <a:rPr lang="fr-FR" sz="3100" dirty="0">
                <a:solidFill>
                  <a:schemeClr val="dk1"/>
                </a:solidFill>
                <a:latin typeface="Calibri"/>
                <a:ea typeface="Calibri"/>
                <a:cs typeface="Calibri"/>
                <a:sym typeface="Calibri"/>
              </a:rPr>
              <a:t> or </a:t>
            </a:r>
            <a:r>
              <a:rPr lang="fr-FR" sz="3100" dirty="0" err="1">
                <a:solidFill>
                  <a:schemeClr val="dk1"/>
                </a:solidFill>
                <a:latin typeface="Calibri"/>
                <a:ea typeface="Calibri"/>
                <a:cs typeface="Calibri"/>
                <a:sym typeface="Calibri"/>
              </a:rPr>
              <a:t>unavailable</a:t>
            </a:r>
            <a:endParaRPr sz="3100" dirty="0">
              <a:solidFill>
                <a:schemeClr val="dk1"/>
              </a:solidFill>
              <a:latin typeface="Calibri"/>
              <a:ea typeface="Calibri"/>
              <a:cs typeface="Calibri"/>
              <a:sym typeface="Calibri"/>
            </a:endParaRPr>
          </a:p>
          <a:p>
            <a:pPr marL="488950" lvl="0" indent="-457200" algn="l" rtl="0">
              <a:spcBef>
                <a:spcPts val="0"/>
              </a:spcBef>
              <a:spcAft>
                <a:spcPts val="0"/>
              </a:spcAft>
              <a:buClr>
                <a:schemeClr val="dk1"/>
              </a:buClr>
              <a:buSzPts val="3100"/>
              <a:buFont typeface="Arial" panose="020B0604020202020204" pitchFamily="34" charset="0"/>
              <a:buChar char="•"/>
            </a:pPr>
            <a:r>
              <a:rPr lang="fr-FR" sz="3100" dirty="0" err="1">
                <a:solidFill>
                  <a:schemeClr val="dk1"/>
                </a:solidFill>
                <a:latin typeface="Calibri"/>
                <a:ea typeface="Calibri"/>
                <a:cs typeface="Calibri"/>
                <a:sym typeface="Calibri"/>
              </a:rPr>
              <a:t>Validate</a:t>
            </a:r>
            <a:r>
              <a:rPr lang="fr-FR" sz="3100" dirty="0">
                <a:solidFill>
                  <a:schemeClr val="dk1"/>
                </a:solidFill>
                <a:latin typeface="Calibri"/>
                <a:ea typeface="Calibri"/>
                <a:cs typeface="Calibri"/>
                <a:sym typeface="Calibri"/>
              </a:rPr>
              <a:t> a </a:t>
            </a:r>
            <a:r>
              <a:rPr lang="fr-FR" sz="3100" dirty="0" err="1">
                <a:solidFill>
                  <a:schemeClr val="dk1"/>
                </a:solidFill>
                <a:latin typeface="Calibri"/>
                <a:ea typeface="Calibri"/>
                <a:cs typeface="Calibri"/>
                <a:sym typeface="Calibri"/>
              </a:rPr>
              <a:t>list</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where</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is</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done</a:t>
            </a:r>
            <a:endParaRPr sz="4000" u="sng"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3"/>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Application Type</a:t>
            </a:r>
            <a:endParaRPr/>
          </a:p>
        </p:txBody>
      </p:sp>
      <p:sp>
        <p:nvSpPr>
          <p:cNvPr id="458" name="Google Shape;458;p23"/>
          <p:cNvSpPr txBox="1"/>
          <p:nvPr/>
        </p:nvSpPr>
        <p:spPr>
          <a:xfrm>
            <a:off x="956442" y="1863936"/>
            <a:ext cx="7882800" cy="3399300"/>
          </a:xfrm>
          <a:prstGeom prst="rect">
            <a:avLst/>
          </a:prstGeom>
          <a:noFill/>
          <a:ln>
            <a:noFill/>
          </a:ln>
        </p:spPr>
        <p:txBody>
          <a:bodyPr spcFirstLastPara="1" wrap="square" lIns="0" tIns="12700" rIns="0" bIns="0" anchor="t" anchorCtr="0">
            <a:spAutoFit/>
          </a:bodyPr>
          <a:lstStyle/>
          <a:p>
            <a:pPr marL="457200" marR="0" lvl="0" indent="-317500" algn="l" rtl="0">
              <a:lnSpc>
                <a:spcPct val="100000"/>
              </a:lnSpc>
              <a:spcBef>
                <a:spcPts val="0"/>
              </a:spcBef>
              <a:spcAft>
                <a:spcPts val="0"/>
              </a:spcAft>
              <a:buSzPts val="1400"/>
              <a:buFont typeface="Calibri"/>
              <a:buChar char="●"/>
            </a:pPr>
            <a:r>
              <a:rPr lang="fr-FR" sz="3100">
                <a:solidFill>
                  <a:schemeClr val="dk1"/>
                </a:solidFill>
                <a:latin typeface="Calibri"/>
                <a:ea typeface="Calibri"/>
                <a:cs typeface="Calibri"/>
                <a:sym typeface="Calibri"/>
              </a:rPr>
              <a:t>Web App &amp; Web API</a:t>
            </a:r>
            <a:r>
              <a:rPr lang="fr-FR" sz="4000">
                <a:solidFill>
                  <a:schemeClr val="dk1"/>
                </a:solidFill>
                <a:latin typeface="Calibri"/>
                <a:ea typeface="Calibri"/>
                <a:cs typeface="Calibri"/>
                <a:sym typeface="Calibri"/>
              </a:rPr>
              <a:t> - </a:t>
            </a:r>
            <a:r>
              <a:rPr lang="fr-FR" sz="4400" i="0">
                <a:solidFill>
                  <a:srgbClr val="00B050"/>
                </a:solidFill>
                <a:latin typeface="Calibri"/>
                <a:ea typeface="Calibri"/>
                <a:cs typeface="Calibri"/>
                <a:sym typeface="Calibri"/>
              </a:rPr>
              <a:t>✔</a:t>
            </a:r>
            <a:endParaRPr sz="4400" b="1" i="0">
              <a:solidFill>
                <a:srgbClr val="FF0000"/>
              </a:solidFill>
              <a:latin typeface="Calibri"/>
              <a:ea typeface="Calibri"/>
              <a:cs typeface="Calibri"/>
              <a:sym typeface="Calibri"/>
            </a:endParaRPr>
          </a:p>
          <a:p>
            <a:pPr marL="457200" marR="0" lvl="0" indent="-317500" algn="l" rtl="0">
              <a:lnSpc>
                <a:spcPct val="100000"/>
              </a:lnSpc>
              <a:spcBef>
                <a:spcPts val="0"/>
              </a:spcBef>
              <a:spcAft>
                <a:spcPts val="0"/>
              </a:spcAft>
              <a:buSzPts val="1400"/>
              <a:buFont typeface="Calibri"/>
              <a:buChar char="●"/>
            </a:pPr>
            <a:r>
              <a:rPr lang="fr-FR" sz="3100">
                <a:solidFill>
                  <a:schemeClr val="dk1"/>
                </a:solidFill>
                <a:latin typeface="Calibri"/>
                <a:ea typeface="Calibri"/>
                <a:cs typeface="Calibri"/>
                <a:sym typeface="Calibri"/>
              </a:rPr>
              <a:t>Mobile App</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 </a:t>
            </a:r>
            <a:endParaRPr>
              <a:latin typeface="Calibri"/>
              <a:ea typeface="Calibri"/>
              <a:cs typeface="Calibri"/>
              <a:sym typeface="Calibri"/>
            </a:endParaRPr>
          </a:p>
          <a:p>
            <a:pPr marL="457200" marR="0" lvl="0" indent="-317500" algn="l" rtl="0">
              <a:lnSpc>
                <a:spcPct val="100000"/>
              </a:lnSpc>
              <a:spcBef>
                <a:spcPts val="0"/>
              </a:spcBef>
              <a:spcAft>
                <a:spcPts val="0"/>
              </a:spcAft>
              <a:buSzPts val="1400"/>
              <a:buFont typeface="Calibri"/>
              <a:buChar char="●"/>
            </a:pPr>
            <a:r>
              <a:rPr lang="fr-FR" sz="3100">
                <a:solidFill>
                  <a:schemeClr val="dk1"/>
                </a:solidFill>
                <a:latin typeface="Calibri"/>
                <a:ea typeface="Calibri"/>
                <a:cs typeface="Calibri"/>
                <a:sym typeface="Calibri"/>
              </a:rPr>
              <a:t>Console</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57200" marR="0" lvl="0" indent="-317500" algn="l" rtl="0">
              <a:lnSpc>
                <a:spcPct val="100000"/>
              </a:lnSpc>
              <a:spcBef>
                <a:spcPts val="0"/>
              </a:spcBef>
              <a:spcAft>
                <a:spcPts val="0"/>
              </a:spcAft>
              <a:buSzPts val="1400"/>
              <a:buFont typeface="Calibri"/>
              <a:buChar char="●"/>
            </a:pPr>
            <a:r>
              <a:rPr lang="fr-FR" sz="3100">
                <a:solidFill>
                  <a:schemeClr val="dk1"/>
                </a:solidFill>
                <a:latin typeface="Calibri"/>
                <a:ea typeface="Calibri"/>
                <a:cs typeface="Calibri"/>
                <a:sym typeface="Calibri"/>
              </a:rPr>
              <a:t>Service</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57200" marR="0" lvl="0" indent="-317500" algn="l" rtl="0">
              <a:spcBef>
                <a:spcPts val="0"/>
              </a:spcBef>
              <a:spcAft>
                <a:spcPts val="0"/>
              </a:spcAft>
              <a:buSzPts val="1400"/>
              <a:buFont typeface="Calibri"/>
              <a:buChar char="●"/>
            </a:pPr>
            <a:r>
              <a:rPr lang="fr-FR" sz="3100">
                <a:solidFill>
                  <a:schemeClr val="dk1"/>
                </a:solidFill>
                <a:latin typeface="Calibri"/>
                <a:ea typeface="Calibri"/>
                <a:cs typeface="Calibri"/>
                <a:sym typeface="Calibri"/>
              </a:rPr>
              <a:t>Desktop App</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p:txBody>
      </p:sp>
      <p:grpSp>
        <p:nvGrpSpPr>
          <p:cNvPr id="459" name="Google Shape;459;p23"/>
          <p:cNvGrpSpPr/>
          <p:nvPr/>
        </p:nvGrpSpPr>
        <p:grpSpPr>
          <a:xfrm>
            <a:off x="97395" y="94078"/>
            <a:ext cx="1129502" cy="1067898"/>
            <a:chOff x="97395" y="94078"/>
            <a:chExt cx="1129502" cy="1067898"/>
          </a:xfrm>
        </p:grpSpPr>
        <p:pic>
          <p:nvPicPr>
            <p:cNvPr id="460" name="Google Shape;460;p23"/>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61" name="Google Shape;461;p23"/>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62" name="Google Shape;462;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63" name="Google Shape;463;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24</a:t>
            </a:fld>
            <a:endParaRPr/>
          </a:p>
        </p:txBody>
      </p:sp>
      <p:sp>
        <p:nvSpPr>
          <p:cNvPr id="2" name="Google Shape;451;p22">
            <a:extLst>
              <a:ext uri="{FF2B5EF4-FFF2-40B4-BE49-F238E27FC236}">
                <a16:creationId xmlns:a16="http://schemas.microsoft.com/office/drawing/2014/main" id="{41380DD1-95A2-10C6-85ED-A73C2313979D}"/>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4"/>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Technology Stack</a:t>
            </a:r>
            <a:endParaRPr/>
          </a:p>
        </p:txBody>
      </p:sp>
      <p:grpSp>
        <p:nvGrpSpPr>
          <p:cNvPr id="470" name="Google Shape;470;p24"/>
          <p:cNvGrpSpPr/>
          <p:nvPr/>
        </p:nvGrpSpPr>
        <p:grpSpPr>
          <a:xfrm>
            <a:off x="97395" y="94078"/>
            <a:ext cx="1129502" cy="1067898"/>
            <a:chOff x="97395" y="94078"/>
            <a:chExt cx="1129502" cy="1067898"/>
          </a:xfrm>
        </p:grpSpPr>
        <p:pic>
          <p:nvPicPr>
            <p:cNvPr id="471" name="Google Shape;471;p24"/>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72" name="Google Shape;472;p24"/>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73" name="Google Shape;473;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74" name="Google Shape;474;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25</a:t>
            </a:fld>
            <a:endParaRPr/>
          </a:p>
        </p:txBody>
      </p:sp>
      <p:pic>
        <p:nvPicPr>
          <p:cNvPr id="476" name="Google Shape;476;p24" descr="NET Software Development Company | ASP.NET Development Services | SCAND"/>
          <p:cNvPicPr preferRelativeResize="0"/>
          <p:nvPr/>
        </p:nvPicPr>
        <p:blipFill rotWithShape="1">
          <a:blip r:embed="rId5">
            <a:alphaModFix/>
          </a:blip>
          <a:srcRect/>
          <a:stretch/>
        </p:blipFill>
        <p:spPr>
          <a:xfrm>
            <a:off x="4168140" y="1828800"/>
            <a:ext cx="3448050" cy="3448050"/>
          </a:xfrm>
          <a:prstGeom prst="rect">
            <a:avLst/>
          </a:prstGeom>
          <a:noFill/>
          <a:ln>
            <a:noFill/>
          </a:ln>
        </p:spPr>
      </p:pic>
      <p:sp>
        <p:nvSpPr>
          <p:cNvPr id="2" name="Google Shape;451;p22">
            <a:extLst>
              <a:ext uri="{FF2B5EF4-FFF2-40B4-BE49-F238E27FC236}">
                <a16:creationId xmlns:a16="http://schemas.microsoft.com/office/drawing/2014/main" id="{7B6E53E9-8796-85DF-52A1-3BEDB19FDFD5}"/>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74115" lvl="0" indent="0" algn="l" rtl="0">
              <a:lnSpc>
                <a:spcPct val="100000"/>
              </a:lnSpc>
              <a:spcBef>
                <a:spcPts val="0"/>
              </a:spcBef>
              <a:spcAft>
                <a:spcPts val="0"/>
              </a:spcAft>
              <a:buNone/>
            </a:pPr>
            <a:r>
              <a:rPr lang="fr-FR"/>
              <a:t>Architecture</a:t>
            </a:r>
            <a:endParaRPr/>
          </a:p>
        </p:txBody>
      </p:sp>
      <p:grpSp>
        <p:nvGrpSpPr>
          <p:cNvPr id="482" name="Google Shape;482;p25"/>
          <p:cNvGrpSpPr/>
          <p:nvPr/>
        </p:nvGrpSpPr>
        <p:grpSpPr>
          <a:xfrm>
            <a:off x="97395" y="94078"/>
            <a:ext cx="1129502" cy="1067898"/>
            <a:chOff x="97395" y="94078"/>
            <a:chExt cx="1129502" cy="1067898"/>
          </a:xfrm>
        </p:grpSpPr>
        <p:pic>
          <p:nvPicPr>
            <p:cNvPr id="483" name="Google Shape;483;p25"/>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84" name="Google Shape;484;p25"/>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85" name="Google Shape;485;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86" name="Google Shape;486;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26</a:t>
            </a:fld>
            <a:endParaRPr/>
          </a:p>
        </p:txBody>
      </p:sp>
      <p:pic>
        <p:nvPicPr>
          <p:cNvPr id="488" name="Google Shape;488;p25"/>
          <p:cNvPicPr preferRelativeResize="0"/>
          <p:nvPr/>
        </p:nvPicPr>
        <p:blipFill rotWithShape="1">
          <a:blip r:embed="rId5">
            <a:alphaModFix/>
          </a:blip>
          <a:srcRect/>
          <a:stretch/>
        </p:blipFill>
        <p:spPr>
          <a:xfrm>
            <a:off x="3729988" y="1683938"/>
            <a:ext cx="4013200" cy="4442902"/>
          </a:xfrm>
          <a:prstGeom prst="rect">
            <a:avLst/>
          </a:prstGeom>
          <a:noFill/>
          <a:ln>
            <a:noFill/>
          </a:ln>
        </p:spPr>
      </p:pic>
      <p:sp>
        <p:nvSpPr>
          <p:cNvPr id="2" name="ZoneTexte 1">
            <a:extLst>
              <a:ext uri="{FF2B5EF4-FFF2-40B4-BE49-F238E27FC236}">
                <a16:creationId xmlns:a16="http://schemas.microsoft.com/office/drawing/2014/main" id="{AE021498-1D5F-4D61-C963-200D42639D18}"/>
              </a:ext>
            </a:extLst>
          </p:cNvPr>
          <p:cNvSpPr txBox="1"/>
          <p:nvPr/>
        </p:nvSpPr>
        <p:spPr>
          <a:xfrm>
            <a:off x="8416055" y="5694745"/>
            <a:ext cx="3528530" cy="307777"/>
          </a:xfrm>
          <a:prstGeom prst="rect">
            <a:avLst/>
          </a:prstGeom>
          <a:noFill/>
        </p:spPr>
        <p:txBody>
          <a:bodyPr wrap="none" rtlCol="0">
            <a:spAutoFit/>
          </a:bodyPr>
          <a:lstStyle/>
          <a:p>
            <a:r>
              <a:rPr lang="fr-FR" dirty="0"/>
              <a:t>Source: </a:t>
            </a:r>
            <a:r>
              <a:rPr lang="en-US" dirty="0" err="1"/>
              <a:t>Dunderly</a:t>
            </a:r>
            <a:r>
              <a:rPr lang="en-US" dirty="0"/>
              <a:t> case study-Example.pdf</a:t>
            </a:r>
            <a:endParaRPr lang="fr-FR" dirty="0"/>
          </a:p>
        </p:txBody>
      </p:sp>
      <p:sp>
        <p:nvSpPr>
          <p:cNvPr id="3" name="Google Shape;451;p22">
            <a:extLst>
              <a:ext uri="{FF2B5EF4-FFF2-40B4-BE49-F238E27FC236}">
                <a16:creationId xmlns:a16="http://schemas.microsoft.com/office/drawing/2014/main" id="{5237A6D1-ECEB-0071-30F1-DC5ADEE2FDF0}"/>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marR="0" lvl="0" indent="0" algn="ctr" rtl="0">
              <a:lnSpc>
                <a:spcPct val="100000"/>
              </a:lnSpc>
              <a:spcBef>
                <a:spcPts val="0"/>
              </a:spcBef>
              <a:spcAft>
                <a:spcPts val="0"/>
              </a:spcAft>
              <a:buNone/>
            </a:pPr>
            <a:r>
              <a:rPr lang="fr-FR" sz="3000">
                <a:solidFill>
                  <a:srgbClr val="FFFFFF"/>
                </a:solidFill>
                <a:latin typeface="Arial"/>
                <a:ea typeface="Arial"/>
                <a:cs typeface="Arial"/>
                <a:sym typeface="Arial"/>
              </a:rPr>
              <a:t>API</a:t>
            </a:r>
            <a:endParaRPr sz="3000">
              <a:solidFill>
                <a:schemeClr val="dk1"/>
              </a:solidFill>
              <a:latin typeface="Arial"/>
              <a:ea typeface="Arial"/>
              <a:cs typeface="Arial"/>
              <a:sym typeface="Arial"/>
            </a:endParaRPr>
          </a:p>
        </p:txBody>
      </p:sp>
      <p:grpSp>
        <p:nvGrpSpPr>
          <p:cNvPr id="494" name="Google Shape;494;p26"/>
          <p:cNvGrpSpPr/>
          <p:nvPr/>
        </p:nvGrpSpPr>
        <p:grpSpPr>
          <a:xfrm>
            <a:off x="97395" y="94078"/>
            <a:ext cx="1129502" cy="1067898"/>
            <a:chOff x="97395" y="94078"/>
            <a:chExt cx="1129502" cy="1067898"/>
          </a:xfrm>
        </p:grpSpPr>
        <p:pic>
          <p:nvPicPr>
            <p:cNvPr id="495" name="Google Shape;495;p26"/>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96" name="Google Shape;496;p26"/>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97" name="Google Shape;497;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98" name="Google Shape;498;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27</a:t>
            </a:fld>
            <a:endParaRPr/>
          </a:p>
        </p:txBody>
      </p:sp>
      <p:sp>
        <p:nvSpPr>
          <p:cNvPr id="500" name="Google Shape;500;p26"/>
          <p:cNvSpPr txBox="1"/>
          <p:nvPr/>
        </p:nvSpPr>
        <p:spPr>
          <a:xfrm>
            <a:off x="946375" y="1677375"/>
            <a:ext cx="8481900" cy="4386900"/>
          </a:xfrm>
          <a:prstGeom prst="rect">
            <a:avLst/>
          </a:prstGeom>
          <a:noFill/>
          <a:ln>
            <a:noFill/>
          </a:ln>
        </p:spPr>
        <p:txBody>
          <a:bodyPr spcFirstLastPara="1" wrap="square" lIns="91425" tIns="45700" rIns="91425" bIns="45700" anchor="t" anchorCtr="0">
            <a:spAutoFit/>
          </a:bodyPr>
          <a:lstStyle/>
          <a:p>
            <a:pPr marL="571500" marR="0" lvl="0" indent="-50165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Get lists</a:t>
            </a:r>
            <a:endParaRPr sz="310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a:solidFill>
                <a:schemeClr val="dk1"/>
              </a:solidFill>
              <a:latin typeface="Calibri"/>
              <a:ea typeface="Calibri"/>
              <a:cs typeface="Calibri"/>
              <a:sym typeface="Calibri"/>
            </a:endParaRPr>
          </a:p>
          <a:p>
            <a:pPr marL="571500" marR="0" lvl="0" indent="-50165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Get one list</a:t>
            </a:r>
            <a:endParaRPr sz="310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a:solidFill>
                <a:schemeClr val="dk1"/>
              </a:solidFill>
              <a:latin typeface="Calibri"/>
              <a:ea typeface="Calibri"/>
              <a:cs typeface="Calibri"/>
              <a:sym typeface="Calibri"/>
            </a:endParaRPr>
          </a:p>
          <a:p>
            <a:pPr marL="571500" marR="0" lvl="0" indent="-50165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Validate items (mark items as collected)</a:t>
            </a:r>
            <a:endParaRPr sz="310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a:solidFill>
                <a:schemeClr val="dk1"/>
              </a:solidFill>
              <a:latin typeface="Calibri"/>
              <a:ea typeface="Calibri"/>
              <a:cs typeface="Calibri"/>
              <a:sym typeface="Calibri"/>
            </a:endParaRPr>
          </a:p>
          <a:p>
            <a:pPr marL="571500" marR="0" lvl="0" indent="-50165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Invalidated items (unavailable items)</a:t>
            </a:r>
            <a:endParaRPr sz="310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a:solidFill>
                <a:schemeClr val="dk1"/>
              </a:solidFill>
              <a:latin typeface="Calibri"/>
              <a:ea typeface="Calibri"/>
              <a:cs typeface="Calibri"/>
              <a:sym typeface="Calibri"/>
            </a:endParaRPr>
          </a:p>
          <a:p>
            <a:pPr marL="571500" marR="0" lvl="0" indent="-501650" algn="l" rtl="0">
              <a:spcBef>
                <a:spcPts val="0"/>
              </a:spcBef>
              <a:spcAft>
                <a:spcPts val="0"/>
              </a:spcAft>
              <a:buClr>
                <a:schemeClr val="dk1"/>
              </a:buClr>
              <a:buSzPts val="2500"/>
              <a:buFont typeface="Arial"/>
              <a:buChar char="•"/>
            </a:pPr>
            <a:r>
              <a:rPr lang="fr-FR" sz="3100">
                <a:solidFill>
                  <a:schemeClr val="dk1"/>
                </a:solidFill>
                <a:latin typeface="Calibri"/>
                <a:ea typeface="Calibri"/>
                <a:cs typeface="Calibri"/>
                <a:sym typeface="Calibri"/>
              </a:rPr>
              <a:t>Validate lists (list done)</a:t>
            </a:r>
            <a:endParaRPr sz="3600">
              <a:solidFill>
                <a:schemeClr val="dk1"/>
              </a:solidFill>
              <a:latin typeface="Calibri"/>
              <a:ea typeface="Calibri"/>
              <a:cs typeface="Calibri"/>
              <a:sym typeface="Calibri"/>
            </a:endParaRPr>
          </a:p>
        </p:txBody>
      </p:sp>
      <p:sp>
        <p:nvSpPr>
          <p:cNvPr id="2" name="Google Shape;451;p22">
            <a:extLst>
              <a:ext uri="{FF2B5EF4-FFF2-40B4-BE49-F238E27FC236}">
                <a16:creationId xmlns:a16="http://schemas.microsoft.com/office/drawing/2014/main" id="{4A684B89-C5E4-AC57-39D8-387F562E2435}"/>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7"/>
          <p:cNvSpPr txBox="1"/>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marR="0" lvl="0" indent="0" algn="ctr" rtl="0">
              <a:lnSpc>
                <a:spcPct val="100000"/>
              </a:lnSpc>
              <a:spcBef>
                <a:spcPts val="0"/>
              </a:spcBef>
              <a:spcAft>
                <a:spcPts val="0"/>
              </a:spcAft>
              <a:buNone/>
            </a:pPr>
            <a:r>
              <a:rPr lang="fr-FR" sz="3000">
                <a:solidFill>
                  <a:srgbClr val="FFFFFF"/>
                </a:solidFill>
                <a:latin typeface="Arial"/>
                <a:ea typeface="Arial"/>
                <a:cs typeface="Arial"/>
                <a:sym typeface="Arial"/>
              </a:rPr>
              <a:t>API</a:t>
            </a:r>
            <a:endParaRPr sz="3000">
              <a:solidFill>
                <a:schemeClr val="dk1"/>
              </a:solidFill>
              <a:latin typeface="Arial"/>
              <a:ea typeface="Arial"/>
              <a:cs typeface="Arial"/>
              <a:sym typeface="Arial"/>
            </a:endParaRPr>
          </a:p>
        </p:txBody>
      </p:sp>
      <p:grpSp>
        <p:nvGrpSpPr>
          <p:cNvPr id="506" name="Google Shape;506;p27"/>
          <p:cNvGrpSpPr/>
          <p:nvPr/>
        </p:nvGrpSpPr>
        <p:grpSpPr>
          <a:xfrm>
            <a:off x="97395" y="94078"/>
            <a:ext cx="1129502" cy="1067898"/>
            <a:chOff x="97395" y="94078"/>
            <a:chExt cx="1129502" cy="1067898"/>
          </a:xfrm>
        </p:grpSpPr>
        <p:pic>
          <p:nvPicPr>
            <p:cNvPr id="507" name="Google Shape;507;p27"/>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508" name="Google Shape;508;p27"/>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509" name="Google Shape;509;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510" name="Google Shape;510;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28</a:t>
            </a:fld>
            <a:endParaRPr/>
          </a:p>
        </p:txBody>
      </p:sp>
      <p:graphicFrame>
        <p:nvGraphicFramePr>
          <p:cNvPr id="512" name="Google Shape;512;p27"/>
          <p:cNvGraphicFramePr/>
          <p:nvPr/>
        </p:nvGraphicFramePr>
        <p:xfrm>
          <a:off x="256031" y="1905000"/>
          <a:ext cx="11430000" cy="3876100"/>
        </p:xfrm>
        <a:graphic>
          <a:graphicData uri="http://schemas.openxmlformats.org/drawingml/2006/table">
            <a:tbl>
              <a:tblPr firstRow="1" bandRow="1">
                <a:noFill/>
                <a:tableStyleId>{9B2C40CB-FBF9-4703-B8BA-5AB957B83DB1}</a:tableStyleId>
              </a:tblPr>
              <a:tblGrid>
                <a:gridCol w="3810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535950">
                <a:tc>
                  <a:txBody>
                    <a:bodyPr/>
                    <a:lstStyle/>
                    <a:p>
                      <a:pPr marL="0" marR="0" lvl="0" indent="0" algn="ctr" rtl="0">
                        <a:spcBef>
                          <a:spcPts val="0"/>
                        </a:spcBef>
                        <a:spcAft>
                          <a:spcPts val="0"/>
                        </a:spcAft>
                        <a:buNone/>
                      </a:pPr>
                      <a:r>
                        <a:rPr lang="fr-FR" sz="2400" b="1" i="0" u="none" strike="noStrike" cap="none">
                          <a:solidFill>
                            <a:schemeClr val="lt1"/>
                          </a:solidFill>
                          <a:latin typeface="Calibri"/>
                          <a:ea typeface="Calibri"/>
                          <a:cs typeface="Calibri"/>
                          <a:sym typeface="Calibri"/>
                        </a:rPr>
                        <a:t>Functionality</a:t>
                      </a:r>
                      <a:endParaRPr sz="2400" b="1" u="none" strike="noStrike" cap="none"/>
                    </a:p>
                  </a:txBody>
                  <a:tcPr marL="91450" marR="91450" marT="45725" marB="45725"/>
                </a:tc>
                <a:tc>
                  <a:txBody>
                    <a:bodyPr/>
                    <a:lstStyle/>
                    <a:p>
                      <a:pPr marL="0" marR="0" lvl="0" indent="0" algn="ctr" rtl="0">
                        <a:spcBef>
                          <a:spcPts val="0"/>
                        </a:spcBef>
                        <a:spcAft>
                          <a:spcPts val="0"/>
                        </a:spcAft>
                        <a:buNone/>
                      </a:pPr>
                      <a:r>
                        <a:rPr lang="fr-FR" sz="2400" u="none" strike="noStrike" cap="none"/>
                        <a:t>Path</a:t>
                      </a:r>
                      <a:endParaRPr sz="2400"/>
                    </a:p>
                  </a:txBody>
                  <a:tcPr marL="91450" marR="91450" marT="45725" marB="45725"/>
                </a:tc>
                <a:tc>
                  <a:txBody>
                    <a:bodyPr/>
                    <a:lstStyle/>
                    <a:p>
                      <a:pPr marL="0" marR="0" lvl="0" indent="0" algn="ctr" rtl="0">
                        <a:spcBef>
                          <a:spcPts val="0"/>
                        </a:spcBef>
                        <a:spcAft>
                          <a:spcPts val="0"/>
                        </a:spcAft>
                        <a:buNone/>
                      </a:pPr>
                      <a:r>
                        <a:rPr lang="fr-FR" sz="2400" u="none" strike="noStrike" cap="none"/>
                        <a:t>Return codes</a:t>
                      </a:r>
                      <a:endParaRPr sz="2400"/>
                    </a:p>
                  </a:txBody>
                  <a:tcPr marL="91450" marR="91450" marT="45725" marB="45725"/>
                </a:tc>
                <a:extLst>
                  <a:ext uri="{0D108BD9-81ED-4DB2-BD59-A6C34878D82A}">
                    <a16:rowId xmlns:a16="http://schemas.microsoft.com/office/drawing/2014/main" val="10000"/>
                  </a:ext>
                </a:extLst>
              </a:tr>
              <a:tr h="535950">
                <a:tc>
                  <a:txBody>
                    <a:bodyPr/>
                    <a:lstStyle/>
                    <a:p>
                      <a:pPr marL="0" marR="0" lvl="0" indent="0" algn="l" rtl="0">
                        <a:spcBef>
                          <a:spcPts val="0"/>
                        </a:spcBef>
                        <a:spcAft>
                          <a:spcPts val="0"/>
                        </a:spcAft>
                        <a:buSzPts val="1800"/>
                        <a:buFont typeface="Arial"/>
                        <a:buNone/>
                      </a:pPr>
                      <a:r>
                        <a:rPr lang="fr-FR" sz="2000"/>
                        <a:t>Get lists</a:t>
                      </a:r>
                      <a:endParaRPr sz="2000"/>
                    </a:p>
                  </a:txBody>
                  <a:tcPr marL="91450" marR="91450" marT="45725" marB="45725"/>
                </a:tc>
                <a:tc>
                  <a:txBody>
                    <a:bodyPr/>
                    <a:lstStyle/>
                    <a:p>
                      <a:pPr marL="0" marR="0" lvl="0" indent="0" algn="l" rtl="0">
                        <a:spcBef>
                          <a:spcPts val="0"/>
                        </a:spcBef>
                        <a:spcAft>
                          <a:spcPts val="0"/>
                        </a:spcAft>
                        <a:buNone/>
                      </a:pPr>
                      <a:r>
                        <a:rPr lang="fr-FR" sz="2000"/>
                        <a:t>GET api/v1/lists</a:t>
                      </a:r>
                      <a:endParaRPr sz="2000"/>
                    </a:p>
                  </a:txBody>
                  <a:tcPr marL="91450" marR="91450" marT="45725" marB="45725"/>
                </a:tc>
                <a:tc>
                  <a:txBody>
                    <a:bodyPr/>
                    <a:lstStyle/>
                    <a:p>
                      <a:pPr marL="0" marR="0" lvl="0" indent="0" algn="ctr" rtl="0">
                        <a:spcBef>
                          <a:spcPts val="0"/>
                        </a:spcBef>
                        <a:spcAft>
                          <a:spcPts val="0"/>
                        </a:spcAft>
                        <a:buNone/>
                      </a:pPr>
                      <a:r>
                        <a:rPr lang="fr-FR" sz="2000" b="0" i="0">
                          <a:solidFill>
                            <a:schemeClr val="dk1"/>
                          </a:solidFill>
                          <a:latin typeface="Calibri"/>
                          <a:ea typeface="Calibri"/>
                          <a:cs typeface="Calibri"/>
                          <a:sym typeface="Calibri"/>
                        </a:rPr>
                        <a:t>200 OK</a:t>
                      </a:r>
                      <a:endParaRPr sz="2000"/>
                    </a:p>
                  </a:txBody>
                  <a:tcPr marL="91450" marR="91450" marT="45725" marB="45725"/>
                </a:tc>
                <a:extLst>
                  <a:ext uri="{0D108BD9-81ED-4DB2-BD59-A6C34878D82A}">
                    <a16:rowId xmlns:a16="http://schemas.microsoft.com/office/drawing/2014/main" val="10001"/>
                  </a:ext>
                </a:extLst>
              </a:tr>
              <a:tr h="535950">
                <a:tc>
                  <a:txBody>
                    <a:bodyPr/>
                    <a:lstStyle/>
                    <a:p>
                      <a:pPr marL="0" marR="0" lvl="0" indent="0" algn="l" rtl="0">
                        <a:spcBef>
                          <a:spcPts val="0"/>
                        </a:spcBef>
                        <a:spcAft>
                          <a:spcPts val="0"/>
                        </a:spcAft>
                        <a:buSzPts val="1800"/>
                        <a:buFont typeface="Arial"/>
                        <a:buNone/>
                      </a:pPr>
                      <a:r>
                        <a:rPr lang="fr-FR" sz="2000"/>
                        <a:t>Get one list</a:t>
                      </a:r>
                      <a:endParaRPr sz="20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2000"/>
                        <a:t>GET api/v1/lists/{id_list}</a:t>
                      </a:r>
                      <a:endParaRPr sz="2000"/>
                    </a:p>
                  </a:txBody>
                  <a:tcPr marL="91450" marR="91450" marT="45725" marB="45725"/>
                </a:tc>
                <a:tc>
                  <a:txBody>
                    <a:bodyPr/>
                    <a:lstStyle/>
                    <a:p>
                      <a:pPr marL="0" marR="0" lvl="0" indent="0" algn="ctr" rtl="0">
                        <a:spcBef>
                          <a:spcPts val="0"/>
                        </a:spcBef>
                        <a:spcAft>
                          <a:spcPts val="0"/>
                        </a:spcAft>
                        <a:buNone/>
                      </a:pPr>
                      <a:r>
                        <a:rPr lang="fr-FR" sz="2000" b="0" i="0">
                          <a:solidFill>
                            <a:schemeClr val="dk1"/>
                          </a:solidFill>
                          <a:latin typeface="Calibri"/>
                          <a:ea typeface="Calibri"/>
                          <a:cs typeface="Calibri"/>
                          <a:sym typeface="Calibri"/>
                        </a:rPr>
                        <a:t>200 OK</a:t>
                      </a:r>
                      <a:br>
                        <a:rPr lang="fr-FR" sz="2000"/>
                      </a:br>
                      <a:r>
                        <a:rPr lang="fr-FR" sz="2000" b="0" i="0">
                          <a:solidFill>
                            <a:schemeClr val="dk1"/>
                          </a:solidFill>
                          <a:latin typeface="Calibri"/>
                          <a:ea typeface="Calibri"/>
                          <a:cs typeface="Calibri"/>
                          <a:sym typeface="Calibri"/>
                        </a:rPr>
                        <a:t>404 Not Found</a:t>
                      </a:r>
                      <a:endParaRPr sz="2000"/>
                    </a:p>
                  </a:txBody>
                  <a:tcPr marL="91450" marR="91450" marT="45725" marB="45725"/>
                </a:tc>
                <a:extLst>
                  <a:ext uri="{0D108BD9-81ED-4DB2-BD59-A6C34878D82A}">
                    <a16:rowId xmlns:a16="http://schemas.microsoft.com/office/drawing/2014/main" val="10002"/>
                  </a:ext>
                </a:extLst>
              </a:tr>
              <a:tr h="535950">
                <a:tc>
                  <a:txBody>
                    <a:bodyPr/>
                    <a:lstStyle/>
                    <a:p>
                      <a:pPr marL="0" marR="0" lvl="0" indent="0" algn="l" rtl="0">
                        <a:lnSpc>
                          <a:spcPct val="100000"/>
                        </a:lnSpc>
                        <a:spcBef>
                          <a:spcPts val="0"/>
                        </a:spcBef>
                        <a:spcAft>
                          <a:spcPts val="0"/>
                        </a:spcAft>
                        <a:buSzPts val="1800"/>
                        <a:buFont typeface="Calibri"/>
                        <a:buNone/>
                      </a:pPr>
                      <a:r>
                        <a:rPr lang="fr-FR" sz="2000"/>
                        <a:t>Validate items (mark items as collected )</a:t>
                      </a:r>
                      <a:endParaRPr sz="20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2000"/>
                        <a:t>POST api/v1/lists/{id_list}/{id_item}/validate</a:t>
                      </a:r>
                      <a:endParaRPr sz="2000"/>
                    </a:p>
                    <a:p>
                      <a:pPr marL="0" marR="0" lvl="0" indent="0" algn="l" rtl="0">
                        <a:spcBef>
                          <a:spcPts val="0"/>
                        </a:spcBef>
                        <a:spcAft>
                          <a:spcPts val="0"/>
                        </a:spcAft>
                        <a:buNone/>
                      </a:pPr>
                      <a:endParaRPr sz="2000"/>
                    </a:p>
                  </a:txBody>
                  <a:tcPr marL="91450" marR="91450" marT="45725" marB="45725"/>
                </a:tc>
                <a:tc>
                  <a:txBody>
                    <a:bodyPr/>
                    <a:lstStyle/>
                    <a:p>
                      <a:pPr marL="0" marR="0" lvl="0" indent="0" algn="ctr" rtl="0">
                        <a:spcBef>
                          <a:spcPts val="0"/>
                        </a:spcBef>
                        <a:spcAft>
                          <a:spcPts val="0"/>
                        </a:spcAft>
                        <a:buNone/>
                      </a:pPr>
                      <a:r>
                        <a:rPr lang="fr-FR" sz="2000" b="0" i="0">
                          <a:solidFill>
                            <a:schemeClr val="dk1"/>
                          </a:solidFill>
                          <a:latin typeface="Calibri"/>
                          <a:ea typeface="Calibri"/>
                          <a:cs typeface="Calibri"/>
                          <a:sym typeface="Calibri"/>
                        </a:rPr>
                        <a:t>200 OK</a:t>
                      </a:r>
                      <a:br>
                        <a:rPr lang="fr-FR" sz="2000"/>
                      </a:br>
                      <a:r>
                        <a:rPr lang="fr-FR" sz="2000" b="0" i="0">
                          <a:solidFill>
                            <a:schemeClr val="dk1"/>
                          </a:solidFill>
                          <a:latin typeface="Calibri"/>
                          <a:ea typeface="Calibri"/>
                          <a:cs typeface="Calibri"/>
                          <a:sym typeface="Calibri"/>
                        </a:rPr>
                        <a:t>404 Not Found</a:t>
                      </a:r>
                      <a:endParaRPr sz="2000"/>
                    </a:p>
                  </a:txBody>
                  <a:tcPr marL="91450" marR="91450" marT="45725" marB="45725"/>
                </a:tc>
                <a:extLst>
                  <a:ext uri="{0D108BD9-81ED-4DB2-BD59-A6C34878D82A}">
                    <a16:rowId xmlns:a16="http://schemas.microsoft.com/office/drawing/2014/main" val="10003"/>
                  </a:ext>
                </a:extLst>
              </a:tr>
              <a:tr h="535950">
                <a:tc>
                  <a:txBody>
                    <a:bodyPr/>
                    <a:lstStyle/>
                    <a:p>
                      <a:pPr marL="0" marR="0" lvl="0" indent="0" algn="l" rtl="0">
                        <a:lnSpc>
                          <a:spcPct val="100000"/>
                        </a:lnSpc>
                        <a:spcBef>
                          <a:spcPts val="0"/>
                        </a:spcBef>
                        <a:spcAft>
                          <a:spcPts val="0"/>
                        </a:spcAft>
                        <a:buSzPts val="1800"/>
                        <a:buFont typeface="Calibri"/>
                        <a:buNone/>
                      </a:pPr>
                      <a:r>
                        <a:rPr lang="fr-FR" sz="2000"/>
                        <a:t>Invalidated items (unavailable items)</a:t>
                      </a:r>
                      <a:endParaRPr sz="20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2000"/>
                        <a:t>POST api/v1/lists/{id_list}/{id_item}/invalidated</a:t>
                      </a:r>
                      <a:endParaRPr sz="2000"/>
                    </a:p>
                    <a:p>
                      <a:pPr marL="0" marR="0" lvl="0" indent="0" algn="l" rtl="0">
                        <a:spcBef>
                          <a:spcPts val="0"/>
                        </a:spcBef>
                        <a:spcAft>
                          <a:spcPts val="0"/>
                        </a:spcAft>
                        <a:buNone/>
                      </a:pPr>
                      <a:endParaRPr sz="200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fr-FR" sz="2000" b="0" i="0">
                          <a:solidFill>
                            <a:schemeClr val="dk1"/>
                          </a:solidFill>
                          <a:latin typeface="Calibri"/>
                          <a:ea typeface="Calibri"/>
                          <a:cs typeface="Calibri"/>
                          <a:sym typeface="Calibri"/>
                        </a:rPr>
                        <a:t>200 OK</a:t>
                      </a:r>
                      <a:br>
                        <a:rPr lang="fr-FR" sz="2000"/>
                      </a:br>
                      <a:r>
                        <a:rPr lang="fr-FR" sz="2000" b="0" i="0">
                          <a:solidFill>
                            <a:schemeClr val="dk1"/>
                          </a:solidFill>
                          <a:latin typeface="Calibri"/>
                          <a:ea typeface="Calibri"/>
                          <a:cs typeface="Calibri"/>
                          <a:sym typeface="Calibri"/>
                        </a:rPr>
                        <a:t>404 Not Found</a:t>
                      </a:r>
                      <a:endParaRPr sz="2000"/>
                    </a:p>
                  </a:txBody>
                  <a:tcPr marL="91450" marR="91450" marT="45725" marB="45725"/>
                </a:tc>
                <a:extLst>
                  <a:ext uri="{0D108BD9-81ED-4DB2-BD59-A6C34878D82A}">
                    <a16:rowId xmlns:a16="http://schemas.microsoft.com/office/drawing/2014/main" val="10004"/>
                  </a:ext>
                </a:extLst>
              </a:tr>
              <a:tr h="535950">
                <a:tc>
                  <a:txBody>
                    <a:bodyPr/>
                    <a:lstStyle/>
                    <a:p>
                      <a:pPr marL="0" marR="0" lvl="0" indent="0" algn="l" rtl="0">
                        <a:lnSpc>
                          <a:spcPct val="100000"/>
                        </a:lnSpc>
                        <a:spcBef>
                          <a:spcPts val="0"/>
                        </a:spcBef>
                        <a:spcAft>
                          <a:spcPts val="0"/>
                        </a:spcAft>
                        <a:buSzPts val="1800"/>
                        <a:buFont typeface="Calibri"/>
                        <a:buNone/>
                      </a:pPr>
                      <a:r>
                        <a:rPr lang="fr-FR" sz="2000"/>
                        <a:t>Validate lists (list done)</a:t>
                      </a:r>
                      <a:endParaRPr sz="20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2000"/>
                        <a:t>POST api/v1/lists/{id_list}/validate</a:t>
                      </a:r>
                      <a:endParaRPr sz="2000"/>
                    </a:p>
                  </a:txBody>
                  <a:tcPr marL="91450" marR="91450" marT="45725" marB="45725"/>
                </a:tc>
                <a:tc>
                  <a:txBody>
                    <a:bodyPr/>
                    <a:lstStyle/>
                    <a:p>
                      <a:pPr marL="0" marR="0" lvl="0" indent="0" algn="ctr" rtl="0">
                        <a:spcBef>
                          <a:spcPts val="0"/>
                        </a:spcBef>
                        <a:spcAft>
                          <a:spcPts val="0"/>
                        </a:spcAft>
                        <a:buNone/>
                      </a:pPr>
                      <a:r>
                        <a:rPr lang="fr-FR" sz="2000" b="0" i="0">
                          <a:solidFill>
                            <a:schemeClr val="dk1"/>
                          </a:solidFill>
                          <a:latin typeface="Calibri"/>
                          <a:ea typeface="Calibri"/>
                          <a:cs typeface="Calibri"/>
                          <a:sym typeface="Calibri"/>
                        </a:rPr>
                        <a:t>200 OK</a:t>
                      </a:r>
                      <a:br>
                        <a:rPr lang="fr-FR" sz="2000"/>
                      </a:br>
                      <a:r>
                        <a:rPr lang="fr-FR" sz="2000" b="0" i="0">
                          <a:solidFill>
                            <a:schemeClr val="dk1"/>
                          </a:solidFill>
                          <a:latin typeface="Calibri"/>
                          <a:ea typeface="Calibri"/>
                          <a:cs typeface="Calibri"/>
                          <a:sym typeface="Calibri"/>
                        </a:rPr>
                        <a:t>404 Not Found</a:t>
                      </a:r>
                      <a:endParaRPr sz="2000"/>
                    </a:p>
                  </a:txBody>
                  <a:tcPr marL="91450" marR="91450" marT="45725" marB="45725"/>
                </a:tc>
                <a:extLst>
                  <a:ext uri="{0D108BD9-81ED-4DB2-BD59-A6C34878D82A}">
                    <a16:rowId xmlns:a16="http://schemas.microsoft.com/office/drawing/2014/main" val="10005"/>
                  </a:ext>
                </a:extLst>
              </a:tr>
            </a:tbl>
          </a:graphicData>
        </a:graphic>
      </p:graphicFrame>
      <p:sp>
        <p:nvSpPr>
          <p:cNvPr id="2" name="Google Shape;451;p22">
            <a:extLst>
              <a:ext uri="{FF2B5EF4-FFF2-40B4-BE49-F238E27FC236}">
                <a16:creationId xmlns:a16="http://schemas.microsoft.com/office/drawing/2014/main" id="{3A790693-B98F-1665-04B4-3D01FBECB6DA}"/>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0"/>
          <p:cNvSpPr txBox="1"/>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marR="0" lvl="0" indent="0" algn="ctr" rtl="0">
              <a:lnSpc>
                <a:spcPct val="100000"/>
              </a:lnSpc>
              <a:spcBef>
                <a:spcPts val="0"/>
              </a:spcBef>
              <a:spcAft>
                <a:spcPts val="0"/>
              </a:spcAft>
              <a:buNone/>
            </a:pPr>
            <a:r>
              <a:rPr lang="fr-FR" sz="3000">
                <a:solidFill>
                  <a:srgbClr val="FFFFFF"/>
                </a:solidFill>
                <a:latin typeface="Arial"/>
                <a:ea typeface="Arial"/>
                <a:cs typeface="Arial"/>
                <a:sym typeface="Arial"/>
              </a:rPr>
              <a:t>Mobile App on Azure</a:t>
            </a:r>
            <a:endParaRPr sz="3000">
              <a:solidFill>
                <a:schemeClr val="dk1"/>
              </a:solidFill>
              <a:latin typeface="Arial"/>
              <a:ea typeface="Arial"/>
              <a:cs typeface="Arial"/>
              <a:sym typeface="Arial"/>
            </a:endParaRPr>
          </a:p>
        </p:txBody>
      </p:sp>
      <p:grpSp>
        <p:nvGrpSpPr>
          <p:cNvPr id="389" name="Google Shape;389;p20"/>
          <p:cNvGrpSpPr/>
          <p:nvPr/>
        </p:nvGrpSpPr>
        <p:grpSpPr>
          <a:xfrm>
            <a:off x="97395" y="37634"/>
            <a:ext cx="1129502" cy="1067898"/>
            <a:chOff x="97395" y="94078"/>
            <a:chExt cx="1129502" cy="1067898"/>
          </a:xfrm>
        </p:grpSpPr>
        <p:pic>
          <p:nvPicPr>
            <p:cNvPr id="390" name="Google Shape;390;p20"/>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391" name="Google Shape;391;p20"/>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392" name="Google Shape;392;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393" name="Google Shape;393;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29</a:t>
            </a:fld>
            <a:endParaRPr/>
          </a:p>
        </p:txBody>
      </p:sp>
      <p:pic>
        <p:nvPicPr>
          <p:cNvPr id="395" name="Google Shape;395;p20"/>
          <p:cNvPicPr preferRelativeResize="0"/>
          <p:nvPr/>
        </p:nvPicPr>
        <p:blipFill rotWithShape="1">
          <a:blip r:embed="rId5">
            <a:alphaModFix/>
          </a:blip>
          <a:srcRect/>
          <a:stretch/>
        </p:blipFill>
        <p:spPr>
          <a:xfrm>
            <a:off x="1101524" y="1702461"/>
            <a:ext cx="9753600" cy="4379423"/>
          </a:xfrm>
          <a:prstGeom prst="rect">
            <a:avLst/>
          </a:prstGeom>
          <a:noFill/>
          <a:ln>
            <a:noFill/>
          </a:ln>
        </p:spPr>
      </p:pic>
      <p:sp>
        <p:nvSpPr>
          <p:cNvPr id="396" name="Google Shape;396;p20"/>
          <p:cNvSpPr/>
          <p:nvPr/>
        </p:nvSpPr>
        <p:spPr>
          <a:xfrm>
            <a:off x="1101524" y="3357079"/>
            <a:ext cx="3078480" cy="381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20"/>
          <p:cNvSpPr/>
          <p:nvPr/>
        </p:nvSpPr>
        <p:spPr>
          <a:xfrm>
            <a:off x="5978324" y="2366479"/>
            <a:ext cx="2356884" cy="381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8" name="Google Shape;398;p20"/>
          <p:cNvSpPr/>
          <p:nvPr/>
        </p:nvSpPr>
        <p:spPr>
          <a:xfrm>
            <a:off x="10190235" y="5767061"/>
            <a:ext cx="741089" cy="381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ZoneTexte 2">
            <a:extLst>
              <a:ext uri="{FF2B5EF4-FFF2-40B4-BE49-F238E27FC236}">
                <a16:creationId xmlns:a16="http://schemas.microsoft.com/office/drawing/2014/main" id="{19025C06-4D75-EC02-3D60-A445DB2CC91A}"/>
              </a:ext>
            </a:extLst>
          </p:cNvPr>
          <p:cNvSpPr txBox="1"/>
          <p:nvPr/>
        </p:nvSpPr>
        <p:spPr>
          <a:xfrm>
            <a:off x="5289628" y="3168186"/>
            <a:ext cx="4085865" cy="830997"/>
          </a:xfrm>
          <a:prstGeom prst="rect">
            <a:avLst/>
          </a:prstGeom>
          <a:noFill/>
          <a:ln>
            <a:solidFill>
              <a:schemeClr val="tx1"/>
            </a:solidFill>
          </a:ln>
        </p:spPr>
        <p:txBody>
          <a:bodyPr wrap="square" rtlCol="0">
            <a:spAutoFit/>
          </a:bodyPr>
          <a:lstStyle/>
          <a:p>
            <a:r>
              <a:rPr lang="fr-FR" sz="1600" u="sng" dirty="0"/>
              <a:t>App service:</a:t>
            </a:r>
          </a:p>
          <a:p>
            <a:pPr marL="285750" indent="-285750">
              <a:buFont typeface="Arial" panose="020B0604020202020204" pitchFamily="34" charset="0"/>
              <a:buChar char="•"/>
            </a:pPr>
            <a:r>
              <a:rPr lang="fr-FR" sz="1600" b="0" i="0" dirty="0">
                <a:effectLst/>
                <a:latin typeface="Arial" panose="020B0604020202020204" pitchFamily="34" charset="0"/>
              </a:rPr>
              <a:t>Supports </a:t>
            </a:r>
            <a:r>
              <a:rPr lang="fr-FR" sz="1600" b="1" i="0" dirty="0" err="1">
                <a:effectLst/>
                <a:latin typeface="Arial" panose="020B0604020202020204" pitchFamily="34" charset="0"/>
              </a:rPr>
              <a:t>many</a:t>
            </a:r>
            <a:r>
              <a:rPr lang="fr-FR" sz="1600" b="1" i="0" dirty="0">
                <a:effectLst/>
                <a:latin typeface="Arial" panose="020B0604020202020204" pitchFamily="34" charset="0"/>
              </a:rPr>
              <a:t> platforms </a:t>
            </a:r>
            <a:r>
              <a:rPr lang="fr-FR" sz="1600" b="0" i="0" dirty="0">
                <a:effectLst/>
                <a:latin typeface="Arial" panose="020B0604020202020204" pitchFamily="34" charset="0"/>
              </a:rPr>
              <a:t>(</a:t>
            </a:r>
            <a:r>
              <a:rPr lang="fr-FR" sz="1600" b="0" i="0" dirty="0" err="1">
                <a:effectLst/>
                <a:latin typeface="Arial" panose="020B0604020202020204" pitchFamily="34" charset="0"/>
              </a:rPr>
              <a:t>tablets</a:t>
            </a:r>
            <a:r>
              <a:rPr lang="fr-FR" sz="1600" b="0" i="0" dirty="0">
                <a:effectLst/>
                <a:latin typeface="Arial" panose="020B0604020202020204" pitchFamily="34" charset="0"/>
              </a:rPr>
              <a:t>)</a:t>
            </a:r>
          </a:p>
          <a:p>
            <a:pPr marL="285750" indent="-285750">
              <a:buFont typeface="Arial" panose="020B0604020202020204" pitchFamily="34" charset="0"/>
              <a:buChar char="•"/>
            </a:pPr>
            <a:r>
              <a:rPr lang="fr-FR" sz="1600" dirty="0" err="1">
                <a:latin typeface="Arial" panose="020B0604020202020204" pitchFamily="34" charset="0"/>
              </a:rPr>
              <a:t>Stadard</a:t>
            </a:r>
            <a:r>
              <a:rPr lang="fr-FR" sz="1600" dirty="0">
                <a:latin typeface="Arial" panose="020B0604020202020204" pitchFamily="34" charset="0"/>
              </a:rPr>
              <a:t> tier has </a:t>
            </a:r>
            <a:r>
              <a:rPr lang="fr-FR" sz="1600" b="1" dirty="0">
                <a:latin typeface="Arial" panose="020B0604020202020204" pitchFamily="34" charset="0"/>
              </a:rPr>
              <a:t>SLA 99,95%</a:t>
            </a:r>
            <a:endParaRPr lang="fr-FR" sz="1600" b="1" dirty="0"/>
          </a:p>
        </p:txBody>
      </p:sp>
      <p:sp>
        <p:nvSpPr>
          <p:cNvPr id="2" name="Google Shape;451;p22">
            <a:extLst>
              <a:ext uri="{FF2B5EF4-FFF2-40B4-BE49-F238E27FC236}">
                <a16:creationId xmlns:a16="http://schemas.microsoft.com/office/drawing/2014/main" id="{40B107D2-A5B9-B5F5-F5ED-F415C1449CD5}"/>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(Online)</a:t>
            </a:r>
            <a:endParaRPr dirty="0"/>
          </a:p>
        </p:txBody>
      </p:sp>
    </p:spTree>
    <p:extLst>
      <p:ext uri="{BB962C8B-B14F-4D97-AF65-F5344CB8AC3E}">
        <p14:creationId xmlns:p14="http://schemas.microsoft.com/office/powerpoint/2010/main" val="401918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3"/>
          <p:cNvSpPr/>
          <p:nvPr/>
        </p:nvSpPr>
        <p:spPr>
          <a:xfrm>
            <a:off x="656081" y="2317242"/>
            <a:ext cx="4572000" cy="0"/>
          </a:xfrm>
          <a:custGeom>
            <a:avLst/>
            <a:gdLst/>
            <a:ahLst/>
            <a:cxnLst/>
            <a:rect l="l" t="t" r="r" b="b"/>
            <a:pathLst>
              <a:path w="4572000" h="120000" extrusionOk="0">
                <a:moveTo>
                  <a:pt x="0" y="0"/>
                </a:moveTo>
                <a:lnTo>
                  <a:pt x="457200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8" name="Google Shape;68;p3"/>
          <p:cNvPicPr preferRelativeResize="0"/>
          <p:nvPr/>
        </p:nvPicPr>
        <p:blipFill rotWithShape="1">
          <a:blip r:embed="rId3">
            <a:alphaModFix/>
          </a:blip>
          <a:srcRect/>
          <a:stretch/>
        </p:blipFill>
        <p:spPr>
          <a:xfrm>
            <a:off x="5879591" y="22411"/>
            <a:ext cx="6312408" cy="6835586"/>
          </a:xfrm>
          <a:prstGeom prst="rect">
            <a:avLst/>
          </a:prstGeom>
          <a:noFill/>
          <a:ln>
            <a:noFill/>
          </a:ln>
        </p:spPr>
      </p:pic>
      <p:sp>
        <p:nvSpPr>
          <p:cNvPr id="69" name="Google Shape;69;p3"/>
          <p:cNvSpPr txBox="1">
            <a:spLocks noGrp="1"/>
          </p:cNvSpPr>
          <p:nvPr>
            <p:ph type="title"/>
          </p:nvPr>
        </p:nvSpPr>
        <p:spPr>
          <a:xfrm>
            <a:off x="820623" y="1331468"/>
            <a:ext cx="3488054" cy="7880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fr-FR" sz="5000">
                <a:solidFill>
                  <a:srgbClr val="5E1DE0"/>
                </a:solidFill>
                <a:latin typeface="Times New Roman"/>
                <a:ea typeface="Times New Roman"/>
                <a:cs typeface="Times New Roman"/>
                <a:sym typeface="Times New Roman"/>
              </a:rPr>
              <a:t>Spar</a:t>
            </a:r>
            <a:endParaRPr sz="5000">
              <a:latin typeface="Times New Roman"/>
              <a:ea typeface="Times New Roman"/>
              <a:cs typeface="Times New Roman"/>
              <a:sym typeface="Times New Roman"/>
            </a:endParaRPr>
          </a:p>
        </p:txBody>
      </p:sp>
      <p:sp>
        <p:nvSpPr>
          <p:cNvPr id="70" name="Google Shape;70;p3"/>
          <p:cNvSpPr txBox="1"/>
          <p:nvPr/>
        </p:nvSpPr>
        <p:spPr>
          <a:xfrm>
            <a:off x="791975" y="2707325"/>
            <a:ext cx="5196000" cy="3387000"/>
          </a:xfrm>
          <a:prstGeom prst="rect">
            <a:avLst/>
          </a:prstGeom>
          <a:noFill/>
          <a:ln>
            <a:noFill/>
          </a:ln>
        </p:spPr>
        <p:txBody>
          <a:bodyPr spcFirstLastPara="1" wrap="square" lIns="0" tIns="12050" rIns="0" bIns="0" anchor="t" anchorCtr="0">
            <a:spAutoFit/>
          </a:bodyPr>
          <a:lstStyle/>
          <a:p>
            <a:pPr marL="241300" marR="0" lvl="0" indent="-247650" algn="l" rtl="0">
              <a:lnSpc>
                <a:spcPct val="115000"/>
              </a:lnSpc>
              <a:spcBef>
                <a:spcPts val="0"/>
              </a:spcBef>
              <a:spcAft>
                <a:spcPts val="0"/>
              </a:spcAft>
              <a:buClr>
                <a:schemeClr val="dk1"/>
              </a:buClr>
              <a:buSzPts val="2500"/>
              <a:buChar char="•"/>
            </a:pPr>
            <a:r>
              <a:rPr lang="fr-FR" sz="3100">
                <a:solidFill>
                  <a:schemeClr val="dk1"/>
                </a:solidFill>
                <a:latin typeface="Calibri"/>
                <a:ea typeface="Calibri"/>
                <a:cs typeface="Calibri"/>
                <a:sym typeface="Calibri"/>
              </a:rPr>
              <a:t>Grocery collection service</a:t>
            </a:r>
            <a:endParaRPr sz="3100">
              <a:solidFill>
                <a:schemeClr val="dk1"/>
              </a:solidFill>
              <a:latin typeface="Calibri"/>
              <a:ea typeface="Calibri"/>
              <a:cs typeface="Calibri"/>
              <a:sym typeface="Calibri"/>
            </a:endParaRPr>
          </a:p>
          <a:p>
            <a:pPr marL="241300" marR="5080" lvl="0" indent="-247650" algn="l" rtl="0">
              <a:lnSpc>
                <a:spcPct val="115000"/>
              </a:lnSpc>
              <a:spcBef>
                <a:spcPts val="600"/>
              </a:spcBef>
              <a:spcAft>
                <a:spcPts val="0"/>
              </a:spcAft>
              <a:buClr>
                <a:schemeClr val="dk1"/>
              </a:buClr>
              <a:buSzPts val="2500"/>
              <a:buChar char="•"/>
            </a:pPr>
            <a:r>
              <a:rPr lang="fr-FR" sz="3100">
                <a:solidFill>
                  <a:schemeClr val="dk1"/>
                </a:solidFill>
                <a:latin typeface="Calibri"/>
                <a:ea typeface="Calibri"/>
                <a:cs typeface="Calibri"/>
                <a:sym typeface="Calibri"/>
              </a:rPr>
              <a:t>Allows customers to create  shopping lists that get collected and  delivered by Spar’s employees</a:t>
            </a:r>
            <a:endParaRPr sz="3100">
              <a:solidFill>
                <a:schemeClr val="dk1"/>
              </a:solidFill>
              <a:latin typeface="Calibri"/>
              <a:ea typeface="Calibri"/>
              <a:cs typeface="Calibri"/>
              <a:sym typeface="Calibri"/>
            </a:endParaRPr>
          </a:p>
          <a:p>
            <a:pPr marL="241300" marR="5080" lvl="0" indent="-247650" algn="l" rtl="0">
              <a:lnSpc>
                <a:spcPct val="115000"/>
              </a:lnSpc>
              <a:spcBef>
                <a:spcPts val="600"/>
              </a:spcBef>
              <a:spcAft>
                <a:spcPts val="0"/>
              </a:spcAft>
              <a:buClr>
                <a:schemeClr val="dk1"/>
              </a:buClr>
              <a:buSzPts val="2500"/>
              <a:buChar char="•"/>
            </a:pPr>
            <a:r>
              <a:rPr lang="fr-FR" sz="3100">
                <a:solidFill>
                  <a:schemeClr val="dk1"/>
                </a:solidFill>
                <a:latin typeface="Calibri"/>
                <a:ea typeface="Calibri"/>
                <a:cs typeface="Calibri"/>
                <a:sym typeface="Calibri"/>
              </a:rPr>
              <a:t>Available world-wide</a:t>
            </a:r>
            <a:endParaRPr sz="3100">
              <a:solidFill>
                <a:schemeClr val="dk1"/>
              </a:solidFill>
              <a:latin typeface="Calibri"/>
              <a:ea typeface="Calibri"/>
              <a:cs typeface="Calibri"/>
              <a:sym typeface="Calibri"/>
            </a:endParaRPr>
          </a:p>
        </p:txBody>
      </p:sp>
      <p:sp>
        <p:nvSpPr>
          <p:cNvPr id="71" name="Google Shape;71;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72" name="Google Shape;72;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Payment Transfert</a:t>
            </a:r>
            <a:endParaRPr/>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30</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3" name="Google Shape;313;p15">
            <a:extLst>
              <a:ext uri="{FF2B5EF4-FFF2-40B4-BE49-F238E27FC236}">
                <a16:creationId xmlns:a16="http://schemas.microsoft.com/office/drawing/2014/main" id="{A7B4E049-C0AD-ADDC-D84E-53ADDC013740}"/>
              </a:ext>
            </a:extLst>
          </p:cNvPr>
          <p:cNvSpPr/>
          <p:nvPr/>
        </p:nvSpPr>
        <p:spPr>
          <a:xfrm>
            <a:off x="7848600" y="5257800"/>
            <a:ext cx="1371600" cy="1207161"/>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4" name="Google Shape;314;p15">
            <a:extLst>
              <a:ext uri="{FF2B5EF4-FFF2-40B4-BE49-F238E27FC236}">
                <a16:creationId xmlns:a16="http://schemas.microsoft.com/office/drawing/2014/main" id="{2F362645-BC31-7CB2-160B-29B84D3D1D00}"/>
              </a:ext>
            </a:extLst>
          </p:cNvPr>
          <p:cNvSpPr/>
          <p:nvPr/>
        </p:nvSpPr>
        <p:spPr>
          <a:xfrm>
            <a:off x="4772198" y="5191635"/>
            <a:ext cx="6008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pic>
        <p:nvPicPr>
          <p:cNvPr id="5" name="Google Shape;331;p15">
            <a:extLst>
              <a:ext uri="{FF2B5EF4-FFF2-40B4-BE49-F238E27FC236}">
                <a16:creationId xmlns:a16="http://schemas.microsoft.com/office/drawing/2014/main" id="{5DCB6EB8-5B3D-25B8-C620-32DA6ADD8878}"/>
              </a:ext>
            </a:extLst>
          </p:cNvPr>
          <p:cNvPicPr preferRelativeResize="0"/>
          <p:nvPr/>
        </p:nvPicPr>
        <p:blipFill rotWithShape="1">
          <a:blip r:embed="rId7">
            <a:alphaModFix/>
          </a:blip>
          <a:srcRect/>
          <a:stretch/>
        </p:blipFill>
        <p:spPr>
          <a:xfrm>
            <a:off x="7900981" y="5351917"/>
            <a:ext cx="1249277" cy="1011915"/>
          </a:xfrm>
          <a:prstGeom prst="rect">
            <a:avLst/>
          </a:prstGeom>
          <a:noFill/>
          <a:ln>
            <a:noFill/>
          </a:ln>
        </p:spPr>
      </p:pic>
      <p:pic>
        <p:nvPicPr>
          <p:cNvPr id="6" name="Google Shape;332;p15">
            <a:extLst>
              <a:ext uri="{FF2B5EF4-FFF2-40B4-BE49-F238E27FC236}">
                <a16:creationId xmlns:a16="http://schemas.microsoft.com/office/drawing/2014/main" id="{EFA15836-B77F-5619-422F-45538101D165}"/>
              </a:ext>
            </a:extLst>
          </p:cNvPr>
          <p:cNvPicPr preferRelativeResize="0"/>
          <p:nvPr/>
        </p:nvPicPr>
        <p:blipFill rotWithShape="1">
          <a:blip r:embed="rId8">
            <a:alphaModFix/>
          </a:blip>
          <a:srcRect/>
          <a:stretch/>
        </p:blipFill>
        <p:spPr>
          <a:xfrm>
            <a:off x="5483203" y="4917786"/>
            <a:ext cx="1344250" cy="1246130"/>
          </a:xfrm>
          <a:prstGeom prst="rect">
            <a:avLst/>
          </a:prstGeom>
          <a:noFill/>
          <a:ln>
            <a:noFill/>
          </a:ln>
        </p:spPr>
      </p:pic>
      <p:pic>
        <p:nvPicPr>
          <p:cNvPr id="10" name="Google Shape;568;p29">
            <a:extLst>
              <a:ext uri="{FF2B5EF4-FFF2-40B4-BE49-F238E27FC236}">
                <a16:creationId xmlns:a16="http://schemas.microsoft.com/office/drawing/2014/main" id="{C1208454-7DE9-F5A4-AE45-B78D61D2EBDF}"/>
              </a:ext>
            </a:extLst>
          </p:cNvPr>
          <p:cNvPicPr preferRelativeResize="0"/>
          <p:nvPr/>
        </p:nvPicPr>
        <p:blipFill rotWithShape="1">
          <a:blip r:embed="rId9">
            <a:alphaModFix/>
          </a:blip>
          <a:srcRect/>
          <a:stretch/>
        </p:blipFill>
        <p:spPr>
          <a:xfrm>
            <a:off x="3254858" y="2734511"/>
            <a:ext cx="478879" cy="478879"/>
          </a:xfrm>
          <a:prstGeom prst="rect">
            <a:avLst/>
          </a:prstGeom>
          <a:noFill/>
          <a:ln>
            <a:noFill/>
          </a:ln>
        </p:spPr>
      </p:pic>
      <p:sp>
        <p:nvSpPr>
          <p:cNvPr id="11" name="Google Shape;569;p29">
            <a:extLst>
              <a:ext uri="{FF2B5EF4-FFF2-40B4-BE49-F238E27FC236}">
                <a16:creationId xmlns:a16="http://schemas.microsoft.com/office/drawing/2014/main" id="{1A5AD1C7-7DAB-B035-D3BD-BAB55E999107}"/>
              </a:ext>
            </a:extLst>
          </p:cNvPr>
          <p:cNvSpPr txBox="1"/>
          <p:nvPr/>
        </p:nvSpPr>
        <p:spPr>
          <a:xfrm>
            <a:off x="3742184" y="2644726"/>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
        <p:nvSpPr>
          <p:cNvPr id="2" name="Google Shape;433;p21">
            <a:extLst>
              <a:ext uri="{FF2B5EF4-FFF2-40B4-BE49-F238E27FC236}">
                <a16:creationId xmlns:a16="http://schemas.microsoft.com/office/drawing/2014/main" id="{CA2FDB2A-22D4-19D4-A03D-0990A8A96B04}"/>
              </a:ext>
            </a:extLst>
          </p:cNvPr>
          <p:cNvSpPr/>
          <p:nvPr/>
        </p:nvSpPr>
        <p:spPr>
          <a:xfrm>
            <a:off x="1922966" y="3188623"/>
            <a:ext cx="2101170" cy="685795"/>
          </a:xfrm>
          <a:prstGeom prst="rect">
            <a:avLst/>
          </a:prstGeom>
          <a:noFill/>
          <a:ln w="285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 name="Google Shape;568;p29">
            <a:extLst>
              <a:ext uri="{FF2B5EF4-FFF2-40B4-BE49-F238E27FC236}">
                <a16:creationId xmlns:a16="http://schemas.microsoft.com/office/drawing/2014/main" id="{4D9D14F0-6D8B-626F-E288-C73ACF47779B}"/>
              </a:ext>
            </a:extLst>
          </p:cNvPr>
          <p:cNvPicPr preferRelativeResize="0"/>
          <p:nvPr/>
        </p:nvPicPr>
        <p:blipFill rotWithShape="1">
          <a:blip r:embed="rId9">
            <a:alphaModFix/>
          </a:blip>
          <a:srcRect/>
          <a:stretch/>
        </p:blipFill>
        <p:spPr>
          <a:xfrm>
            <a:off x="7933203" y="3385828"/>
            <a:ext cx="478879" cy="478879"/>
          </a:xfrm>
          <a:prstGeom prst="rect">
            <a:avLst/>
          </a:prstGeom>
          <a:noFill/>
          <a:ln>
            <a:noFill/>
          </a:ln>
        </p:spPr>
      </p:pic>
      <p:sp>
        <p:nvSpPr>
          <p:cNvPr id="14" name="Google Shape;569;p29">
            <a:extLst>
              <a:ext uri="{FF2B5EF4-FFF2-40B4-BE49-F238E27FC236}">
                <a16:creationId xmlns:a16="http://schemas.microsoft.com/office/drawing/2014/main" id="{61201A73-C076-06EE-D993-4D0E78317362}"/>
              </a:ext>
            </a:extLst>
          </p:cNvPr>
          <p:cNvSpPr txBox="1"/>
          <p:nvPr/>
        </p:nvSpPr>
        <p:spPr>
          <a:xfrm>
            <a:off x="8420529" y="3296043"/>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Tree>
    <p:extLst>
      <p:ext uri="{BB962C8B-B14F-4D97-AF65-F5344CB8AC3E}">
        <p14:creationId xmlns:p14="http://schemas.microsoft.com/office/powerpoint/2010/main" val="341311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grpSp>
        <p:nvGrpSpPr>
          <p:cNvPr id="579" name="Google Shape;579;p30"/>
          <p:cNvGrpSpPr/>
          <p:nvPr/>
        </p:nvGrpSpPr>
        <p:grpSpPr>
          <a:xfrm>
            <a:off x="97395" y="94078"/>
            <a:ext cx="1129502" cy="1067898"/>
            <a:chOff x="97395" y="94078"/>
            <a:chExt cx="1129502" cy="1067898"/>
          </a:xfrm>
        </p:grpSpPr>
        <p:pic>
          <p:nvPicPr>
            <p:cNvPr id="580" name="Google Shape;580;p30"/>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581" name="Google Shape;581;p30"/>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582" name="Google Shape;582;p3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583" name="Google Shape;583;p3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31</a:t>
            </a:fld>
            <a:endParaRPr/>
          </a:p>
        </p:txBody>
      </p:sp>
      <p:sp>
        <p:nvSpPr>
          <p:cNvPr id="585" name="Google Shape;585;p30"/>
          <p:cNvSpPr txBox="1"/>
          <p:nvPr/>
        </p:nvSpPr>
        <p:spPr>
          <a:xfrm>
            <a:off x="925066" y="1853811"/>
            <a:ext cx="10418123" cy="37086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0" i="0" u="sng" dirty="0" err="1">
                <a:solidFill>
                  <a:schemeClr val="dk1"/>
                </a:solidFill>
                <a:latin typeface="Calibri"/>
                <a:ea typeface="Calibri"/>
                <a:cs typeface="Calibri"/>
                <a:sym typeface="Calibri"/>
              </a:rPr>
              <a:t>What</a:t>
            </a:r>
            <a:r>
              <a:rPr lang="fr-FR" sz="4000" b="0" i="0" u="sng" dirty="0">
                <a:solidFill>
                  <a:schemeClr val="dk1"/>
                </a:solidFill>
                <a:latin typeface="Calibri"/>
                <a:ea typeface="Calibri"/>
                <a:cs typeface="Calibri"/>
                <a:sym typeface="Calibri"/>
              </a:rPr>
              <a:t> </a:t>
            </a:r>
            <a:r>
              <a:rPr lang="fr-FR" sz="4000" b="0" i="0" u="sng" dirty="0" err="1">
                <a:solidFill>
                  <a:schemeClr val="dk1"/>
                </a:solidFill>
                <a:latin typeface="Calibri"/>
                <a:ea typeface="Calibri"/>
                <a:cs typeface="Calibri"/>
                <a:sym typeface="Calibri"/>
              </a:rPr>
              <a:t>it</a:t>
            </a:r>
            <a:r>
              <a:rPr lang="fr-FR" sz="4000" b="0" i="0" u="sng" dirty="0">
                <a:solidFill>
                  <a:schemeClr val="dk1"/>
                </a:solidFill>
                <a:latin typeface="Calibri"/>
                <a:ea typeface="Calibri"/>
                <a:cs typeface="Calibri"/>
                <a:sym typeface="Calibri"/>
              </a:rPr>
              <a:t> </a:t>
            </a:r>
            <a:r>
              <a:rPr lang="fr-FR" sz="4000" b="0" i="0" u="sng" dirty="0" err="1">
                <a:solidFill>
                  <a:schemeClr val="dk1"/>
                </a:solidFill>
                <a:latin typeface="Calibri"/>
                <a:ea typeface="Calibri"/>
                <a:cs typeface="Calibri"/>
                <a:sym typeface="Calibri"/>
              </a:rPr>
              <a:t>does</a:t>
            </a:r>
            <a:r>
              <a:rPr lang="fr-FR" sz="4000" b="0" i="0" u="sng" dirty="0">
                <a:solidFill>
                  <a:schemeClr val="dk1"/>
                </a:solidFill>
                <a:latin typeface="Calibri"/>
                <a:ea typeface="Calibri"/>
                <a:cs typeface="Calibri"/>
                <a:sym typeface="Calibri"/>
              </a:rPr>
              <a:t> :</a:t>
            </a:r>
            <a:endParaRPr sz="4000" u="sng" dirty="0">
              <a:solidFill>
                <a:schemeClr val="dk1"/>
              </a:solidFill>
              <a:latin typeface="Calibri"/>
              <a:ea typeface="Calibri"/>
              <a:cs typeface="Calibri"/>
              <a:sym typeface="Calibri"/>
            </a:endParaRPr>
          </a:p>
          <a:p>
            <a:pPr marL="0" marR="0" lvl="0" indent="0" algn="l" rtl="0">
              <a:spcBef>
                <a:spcPts val="0"/>
              </a:spcBef>
              <a:spcAft>
                <a:spcPts val="0"/>
              </a:spcAft>
              <a:buNone/>
            </a:pPr>
            <a:endParaRPr sz="4000" u="sng" dirty="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2500"/>
              <a:buFont typeface="Arial"/>
              <a:buChar char="•"/>
            </a:pPr>
            <a:r>
              <a:rPr lang="fr-FR" sz="3100" dirty="0">
                <a:solidFill>
                  <a:schemeClr val="dk1"/>
                </a:solidFill>
                <a:latin typeface="Calibri"/>
                <a:ea typeface="Calibri"/>
                <a:cs typeface="Calibri"/>
                <a:sym typeface="Calibri"/>
              </a:rPr>
              <a:t> The application must </a:t>
            </a:r>
            <a:r>
              <a:rPr lang="fr-FR" sz="3100" dirty="0" err="1">
                <a:solidFill>
                  <a:schemeClr val="dk1"/>
                </a:solidFill>
                <a:latin typeface="Calibri"/>
                <a:ea typeface="Calibri"/>
                <a:cs typeface="Calibri"/>
                <a:sym typeface="Calibri"/>
              </a:rPr>
              <a:t>still</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work</a:t>
            </a:r>
            <a:r>
              <a:rPr lang="fr-FR" sz="3100" dirty="0">
                <a:solidFill>
                  <a:schemeClr val="dk1"/>
                </a:solidFill>
                <a:latin typeface="Calibri"/>
                <a:ea typeface="Calibri"/>
                <a:cs typeface="Calibri"/>
                <a:sym typeface="Calibri"/>
              </a:rPr>
              <a:t> offline</a:t>
            </a:r>
            <a:endParaRPr sz="31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3100" dirty="0">
              <a:solidFill>
                <a:schemeClr val="dk1"/>
              </a:solidFill>
              <a:latin typeface="Calibri"/>
              <a:ea typeface="Calibri"/>
              <a:cs typeface="Calibri"/>
              <a:sym typeface="Calibri"/>
            </a:endParaRPr>
          </a:p>
          <a:p>
            <a:pPr marL="285750" indent="-215900">
              <a:buClr>
                <a:schemeClr val="dk1"/>
              </a:buClr>
              <a:buSzPts val="2500"/>
              <a:buFont typeface="Arial"/>
              <a:buChar char="•"/>
            </a:pPr>
            <a:r>
              <a:rPr lang="fr-FR" sz="3100" dirty="0">
                <a:solidFill>
                  <a:schemeClr val="dk1"/>
                </a:solidFill>
                <a:latin typeface="Calibri"/>
                <a:ea typeface="Calibri"/>
                <a:cs typeface="Calibri"/>
                <a:sym typeface="Calibri"/>
              </a:rPr>
              <a:t> Store data </a:t>
            </a:r>
            <a:r>
              <a:rPr lang="fr-FR" sz="3100" dirty="0" err="1">
                <a:solidFill>
                  <a:schemeClr val="dk1"/>
                </a:solidFill>
                <a:latin typeface="Calibri"/>
                <a:ea typeface="Calibri"/>
                <a:cs typeface="Calibri"/>
                <a:sym typeface="Calibri"/>
              </a:rPr>
              <a:t>locally</a:t>
            </a:r>
            <a:r>
              <a:rPr lang="fr-FR" sz="3100" dirty="0">
                <a:solidFill>
                  <a:schemeClr val="dk1"/>
                </a:solidFill>
                <a:latin typeface="Calibri"/>
                <a:ea typeface="Calibri"/>
                <a:cs typeface="Calibri"/>
                <a:sym typeface="Calibri"/>
              </a:rPr>
              <a:t> and </a:t>
            </a:r>
            <a:r>
              <a:rPr lang="en-US" sz="3100" dirty="0">
                <a:solidFill>
                  <a:schemeClr val="dk1"/>
                </a:solidFill>
                <a:latin typeface="Calibri"/>
                <a:ea typeface="Calibri"/>
                <a:cs typeface="Calibri"/>
                <a:sym typeface="Calibri"/>
              </a:rPr>
              <a:t>mark items as collected or unavailable</a:t>
            </a:r>
          </a:p>
          <a:p>
            <a:pPr marL="457200" marR="0" lvl="0" indent="0" algn="l" rtl="0">
              <a:spcBef>
                <a:spcPts val="0"/>
              </a:spcBef>
              <a:spcAft>
                <a:spcPts val="0"/>
              </a:spcAft>
              <a:buNone/>
            </a:pPr>
            <a:endParaRPr sz="3100" dirty="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2500"/>
              <a:buFont typeface="Arial"/>
              <a:buChar char="•"/>
            </a:pPr>
            <a:r>
              <a:rPr lang="fr-FR" sz="3100" dirty="0">
                <a:solidFill>
                  <a:schemeClr val="dk1"/>
                </a:solidFill>
                <a:latin typeface="Calibri"/>
                <a:ea typeface="Calibri"/>
                <a:cs typeface="Calibri"/>
                <a:sym typeface="Calibri"/>
              </a:rPr>
              <a:t> Synchronise data </a:t>
            </a:r>
            <a:r>
              <a:rPr lang="fr-FR" sz="3100" dirty="0" err="1">
                <a:solidFill>
                  <a:schemeClr val="dk1"/>
                </a:solidFill>
                <a:latin typeface="Calibri"/>
                <a:ea typeface="Calibri"/>
                <a:cs typeface="Calibri"/>
                <a:sym typeface="Calibri"/>
              </a:rPr>
              <a:t>after</a:t>
            </a: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connection</a:t>
            </a:r>
            <a:r>
              <a:rPr lang="fr-FR" sz="3100" dirty="0">
                <a:solidFill>
                  <a:schemeClr val="dk1"/>
                </a:solidFill>
                <a:latin typeface="Calibri"/>
                <a:ea typeface="Calibri"/>
                <a:cs typeface="Calibri"/>
                <a:sym typeface="Calibri"/>
              </a:rPr>
              <a:t> return</a:t>
            </a:r>
            <a:endParaRPr sz="3100" dirty="0"/>
          </a:p>
        </p:txBody>
      </p:sp>
      <p:sp>
        <p:nvSpPr>
          <p:cNvPr id="4" name="Google Shape;445;p22">
            <a:extLst>
              <a:ext uri="{FF2B5EF4-FFF2-40B4-BE49-F238E27FC236}">
                <a16:creationId xmlns:a16="http://schemas.microsoft.com/office/drawing/2014/main" id="{39D2046E-3173-1EF6-F109-042AE05D590E}"/>
              </a:ext>
            </a:extLst>
          </p:cNvPr>
          <p:cNvSpPr txBox="1">
            <a:spLocks/>
          </p:cNvSpPr>
          <p:nvPr/>
        </p:nvSpPr>
        <p:spPr>
          <a:xfrm>
            <a:off x="3497579" y="603504"/>
            <a:ext cx="4478020" cy="1109278"/>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fr-FR" dirty="0" err="1"/>
              <a:t>Collect</a:t>
            </a:r>
            <a:r>
              <a:rPr lang="fr-FR" dirty="0"/>
              <a:t> </a:t>
            </a:r>
            <a:r>
              <a:rPr lang="fr-FR" dirty="0" err="1"/>
              <a:t>list</a:t>
            </a:r>
            <a:r>
              <a:rPr lang="fr-FR" dirty="0"/>
              <a:t> Service</a:t>
            </a:r>
            <a:br>
              <a:rPr lang="fr-FR" dirty="0"/>
            </a:br>
            <a:r>
              <a:rPr lang="fr-FR" dirty="0"/>
              <a:t>Offline part</a:t>
            </a:r>
          </a:p>
        </p:txBody>
      </p:sp>
      <p:sp>
        <p:nvSpPr>
          <p:cNvPr id="5" name="Google Shape;451;p22">
            <a:extLst>
              <a:ext uri="{FF2B5EF4-FFF2-40B4-BE49-F238E27FC236}">
                <a16:creationId xmlns:a16="http://schemas.microsoft.com/office/drawing/2014/main" id="{AFE6781F-3841-A35B-7D1E-43A81C45EE0F}"/>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(Offline)</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Application Type</a:t>
            </a:r>
            <a:endParaRPr/>
          </a:p>
        </p:txBody>
      </p:sp>
      <p:sp>
        <p:nvSpPr>
          <p:cNvPr id="591" name="Google Shape;591;p31"/>
          <p:cNvSpPr txBox="1"/>
          <p:nvPr/>
        </p:nvSpPr>
        <p:spPr>
          <a:xfrm>
            <a:off x="956442" y="1863936"/>
            <a:ext cx="7882800" cy="3400500"/>
          </a:xfrm>
          <a:prstGeom prst="rect">
            <a:avLst/>
          </a:prstGeom>
          <a:noFill/>
          <a:ln>
            <a:noFill/>
          </a:ln>
        </p:spPr>
        <p:txBody>
          <a:bodyPr spcFirstLastPara="1" wrap="square" lIns="0" tIns="12700" rIns="0" bIns="0" anchor="t" anchorCtr="0">
            <a:spAutoFit/>
          </a:bodyPr>
          <a:lstStyle/>
          <a:p>
            <a:pPr marL="469900" marR="0" lvl="0" indent="-362584" algn="l" rtl="0">
              <a:spcBef>
                <a:spcPts val="0"/>
              </a:spcBef>
              <a:spcAft>
                <a:spcPts val="0"/>
              </a:spcAft>
              <a:buClr>
                <a:schemeClr val="dk1"/>
              </a:buClr>
              <a:buSzPts val="2500"/>
              <a:buFont typeface="Calibri"/>
              <a:buChar char="•"/>
            </a:pPr>
            <a:r>
              <a:rPr lang="fr-FR" sz="3100">
                <a:solidFill>
                  <a:schemeClr val="dk1"/>
                </a:solidFill>
                <a:latin typeface="Calibri"/>
                <a:ea typeface="Calibri"/>
                <a:cs typeface="Calibri"/>
                <a:sym typeface="Calibri"/>
              </a:rPr>
              <a:t>Web App &amp; Web API</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69900" marR="0" lvl="0" indent="-362584" algn="l" rtl="0">
              <a:lnSpc>
                <a:spcPct val="100000"/>
              </a:lnSpc>
              <a:spcBef>
                <a:spcPts val="5"/>
              </a:spcBef>
              <a:spcAft>
                <a:spcPts val="0"/>
              </a:spcAft>
              <a:buClr>
                <a:schemeClr val="dk1"/>
              </a:buClr>
              <a:buSzPts val="2500"/>
              <a:buFont typeface="Calibri"/>
              <a:buChar char="•"/>
            </a:pPr>
            <a:r>
              <a:rPr lang="fr-FR" sz="3100">
                <a:solidFill>
                  <a:schemeClr val="dk1"/>
                </a:solidFill>
                <a:latin typeface="Calibri"/>
                <a:ea typeface="Calibri"/>
                <a:cs typeface="Calibri"/>
                <a:sym typeface="Calibri"/>
              </a:rPr>
              <a:t>Mobile App</a:t>
            </a:r>
            <a:r>
              <a:rPr lang="fr-FR" sz="4000">
                <a:solidFill>
                  <a:schemeClr val="dk1"/>
                </a:solidFill>
                <a:latin typeface="Calibri"/>
                <a:ea typeface="Calibri"/>
                <a:cs typeface="Calibri"/>
                <a:sym typeface="Calibri"/>
              </a:rPr>
              <a:t> - </a:t>
            </a:r>
            <a:r>
              <a:rPr lang="fr-FR" sz="4400" i="0">
                <a:solidFill>
                  <a:srgbClr val="00B050"/>
                </a:solidFill>
                <a:latin typeface="Calibri"/>
                <a:ea typeface="Calibri"/>
                <a:cs typeface="Calibri"/>
                <a:sym typeface="Calibri"/>
              </a:rPr>
              <a:t>✔</a:t>
            </a:r>
            <a:r>
              <a:rPr lang="fr-FR" sz="4400" b="1" i="0">
                <a:solidFill>
                  <a:srgbClr val="FF0000"/>
                </a:solidFill>
                <a:latin typeface="Calibri"/>
                <a:ea typeface="Calibri"/>
                <a:cs typeface="Calibri"/>
                <a:sym typeface="Calibri"/>
              </a:rPr>
              <a:t> </a:t>
            </a:r>
            <a:endParaRPr>
              <a:latin typeface="Calibri"/>
              <a:ea typeface="Calibri"/>
              <a:cs typeface="Calibri"/>
              <a:sym typeface="Calibri"/>
            </a:endParaRPr>
          </a:p>
          <a:p>
            <a:pPr marL="469900" marR="0" lvl="0" indent="-362584" algn="l" rtl="0">
              <a:lnSpc>
                <a:spcPct val="100000"/>
              </a:lnSpc>
              <a:spcBef>
                <a:spcPts val="5"/>
              </a:spcBef>
              <a:spcAft>
                <a:spcPts val="0"/>
              </a:spcAft>
              <a:buClr>
                <a:schemeClr val="dk1"/>
              </a:buClr>
              <a:buSzPts val="2500"/>
              <a:buFont typeface="Calibri"/>
              <a:buChar char="•"/>
            </a:pPr>
            <a:r>
              <a:rPr lang="fr-FR" sz="3100">
                <a:solidFill>
                  <a:schemeClr val="dk1"/>
                </a:solidFill>
                <a:latin typeface="Calibri"/>
                <a:ea typeface="Calibri"/>
                <a:cs typeface="Calibri"/>
                <a:sym typeface="Calibri"/>
              </a:rPr>
              <a:t>Console</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69900" marR="0" lvl="0" indent="-362584" algn="l" rtl="0">
              <a:lnSpc>
                <a:spcPct val="100000"/>
              </a:lnSpc>
              <a:spcBef>
                <a:spcPts val="0"/>
              </a:spcBef>
              <a:spcAft>
                <a:spcPts val="0"/>
              </a:spcAft>
              <a:buClr>
                <a:schemeClr val="dk1"/>
              </a:buClr>
              <a:buSzPts val="2500"/>
              <a:buFont typeface="Calibri"/>
              <a:buChar char="•"/>
            </a:pPr>
            <a:r>
              <a:rPr lang="fr-FR" sz="3100">
                <a:solidFill>
                  <a:schemeClr val="dk1"/>
                </a:solidFill>
                <a:latin typeface="Calibri"/>
                <a:ea typeface="Calibri"/>
                <a:cs typeface="Calibri"/>
                <a:sym typeface="Calibri"/>
              </a:rPr>
              <a:t>Service</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a:p>
            <a:pPr marL="469900" marR="0" lvl="0" indent="-362584" algn="l" rtl="0">
              <a:spcBef>
                <a:spcPts val="0"/>
              </a:spcBef>
              <a:spcAft>
                <a:spcPts val="0"/>
              </a:spcAft>
              <a:buClr>
                <a:schemeClr val="dk1"/>
              </a:buClr>
              <a:buSzPts val="2500"/>
              <a:buFont typeface="Calibri"/>
              <a:buChar char="•"/>
            </a:pPr>
            <a:r>
              <a:rPr lang="fr-FR" sz="3100">
                <a:solidFill>
                  <a:schemeClr val="dk1"/>
                </a:solidFill>
                <a:latin typeface="Calibri"/>
                <a:ea typeface="Calibri"/>
                <a:cs typeface="Calibri"/>
                <a:sym typeface="Calibri"/>
              </a:rPr>
              <a:t>Desktop App</a:t>
            </a:r>
            <a:r>
              <a:rPr lang="fr-FR" sz="4000">
                <a:solidFill>
                  <a:schemeClr val="dk1"/>
                </a:solidFill>
                <a:latin typeface="Calibri"/>
                <a:ea typeface="Calibri"/>
                <a:cs typeface="Calibri"/>
                <a:sym typeface="Calibri"/>
              </a:rPr>
              <a:t> - </a:t>
            </a:r>
            <a:r>
              <a:rPr lang="fr-FR" sz="4400" b="1" i="0">
                <a:solidFill>
                  <a:srgbClr val="FF0000"/>
                </a:solidFill>
                <a:latin typeface="Calibri"/>
                <a:ea typeface="Calibri"/>
                <a:cs typeface="Calibri"/>
                <a:sym typeface="Calibri"/>
              </a:rPr>
              <a:t>✗</a:t>
            </a:r>
            <a:endParaRPr>
              <a:latin typeface="Calibri"/>
              <a:ea typeface="Calibri"/>
              <a:cs typeface="Calibri"/>
              <a:sym typeface="Calibri"/>
            </a:endParaRPr>
          </a:p>
        </p:txBody>
      </p:sp>
      <p:grpSp>
        <p:nvGrpSpPr>
          <p:cNvPr id="592" name="Google Shape;592;p31"/>
          <p:cNvGrpSpPr/>
          <p:nvPr/>
        </p:nvGrpSpPr>
        <p:grpSpPr>
          <a:xfrm>
            <a:off x="97395" y="94078"/>
            <a:ext cx="1129502" cy="1067898"/>
            <a:chOff x="97395" y="94078"/>
            <a:chExt cx="1129502" cy="1067898"/>
          </a:xfrm>
        </p:grpSpPr>
        <p:pic>
          <p:nvPicPr>
            <p:cNvPr id="593" name="Google Shape;593;p3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594" name="Google Shape;594;p31"/>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595" name="Google Shape;595;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596" name="Google Shape;596;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32</a:t>
            </a:fld>
            <a:endParaRPr/>
          </a:p>
        </p:txBody>
      </p:sp>
      <p:sp>
        <p:nvSpPr>
          <p:cNvPr id="2" name="Google Shape;451;p22">
            <a:extLst>
              <a:ext uri="{FF2B5EF4-FFF2-40B4-BE49-F238E27FC236}">
                <a16:creationId xmlns:a16="http://schemas.microsoft.com/office/drawing/2014/main" id="{6277E23C-A72C-D60D-FCE9-3DC9483A3B35}"/>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(Offline)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2"/>
          <p:cNvSpPr txBox="1">
            <a:spLocks noGrp="1"/>
          </p:cNvSpPr>
          <p:nvPr>
            <p:ph type="title"/>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Technology</a:t>
            </a:r>
            <a:endParaRPr/>
          </a:p>
        </p:txBody>
      </p:sp>
      <p:grpSp>
        <p:nvGrpSpPr>
          <p:cNvPr id="604" name="Google Shape;604;p32"/>
          <p:cNvGrpSpPr/>
          <p:nvPr/>
        </p:nvGrpSpPr>
        <p:grpSpPr>
          <a:xfrm>
            <a:off x="97395" y="94078"/>
            <a:ext cx="1129502" cy="1067898"/>
            <a:chOff x="97395" y="94078"/>
            <a:chExt cx="1129502" cy="1067898"/>
          </a:xfrm>
        </p:grpSpPr>
        <p:pic>
          <p:nvPicPr>
            <p:cNvPr id="605" name="Google Shape;605;p32"/>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606" name="Google Shape;606;p32"/>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607" name="Google Shape;607;p3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608" name="Google Shape;608;p3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33</a:t>
            </a:fld>
            <a:endParaRPr/>
          </a:p>
        </p:txBody>
      </p:sp>
      <p:pic>
        <p:nvPicPr>
          <p:cNvPr id="610" name="Google Shape;610;p32" descr="Xamarin — Wikipédia"/>
          <p:cNvPicPr preferRelativeResize="0"/>
          <p:nvPr/>
        </p:nvPicPr>
        <p:blipFill rotWithShape="1">
          <a:blip r:embed="rId5">
            <a:alphaModFix/>
          </a:blip>
          <a:srcRect/>
          <a:stretch/>
        </p:blipFill>
        <p:spPr>
          <a:xfrm>
            <a:off x="5960507" y="3429000"/>
            <a:ext cx="5635466" cy="2362200"/>
          </a:xfrm>
          <a:prstGeom prst="rect">
            <a:avLst/>
          </a:prstGeom>
          <a:noFill/>
          <a:ln>
            <a:noFill/>
          </a:ln>
        </p:spPr>
      </p:pic>
      <p:sp>
        <p:nvSpPr>
          <p:cNvPr id="611" name="Google Shape;611;p32"/>
          <p:cNvSpPr txBox="1"/>
          <p:nvPr/>
        </p:nvSpPr>
        <p:spPr>
          <a:xfrm>
            <a:off x="256031" y="1943916"/>
            <a:ext cx="6063746" cy="2954615"/>
          </a:xfrm>
          <a:prstGeom prst="rect">
            <a:avLst/>
          </a:prstGeom>
          <a:noFill/>
          <a:ln>
            <a:noFill/>
          </a:ln>
        </p:spPr>
        <p:txBody>
          <a:bodyPr spcFirstLastPara="1" wrap="square" lIns="91425" tIns="45700" rIns="91425" bIns="45700" anchor="t" anchorCtr="0">
            <a:spAutoFit/>
          </a:bodyPr>
          <a:lstStyle/>
          <a:p>
            <a:pPr marL="69850" marR="0" lvl="0" algn="l" rtl="0">
              <a:spcBef>
                <a:spcPts val="0"/>
              </a:spcBef>
              <a:spcAft>
                <a:spcPts val="0"/>
              </a:spcAft>
              <a:buClr>
                <a:srgbClr val="374151"/>
              </a:buClr>
              <a:buSzPts val="2500"/>
            </a:pPr>
            <a:r>
              <a:rPr lang="fr-FR" sz="3100" b="1" i="0" u="sng" dirty="0">
                <a:solidFill>
                  <a:srgbClr val="374151"/>
                </a:solidFill>
                <a:latin typeface="Calibri"/>
                <a:ea typeface="Calibri"/>
                <a:cs typeface="Calibri"/>
                <a:sym typeface="Calibri"/>
              </a:rPr>
              <a:t>Azure Offline Data Sync:</a:t>
            </a:r>
          </a:p>
          <a:p>
            <a:pPr marL="527050" lvl="7" indent="-457200">
              <a:buClr>
                <a:srgbClr val="374151"/>
              </a:buClr>
              <a:buSzPts val="2500"/>
              <a:buFont typeface="Arial" panose="020B0604020202020204" pitchFamily="34" charset="0"/>
              <a:buChar char="•"/>
            </a:pPr>
            <a:r>
              <a:rPr lang="en-US" sz="3100" dirty="0">
                <a:solidFill>
                  <a:schemeClr val="dk1"/>
                </a:solidFill>
                <a:latin typeface="Calibri"/>
                <a:ea typeface="Calibri"/>
                <a:cs typeface="Calibri"/>
                <a:sym typeface="Calibri"/>
              </a:rPr>
              <a:t>Enables data to be </a:t>
            </a:r>
            <a:r>
              <a:rPr lang="en-US" sz="3100" dirty="0" err="1">
                <a:solidFill>
                  <a:schemeClr val="dk1"/>
                </a:solidFill>
                <a:latin typeface="Calibri"/>
                <a:ea typeface="Calibri"/>
                <a:cs typeface="Calibri"/>
                <a:sym typeface="Calibri"/>
              </a:rPr>
              <a:t>synchronised</a:t>
            </a:r>
            <a:r>
              <a:rPr lang="en-US" sz="3100" dirty="0">
                <a:solidFill>
                  <a:schemeClr val="dk1"/>
                </a:solidFill>
                <a:latin typeface="Calibri"/>
                <a:ea typeface="Calibri"/>
                <a:cs typeface="Calibri"/>
                <a:sym typeface="Calibri"/>
              </a:rPr>
              <a:t> between client and database after disconnect</a:t>
            </a:r>
          </a:p>
          <a:p>
            <a:pPr marL="527050" lvl="7" indent="-457200">
              <a:buClr>
                <a:srgbClr val="374151"/>
              </a:buClr>
              <a:buSzPts val="2500"/>
              <a:buFont typeface="Arial" panose="020B0604020202020204" pitchFamily="34" charset="0"/>
              <a:buChar char="•"/>
            </a:pPr>
            <a:r>
              <a:rPr lang="en-US" sz="3100" dirty="0">
                <a:solidFill>
                  <a:schemeClr val="dk1"/>
                </a:solidFill>
                <a:latin typeface="Calibri"/>
                <a:ea typeface="Calibri"/>
                <a:cs typeface="Calibri"/>
                <a:sym typeface="Calibri"/>
              </a:rPr>
              <a:t>Azure Database compatible</a:t>
            </a:r>
          </a:p>
          <a:p>
            <a:pPr marL="527050" lvl="7" indent="-457200">
              <a:buClr>
                <a:srgbClr val="374151"/>
              </a:buClr>
              <a:buSzPts val="2500"/>
              <a:buFont typeface="Arial" panose="020B0604020202020204" pitchFamily="34" charset="0"/>
              <a:buChar char="•"/>
            </a:pPr>
            <a:endParaRPr sz="3100" dirty="0">
              <a:solidFill>
                <a:schemeClr val="dk1"/>
              </a:solidFill>
              <a:latin typeface="Calibri"/>
              <a:ea typeface="Calibri"/>
              <a:cs typeface="Calibri"/>
              <a:sym typeface="Calibri"/>
            </a:endParaRPr>
          </a:p>
        </p:txBody>
      </p:sp>
      <p:pic>
        <p:nvPicPr>
          <p:cNvPr id="2" name="Google Shape;476;p24" descr="NET Software Development Company | ASP.NET Development Services | SCAND">
            <a:extLst>
              <a:ext uri="{FF2B5EF4-FFF2-40B4-BE49-F238E27FC236}">
                <a16:creationId xmlns:a16="http://schemas.microsoft.com/office/drawing/2014/main" id="{19A0AE87-B884-02E7-EA47-A925FAA63549}"/>
              </a:ext>
            </a:extLst>
          </p:cNvPr>
          <p:cNvPicPr preferRelativeResize="0"/>
          <p:nvPr/>
        </p:nvPicPr>
        <p:blipFill rotWithShape="1">
          <a:blip r:embed="rId6">
            <a:alphaModFix/>
          </a:blip>
          <a:srcRect/>
          <a:stretch/>
        </p:blipFill>
        <p:spPr>
          <a:xfrm>
            <a:off x="7644176" y="1623953"/>
            <a:ext cx="2268128" cy="2163380"/>
          </a:xfrm>
          <a:prstGeom prst="rect">
            <a:avLst/>
          </a:prstGeom>
          <a:noFill/>
          <a:ln>
            <a:noFill/>
          </a:ln>
        </p:spPr>
      </p:pic>
      <p:sp>
        <p:nvSpPr>
          <p:cNvPr id="3" name="Google Shape;451;p22">
            <a:extLst>
              <a:ext uri="{FF2B5EF4-FFF2-40B4-BE49-F238E27FC236}">
                <a16:creationId xmlns:a16="http://schemas.microsoft.com/office/drawing/2014/main" id="{D6B7D236-30FF-5FE9-0D17-5624A892717C}"/>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(Offline)</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74115" lvl="0" indent="0" algn="l" rtl="0">
              <a:lnSpc>
                <a:spcPct val="100000"/>
              </a:lnSpc>
              <a:spcBef>
                <a:spcPts val="0"/>
              </a:spcBef>
              <a:spcAft>
                <a:spcPts val="0"/>
              </a:spcAft>
              <a:buNone/>
            </a:pPr>
            <a:r>
              <a:rPr lang="fr-FR"/>
              <a:t>Architecture</a:t>
            </a:r>
            <a:endParaRPr/>
          </a:p>
        </p:txBody>
      </p:sp>
      <p:grpSp>
        <p:nvGrpSpPr>
          <p:cNvPr id="482" name="Google Shape;482;p25"/>
          <p:cNvGrpSpPr/>
          <p:nvPr/>
        </p:nvGrpSpPr>
        <p:grpSpPr>
          <a:xfrm>
            <a:off x="97395" y="94078"/>
            <a:ext cx="1129502" cy="1067898"/>
            <a:chOff x="97395" y="94078"/>
            <a:chExt cx="1129502" cy="1067898"/>
          </a:xfrm>
        </p:grpSpPr>
        <p:pic>
          <p:nvPicPr>
            <p:cNvPr id="483" name="Google Shape;483;p25"/>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84" name="Google Shape;484;p25"/>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85" name="Google Shape;485;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86" name="Google Shape;486;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34</a:t>
            </a:fld>
            <a:endParaRPr/>
          </a:p>
        </p:txBody>
      </p:sp>
      <p:pic>
        <p:nvPicPr>
          <p:cNvPr id="1026" name="Picture 2" descr="Wind turbine inspections with Xamarin and Azure App Service | Microsoft  Technical Case Studies">
            <a:extLst>
              <a:ext uri="{FF2B5EF4-FFF2-40B4-BE49-F238E27FC236}">
                <a16:creationId xmlns:a16="http://schemas.microsoft.com/office/drawing/2014/main" id="{F0CAF9DE-E39D-5AC3-414D-CD02956C3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3290" y="2117467"/>
            <a:ext cx="7941790" cy="388505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E021498-1D5F-4D61-C963-200D42639D18}"/>
              </a:ext>
            </a:extLst>
          </p:cNvPr>
          <p:cNvSpPr txBox="1"/>
          <p:nvPr/>
        </p:nvSpPr>
        <p:spPr>
          <a:xfrm>
            <a:off x="8479412" y="5197104"/>
            <a:ext cx="3401815" cy="1169551"/>
          </a:xfrm>
          <a:prstGeom prst="rect">
            <a:avLst/>
          </a:prstGeom>
          <a:noFill/>
        </p:spPr>
        <p:txBody>
          <a:bodyPr wrap="square" rtlCol="0">
            <a:spAutoFit/>
          </a:bodyPr>
          <a:lstStyle/>
          <a:p>
            <a:r>
              <a:rPr lang="fr-FR" dirty="0"/>
              <a:t>Source: </a:t>
            </a:r>
            <a:r>
              <a:rPr lang="en-US" dirty="0">
                <a:hlinkClick r:id="rId6"/>
              </a:rPr>
              <a:t>https://microsoft.github.io/techcasestudies/mobile%20application%20development%20with%20xamarin/2017/04/20/dnvgl.html</a:t>
            </a:r>
            <a:endParaRPr lang="fr-FR" dirty="0"/>
          </a:p>
        </p:txBody>
      </p:sp>
      <p:sp>
        <p:nvSpPr>
          <p:cNvPr id="5" name="Google Shape;451;p22">
            <a:extLst>
              <a:ext uri="{FF2B5EF4-FFF2-40B4-BE49-F238E27FC236}">
                <a16:creationId xmlns:a16="http://schemas.microsoft.com/office/drawing/2014/main" id="{76D07F2D-F5F5-6478-70C9-A2042571285B}"/>
              </a:ext>
            </a:extLst>
          </p:cNvPr>
          <p:cNvSpPr txBox="1"/>
          <p:nvPr/>
        </p:nvSpPr>
        <p:spPr>
          <a:xfrm>
            <a:off x="-585815"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Collect</a:t>
            </a:r>
            <a:r>
              <a:rPr lang="fr-FR" sz="1800" dirty="0">
                <a:solidFill>
                  <a:srgbClr val="888888"/>
                </a:solidFill>
                <a:latin typeface="Calibri"/>
                <a:ea typeface="Calibri"/>
                <a:cs typeface="Calibri"/>
                <a:sym typeface="Calibri"/>
              </a:rPr>
              <a:t> </a:t>
            </a:r>
            <a:r>
              <a:rPr lang="fr-FR" sz="1800" dirty="0" err="1">
                <a:solidFill>
                  <a:srgbClr val="888888"/>
                </a:solidFill>
                <a:latin typeface="Calibri"/>
                <a:ea typeface="Calibri"/>
                <a:cs typeface="Calibri"/>
                <a:sym typeface="Calibri"/>
              </a:rPr>
              <a:t>list</a:t>
            </a:r>
            <a:r>
              <a:rPr lang="fr-FR" sz="1800" dirty="0">
                <a:solidFill>
                  <a:srgbClr val="888888"/>
                </a:solidFill>
                <a:latin typeface="Calibri"/>
                <a:ea typeface="Calibri"/>
                <a:cs typeface="Calibri"/>
                <a:sym typeface="Calibri"/>
              </a:rPr>
              <a:t> Service (Offline)</a:t>
            </a:r>
            <a:endParaRPr dirty="0"/>
          </a:p>
        </p:txBody>
      </p:sp>
    </p:spTree>
    <p:extLst>
      <p:ext uri="{BB962C8B-B14F-4D97-AF65-F5344CB8AC3E}">
        <p14:creationId xmlns:p14="http://schemas.microsoft.com/office/powerpoint/2010/main" val="100686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Payment Transfert</a:t>
            </a:r>
            <a:endParaRPr/>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35</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3" name="Google Shape;313;p15">
            <a:extLst>
              <a:ext uri="{FF2B5EF4-FFF2-40B4-BE49-F238E27FC236}">
                <a16:creationId xmlns:a16="http://schemas.microsoft.com/office/drawing/2014/main" id="{A7B4E049-C0AD-ADDC-D84E-53ADDC013740}"/>
              </a:ext>
            </a:extLst>
          </p:cNvPr>
          <p:cNvSpPr/>
          <p:nvPr/>
        </p:nvSpPr>
        <p:spPr>
          <a:xfrm>
            <a:off x="7848600" y="5257800"/>
            <a:ext cx="1371600" cy="1207161"/>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4" name="Google Shape;314;p15">
            <a:extLst>
              <a:ext uri="{FF2B5EF4-FFF2-40B4-BE49-F238E27FC236}">
                <a16:creationId xmlns:a16="http://schemas.microsoft.com/office/drawing/2014/main" id="{2F362645-BC31-7CB2-160B-29B84D3D1D00}"/>
              </a:ext>
            </a:extLst>
          </p:cNvPr>
          <p:cNvSpPr/>
          <p:nvPr/>
        </p:nvSpPr>
        <p:spPr>
          <a:xfrm>
            <a:off x="4772198" y="5191635"/>
            <a:ext cx="6008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pic>
        <p:nvPicPr>
          <p:cNvPr id="5" name="Google Shape;331;p15">
            <a:extLst>
              <a:ext uri="{FF2B5EF4-FFF2-40B4-BE49-F238E27FC236}">
                <a16:creationId xmlns:a16="http://schemas.microsoft.com/office/drawing/2014/main" id="{5DCB6EB8-5B3D-25B8-C620-32DA6ADD8878}"/>
              </a:ext>
            </a:extLst>
          </p:cNvPr>
          <p:cNvPicPr preferRelativeResize="0"/>
          <p:nvPr/>
        </p:nvPicPr>
        <p:blipFill rotWithShape="1">
          <a:blip r:embed="rId7">
            <a:alphaModFix/>
          </a:blip>
          <a:srcRect/>
          <a:stretch/>
        </p:blipFill>
        <p:spPr>
          <a:xfrm>
            <a:off x="7900981" y="5351917"/>
            <a:ext cx="1249277" cy="1011915"/>
          </a:xfrm>
          <a:prstGeom prst="rect">
            <a:avLst/>
          </a:prstGeom>
          <a:noFill/>
          <a:ln>
            <a:noFill/>
          </a:ln>
        </p:spPr>
      </p:pic>
      <p:pic>
        <p:nvPicPr>
          <p:cNvPr id="6" name="Google Shape;332;p15">
            <a:extLst>
              <a:ext uri="{FF2B5EF4-FFF2-40B4-BE49-F238E27FC236}">
                <a16:creationId xmlns:a16="http://schemas.microsoft.com/office/drawing/2014/main" id="{EFA15836-B77F-5619-422F-45538101D165}"/>
              </a:ext>
            </a:extLst>
          </p:cNvPr>
          <p:cNvPicPr preferRelativeResize="0"/>
          <p:nvPr/>
        </p:nvPicPr>
        <p:blipFill rotWithShape="1">
          <a:blip r:embed="rId8">
            <a:alphaModFix/>
          </a:blip>
          <a:srcRect/>
          <a:stretch/>
        </p:blipFill>
        <p:spPr>
          <a:xfrm>
            <a:off x="5483203" y="4917786"/>
            <a:ext cx="1344250" cy="1246130"/>
          </a:xfrm>
          <a:prstGeom prst="rect">
            <a:avLst/>
          </a:prstGeom>
          <a:noFill/>
          <a:ln>
            <a:noFill/>
          </a:ln>
        </p:spPr>
      </p:pic>
      <p:pic>
        <p:nvPicPr>
          <p:cNvPr id="10" name="Google Shape;568;p29">
            <a:extLst>
              <a:ext uri="{FF2B5EF4-FFF2-40B4-BE49-F238E27FC236}">
                <a16:creationId xmlns:a16="http://schemas.microsoft.com/office/drawing/2014/main" id="{C1208454-7DE9-F5A4-AE45-B78D61D2EBDF}"/>
              </a:ext>
            </a:extLst>
          </p:cNvPr>
          <p:cNvPicPr preferRelativeResize="0"/>
          <p:nvPr/>
        </p:nvPicPr>
        <p:blipFill rotWithShape="1">
          <a:blip r:embed="rId9">
            <a:alphaModFix/>
          </a:blip>
          <a:srcRect/>
          <a:stretch/>
        </p:blipFill>
        <p:spPr>
          <a:xfrm>
            <a:off x="3254858" y="2734511"/>
            <a:ext cx="478879" cy="478879"/>
          </a:xfrm>
          <a:prstGeom prst="rect">
            <a:avLst/>
          </a:prstGeom>
          <a:noFill/>
          <a:ln>
            <a:noFill/>
          </a:ln>
        </p:spPr>
      </p:pic>
      <p:sp>
        <p:nvSpPr>
          <p:cNvPr id="11" name="Google Shape;569;p29">
            <a:extLst>
              <a:ext uri="{FF2B5EF4-FFF2-40B4-BE49-F238E27FC236}">
                <a16:creationId xmlns:a16="http://schemas.microsoft.com/office/drawing/2014/main" id="{1A5AD1C7-7DAB-B035-D3BD-BAB55E999107}"/>
              </a:ext>
            </a:extLst>
          </p:cNvPr>
          <p:cNvSpPr txBox="1"/>
          <p:nvPr/>
        </p:nvSpPr>
        <p:spPr>
          <a:xfrm>
            <a:off x="3742184" y="2644726"/>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
        <p:nvSpPr>
          <p:cNvPr id="2" name="Google Shape;433;p21">
            <a:extLst>
              <a:ext uri="{FF2B5EF4-FFF2-40B4-BE49-F238E27FC236}">
                <a16:creationId xmlns:a16="http://schemas.microsoft.com/office/drawing/2014/main" id="{CA2FDB2A-22D4-19D4-A03D-0990A8A96B04}"/>
              </a:ext>
            </a:extLst>
          </p:cNvPr>
          <p:cNvSpPr/>
          <p:nvPr/>
        </p:nvSpPr>
        <p:spPr>
          <a:xfrm>
            <a:off x="1575776" y="4797659"/>
            <a:ext cx="1545227" cy="790805"/>
          </a:xfrm>
          <a:prstGeom prst="rect">
            <a:avLst/>
          </a:prstGeom>
          <a:noFill/>
          <a:ln w="285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 name="Google Shape;568;p29">
            <a:extLst>
              <a:ext uri="{FF2B5EF4-FFF2-40B4-BE49-F238E27FC236}">
                <a16:creationId xmlns:a16="http://schemas.microsoft.com/office/drawing/2014/main" id="{4D9D14F0-6D8B-626F-E288-C73ACF47779B}"/>
              </a:ext>
            </a:extLst>
          </p:cNvPr>
          <p:cNvPicPr preferRelativeResize="0"/>
          <p:nvPr/>
        </p:nvPicPr>
        <p:blipFill rotWithShape="1">
          <a:blip r:embed="rId9">
            <a:alphaModFix/>
          </a:blip>
          <a:srcRect/>
          <a:stretch/>
        </p:blipFill>
        <p:spPr>
          <a:xfrm>
            <a:off x="7933203" y="3385828"/>
            <a:ext cx="478879" cy="478879"/>
          </a:xfrm>
          <a:prstGeom prst="rect">
            <a:avLst/>
          </a:prstGeom>
          <a:noFill/>
          <a:ln>
            <a:noFill/>
          </a:ln>
        </p:spPr>
      </p:pic>
      <p:sp>
        <p:nvSpPr>
          <p:cNvPr id="14" name="Google Shape;569;p29">
            <a:extLst>
              <a:ext uri="{FF2B5EF4-FFF2-40B4-BE49-F238E27FC236}">
                <a16:creationId xmlns:a16="http://schemas.microsoft.com/office/drawing/2014/main" id="{61201A73-C076-06EE-D993-4D0E78317362}"/>
              </a:ext>
            </a:extLst>
          </p:cNvPr>
          <p:cNvSpPr txBox="1"/>
          <p:nvPr/>
        </p:nvSpPr>
        <p:spPr>
          <a:xfrm>
            <a:off x="8420529" y="3296043"/>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
        <p:nvSpPr>
          <p:cNvPr id="15" name="Flèche : double flèche horizontale 14">
            <a:extLst>
              <a:ext uri="{FF2B5EF4-FFF2-40B4-BE49-F238E27FC236}">
                <a16:creationId xmlns:a16="http://schemas.microsoft.com/office/drawing/2014/main" id="{46D66BCC-174D-445D-4AB5-C50C21C1A8BE}"/>
              </a:ext>
            </a:extLst>
          </p:cNvPr>
          <p:cNvSpPr/>
          <p:nvPr/>
        </p:nvSpPr>
        <p:spPr>
          <a:xfrm>
            <a:off x="3800315" y="3614571"/>
            <a:ext cx="353695" cy="118969"/>
          </a:xfrm>
          <a:prstGeom prst="lef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7E9C315-D345-3F0E-A77F-71DC11FB123B}"/>
              </a:ext>
            </a:extLst>
          </p:cNvPr>
          <p:cNvSpPr txBox="1"/>
          <p:nvPr/>
        </p:nvSpPr>
        <p:spPr>
          <a:xfrm>
            <a:off x="3380136" y="3729883"/>
            <a:ext cx="1212336"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synchronize</a:t>
            </a:r>
            <a:endParaRPr lang="fr-FR" dirty="0"/>
          </a:p>
        </p:txBody>
      </p:sp>
    </p:spTree>
    <p:extLst>
      <p:ext uri="{BB962C8B-B14F-4D97-AF65-F5344CB8AC3E}">
        <p14:creationId xmlns:p14="http://schemas.microsoft.com/office/powerpoint/2010/main" val="336786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0"/>
          <p:cNvSpPr txBox="1">
            <a:spLocks noGrp="1"/>
          </p:cNvSpPr>
          <p:nvPr>
            <p:ph type="title"/>
          </p:nvPr>
        </p:nvSpPr>
        <p:spPr>
          <a:xfrm>
            <a:off x="3497579" y="603504"/>
            <a:ext cx="4478020" cy="647613"/>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dirty="0" err="1"/>
              <a:t>Payment</a:t>
            </a:r>
            <a:r>
              <a:rPr lang="fr-FR" dirty="0"/>
              <a:t> transfert</a:t>
            </a:r>
            <a:endParaRPr dirty="0"/>
          </a:p>
        </p:txBody>
      </p:sp>
      <p:grpSp>
        <p:nvGrpSpPr>
          <p:cNvPr id="579" name="Google Shape;579;p30"/>
          <p:cNvGrpSpPr/>
          <p:nvPr/>
        </p:nvGrpSpPr>
        <p:grpSpPr>
          <a:xfrm>
            <a:off x="97395" y="94078"/>
            <a:ext cx="1129502" cy="1067898"/>
            <a:chOff x="97395" y="94078"/>
            <a:chExt cx="1129502" cy="1067898"/>
          </a:xfrm>
        </p:grpSpPr>
        <p:pic>
          <p:nvPicPr>
            <p:cNvPr id="580" name="Google Shape;580;p30"/>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581" name="Google Shape;581;p30"/>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582" name="Google Shape;582;p3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583" name="Google Shape;583;p3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36</a:t>
            </a:fld>
            <a:endParaRPr/>
          </a:p>
        </p:txBody>
      </p:sp>
      <p:sp>
        <p:nvSpPr>
          <p:cNvPr id="584" name="Google Shape;584;p30"/>
          <p:cNvSpPr txBox="1"/>
          <p:nvPr/>
        </p:nvSpPr>
        <p:spPr>
          <a:xfrm>
            <a:off x="-1025653"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Payment</a:t>
            </a:r>
            <a:r>
              <a:rPr lang="fr-FR" sz="1800" dirty="0">
                <a:solidFill>
                  <a:srgbClr val="888888"/>
                </a:solidFill>
                <a:latin typeface="Calibri"/>
                <a:ea typeface="Calibri"/>
                <a:cs typeface="Calibri"/>
                <a:sym typeface="Calibri"/>
              </a:rPr>
              <a:t> transfert</a:t>
            </a:r>
            <a:endParaRPr dirty="0"/>
          </a:p>
        </p:txBody>
      </p:sp>
      <p:sp>
        <p:nvSpPr>
          <p:cNvPr id="585" name="Google Shape;585;p30"/>
          <p:cNvSpPr txBox="1"/>
          <p:nvPr/>
        </p:nvSpPr>
        <p:spPr>
          <a:xfrm>
            <a:off x="941016" y="2200318"/>
            <a:ext cx="8382000" cy="22775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0" i="0" u="sng" dirty="0" err="1">
                <a:solidFill>
                  <a:schemeClr val="dk1"/>
                </a:solidFill>
                <a:latin typeface="Calibri"/>
                <a:ea typeface="Calibri"/>
                <a:cs typeface="Calibri"/>
                <a:sym typeface="Calibri"/>
              </a:rPr>
              <a:t>What</a:t>
            </a:r>
            <a:r>
              <a:rPr lang="fr-FR" sz="4000" b="0" i="0" u="sng" dirty="0">
                <a:solidFill>
                  <a:schemeClr val="dk1"/>
                </a:solidFill>
                <a:latin typeface="Calibri"/>
                <a:ea typeface="Calibri"/>
                <a:cs typeface="Calibri"/>
                <a:sym typeface="Calibri"/>
              </a:rPr>
              <a:t> </a:t>
            </a:r>
            <a:r>
              <a:rPr lang="fr-FR" sz="4000" b="0" i="0" u="sng" dirty="0" err="1">
                <a:solidFill>
                  <a:schemeClr val="dk1"/>
                </a:solidFill>
                <a:latin typeface="Calibri"/>
                <a:ea typeface="Calibri"/>
                <a:cs typeface="Calibri"/>
                <a:sym typeface="Calibri"/>
              </a:rPr>
              <a:t>it</a:t>
            </a:r>
            <a:r>
              <a:rPr lang="fr-FR" sz="4000" b="0" i="0" u="sng" dirty="0">
                <a:solidFill>
                  <a:schemeClr val="dk1"/>
                </a:solidFill>
                <a:latin typeface="Calibri"/>
                <a:ea typeface="Calibri"/>
                <a:cs typeface="Calibri"/>
                <a:sym typeface="Calibri"/>
              </a:rPr>
              <a:t> </a:t>
            </a:r>
            <a:r>
              <a:rPr lang="fr-FR" sz="4000" b="0" i="0" u="sng" dirty="0" err="1">
                <a:solidFill>
                  <a:schemeClr val="dk1"/>
                </a:solidFill>
                <a:latin typeface="Calibri"/>
                <a:ea typeface="Calibri"/>
                <a:cs typeface="Calibri"/>
                <a:sym typeface="Calibri"/>
              </a:rPr>
              <a:t>does</a:t>
            </a:r>
            <a:r>
              <a:rPr lang="fr-FR" sz="4000" b="0" i="0" u="sng" dirty="0">
                <a:solidFill>
                  <a:schemeClr val="dk1"/>
                </a:solidFill>
                <a:latin typeface="Calibri"/>
                <a:ea typeface="Calibri"/>
                <a:cs typeface="Calibri"/>
                <a:sym typeface="Calibri"/>
              </a:rPr>
              <a:t> :</a:t>
            </a:r>
          </a:p>
          <a:p>
            <a:pPr marL="0" marR="0" lvl="0" indent="0" algn="l" rtl="0">
              <a:spcBef>
                <a:spcPts val="0"/>
              </a:spcBef>
              <a:spcAft>
                <a:spcPts val="0"/>
              </a:spcAft>
              <a:buNone/>
            </a:pPr>
            <a:endParaRPr sz="4000" u="sng" dirty="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2500"/>
              <a:buFont typeface="Arial"/>
              <a:buChar char="•"/>
            </a:pPr>
            <a:r>
              <a:rPr lang="en-US" sz="3100" dirty="0">
                <a:solidFill>
                  <a:schemeClr val="dk1"/>
                </a:solidFill>
                <a:latin typeface="Calibri"/>
                <a:ea typeface="Calibri"/>
                <a:cs typeface="Calibri"/>
                <a:sym typeface="Calibri"/>
              </a:rPr>
              <a:t> When collection is done, the list should  be transferred to payment engine</a:t>
            </a:r>
          </a:p>
        </p:txBody>
      </p:sp>
    </p:spTree>
    <p:extLst>
      <p:ext uri="{BB962C8B-B14F-4D97-AF65-F5344CB8AC3E}">
        <p14:creationId xmlns:p14="http://schemas.microsoft.com/office/powerpoint/2010/main" val="4249122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Application Type</a:t>
            </a:r>
            <a:endParaRPr/>
          </a:p>
        </p:txBody>
      </p:sp>
      <p:sp>
        <p:nvSpPr>
          <p:cNvPr id="591" name="Google Shape;591;p31"/>
          <p:cNvSpPr txBox="1"/>
          <p:nvPr/>
        </p:nvSpPr>
        <p:spPr>
          <a:xfrm>
            <a:off x="956442" y="1863936"/>
            <a:ext cx="7882800" cy="3400500"/>
          </a:xfrm>
          <a:prstGeom prst="rect">
            <a:avLst/>
          </a:prstGeom>
          <a:noFill/>
          <a:ln>
            <a:noFill/>
          </a:ln>
        </p:spPr>
        <p:txBody>
          <a:bodyPr spcFirstLastPara="1" wrap="square" lIns="0" tIns="12700" rIns="0" bIns="0" anchor="t" anchorCtr="0">
            <a:spAutoFit/>
          </a:bodyPr>
          <a:lstStyle/>
          <a:p>
            <a:pPr marL="469900" marR="0" lvl="0" indent="-362584" algn="l" rtl="0">
              <a:spcBef>
                <a:spcPts val="0"/>
              </a:spcBef>
              <a:spcAft>
                <a:spcPts val="0"/>
              </a:spcAft>
              <a:buClr>
                <a:schemeClr val="dk1"/>
              </a:buClr>
              <a:buSzPts val="2500"/>
              <a:buFont typeface="Calibri"/>
              <a:buChar char="•"/>
            </a:pPr>
            <a:r>
              <a:rPr lang="fr-FR" sz="3100" dirty="0">
                <a:solidFill>
                  <a:schemeClr val="dk1"/>
                </a:solidFill>
                <a:latin typeface="Calibri"/>
                <a:ea typeface="Calibri"/>
                <a:cs typeface="Calibri"/>
                <a:sym typeface="Calibri"/>
              </a:rPr>
              <a:t>Web App &amp; Web API</a:t>
            </a:r>
            <a:r>
              <a:rPr lang="fr-FR" sz="4000" dirty="0">
                <a:solidFill>
                  <a:schemeClr val="dk1"/>
                </a:solidFill>
                <a:latin typeface="Calibri"/>
                <a:ea typeface="Calibri"/>
                <a:cs typeface="Calibri"/>
                <a:sym typeface="Calibri"/>
              </a:rPr>
              <a:t> - </a:t>
            </a:r>
            <a:r>
              <a:rPr lang="fr-FR" sz="4400" b="1" i="0" dirty="0">
                <a:solidFill>
                  <a:srgbClr val="FF0000"/>
                </a:solidFill>
                <a:latin typeface="Calibri"/>
                <a:ea typeface="Calibri"/>
                <a:cs typeface="Calibri"/>
                <a:sym typeface="Calibri"/>
              </a:rPr>
              <a:t>✗</a:t>
            </a:r>
            <a:endParaRPr dirty="0">
              <a:latin typeface="Calibri"/>
              <a:ea typeface="Calibri"/>
              <a:cs typeface="Calibri"/>
              <a:sym typeface="Calibri"/>
            </a:endParaRPr>
          </a:p>
          <a:p>
            <a:pPr marL="469900" marR="0" lvl="0" indent="-362584" algn="l" rtl="0">
              <a:lnSpc>
                <a:spcPct val="100000"/>
              </a:lnSpc>
              <a:spcBef>
                <a:spcPts val="5"/>
              </a:spcBef>
              <a:spcAft>
                <a:spcPts val="0"/>
              </a:spcAft>
              <a:buClr>
                <a:schemeClr val="dk1"/>
              </a:buClr>
              <a:buSzPts val="2500"/>
              <a:buFont typeface="Calibri"/>
              <a:buChar char="•"/>
            </a:pPr>
            <a:r>
              <a:rPr lang="fr-FR" sz="3100" dirty="0">
                <a:solidFill>
                  <a:schemeClr val="dk1"/>
                </a:solidFill>
                <a:latin typeface="Calibri"/>
                <a:ea typeface="Calibri"/>
                <a:cs typeface="Calibri"/>
                <a:sym typeface="Calibri"/>
              </a:rPr>
              <a:t>Mobile App</a:t>
            </a:r>
            <a:r>
              <a:rPr lang="fr-FR" sz="4000" dirty="0">
                <a:solidFill>
                  <a:schemeClr val="dk1"/>
                </a:solidFill>
                <a:latin typeface="Calibri"/>
                <a:ea typeface="Calibri"/>
                <a:cs typeface="Calibri"/>
                <a:sym typeface="Calibri"/>
              </a:rPr>
              <a:t> - </a:t>
            </a:r>
            <a:r>
              <a:rPr lang="fr-FR" sz="4400" b="1" i="0" dirty="0">
                <a:solidFill>
                  <a:srgbClr val="FF0000"/>
                </a:solidFill>
                <a:latin typeface="Calibri"/>
                <a:ea typeface="Calibri"/>
                <a:cs typeface="Calibri"/>
                <a:sym typeface="Calibri"/>
              </a:rPr>
              <a:t>✗ </a:t>
            </a:r>
            <a:endParaRPr dirty="0">
              <a:latin typeface="Calibri"/>
              <a:ea typeface="Calibri"/>
              <a:cs typeface="Calibri"/>
              <a:sym typeface="Calibri"/>
            </a:endParaRPr>
          </a:p>
          <a:p>
            <a:pPr marL="469900" marR="0" lvl="0" indent="-362584" algn="l" rtl="0">
              <a:lnSpc>
                <a:spcPct val="100000"/>
              </a:lnSpc>
              <a:spcBef>
                <a:spcPts val="5"/>
              </a:spcBef>
              <a:spcAft>
                <a:spcPts val="0"/>
              </a:spcAft>
              <a:buClr>
                <a:schemeClr val="dk1"/>
              </a:buClr>
              <a:buSzPts val="2500"/>
              <a:buFont typeface="Calibri"/>
              <a:buChar char="•"/>
            </a:pPr>
            <a:r>
              <a:rPr lang="fr-FR" sz="3100" dirty="0">
                <a:solidFill>
                  <a:schemeClr val="dk1"/>
                </a:solidFill>
                <a:latin typeface="Calibri"/>
                <a:ea typeface="Calibri"/>
                <a:cs typeface="Calibri"/>
                <a:sym typeface="Calibri"/>
              </a:rPr>
              <a:t>Console</a:t>
            </a:r>
            <a:r>
              <a:rPr lang="fr-FR" sz="4000" dirty="0">
                <a:solidFill>
                  <a:schemeClr val="dk1"/>
                </a:solidFill>
                <a:latin typeface="Calibri"/>
                <a:ea typeface="Calibri"/>
                <a:cs typeface="Calibri"/>
                <a:sym typeface="Calibri"/>
              </a:rPr>
              <a:t> - </a:t>
            </a:r>
            <a:r>
              <a:rPr lang="fr-FR" sz="4400" b="1" i="0" dirty="0">
                <a:solidFill>
                  <a:srgbClr val="FF0000"/>
                </a:solidFill>
                <a:latin typeface="Calibri"/>
                <a:ea typeface="Calibri"/>
                <a:cs typeface="Calibri"/>
                <a:sym typeface="Calibri"/>
              </a:rPr>
              <a:t>✗</a:t>
            </a:r>
            <a:endParaRPr dirty="0">
              <a:latin typeface="Calibri"/>
              <a:ea typeface="Calibri"/>
              <a:cs typeface="Calibri"/>
              <a:sym typeface="Calibri"/>
            </a:endParaRPr>
          </a:p>
          <a:p>
            <a:pPr marL="469900" marR="0" lvl="0" indent="-362584" algn="l" rtl="0">
              <a:lnSpc>
                <a:spcPct val="100000"/>
              </a:lnSpc>
              <a:spcBef>
                <a:spcPts val="0"/>
              </a:spcBef>
              <a:spcAft>
                <a:spcPts val="0"/>
              </a:spcAft>
              <a:buClr>
                <a:schemeClr val="dk1"/>
              </a:buClr>
              <a:buSzPts val="2500"/>
              <a:buFont typeface="Calibri"/>
              <a:buChar char="•"/>
            </a:pPr>
            <a:r>
              <a:rPr lang="fr-FR" sz="3100" dirty="0">
                <a:solidFill>
                  <a:schemeClr val="dk1"/>
                </a:solidFill>
                <a:latin typeface="Calibri"/>
                <a:ea typeface="Calibri"/>
                <a:cs typeface="Calibri"/>
                <a:sym typeface="Calibri"/>
              </a:rPr>
              <a:t>Service</a:t>
            </a:r>
            <a:r>
              <a:rPr lang="fr-FR" sz="4000" dirty="0">
                <a:solidFill>
                  <a:schemeClr val="dk1"/>
                </a:solidFill>
                <a:latin typeface="Calibri"/>
                <a:ea typeface="Calibri"/>
                <a:cs typeface="Calibri"/>
                <a:sym typeface="Calibri"/>
              </a:rPr>
              <a:t> - </a:t>
            </a:r>
            <a:r>
              <a:rPr lang="fr-FR" sz="4400" i="0" dirty="0">
                <a:solidFill>
                  <a:srgbClr val="00B050"/>
                </a:solidFill>
                <a:latin typeface="Calibri"/>
                <a:ea typeface="Calibri"/>
                <a:cs typeface="Calibri"/>
                <a:sym typeface="Calibri"/>
              </a:rPr>
              <a:t>✔</a:t>
            </a:r>
            <a:endParaRPr dirty="0">
              <a:latin typeface="Calibri"/>
              <a:ea typeface="Calibri"/>
              <a:cs typeface="Calibri"/>
              <a:sym typeface="Calibri"/>
            </a:endParaRPr>
          </a:p>
          <a:p>
            <a:pPr marL="469900" marR="0" lvl="0" indent="-362584" algn="l" rtl="0">
              <a:spcBef>
                <a:spcPts val="0"/>
              </a:spcBef>
              <a:spcAft>
                <a:spcPts val="0"/>
              </a:spcAft>
              <a:buClr>
                <a:schemeClr val="dk1"/>
              </a:buClr>
              <a:buSzPts val="2500"/>
              <a:buFont typeface="Calibri"/>
              <a:buChar char="•"/>
            </a:pPr>
            <a:r>
              <a:rPr lang="fr-FR" sz="3100" dirty="0">
                <a:solidFill>
                  <a:schemeClr val="dk1"/>
                </a:solidFill>
                <a:latin typeface="Calibri"/>
                <a:ea typeface="Calibri"/>
                <a:cs typeface="Calibri"/>
                <a:sym typeface="Calibri"/>
              </a:rPr>
              <a:t>Desktop App</a:t>
            </a:r>
            <a:r>
              <a:rPr lang="fr-FR" sz="4000" dirty="0">
                <a:solidFill>
                  <a:schemeClr val="dk1"/>
                </a:solidFill>
                <a:latin typeface="Calibri"/>
                <a:ea typeface="Calibri"/>
                <a:cs typeface="Calibri"/>
                <a:sym typeface="Calibri"/>
              </a:rPr>
              <a:t> - </a:t>
            </a:r>
            <a:r>
              <a:rPr lang="fr-FR" sz="4400" b="1" i="0" dirty="0">
                <a:solidFill>
                  <a:srgbClr val="FF0000"/>
                </a:solidFill>
                <a:latin typeface="Calibri"/>
                <a:ea typeface="Calibri"/>
                <a:cs typeface="Calibri"/>
                <a:sym typeface="Calibri"/>
              </a:rPr>
              <a:t>✗</a:t>
            </a:r>
            <a:endParaRPr dirty="0">
              <a:latin typeface="Calibri"/>
              <a:ea typeface="Calibri"/>
              <a:cs typeface="Calibri"/>
              <a:sym typeface="Calibri"/>
            </a:endParaRPr>
          </a:p>
        </p:txBody>
      </p:sp>
      <p:grpSp>
        <p:nvGrpSpPr>
          <p:cNvPr id="592" name="Google Shape;592;p31"/>
          <p:cNvGrpSpPr/>
          <p:nvPr/>
        </p:nvGrpSpPr>
        <p:grpSpPr>
          <a:xfrm>
            <a:off x="97395" y="94078"/>
            <a:ext cx="1129502" cy="1067898"/>
            <a:chOff x="97395" y="94078"/>
            <a:chExt cx="1129502" cy="1067898"/>
          </a:xfrm>
        </p:grpSpPr>
        <p:pic>
          <p:nvPicPr>
            <p:cNvPr id="593" name="Google Shape;593;p3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594" name="Google Shape;594;p31"/>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595" name="Google Shape;595;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596" name="Google Shape;596;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37</a:t>
            </a:fld>
            <a:endParaRPr/>
          </a:p>
        </p:txBody>
      </p:sp>
      <p:sp>
        <p:nvSpPr>
          <p:cNvPr id="2" name="Google Shape;584;p30">
            <a:extLst>
              <a:ext uri="{FF2B5EF4-FFF2-40B4-BE49-F238E27FC236}">
                <a16:creationId xmlns:a16="http://schemas.microsoft.com/office/drawing/2014/main" id="{50BB4C33-8626-58B8-14C0-9B7BC75D3996}"/>
              </a:ext>
            </a:extLst>
          </p:cNvPr>
          <p:cNvSpPr txBox="1"/>
          <p:nvPr/>
        </p:nvSpPr>
        <p:spPr>
          <a:xfrm>
            <a:off x="-1025653"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Payment</a:t>
            </a:r>
            <a:r>
              <a:rPr lang="fr-FR" sz="1800" dirty="0">
                <a:solidFill>
                  <a:srgbClr val="888888"/>
                </a:solidFill>
                <a:latin typeface="Calibri"/>
                <a:ea typeface="Calibri"/>
                <a:cs typeface="Calibri"/>
                <a:sym typeface="Calibri"/>
              </a:rPr>
              <a:t> transfert</a:t>
            </a:r>
            <a:endParaRPr dirty="0"/>
          </a:p>
        </p:txBody>
      </p:sp>
    </p:spTree>
    <p:extLst>
      <p:ext uri="{BB962C8B-B14F-4D97-AF65-F5344CB8AC3E}">
        <p14:creationId xmlns:p14="http://schemas.microsoft.com/office/powerpoint/2010/main" val="2667480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4"/>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Technology Stack</a:t>
            </a:r>
            <a:endParaRPr/>
          </a:p>
        </p:txBody>
      </p:sp>
      <p:grpSp>
        <p:nvGrpSpPr>
          <p:cNvPr id="470" name="Google Shape;470;p24"/>
          <p:cNvGrpSpPr/>
          <p:nvPr/>
        </p:nvGrpSpPr>
        <p:grpSpPr>
          <a:xfrm>
            <a:off x="97395" y="94078"/>
            <a:ext cx="1129502" cy="1067898"/>
            <a:chOff x="97395" y="94078"/>
            <a:chExt cx="1129502" cy="1067898"/>
          </a:xfrm>
        </p:grpSpPr>
        <p:pic>
          <p:nvPicPr>
            <p:cNvPr id="471" name="Google Shape;471;p24"/>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472" name="Google Shape;472;p24"/>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473" name="Google Shape;473;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474" name="Google Shape;474;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38</a:t>
            </a:fld>
            <a:endParaRPr/>
          </a:p>
        </p:txBody>
      </p:sp>
      <p:pic>
        <p:nvPicPr>
          <p:cNvPr id="476" name="Google Shape;476;p24" descr="NET Software Development Company | ASP.NET Development Services | SCAND"/>
          <p:cNvPicPr preferRelativeResize="0"/>
          <p:nvPr/>
        </p:nvPicPr>
        <p:blipFill rotWithShape="1">
          <a:blip r:embed="rId5">
            <a:alphaModFix/>
          </a:blip>
          <a:srcRect/>
          <a:stretch/>
        </p:blipFill>
        <p:spPr>
          <a:xfrm>
            <a:off x="4168140" y="1828800"/>
            <a:ext cx="3448050" cy="3448050"/>
          </a:xfrm>
          <a:prstGeom prst="rect">
            <a:avLst/>
          </a:prstGeom>
          <a:noFill/>
          <a:ln>
            <a:noFill/>
          </a:ln>
        </p:spPr>
      </p:pic>
      <p:sp>
        <p:nvSpPr>
          <p:cNvPr id="2" name="Google Shape;584;p30">
            <a:extLst>
              <a:ext uri="{FF2B5EF4-FFF2-40B4-BE49-F238E27FC236}">
                <a16:creationId xmlns:a16="http://schemas.microsoft.com/office/drawing/2014/main" id="{568BCCFA-FE1D-C5B0-6309-D4D3C9AF239F}"/>
              </a:ext>
            </a:extLst>
          </p:cNvPr>
          <p:cNvSpPr txBox="1"/>
          <p:nvPr/>
        </p:nvSpPr>
        <p:spPr>
          <a:xfrm>
            <a:off x="-1025653" y="6501568"/>
            <a:ext cx="3901440"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800" dirty="0" err="1">
                <a:solidFill>
                  <a:srgbClr val="888888"/>
                </a:solidFill>
                <a:latin typeface="Calibri"/>
                <a:ea typeface="Calibri"/>
                <a:cs typeface="Calibri"/>
                <a:sym typeface="Calibri"/>
              </a:rPr>
              <a:t>Payment</a:t>
            </a:r>
            <a:r>
              <a:rPr lang="fr-FR" sz="1800" dirty="0">
                <a:solidFill>
                  <a:srgbClr val="888888"/>
                </a:solidFill>
                <a:latin typeface="Calibri"/>
                <a:ea typeface="Calibri"/>
                <a:cs typeface="Calibri"/>
                <a:sym typeface="Calibri"/>
              </a:rPr>
              <a:t> transfert</a:t>
            </a:r>
            <a:endParaRPr dirty="0"/>
          </a:p>
        </p:txBody>
      </p:sp>
    </p:spTree>
    <p:extLst>
      <p:ext uri="{BB962C8B-B14F-4D97-AF65-F5344CB8AC3E}">
        <p14:creationId xmlns:p14="http://schemas.microsoft.com/office/powerpoint/2010/main" val="2672474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169035" lvl="0" indent="0" algn="l" rtl="0">
              <a:lnSpc>
                <a:spcPct val="100000"/>
              </a:lnSpc>
              <a:spcBef>
                <a:spcPts val="0"/>
              </a:spcBef>
              <a:spcAft>
                <a:spcPts val="0"/>
              </a:spcAft>
              <a:buNone/>
            </a:pPr>
            <a:r>
              <a:rPr lang="fr-FR"/>
              <a:t>Components</a:t>
            </a:r>
            <a:endParaRPr/>
          </a:p>
        </p:txBody>
      </p:sp>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39</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HTML page</a:t>
            </a:r>
            <a:endParaRPr/>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5986785" y="3621451"/>
            <a:ext cx="1631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REST API/ HTTP</a:t>
            </a:r>
            <a:endParaRPr/>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3" name="Google Shape;313;p15">
            <a:extLst>
              <a:ext uri="{FF2B5EF4-FFF2-40B4-BE49-F238E27FC236}">
                <a16:creationId xmlns:a16="http://schemas.microsoft.com/office/drawing/2014/main" id="{A7B4E049-C0AD-ADDC-D84E-53ADDC013740}"/>
              </a:ext>
            </a:extLst>
          </p:cNvPr>
          <p:cNvSpPr/>
          <p:nvPr/>
        </p:nvSpPr>
        <p:spPr>
          <a:xfrm>
            <a:off x="7848600" y="5257800"/>
            <a:ext cx="1371600" cy="1207161"/>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4" name="Google Shape;314;p15">
            <a:extLst>
              <a:ext uri="{FF2B5EF4-FFF2-40B4-BE49-F238E27FC236}">
                <a16:creationId xmlns:a16="http://schemas.microsoft.com/office/drawing/2014/main" id="{2F362645-BC31-7CB2-160B-29B84D3D1D00}"/>
              </a:ext>
            </a:extLst>
          </p:cNvPr>
          <p:cNvSpPr/>
          <p:nvPr/>
        </p:nvSpPr>
        <p:spPr>
          <a:xfrm>
            <a:off x="4772198" y="5191635"/>
            <a:ext cx="6008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pic>
        <p:nvPicPr>
          <p:cNvPr id="5" name="Google Shape;331;p15">
            <a:extLst>
              <a:ext uri="{FF2B5EF4-FFF2-40B4-BE49-F238E27FC236}">
                <a16:creationId xmlns:a16="http://schemas.microsoft.com/office/drawing/2014/main" id="{5DCB6EB8-5B3D-25B8-C620-32DA6ADD8878}"/>
              </a:ext>
            </a:extLst>
          </p:cNvPr>
          <p:cNvPicPr preferRelativeResize="0"/>
          <p:nvPr/>
        </p:nvPicPr>
        <p:blipFill rotWithShape="1">
          <a:blip r:embed="rId7">
            <a:alphaModFix/>
          </a:blip>
          <a:srcRect/>
          <a:stretch/>
        </p:blipFill>
        <p:spPr>
          <a:xfrm>
            <a:off x="7900981" y="5351917"/>
            <a:ext cx="1249277" cy="1011915"/>
          </a:xfrm>
          <a:prstGeom prst="rect">
            <a:avLst/>
          </a:prstGeom>
          <a:noFill/>
          <a:ln>
            <a:noFill/>
          </a:ln>
        </p:spPr>
      </p:pic>
      <p:pic>
        <p:nvPicPr>
          <p:cNvPr id="6" name="Google Shape;332;p15">
            <a:extLst>
              <a:ext uri="{FF2B5EF4-FFF2-40B4-BE49-F238E27FC236}">
                <a16:creationId xmlns:a16="http://schemas.microsoft.com/office/drawing/2014/main" id="{EFA15836-B77F-5619-422F-45538101D165}"/>
              </a:ext>
            </a:extLst>
          </p:cNvPr>
          <p:cNvPicPr preferRelativeResize="0"/>
          <p:nvPr/>
        </p:nvPicPr>
        <p:blipFill rotWithShape="1">
          <a:blip r:embed="rId8">
            <a:alphaModFix/>
          </a:blip>
          <a:srcRect/>
          <a:stretch/>
        </p:blipFill>
        <p:spPr>
          <a:xfrm>
            <a:off x="5483203" y="4917786"/>
            <a:ext cx="1344250" cy="1246130"/>
          </a:xfrm>
          <a:prstGeom prst="rect">
            <a:avLst/>
          </a:prstGeom>
          <a:noFill/>
          <a:ln>
            <a:noFill/>
          </a:ln>
        </p:spPr>
      </p:pic>
      <p:pic>
        <p:nvPicPr>
          <p:cNvPr id="10" name="Google Shape;568;p29">
            <a:extLst>
              <a:ext uri="{FF2B5EF4-FFF2-40B4-BE49-F238E27FC236}">
                <a16:creationId xmlns:a16="http://schemas.microsoft.com/office/drawing/2014/main" id="{C1208454-7DE9-F5A4-AE45-B78D61D2EBDF}"/>
              </a:ext>
            </a:extLst>
          </p:cNvPr>
          <p:cNvPicPr preferRelativeResize="0"/>
          <p:nvPr/>
        </p:nvPicPr>
        <p:blipFill rotWithShape="1">
          <a:blip r:embed="rId9">
            <a:alphaModFix/>
          </a:blip>
          <a:srcRect/>
          <a:stretch/>
        </p:blipFill>
        <p:spPr>
          <a:xfrm>
            <a:off x="3254858" y="2734511"/>
            <a:ext cx="478879" cy="478879"/>
          </a:xfrm>
          <a:prstGeom prst="rect">
            <a:avLst/>
          </a:prstGeom>
          <a:noFill/>
          <a:ln>
            <a:noFill/>
          </a:ln>
        </p:spPr>
      </p:pic>
      <p:sp>
        <p:nvSpPr>
          <p:cNvPr id="11" name="Google Shape;569;p29">
            <a:extLst>
              <a:ext uri="{FF2B5EF4-FFF2-40B4-BE49-F238E27FC236}">
                <a16:creationId xmlns:a16="http://schemas.microsoft.com/office/drawing/2014/main" id="{1A5AD1C7-7DAB-B035-D3BD-BAB55E999107}"/>
              </a:ext>
            </a:extLst>
          </p:cNvPr>
          <p:cNvSpPr txBox="1"/>
          <p:nvPr/>
        </p:nvSpPr>
        <p:spPr>
          <a:xfrm>
            <a:off x="3742184" y="2644726"/>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pic>
        <p:nvPicPr>
          <p:cNvPr id="12" name="Google Shape;568;p29">
            <a:extLst>
              <a:ext uri="{FF2B5EF4-FFF2-40B4-BE49-F238E27FC236}">
                <a16:creationId xmlns:a16="http://schemas.microsoft.com/office/drawing/2014/main" id="{4D9D14F0-6D8B-626F-E288-C73ACF47779B}"/>
              </a:ext>
            </a:extLst>
          </p:cNvPr>
          <p:cNvPicPr preferRelativeResize="0"/>
          <p:nvPr/>
        </p:nvPicPr>
        <p:blipFill rotWithShape="1">
          <a:blip r:embed="rId9">
            <a:alphaModFix/>
          </a:blip>
          <a:srcRect/>
          <a:stretch/>
        </p:blipFill>
        <p:spPr>
          <a:xfrm>
            <a:off x="7933203" y="3385828"/>
            <a:ext cx="478879" cy="478879"/>
          </a:xfrm>
          <a:prstGeom prst="rect">
            <a:avLst/>
          </a:prstGeom>
          <a:noFill/>
          <a:ln>
            <a:noFill/>
          </a:ln>
        </p:spPr>
      </p:pic>
      <p:sp>
        <p:nvSpPr>
          <p:cNvPr id="14" name="Google Shape;569;p29">
            <a:extLst>
              <a:ext uri="{FF2B5EF4-FFF2-40B4-BE49-F238E27FC236}">
                <a16:creationId xmlns:a16="http://schemas.microsoft.com/office/drawing/2014/main" id="{61201A73-C076-06EE-D993-4D0E78317362}"/>
              </a:ext>
            </a:extLst>
          </p:cNvPr>
          <p:cNvSpPr txBox="1"/>
          <p:nvPr/>
        </p:nvSpPr>
        <p:spPr>
          <a:xfrm>
            <a:off x="8420529" y="3296043"/>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
        <p:nvSpPr>
          <p:cNvPr id="15" name="Flèche : double flèche horizontale 14">
            <a:extLst>
              <a:ext uri="{FF2B5EF4-FFF2-40B4-BE49-F238E27FC236}">
                <a16:creationId xmlns:a16="http://schemas.microsoft.com/office/drawing/2014/main" id="{46D66BCC-174D-445D-4AB5-C50C21C1A8BE}"/>
              </a:ext>
            </a:extLst>
          </p:cNvPr>
          <p:cNvSpPr/>
          <p:nvPr/>
        </p:nvSpPr>
        <p:spPr>
          <a:xfrm>
            <a:off x="3800315" y="3614571"/>
            <a:ext cx="353695" cy="118969"/>
          </a:xfrm>
          <a:prstGeom prst="lef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7E9C315-D345-3F0E-A77F-71DC11FB123B}"/>
              </a:ext>
            </a:extLst>
          </p:cNvPr>
          <p:cNvSpPr txBox="1"/>
          <p:nvPr/>
        </p:nvSpPr>
        <p:spPr>
          <a:xfrm>
            <a:off x="3380136" y="3729883"/>
            <a:ext cx="1212336"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synchronize</a:t>
            </a:r>
            <a:endParaRPr lang="fr-FR" dirty="0"/>
          </a:p>
        </p:txBody>
      </p:sp>
      <p:pic>
        <p:nvPicPr>
          <p:cNvPr id="2" name="Google Shape;568;p29">
            <a:extLst>
              <a:ext uri="{FF2B5EF4-FFF2-40B4-BE49-F238E27FC236}">
                <a16:creationId xmlns:a16="http://schemas.microsoft.com/office/drawing/2014/main" id="{789E96CE-C53B-FC47-D8E8-78181AD32C7B}"/>
              </a:ext>
            </a:extLst>
          </p:cNvPr>
          <p:cNvPicPr preferRelativeResize="0"/>
          <p:nvPr/>
        </p:nvPicPr>
        <p:blipFill rotWithShape="1">
          <a:blip r:embed="rId9">
            <a:alphaModFix/>
          </a:blip>
          <a:srcRect/>
          <a:stretch/>
        </p:blipFill>
        <p:spPr>
          <a:xfrm>
            <a:off x="1680335" y="4962009"/>
            <a:ext cx="478879" cy="478879"/>
          </a:xfrm>
          <a:prstGeom prst="rect">
            <a:avLst/>
          </a:prstGeom>
          <a:noFill/>
          <a:ln>
            <a:noFill/>
          </a:ln>
        </p:spPr>
      </p:pic>
      <p:sp>
        <p:nvSpPr>
          <p:cNvPr id="16" name="Google Shape;569;p29">
            <a:extLst>
              <a:ext uri="{FF2B5EF4-FFF2-40B4-BE49-F238E27FC236}">
                <a16:creationId xmlns:a16="http://schemas.microsoft.com/office/drawing/2014/main" id="{EEF41D91-B9D1-EF13-60E7-64BC892CD162}"/>
              </a:ext>
            </a:extLst>
          </p:cNvPr>
          <p:cNvSpPr txBox="1"/>
          <p:nvPr/>
        </p:nvSpPr>
        <p:spPr>
          <a:xfrm>
            <a:off x="2144511" y="4872224"/>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Tree>
    <p:extLst>
      <p:ext uri="{BB962C8B-B14F-4D97-AF65-F5344CB8AC3E}">
        <p14:creationId xmlns:p14="http://schemas.microsoft.com/office/powerpoint/2010/main" val="251786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4"/>
          <p:cNvSpPr/>
          <p:nvPr/>
        </p:nvSpPr>
        <p:spPr>
          <a:xfrm>
            <a:off x="656081" y="2317242"/>
            <a:ext cx="4572000" cy="0"/>
          </a:xfrm>
          <a:custGeom>
            <a:avLst/>
            <a:gdLst/>
            <a:ahLst/>
            <a:cxnLst/>
            <a:rect l="l" t="t" r="r" b="b"/>
            <a:pathLst>
              <a:path w="4572000" h="120000" extrusionOk="0">
                <a:moveTo>
                  <a:pt x="0" y="0"/>
                </a:moveTo>
                <a:lnTo>
                  <a:pt x="457200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8" name="Google Shape;78;p4"/>
          <p:cNvPicPr preferRelativeResize="0"/>
          <p:nvPr/>
        </p:nvPicPr>
        <p:blipFill rotWithShape="1">
          <a:blip r:embed="rId3">
            <a:alphaModFix/>
          </a:blip>
          <a:srcRect/>
          <a:stretch/>
        </p:blipFill>
        <p:spPr>
          <a:xfrm>
            <a:off x="5879591" y="22411"/>
            <a:ext cx="6312408" cy="6835586"/>
          </a:xfrm>
          <a:prstGeom prst="rect">
            <a:avLst/>
          </a:prstGeom>
          <a:noFill/>
          <a:ln>
            <a:noFill/>
          </a:ln>
        </p:spPr>
      </p:pic>
      <p:sp>
        <p:nvSpPr>
          <p:cNvPr id="79" name="Google Shape;79;p4"/>
          <p:cNvSpPr txBox="1">
            <a:spLocks noGrp="1"/>
          </p:cNvSpPr>
          <p:nvPr>
            <p:ph type="title"/>
          </p:nvPr>
        </p:nvSpPr>
        <p:spPr>
          <a:xfrm>
            <a:off x="820623" y="1331468"/>
            <a:ext cx="3488054" cy="7880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fr-FR" sz="5000">
                <a:solidFill>
                  <a:srgbClr val="5E1DE0"/>
                </a:solidFill>
                <a:latin typeface="Times New Roman"/>
                <a:ea typeface="Times New Roman"/>
                <a:cs typeface="Times New Roman"/>
                <a:sym typeface="Times New Roman"/>
              </a:rPr>
              <a:t>Spar</a:t>
            </a:r>
            <a:endParaRPr sz="5000">
              <a:latin typeface="Times New Roman"/>
              <a:ea typeface="Times New Roman"/>
              <a:cs typeface="Times New Roman"/>
              <a:sym typeface="Times New Roman"/>
            </a:endParaRPr>
          </a:p>
        </p:txBody>
      </p:sp>
      <p:sp>
        <p:nvSpPr>
          <p:cNvPr id="80" name="Google Shape;80;p4"/>
          <p:cNvSpPr txBox="1"/>
          <p:nvPr/>
        </p:nvSpPr>
        <p:spPr>
          <a:xfrm>
            <a:off x="791976" y="2538700"/>
            <a:ext cx="5281200" cy="3403500"/>
          </a:xfrm>
          <a:prstGeom prst="rect">
            <a:avLst/>
          </a:prstGeom>
          <a:noFill/>
          <a:ln>
            <a:noFill/>
          </a:ln>
        </p:spPr>
        <p:txBody>
          <a:bodyPr spcFirstLastPara="1" wrap="square" lIns="0" tIns="180975" rIns="0" bIns="0" anchor="t" anchorCtr="0">
            <a:spAutoFit/>
          </a:bodyPr>
          <a:lstStyle/>
          <a:p>
            <a:pPr marL="457200" marR="0" lvl="0" indent="-425450" algn="l" rtl="0">
              <a:lnSpc>
                <a:spcPct val="115000"/>
              </a:lnSpc>
              <a:spcBef>
                <a:spcPts val="0"/>
              </a:spcBef>
              <a:spcAft>
                <a:spcPts val="0"/>
              </a:spcAft>
              <a:buClr>
                <a:schemeClr val="dk1"/>
              </a:buClr>
              <a:buSzPts val="3100"/>
              <a:buFont typeface="Calibri"/>
              <a:buChar char="●"/>
            </a:pPr>
            <a:r>
              <a:rPr lang="fr-FR" sz="3100">
                <a:solidFill>
                  <a:schemeClr val="dk1"/>
                </a:solidFill>
                <a:latin typeface="Calibri"/>
                <a:ea typeface="Calibri"/>
                <a:cs typeface="Calibri"/>
                <a:sym typeface="Calibri"/>
              </a:rPr>
              <a:t>Employees have dedicated tablets displaying the list</a:t>
            </a:r>
            <a:endParaRPr sz="3100">
              <a:solidFill>
                <a:schemeClr val="dk1"/>
              </a:solidFill>
              <a:latin typeface="Calibri"/>
              <a:ea typeface="Calibri"/>
              <a:cs typeface="Calibri"/>
              <a:sym typeface="Calibri"/>
            </a:endParaRPr>
          </a:p>
          <a:p>
            <a:pPr marL="457200" marR="5080" lvl="0" indent="-425450" algn="l" rtl="0">
              <a:lnSpc>
                <a:spcPct val="115000"/>
              </a:lnSpc>
              <a:spcBef>
                <a:spcPts val="0"/>
              </a:spcBef>
              <a:spcAft>
                <a:spcPts val="0"/>
              </a:spcAft>
              <a:buClr>
                <a:schemeClr val="dk1"/>
              </a:buClr>
              <a:buSzPts val="3100"/>
              <a:buFont typeface="Calibri"/>
              <a:buChar char="●"/>
            </a:pPr>
            <a:r>
              <a:rPr lang="fr-FR" sz="3100">
                <a:solidFill>
                  <a:schemeClr val="dk1"/>
                </a:solidFill>
                <a:latin typeface="Calibri"/>
                <a:ea typeface="Calibri"/>
                <a:cs typeface="Calibri"/>
                <a:sym typeface="Calibri"/>
              </a:rPr>
              <a:t>We need to design the collection side  of the system</a:t>
            </a:r>
            <a:endParaRPr sz="3100">
              <a:solidFill>
                <a:schemeClr val="dk1"/>
              </a:solidFill>
              <a:latin typeface="Calibri"/>
              <a:ea typeface="Calibri"/>
              <a:cs typeface="Calibri"/>
              <a:sym typeface="Calibri"/>
            </a:endParaRPr>
          </a:p>
          <a:p>
            <a:pPr marL="457200" marR="5080" lvl="0" indent="-425450" algn="l" rtl="0">
              <a:lnSpc>
                <a:spcPct val="115000"/>
              </a:lnSpc>
              <a:spcBef>
                <a:spcPts val="0"/>
              </a:spcBef>
              <a:spcAft>
                <a:spcPts val="0"/>
              </a:spcAft>
              <a:buClr>
                <a:schemeClr val="dk1"/>
              </a:buClr>
              <a:buSzPts val="3100"/>
              <a:buFont typeface="Calibri"/>
              <a:buChar char="●"/>
            </a:pPr>
            <a:r>
              <a:rPr lang="fr-FR" sz="3100" i="0" u="none" strike="noStrike" cap="none">
                <a:solidFill>
                  <a:schemeClr val="dk1"/>
                </a:solidFill>
                <a:latin typeface="Calibri"/>
                <a:ea typeface="Calibri"/>
                <a:cs typeface="Calibri"/>
                <a:sym typeface="Calibri"/>
              </a:rPr>
              <a:t>The customer side is already</a:t>
            </a:r>
            <a:r>
              <a:rPr lang="fr-FR" sz="3100">
                <a:solidFill>
                  <a:schemeClr val="dk1"/>
                </a:solidFill>
                <a:latin typeface="Calibri"/>
                <a:ea typeface="Calibri"/>
                <a:cs typeface="Calibri"/>
                <a:sym typeface="Calibri"/>
              </a:rPr>
              <a:t> developed</a:t>
            </a:r>
            <a:endParaRPr sz="3100">
              <a:solidFill>
                <a:schemeClr val="dk1"/>
              </a:solidFill>
              <a:latin typeface="Calibri"/>
              <a:ea typeface="Calibri"/>
              <a:cs typeface="Calibri"/>
              <a:sym typeface="Calibri"/>
            </a:endParaRPr>
          </a:p>
        </p:txBody>
      </p:sp>
      <p:sp>
        <p:nvSpPr>
          <p:cNvPr id="81" name="Google Shape;81;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82" name="Google Shape;82;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sp>
        <p:nvSpPr>
          <p:cNvPr id="616" name="Google Shape;616;p34"/>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635" lvl="0" indent="0" algn="ctr" rtl="0">
              <a:lnSpc>
                <a:spcPct val="100000"/>
              </a:lnSpc>
              <a:spcBef>
                <a:spcPts val="0"/>
              </a:spcBef>
              <a:spcAft>
                <a:spcPts val="0"/>
              </a:spcAft>
              <a:buNone/>
            </a:pPr>
            <a:r>
              <a:rPr lang="fr-FR"/>
              <a:t>Front End</a:t>
            </a:r>
            <a:endParaRPr/>
          </a:p>
        </p:txBody>
      </p:sp>
      <p:grpSp>
        <p:nvGrpSpPr>
          <p:cNvPr id="617" name="Google Shape;617;p34"/>
          <p:cNvGrpSpPr/>
          <p:nvPr/>
        </p:nvGrpSpPr>
        <p:grpSpPr>
          <a:xfrm>
            <a:off x="97395" y="94078"/>
            <a:ext cx="1129502" cy="1067898"/>
            <a:chOff x="97395" y="94078"/>
            <a:chExt cx="1129502" cy="1067898"/>
          </a:xfrm>
        </p:grpSpPr>
        <p:pic>
          <p:nvPicPr>
            <p:cNvPr id="618" name="Google Shape;618;p34"/>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619" name="Google Shape;619;p34"/>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620" name="Google Shape;620;p3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621" name="Google Shape;621;p3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40</a:t>
            </a:fld>
            <a:endParaRPr/>
          </a:p>
        </p:txBody>
      </p:sp>
      <p:pic>
        <p:nvPicPr>
          <p:cNvPr id="622" name="Google Shape;622;p34"/>
          <p:cNvPicPr preferRelativeResize="0"/>
          <p:nvPr/>
        </p:nvPicPr>
        <p:blipFill>
          <a:blip r:embed="rId5">
            <a:alphaModFix/>
          </a:blip>
          <a:stretch>
            <a:fillRect/>
          </a:stretch>
        </p:blipFill>
        <p:spPr>
          <a:xfrm>
            <a:off x="2280813" y="1585214"/>
            <a:ext cx="7630365" cy="464032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626"/>
        <p:cNvGrpSpPr/>
        <p:nvPr/>
      </p:nvGrpSpPr>
      <p:grpSpPr>
        <a:xfrm>
          <a:off x="0" y="0"/>
          <a:ext cx="0" cy="0"/>
          <a:chOff x="0" y="0"/>
          <a:chExt cx="0" cy="0"/>
        </a:xfrm>
      </p:grpSpPr>
      <p:sp>
        <p:nvSpPr>
          <p:cNvPr id="627" name="Google Shape;627;p35"/>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Security</a:t>
            </a:r>
            <a:endParaRPr/>
          </a:p>
        </p:txBody>
      </p:sp>
      <p:grpSp>
        <p:nvGrpSpPr>
          <p:cNvPr id="628" name="Google Shape;628;p35"/>
          <p:cNvGrpSpPr/>
          <p:nvPr/>
        </p:nvGrpSpPr>
        <p:grpSpPr>
          <a:xfrm>
            <a:off x="97395" y="94078"/>
            <a:ext cx="1129502" cy="1067898"/>
            <a:chOff x="97395" y="94078"/>
            <a:chExt cx="1129502" cy="1067898"/>
          </a:xfrm>
        </p:grpSpPr>
        <p:pic>
          <p:nvPicPr>
            <p:cNvPr id="629" name="Google Shape;629;p35"/>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630" name="Google Shape;630;p35"/>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631" name="Google Shape;631;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632" name="Google Shape;632;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41</a:t>
            </a:fld>
            <a:endParaRPr/>
          </a:p>
        </p:txBody>
      </p:sp>
      <p:sp>
        <p:nvSpPr>
          <p:cNvPr id="633" name="Google Shape;633;p35"/>
          <p:cNvSpPr txBox="1"/>
          <p:nvPr/>
        </p:nvSpPr>
        <p:spPr>
          <a:xfrm>
            <a:off x="1007175" y="2401725"/>
            <a:ext cx="9684300" cy="3472200"/>
          </a:xfrm>
          <a:prstGeom prst="rect">
            <a:avLst/>
          </a:prstGeom>
          <a:noFill/>
          <a:ln>
            <a:noFill/>
          </a:ln>
        </p:spPr>
        <p:txBody>
          <a:bodyPr spcFirstLastPara="1" wrap="square" lIns="91425" tIns="91425" rIns="91425" bIns="91425" anchor="t" anchorCtr="0">
            <a:noAutofit/>
          </a:bodyPr>
          <a:lstStyle/>
          <a:p>
            <a:pPr marL="488950" lvl="0" indent="-457200" algn="l" rtl="0">
              <a:spcBef>
                <a:spcPts val="0"/>
              </a:spcBef>
              <a:spcAft>
                <a:spcPts val="0"/>
              </a:spcAft>
              <a:buClr>
                <a:schemeClr val="dk1"/>
              </a:buClr>
              <a:buSzPts val="3100"/>
              <a:buFont typeface="Arial" panose="020B0604020202020204" pitchFamily="34" charset="0"/>
              <a:buChar char="•"/>
            </a:pPr>
            <a:r>
              <a:rPr lang="en-US" sz="3100" dirty="0">
                <a:solidFill>
                  <a:schemeClr val="dk1"/>
                </a:solidFill>
                <a:latin typeface="Calibri"/>
                <a:ea typeface="Calibri"/>
                <a:cs typeface="Calibri"/>
                <a:sym typeface="Calibri"/>
              </a:rPr>
              <a:t>Access restrictions</a:t>
            </a:r>
          </a:p>
          <a:p>
            <a:pPr marL="946150" lvl="1" indent="-457200" algn="l" rtl="0">
              <a:spcBef>
                <a:spcPts val="0"/>
              </a:spcBef>
              <a:spcAft>
                <a:spcPts val="0"/>
              </a:spcAft>
              <a:buClr>
                <a:schemeClr val="dk1"/>
              </a:buClr>
              <a:buSzPts val="3100"/>
              <a:buFont typeface="Courier New" panose="02070309020205020404" pitchFamily="49" charset="0"/>
              <a:buChar char="o"/>
            </a:pPr>
            <a:r>
              <a:rPr lang="fr-FR" sz="3100" dirty="0" err="1">
                <a:solidFill>
                  <a:schemeClr val="dk1"/>
                </a:solidFill>
                <a:latin typeface="Calibri"/>
                <a:ea typeface="Calibri"/>
                <a:cs typeface="Calibri"/>
                <a:sym typeface="Calibri"/>
              </a:rPr>
              <a:t>Database</a:t>
            </a:r>
            <a:endParaRPr sz="3100" dirty="0">
              <a:solidFill>
                <a:schemeClr val="dk1"/>
              </a:solidFill>
              <a:latin typeface="Calibri"/>
              <a:ea typeface="Calibri"/>
              <a:cs typeface="Calibri"/>
              <a:sym typeface="Calibri"/>
            </a:endParaRPr>
          </a:p>
          <a:p>
            <a:pPr marL="488950" lvl="0" indent="-457200" algn="l" rtl="0">
              <a:spcBef>
                <a:spcPts val="0"/>
              </a:spcBef>
              <a:spcAft>
                <a:spcPts val="0"/>
              </a:spcAft>
              <a:buClr>
                <a:schemeClr val="dk1"/>
              </a:buClr>
              <a:buSzPts val="3100"/>
              <a:buFont typeface="Arial" panose="020B0604020202020204" pitchFamily="34" charset="0"/>
              <a:buChar char="•"/>
            </a:pPr>
            <a:r>
              <a:rPr lang="fr-FR" sz="3100" dirty="0">
                <a:solidFill>
                  <a:schemeClr val="dk1"/>
                </a:solidFill>
                <a:latin typeface="Calibri"/>
                <a:ea typeface="Calibri"/>
                <a:cs typeface="Calibri"/>
                <a:sym typeface="Calibri"/>
              </a:rPr>
              <a:t>Network </a:t>
            </a:r>
            <a:r>
              <a:rPr lang="fr-FR" sz="3100" dirty="0" err="1">
                <a:solidFill>
                  <a:schemeClr val="dk1"/>
                </a:solidFill>
                <a:latin typeface="Calibri"/>
                <a:ea typeface="Calibri"/>
                <a:cs typeface="Calibri"/>
                <a:sym typeface="Calibri"/>
              </a:rPr>
              <a:t>security</a:t>
            </a:r>
            <a:r>
              <a:rPr lang="fr-FR" sz="3100" dirty="0">
                <a:solidFill>
                  <a:schemeClr val="dk1"/>
                </a:solidFill>
                <a:latin typeface="Calibri"/>
                <a:ea typeface="Calibri"/>
                <a:cs typeface="Calibri"/>
                <a:sym typeface="Calibri"/>
              </a:rPr>
              <a:t> </a:t>
            </a:r>
            <a:endParaRPr sz="3100" dirty="0">
              <a:solidFill>
                <a:schemeClr val="dk1"/>
              </a:solidFill>
              <a:latin typeface="Calibri"/>
              <a:ea typeface="Calibri"/>
              <a:cs typeface="Calibri"/>
              <a:sym typeface="Calibri"/>
            </a:endParaRPr>
          </a:p>
          <a:p>
            <a:pPr marL="946150" lvl="1" indent="-457200" algn="l" rtl="0">
              <a:spcBef>
                <a:spcPts val="0"/>
              </a:spcBef>
              <a:spcAft>
                <a:spcPts val="0"/>
              </a:spcAft>
              <a:buClr>
                <a:schemeClr val="dk1"/>
              </a:buClr>
              <a:buSzPts val="3100"/>
              <a:buFont typeface="Courier New" panose="02070309020205020404" pitchFamily="49" charset="0"/>
              <a:buChar char="o"/>
            </a:pPr>
            <a:r>
              <a:rPr lang="fr-FR" sz="3100" dirty="0">
                <a:solidFill>
                  <a:schemeClr val="dk1"/>
                </a:solidFill>
                <a:latin typeface="Calibri"/>
                <a:ea typeface="Calibri"/>
                <a:cs typeface="Calibri"/>
                <a:sym typeface="Calibri"/>
              </a:rPr>
              <a:t>Expose in internet</a:t>
            </a:r>
          </a:p>
          <a:p>
            <a:pPr marL="946150" lvl="1" indent="-457200">
              <a:buClr>
                <a:schemeClr val="dk1"/>
              </a:buClr>
              <a:buSzPts val="3100"/>
              <a:buFont typeface="Courier New" panose="02070309020205020404" pitchFamily="49" charset="0"/>
              <a:buChar char="o"/>
            </a:pPr>
            <a:r>
              <a:rPr lang="fr-FR" sz="3100" dirty="0">
                <a:solidFill>
                  <a:schemeClr val="dk1"/>
                </a:solidFill>
                <a:latin typeface="Calibri"/>
                <a:ea typeface="Calibri"/>
                <a:cs typeface="Calibri"/>
                <a:sym typeface="Calibri"/>
              </a:rPr>
              <a:t>Need to </a:t>
            </a:r>
            <a:r>
              <a:rPr lang="fr-FR" sz="3100" dirty="0" err="1">
                <a:solidFill>
                  <a:schemeClr val="dk1"/>
                </a:solidFill>
                <a:latin typeface="Calibri"/>
                <a:ea typeface="Calibri"/>
                <a:cs typeface="Calibri"/>
                <a:sym typeface="Calibri"/>
              </a:rPr>
              <a:t>add</a:t>
            </a:r>
            <a:r>
              <a:rPr lang="fr-FR" sz="3100" dirty="0">
                <a:solidFill>
                  <a:schemeClr val="dk1"/>
                </a:solidFill>
                <a:latin typeface="Calibri"/>
                <a:ea typeface="Calibri"/>
                <a:cs typeface="Calibri"/>
                <a:sym typeface="Calibri"/>
              </a:rPr>
              <a:t> Web Application Firewall (WAF)</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pSp>
        <p:nvGrpSpPr>
          <p:cNvPr id="197" name="Google Shape;197;p11"/>
          <p:cNvGrpSpPr/>
          <p:nvPr/>
        </p:nvGrpSpPr>
        <p:grpSpPr>
          <a:xfrm>
            <a:off x="97395" y="94078"/>
            <a:ext cx="1129502" cy="1067898"/>
            <a:chOff x="97395" y="94078"/>
            <a:chExt cx="1129502" cy="1067898"/>
          </a:xfrm>
        </p:grpSpPr>
        <p:pic>
          <p:nvPicPr>
            <p:cNvPr id="198" name="Google Shape;198;p11"/>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99" name="Google Shape;199;p11"/>
            <p:cNvPicPr preferRelativeResize="0"/>
            <p:nvPr/>
          </p:nvPicPr>
          <p:blipFill rotWithShape="1">
            <a:blip r:embed="rId4">
              <a:alphaModFix/>
            </a:blip>
            <a:srcRect/>
            <a:stretch/>
          </p:blipFill>
          <p:spPr>
            <a:xfrm>
              <a:off x="256031" y="217932"/>
              <a:ext cx="669036" cy="640080"/>
            </a:xfrm>
            <a:prstGeom prst="rect">
              <a:avLst/>
            </a:prstGeom>
            <a:noFill/>
            <a:ln>
              <a:noFill/>
            </a:ln>
          </p:spPr>
        </p:pic>
      </p:grpSp>
      <p:pic>
        <p:nvPicPr>
          <p:cNvPr id="200" name="Google Shape;200;p11"/>
          <p:cNvPicPr preferRelativeResize="0"/>
          <p:nvPr/>
        </p:nvPicPr>
        <p:blipFill rotWithShape="1">
          <a:blip r:embed="rId5">
            <a:alphaModFix/>
          </a:blip>
          <a:srcRect l="25893" t="26471" r="25163" b="26471"/>
          <a:stretch/>
        </p:blipFill>
        <p:spPr>
          <a:xfrm>
            <a:off x="5770729" y="1570074"/>
            <a:ext cx="1188779" cy="1143000"/>
          </a:xfrm>
          <a:prstGeom prst="ellipse">
            <a:avLst/>
          </a:prstGeom>
          <a:noFill/>
          <a:ln w="9525" cap="rnd" cmpd="sng">
            <a:solidFill>
              <a:schemeClr val="dk1"/>
            </a:solidFill>
            <a:prstDash val="solid"/>
            <a:round/>
            <a:headEnd type="none" w="sm" len="sm"/>
            <a:tailEnd type="none" w="sm" len="sm"/>
          </a:ln>
        </p:spPr>
      </p:pic>
      <p:sp>
        <p:nvSpPr>
          <p:cNvPr id="201" name="Google Shape;201;p11"/>
          <p:cNvSpPr/>
          <p:nvPr/>
        </p:nvSpPr>
        <p:spPr>
          <a:xfrm>
            <a:off x="8056729" y="1798674"/>
            <a:ext cx="1547923" cy="6858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6">
            <a:alphaModFix/>
          </a:blip>
          <a:srcRect/>
          <a:stretch/>
        </p:blipFill>
        <p:spPr>
          <a:xfrm>
            <a:off x="8956952" y="1929808"/>
            <a:ext cx="533401" cy="533401"/>
          </a:xfrm>
          <a:prstGeom prst="rect">
            <a:avLst/>
          </a:prstGeom>
          <a:noFill/>
          <a:ln>
            <a:noFill/>
          </a:ln>
        </p:spPr>
      </p:pic>
      <p:sp>
        <p:nvSpPr>
          <p:cNvPr id="203" name="Google Shape;203;p11"/>
          <p:cNvSpPr txBox="1"/>
          <p:nvPr/>
        </p:nvSpPr>
        <p:spPr>
          <a:xfrm>
            <a:off x="8111849" y="1941109"/>
            <a:ext cx="8708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Tablets</a:t>
            </a:r>
            <a:endParaRPr sz="1800" dirty="0">
              <a:solidFill>
                <a:schemeClr val="dk1"/>
              </a:solidFill>
              <a:latin typeface="Calibri"/>
              <a:ea typeface="Calibri"/>
              <a:cs typeface="Calibri"/>
              <a:sym typeface="Calibri"/>
            </a:endParaRPr>
          </a:p>
        </p:txBody>
      </p:sp>
      <p:cxnSp>
        <p:nvCxnSpPr>
          <p:cNvPr id="204" name="Google Shape;204;p11"/>
          <p:cNvCxnSpPr/>
          <p:nvPr/>
        </p:nvCxnSpPr>
        <p:spPr>
          <a:xfrm>
            <a:off x="6959508" y="2027274"/>
            <a:ext cx="1097221" cy="0"/>
          </a:xfrm>
          <a:prstGeom prst="straightConnector1">
            <a:avLst/>
          </a:prstGeom>
          <a:noFill/>
          <a:ln w="9525" cap="flat" cmpd="sng">
            <a:solidFill>
              <a:schemeClr val="dk1"/>
            </a:solidFill>
            <a:prstDash val="solid"/>
            <a:round/>
            <a:headEnd type="none" w="sm" len="sm"/>
            <a:tailEnd type="triangle" w="med" len="med"/>
          </a:ln>
        </p:spPr>
      </p:cxnSp>
      <p:cxnSp>
        <p:nvCxnSpPr>
          <p:cNvPr id="205" name="Google Shape;205;p11"/>
          <p:cNvCxnSpPr/>
          <p:nvPr/>
        </p:nvCxnSpPr>
        <p:spPr>
          <a:xfrm rot="10800000">
            <a:off x="6959508" y="2310441"/>
            <a:ext cx="1097221" cy="0"/>
          </a:xfrm>
          <a:prstGeom prst="straightConnector1">
            <a:avLst/>
          </a:prstGeom>
          <a:noFill/>
          <a:ln w="9525" cap="flat" cmpd="sng">
            <a:solidFill>
              <a:schemeClr val="dk1"/>
            </a:solidFill>
            <a:prstDash val="solid"/>
            <a:round/>
            <a:headEnd type="none" w="sm" len="sm"/>
            <a:tailEnd type="triangle" w="med" len="med"/>
          </a:ln>
        </p:spPr>
      </p:cxnSp>
      <p:sp>
        <p:nvSpPr>
          <p:cNvPr id="206" name="Google Shape;206;p11"/>
          <p:cNvSpPr/>
          <p:nvPr/>
        </p:nvSpPr>
        <p:spPr>
          <a:xfrm>
            <a:off x="7848600" y="3275632"/>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07" name="Google Shape;207;p11"/>
          <p:cNvCxnSpPr/>
          <p:nvPr/>
        </p:nvCxnSpPr>
        <p:spPr>
          <a:xfrm rot="10800000">
            <a:off x="8830690" y="2310441"/>
            <a:ext cx="0" cy="1088433"/>
          </a:xfrm>
          <a:prstGeom prst="straightConnector1">
            <a:avLst/>
          </a:prstGeom>
          <a:noFill/>
          <a:ln w="9525" cap="flat" cmpd="sng">
            <a:solidFill>
              <a:schemeClr val="dk1"/>
            </a:solidFill>
            <a:prstDash val="solid"/>
            <a:round/>
            <a:headEnd type="none" w="sm" len="sm"/>
            <a:tailEnd type="triangle" w="med" len="med"/>
          </a:ln>
        </p:spPr>
      </p:cxnSp>
      <p:cxnSp>
        <p:nvCxnSpPr>
          <p:cNvPr id="208" name="Google Shape;208;p11"/>
          <p:cNvCxnSpPr/>
          <p:nvPr/>
        </p:nvCxnSpPr>
        <p:spPr>
          <a:xfrm>
            <a:off x="8361529" y="2387009"/>
            <a:ext cx="0" cy="1011865"/>
          </a:xfrm>
          <a:prstGeom prst="straightConnector1">
            <a:avLst/>
          </a:prstGeom>
          <a:noFill/>
          <a:ln w="9525" cap="flat" cmpd="sng">
            <a:solidFill>
              <a:schemeClr val="dk1"/>
            </a:solidFill>
            <a:prstDash val="solid"/>
            <a:round/>
            <a:headEnd type="none" w="sm" len="sm"/>
            <a:tailEnd type="triangle" w="med" len="med"/>
          </a:ln>
        </p:spPr>
      </p:cxnSp>
      <p:sp>
        <p:nvSpPr>
          <p:cNvPr id="209" name="Google Shape;209;p11"/>
          <p:cNvSpPr/>
          <p:nvPr/>
        </p:nvSpPr>
        <p:spPr>
          <a:xfrm>
            <a:off x="2044058" y="2624236"/>
            <a:ext cx="3821027"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13" name="Google Shape;213;p11"/>
          <p:cNvSpPr/>
          <p:nvPr/>
        </p:nvSpPr>
        <p:spPr>
          <a:xfrm>
            <a:off x="1666596" y="4842440"/>
            <a:ext cx="1371600" cy="685795"/>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216" name="Google Shape;216;p11"/>
          <p:cNvCxnSpPr/>
          <p:nvPr/>
        </p:nvCxnSpPr>
        <p:spPr>
          <a:xfrm>
            <a:off x="2265529" y="4389474"/>
            <a:ext cx="6324600" cy="0"/>
          </a:xfrm>
          <a:prstGeom prst="straightConnector1">
            <a:avLst/>
          </a:prstGeom>
          <a:noFill/>
          <a:ln w="19050" cap="flat" cmpd="sng">
            <a:solidFill>
              <a:schemeClr val="dk1"/>
            </a:solidFill>
            <a:prstDash val="solid"/>
            <a:round/>
            <a:headEnd type="none" w="sm" len="sm"/>
            <a:tailEnd type="none" w="sm" len="sm"/>
          </a:ln>
        </p:spPr>
      </p:cxnSp>
      <p:cxnSp>
        <p:nvCxnSpPr>
          <p:cNvPr id="217" name="Google Shape;217;p11"/>
          <p:cNvCxnSpPr/>
          <p:nvPr/>
        </p:nvCxnSpPr>
        <p:spPr>
          <a:xfrm>
            <a:off x="8590129" y="3982692"/>
            <a:ext cx="0" cy="1296373"/>
          </a:xfrm>
          <a:prstGeom prst="straightConnector1">
            <a:avLst/>
          </a:prstGeom>
          <a:noFill/>
          <a:ln w="19050" cap="flat" cmpd="sng">
            <a:solidFill>
              <a:schemeClr val="dk1"/>
            </a:solidFill>
            <a:prstDash val="solid"/>
            <a:round/>
            <a:headEnd type="none" w="sm" len="sm"/>
            <a:tailEnd type="triangle" w="med" len="med"/>
          </a:ln>
        </p:spPr>
      </p:cxnSp>
      <p:cxnSp>
        <p:nvCxnSpPr>
          <p:cNvPr id="218" name="Google Shape;218;p11"/>
          <p:cNvCxnSpPr>
            <a:cxnSpLocks/>
            <a:stCxn id="8" idx="2"/>
          </p:cNvCxnSpPr>
          <p:nvPr/>
        </p:nvCxnSpPr>
        <p:spPr>
          <a:xfrm>
            <a:off x="4909830" y="3751421"/>
            <a:ext cx="0" cy="638051"/>
          </a:xfrm>
          <a:prstGeom prst="straightConnector1">
            <a:avLst/>
          </a:prstGeom>
          <a:noFill/>
          <a:ln w="19050" cap="flat" cmpd="sng">
            <a:solidFill>
              <a:schemeClr val="dk1"/>
            </a:solidFill>
            <a:prstDash val="solid"/>
            <a:round/>
            <a:headEnd type="none" w="sm" len="sm"/>
            <a:tailEnd type="none" w="sm" len="sm"/>
          </a:ln>
        </p:spPr>
      </p:cxnSp>
      <p:cxnSp>
        <p:nvCxnSpPr>
          <p:cNvPr id="220" name="Google Shape;220;p11"/>
          <p:cNvCxnSpPr/>
          <p:nvPr/>
        </p:nvCxnSpPr>
        <p:spPr>
          <a:xfrm>
            <a:off x="2265164" y="4389473"/>
            <a:ext cx="0" cy="428047"/>
          </a:xfrm>
          <a:prstGeom prst="straightConnector1">
            <a:avLst/>
          </a:prstGeom>
          <a:noFill/>
          <a:ln w="19050" cap="flat" cmpd="sng">
            <a:solidFill>
              <a:schemeClr val="dk1"/>
            </a:solidFill>
            <a:prstDash val="solid"/>
            <a:round/>
            <a:headEnd type="none" w="sm" len="sm"/>
            <a:tailEnd type="none" w="sm" len="sm"/>
          </a:ln>
        </p:spPr>
      </p:cxnSp>
      <p:sp>
        <p:nvSpPr>
          <p:cNvPr id="222" name="Google Shape;222;p11"/>
          <p:cNvSpPr/>
          <p:nvPr/>
        </p:nvSpPr>
        <p:spPr>
          <a:xfrm>
            <a:off x="1670140" y="5779168"/>
            <a:ext cx="1371600" cy="685795"/>
          </a:xfrm>
          <a:prstGeom prst="rect">
            <a:avLst/>
          </a:prstGeom>
          <a:noFill/>
          <a:ln w="25400" cap="flat" cmpd="sng">
            <a:solidFill>
              <a:srgbClr val="DAE5F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BFBFBF"/>
                </a:solidFill>
                <a:latin typeface="Calibri"/>
                <a:ea typeface="Calibri"/>
                <a:cs typeface="Calibri"/>
                <a:sym typeface="Calibri"/>
              </a:rPr>
              <a:t>Payment Engine</a:t>
            </a:r>
            <a:endParaRPr/>
          </a:p>
        </p:txBody>
      </p:sp>
      <p:cxnSp>
        <p:nvCxnSpPr>
          <p:cNvPr id="223" name="Google Shape;223;p11"/>
          <p:cNvCxnSpPr>
            <a:stCxn id="213" idx="2"/>
            <a:endCxn id="222" idx="0"/>
          </p:cNvCxnSpPr>
          <p:nvPr/>
        </p:nvCxnSpPr>
        <p:spPr>
          <a:xfrm>
            <a:off x="2352396" y="5528235"/>
            <a:ext cx="3600" cy="250800"/>
          </a:xfrm>
          <a:prstGeom prst="straightConnector1">
            <a:avLst/>
          </a:prstGeom>
          <a:noFill/>
          <a:ln w="9525" cap="flat" cmpd="sng">
            <a:solidFill>
              <a:schemeClr val="dk1"/>
            </a:solidFill>
            <a:prstDash val="solid"/>
            <a:round/>
            <a:headEnd type="none" w="sm" len="sm"/>
            <a:tailEnd type="triangle" w="med" len="med"/>
          </a:ln>
        </p:spPr>
      </p:cxnSp>
      <p:sp>
        <p:nvSpPr>
          <p:cNvPr id="224" name="Google Shape;224;p11"/>
          <p:cNvSpPr txBox="1"/>
          <p:nvPr/>
        </p:nvSpPr>
        <p:spPr>
          <a:xfrm>
            <a:off x="2599370" y="3990783"/>
            <a:ext cx="814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Queue</a:t>
            </a:r>
            <a:endParaRPr/>
          </a:p>
        </p:txBody>
      </p:sp>
      <p:sp>
        <p:nvSpPr>
          <p:cNvPr id="225" name="Google Shape;225;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226" name="Google Shape;22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42</a:t>
            </a:fld>
            <a:endParaRPr/>
          </a:p>
        </p:txBody>
      </p:sp>
      <p:sp>
        <p:nvSpPr>
          <p:cNvPr id="227" name="Google Shape;227;p11"/>
          <p:cNvSpPr txBox="1"/>
          <p:nvPr/>
        </p:nvSpPr>
        <p:spPr>
          <a:xfrm>
            <a:off x="8982687" y="2708275"/>
            <a:ext cx="1243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Mobile app</a:t>
            </a:r>
            <a:endParaRPr dirty="0"/>
          </a:p>
        </p:txBody>
      </p:sp>
      <p:sp>
        <p:nvSpPr>
          <p:cNvPr id="7" name="Rectangle 6">
            <a:extLst>
              <a:ext uri="{FF2B5EF4-FFF2-40B4-BE49-F238E27FC236}">
                <a16:creationId xmlns:a16="http://schemas.microsoft.com/office/drawing/2014/main" id="{4AB5BEBF-A125-14B9-EBD2-3B98DBD15210}"/>
              </a:ext>
            </a:extLst>
          </p:cNvPr>
          <p:cNvSpPr/>
          <p:nvPr/>
        </p:nvSpPr>
        <p:spPr>
          <a:xfrm>
            <a:off x="2044058" y="332041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Offline service</a:t>
            </a:r>
            <a:endParaRPr lang="fr-FR" sz="1800" dirty="0"/>
          </a:p>
        </p:txBody>
      </p:sp>
      <p:sp>
        <p:nvSpPr>
          <p:cNvPr id="8" name="Rectangle 7">
            <a:extLst>
              <a:ext uri="{FF2B5EF4-FFF2-40B4-BE49-F238E27FC236}">
                <a16:creationId xmlns:a16="http://schemas.microsoft.com/office/drawing/2014/main" id="{C88E9FC1-6564-FDFC-F52D-B099E1921180}"/>
              </a:ext>
            </a:extLst>
          </p:cNvPr>
          <p:cNvSpPr/>
          <p:nvPr/>
        </p:nvSpPr>
        <p:spPr>
          <a:xfrm>
            <a:off x="3954573" y="3323376"/>
            <a:ext cx="1910514" cy="42804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dk1"/>
                </a:solidFill>
                <a:latin typeface="Calibri"/>
                <a:ea typeface="Calibri"/>
                <a:cs typeface="Calibri"/>
                <a:sym typeface="Calibri"/>
              </a:rPr>
              <a:t>Online service</a:t>
            </a:r>
            <a:endParaRPr lang="fr-FR" sz="1800" dirty="0"/>
          </a:p>
        </p:txBody>
      </p:sp>
      <p:sp>
        <p:nvSpPr>
          <p:cNvPr id="13" name="Google Shape;258;p12">
            <a:extLst>
              <a:ext uri="{FF2B5EF4-FFF2-40B4-BE49-F238E27FC236}">
                <a16:creationId xmlns:a16="http://schemas.microsoft.com/office/drawing/2014/main" id="{6423285B-5D7F-E80B-2753-C868F0C39A47}"/>
              </a:ext>
            </a:extLst>
          </p:cNvPr>
          <p:cNvSpPr txBox="1"/>
          <p:nvPr/>
        </p:nvSpPr>
        <p:spPr>
          <a:xfrm>
            <a:off x="6749134" y="3019422"/>
            <a:ext cx="67552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cs typeface="Calibri"/>
                <a:sym typeface="Calibri"/>
              </a:rPr>
              <a:t>WAF</a:t>
            </a:r>
            <a:endParaRPr dirty="0"/>
          </a:p>
        </p:txBody>
      </p:sp>
      <p:cxnSp>
        <p:nvCxnSpPr>
          <p:cNvPr id="18" name="Connecteur : en angle 17">
            <a:extLst>
              <a:ext uri="{FF2B5EF4-FFF2-40B4-BE49-F238E27FC236}">
                <a16:creationId xmlns:a16="http://schemas.microsoft.com/office/drawing/2014/main" id="{2A088A2C-A8E1-145A-2286-26DD89242B9D}"/>
              </a:ext>
            </a:extLst>
          </p:cNvPr>
          <p:cNvCxnSpPr>
            <a:stCxn id="200" idx="4"/>
            <a:endCxn id="8" idx="3"/>
          </p:cNvCxnSpPr>
          <p:nvPr/>
        </p:nvCxnSpPr>
        <p:spPr>
          <a:xfrm rot="5400000">
            <a:off x="5662375" y="2915784"/>
            <a:ext cx="905455" cy="500034"/>
          </a:xfrm>
          <a:prstGeom prst="bentConnector3">
            <a:avLst>
              <a:gd name="adj1" fmla="val 99855"/>
            </a:avLst>
          </a:prstGeom>
          <a:ln w="12700">
            <a:tailEnd type="triangle"/>
          </a:ln>
        </p:spPr>
        <p:style>
          <a:lnRef idx="1">
            <a:schemeClr val="dk1"/>
          </a:lnRef>
          <a:fillRef idx="0">
            <a:schemeClr val="dk1"/>
          </a:fillRef>
          <a:effectRef idx="0">
            <a:schemeClr val="dk1"/>
          </a:effectRef>
          <a:fontRef idx="minor">
            <a:schemeClr val="tx1"/>
          </a:fontRef>
        </p:style>
      </p:cxnSp>
      <p:sp>
        <p:nvSpPr>
          <p:cNvPr id="3" name="Google Shape;313;p15">
            <a:extLst>
              <a:ext uri="{FF2B5EF4-FFF2-40B4-BE49-F238E27FC236}">
                <a16:creationId xmlns:a16="http://schemas.microsoft.com/office/drawing/2014/main" id="{A7B4E049-C0AD-ADDC-D84E-53ADDC013740}"/>
              </a:ext>
            </a:extLst>
          </p:cNvPr>
          <p:cNvSpPr/>
          <p:nvPr/>
        </p:nvSpPr>
        <p:spPr>
          <a:xfrm>
            <a:off x="7848600" y="5257800"/>
            <a:ext cx="1371600" cy="1207161"/>
          </a:xfrm>
          <a:prstGeom prst="rect">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Logging</a:t>
            </a:r>
            <a:endParaRPr sz="1800">
              <a:solidFill>
                <a:schemeClr val="dk1"/>
              </a:solidFill>
              <a:latin typeface="Calibri"/>
              <a:ea typeface="Calibri"/>
              <a:cs typeface="Calibri"/>
              <a:sym typeface="Calibri"/>
            </a:endParaRPr>
          </a:p>
        </p:txBody>
      </p:sp>
      <p:sp>
        <p:nvSpPr>
          <p:cNvPr id="4" name="Google Shape;314;p15">
            <a:extLst>
              <a:ext uri="{FF2B5EF4-FFF2-40B4-BE49-F238E27FC236}">
                <a16:creationId xmlns:a16="http://schemas.microsoft.com/office/drawing/2014/main" id="{2F362645-BC31-7CB2-160B-29B84D3D1D00}"/>
              </a:ext>
            </a:extLst>
          </p:cNvPr>
          <p:cNvSpPr/>
          <p:nvPr/>
        </p:nvSpPr>
        <p:spPr>
          <a:xfrm>
            <a:off x="4772198" y="5191635"/>
            <a:ext cx="600871" cy="758257"/>
          </a:xfrm>
          <a:prstGeom prst="flowChartMagneticDisk">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pic>
        <p:nvPicPr>
          <p:cNvPr id="5" name="Google Shape;331;p15">
            <a:extLst>
              <a:ext uri="{FF2B5EF4-FFF2-40B4-BE49-F238E27FC236}">
                <a16:creationId xmlns:a16="http://schemas.microsoft.com/office/drawing/2014/main" id="{5DCB6EB8-5B3D-25B8-C620-32DA6ADD8878}"/>
              </a:ext>
            </a:extLst>
          </p:cNvPr>
          <p:cNvPicPr preferRelativeResize="0"/>
          <p:nvPr/>
        </p:nvPicPr>
        <p:blipFill rotWithShape="1">
          <a:blip r:embed="rId7">
            <a:alphaModFix/>
          </a:blip>
          <a:srcRect/>
          <a:stretch/>
        </p:blipFill>
        <p:spPr>
          <a:xfrm>
            <a:off x="7900981" y="5351917"/>
            <a:ext cx="1249277" cy="1011915"/>
          </a:xfrm>
          <a:prstGeom prst="rect">
            <a:avLst/>
          </a:prstGeom>
          <a:noFill/>
          <a:ln>
            <a:noFill/>
          </a:ln>
        </p:spPr>
      </p:pic>
      <p:pic>
        <p:nvPicPr>
          <p:cNvPr id="6" name="Google Shape;332;p15">
            <a:extLst>
              <a:ext uri="{FF2B5EF4-FFF2-40B4-BE49-F238E27FC236}">
                <a16:creationId xmlns:a16="http://schemas.microsoft.com/office/drawing/2014/main" id="{EFA15836-B77F-5619-422F-45538101D165}"/>
              </a:ext>
            </a:extLst>
          </p:cNvPr>
          <p:cNvPicPr preferRelativeResize="0"/>
          <p:nvPr/>
        </p:nvPicPr>
        <p:blipFill rotWithShape="1">
          <a:blip r:embed="rId8">
            <a:alphaModFix/>
          </a:blip>
          <a:srcRect/>
          <a:stretch/>
        </p:blipFill>
        <p:spPr>
          <a:xfrm>
            <a:off x="5483203" y="4917786"/>
            <a:ext cx="1344250" cy="1246130"/>
          </a:xfrm>
          <a:prstGeom prst="rect">
            <a:avLst/>
          </a:prstGeom>
          <a:noFill/>
          <a:ln>
            <a:noFill/>
          </a:ln>
        </p:spPr>
      </p:pic>
      <p:pic>
        <p:nvPicPr>
          <p:cNvPr id="10" name="Google Shape;568;p29">
            <a:extLst>
              <a:ext uri="{FF2B5EF4-FFF2-40B4-BE49-F238E27FC236}">
                <a16:creationId xmlns:a16="http://schemas.microsoft.com/office/drawing/2014/main" id="{C1208454-7DE9-F5A4-AE45-B78D61D2EBDF}"/>
              </a:ext>
            </a:extLst>
          </p:cNvPr>
          <p:cNvPicPr preferRelativeResize="0"/>
          <p:nvPr/>
        </p:nvPicPr>
        <p:blipFill rotWithShape="1">
          <a:blip r:embed="rId9">
            <a:alphaModFix/>
          </a:blip>
          <a:srcRect/>
          <a:stretch/>
        </p:blipFill>
        <p:spPr>
          <a:xfrm>
            <a:off x="3254858" y="2734511"/>
            <a:ext cx="478879" cy="478879"/>
          </a:xfrm>
          <a:prstGeom prst="rect">
            <a:avLst/>
          </a:prstGeom>
          <a:noFill/>
          <a:ln>
            <a:noFill/>
          </a:ln>
        </p:spPr>
      </p:pic>
      <p:sp>
        <p:nvSpPr>
          <p:cNvPr id="11" name="Google Shape;569;p29">
            <a:extLst>
              <a:ext uri="{FF2B5EF4-FFF2-40B4-BE49-F238E27FC236}">
                <a16:creationId xmlns:a16="http://schemas.microsoft.com/office/drawing/2014/main" id="{1A5AD1C7-7DAB-B035-D3BD-BAB55E999107}"/>
              </a:ext>
            </a:extLst>
          </p:cNvPr>
          <p:cNvSpPr txBox="1"/>
          <p:nvPr/>
        </p:nvSpPr>
        <p:spPr>
          <a:xfrm>
            <a:off x="3742184" y="2644726"/>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pic>
        <p:nvPicPr>
          <p:cNvPr id="12" name="Google Shape;568;p29">
            <a:extLst>
              <a:ext uri="{FF2B5EF4-FFF2-40B4-BE49-F238E27FC236}">
                <a16:creationId xmlns:a16="http://schemas.microsoft.com/office/drawing/2014/main" id="{4D9D14F0-6D8B-626F-E288-C73ACF47779B}"/>
              </a:ext>
            </a:extLst>
          </p:cNvPr>
          <p:cNvPicPr preferRelativeResize="0"/>
          <p:nvPr/>
        </p:nvPicPr>
        <p:blipFill rotWithShape="1">
          <a:blip r:embed="rId9">
            <a:alphaModFix/>
          </a:blip>
          <a:srcRect/>
          <a:stretch/>
        </p:blipFill>
        <p:spPr>
          <a:xfrm>
            <a:off x="7933203" y="3385828"/>
            <a:ext cx="478879" cy="478879"/>
          </a:xfrm>
          <a:prstGeom prst="rect">
            <a:avLst/>
          </a:prstGeom>
          <a:noFill/>
          <a:ln>
            <a:noFill/>
          </a:ln>
        </p:spPr>
      </p:pic>
      <p:sp>
        <p:nvSpPr>
          <p:cNvPr id="14" name="Google Shape;569;p29">
            <a:extLst>
              <a:ext uri="{FF2B5EF4-FFF2-40B4-BE49-F238E27FC236}">
                <a16:creationId xmlns:a16="http://schemas.microsoft.com/office/drawing/2014/main" id="{61201A73-C076-06EE-D993-4D0E78317362}"/>
              </a:ext>
            </a:extLst>
          </p:cNvPr>
          <p:cNvSpPr txBox="1"/>
          <p:nvPr/>
        </p:nvSpPr>
        <p:spPr>
          <a:xfrm>
            <a:off x="8420529" y="3296043"/>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
        <p:nvSpPr>
          <p:cNvPr id="15" name="Flèche : double flèche horizontale 14">
            <a:extLst>
              <a:ext uri="{FF2B5EF4-FFF2-40B4-BE49-F238E27FC236}">
                <a16:creationId xmlns:a16="http://schemas.microsoft.com/office/drawing/2014/main" id="{46D66BCC-174D-445D-4AB5-C50C21C1A8BE}"/>
              </a:ext>
            </a:extLst>
          </p:cNvPr>
          <p:cNvSpPr/>
          <p:nvPr/>
        </p:nvSpPr>
        <p:spPr>
          <a:xfrm>
            <a:off x="3800315" y="3614571"/>
            <a:ext cx="353695" cy="118969"/>
          </a:xfrm>
          <a:prstGeom prst="lef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7E9C315-D345-3F0E-A77F-71DC11FB123B}"/>
              </a:ext>
            </a:extLst>
          </p:cNvPr>
          <p:cNvSpPr txBox="1"/>
          <p:nvPr/>
        </p:nvSpPr>
        <p:spPr>
          <a:xfrm>
            <a:off x="3380136" y="3729883"/>
            <a:ext cx="1212336"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synchronize</a:t>
            </a:r>
            <a:endParaRPr lang="fr-FR" dirty="0"/>
          </a:p>
        </p:txBody>
      </p:sp>
      <p:sp>
        <p:nvSpPr>
          <p:cNvPr id="17" name="Google Shape;638;p36">
            <a:extLst>
              <a:ext uri="{FF2B5EF4-FFF2-40B4-BE49-F238E27FC236}">
                <a16:creationId xmlns:a16="http://schemas.microsoft.com/office/drawing/2014/main" id="{505AFD2F-E778-BD19-41E2-08F147552388}"/>
              </a:ext>
            </a:extLst>
          </p:cNvPr>
          <p:cNvSpPr txBox="1">
            <a:spLocks/>
          </p:cNvSpPr>
          <p:nvPr/>
        </p:nvSpPr>
        <p:spPr>
          <a:xfrm>
            <a:off x="3578629" y="469409"/>
            <a:ext cx="4478100" cy="64770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01320"/>
            <a:r>
              <a:rPr lang="fr-FR"/>
              <a:t>Architecture Diagram</a:t>
            </a:r>
          </a:p>
        </p:txBody>
      </p:sp>
      <p:pic>
        <p:nvPicPr>
          <p:cNvPr id="22" name="Google Shape;675;p36">
            <a:extLst>
              <a:ext uri="{FF2B5EF4-FFF2-40B4-BE49-F238E27FC236}">
                <a16:creationId xmlns:a16="http://schemas.microsoft.com/office/drawing/2014/main" id="{CC11FB9F-BC7D-82B2-DD58-A91E781F42AF}"/>
              </a:ext>
            </a:extLst>
          </p:cNvPr>
          <p:cNvPicPr preferRelativeResize="0"/>
          <p:nvPr/>
        </p:nvPicPr>
        <p:blipFill rotWithShape="1">
          <a:blip r:embed="rId10">
            <a:alphaModFix/>
          </a:blip>
          <a:srcRect/>
          <a:stretch/>
        </p:blipFill>
        <p:spPr>
          <a:xfrm>
            <a:off x="6038050" y="2951544"/>
            <a:ext cx="624264" cy="532475"/>
          </a:xfrm>
          <a:prstGeom prst="rect">
            <a:avLst/>
          </a:prstGeom>
          <a:noFill/>
          <a:ln>
            <a:noFill/>
          </a:ln>
        </p:spPr>
      </p:pic>
      <p:sp>
        <p:nvSpPr>
          <p:cNvPr id="25" name="Google Shape;680;p36">
            <a:extLst>
              <a:ext uri="{FF2B5EF4-FFF2-40B4-BE49-F238E27FC236}">
                <a16:creationId xmlns:a16="http://schemas.microsoft.com/office/drawing/2014/main" id="{6147F357-E458-9DBF-0C9E-EB83740F8A55}"/>
              </a:ext>
            </a:extLst>
          </p:cNvPr>
          <p:cNvSpPr txBox="1"/>
          <p:nvPr/>
        </p:nvSpPr>
        <p:spPr>
          <a:xfrm>
            <a:off x="7946846" y="3919569"/>
            <a:ext cx="13590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View service</a:t>
            </a:r>
            <a:endParaRPr/>
          </a:p>
        </p:txBody>
      </p:sp>
      <p:sp>
        <p:nvSpPr>
          <p:cNvPr id="26" name="Google Shape;681;p36">
            <a:extLst>
              <a:ext uri="{FF2B5EF4-FFF2-40B4-BE49-F238E27FC236}">
                <a16:creationId xmlns:a16="http://schemas.microsoft.com/office/drawing/2014/main" id="{D8EE1423-7819-8EB4-B2EC-9F38B8DBE656}"/>
              </a:ext>
            </a:extLst>
          </p:cNvPr>
          <p:cNvSpPr txBox="1"/>
          <p:nvPr/>
        </p:nvSpPr>
        <p:spPr>
          <a:xfrm>
            <a:off x="2928128" y="2173459"/>
            <a:ext cx="19491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Collect</a:t>
            </a:r>
            <a:r>
              <a:rPr lang="fr-FR" sz="1800" dirty="0">
                <a:solidFill>
                  <a:schemeClr val="dk1"/>
                </a:solidFill>
                <a:latin typeface="Calibri"/>
                <a:ea typeface="Calibri"/>
                <a:cs typeface="Calibri"/>
                <a:sym typeface="Calibri"/>
              </a:rPr>
              <a:t> </a:t>
            </a:r>
            <a:r>
              <a:rPr lang="fr-FR" sz="1800" dirty="0" err="1">
                <a:solidFill>
                  <a:schemeClr val="dk1"/>
                </a:solidFill>
                <a:latin typeface="Calibri"/>
                <a:ea typeface="Calibri"/>
                <a:cs typeface="Calibri"/>
                <a:sym typeface="Calibri"/>
              </a:rPr>
              <a:t>lists</a:t>
            </a:r>
            <a:r>
              <a:rPr lang="fr-FR" sz="1800" dirty="0">
                <a:solidFill>
                  <a:schemeClr val="dk1"/>
                </a:solidFill>
                <a:latin typeface="Calibri"/>
                <a:ea typeface="Calibri"/>
                <a:cs typeface="Calibri"/>
                <a:sym typeface="Calibri"/>
              </a:rPr>
              <a:t> service</a:t>
            </a:r>
            <a:endParaRPr dirty="0"/>
          </a:p>
        </p:txBody>
      </p:sp>
      <p:sp>
        <p:nvSpPr>
          <p:cNvPr id="27" name="Google Shape;684;p36">
            <a:extLst>
              <a:ext uri="{FF2B5EF4-FFF2-40B4-BE49-F238E27FC236}">
                <a16:creationId xmlns:a16="http://schemas.microsoft.com/office/drawing/2014/main" id="{40816BD8-F2D7-31FB-C153-0E09AFF996B9}"/>
              </a:ext>
            </a:extLst>
          </p:cNvPr>
          <p:cNvSpPr txBox="1"/>
          <p:nvPr/>
        </p:nvSpPr>
        <p:spPr>
          <a:xfrm>
            <a:off x="1386779" y="4426382"/>
            <a:ext cx="202723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Payment</a:t>
            </a:r>
            <a:r>
              <a:rPr lang="fr-FR" sz="1800" dirty="0">
                <a:solidFill>
                  <a:schemeClr val="dk1"/>
                </a:solidFill>
                <a:latin typeface="Calibri"/>
                <a:ea typeface="Calibri"/>
                <a:cs typeface="Calibri"/>
                <a:sym typeface="Calibri"/>
              </a:rPr>
              <a:t> transfert</a:t>
            </a:r>
            <a:endParaRPr dirty="0"/>
          </a:p>
        </p:txBody>
      </p:sp>
      <p:sp>
        <p:nvSpPr>
          <p:cNvPr id="28" name="Google Shape;684;p36">
            <a:extLst>
              <a:ext uri="{FF2B5EF4-FFF2-40B4-BE49-F238E27FC236}">
                <a16:creationId xmlns:a16="http://schemas.microsoft.com/office/drawing/2014/main" id="{A7D53363-0A8D-7D48-55F6-F8C503D69550}"/>
              </a:ext>
            </a:extLst>
          </p:cNvPr>
          <p:cNvSpPr txBox="1"/>
          <p:nvPr/>
        </p:nvSpPr>
        <p:spPr>
          <a:xfrm>
            <a:off x="8151181" y="4707189"/>
            <a:ext cx="96066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logging</a:t>
            </a:r>
            <a:endParaRPr dirty="0"/>
          </a:p>
        </p:txBody>
      </p:sp>
      <p:pic>
        <p:nvPicPr>
          <p:cNvPr id="2" name="Google Shape;568;p29">
            <a:extLst>
              <a:ext uri="{FF2B5EF4-FFF2-40B4-BE49-F238E27FC236}">
                <a16:creationId xmlns:a16="http://schemas.microsoft.com/office/drawing/2014/main" id="{B9ADC18C-6290-D2A9-B668-5ECF4E5235D1}"/>
              </a:ext>
            </a:extLst>
          </p:cNvPr>
          <p:cNvPicPr preferRelativeResize="0"/>
          <p:nvPr/>
        </p:nvPicPr>
        <p:blipFill rotWithShape="1">
          <a:blip r:embed="rId9">
            <a:alphaModFix/>
          </a:blip>
          <a:srcRect/>
          <a:stretch/>
        </p:blipFill>
        <p:spPr>
          <a:xfrm>
            <a:off x="1680335" y="4962009"/>
            <a:ext cx="478879" cy="478879"/>
          </a:xfrm>
          <a:prstGeom prst="rect">
            <a:avLst/>
          </a:prstGeom>
          <a:noFill/>
          <a:ln>
            <a:noFill/>
          </a:ln>
        </p:spPr>
      </p:pic>
      <p:sp>
        <p:nvSpPr>
          <p:cNvPr id="16" name="Google Shape;569;p29">
            <a:extLst>
              <a:ext uri="{FF2B5EF4-FFF2-40B4-BE49-F238E27FC236}">
                <a16:creationId xmlns:a16="http://schemas.microsoft.com/office/drawing/2014/main" id="{1D9DF2FF-D0F6-7958-5817-D8B2098DDD3C}"/>
              </a:ext>
            </a:extLst>
          </p:cNvPr>
          <p:cNvSpPr txBox="1"/>
          <p:nvPr/>
        </p:nvSpPr>
        <p:spPr>
          <a:xfrm>
            <a:off x="2144511" y="4872224"/>
            <a:ext cx="10300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App service</a:t>
            </a:r>
            <a:endParaRPr dirty="0"/>
          </a:p>
        </p:txBody>
      </p:sp>
    </p:spTree>
    <p:extLst>
      <p:ext uri="{BB962C8B-B14F-4D97-AF65-F5344CB8AC3E}">
        <p14:creationId xmlns:p14="http://schemas.microsoft.com/office/powerpoint/2010/main" val="982204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688"/>
        <p:cNvGrpSpPr/>
        <p:nvPr/>
      </p:nvGrpSpPr>
      <p:grpSpPr>
        <a:xfrm>
          <a:off x="0" y="0"/>
          <a:ext cx="0" cy="0"/>
          <a:chOff x="0" y="0"/>
          <a:chExt cx="0" cy="0"/>
        </a:xfrm>
      </p:grpSpPr>
      <p:sp>
        <p:nvSpPr>
          <p:cNvPr id="689" name="Google Shape;689;p37"/>
          <p:cNvSpPr txBox="1">
            <a:spLocks noGrp="1"/>
          </p:cNvSpPr>
          <p:nvPr>
            <p:ph type="title"/>
          </p:nvPr>
        </p:nvSpPr>
        <p:spPr>
          <a:xfrm>
            <a:off x="4280915" y="918972"/>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0" lvl="0" indent="0" algn="ctr" rtl="0">
              <a:lnSpc>
                <a:spcPct val="100000"/>
              </a:lnSpc>
              <a:spcBef>
                <a:spcPts val="0"/>
              </a:spcBef>
              <a:spcAft>
                <a:spcPts val="0"/>
              </a:spcAft>
              <a:buNone/>
            </a:pPr>
            <a:r>
              <a:rPr lang="fr-FR"/>
              <a:t>Cost</a:t>
            </a:r>
            <a:endParaRPr/>
          </a:p>
        </p:txBody>
      </p:sp>
      <p:grpSp>
        <p:nvGrpSpPr>
          <p:cNvPr id="690" name="Google Shape;690;p37"/>
          <p:cNvGrpSpPr/>
          <p:nvPr/>
        </p:nvGrpSpPr>
        <p:grpSpPr>
          <a:xfrm>
            <a:off x="97395" y="94078"/>
            <a:ext cx="1129502" cy="1067898"/>
            <a:chOff x="97395" y="94078"/>
            <a:chExt cx="1129502" cy="1067898"/>
          </a:xfrm>
        </p:grpSpPr>
        <p:pic>
          <p:nvPicPr>
            <p:cNvPr id="691" name="Google Shape;691;p37"/>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692" name="Google Shape;692;p37"/>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693" name="Google Shape;693;p37"/>
          <p:cNvSpPr txBox="1"/>
          <p:nvPr/>
        </p:nvSpPr>
        <p:spPr>
          <a:xfrm>
            <a:off x="1066800" y="2971800"/>
            <a:ext cx="6629400"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200" dirty="0" err="1">
                <a:solidFill>
                  <a:schemeClr val="dk1"/>
                </a:solidFill>
                <a:latin typeface="Calibri"/>
                <a:ea typeface="Calibri"/>
                <a:cs typeface="Calibri"/>
                <a:sym typeface="Calibri"/>
              </a:rPr>
              <a:t>Estimated</a:t>
            </a:r>
            <a:r>
              <a:rPr lang="fr-FR" sz="3200" dirty="0">
                <a:solidFill>
                  <a:schemeClr val="dk1"/>
                </a:solidFill>
                <a:latin typeface="Calibri"/>
                <a:ea typeface="Calibri"/>
                <a:cs typeface="Calibri"/>
                <a:sym typeface="Calibri"/>
              </a:rPr>
              <a:t> </a:t>
            </a:r>
            <a:r>
              <a:rPr lang="fr-FR" sz="3200" dirty="0" err="1">
                <a:solidFill>
                  <a:schemeClr val="dk1"/>
                </a:solidFill>
                <a:latin typeface="Calibri"/>
                <a:ea typeface="Calibri"/>
                <a:cs typeface="Calibri"/>
                <a:sym typeface="Calibri"/>
              </a:rPr>
              <a:t>upfront</a:t>
            </a:r>
            <a:r>
              <a:rPr lang="fr-FR" sz="3200" dirty="0">
                <a:solidFill>
                  <a:schemeClr val="dk1"/>
                </a:solidFill>
                <a:latin typeface="Calibri"/>
                <a:ea typeface="Calibri"/>
                <a:cs typeface="Calibri"/>
                <a:sym typeface="Calibri"/>
              </a:rPr>
              <a:t> </a:t>
            </a:r>
            <a:r>
              <a:rPr lang="fr-FR" sz="3200" dirty="0" err="1">
                <a:solidFill>
                  <a:schemeClr val="dk1"/>
                </a:solidFill>
                <a:latin typeface="Calibri"/>
                <a:ea typeface="Calibri"/>
                <a:cs typeface="Calibri"/>
                <a:sym typeface="Calibri"/>
              </a:rPr>
              <a:t>cost</a:t>
            </a:r>
            <a:r>
              <a:rPr lang="fr-FR" sz="3200" dirty="0">
                <a:solidFill>
                  <a:schemeClr val="dk1"/>
                </a:solidFill>
                <a:latin typeface="Calibri"/>
                <a:ea typeface="Calibri"/>
                <a:cs typeface="Calibri"/>
                <a:sym typeface="Calibri"/>
              </a:rPr>
              <a:t>  - 0,00 $</a:t>
            </a:r>
            <a:endParaRPr sz="2400" dirty="0"/>
          </a:p>
          <a:p>
            <a:pPr marL="0" marR="0" lvl="0" indent="0" algn="l" rtl="0">
              <a:spcBef>
                <a:spcPts val="0"/>
              </a:spcBef>
              <a:spcAft>
                <a:spcPts val="0"/>
              </a:spcAft>
              <a:buNone/>
            </a:pPr>
            <a:r>
              <a:rPr lang="fr-FR" sz="3200" dirty="0" err="1">
                <a:solidFill>
                  <a:schemeClr val="dk1"/>
                </a:solidFill>
                <a:latin typeface="Calibri"/>
                <a:ea typeface="Calibri"/>
                <a:cs typeface="Calibri"/>
                <a:sym typeface="Calibri"/>
              </a:rPr>
              <a:t>Estimated</a:t>
            </a:r>
            <a:r>
              <a:rPr lang="fr-FR" sz="3200" dirty="0">
                <a:solidFill>
                  <a:schemeClr val="dk1"/>
                </a:solidFill>
                <a:latin typeface="Calibri"/>
                <a:ea typeface="Calibri"/>
                <a:cs typeface="Calibri"/>
                <a:sym typeface="Calibri"/>
              </a:rPr>
              <a:t> </a:t>
            </a:r>
            <a:r>
              <a:rPr lang="fr-FR" sz="3200" dirty="0" err="1">
                <a:solidFill>
                  <a:schemeClr val="dk1"/>
                </a:solidFill>
                <a:latin typeface="Calibri"/>
                <a:ea typeface="Calibri"/>
                <a:cs typeface="Calibri"/>
                <a:sym typeface="Calibri"/>
              </a:rPr>
              <a:t>monthly</a:t>
            </a:r>
            <a:r>
              <a:rPr lang="fr-FR" sz="3200" dirty="0">
                <a:solidFill>
                  <a:schemeClr val="dk1"/>
                </a:solidFill>
                <a:latin typeface="Calibri"/>
                <a:ea typeface="Calibri"/>
                <a:cs typeface="Calibri"/>
                <a:sym typeface="Calibri"/>
              </a:rPr>
              <a:t> </a:t>
            </a:r>
            <a:r>
              <a:rPr lang="fr-FR" sz="3200" dirty="0" err="1">
                <a:solidFill>
                  <a:schemeClr val="dk1"/>
                </a:solidFill>
                <a:latin typeface="Calibri"/>
                <a:ea typeface="Calibri"/>
                <a:cs typeface="Calibri"/>
                <a:sym typeface="Calibri"/>
              </a:rPr>
              <a:t>cost</a:t>
            </a:r>
            <a:r>
              <a:rPr lang="fr-FR" sz="3200" dirty="0">
                <a:solidFill>
                  <a:schemeClr val="dk1"/>
                </a:solidFill>
                <a:latin typeface="Calibri"/>
                <a:ea typeface="Calibri"/>
                <a:cs typeface="Calibri"/>
                <a:sym typeface="Calibri"/>
              </a:rPr>
              <a:t> - 1638 $</a:t>
            </a:r>
            <a:endParaRPr sz="2400" dirty="0"/>
          </a:p>
        </p:txBody>
      </p:sp>
      <p:sp>
        <p:nvSpPr>
          <p:cNvPr id="694" name="Google Shape;694;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695" name="Google Shape;695;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038225" lvl="0" indent="0" algn="l" rtl="0">
              <a:lnSpc>
                <a:spcPct val="100000"/>
              </a:lnSpc>
              <a:spcBef>
                <a:spcPts val="0"/>
              </a:spcBef>
              <a:spcAft>
                <a:spcPts val="0"/>
              </a:spcAft>
              <a:buNone/>
            </a:pPr>
            <a:r>
              <a:rPr lang="fr-FR"/>
              <a:t>Requirements</a:t>
            </a:r>
            <a:endParaRPr/>
          </a:p>
        </p:txBody>
      </p:sp>
      <p:sp>
        <p:nvSpPr>
          <p:cNvPr id="88" name="Google Shape;88;p5"/>
          <p:cNvSpPr txBox="1"/>
          <p:nvPr/>
        </p:nvSpPr>
        <p:spPr>
          <a:xfrm>
            <a:off x="765048" y="1708404"/>
            <a:ext cx="3116580" cy="82931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666115" marR="0" lvl="0" indent="0" algn="l" rtl="0">
              <a:lnSpc>
                <a:spcPct val="100000"/>
              </a:lnSpc>
              <a:spcBef>
                <a:spcPts val="0"/>
              </a:spcBef>
              <a:spcAft>
                <a:spcPts val="0"/>
              </a:spcAft>
              <a:buNone/>
            </a:pPr>
            <a:r>
              <a:rPr lang="fr-FR" sz="3000">
                <a:solidFill>
                  <a:srgbClr val="FFFFFF"/>
                </a:solidFill>
                <a:latin typeface="Arial"/>
                <a:ea typeface="Arial"/>
                <a:cs typeface="Arial"/>
                <a:sym typeface="Arial"/>
              </a:rPr>
              <a:t>Functional</a:t>
            </a:r>
            <a:endParaRPr sz="3000">
              <a:solidFill>
                <a:schemeClr val="dk1"/>
              </a:solidFill>
              <a:latin typeface="Arial"/>
              <a:ea typeface="Arial"/>
              <a:cs typeface="Arial"/>
              <a:sym typeface="Arial"/>
            </a:endParaRPr>
          </a:p>
        </p:txBody>
      </p:sp>
      <p:sp>
        <p:nvSpPr>
          <p:cNvPr id="89" name="Google Shape;89;p5"/>
          <p:cNvSpPr txBox="1"/>
          <p:nvPr/>
        </p:nvSpPr>
        <p:spPr>
          <a:xfrm>
            <a:off x="7520940" y="1708404"/>
            <a:ext cx="3116580" cy="82931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231775" marR="0" lvl="0" indent="0" algn="l" rtl="0">
              <a:lnSpc>
                <a:spcPct val="100000"/>
              </a:lnSpc>
              <a:spcBef>
                <a:spcPts val="0"/>
              </a:spcBef>
              <a:spcAft>
                <a:spcPts val="0"/>
              </a:spcAft>
              <a:buNone/>
            </a:pPr>
            <a:r>
              <a:rPr lang="fr-FR" sz="3000">
                <a:solidFill>
                  <a:srgbClr val="FFFFFF"/>
                </a:solidFill>
                <a:latin typeface="Arial"/>
                <a:ea typeface="Arial"/>
                <a:cs typeface="Arial"/>
                <a:sym typeface="Arial"/>
              </a:rPr>
              <a:t>Non-Functional</a:t>
            </a:r>
            <a:endParaRPr sz="3000">
              <a:solidFill>
                <a:schemeClr val="dk1"/>
              </a:solidFill>
              <a:latin typeface="Arial"/>
              <a:ea typeface="Arial"/>
              <a:cs typeface="Arial"/>
              <a:sym typeface="Arial"/>
            </a:endParaRPr>
          </a:p>
        </p:txBody>
      </p:sp>
      <p:sp>
        <p:nvSpPr>
          <p:cNvPr id="90" name="Google Shape;90;p5"/>
          <p:cNvSpPr/>
          <p:nvPr/>
        </p:nvSpPr>
        <p:spPr>
          <a:xfrm>
            <a:off x="3497579" y="1427733"/>
            <a:ext cx="316865" cy="280035"/>
          </a:xfrm>
          <a:custGeom>
            <a:avLst/>
            <a:gdLst/>
            <a:ahLst/>
            <a:cxnLst/>
            <a:rect l="l" t="t" r="r" b="b"/>
            <a:pathLst>
              <a:path w="316864" h="280035" extrusionOk="0">
                <a:moveTo>
                  <a:pt x="32004" y="200787"/>
                </a:moveTo>
                <a:lnTo>
                  <a:pt x="0" y="279780"/>
                </a:lnTo>
                <a:lnTo>
                  <a:pt x="82423" y="258063"/>
                </a:lnTo>
                <a:lnTo>
                  <a:pt x="68784" y="242569"/>
                </a:lnTo>
                <a:lnTo>
                  <a:pt x="51816" y="242569"/>
                </a:lnTo>
                <a:lnTo>
                  <a:pt x="43434" y="233044"/>
                </a:lnTo>
                <a:lnTo>
                  <a:pt x="52997" y="224636"/>
                </a:lnTo>
                <a:lnTo>
                  <a:pt x="32004" y="200787"/>
                </a:lnTo>
                <a:close/>
              </a:path>
              <a:path w="316864" h="280035" extrusionOk="0">
                <a:moveTo>
                  <a:pt x="52997" y="224636"/>
                </a:moveTo>
                <a:lnTo>
                  <a:pt x="43434" y="233044"/>
                </a:lnTo>
                <a:lnTo>
                  <a:pt x="51816" y="242569"/>
                </a:lnTo>
                <a:lnTo>
                  <a:pt x="61383" y="234162"/>
                </a:lnTo>
                <a:lnTo>
                  <a:pt x="52997" y="224636"/>
                </a:lnTo>
                <a:close/>
              </a:path>
              <a:path w="316864" h="280035" extrusionOk="0">
                <a:moveTo>
                  <a:pt x="61383" y="234162"/>
                </a:moveTo>
                <a:lnTo>
                  <a:pt x="51816" y="242569"/>
                </a:lnTo>
                <a:lnTo>
                  <a:pt x="68784" y="242569"/>
                </a:lnTo>
                <a:lnTo>
                  <a:pt x="61383" y="234162"/>
                </a:lnTo>
                <a:close/>
              </a:path>
              <a:path w="316864" h="280035" extrusionOk="0">
                <a:moveTo>
                  <a:pt x="308483" y="0"/>
                </a:moveTo>
                <a:lnTo>
                  <a:pt x="52997" y="224636"/>
                </a:lnTo>
                <a:lnTo>
                  <a:pt x="61383" y="234162"/>
                </a:lnTo>
                <a:lnTo>
                  <a:pt x="316865" y="9651"/>
                </a:lnTo>
                <a:lnTo>
                  <a:pt x="308483"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5"/>
          <p:cNvSpPr/>
          <p:nvPr/>
        </p:nvSpPr>
        <p:spPr>
          <a:xfrm>
            <a:off x="7745348" y="1427861"/>
            <a:ext cx="312420" cy="280035"/>
          </a:xfrm>
          <a:custGeom>
            <a:avLst/>
            <a:gdLst/>
            <a:ahLst/>
            <a:cxnLst/>
            <a:rect l="l" t="t" r="r" b="b"/>
            <a:pathLst>
              <a:path w="312420" h="280035" extrusionOk="0">
                <a:moveTo>
                  <a:pt x="251045" y="233637"/>
                </a:moveTo>
                <a:lnTo>
                  <a:pt x="229870" y="257301"/>
                </a:lnTo>
                <a:lnTo>
                  <a:pt x="312039" y="279653"/>
                </a:lnTo>
                <a:lnTo>
                  <a:pt x="297134" y="242062"/>
                </a:lnTo>
                <a:lnTo>
                  <a:pt x="260476" y="242062"/>
                </a:lnTo>
                <a:lnTo>
                  <a:pt x="251045" y="233637"/>
                </a:lnTo>
                <a:close/>
              </a:path>
              <a:path w="312420" h="280035" extrusionOk="0">
                <a:moveTo>
                  <a:pt x="259497" y="224193"/>
                </a:moveTo>
                <a:lnTo>
                  <a:pt x="251045" y="233637"/>
                </a:lnTo>
                <a:lnTo>
                  <a:pt x="260476" y="242062"/>
                </a:lnTo>
                <a:lnTo>
                  <a:pt x="268985" y="232663"/>
                </a:lnTo>
                <a:lnTo>
                  <a:pt x="259497" y="224193"/>
                </a:lnTo>
                <a:close/>
              </a:path>
              <a:path w="312420" h="280035" extrusionOk="0">
                <a:moveTo>
                  <a:pt x="280670" y="200533"/>
                </a:moveTo>
                <a:lnTo>
                  <a:pt x="259497" y="224193"/>
                </a:lnTo>
                <a:lnTo>
                  <a:pt x="268985" y="232663"/>
                </a:lnTo>
                <a:lnTo>
                  <a:pt x="260476" y="242062"/>
                </a:lnTo>
                <a:lnTo>
                  <a:pt x="297134" y="242062"/>
                </a:lnTo>
                <a:lnTo>
                  <a:pt x="280670" y="200533"/>
                </a:lnTo>
                <a:close/>
              </a:path>
              <a:path w="312420" h="280035" extrusionOk="0">
                <a:moveTo>
                  <a:pt x="8381" y="0"/>
                </a:moveTo>
                <a:lnTo>
                  <a:pt x="0" y="9398"/>
                </a:lnTo>
                <a:lnTo>
                  <a:pt x="251045" y="233637"/>
                </a:lnTo>
                <a:lnTo>
                  <a:pt x="259497" y="224193"/>
                </a:lnTo>
                <a:lnTo>
                  <a:pt x="8381"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5"/>
          <p:cNvSpPr txBox="1"/>
          <p:nvPr/>
        </p:nvSpPr>
        <p:spPr>
          <a:xfrm>
            <a:off x="1042517" y="2646045"/>
            <a:ext cx="25647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FR" sz="1800">
                <a:solidFill>
                  <a:srgbClr val="385622"/>
                </a:solidFill>
                <a:latin typeface="Calibri"/>
                <a:ea typeface="Calibri"/>
                <a:cs typeface="Calibri"/>
                <a:sym typeface="Calibri"/>
              </a:rPr>
              <a:t>What the system should do</a:t>
            </a:r>
            <a:endParaRPr sz="1800">
              <a:solidFill>
                <a:schemeClr val="dk1"/>
              </a:solidFill>
              <a:latin typeface="Calibri"/>
              <a:ea typeface="Calibri"/>
              <a:cs typeface="Calibri"/>
              <a:sym typeface="Calibri"/>
            </a:endParaRPr>
          </a:p>
        </p:txBody>
      </p:sp>
      <p:sp>
        <p:nvSpPr>
          <p:cNvPr id="93" name="Google Shape;93;p5"/>
          <p:cNvSpPr txBox="1"/>
          <p:nvPr/>
        </p:nvSpPr>
        <p:spPr>
          <a:xfrm>
            <a:off x="7722234" y="2646045"/>
            <a:ext cx="2716530" cy="574040"/>
          </a:xfrm>
          <a:prstGeom prst="rect">
            <a:avLst/>
          </a:prstGeom>
          <a:noFill/>
          <a:ln>
            <a:noFill/>
          </a:ln>
        </p:spPr>
        <p:txBody>
          <a:bodyPr spcFirstLastPara="1" wrap="square" lIns="0" tIns="12700" rIns="0" bIns="0" anchor="t" anchorCtr="0">
            <a:spAutoFit/>
          </a:bodyPr>
          <a:lstStyle/>
          <a:p>
            <a:pPr marL="1152525" marR="5080" lvl="0" indent="-1140460" algn="l" rtl="0">
              <a:lnSpc>
                <a:spcPct val="100000"/>
              </a:lnSpc>
              <a:spcBef>
                <a:spcPts val="0"/>
              </a:spcBef>
              <a:spcAft>
                <a:spcPts val="0"/>
              </a:spcAft>
              <a:buNone/>
            </a:pPr>
            <a:r>
              <a:rPr lang="fr-FR" sz="1800">
                <a:solidFill>
                  <a:srgbClr val="385622"/>
                </a:solidFill>
                <a:latin typeface="Calibri"/>
                <a:ea typeface="Calibri"/>
                <a:cs typeface="Calibri"/>
                <a:sym typeface="Calibri"/>
              </a:rPr>
              <a:t>What the system should deal  with</a:t>
            </a:r>
            <a:endParaRPr sz="1800">
              <a:solidFill>
                <a:schemeClr val="dk1"/>
              </a:solidFill>
              <a:latin typeface="Calibri"/>
              <a:ea typeface="Calibri"/>
              <a:cs typeface="Calibri"/>
              <a:sym typeface="Calibri"/>
            </a:endParaRPr>
          </a:p>
        </p:txBody>
      </p:sp>
      <p:grpSp>
        <p:nvGrpSpPr>
          <p:cNvPr id="95" name="Google Shape;95;p5"/>
          <p:cNvGrpSpPr/>
          <p:nvPr/>
        </p:nvGrpSpPr>
        <p:grpSpPr>
          <a:xfrm>
            <a:off x="97395" y="94078"/>
            <a:ext cx="1129502" cy="1067898"/>
            <a:chOff x="97395" y="94078"/>
            <a:chExt cx="1129502" cy="1067898"/>
          </a:xfrm>
        </p:grpSpPr>
        <p:pic>
          <p:nvPicPr>
            <p:cNvPr id="96" name="Google Shape;96;p5"/>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97" name="Google Shape;97;p5"/>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98" name="Google Shape;98;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99" name="Google Shape;99;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5</a:t>
            </a:fld>
            <a:endParaRPr/>
          </a:p>
        </p:txBody>
      </p:sp>
      <p:sp>
        <p:nvSpPr>
          <p:cNvPr id="2" name="Google Shape;159;p9">
            <a:extLst>
              <a:ext uri="{FF2B5EF4-FFF2-40B4-BE49-F238E27FC236}">
                <a16:creationId xmlns:a16="http://schemas.microsoft.com/office/drawing/2014/main" id="{41F035A6-649D-3546-9668-F08981D31DDF}"/>
              </a:ext>
            </a:extLst>
          </p:cNvPr>
          <p:cNvSpPr txBox="1"/>
          <p:nvPr/>
        </p:nvSpPr>
        <p:spPr>
          <a:xfrm>
            <a:off x="765050" y="3023625"/>
            <a:ext cx="5066400" cy="3359894"/>
          </a:xfrm>
          <a:prstGeom prst="rect">
            <a:avLst/>
          </a:prstGeom>
          <a:noFill/>
          <a:ln w="9525" cap="flat" cmpd="sng">
            <a:solidFill>
              <a:srgbClr val="EC7C30"/>
            </a:solidFill>
            <a:prstDash val="solid"/>
            <a:round/>
            <a:headEnd type="none" w="sm" len="sm"/>
            <a:tailEnd type="none" w="sm" len="sm"/>
          </a:ln>
        </p:spPr>
        <p:txBody>
          <a:bodyPr spcFirstLastPara="1" wrap="square" lIns="0" tIns="127000" rIns="0" bIns="0" anchor="t" anchorCtr="0">
            <a:spAutoFit/>
          </a:bodyPr>
          <a:lstStyle/>
          <a:p>
            <a:pPr marL="457200" marR="0" lvl="0" indent="-355600" algn="l" rtl="0">
              <a:lnSpc>
                <a:spcPct val="150000"/>
              </a:lnSpc>
              <a:spcBef>
                <a:spcPts val="0"/>
              </a:spcBef>
              <a:spcAft>
                <a:spcPts val="0"/>
              </a:spcAft>
              <a:buClr>
                <a:srgbClr val="EC7C30"/>
              </a:buClr>
              <a:buSzPts val="2000"/>
              <a:buFont typeface="Calibri"/>
              <a:buAutoNum type="arabicPeriod"/>
            </a:pPr>
            <a:r>
              <a:rPr lang="fr-FR" sz="2000" dirty="0">
                <a:solidFill>
                  <a:srgbClr val="EC7C30"/>
                </a:solidFill>
                <a:latin typeface="Calibri"/>
                <a:ea typeface="Calibri"/>
                <a:cs typeface="Calibri"/>
                <a:sym typeface="Calibri"/>
              </a:rPr>
              <a:t>Web </a:t>
            </a:r>
            <a:r>
              <a:rPr lang="fr-FR" sz="2000" dirty="0" err="1">
                <a:solidFill>
                  <a:srgbClr val="EC7C30"/>
                </a:solidFill>
                <a:latin typeface="Calibri"/>
                <a:ea typeface="Calibri"/>
                <a:cs typeface="Calibri"/>
                <a:sym typeface="Calibri"/>
              </a:rPr>
              <a:t>Based</a:t>
            </a:r>
            <a:endParaRPr sz="2000"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rgbClr val="EC7C30"/>
              </a:buClr>
              <a:buSzPts val="2000"/>
              <a:buFont typeface="Calibri"/>
              <a:buAutoNum type="arabicPeriod"/>
            </a:pPr>
            <a:r>
              <a:rPr lang="fr-FR" sz="2000" dirty="0" err="1">
                <a:solidFill>
                  <a:srgbClr val="EC7C30"/>
                </a:solidFill>
                <a:latin typeface="Calibri"/>
                <a:ea typeface="Calibri"/>
                <a:cs typeface="Calibri"/>
                <a:sym typeface="Calibri"/>
              </a:rPr>
              <a:t>Tablets</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receive</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list</a:t>
            </a:r>
            <a:r>
              <a:rPr lang="fr-FR" sz="2000" dirty="0">
                <a:solidFill>
                  <a:srgbClr val="EC7C30"/>
                </a:solidFill>
                <a:latin typeface="Calibri"/>
                <a:ea typeface="Calibri"/>
                <a:cs typeface="Calibri"/>
                <a:sym typeface="Calibri"/>
              </a:rPr>
              <a:t> to </a:t>
            </a:r>
            <a:r>
              <a:rPr lang="fr-FR" sz="2000" dirty="0" err="1">
                <a:solidFill>
                  <a:srgbClr val="EC7C30"/>
                </a:solidFill>
                <a:latin typeface="Calibri"/>
                <a:ea typeface="Calibri"/>
                <a:cs typeface="Calibri"/>
                <a:sym typeface="Calibri"/>
              </a:rPr>
              <a:t>be</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collected</a:t>
            </a:r>
            <a:endParaRPr sz="2000" dirty="0">
              <a:solidFill>
                <a:schemeClr val="dk1"/>
              </a:solidFill>
              <a:latin typeface="Calibri"/>
              <a:ea typeface="Calibri"/>
              <a:cs typeface="Calibri"/>
              <a:sym typeface="Calibri"/>
            </a:endParaRPr>
          </a:p>
          <a:p>
            <a:pPr marL="457200" marR="198120" lvl="0" indent="-355600">
              <a:lnSpc>
                <a:spcPct val="150000"/>
              </a:lnSpc>
              <a:buClr>
                <a:srgbClr val="EC7C30"/>
              </a:buClr>
              <a:buSzPts val="2000"/>
              <a:buFont typeface="Calibri"/>
              <a:buAutoNum type="arabicPeriod"/>
            </a:pPr>
            <a:r>
              <a:rPr lang="fr-FR" sz="2000" dirty="0">
                <a:solidFill>
                  <a:srgbClr val="EC7C30"/>
                </a:solidFill>
                <a:latin typeface="Calibri"/>
                <a:ea typeface="Calibri"/>
                <a:cs typeface="Calibri"/>
                <a:sym typeface="Calibri"/>
              </a:rPr>
              <a:t>or </a:t>
            </a:r>
            <a:r>
              <a:rPr lang="fr-FR" sz="2000" dirty="0" err="1">
                <a:solidFill>
                  <a:srgbClr val="EC7C30"/>
                </a:solidFill>
                <a:latin typeface="Calibri"/>
                <a:ea typeface="Calibri"/>
                <a:cs typeface="Calibri"/>
                <a:sym typeface="Calibri"/>
              </a:rPr>
              <a:t>unavailableEmployees</a:t>
            </a:r>
            <a:r>
              <a:rPr lang="fr-FR" sz="2000" dirty="0">
                <a:solidFill>
                  <a:srgbClr val="EC7C30"/>
                </a:solidFill>
                <a:latin typeface="Calibri"/>
                <a:ea typeface="Calibri"/>
                <a:cs typeface="Calibri"/>
                <a:sym typeface="Calibri"/>
              </a:rPr>
              <a:t> can mark items as </a:t>
            </a:r>
            <a:r>
              <a:rPr lang="fr-FR" sz="2000" dirty="0" err="1">
                <a:solidFill>
                  <a:srgbClr val="EC7C30"/>
                </a:solidFill>
                <a:latin typeface="Calibri"/>
                <a:ea typeface="Calibri"/>
                <a:cs typeface="Calibri"/>
                <a:sym typeface="Calibri"/>
              </a:rPr>
              <a:t>collected</a:t>
            </a:r>
            <a:r>
              <a:rPr lang="fr-FR" sz="2000" dirty="0">
                <a:solidFill>
                  <a:srgbClr val="EC7C30"/>
                </a:solidFill>
                <a:latin typeface="Calibri"/>
                <a:ea typeface="Calibri"/>
                <a:cs typeface="Calibri"/>
                <a:sym typeface="Calibri"/>
              </a:rPr>
              <a:t> </a:t>
            </a:r>
            <a:endParaRPr sz="2000" dirty="0">
              <a:solidFill>
                <a:schemeClr val="dk1"/>
              </a:solidFill>
              <a:latin typeface="Calibri"/>
              <a:ea typeface="Calibri"/>
              <a:cs typeface="Calibri"/>
              <a:sym typeface="Calibri"/>
            </a:endParaRPr>
          </a:p>
          <a:p>
            <a:pPr marL="457200" marR="276860" lvl="0" indent="-355600" algn="l" rtl="0">
              <a:lnSpc>
                <a:spcPct val="150000"/>
              </a:lnSpc>
              <a:spcBef>
                <a:spcPts val="0"/>
              </a:spcBef>
              <a:spcAft>
                <a:spcPts val="0"/>
              </a:spcAft>
              <a:buClr>
                <a:srgbClr val="EC7C30"/>
              </a:buClr>
              <a:buSzPts val="2000"/>
              <a:buFont typeface="Calibri"/>
              <a:buAutoNum type="arabicPeriod"/>
            </a:pPr>
            <a:r>
              <a:rPr lang="fr-FR" sz="2000" dirty="0" err="1">
                <a:solidFill>
                  <a:srgbClr val="EC7C30"/>
                </a:solidFill>
                <a:latin typeface="Calibri"/>
                <a:ea typeface="Calibri"/>
                <a:cs typeface="Calibri"/>
                <a:sym typeface="Calibri"/>
              </a:rPr>
              <a:t>When</a:t>
            </a:r>
            <a:r>
              <a:rPr lang="fr-FR" sz="2000" dirty="0">
                <a:solidFill>
                  <a:srgbClr val="EC7C30"/>
                </a:solidFill>
                <a:latin typeface="Calibri"/>
                <a:ea typeface="Calibri"/>
                <a:cs typeface="Calibri"/>
                <a:sym typeface="Calibri"/>
              </a:rPr>
              <a:t> collection </a:t>
            </a:r>
            <a:r>
              <a:rPr lang="fr-FR" sz="2000" dirty="0" err="1">
                <a:solidFill>
                  <a:srgbClr val="EC7C30"/>
                </a:solidFill>
                <a:latin typeface="Calibri"/>
                <a:ea typeface="Calibri"/>
                <a:cs typeface="Calibri"/>
                <a:sym typeface="Calibri"/>
              </a:rPr>
              <a:t>is</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done</a:t>
            </a:r>
            <a:r>
              <a:rPr lang="fr-FR" sz="2000" dirty="0">
                <a:solidFill>
                  <a:srgbClr val="EC7C30"/>
                </a:solidFill>
                <a:latin typeface="Calibri"/>
                <a:ea typeface="Calibri"/>
                <a:cs typeface="Calibri"/>
                <a:sym typeface="Calibri"/>
              </a:rPr>
              <a:t>, the </a:t>
            </a:r>
            <a:r>
              <a:rPr lang="fr-FR" sz="2000" dirty="0" err="1">
                <a:solidFill>
                  <a:srgbClr val="EC7C30"/>
                </a:solidFill>
                <a:latin typeface="Calibri"/>
                <a:ea typeface="Calibri"/>
                <a:cs typeface="Calibri"/>
                <a:sym typeface="Calibri"/>
              </a:rPr>
              <a:t>list</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should</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be</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transferred</a:t>
            </a:r>
            <a:r>
              <a:rPr lang="fr-FR" sz="2000" dirty="0">
                <a:solidFill>
                  <a:srgbClr val="EC7C30"/>
                </a:solidFill>
                <a:latin typeface="Calibri"/>
                <a:ea typeface="Calibri"/>
                <a:cs typeface="Calibri"/>
                <a:sym typeface="Calibri"/>
              </a:rPr>
              <a:t> to </a:t>
            </a:r>
            <a:r>
              <a:rPr lang="fr-FR" sz="2000" dirty="0" err="1">
                <a:solidFill>
                  <a:srgbClr val="EC7C30"/>
                </a:solidFill>
                <a:latin typeface="Calibri"/>
                <a:ea typeface="Calibri"/>
                <a:cs typeface="Calibri"/>
                <a:sym typeface="Calibri"/>
              </a:rPr>
              <a:t>payment</a:t>
            </a:r>
            <a:r>
              <a:rPr lang="fr-FR" sz="2000" dirty="0">
                <a:solidFill>
                  <a:srgbClr val="EC7C30"/>
                </a:solidFill>
                <a:latin typeface="Calibri"/>
                <a:ea typeface="Calibri"/>
                <a:cs typeface="Calibri"/>
                <a:sym typeface="Calibri"/>
              </a:rPr>
              <a:t> engine</a:t>
            </a:r>
            <a:endParaRPr sz="2000"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rgbClr val="EC7C30"/>
              </a:buClr>
              <a:buSzPts val="2000"/>
              <a:buFont typeface="Calibri"/>
              <a:buAutoNum type="arabicPeriod"/>
            </a:pPr>
            <a:r>
              <a:rPr lang="fr-FR" sz="2000" dirty="0">
                <a:solidFill>
                  <a:srgbClr val="EC7C30"/>
                </a:solidFill>
                <a:latin typeface="Calibri"/>
                <a:ea typeface="Calibri"/>
                <a:cs typeface="Calibri"/>
                <a:sym typeface="Calibri"/>
              </a:rPr>
              <a:t>Offline support </a:t>
            </a:r>
            <a:r>
              <a:rPr lang="fr-FR" sz="2000" dirty="0" err="1">
                <a:solidFill>
                  <a:srgbClr val="EC7C30"/>
                </a:solidFill>
                <a:latin typeface="Calibri"/>
                <a:ea typeface="Calibri"/>
                <a:cs typeface="Calibri"/>
                <a:sym typeface="Calibri"/>
              </a:rPr>
              <a:t>is</a:t>
            </a:r>
            <a:r>
              <a:rPr lang="fr-FR" sz="2000" dirty="0">
                <a:solidFill>
                  <a:srgbClr val="EC7C30"/>
                </a:solidFill>
                <a:latin typeface="Calibri"/>
                <a:ea typeface="Calibri"/>
                <a:cs typeface="Calibri"/>
                <a:sym typeface="Calibri"/>
              </a:rPr>
              <a:t> a must</a:t>
            </a: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793201" y="2048150"/>
            <a:ext cx="8225100" cy="49200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fr-FR" sz="3100">
                <a:solidFill>
                  <a:srgbClr val="000000"/>
                </a:solidFill>
                <a:latin typeface="Calibri"/>
                <a:ea typeface="Calibri"/>
                <a:cs typeface="Calibri"/>
                <a:sym typeface="Calibri"/>
              </a:rPr>
              <a:t>1.	“How many expected concurrent users ?”</a:t>
            </a:r>
            <a:endParaRPr sz="3100">
              <a:latin typeface="Calibri"/>
              <a:ea typeface="Calibri"/>
              <a:cs typeface="Calibri"/>
              <a:sym typeface="Calibri"/>
            </a:endParaRPr>
          </a:p>
        </p:txBody>
      </p:sp>
      <p:sp>
        <p:nvSpPr>
          <p:cNvPr id="105" name="Google Shape;105;p6"/>
          <p:cNvSpPr txBox="1"/>
          <p:nvPr/>
        </p:nvSpPr>
        <p:spPr>
          <a:xfrm>
            <a:off x="793200" y="2963125"/>
            <a:ext cx="6655800" cy="968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fr-FR" sz="3100">
                <a:solidFill>
                  <a:schemeClr val="dk1"/>
                </a:solidFill>
                <a:latin typeface="Calibri"/>
                <a:ea typeface="Calibri"/>
                <a:cs typeface="Calibri"/>
                <a:sym typeface="Calibri"/>
              </a:rPr>
              <a:t>2. “How many lists will be processed per days ?”</a:t>
            </a:r>
            <a:endParaRPr sz="3100">
              <a:solidFill>
                <a:schemeClr val="dk1"/>
              </a:solidFill>
              <a:latin typeface="Calibri"/>
              <a:ea typeface="Calibri"/>
              <a:cs typeface="Calibri"/>
              <a:sym typeface="Calibri"/>
            </a:endParaRPr>
          </a:p>
        </p:txBody>
      </p:sp>
      <p:sp>
        <p:nvSpPr>
          <p:cNvPr id="106" name="Google Shape;106;p6"/>
          <p:cNvSpPr txBox="1"/>
          <p:nvPr/>
        </p:nvSpPr>
        <p:spPr>
          <a:xfrm>
            <a:off x="793198" y="4354500"/>
            <a:ext cx="7619700" cy="1001100"/>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None/>
            </a:pPr>
            <a:r>
              <a:rPr lang="fr-FR" sz="3100">
                <a:solidFill>
                  <a:schemeClr val="dk1"/>
                </a:solidFill>
                <a:latin typeface="Calibri"/>
                <a:ea typeface="Calibri"/>
                <a:cs typeface="Calibri"/>
                <a:sym typeface="Calibri"/>
              </a:rPr>
              <a:t>3. “What is the average size of a shopping</a:t>
            </a:r>
            <a:endParaRPr sz="3100">
              <a:solidFill>
                <a:schemeClr val="dk1"/>
              </a:solidFill>
              <a:latin typeface="Calibri"/>
              <a:ea typeface="Calibri"/>
              <a:cs typeface="Calibri"/>
              <a:sym typeface="Calibri"/>
            </a:endParaRPr>
          </a:p>
          <a:p>
            <a:pPr marL="355600" marR="0" lvl="0" indent="0" algn="l" rtl="0">
              <a:lnSpc>
                <a:spcPct val="113333"/>
              </a:lnSpc>
              <a:spcBef>
                <a:spcPts val="0"/>
              </a:spcBef>
              <a:spcAft>
                <a:spcPts val="0"/>
              </a:spcAft>
              <a:buNone/>
            </a:pPr>
            <a:r>
              <a:rPr lang="fr-FR" sz="3100">
                <a:solidFill>
                  <a:schemeClr val="dk1"/>
                </a:solidFill>
                <a:latin typeface="Calibri"/>
                <a:ea typeface="Calibri"/>
                <a:cs typeface="Calibri"/>
                <a:sym typeface="Calibri"/>
              </a:rPr>
              <a:t>list ?”</a:t>
            </a:r>
            <a:endParaRPr sz="3100">
              <a:solidFill>
                <a:schemeClr val="dk1"/>
              </a:solidFill>
              <a:latin typeface="Calibri"/>
              <a:ea typeface="Calibri"/>
              <a:cs typeface="Calibri"/>
              <a:sym typeface="Calibri"/>
            </a:endParaRPr>
          </a:p>
        </p:txBody>
      </p:sp>
      <p:sp>
        <p:nvSpPr>
          <p:cNvPr id="107" name="Google Shape;107;p6"/>
          <p:cNvSpPr txBox="1"/>
          <p:nvPr/>
        </p:nvSpPr>
        <p:spPr>
          <a:xfrm>
            <a:off x="9307203" y="2076950"/>
            <a:ext cx="945600" cy="489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fr-FR" sz="3100">
                <a:solidFill>
                  <a:srgbClr val="EC7C30"/>
                </a:solidFill>
                <a:latin typeface="Calibri"/>
                <a:ea typeface="Calibri"/>
                <a:cs typeface="Calibri"/>
                <a:sym typeface="Calibri"/>
              </a:rPr>
              <a:t>200</a:t>
            </a:r>
            <a:endParaRPr sz="3100">
              <a:solidFill>
                <a:schemeClr val="dk1"/>
              </a:solidFill>
              <a:latin typeface="Calibri"/>
              <a:ea typeface="Calibri"/>
              <a:cs typeface="Calibri"/>
              <a:sym typeface="Calibri"/>
            </a:endParaRPr>
          </a:p>
        </p:txBody>
      </p:sp>
      <p:sp>
        <p:nvSpPr>
          <p:cNvPr id="108" name="Google Shape;108;p6"/>
          <p:cNvSpPr txBox="1"/>
          <p:nvPr/>
        </p:nvSpPr>
        <p:spPr>
          <a:xfrm>
            <a:off x="9056102" y="3217675"/>
            <a:ext cx="1447800" cy="489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fr-FR" sz="3100">
                <a:solidFill>
                  <a:srgbClr val="EC7C30"/>
                </a:solidFill>
                <a:latin typeface="Calibri"/>
                <a:ea typeface="Calibri"/>
                <a:cs typeface="Calibri"/>
                <a:sym typeface="Calibri"/>
              </a:rPr>
              <a:t>10,000</a:t>
            </a:r>
            <a:endParaRPr sz="3100">
              <a:solidFill>
                <a:schemeClr val="dk1"/>
              </a:solidFill>
              <a:latin typeface="Calibri"/>
              <a:ea typeface="Calibri"/>
              <a:cs typeface="Calibri"/>
              <a:sym typeface="Calibri"/>
            </a:endParaRPr>
          </a:p>
        </p:txBody>
      </p:sp>
      <p:sp>
        <p:nvSpPr>
          <p:cNvPr id="109" name="Google Shape;109;p6"/>
          <p:cNvSpPr txBox="1"/>
          <p:nvPr/>
        </p:nvSpPr>
        <p:spPr>
          <a:xfrm>
            <a:off x="4064508" y="694944"/>
            <a:ext cx="4348480" cy="83058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775" rIns="0" bIns="0" anchor="t" anchorCtr="0">
            <a:spAutoFit/>
          </a:bodyPr>
          <a:lstStyle/>
          <a:p>
            <a:pPr marL="497840" marR="0" lvl="0" indent="0" algn="l" rtl="0">
              <a:lnSpc>
                <a:spcPct val="100000"/>
              </a:lnSpc>
              <a:spcBef>
                <a:spcPts val="0"/>
              </a:spcBef>
              <a:spcAft>
                <a:spcPts val="0"/>
              </a:spcAft>
              <a:buNone/>
            </a:pPr>
            <a:r>
              <a:rPr lang="fr-FR" sz="3000">
                <a:solidFill>
                  <a:srgbClr val="FFFFFF"/>
                </a:solidFill>
                <a:latin typeface="Arial"/>
                <a:ea typeface="Arial"/>
                <a:cs typeface="Arial"/>
                <a:sym typeface="Arial"/>
              </a:rPr>
              <a:t>NFR - What We Ask</a:t>
            </a:r>
            <a:endParaRPr sz="3000">
              <a:solidFill>
                <a:schemeClr val="dk1"/>
              </a:solidFill>
              <a:latin typeface="Arial"/>
              <a:ea typeface="Arial"/>
              <a:cs typeface="Arial"/>
              <a:sym typeface="Arial"/>
            </a:endParaRPr>
          </a:p>
        </p:txBody>
      </p:sp>
      <p:grpSp>
        <p:nvGrpSpPr>
          <p:cNvPr id="110" name="Google Shape;110;p6"/>
          <p:cNvGrpSpPr/>
          <p:nvPr/>
        </p:nvGrpSpPr>
        <p:grpSpPr>
          <a:xfrm>
            <a:off x="97395" y="94078"/>
            <a:ext cx="1129502" cy="1067898"/>
            <a:chOff x="97395" y="94078"/>
            <a:chExt cx="1129502" cy="1067898"/>
          </a:xfrm>
        </p:grpSpPr>
        <p:pic>
          <p:nvPicPr>
            <p:cNvPr id="111" name="Google Shape;111;p6"/>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12" name="Google Shape;112;p6"/>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113" name="Google Shape;113;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114" name="Google Shape;114;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6</a:t>
            </a:fld>
            <a:endParaRPr/>
          </a:p>
        </p:txBody>
      </p:sp>
      <p:sp>
        <p:nvSpPr>
          <p:cNvPr id="115" name="Google Shape;115;p6"/>
          <p:cNvSpPr txBox="1"/>
          <p:nvPr/>
        </p:nvSpPr>
        <p:spPr>
          <a:xfrm>
            <a:off x="9056102" y="4610100"/>
            <a:ext cx="1447800" cy="489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fr-FR" sz="3100">
                <a:solidFill>
                  <a:srgbClr val="EC7C30"/>
                </a:solidFill>
                <a:latin typeface="Calibri"/>
                <a:ea typeface="Calibri"/>
                <a:cs typeface="Calibri"/>
                <a:sym typeface="Calibri"/>
              </a:rPr>
              <a:t>500 KB</a:t>
            </a:r>
            <a:endParaRPr sz="3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793201" y="2048150"/>
            <a:ext cx="6062100" cy="49200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fr-FR" sz="3100">
                <a:solidFill>
                  <a:srgbClr val="000000"/>
                </a:solidFill>
                <a:latin typeface="Calibri"/>
                <a:ea typeface="Calibri"/>
                <a:cs typeface="Calibri"/>
                <a:sym typeface="Calibri"/>
              </a:rPr>
              <a:t>4.	“Do we need offline support ?”</a:t>
            </a:r>
            <a:endParaRPr sz="3100">
              <a:latin typeface="Calibri"/>
              <a:ea typeface="Calibri"/>
              <a:cs typeface="Calibri"/>
              <a:sym typeface="Calibri"/>
            </a:endParaRPr>
          </a:p>
        </p:txBody>
      </p:sp>
      <p:sp>
        <p:nvSpPr>
          <p:cNvPr id="121" name="Google Shape;121;p7"/>
          <p:cNvSpPr txBox="1"/>
          <p:nvPr/>
        </p:nvSpPr>
        <p:spPr>
          <a:xfrm>
            <a:off x="793202" y="2963125"/>
            <a:ext cx="5735100" cy="491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fr-FR" sz="3100">
                <a:solidFill>
                  <a:schemeClr val="dk1"/>
                </a:solidFill>
                <a:latin typeface="Calibri"/>
                <a:ea typeface="Calibri"/>
                <a:cs typeface="Calibri"/>
                <a:sym typeface="Calibri"/>
              </a:rPr>
              <a:t>5. “What is the desired SLA ?”</a:t>
            </a:r>
            <a:endParaRPr sz="3100">
              <a:solidFill>
                <a:schemeClr val="dk1"/>
              </a:solidFill>
              <a:latin typeface="Calibri"/>
              <a:ea typeface="Calibri"/>
              <a:cs typeface="Calibri"/>
              <a:sym typeface="Calibri"/>
            </a:endParaRPr>
          </a:p>
        </p:txBody>
      </p:sp>
      <p:sp>
        <p:nvSpPr>
          <p:cNvPr id="122" name="Google Shape;122;p7"/>
          <p:cNvSpPr txBox="1"/>
          <p:nvPr/>
        </p:nvSpPr>
        <p:spPr>
          <a:xfrm>
            <a:off x="793191" y="3877488"/>
            <a:ext cx="6408300" cy="491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fr-FR" sz="3100">
                <a:solidFill>
                  <a:schemeClr val="dk1"/>
                </a:solidFill>
                <a:latin typeface="Calibri"/>
                <a:ea typeface="Calibri"/>
                <a:cs typeface="Calibri"/>
                <a:sym typeface="Calibri"/>
              </a:rPr>
              <a:t>6. “How do lists arrive to the system?”</a:t>
            </a:r>
            <a:endParaRPr sz="3100">
              <a:solidFill>
                <a:schemeClr val="dk1"/>
              </a:solidFill>
              <a:latin typeface="Calibri"/>
              <a:ea typeface="Calibri"/>
              <a:cs typeface="Calibri"/>
              <a:sym typeface="Calibri"/>
            </a:endParaRPr>
          </a:p>
        </p:txBody>
      </p:sp>
      <p:sp>
        <p:nvSpPr>
          <p:cNvPr id="123" name="Google Shape;123;p7"/>
          <p:cNvSpPr txBox="1"/>
          <p:nvPr/>
        </p:nvSpPr>
        <p:spPr>
          <a:xfrm>
            <a:off x="9267578" y="2060600"/>
            <a:ext cx="1212900" cy="489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fr-FR" sz="3100">
                <a:solidFill>
                  <a:srgbClr val="EC7C30"/>
                </a:solidFill>
                <a:latin typeface="Calibri"/>
                <a:ea typeface="Calibri"/>
                <a:cs typeface="Calibri"/>
                <a:sym typeface="Calibri"/>
              </a:rPr>
              <a:t>Yes !</a:t>
            </a:r>
            <a:endParaRPr sz="3100">
              <a:solidFill>
                <a:schemeClr val="dk1"/>
              </a:solidFill>
              <a:latin typeface="Calibri"/>
              <a:ea typeface="Calibri"/>
              <a:cs typeface="Calibri"/>
              <a:sym typeface="Calibri"/>
            </a:endParaRPr>
          </a:p>
        </p:txBody>
      </p:sp>
      <p:sp>
        <p:nvSpPr>
          <p:cNvPr id="124" name="Google Shape;124;p7"/>
          <p:cNvSpPr txBox="1"/>
          <p:nvPr/>
        </p:nvSpPr>
        <p:spPr>
          <a:xfrm>
            <a:off x="8432224" y="2975275"/>
            <a:ext cx="3370200" cy="48990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fr-FR" sz="3100">
                <a:solidFill>
                  <a:srgbClr val="EC7C30"/>
                </a:solidFill>
                <a:latin typeface="Calibri"/>
                <a:ea typeface="Calibri"/>
                <a:cs typeface="Calibri"/>
                <a:sym typeface="Calibri"/>
              </a:rPr>
              <a:t>Highest Possible</a:t>
            </a:r>
            <a:endParaRPr sz="3100">
              <a:solidFill>
                <a:schemeClr val="dk1"/>
              </a:solidFill>
              <a:latin typeface="Calibri"/>
              <a:ea typeface="Calibri"/>
              <a:cs typeface="Calibri"/>
              <a:sym typeface="Calibri"/>
            </a:endParaRPr>
          </a:p>
        </p:txBody>
      </p:sp>
      <p:sp>
        <p:nvSpPr>
          <p:cNvPr id="125" name="Google Shape;125;p7"/>
          <p:cNvSpPr txBox="1"/>
          <p:nvPr/>
        </p:nvSpPr>
        <p:spPr>
          <a:xfrm>
            <a:off x="4064508" y="694944"/>
            <a:ext cx="4348480" cy="83058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775" rIns="0" bIns="0" anchor="t" anchorCtr="0">
            <a:spAutoFit/>
          </a:bodyPr>
          <a:lstStyle/>
          <a:p>
            <a:pPr marL="497840" marR="0" lvl="0" indent="0" algn="l" rtl="0">
              <a:lnSpc>
                <a:spcPct val="100000"/>
              </a:lnSpc>
              <a:spcBef>
                <a:spcPts val="0"/>
              </a:spcBef>
              <a:spcAft>
                <a:spcPts val="0"/>
              </a:spcAft>
              <a:buNone/>
            </a:pPr>
            <a:r>
              <a:rPr lang="fr-FR" sz="3000">
                <a:solidFill>
                  <a:srgbClr val="FFFFFF"/>
                </a:solidFill>
                <a:latin typeface="Arial"/>
                <a:ea typeface="Arial"/>
                <a:cs typeface="Arial"/>
                <a:sym typeface="Arial"/>
              </a:rPr>
              <a:t>NFR - What We Ask</a:t>
            </a:r>
            <a:endParaRPr sz="3000">
              <a:solidFill>
                <a:schemeClr val="dk1"/>
              </a:solidFill>
              <a:latin typeface="Arial"/>
              <a:ea typeface="Arial"/>
              <a:cs typeface="Arial"/>
              <a:sym typeface="Arial"/>
            </a:endParaRPr>
          </a:p>
        </p:txBody>
      </p:sp>
      <p:grpSp>
        <p:nvGrpSpPr>
          <p:cNvPr id="126" name="Google Shape;126;p7"/>
          <p:cNvGrpSpPr/>
          <p:nvPr/>
        </p:nvGrpSpPr>
        <p:grpSpPr>
          <a:xfrm>
            <a:off x="97395" y="94078"/>
            <a:ext cx="1129502" cy="1067898"/>
            <a:chOff x="97395" y="94078"/>
            <a:chExt cx="1129502" cy="1067898"/>
          </a:xfrm>
        </p:grpSpPr>
        <p:pic>
          <p:nvPicPr>
            <p:cNvPr id="127" name="Google Shape;127;p7"/>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28" name="Google Shape;128;p7"/>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129" name="Google Shape;129;p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130" name="Google Shape;130;p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7</a:t>
            </a:fld>
            <a:endParaRPr/>
          </a:p>
        </p:txBody>
      </p:sp>
      <p:sp>
        <p:nvSpPr>
          <p:cNvPr id="131" name="Google Shape;131;p7"/>
          <p:cNvSpPr txBox="1"/>
          <p:nvPr/>
        </p:nvSpPr>
        <p:spPr>
          <a:xfrm>
            <a:off x="8432230" y="3889959"/>
            <a:ext cx="2883600" cy="48990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fr-FR" sz="3100">
                <a:solidFill>
                  <a:srgbClr val="EC7C30"/>
                </a:solidFill>
                <a:latin typeface="Calibri"/>
                <a:ea typeface="Calibri"/>
                <a:cs typeface="Calibri"/>
                <a:sym typeface="Calibri"/>
              </a:rPr>
              <a:t>Queue</a:t>
            </a:r>
            <a:endParaRPr sz="3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4064508" y="694944"/>
            <a:ext cx="4348480" cy="83058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775" rIns="0" bIns="0" anchor="t" anchorCtr="0">
            <a:spAutoFit/>
          </a:bodyPr>
          <a:lstStyle/>
          <a:p>
            <a:pPr marL="1090930" lvl="0" indent="0" algn="l" rtl="0">
              <a:lnSpc>
                <a:spcPct val="100000"/>
              </a:lnSpc>
              <a:spcBef>
                <a:spcPts val="0"/>
              </a:spcBef>
              <a:spcAft>
                <a:spcPts val="0"/>
              </a:spcAft>
              <a:buNone/>
            </a:pPr>
            <a:r>
              <a:rPr lang="fr-FR"/>
              <a:t>Data Volume</a:t>
            </a:r>
            <a:endParaRPr/>
          </a:p>
        </p:txBody>
      </p:sp>
      <p:grpSp>
        <p:nvGrpSpPr>
          <p:cNvPr id="137" name="Google Shape;137;p8"/>
          <p:cNvGrpSpPr/>
          <p:nvPr/>
        </p:nvGrpSpPr>
        <p:grpSpPr>
          <a:xfrm>
            <a:off x="97395" y="94078"/>
            <a:ext cx="1129502" cy="1067898"/>
            <a:chOff x="97395" y="94078"/>
            <a:chExt cx="1129502" cy="1067898"/>
          </a:xfrm>
        </p:grpSpPr>
        <p:pic>
          <p:nvPicPr>
            <p:cNvPr id="138" name="Google Shape;138;p8"/>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39" name="Google Shape;139;p8"/>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140" name="Google Shape;140;p8"/>
          <p:cNvSpPr txBox="1"/>
          <p:nvPr/>
        </p:nvSpPr>
        <p:spPr>
          <a:xfrm>
            <a:off x="599925" y="2286000"/>
            <a:ext cx="11363400" cy="3432600"/>
          </a:xfrm>
          <a:prstGeom prst="rect">
            <a:avLst/>
          </a:prstGeom>
          <a:noFill/>
          <a:ln>
            <a:noFill/>
          </a:ln>
        </p:spPr>
        <p:txBody>
          <a:bodyPr spcFirstLastPara="1" wrap="square" lIns="91425" tIns="45700" rIns="91425" bIns="45700" anchor="t" anchorCtr="0">
            <a:spAutoFit/>
          </a:bodyPr>
          <a:lstStyle/>
          <a:p>
            <a:pPr marL="285750" marR="0" lvl="0" indent="-190500" algn="l" rtl="0">
              <a:spcBef>
                <a:spcPts val="0"/>
              </a:spcBef>
              <a:spcAft>
                <a:spcPts val="0"/>
              </a:spcAft>
              <a:buClr>
                <a:schemeClr val="dk1"/>
              </a:buClr>
              <a:buSzPts val="2500"/>
              <a:buFont typeface="Arial"/>
              <a:buChar char="•"/>
            </a:pPr>
            <a:r>
              <a:rPr lang="fr-FR" sz="3100" dirty="0">
                <a:solidFill>
                  <a:schemeClr val="dk1"/>
                </a:solidFill>
                <a:latin typeface="Calibri"/>
                <a:ea typeface="Calibri"/>
                <a:cs typeface="Calibri"/>
                <a:sym typeface="Calibri"/>
              </a:rPr>
              <a:t> </a:t>
            </a:r>
            <a:r>
              <a:rPr lang="fr-FR" sz="3100" dirty="0" err="1">
                <a:solidFill>
                  <a:schemeClr val="dk1"/>
                </a:solidFill>
                <a:latin typeface="Calibri"/>
                <a:ea typeface="Calibri"/>
                <a:cs typeface="Calibri"/>
                <a:sym typeface="Calibri"/>
              </a:rPr>
              <a:t>Lists</a:t>
            </a:r>
            <a:r>
              <a:rPr lang="fr-FR" sz="3100" dirty="0">
                <a:solidFill>
                  <a:schemeClr val="dk1"/>
                </a:solidFill>
                <a:latin typeface="Calibri"/>
                <a:ea typeface="Calibri"/>
                <a:cs typeface="Calibri"/>
                <a:sym typeface="Calibri"/>
              </a:rPr>
              <a:t> per </a:t>
            </a:r>
            <a:r>
              <a:rPr lang="fr-FR" sz="3100" dirty="0" err="1">
                <a:solidFill>
                  <a:schemeClr val="dk1"/>
                </a:solidFill>
                <a:latin typeface="Calibri"/>
                <a:ea typeface="Calibri"/>
                <a:cs typeface="Calibri"/>
                <a:sym typeface="Calibri"/>
              </a:rPr>
              <a:t>day</a:t>
            </a:r>
            <a:r>
              <a:rPr lang="fr-FR" sz="3100" dirty="0">
                <a:solidFill>
                  <a:schemeClr val="dk1"/>
                </a:solidFill>
                <a:latin typeface="Calibri"/>
                <a:ea typeface="Calibri"/>
                <a:cs typeface="Calibri"/>
                <a:sym typeface="Calibri"/>
              </a:rPr>
              <a:t>: </a:t>
            </a:r>
            <a:r>
              <a:rPr lang="fr-FR" sz="3100" dirty="0">
                <a:solidFill>
                  <a:srgbClr val="EC7C30"/>
                </a:solidFill>
                <a:latin typeface="Calibri"/>
                <a:ea typeface="Calibri"/>
                <a:cs typeface="Calibri"/>
                <a:sym typeface="Calibri"/>
              </a:rPr>
              <a:t>10 000</a:t>
            </a:r>
            <a:endParaRPr sz="3100" dirty="0">
              <a:solidFill>
                <a:srgbClr val="EC7C30"/>
              </a:solidFill>
              <a:latin typeface="Calibri"/>
              <a:ea typeface="Calibri"/>
              <a:cs typeface="Calibri"/>
              <a:sym typeface="Calibri"/>
            </a:endParaRPr>
          </a:p>
          <a:p>
            <a:pPr marL="457200" marR="0" lvl="0" indent="0" algn="l" rtl="0">
              <a:spcBef>
                <a:spcPts val="0"/>
              </a:spcBef>
              <a:spcAft>
                <a:spcPts val="0"/>
              </a:spcAft>
              <a:buNone/>
            </a:pPr>
            <a:endParaRPr sz="3100" dirty="0">
              <a:solidFill>
                <a:schemeClr val="dk1"/>
              </a:solidFill>
              <a:latin typeface="Calibri"/>
              <a:ea typeface="Calibri"/>
              <a:cs typeface="Calibri"/>
              <a:sym typeface="Calibri"/>
            </a:endParaRPr>
          </a:p>
          <a:p>
            <a:pPr marL="285750" marR="0" lvl="0" indent="-190500" algn="l" rtl="0">
              <a:spcBef>
                <a:spcPts val="0"/>
              </a:spcBef>
              <a:spcAft>
                <a:spcPts val="0"/>
              </a:spcAft>
              <a:buClr>
                <a:schemeClr val="dk1"/>
              </a:buClr>
              <a:buSzPts val="2500"/>
              <a:buFont typeface="Arial"/>
              <a:buChar char="•"/>
            </a:pPr>
            <a:r>
              <a:rPr lang="fr-FR" sz="3100" dirty="0">
                <a:solidFill>
                  <a:schemeClr val="dk1"/>
                </a:solidFill>
                <a:latin typeface="Calibri"/>
                <a:ea typeface="Calibri"/>
                <a:cs typeface="Calibri"/>
                <a:sym typeface="Calibri"/>
              </a:rPr>
              <a:t> Size </a:t>
            </a:r>
            <a:r>
              <a:rPr lang="fr-FR" sz="3100" dirty="0" err="1">
                <a:solidFill>
                  <a:schemeClr val="dk1"/>
                </a:solidFill>
                <a:latin typeface="Calibri"/>
                <a:ea typeface="Calibri"/>
                <a:cs typeface="Calibri"/>
                <a:sym typeface="Calibri"/>
              </a:rPr>
              <a:t>list</a:t>
            </a:r>
            <a:r>
              <a:rPr lang="fr-FR" sz="3100" dirty="0">
                <a:solidFill>
                  <a:schemeClr val="dk1"/>
                </a:solidFill>
                <a:latin typeface="Calibri"/>
                <a:ea typeface="Calibri"/>
                <a:cs typeface="Calibri"/>
                <a:sym typeface="Calibri"/>
              </a:rPr>
              <a:t>: </a:t>
            </a:r>
            <a:r>
              <a:rPr lang="fr-FR" sz="3100" dirty="0">
                <a:solidFill>
                  <a:srgbClr val="EC7C30"/>
                </a:solidFill>
                <a:latin typeface="Calibri"/>
                <a:ea typeface="Calibri"/>
                <a:cs typeface="Calibri"/>
                <a:sym typeface="Calibri"/>
              </a:rPr>
              <a:t>500 KB</a:t>
            </a:r>
            <a:endParaRPr sz="3100" dirty="0">
              <a:solidFill>
                <a:srgbClr val="EC7C30"/>
              </a:solidFill>
              <a:latin typeface="Calibri"/>
              <a:ea typeface="Calibri"/>
              <a:cs typeface="Calibri"/>
              <a:sym typeface="Calibri"/>
            </a:endParaRPr>
          </a:p>
          <a:p>
            <a:pPr marL="457200" marR="0" lvl="0" indent="0" algn="l" rtl="0">
              <a:spcBef>
                <a:spcPts val="0"/>
              </a:spcBef>
              <a:spcAft>
                <a:spcPts val="0"/>
              </a:spcAft>
              <a:buNone/>
            </a:pPr>
            <a:endParaRPr sz="3100" dirty="0">
              <a:solidFill>
                <a:schemeClr val="dk1"/>
              </a:solidFill>
              <a:latin typeface="Calibri"/>
              <a:ea typeface="Calibri"/>
              <a:cs typeface="Calibri"/>
              <a:sym typeface="Calibri"/>
            </a:endParaRPr>
          </a:p>
          <a:p>
            <a:pPr marL="285750" marR="0" lvl="0" indent="-190500" algn="l" rtl="0">
              <a:spcBef>
                <a:spcPts val="0"/>
              </a:spcBef>
              <a:spcAft>
                <a:spcPts val="0"/>
              </a:spcAft>
              <a:buClr>
                <a:schemeClr val="dk1"/>
              </a:buClr>
              <a:buSzPts val="2500"/>
              <a:buFont typeface="Arial"/>
              <a:buChar char="•"/>
            </a:pPr>
            <a:r>
              <a:rPr lang="fr-FR" sz="3100" dirty="0">
                <a:solidFill>
                  <a:schemeClr val="dk1"/>
                </a:solidFill>
                <a:latin typeface="Calibri"/>
                <a:ea typeface="Calibri"/>
                <a:cs typeface="Calibri"/>
                <a:sym typeface="Calibri"/>
              </a:rPr>
              <a:t> Total </a:t>
            </a:r>
            <a:r>
              <a:rPr lang="fr-FR" sz="3100" dirty="0" err="1">
                <a:solidFill>
                  <a:schemeClr val="dk1"/>
                </a:solidFill>
                <a:latin typeface="Calibri"/>
                <a:ea typeface="Calibri"/>
                <a:cs typeface="Calibri"/>
                <a:sym typeface="Calibri"/>
              </a:rPr>
              <a:t>storage</a:t>
            </a:r>
            <a:r>
              <a:rPr lang="fr-FR" sz="3100" dirty="0">
                <a:solidFill>
                  <a:schemeClr val="dk1"/>
                </a:solidFill>
                <a:latin typeface="Calibri"/>
                <a:ea typeface="Calibri"/>
                <a:cs typeface="Calibri"/>
                <a:sym typeface="Calibri"/>
              </a:rPr>
              <a:t> per </a:t>
            </a:r>
            <a:r>
              <a:rPr lang="fr-FR" sz="3100" dirty="0" err="1">
                <a:solidFill>
                  <a:schemeClr val="dk1"/>
                </a:solidFill>
                <a:latin typeface="Calibri"/>
                <a:ea typeface="Calibri"/>
                <a:cs typeface="Calibri"/>
                <a:sym typeface="Calibri"/>
              </a:rPr>
              <a:t>days</a:t>
            </a:r>
            <a:r>
              <a:rPr lang="fr-FR" sz="3100" dirty="0">
                <a:solidFill>
                  <a:schemeClr val="dk1"/>
                </a:solidFill>
                <a:latin typeface="Calibri"/>
                <a:ea typeface="Calibri"/>
                <a:cs typeface="Calibri"/>
                <a:sym typeface="Calibri"/>
              </a:rPr>
              <a:t>: </a:t>
            </a:r>
            <a:r>
              <a:rPr lang="fr-FR" sz="3100" dirty="0">
                <a:solidFill>
                  <a:srgbClr val="EC7C30"/>
                </a:solidFill>
                <a:latin typeface="Calibri"/>
                <a:ea typeface="Calibri"/>
                <a:cs typeface="Calibri"/>
                <a:sym typeface="Calibri"/>
              </a:rPr>
              <a:t>5 000 000 KB → 5 GB/</a:t>
            </a:r>
            <a:r>
              <a:rPr lang="fr-FR" sz="3100" dirty="0" err="1">
                <a:solidFill>
                  <a:srgbClr val="EC7C30"/>
                </a:solidFill>
                <a:latin typeface="Calibri"/>
                <a:ea typeface="Calibri"/>
                <a:cs typeface="Calibri"/>
                <a:sym typeface="Calibri"/>
              </a:rPr>
              <a:t>day</a:t>
            </a:r>
            <a:endParaRPr sz="3100" dirty="0">
              <a:solidFill>
                <a:srgbClr val="EC7C30"/>
              </a:solidFill>
              <a:latin typeface="Calibri"/>
              <a:ea typeface="Calibri"/>
              <a:cs typeface="Calibri"/>
              <a:sym typeface="Calibri"/>
            </a:endParaRPr>
          </a:p>
          <a:p>
            <a:pPr marL="457200" marR="0" lvl="0" indent="0" algn="l" rtl="0">
              <a:spcBef>
                <a:spcPts val="0"/>
              </a:spcBef>
              <a:spcAft>
                <a:spcPts val="0"/>
              </a:spcAft>
              <a:buNone/>
            </a:pPr>
            <a:endParaRPr sz="3100" dirty="0">
              <a:solidFill>
                <a:schemeClr val="dk1"/>
              </a:solidFill>
              <a:latin typeface="Calibri"/>
              <a:ea typeface="Calibri"/>
              <a:cs typeface="Calibri"/>
              <a:sym typeface="Calibri"/>
            </a:endParaRPr>
          </a:p>
          <a:p>
            <a:pPr marL="285750" marR="0" lvl="0" indent="-190500" algn="l" rtl="0">
              <a:spcBef>
                <a:spcPts val="0"/>
              </a:spcBef>
              <a:spcAft>
                <a:spcPts val="0"/>
              </a:spcAft>
              <a:buClr>
                <a:schemeClr val="dk1"/>
              </a:buClr>
              <a:buSzPts val="2500"/>
              <a:buFont typeface="Arial"/>
              <a:buChar char="•"/>
            </a:pPr>
            <a:r>
              <a:rPr lang="fr-FR" sz="3100" dirty="0">
                <a:solidFill>
                  <a:schemeClr val="dk1"/>
                </a:solidFill>
                <a:latin typeface="Calibri"/>
                <a:ea typeface="Calibri"/>
                <a:cs typeface="Calibri"/>
                <a:sym typeface="Calibri"/>
              </a:rPr>
              <a:t> Total </a:t>
            </a:r>
            <a:r>
              <a:rPr lang="fr-FR" sz="3100" dirty="0" err="1">
                <a:solidFill>
                  <a:schemeClr val="dk1"/>
                </a:solidFill>
                <a:latin typeface="Calibri"/>
                <a:ea typeface="Calibri"/>
                <a:cs typeface="Calibri"/>
                <a:sym typeface="Calibri"/>
              </a:rPr>
              <a:t>storage</a:t>
            </a:r>
            <a:r>
              <a:rPr lang="fr-FR" sz="3100" dirty="0">
                <a:solidFill>
                  <a:schemeClr val="dk1"/>
                </a:solidFill>
                <a:latin typeface="Calibri"/>
                <a:ea typeface="Calibri"/>
                <a:cs typeface="Calibri"/>
                <a:sym typeface="Calibri"/>
              </a:rPr>
              <a:t> per </a:t>
            </a:r>
            <a:r>
              <a:rPr lang="fr-FR" sz="3100" dirty="0" err="1">
                <a:solidFill>
                  <a:schemeClr val="dk1"/>
                </a:solidFill>
                <a:latin typeface="Calibri"/>
                <a:ea typeface="Calibri"/>
                <a:cs typeface="Calibri"/>
                <a:sym typeface="Calibri"/>
              </a:rPr>
              <a:t>years</a:t>
            </a:r>
            <a:r>
              <a:rPr lang="fr-FR" sz="3100" dirty="0">
                <a:solidFill>
                  <a:schemeClr val="dk1"/>
                </a:solidFill>
                <a:latin typeface="Calibri"/>
                <a:ea typeface="Calibri"/>
                <a:cs typeface="Calibri"/>
                <a:sym typeface="Calibri"/>
              </a:rPr>
              <a:t>: </a:t>
            </a:r>
            <a:r>
              <a:rPr lang="fr-FR" sz="3100" dirty="0">
                <a:solidFill>
                  <a:srgbClr val="EC7C30"/>
                </a:solidFill>
                <a:latin typeface="Calibri"/>
                <a:ea typeface="Calibri"/>
                <a:cs typeface="Calibri"/>
                <a:sym typeface="Calibri"/>
              </a:rPr>
              <a:t>5M KB * 365 → 1,825 TB/</a:t>
            </a:r>
            <a:r>
              <a:rPr lang="fr-FR" sz="3100" dirty="0" err="1">
                <a:solidFill>
                  <a:srgbClr val="EC7C30"/>
                </a:solidFill>
                <a:latin typeface="Calibri"/>
                <a:ea typeface="Calibri"/>
                <a:cs typeface="Calibri"/>
                <a:sym typeface="Calibri"/>
              </a:rPr>
              <a:t>year</a:t>
            </a:r>
            <a:endParaRPr sz="3100" dirty="0">
              <a:solidFill>
                <a:srgbClr val="EC7C30"/>
              </a:solidFill>
              <a:latin typeface="Calibri"/>
              <a:ea typeface="Calibri"/>
              <a:cs typeface="Calibri"/>
              <a:sym typeface="Calibri"/>
            </a:endParaRPr>
          </a:p>
        </p:txBody>
      </p:sp>
      <p:sp>
        <p:nvSpPr>
          <p:cNvPr id="141" name="Google Shape;141;p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142" name="Google Shape;142;p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3497579" y="603504"/>
            <a:ext cx="4478020" cy="829310"/>
          </a:xfrm>
          <a:prstGeom prst="rect">
            <a:avLst/>
          </a:prstGeom>
          <a:solidFill>
            <a:srgbClr val="4471C4"/>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1038225" lvl="0" indent="0" algn="l" rtl="0">
              <a:lnSpc>
                <a:spcPct val="100000"/>
              </a:lnSpc>
              <a:spcBef>
                <a:spcPts val="0"/>
              </a:spcBef>
              <a:spcAft>
                <a:spcPts val="0"/>
              </a:spcAft>
              <a:buNone/>
            </a:pPr>
            <a:r>
              <a:rPr lang="fr-FR"/>
              <a:t>Requirements</a:t>
            </a:r>
            <a:endParaRPr/>
          </a:p>
        </p:txBody>
      </p:sp>
      <p:sp>
        <p:nvSpPr>
          <p:cNvPr id="149" name="Google Shape;149;p9"/>
          <p:cNvSpPr txBox="1"/>
          <p:nvPr/>
        </p:nvSpPr>
        <p:spPr>
          <a:xfrm>
            <a:off x="765048" y="1708404"/>
            <a:ext cx="3116580" cy="82931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666115" marR="0" lvl="0" indent="0" algn="l" rtl="0">
              <a:lnSpc>
                <a:spcPct val="100000"/>
              </a:lnSpc>
              <a:spcBef>
                <a:spcPts val="0"/>
              </a:spcBef>
              <a:spcAft>
                <a:spcPts val="0"/>
              </a:spcAft>
              <a:buNone/>
            </a:pPr>
            <a:r>
              <a:rPr lang="fr-FR" sz="3000">
                <a:solidFill>
                  <a:srgbClr val="FFFFFF"/>
                </a:solidFill>
                <a:latin typeface="Arial"/>
                <a:ea typeface="Arial"/>
                <a:cs typeface="Arial"/>
                <a:sym typeface="Arial"/>
              </a:rPr>
              <a:t>Functional</a:t>
            </a:r>
            <a:endParaRPr sz="3000">
              <a:solidFill>
                <a:schemeClr val="dk1"/>
              </a:solidFill>
              <a:latin typeface="Arial"/>
              <a:ea typeface="Arial"/>
              <a:cs typeface="Arial"/>
              <a:sym typeface="Arial"/>
            </a:endParaRPr>
          </a:p>
        </p:txBody>
      </p:sp>
      <p:sp>
        <p:nvSpPr>
          <p:cNvPr id="150" name="Google Shape;150;p9"/>
          <p:cNvSpPr txBox="1"/>
          <p:nvPr/>
        </p:nvSpPr>
        <p:spPr>
          <a:xfrm>
            <a:off x="7520940" y="1708404"/>
            <a:ext cx="3116580" cy="829310"/>
          </a:xfrm>
          <a:prstGeom prst="rect">
            <a:avLst/>
          </a:prstGeom>
          <a:solidFill>
            <a:srgbClr val="538235"/>
          </a:solidFill>
          <a:ln w="12700" cap="flat" cmpd="sng">
            <a:solidFill>
              <a:srgbClr val="2E528F"/>
            </a:solidFill>
            <a:prstDash val="solid"/>
            <a:round/>
            <a:headEnd type="none" w="sm" len="sm"/>
            <a:tailEnd type="none" w="sm" len="sm"/>
          </a:ln>
        </p:spPr>
        <p:txBody>
          <a:bodyPr spcFirstLastPara="1" wrap="square" lIns="0" tIns="184150" rIns="0" bIns="0" anchor="t" anchorCtr="0">
            <a:spAutoFit/>
          </a:bodyPr>
          <a:lstStyle/>
          <a:p>
            <a:pPr marL="231775" marR="0" lvl="0" indent="0" algn="l" rtl="0">
              <a:lnSpc>
                <a:spcPct val="100000"/>
              </a:lnSpc>
              <a:spcBef>
                <a:spcPts val="0"/>
              </a:spcBef>
              <a:spcAft>
                <a:spcPts val="0"/>
              </a:spcAft>
              <a:buNone/>
            </a:pPr>
            <a:r>
              <a:rPr lang="fr-FR" sz="3000">
                <a:solidFill>
                  <a:srgbClr val="FFFFFF"/>
                </a:solidFill>
                <a:latin typeface="Arial"/>
                <a:ea typeface="Arial"/>
                <a:cs typeface="Arial"/>
                <a:sym typeface="Arial"/>
              </a:rPr>
              <a:t>Non-Functional</a:t>
            </a:r>
            <a:endParaRPr sz="3000">
              <a:solidFill>
                <a:schemeClr val="dk1"/>
              </a:solidFill>
              <a:latin typeface="Arial"/>
              <a:ea typeface="Arial"/>
              <a:cs typeface="Arial"/>
              <a:sym typeface="Arial"/>
            </a:endParaRPr>
          </a:p>
        </p:txBody>
      </p:sp>
      <p:sp>
        <p:nvSpPr>
          <p:cNvPr id="151" name="Google Shape;151;p9"/>
          <p:cNvSpPr/>
          <p:nvPr/>
        </p:nvSpPr>
        <p:spPr>
          <a:xfrm>
            <a:off x="3497579" y="1427733"/>
            <a:ext cx="316865" cy="280035"/>
          </a:xfrm>
          <a:custGeom>
            <a:avLst/>
            <a:gdLst/>
            <a:ahLst/>
            <a:cxnLst/>
            <a:rect l="l" t="t" r="r" b="b"/>
            <a:pathLst>
              <a:path w="316864" h="280035" extrusionOk="0">
                <a:moveTo>
                  <a:pt x="32004" y="200787"/>
                </a:moveTo>
                <a:lnTo>
                  <a:pt x="0" y="279780"/>
                </a:lnTo>
                <a:lnTo>
                  <a:pt x="82423" y="258063"/>
                </a:lnTo>
                <a:lnTo>
                  <a:pt x="68784" y="242569"/>
                </a:lnTo>
                <a:lnTo>
                  <a:pt x="51816" y="242569"/>
                </a:lnTo>
                <a:lnTo>
                  <a:pt x="43434" y="233044"/>
                </a:lnTo>
                <a:lnTo>
                  <a:pt x="52997" y="224636"/>
                </a:lnTo>
                <a:lnTo>
                  <a:pt x="32004" y="200787"/>
                </a:lnTo>
                <a:close/>
              </a:path>
              <a:path w="316864" h="280035" extrusionOk="0">
                <a:moveTo>
                  <a:pt x="52997" y="224636"/>
                </a:moveTo>
                <a:lnTo>
                  <a:pt x="43434" y="233044"/>
                </a:lnTo>
                <a:lnTo>
                  <a:pt x="51816" y="242569"/>
                </a:lnTo>
                <a:lnTo>
                  <a:pt x="61383" y="234162"/>
                </a:lnTo>
                <a:lnTo>
                  <a:pt x="52997" y="224636"/>
                </a:lnTo>
                <a:close/>
              </a:path>
              <a:path w="316864" h="280035" extrusionOk="0">
                <a:moveTo>
                  <a:pt x="61383" y="234162"/>
                </a:moveTo>
                <a:lnTo>
                  <a:pt x="51816" y="242569"/>
                </a:lnTo>
                <a:lnTo>
                  <a:pt x="68784" y="242569"/>
                </a:lnTo>
                <a:lnTo>
                  <a:pt x="61383" y="234162"/>
                </a:lnTo>
                <a:close/>
              </a:path>
              <a:path w="316864" h="280035" extrusionOk="0">
                <a:moveTo>
                  <a:pt x="308483" y="0"/>
                </a:moveTo>
                <a:lnTo>
                  <a:pt x="52997" y="224636"/>
                </a:lnTo>
                <a:lnTo>
                  <a:pt x="61383" y="234162"/>
                </a:lnTo>
                <a:lnTo>
                  <a:pt x="316865" y="9651"/>
                </a:lnTo>
                <a:lnTo>
                  <a:pt x="308483"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9"/>
          <p:cNvSpPr/>
          <p:nvPr/>
        </p:nvSpPr>
        <p:spPr>
          <a:xfrm>
            <a:off x="7745348" y="1427861"/>
            <a:ext cx="312420" cy="280035"/>
          </a:xfrm>
          <a:custGeom>
            <a:avLst/>
            <a:gdLst/>
            <a:ahLst/>
            <a:cxnLst/>
            <a:rect l="l" t="t" r="r" b="b"/>
            <a:pathLst>
              <a:path w="312420" h="280035" extrusionOk="0">
                <a:moveTo>
                  <a:pt x="251045" y="233637"/>
                </a:moveTo>
                <a:lnTo>
                  <a:pt x="229870" y="257301"/>
                </a:lnTo>
                <a:lnTo>
                  <a:pt x="312039" y="279653"/>
                </a:lnTo>
                <a:lnTo>
                  <a:pt x="297134" y="242062"/>
                </a:lnTo>
                <a:lnTo>
                  <a:pt x="260476" y="242062"/>
                </a:lnTo>
                <a:lnTo>
                  <a:pt x="251045" y="233637"/>
                </a:lnTo>
                <a:close/>
              </a:path>
              <a:path w="312420" h="280035" extrusionOk="0">
                <a:moveTo>
                  <a:pt x="259497" y="224193"/>
                </a:moveTo>
                <a:lnTo>
                  <a:pt x="251045" y="233637"/>
                </a:lnTo>
                <a:lnTo>
                  <a:pt x="260476" y="242062"/>
                </a:lnTo>
                <a:lnTo>
                  <a:pt x="268985" y="232663"/>
                </a:lnTo>
                <a:lnTo>
                  <a:pt x="259497" y="224193"/>
                </a:lnTo>
                <a:close/>
              </a:path>
              <a:path w="312420" h="280035" extrusionOk="0">
                <a:moveTo>
                  <a:pt x="280670" y="200533"/>
                </a:moveTo>
                <a:lnTo>
                  <a:pt x="259497" y="224193"/>
                </a:lnTo>
                <a:lnTo>
                  <a:pt x="268985" y="232663"/>
                </a:lnTo>
                <a:lnTo>
                  <a:pt x="260476" y="242062"/>
                </a:lnTo>
                <a:lnTo>
                  <a:pt x="297134" y="242062"/>
                </a:lnTo>
                <a:lnTo>
                  <a:pt x="280670" y="200533"/>
                </a:lnTo>
                <a:close/>
              </a:path>
              <a:path w="312420" h="280035" extrusionOk="0">
                <a:moveTo>
                  <a:pt x="8381" y="0"/>
                </a:moveTo>
                <a:lnTo>
                  <a:pt x="0" y="9398"/>
                </a:lnTo>
                <a:lnTo>
                  <a:pt x="251045" y="233637"/>
                </a:lnTo>
                <a:lnTo>
                  <a:pt x="259497" y="224193"/>
                </a:lnTo>
                <a:lnTo>
                  <a:pt x="8381"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9"/>
          <p:cNvSpPr txBox="1"/>
          <p:nvPr/>
        </p:nvSpPr>
        <p:spPr>
          <a:xfrm>
            <a:off x="765050" y="2620325"/>
            <a:ext cx="3116700" cy="3207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fr-FR" sz="1800">
                <a:solidFill>
                  <a:srgbClr val="385622"/>
                </a:solidFill>
                <a:latin typeface="Calibri"/>
                <a:ea typeface="Calibri"/>
                <a:cs typeface="Calibri"/>
                <a:sym typeface="Calibri"/>
              </a:rPr>
              <a:t>W</a:t>
            </a:r>
            <a:r>
              <a:rPr lang="fr-FR" sz="2000">
                <a:solidFill>
                  <a:srgbClr val="385622"/>
                </a:solidFill>
                <a:latin typeface="Calibri"/>
                <a:ea typeface="Calibri"/>
                <a:cs typeface="Calibri"/>
                <a:sym typeface="Calibri"/>
              </a:rPr>
              <a:t>hat the system should do</a:t>
            </a:r>
            <a:endParaRPr sz="2000">
              <a:solidFill>
                <a:schemeClr val="dk1"/>
              </a:solidFill>
              <a:latin typeface="Calibri"/>
              <a:ea typeface="Calibri"/>
              <a:cs typeface="Calibri"/>
              <a:sym typeface="Calibri"/>
            </a:endParaRPr>
          </a:p>
        </p:txBody>
      </p:sp>
      <p:sp>
        <p:nvSpPr>
          <p:cNvPr id="154" name="Google Shape;154;p9"/>
          <p:cNvSpPr txBox="1"/>
          <p:nvPr/>
        </p:nvSpPr>
        <p:spPr>
          <a:xfrm>
            <a:off x="7722234" y="2646045"/>
            <a:ext cx="2716530" cy="574040"/>
          </a:xfrm>
          <a:prstGeom prst="rect">
            <a:avLst/>
          </a:prstGeom>
          <a:noFill/>
          <a:ln>
            <a:noFill/>
          </a:ln>
        </p:spPr>
        <p:txBody>
          <a:bodyPr spcFirstLastPara="1" wrap="square" lIns="0" tIns="12700" rIns="0" bIns="0" anchor="t" anchorCtr="0">
            <a:spAutoFit/>
          </a:bodyPr>
          <a:lstStyle/>
          <a:p>
            <a:pPr marL="1152525" marR="5080" lvl="0" indent="-1140460" algn="l" rtl="0">
              <a:lnSpc>
                <a:spcPct val="100000"/>
              </a:lnSpc>
              <a:spcBef>
                <a:spcPts val="0"/>
              </a:spcBef>
              <a:spcAft>
                <a:spcPts val="0"/>
              </a:spcAft>
              <a:buNone/>
            </a:pPr>
            <a:r>
              <a:rPr lang="fr-FR" sz="1800">
                <a:solidFill>
                  <a:srgbClr val="385622"/>
                </a:solidFill>
                <a:latin typeface="Calibri"/>
                <a:ea typeface="Calibri"/>
                <a:cs typeface="Calibri"/>
                <a:sym typeface="Calibri"/>
              </a:rPr>
              <a:t>What the system should deal  with</a:t>
            </a:r>
            <a:endParaRPr sz="1800">
              <a:solidFill>
                <a:schemeClr val="dk1"/>
              </a:solidFill>
              <a:latin typeface="Calibri"/>
              <a:ea typeface="Calibri"/>
              <a:cs typeface="Calibri"/>
              <a:sym typeface="Calibri"/>
            </a:endParaRPr>
          </a:p>
        </p:txBody>
      </p:sp>
      <p:sp>
        <p:nvSpPr>
          <p:cNvPr id="155" name="Google Shape;155;p9"/>
          <p:cNvSpPr txBox="1"/>
          <p:nvPr/>
        </p:nvSpPr>
        <p:spPr>
          <a:xfrm>
            <a:off x="6726935" y="3220211"/>
            <a:ext cx="4704600" cy="2837400"/>
          </a:xfrm>
          <a:prstGeom prst="rect">
            <a:avLst/>
          </a:prstGeom>
          <a:noFill/>
          <a:ln w="9525" cap="flat" cmpd="sng">
            <a:solidFill>
              <a:srgbClr val="EC7C30"/>
            </a:solidFill>
            <a:prstDash val="solid"/>
            <a:round/>
            <a:headEnd type="none" w="sm" len="sm"/>
            <a:tailEnd type="none" w="sm" len="sm"/>
          </a:ln>
        </p:spPr>
        <p:txBody>
          <a:bodyPr spcFirstLastPara="1" wrap="square" lIns="0" tIns="126350" rIns="0" bIns="0" anchor="t" anchorCtr="0">
            <a:spAutoFit/>
          </a:bodyPr>
          <a:lstStyle/>
          <a:p>
            <a:pPr marL="435609" marR="0" lvl="0" indent="-355600" algn="l" rtl="0">
              <a:lnSpc>
                <a:spcPct val="150000"/>
              </a:lnSpc>
              <a:spcBef>
                <a:spcPts val="0"/>
              </a:spcBef>
              <a:spcAft>
                <a:spcPts val="0"/>
              </a:spcAft>
              <a:buClr>
                <a:srgbClr val="EC7C30"/>
              </a:buClr>
              <a:buSzPts val="2000"/>
              <a:buFont typeface="Calibri"/>
              <a:buAutoNum type="arabicPeriod"/>
            </a:pPr>
            <a:r>
              <a:rPr lang="fr-FR" sz="2000">
                <a:solidFill>
                  <a:srgbClr val="EC7C30"/>
                </a:solidFill>
                <a:latin typeface="Calibri"/>
                <a:ea typeface="Calibri"/>
                <a:cs typeface="Calibri"/>
                <a:sym typeface="Calibri"/>
              </a:rPr>
              <a:t>200 Concurrent users</a:t>
            </a:r>
            <a:endParaRPr sz="2000">
              <a:solidFill>
                <a:schemeClr val="dk1"/>
              </a:solidFill>
              <a:latin typeface="Calibri"/>
              <a:ea typeface="Calibri"/>
              <a:cs typeface="Calibri"/>
              <a:sym typeface="Calibri"/>
            </a:endParaRPr>
          </a:p>
          <a:p>
            <a:pPr marL="435609" marR="0" lvl="0" indent="-355600" algn="l" rtl="0">
              <a:lnSpc>
                <a:spcPct val="150000"/>
              </a:lnSpc>
              <a:spcBef>
                <a:spcPts val="1080"/>
              </a:spcBef>
              <a:spcAft>
                <a:spcPts val="0"/>
              </a:spcAft>
              <a:buClr>
                <a:srgbClr val="EC7C30"/>
              </a:buClr>
              <a:buSzPts val="2000"/>
              <a:buFont typeface="Calibri"/>
              <a:buAutoNum type="arabicPeriod"/>
            </a:pPr>
            <a:r>
              <a:rPr lang="fr-FR" sz="2000">
                <a:solidFill>
                  <a:srgbClr val="EC7C30"/>
                </a:solidFill>
                <a:latin typeface="Calibri"/>
                <a:ea typeface="Calibri"/>
                <a:cs typeface="Calibri"/>
                <a:sym typeface="Calibri"/>
              </a:rPr>
              <a:t>10,000 lists/day</a:t>
            </a:r>
            <a:endParaRPr sz="2000">
              <a:solidFill>
                <a:schemeClr val="dk1"/>
              </a:solidFill>
              <a:latin typeface="Calibri"/>
              <a:ea typeface="Calibri"/>
              <a:cs typeface="Calibri"/>
              <a:sym typeface="Calibri"/>
            </a:endParaRPr>
          </a:p>
          <a:p>
            <a:pPr marL="435609" marR="0" lvl="0" indent="-355600" algn="l" rtl="0">
              <a:lnSpc>
                <a:spcPct val="150000"/>
              </a:lnSpc>
              <a:spcBef>
                <a:spcPts val="1085"/>
              </a:spcBef>
              <a:spcAft>
                <a:spcPts val="0"/>
              </a:spcAft>
              <a:buClr>
                <a:srgbClr val="EC7C30"/>
              </a:buClr>
              <a:buSzPts val="2000"/>
              <a:buFont typeface="Calibri"/>
              <a:buAutoNum type="arabicPeriod"/>
            </a:pPr>
            <a:r>
              <a:rPr lang="fr-FR" sz="2000">
                <a:solidFill>
                  <a:srgbClr val="EC7C30"/>
                </a:solidFill>
                <a:latin typeface="Calibri"/>
                <a:ea typeface="Calibri"/>
                <a:cs typeface="Calibri"/>
                <a:sym typeface="Calibri"/>
              </a:rPr>
              <a:t>Yearly volume: 1,825TB</a:t>
            </a:r>
            <a:endParaRPr sz="2000">
              <a:solidFill>
                <a:schemeClr val="dk1"/>
              </a:solidFill>
              <a:latin typeface="Calibri"/>
              <a:ea typeface="Calibri"/>
              <a:cs typeface="Calibri"/>
              <a:sym typeface="Calibri"/>
            </a:endParaRPr>
          </a:p>
          <a:p>
            <a:pPr marL="435609" marR="0" lvl="0" indent="-355600" algn="l" rtl="0">
              <a:lnSpc>
                <a:spcPct val="150000"/>
              </a:lnSpc>
              <a:spcBef>
                <a:spcPts val="1080"/>
              </a:spcBef>
              <a:spcAft>
                <a:spcPts val="0"/>
              </a:spcAft>
              <a:buClr>
                <a:srgbClr val="EC7C30"/>
              </a:buClr>
              <a:buSzPts val="2000"/>
              <a:buFont typeface="Calibri"/>
              <a:buAutoNum type="arabicPeriod"/>
            </a:pPr>
            <a:r>
              <a:rPr lang="fr-FR" sz="2000">
                <a:solidFill>
                  <a:srgbClr val="EC7C30"/>
                </a:solidFill>
                <a:latin typeface="Calibri"/>
                <a:ea typeface="Calibri"/>
                <a:cs typeface="Calibri"/>
                <a:sym typeface="Calibri"/>
              </a:rPr>
              <a:t>Level of SLA – 99,95 %</a:t>
            </a:r>
            <a:endParaRPr sz="2000">
              <a:solidFill>
                <a:schemeClr val="dk1"/>
              </a:solidFill>
              <a:latin typeface="Calibri"/>
              <a:ea typeface="Calibri"/>
              <a:cs typeface="Calibri"/>
              <a:sym typeface="Calibri"/>
            </a:endParaRPr>
          </a:p>
          <a:p>
            <a:pPr marL="435609" marR="0" lvl="0" indent="-355600" algn="l" rtl="0">
              <a:lnSpc>
                <a:spcPct val="150000"/>
              </a:lnSpc>
              <a:spcBef>
                <a:spcPts val="1080"/>
              </a:spcBef>
              <a:spcAft>
                <a:spcPts val="0"/>
              </a:spcAft>
              <a:buClr>
                <a:srgbClr val="EC7C30"/>
              </a:buClr>
              <a:buSzPts val="2000"/>
              <a:buFont typeface="Calibri"/>
              <a:buAutoNum type="arabicPeriod"/>
            </a:pPr>
            <a:r>
              <a:rPr lang="fr-FR" sz="2000">
                <a:solidFill>
                  <a:srgbClr val="EC7C30"/>
                </a:solidFill>
                <a:latin typeface="Calibri"/>
                <a:ea typeface="Calibri"/>
                <a:cs typeface="Calibri"/>
                <a:sym typeface="Calibri"/>
              </a:rPr>
              <a:t>Support – offline or online?</a:t>
            </a:r>
            <a:endParaRPr sz="2000">
              <a:solidFill>
                <a:schemeClr val="dk1"/>
              </a:solidFill>
              <a:latin typeface="Calibri"/>
              <a:ea typeface="Calibri"/>
              <a:cs typeface="Calibri"/>
              <a:sym typeface="Calibri"/>
            </a:endParaRPr>
          </a:p>
        </p:txBody>
      </p:sp>
      <p:grpSp>
        <p:nvGrpSpPr>
          <p:cNvPr id="156" name="Google Shape;156;p9"/>
          <p:cNvGrpSpPr/>
          <p:nvPr/>
        </p:nvGrpSpPr>
        <p:grpSpPr>
          <a:xfrm>
            <a:off x="97395" y="94078"/>
            <a:ext cx="1129502" cy="1067898"/>
            <a:chOff x="97395" y="94078"/>
            <a:chExt cx="1129502" cy="1067898"/>
          </a:xfrm>
        </p:grpSpPr>
        <p:pic>
          <p:nvPicPr>
            <p:cNvPr id="157" name="Google Shape;157;p9"/>
            <p:cNvPicPr preferRelativeResize="0"/>
            <p:nvPr/>
          </p:nvPicPr>
          <p:blipFill rotWithShape="1">
            <a:blip r:embed="rId3">
              <a:alphaModFix/>
            </a:blip>
            <a:srcRect/>
            <a:stretch/>
          </p:blipFill>
          <p:spPr>
            <a:xfrm>
              <a:off x="97395" y="94078"/>
              <a:ext cx="1129502" cy="1067898"/>
            </a:xfrm>
            <a:prstGeom prst="rect">
              <a:avLst/>
            </a:prstGeom>
            <a:noFill/>
            <a:ln>
              <a:noFill/>
            </a:ln>
          </p:spPr>
        </p:pic>
        <p:pic>
          <p:nvPicPr>
            <p:cNvPr id="158" name="Google Shape;158;p9"/>
            <p:cNvPicPr preferRelativeResize="0"/>
            <p:nvPr/>
          </p:nvPicPr>
          <p:blipFill rotWithShape="1">
            <a:blip r:embed="rId4">
              <a:alphaModFix/>
            </a:blip>
            <a:srcRect/>
            <a:stretch/>
          </p:blipFill>
          <p:spPr>
            <a:xfrm>
              <a:off x="256031" y="217932"/>
              <a:ext cx="669036" cy="640080"/>
            </a:xfrm>
            <a:prstGeom prst="rect">
              <a:avLst/>
            </a:prstGeom>
            <a:noFill/>
            <a:ln>
              <a:noFill/>
            </a:ln>
          </p:spPr>
        </p:pic>
      </p:grpSp>
      <p:sp>
        <p:nvSpPr>
          <p:cNvPr id="159" name="Google Shape;159;p9"/>
          <p:cNvSpPr txBox="1"/>
          <p:nvPr/>
        </p:nvSpPr>
        <p:spPr>
          <a:xfrm>
            <a:off x="765050" y="3023625"/>
            <a:ext cx="5066400" cy="3206700"/>
          </a:xfrm>
          <a:prstGeom prst="rect">
            <a:avLst/>
          </a:prstGeom>
          <a:noFill/>
          <a:ln w="9525" cap="flat" cmpd="sng">
            <a:solidFill>
              <a:srgbClr val="EC7C30"/>
            </a:solidFill>
            <a:prstDash val="solid"/>
            <a:round/>
            <a:headEnd type="none" w="sm" len="sm"/>
            <a:tailEnd type="none" w="sm" len="sm"/>
          </a:ln>
        </p:spPr>
        <p:txBody>
          <a:bodyPr spcFirstLastPara="1" wrap="square" lIns="0" tIns="127000" rIns="0" bIns="0" anchor="t" anchorCtr="0">
            <a:spAutoFit/>
          </a:bodyPr>
          <a:lstStyle/>
          <a:p>
            <a:pPr marL="457200" marR="0" lvl="0" indent="-355600" algn="l" rtl="0">
              <a:lnSpc>
                <a:spcPct val="150000"/>
              </a:lnSpc>
              <a:spcBef>
                <a:spcPts val="0"/>
              </a:spcBef>
              <a:spcAft>
                <a:spcPts val="0"/>
              </a:spcAft>
              <a:buClr>
                <a:srgbClr val="EC7C30"/>
              </a:buClr>
              <a:buSzPts val="2000"/>
              <a:buFont typeface="Calibri"/>
              <a:buAutoNum type="arabicPeriod"/>
            </a:pPr>
            <a:r>
              <a:rPr lang="fr-FR" sz="2000" dirty="0">
                <a:solidFill>
                  <a:srgbClr val="EC7C30"/>
                </a:solidFill>
                <a:latin typeface="Calibri"/>
                <a:ea typeface="Calibri"/>
                <a:cs typeface="Calibri"/>
                <a:sym typeface="Calibri"/>
              </a:rPr>
              <a:t>Web </a:t>
            </a:r>
            <a:r>
              <a:rPr lang="fr-FR" sz="2000" dirty="0" err="1">
                <a:solidFill>
                  <a:srgbClr val="EC7C30"/>
                </a:solidFill>
                <a:latin typeface="Calibri"/>
                <a:ea typeface="Calibri"/>
                <a:cs typeface="Calibri"/>
                <a:sym typeface="Calibri"/>
              </a:rPr>
              <a:t>Based</a:t>
            </a:r>
            <a:endParaRPr sz="2000"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rgbClr val="EC7C30"/>
              </a:buClr>
              <a:buSzPts val="2000"/>
              <a:buFont typeface="Calibri"/>
              <a:buAutoNum type="arabicPeriod"/>
            </a:pPr>
            <a:r>
              <a:rPr lang="fr-FR" sz="2000" dirty="0" err="1">
                <a:solidFill>
                  <a:srgbClr val="EC7C30"/>
                </a:solidFill>
                <a:latin typeface="Calibri"/>
                <a:ea typeface="Calibri"/>
                <a:cs typeface="Calibri"/>
                <a:sym typeface="Calibri"/>
              </a:rPr>
              <a:t>Tablets</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receive</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list</a:t>
            </a:r>
            <a:r>
              <a:rPr lang="fr-FR" sz="2000" dirty="0">
                <a:solidFill>
                  <a:srgbClr val="EC7C30"/>
                </a:solidFill>
                <a:latin typeface="Calibri"/>
                <a:ea typeface="Calibri"/>
                <a:cs typeface="Calibri"/>
                <a:sym typeface="Calibri"/>
              </a:rPr>
              <a:t> to </a:t>
            </a:r>
            <a:r>
              <a:rPr lang="fr-FR" sz="2000" dirty="0" err="1">
                <a:solidFill>
                  <a:srgbClr val="EC7C30"/>
                </a:solidFill>
                <a:latin typeface="Calibri"/>
                <a:ea typeface="Calibri"/>
                <a:cs typeface="Calibri"/>
                <a:sym typeface="Calibri"/>
              </a:rPr>
              <a:t>be</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collected</a:t>
            </a:r>
            <a:endParaRPr sz="2000" dirty="0">
              <a:solidFill>
                <a:schemeClr val="dk1"/>
              </a:solidFill>
              <a:latin typeface="Calibri"/>
              <a:ea typeface="Calibri"/>
              <a:cs typeface="Calibri"/>
              <a:sym typeface="Calibri"/>
            </a:endParaRPr>
          </a:p>
          <a:p>
            <a:pPr marL="457200" marR="198120" lvl="0" indent="-355600" algn="l" rtl="0">
              <a:lnSpc>
                <a:spcPct val="150000"/>
              </a:lnSpc>
              <a:spcBef>
                <a:spcPts val="0"/>
              </a:spcBef>
              <a:spcAft>
                <a:spcPts val="0"/>
              </a:spcAft>
              <a:buClr>
                <a:srgbClr val="EC7C30"/>
              </a:buClr>
              <a:buSzPts val="2000"/>
              <a:buFont typeface="Calibri"/>
              <a:buAutoNum type="arabicPeriod"/>
            </a:pPr>
            <a:r>
              <a:rPr lang="fr-FR" sz="2000" dirty="0" err="1">
                <a:solidFill>
                  <a:srgbClr val="EC7C30"/>
                </a:solidFill>
                <a:latin typeface="Calibri"/>
                <a:ea typeface="Calibri"/>
                <a:cs typeface="Calibri"/>
                <a:sym typeface="Calibri"/>
              </a:rPr>
              <a:t>Employees</a:t>
            </a:r>
            <a:r>
              <a:rPr lang="fr-FR" sz="2000" dirty="0">
                <a:solidFill>
                  <a:srgbClr val="EC7C30"/>
                </a:solidFill>
                <a:latin typeface="Calibri"/>
                <a:ea typeface="Calibri"/>
                <a:cs typeface="Calibri"/>
                <a:sym typeface="Calibri"/>
              </a:rPr>
              <a:t> can mark items as </a:t>
            </a:r>
            <a:r>
              <a:rPr lang="fr-FR" sz="2000" dirty="0" err="1">
                <a:solidFill>
                  <a:srgbClr val="EC7C30"/>
                </a:solidFill>
                <a:latin typeface="Calibri"/>
                <a:ea typeface="Calibri"/>
                <a:cs typeface="Calibri"/>
                <a:sym typeface="Calibri"/>
              </a:rPr>
              <a:t>collected</a:t>
            </a:r>
            <a:r>
              <a:rPr lang="fr-FR" sz="2000" dirty="0">
                <a:solidFill>
                  <a:srgbClr val="EC7C30"/>
                </a:solidFill>
                <a:latin typeface="Calibri"/>
                <a:ea typeface="Calibri"/>
                <a:cs typeface="Calibri"/>
                <a:sym typeface="Calibri"/>
              </a:rPr>
              <a:t> or </a:t>
            </a:r>
            <a:r>
              <a:rPr lang="fr-FR" sz="2000" dirty="0" err="1">
                <a:solidFill>
                  <a:srgbClr val="EC7C30"/>
                </a:solidFill>
                <a:latin typeface="Calibri"/>
                <a:ea typeface="Calibri"/>
                <a:cs typeface="Calibri"/>
                <a:sym typeface="Calibri"/>
              </a:rPr>
              <a:t>unavailable</a:t>
            </a:r>
            <a:endParaRPr sz="2000" dirty="0">
              <a:solidFill>
                <a:schemeClr val="dk1"/>
              </a:solidFill>
              <a:latin typeface="Calibri"/>
              <a:ea typeface="Calibri"/>
              <a:cs typeface="Calibri"/>
              <a:sym typeface="Calibri"/>
            </a:endParaRPr>
          </a:p>
          <a:p>
            <a:pPr marL="457200" marR="276860" lvl="0" indent="-355600" algn="l" rtl="0">
              <a:lnSpc>
                <a:spcPct val="150000"/>
              </a:lnSpc>
              <a:spcBef>
                <a:spcPts val="0"/>
              </a:spcBef>
              <a:spcAft>
                <a:spcPts val="0"/>
              </a:spcAft>
              <a:buClr>
                <a:srgbClr val="EC7C30"/>
              </a:buClr>
              <a:buSzPts val="2000"/>
              <a:buFont typeface="Calibri"/>
              <a:buAutoNum type="arabicPeriod"/>
            </a:pPr>
            <a:r>
              <a:rPr lang="fr-FR" sz="2000" dirty="0" err="1">
                <a:solidFill>
                  <a:srgbClr val="EC7C30"/>
                </a:solidFill>
                <a:latin typeface="Calibri"/>
                <a:ea typeface="Calibri"/>
                <a:cs typeface="Calibri"/>
                <a:sym typeface="Calibri"/>
              </a:rPr>
              <a:t>When</a:t>
            </a:r>
            <a:r>
              <a:rPr lang="fr-FR" sz="2000" dirty="0">
                <a:solidFill>
                  <a:srgbClr val="EC7C30"/>
                </a:solidFill>
                <a:latin typeface="Calibri"/>
                <a:ea typeface="Calibri"/>
                <a:cs typeface="Calibri"/>
                <a:sym typeface="Calibri"/>
              </a:rPr>
              <a:t> collection </a:t>
            </a:r>
            <a:r>
              <a:rPr lang="fr-FR" sz="2000" dirty="0" err="1">
                <a:solidFill>
                  <a:srgbClr val="EC7C30"/>
                </a:solidFill>
                <a:latin typeface="Calibri"/>
                <a:ea typeface="Calibri"/>
                <a:cs typeface="Calibri"/>
                <a:sym typeface="Calibri"/>
              </a:rPr>
              <a:t>is</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done</a:t>
            </a:r>
            <a:r>
              <a:rPr lang="fr-FR" sz="2000" dirty="0">
                <a:solidFill>
                  <a:srgbClr val="EC7C30"/>
                </a:solidFill>
                <a:latin typeface="Calibri"/>
                <a:ea typeface="Calibri"/>
                <a:cs typeface="Calibri"/>
                <a:sym typeface="Calibri"/>
              </a:rPr>
              <a:t>, the </a:t>
            </a:r>
            <a:r>
              <a:rPr lang="fr-FR" sz="2000" dirty="0" err="1">
                <a:solidFill>
                  <a:srgbClr val="EC7C30"/>
                </a:solidFill>
                <a:latin typeface="Calibri"/>
                <a:ea typeface="Calibri"/>
                <a:cs typeface="Calibri"/>
                <a:sym typeface="Calibri"/>
              </a:rPr>
              <a:t>list</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should</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be</a:t>
            </a:r>
            <a:r>
              <a:rPr lang="fr-FR" sz="2000" dirty="0">
                <a:solidFill>
                  <a:srgbClr val="EC7C30"/>
                </a:solidFill>
                <a:latin typeface="Calibri"/>
                <a:ea typeface="Calibri"/>
                <a:cs typeface="Calibri"/>
                <a:sym typeface="Calibri"/>
              </a:rPr>
              <a:t> </a:t>
            </a:r>
            <a:r>
              <a:rPr lang="fr-FR" sz="2000" dirty="0" err="1">
                <a:solidFill>
                  <a:srgbClr val="EC7C30"/>
                </a:solidFill>
                <a:latin typeface="Calibri"/>
                <a:ea typeface="Calibri"/>
                <a:cs typeface="Calibri"/>
                <a:sym typeface="Calibri"/>
              </a:rPr>
              <a:t>transferred</a:t>
            </a:r>
            <a:r>
              <a:rPr lang="fr-FR" sz="2000" dirty="0">
                <a:solidFill>
                  <a:srgbClr val="EC7C30"/>
                </a:solidFill>
                <a:latin typeface="Calibri"/>
                <a:ea typeface="Calibri"/>
                <a:cs typeface="Calibri"/>
                <a:sym typeface="Calibri"/>
              </a:rPr>
              <a:t> to </a:t>
            </a:r>
            <a:r>
              <a:rPr lang="fr-FR" sz="2000" dirty="0" err="1">
                <a:solidFill>
                  <a:srgbClr val="EC7C30"/>
                </a:solidFill>
                <a:latin typeface="Calibri"/>
                <a:ea typeface="Calibri"/>
                <a:cs typeface="Calibri"/>
                <a:sym typeface="Calibri"/>
              </a:rPr>
              <a:t>payment</a:t>
            </a:r>
            <a:r>
              <a:rPr lang="fr-FR" sz="2000" dirty="0">
                <a:solidFill>
                  <a:srgbClr val="EC7C30"/>
                </a:solidFill>
                <a:latin typeface="Calibri"/>
                <a:ea typeface="Calibri"/>
                <a:cs typeface="Calibri"/>
                <a:sym typeface="Calibri"/>
              </a:rPr>
              <a:t> engine</a:t>
            </a:r>
            <a:endParaRPr sz="2000"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rgbClr val="EC7C30"/>
              </a:buClr>
              <a:buSzPts val="2000"/>
              <a:buFont typeface="Calibri"/>
              <a:buAutoNum type="arabicPeriod"/>
            </a:pPr>
            <a:r>
              <a:rPr lang="fr-FR" sz="2000" dirty="0">
                <a:solidFill>
                  <a:srgbClr val="EC7C30"/>
                </a:solidFill>
                <a:latin typeface="Calibri"/>
                <a:ea typeface="Calibri"/>
                <a:cs typeface="Calibri"/>
                <a:sym typeface="Calibri"/>
              </a:rPr>
              <a:t>Offline support </a:t>
            </a:r>
            <a:r>
              <a:rPr lang="fr-FR" sz="2000" dirty="0" err="1">
                <a:solidFill>
                  <a:srgbClr val="EC7C30"/>
                </a:solidFill>
                <a:latin typeface="Calibri"/>
                <a:ea typeface="Calibri"/>
                <a:cs typeface="Calibri"/>
                <a:sym typeface="Calibri"/>
              </a:rPr>
              <a:t>is</a:t>
            </a:r>
            <a:r>
              <a:rPr lang="fr-FR" sz="2000" dirty="0">
                <a:solidFill>
                  <a:srgbClr val="EC7C30"/>
                </a:solidFill>
                <a:latin typeface="Calibri"/>
                <a:ea typeface="Calibri"/>
                <a:cs typeface="Calibri"/>
                <a:sym typeface="Calibri"/>
              </a:rPr>
              <a:t> a must</a:t>
            </a:r>
            <a:endParaRPr sz="2000" dirty="0">
              <a:solidFill>
                <a:schemeClr val="dk1"/>
              </a:solidFill>
              <a:latin typeface="Calibri"/>
              <a:ea typeface="Calibri"/>
              <a:cs typeface="Calibri"/>
              <a:sym typeface="Calibri"/>
            </a:endParaRPr>
          </a:p>
        </p:txBody>
      </p:sp>
      <p:sp>
        <p:nvSpPr>
          <p:cNvPr id="160" name="Google Shape;160;p9"/>
          <p:cNvSpPr txBox="1">
            <a:spLocks noGrp="1"/>
          </p:cNvSpPr>
          <p:nvPr>
            <p:ph type="ftr" idx="11"/>
          </p:nvPr>
        </p:nvSpPr>
        <p:spPr>
          <a:xfrm>
            <a:off x="4145280" y="6515090"/>
            <a:ext cx="3901500" cy="277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FR"/>
              <a:t>Group 2</a:t>
            </a:r>
            <a:endParaRPr/>
          </a:p>
        </p:txBody>
      </p:sp>
      <p:sp>
        <p:nvSpPr>
          <p:cNvPr id="161" name="Google Shape;161;p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1F5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1630</Words>
  <Application>Microsoft Office PowerPoint</Application>
  <PresentationFormat>Grand écran</PresentationFormat>
  <Paragraphs>435</Paragraphs>
  <Slides>43</Slides>
  <Notes>43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43</vt:i4>
      </vt:variant>
    </vt:vector>
  </HeadingPairs>
  <TitlesOfParts>
    <vt:vector size="51" baseType="lpstr">
      <vt:lpstr>Times New Roman</vt:lpstr>
      <vt:lpstr>Lato</vt:lpstr>
      <vt:lpstr>Courier New</vt:lpstr>
      <vt:lpstr>Quattrocento Sans</vt:lpstr>
      <vt:lpstr>Arial</vt:lpstr>
      <vt:lpstr>Calibri</vt:lpstr>
      <vt:lpstr>Tahoma</vt:lpstr>
      <vt:lpstr>Office Theme</vt:lpstr>
      <vt:lpstr>Case Study – Assignment 1</vt:lpstr>
      <vt:lpstr>Spar</vt:lpstr>
      <vt:lpstr>Spar</vt:lpstr>
      <vt:lpstr>Spar</vt:lpstr>
      <vt:lpstr>Requirements</vt:lpstr>
      <vt:lpstr>1. “How many expected concurrent users ?”</vt:lpstr>
      <vt:lpstr>4. “Do we need offline support ?”</vt:lpstr>
      <vt:lpstr>Data Volume</vt:lpstr>
      <vt:lpstr>Requirements</vt:lpstr>
      <vt:lpstr>Components</vt:lpstr>
      <vt:lpstr>Components</vt:lpstr>
      <vt:lpstr>Components</vt:lpstr>
      <vt:lpstr>Logging</vt:lpstr>
      <vt:lpstr>Database</vt:lpstr>
      <vt:lpstr>Database</vt:lpstr>
      <vt:lpstr>Components</vt:lpstr>
      <vt:lpstr>View Service</vt:lpstr>
      <vt:lpstr>Application Type</vt:lpstr>
      <vt:lpstr>Technology Stack</vt:lpstr>
      <vt:lpstr>Architecture</vt:lpstr>
      <vt:lpstr>Présentation PowerPoint</vt:lpstr>
      <vt:lpstr>Components</vt:lpstr>
      <vt:lpstr>Collect list Service Online part</vt:lpstr>
      <vt:lpstr>Application Type</vt:lpstr>
      <vt:lpstr>Technology Stack</vt:lpstr>
      <vt:lpstr>Architecture</vt:lpstr>
      <vt:lpstr>Présentation PowerPoint</vt:lpstr>
      <vt:lpstr>Présentation PowerPoint</vt:lpstr>
      <vt:lpstr>Présentation PowerPoint</vt:lpstr>
      <vt:lpstr>Components</vt:lpstr>
      <vt:lpstr>Présentation PowerPoint</vt:lpstr>
      <vt:lpstr>Application Type</vt:lpstr>
      <vt:lpstr>Technology</vt:lpstr>
      <vt:lpstr>Architecture</vt:lpstr>
      <vt:lpstr>Components</vt:lpstr>
      <vt:lpstr>Payment transfert</vt:lpstr>
      <vt:lpstr>Application Type</vt:lpstr>
      <vt:lpstr>Technology Stack</vt:lpstr>
      <vt:lpstr>Components</vt:lpstr>
      <vt:lpstr>Front End</vt:lpstr>
      <vt:lpstr>Security</vt:lpstr>
      <vt:lpstr>Présentation PowerPoint</vt:lpstr>
      <vt:lpstr>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Assignment 1</dc:title>
  <dc:creator>Memi Lavi</dc:creator>
  <cp:lastModifiedBy>Léo André Henri José PEDER</cp:lastModifiedBy>
  <cp:revision>3</cp:revision>
  <dcterms:created xsi:type="dcterms:W3CDTF">2022-09-12T07:26:31Z</dcterms:created>
  <dcterms:modified xsi:type="dcterms:W3CDTF">2023-09-29T09:42:35Z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2021-10-15T00:00:00Z</vt:filetime>
  </property>
  <property fmtid="{D5CDD505-2E9C-101B-9397-08002B2CF9AE}" pid="3" name="Creator">
    <vt:lpwstr>Microsoft® PowerPoint® 2016</vt:lpwstr>
  </property>
  <property fmtid="{D5CDD505-2E9C-101B-9397-08002B2CF9AE}" pid="4" name="LastSaved">
    <vt:filetime>2022-09-12T00:00:00Z</vt:filetime>
  </property>
</Properties>
</file>