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uli"/>
      <p:regular r:id="rId22"/>
      <p:bold r:id="rId23"/>
      <p:italic r:id="rId24"/>
      <p:boldItalic r:id="rId25"/>
    </p:embeddedFont>
    <p:embeddedFont>
      <p:font typeface="Varela Round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uli-regular.fntdata"/><Relationship Id="rId21" Type="http://schemas.openxmlformats.org/officeDocument/2006/relationships/slide" Target="slides/slide16.xml"/><Relationship Id="rId24" Type="http://schemas.openxmlformats.org/officeDocument/2006/relationships/font" Target="fonts/Muli-italic.fntdata"/><Relationship Id="rId23" Type="http://schemas.openxmlformats.org/officeDocument/2006/relationships/font" Target="fonts/Muli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VarelaRound-regular.fntdata"/><Relationship Id="rId25" Type="http://schemas.openxmlformats.org/officeDocument/2006/relationships/font" Target="fonts/Mul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hyperlink" Target="http://slidemode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hyperlink" Target="https://cognitoys.com/#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Emergentes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Realidad Virtual y Realidad Aumentada</a:t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Medicina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Ayuda a ver el efecto de los medicamentos en el cuerpo de manera sencilla.</a:t>
            </a:r>
            <a:endParaRPr sz="1100"/>
          </a:p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841720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Videos o Fotos en 360º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Google StreetView da un servicio para que las personas vean el interior de los comercios</a:t>
            </a:r>
            <a:r>
              <a:rPr lang="en" sz="1100"/>
              <a:t>.</a:t>
            </a:r>
            <a:endParaRPr sz="1100"/>
          </a:p>
        </p:txBody>
      </p:sp>
      <p:sp>
        <p:nvSpPr>
          <p:cNvPr id="331" name="Shape 331"/>
          <p:cNvSpPr txBox="1"/>
          <p:nvPr>
            <p:ph idx="3" type="body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Catálogos Aumentados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Permite ver productos de un catálogo integrados en el mundo real.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2904025" y="3276600"/>
            <a:ext cx="18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Publicidad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Contenidos adicionales para introducirlos en la publicidad y crear mayor interés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/>
          </a:p>
        </p:txBody>
      </p:sp>
      <p:sp>
        <p:nvSpPr>
          <p:cNvPr id="333" name="Shape 333"/>
          <p:cNvSpPr txBox="1"/>
          <p:nvPr>
            <p:ph idx="2" type="body"/>
          </p:nvPr>
        </p:nvSpPr>
        <p:spPr>
          <a:xfrm>
            <a:off x="4841720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Videojuegos</a:t>
            </a:r>
            <a:endParaRPr b="1"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Ahora está en alza el uso de la AR y VR en los videojuegos como nuevo paradigma de interacción</a:t>
            </a:r>
            <a:r>
              <a:rPr lang="en" sz="1100"/>
              <a:t>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Pokemon GO, PlayStation VR, smartphones</a:t>
            </a:r>
            <a:endParaRPr sz="1100"/>
          </a:p>
        </p:txBody>
      </p:sp>
      <p:sp>
        <p:nvSpPr>
          <p:cNvPr id="334" name="Shape 334"/>
          <p:cNvSpPr txBox="1"/>
          <p:nvPr>
            <p:ph idx="3" type="body"/>
          </p:nvPr>
        </p:nvSpPr>
        <p:spPr>
          <a:xfrm>
            <a:off x="6779414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Arquitectura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Ayuda para ver los diseños y las maquetas a escala.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335" name="Shape 335"/>
          <p:cNvGrpSpPr/>
          <p:nvPr/>
        </p:nvGrpSpPr>
        <p:grpSpPr>
          <a:xfrm>
            <a:off x="3029452" y="1103866"/>
            <a:ext cx="237709" cy="255306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7" y="2963781"/>
            <a:ext cx="307340" cy="307340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6879252" y="2990191"/>
            <a:ext cx="308128" cy="254517"/>
            <a:chOff x="5268225" y="4341925"/>
            <a:chExt cx="468850" cy="387275"/>
          </a:xfrm>
        </p:grpSpPr>
        <p:sp>
          <p:nvSpPr>
            <p:cNvPr id="357" name="Shape 357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3" y="2947780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3" y="1126491"/>
            <a:ext cx="297340" cy="264167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031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048000" y="834175"/>
            <a:ext cx="3048000" cy="24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Nuevos paradigmas de interacción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Interacción por voz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asistente de Google (Google Assistant, de Apple (Siri) y Microsoft (Cortana) han llevado a cabo un cambio radical en la forma de interactuar con los dispositivos</a:t>
            </a:r>
            <a:endParaRPr/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Nuevos paradigmas de interacción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Interacción gestual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 los sensores del smartphone, giroscopio, geolocalización, acelerómetro, infrarojos, etc..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048000" y="834175"/>
            <a:ext cx="30480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de las cosas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de las cosas</a:t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Edificios inteligentes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El clima, hasta la protección contra los incendios desde tu smartphone puede ser controlado.</a:t>
            </a:r>
            <a:endParaRPr sz="1100"/>
          </a:p>
        </p:txBody>
      </p:sp>
      <p:sp>
        <p:nvSpPr>
          <p:cNvPr id="409" name="Shape 409"/>
          <p:cNvSpPr txBox="1"/>
          <p:nvPr>
            <p:ph idx="2" type="body"/>
          </p:nvPr>
        </p:nvSpPr>
        <p:spPr>
          <a:xfrm>
            <a:off x="4841720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Productos de Salud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Miden el ejercicio, los pasos, el sueño, el peso, la presión arterial y otras estadísticas.</a:t>
            </a:r>
            <a:endParaRPr sz="1100"/>
          </a:p>
        </p:txBody>
      </p:sp>
      <p:sp>
        <p:nvSpPr>
          <p:cNvPr id="410" name="Shape 410"/>
          <p:cNvSpPr txBox="1"/>
          <p:nvPr>
            <p:ph idx="3" type="body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Sistemas de gestión de residuos</a:t>
            </a:r>
            <a:endParaRPr b="1"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Reducir tiempos, mejorar la flexibilidad y aumentar la calidad y la eficiencia</a:t>
            </a:r>
            <a:r>
              <a:rPr lang="en" sz="1100"/>
              <a:t>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SmartWasteCollection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2904025" y="3276600"/>
            <a:ext cx="18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Fábrica digital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 reducen costos y problemas de espacio ya que la capacidad de almacén es enorme y puede ampliarse rápidamente, así como conectar varios gestores a la vez.</a:t>
            </a:r>
            <a:endParaRPr sz="1100"/>
          </a:p>
        </p:txBody>
      </p:sp>
      <p:sp>
        <p:nvSpPr>
          <p:cNvPr id="412" name="Shape 412"/>
          <p:cNvSpPr txBox="1"/>
          <p:nvPr>
            <p:ph idx="2" type="body"/>
          </p:nvPr>
        </p:nvSpPr>
        <p:spPr>
          <a:xfrm>
            <a:off x="4841720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Ciudades conectadas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Sistemas de tráfico cooperativos que, también a través de sensores, facilitan el flujo de medios de transportes, ciclistas y peatones.</a:t>
            </a:r>
            <a:endParaRPr sz="1100"/>
          </a:p>
        </p:txBody>
      </p:sp>
      <p:sp>
        <p:nvSpPr>
          <p:cNvPr id="413" name="Shape 413"/>
          <p:cNvSpPr txBox="1"/>
          <p:nvPr>
            <p:ph idx="3" type="body"/>
          </p:nvPr>
        </p:nvSpPr>
        <p:spPr>
          <a:xfrm>
            <a:off x="6779414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E-movilidad y Smart Grids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Los distribuidores de energía, las estaciones de carga y los propietarios de vehículos hacen uso de sensores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414" name="Shape 414"/>
          <p:cNvGrpSpPr/>
          <p:nvPr/>
        </p:nvGrpSpPr>
        <p:grpSpPr>
          <a:xfrm>
            <a:off x="3029452" y="1103866"/>
            <a:ext cx="237709" cy="255306"/>
            <a:chOff x="616425" y="2329600"/>
            <a:chExt cx="361700" cy="388475"/>
          </a:xfrm>
        </p:grpSpPr>
        <p:sp>
          <p:nvSpPr>
            <p:cNvPr id="415" name="Shape 415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424" name="Shape 424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3000117" y="2963781"/>
            <a:ext cx="307340" cy="307340"/>
            <a:chOff x="5941025" y="3634400"/>
            <a:chExt cx="467650" cy="467650"/>
          </a:xfrm>
        </p:grpSpPr>
        <p:sp>
          <p:nvSpPr>
            <p:cNvPr id="429" name="Shape 429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6879252" y="2990191"/>
            <a:ext cx="308128" cy="254517"/>
            <a:chOff x="5268225" y="4341925"/>
            <a:chExt cx="468850" cy="387275"/>
          </a:xfrm>
        </p:grpSpPr>
        <p:sp>
          <p:nvSpPr>
            <p:cNvPr id="436" name="Shape 436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4916473" y="2947780"/>
            <a:ext cx="353754" cy="339345"/>
            <a:chOff x="5233525" y="4954450"/>
            <a:chExt cx="538275" cy="516350"/>
          </a:xfrm>
        </p:grpSpPr>
        <p:sp>
          <p:nvSpPr>
            <p:cNvPr id="445" name="Shape 445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6884643" y="1126491"/>
            <a:ext cx="297340" cy="264167"/>
            <a:chOff x="5292575" y="3681900"/>
            <a:chExt cx="420150" cy="373275"/>
          </a:xfrm>
        </p:grpSpPr>
        <p:sp>
          <p:nvSpPr>
            <p:cNvPr id="457" name="Shape 45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4294967295" type="title"/>
          </p:nvPr>
        </p:nvSpPr>
        <p:spPr>
          <a:xfrm>
            <a:off x="0" y="1461375"/>
            <a:ext cx="4484400" cy="2220600"/>
          </a:xfrm>
          <a:prstGeom prst="rect">
            <a:avLst/>
          </a:prstGeom>
          <a:solidFill>
            <a:srgbClr val="00B2FF">
              <a:alpha val="733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Y con toda esta información...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¿Qué podemos hacer nosotros?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¡Gracias</a:t>
            </a:r>
            <a:r>
              <a:rPr lang="en" sz="9600">
                <a:solidFill>
                  <a:srgbClr val="00B2FF"/>
                </a:solidFill>
              </a:rPr>
              <a:t>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475" name="Shape 475"/>
          <p:cNvSpPr txBox="1"/>
          <p:nvPr>
            <p:ph idx="1" type="subTitle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¿</a:t>
            </a: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Alguna pregunta?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¡Hola!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876825" y="2688925"/>
            <a:ext cx="31734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Soy Emilio Chica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Vamos a abordar conceptos sobre qué tecnologías usaremos en este proyecto.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Podéis encontrar este seminario en Google Drive.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5093088" y="1571081"/>
            <a:ext cx="2202600" cy="517200"/>
          </a:xfrm>
          <a:custGeom>
            <a:pathLst>
              <a:path extrusionOk="0" h="120000" w="12000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939962" y="1249500"/>
            <a:ext cx="2478000" cy="439500"/>
          </a:xfrm>
          <a:custGeom>
            <a:pathLst>
              <a:path extrusionOk="0" h="120000" w="12000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721201" y="2087884"/>
            <a:ext cx="2102100" cy="560400"/>
          </a:xfrm>
          <a:custGeom>
            <a:pathLst>
              <a:path extrusionOk="0" h="120000" w="12000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00" y="4443331"/>
            <a:ext cx="2962129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994791" y="1284780"/>
            <a:ext cx="1582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Comunicación externa (Marketing)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854401" y="2642041"/>
            <a:ext cx="1910400" cy="534300"/>
          </a:xfrm>
          <a:custGeom>
            <a:pathLst>
              <a:path extrusionOk="0" h="120000" w="12000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375761" y="1581057"/>
            <a:ext cx="2021100" cy="603300"/>
          </a:xfrm>
          <a:custGeom>
            <a:pathLst>
              <a:path extrusionOk="0" h="120000" w="12000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357228" y="2081885"/>
            <a:ext cx="2063400" cy="610500"/>
          </a:xfrm>
          <a:custGeom>
            <a:pathLst>
              <a:path extrusionOk="0" h="120000" w="12000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cap="flat" cmpd="sng" w="9525">
            <a:solidFill>
              <a:srgbClr val="3C78D8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tecnologías emergentes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215275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b="1" lang="en" sz="1000" u="sng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http://slidemodel.com</a:t>
            </a:r>
            <a:endParaRPr sz="1000">
              <a:solidFill>
                <a:srgbClr val="00B2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236818" y="4213721"/>
            <a:ext cx="293100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971573" y="3737663"/>
            <a:ext cx="830400" cy="602700"/>
          </a:xfrm>
          <a:custGeom>
            <a:pathLst>
              <a:path extrusionOk="0" h="120000" w="12000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906251" y="3600092"/>
            <a:ext cx="960900" cy="213000"/>
          </a:xfrm>
          <a:custGeom>
            <a:pathLst>
              <a:path extrusionOk="0" h="120000" w="12000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068070" y="3877214"/>
            <a:ext cx="165300" cy="433800"/>
          </a:xfrm>
          <a:custGeom>
            <a:pathLst>
              <a:path extrusionOk="0" h="120000" w="12000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540166" y="3877214"/>
            <a:ext cx="165300" cy="433800"/>
          </a:xfrm>
          <a:custGeom>
            <a:pathLst>
              <a:path extrusionOk="0" h="120000" w="12000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60686" y="4155327"/>
            <a:ext cx="852300" cy="59400"/>
          </a:xfrm>
          <a:custGeom>
            <a:pathLst>
              <a:path extrusionOk="0" h="120000" w="12000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960686" y="4052396"/>
            <a:ext cx="852300" cy="61200"/>
          </a:xfrm>
          <a:custGeom>
            <a:pathLst>
              <a:path extrusionOk="0" h="120000" w="12000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960686" y="3948475"/>
            <a:ext cx="852300" cy="61200"/>
          </a:xfrm>
          <a:custGeom>
            <a:pathLst>
              <a:path extrusionOk="0" h="120000" w="12000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960686" y="3845543"/>
            <a:ext cx="852300" cy="61200"/>
          </a:xfrm>
          <a:custGeom>
            <a:pathLst>
              <a:path extrusionOk="0" h="120000" w="12000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135987" y="3182453"/>
            <a:ext cx="1817700" cy="4524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33088" y="1249500"/>
            <a:ext cx="1504500" cy="454500"/>
          </a:xfrm>
          <a:custGeom>
            <a:pathLst>
              <a:path extrusionOk="0" h="120000" w="12000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445606" y="2639080"/>
            <a:ext cx="1878600" cy="560400"/>
          </a:xfrm>
          <a:custGeom>
            <a:pathLst>
              <a:path extrusionOk="0" h="120000" w="12000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96769" y="2078888"/>
            <a:ext cx="5700" cy="5100"/>
          </a:xfrm>
          <a:custGeom>
            <a:pathLst>
              <a:path extrusionOk="0" h="120000" w="12000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762742" y="3182429"/>
            <a:ext cx="1241100" cy="452400"/>
          </a:xfrm>
          <a:custGeom>
            <a:pathLst>
              <a:path extrusionOk="0" h="120000" w="12000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463325" y="1573500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IA y Big Data</a:t>
            </a:r>
            <a:endParaRPr sz="1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234475" y="2654025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Nuevos paradigmas de Interacción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418425" y="3182425"/>
            <a:ext cx="1392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Internet de las cosas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721200" y="2082700"/>
            <a:ext cx="1582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AR y VR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4251604" y="2310716"/>
            <a:ext cx="265704" cy="249986"/>
            <a:chOff x="5972700" y="2330200"/>
            <a:chExt cx="411625" cy="387275"/>
          </a:xfrm>
        </p:grpSpPr>
        <p:sp>
          <p:nvSpPr>
            <p:cNvPr id="144" name="Shape 14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4239420" y="1841678"/>
            <a:ext cx="290072" cy="194957"/>
            <a:chOff x="1244800" y="3717225"/>
            <a:chExt cx="449375" cy="302025"/>
          </a:xfrm>
        </p:grpSpPr>
        <p:sp>
          <p:nvSpPr>
            <p:cNvPr id="147" name="Shape 147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4243350" y="1371310"/>
            <a:ext cx="282213" cy="220503"/>
            <a:chOff x="1923075" y="3694075"/>
            <a:chExt cx="437200" cy="341600"/>
          </a:xfrm>
        </p:grpSpPr>
        <p:sp>
          <p:nvSpPr>
            <p:cNvPr id="154" name="Shape 154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4248852" y="3303376"/>
            <a:ext cx="271207" cy="240949"/>
            <a:chOff x="5292575" y="3681900"/>
            <a:chExt cx="420150" cy="373275"/>
          </a:xfrm>
        </p:grpSpPr>
        <p:sp>
          <p:nvSpPr>
            <p:cNvPr id="164" name="Shape 164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4301525" y="2805920"/>
            <a:ext cx="165861" cy="262961"/>
            <a:chOff x="6718575" y="2318625"/>
            <a:chExt cx="256950" cy="407375"/>
          </a:xfrm>
        </p:grpSpPr>
        <p:sp>
          <p:nvSpPr>
            <p:cNvPr id="172" name="Shape 17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subTitle"/>
          </p:nvPr>
        </p:nvSpPr>
        <p:spPr>
          <a:xfrm>
            <a:off x="3009350" y="2878675"/>
            <a:ext cx="3086700" cy="20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 Externa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Canales para el Marketing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Canales de comunicación UGR</a:t>
            </a:r>
            <a:endParaRPr b="1" sz="11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Para que todas las universidades conozcan la posibilidad de TFG interdisciplinares, contactar con los medios adecuados</a:t>
            </a:r>
            <a:endParaRPr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841720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Blog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Como ya sabemos una forma de que la gente tenga a mano nuestro trabajo y pueda seguirlo es un blog (Wordpress).</a:t>
            </a:r>
            <a:endParaRPr sz="1100"/>
          </a:p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Canales de TV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 la TV local se puede intentar publicar algún anuncio sobre nuestro proyecto, para acercarlo a la gente de fuera del ámbito universitario.</a:t>
            </a:r>
            <a:r>
              <a:rPr lang="en" sz="1100"/>
              <a:t> 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904025" y="3276600"/>
            <a:ext cx="18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Redes Sociales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Incluiremos un canal de Youtube, una página de Facebook, un canal de Twitter ¿Alguno más?</a:t>
            </a:r>
            <a:endParaRPr sz="1100"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841720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Radio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Algún anuncio en la radio puede hacer que los oyentes se interesen por nuestro proyecto.</a:t>
            </a:r>
            <a:endParaRPr sz="1100"/>
          </a:p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6779414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KickStarter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Una buena forma de darnos a conocer puede ser crear un proyecto KickStarter para ver si las personas nos avalan.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97" name="Shape 197"/>
          <p:cNvGrpSpPr/>
          <p:nvPr/>
        </p:nvGrpSpPr>
        <p:grpSpPr>
          <a:xfrm>
            <a:off x="3029452" y="1103866"/>
            <a:ext cx="237709" cy="255306"/>
            <a:chOff x="616425" y="2329600"/>
            <a:chExt cx="361700" cy="388475"/>
          </a:xfrm>
        </p:grpSpPr>
        <p:sp>
          <p:nvSpPr>
            <p:cNvPr id="198" name="Shape 19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207" name="Shape 20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3000116" y="2963780"/>
            <a:ext cx="307340" cy="307340"/>
            <a:chOff x="5941025" y="3634400"/>
            <a:chExt cx="467650" cy="467650"/>
          </a:xfrm>
        </p:grpSpPr>
        <p:sp>
          <p:nvSpPr>
            <p:cNvPr id="212" name="Shape 212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6879252" y="2990191"/>
            <a:ext cx="308128" cy="254517"/>
            <a:chOff x="5268225" y="4341925"/>
            <a:chExt cx="468850" cy="387275"/>
          </a:xfrm>
        </p:grpSpPr>
        <p:sp>
          <p:nvSpPr>
            <p:cNvPr id="219" name="Shape 219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4916472" y="2947780"/>
            <a:ext cx="353754" cy="339345"/>
            <a:chOff x="5233525" y="4954450"/>
            <a:chExt cx="538275" cy="516350"/>
          </a:xfrm>
        </p:grpSpPr>
        <p:sp>
          <p:nvSpPr>
            <p:cNvPr id="228" name="Shape 22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884643" y="1126492"/>
            <a:ext cx="297340" cy="264167"/>
            <a:chOff x="5292575" y="3681900"/>
            <a:chExt cx="420150" cy="373275"/>
          </a:xfrm>
        </p:grpSpPr>
        <p:sp>
          <p:nvSpPr>
            <p:cNvPr id="240" name="Shape 240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"/>
              <a:t>Videos de promoción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"/>
              <a:t>Video del Making of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"/>
              <a:t>Entradas o publicaciones del progreso en Redes Sociales y KickStarter.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"/>
              <a:t>Anuncio para la radio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</a:pPr>
            <a:r>
              <a:rPr lang="en"/>
              <a:t>Publicaciones en el canal de noticias de la UGR.</a:t>
            </a:r>
            <a:endParaRPr/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Artefactos generados para el Marketing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 y Big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Inteligencia </a:t>
            </a:r>
            <a:r>
              <a:rPr lang="en"/>
              <a:t>Artificial y Big Data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Cognitoys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Juguetes capaces de responder a preguntas de los niños y mantener una conversación</a:t>
            </a:r>
            <a:endParaRPr sz="11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https://cognitoys.com/#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(Utilizan Watson)</a:t>
            </a:r>
            <a:endParaRPr sz="1100"/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4841720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Reconocimiento de voz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Ahora la IA nos permite dar órdenes a nuestros dispositivos mediante comandos de voz</a:t>
            </a:r>
            <a:r>
              <a:rPr lang="en" sz="1100"/>
              <a:t>.</a:t>
            </a:r>
            <a:endParaRPr sz="1100"/>
          </a:p>
        </p:txBody>
      </p:sp>
      <p:sp>
        <p:nvSpPr>
          <p:cNvPr id="265" name="Shape 265"/>
          <p:cNvSpPr txBox="1"/>
          <p:nvPr>
            <p:ph idx="3" type="body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Big data en smartphones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El uso intensivo de los smartphone y la capacidad de poder recuperar datos de ellos pueden ser una herramienta.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904025" y="3276600"/>
            <a:ext cx="18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Planificación Automática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Hay proyectos españoles que permiten la planificación de recursos y personal para extinción de incencios.</a:t>
            </a:r>
            <a:endParaRPr sz="1100"/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841720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Videojuegos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Desde siempre los videojuegos han tenido un componente de IA que puede ayudar a enteder situaciones dificiles.</a:t>
            </a:r>
            <a:endParaRPr sz="1100"/>
          </a:p>
        </p:txBody>
      </p:sp>
      <p:sp>
        <p:nvSpPr>
          <p:cNvPr id="268" name="Shape 268"/>
          <p:cNvSpPr txBox="1"/>
          <p:nvPr>
            <p:ph idx="3" type="body"/>
          </p:nvPr>
        </p:nvSpPr>
        <p:spPr>
          <a:xfrm>
            <a:off x="6779414" y="32766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Robots Inteligentes</a:t>
            </a:r>
            <a:endParaRPr b="1"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El Google car, el coche de Tesla y los que nos permiten llevar la compra a las casas como los de Amazon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69" name="Shape 269"/>
          <p:cNvGrpSpPr/>
          <p:nvPr/>
        </p:nvGrpSpPr>
        <p:grpSpPr>
          <a:xfrm>
            <a:off x="3029452" y="1103866"/>
            <a:ext cx="237709" cy="255306"/>
            <a:chOff x="616425" y="2329600"/>
            <a:chExt cx="361700" cy="388475"/>
          </a:xfrm>
        </p:grpSpPr>
        <p:sp>
          <p:nvSpPr>
            <p:cNvPr id="270" name="Shape 270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279" name="Shape 27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3000117" y="2963781"/>
            <a:ext cx="307340" cy="307340"/>
            <a:chOff x="5941025" y="3634400"/>
            <a:chExt cx="467650" cy="467650"/>
          </a:xfrm>
        </p:grpSpPr>
        <p:sp>
          <p:nvSpPr>
            <p:cNvPr id="284" name="Shape 284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6879252" y="2990191"/>
            <a:ext cx="308128" cy="254517"/>
            <a:chOff x="5268225" y="4341925"/>
            <a:chExt cx="468850" cy="387275"/>
          </a:xfrm>
        </p:grpSpPr>
        <p:sp>
          <p:nvSpPr>
            <p:cNvPr id="291" name="Shape 291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4916473" y="2947780"/>
            <a:ext cx="353754" cy="339345"/>
            <a:chOff x="5233525" y="4954450"/>
            <a:chExt cx="538275" cy="516350"/>
          </a:xfrm>
        </p:grpSpPr>
        <p:sp>
          <p:nvSpPr>
            <p:cNvPr id="300" name="Shape 30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6884643" y="1126491"/>
            <a:ext cx="297340" cy="264167"/>
            <a:chOff x="5292575" y="3681900"/>
            <a:chExt cx="420150" cy="373275"/>
          </a:xfrm>
        </p:grpSpPr>
        <p:sp>
          <p:nvSpPr>
            <p:cNvPr id="312" name="Shape 312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y VR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