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76" r:id="rId11"/>
    <p:sldId id="267" r:id="rId12"/>
    <p:sldId id="266" r:id="rId13"/>
    <p:sldId id="319" r:id="rId14"/>
    <p:sldId id="268" r:id="rId15"/>
    <p:sldId id="269" r:id="rId16"/>
    <p:sldId id="271" r:id="rId17"/>
    <p:sldId id="288" r:id="rId18"/>
    <p:sldId id="273" r:id="rId19"/>
    <p:sldId id="277" r:id="rId20"/>
    <p:sldId id="278" r:id="rId21"/>
    <p:sldId id="287" r:id="rId22"/>
    <p:sldId id="313" r:id="rId23"/>
    <p:sldId id="275" r:id="rId24"/>
    <p:sldId id="274" r:id="rId25"/>
    <p:sldId id="279" r:id="rId26"/>
    <p:sldId id="280" r:id="rId27"/>
    <p:sldId id="281" r:id="rId28"/>
    <p:sldId id="282" r:id="rId29"/>
    <p:sldId id="298" r:id="rId30"/>
    <p:sldId id="300" r:id="rId31"/>
    <p:sldId id="318" r:id="rId32"/>
    <p:sldId id="302" r:id="rId33"/>
    <p:sldId id="317" r:id="rId34"/>
    <p:sldId id="291" r:id="rId35"/>
    <p:sldId id="303" r:id="rId36"/>
    <p:sldId id="304" r:id="rId37"/>
    <p:sldId id="316" r:id="rId38"/>
    <p:sldId id="305" r:id="rId39"/>
    <p:sldId id="308" r:id="rId40"/>
    <p:sldId id="306" r:id="rId41"/>
    <p:sldId id="307" r:id="rId42"/>
    <p:sldId id="310" r:id="rId43"/>
    <p:sldId id="315" r:id="rId44"/>
    <p:sldId id="31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Ильвовский" userId="f23e1ef0a5520f69" providerId="LiveId" clId="{5E35F6FC-D102-4B84-B389-D588C1FDDF83}"/>
    <pc:docChg chg="undo custSel modSld">
      <pc:chgData name="Дмитрий Ильвовский" userId="f23e1ef0a5520f69" providerId="LiveId" clId="{5E35F6FC-D102-4B84-B389-D588C1FDDF83}" dt="2021-11-19T16:24:06.469" v="80" actId="20577"/>
      <pc:docMkLst>
        <pc:docMk/>
      </pc:docMkLst>
      <pc:sldChg chg="modSp mod">
        <pc:chgData name="Дмитрий Ильвовский" userId="f23e1ef0a5520f69" providerId="LiveId" clId="{5E35F6FC-D102-4B84-B389-D588C1FDDF83}" dt="2021-11-19T16:24:06.469" v="80" actId="20577"/>
        <pc:sldMkLst>
          <pc:docMk/>
          <pc:sldMk cId="1930007698" sldId="256"/>
        </pc:sldMkLst>
        <pc:spChg chg="mod">
          <ac:chgData name="Дмитрий Ильвовский" userId="f23e1ef0a5520f69" providerId="LiveId" clId="{5E35F6FC-D102-4B84-B389-D588C1FDDF83}" dt="2021-11-19T16:24:06.469" v="80" actId="20577"/>
          <ac:spMkLst>
            <pc:docMk/>
            <pc:sldMk cId="1930007698" sldId="256"/>
            <ac:spMk id="6" creationId="{8103AEA3-A3DA-4D21-BF52-4BA2F23EDE29}"/>
          </ac:spMkLst>
        </pc:spChg>
      </pc:sldChg>
      <pc:sldChg chg="modSp mod">
        <pc:chgData name="Дмитрий Ильвовский" userId="f23e1ef0a5520f69" providerId="LiveId" clId="{5E35F6FC-D102-4B84-B389-D588C1FDDF83}" dt="2021-11-01T19:43:08.566" v="17" actId="13926"/>
        <pc:sldMkLst>
          <pc:docMk/>
          <pc:sldMk cId="2651060738" sldId="287"/>
        </pc:sldMkLst>
        <pc:spChg chg="mod">
          <ac:chgData name="Дмитрий Ильвовский" userId="f23e1ef0a5520f69" providerId="LiveId" clId="{5E35F6FC-D102-4B84-B389-D588C1FDDF83}" dt="2021-11-01T19:43:08.566" v="17" actId="13926"/>
          <ac:spMkLst>
            <pc:docMk/>
            <pc:sldMk cId="2651060738" sldId="287"/>
            <ac:spMk id="3" creationId="{36020C6F-FDC7-43E4-96C2-02287B9F80CA}"/>
          </ac:spMkLst>
        </pc:spChg>
      </pc:sldChg>
      <pc:sldChg chg="modSp mod">
        <pc:chgData name="Дмитрий Ильвовский" userId="f23e1ef0a5520f69" providerId="LiveId" clId="{5E35F6FC-D102-4B84-B389-D588C1FDDF83}" dt="2021-11-01T18:46:10.435" v="1" actId="5793"/>
        <pc:sldMkLst>
          <pc:docMk/>
          <pc:sldMk cId="1058186805" sldId="312"/>
        </pc:sldMkLst>
        <pc:spChg chg="mod">
          <ac:chgData name="Дмитрий Ильвовский" userId="f23e1ef0a5520f69" providerId="LiveId" clId="{5E35F6FC-D102-4B84-B389-D588C1FDDF83}" dt="2021-11-01T18:46:10.435" v="1" actId="5793"/>
          <ac:spMkLst>
            <pc:docMk/>
            <pc:sldMk cId="1058186805" sldId="312"/>
            <ac:spMk id="3" creationId="{8AAC3B22-233D-49C5-A86F-CAB77F21D49E}"/>
          </ac:spMkLst>
        </pc:spChg>
      </pc:sldChg>
      <pc:sldChg chg="modSp mod">
        <pc:chgData name="Дмитрий Ильвовский" userId="f23e1ef0a5520f69" providerId="LiveId" clId="{5E35F6FC-D102-4B84-B389-D588C1FDDF83}" dt="2021-11-01T19:41:46.188" v="15" actId="20577"/>
        <pc:sldMkLst>
          <pc:docMk/>
          <pc:sldMk cId="755504243" sldId="318"/>
        </pc:sldMkLst>
        <pc:spChg chg="mod">
          <ac:chgData name="Дмитрий Ильвовский" userId="f23e1ef0a5520f69" providerId="LiveId" clId="{5E35F6FC-D102-4B84-B389-D588C1FDDF83}" dt="2021-11-01T19:41:46.188" v="15" actId="20577"/>
          <ac:spMkLst>
            <pc:docMk/>
            <pc:sldMk cId="755504243" sldId="318"/>
            <ac:spMk id="3" creationId="{8B13B6E0-48A2-4CA2-B3F9-3FD75776BA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65B-A088-4989-81B1-2B444BBFDA5D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40FC9-E48A-4349-A84E-94CEB2E06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48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A855-14D2-43EF-B28A-6297F80C081E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6F0-D204-4211-8183-0A136398DF5E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B756-7FBE-464A-89E0-D89D6B67FF87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525D-CE0F-4B55-9643-0380C162A44A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9DED-2252-40F1-9880-CA84FDE3C6AA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BD2C-5959-4146-B77A-389CE284AC66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4245-9A45-4D07-8A7C-E4713D58D6D9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FDF4-C518-4A22-B8DB-8210FCF38143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7B5C-0088-44A5-B49C-9E1FA3A416E1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826BD0-8D86-4A54-9E6F-64CC4136031B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061D-69BD-4D92-8D40-B451F650CD0D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0E4C11-BD7D-4978-9886-30C689D54794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B5EC2-DDD6-4C7D-ACA1-1AF0C5970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314428"/>
            <a:ext cx="10058400" cy="2114572"/>
          </a:xfrm>
        </p:spPr>
        <p:txBody>
          <a:bodyPr>
            <a:noAutofit/>
          </a:bodyPr>
          <a:lstStyle/>
          <a:p>
            <a:pPr algn="ctr"/>
            <a:r>
              <a:rPr lang="en-US" sz="4400" b="0" i="0" u="none" strike="noStrike" dirty="0">
                <a:solidFill>
                  <a:srgbClr val="262626"/>
                </a:solidFill>
                <a:effectLst/>
                <a:latin typeface="Calibri Light" panose="020F0302020204030204" pitchFamily="34" charset="0"/>
              </a:rPr>
              <a:t>Fact-Checking, Fake News, and Propaganda: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br>
              <a:rPr lang="en-US" sz="4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</a:br>
            <a:r>
              <a:rPr lang="en-US" sz="4400" b="0" i="0" u="none" strike="noStrike" dirty="0">
                <a:solidFill>
                  <a:srgbClr val="262626"/>
                </a:solidFill>
                <a:effectLst/>
                <a:latin typeface="Calibri Light" panose="020F0302020204030204" pitchFamily="34" charset="0"/>
              </a:rPr>
              <a:t>Solving the Disinformation Problem with</a:t>
            </a:r>
            <a:br>
              <a:rPr lang="en-US" sz="4400" b="0" i="0" u="none" strike="noStrike" dirty="0">
                <a:solidFill>
                  <a:srgbClr val="262626"/>
                </a:solidFill>
                <a:effectLst/>
                <a:latin typeface="Calibri Light" panose="020F0302020204030204" pitchFamily="34" charset="0"/>
              </a:rPr>
            </a:br>
            <a:r>
              <a:rPr lang="en-US" sz="4400" b="0" i="0" u="none" strike="noStrike" dirty="0">
                <a:solidFill>
                  <a:srgbClr val="262626"/>
                </a:solidFill>
                <a:effectLst/>
                <a:latin typeface="Calibri Light" panose="020F0302020204030204" pitchFamily="34" charset="0"/>
              </a:rPr>
              <a:t>Transformer-based Models</a:t>
            </a:r>
            <a:endParaRPr lang="ru-R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3AEA3-A3DA-4D21-BF52-4BA2F23EDE29}"/>
              </a:ext>
            </a:extLst>
          </p:cNvPr>
          <p:cNvSpPr txBox="1"/>
          <p:nvPr/>
        </p:nvSpPr>
        <p:spPr>
          <a:xfrm>
            <a:off x="1362075" y="4403325"/>
            <a:ext cx="9763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404040"/>
                </a:solidFill>
                <a:latin typeface="+mj-lt"/>
              </a:rPr>
              <a:t>Anton </a:t>
            </a:r>
            <a:r>
              <a:rPr lang="en-US" sz="3200" dirty="0" err="1">
                <a:solidFill>
                  <a:srgbClr val="404040"/>
                </a:solidFill>
                <a:latin typeface="+mj-lt"/>
              </a:rPr>
              <a:t>Chernyavskiy</a:t>
            </a:r>
            <a:r>
              <a:rPr lang="en-US" sz="3200" dirty="0">
                <a:solidFill>
                  <a:srgbClr val="404040"/>
                </a:solidFill>
                <a:latin typeface="+mj-lt"/>
              </a:rPr>
              <a:t>,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Dmitry Ilvovsky</a:t>
            </a:r>
            <a:r>
              <a:rPr lang="en-US" sz="3200" dirty="0">
                <a:solidFill>
                  <a:srgbClr val="404040"/>
                </a:solidFill>
                <a:latin typeface="+mj-lt"/>
              </a:rPr>
              <a:t> and </a:t>
            </a:r>
            <a:r>
              <a:rPr lang="en-US" sz="3200" dirty="0" err="1">
                <a:solidFill>
                  <a:srgbClr val="404040"/>
                </a:solidFill>
                <a:latin typeface="+mj-lt"/>
              </a:rPr>
              <a:t>Preslav</a:t>
            </a:r>
            <a:r>
              <a:rPr lang="en-US" sz="3200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404040"/>
                </a:solidFill>
                <a:latin typeface="+mj-lt"/>
              </a:rPr>
              <a:t>Nakov</a:t>
            </a:r>
            <a:endParaRPr lang="en-US" sz="3200" dirty="0">
              <a:solidFill>
                <a:srgbClr val="404040"/>
              </a:solidFill>
              <a:latin typeface="+mj-lt"/>
            </a:endParaRPr>
          </a:p>
          <a:p>
            <a:pPr algn="r"/>
            <a:r>
              <a:rPr lang="en-US" sz="2800" dirty="0">
                <a:solidFill>
                  <a:srgbClr val="404040"/>
                </a:solidFill>
                <a:latin typeface="+mj-lt"/>
              </a:rPr>
              <a:t>HSE University,</a:t>
            </a:r>
          </a:p>
          <a:p>
            <a:pPr algn="r"/>
            <a:r>
              <a:rPr lang="en-US" sz="2800" dirty="0">
                <a:solidFill>
                  <a:srgbClr val="404040"/>
                </a:solidFill>
                <a:latin typeface="+mj-lt"/>
              </a:rPr>
              <a:t>Moscow, Russia</a:t>
            </a:r>
            <a:r>
              <a:rPr lang="en-US" sz="2800">
                <a:solidFill>
                  <a:srgbClr val="404040"/>
                </a:solidFill>
                <a:latin typeface="+mj-lt"/>
              </a:rPr>
              <a:t>; HBKU</a:t>
            </a:r>
            <a:r>
              <a:rPr lang="en-US" sz="2800" dirty="0">
                <a:solidFill>
                  <a:srgbClr val="404040"/>
                </a:solidFill>
                <a:latin typeface="+mj-lt"/>
              </a:rPr>
              <a:t>, Qatar</a:t>
            </a:r>
            <a:endParaRPr lang="ru-RU" sz="2800" dirty="0">
              <a:solidFill>
                <a:srgbClr val="4040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000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0D27F-1307-4F69-9358-434B051A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Retrieval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C49C57-3C02-42EF-A854-F8E1A855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search queries can we use</a:t>
            </a:r>
            <a:r>
              <a:rPr lang="ru-RU" dirty="0"/>
              <a:t>?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Named entities 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Noun phrases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</a:t>
            </a:r>
            <a:r>
              <a:rPr lang="en-US" sz="2000" dirty="0"/>
              <a:t>art of the sentence up to the “head” word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6B6934-462D-4611-8544-250A0400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35" y="2242268"/>
            <a:ext cx="3502472" cy="6225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A24A1C-033C-4DB3-820A-55DD83044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64" y="3188077"/>
            <a:ext cx="7812347" cy="165542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2D6FB1-4688-470C-B5C2-77235C458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776" y="5503519"/>
            <a:ext cx="7120447" cy="504647"/>
          </a:xfrm>
          <a:prstGeom prst="rect">
            <a:avLst/>
          </a:prstGeom>
        </p:spPr>
      </p:pic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BC26D15A-57B3-4FC7-8FAF-AA42DD03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780E1-6E57-428B-8ADA-1B9459A5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Retrieval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857B37-D7A1-4D4E-81F8-00BD0DEE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500" y="1845734"/>
            <a:ext cx="10147180" cy="4023360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applied Python Wikipedia API to retrieve relevant documents from Wikipedia corpus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construct search queries, we used </a:t>
            </a:r>
            <a:r>
              <a:rPr lang="en-US" sz="2000" i="1" dirty="0"/>
              <a:t>named entities </a:t>
            </a:r>
            <a:r>
              <a:rPr lang="en-US" sz="2000" dirty="0"/>
              <a:t>(were extracted using a pre-trained bi-LSTM)</a:t>
            </a:r>
            <a:r>
              <a:rPr lang="ru-RU" sz="2000" i="1" dirty="0"/>
              <a:t>, </a:t>
            </a:r>
            <a:r>
              <a:rPr lang="en-US" sz="2000" i="1" dirty="0"/>
              <a:t>noun phrases</a:t>
            </a:r>
            <a:r>
              <a:rPr lang="ru-RU" sz="2000" i="1" dirty="0"/>
              <a:t> </a:t>
            </a:r>
            <a:r>
              <a:rPr lang="ru-RU" sz="2000" dirty="0"/>
              <a:t>(</a:t>
            </a:r>
            <a:r>
              <a:rPr lang="en-US" sz="2000" dirty="0"/>
              <a:t>were extracted using a pre-trained constituency parser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en-US" sz="2000" i="1" dirty="0"/>
              <a:t>part of the sentence up to the “head” word</a:t>
            </a:r>
            <a:r>
              <a:rPr lang="en-US" sz="2000" dirty="0"/>
              <a:t> </a:t>
            </a:r>
            <a:r>
              <a:rPr lang="ru-RU" sz="2000" dirty="0"/>
              <a:t> (</a:t>
            </a:r>
            <a:r>
              <a:rPr lang="en-US" sz="2000" dirty="0"/>
              <a:t>was extracted using a pre-trained dependency parser)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Only those documents that stemmed title fully contained an initial query were selected</a:t>
            </a:r>
          </a:p>
          <a:p>
            <a:pPr marL="201168" lvl="1" indent="0" algn="just">
              <a:lnSpc>
                <a:spcPct val="150000"/>
              </a:lnSpc>
              <a:buNone/>
            </a:pPr>
            <a:r>
              <a:rPr lang="en-US" sz="2000" dirty="0"/>
              <a:t>                             </a:t>
            </a:r>
          </a:p>
          <a:p>
            <a:pPr marL="201168" lvl="1" indent="0" algn="just">
              <a:lnSpc>
                <a:spcPct val="150000"/>
              </a:lnSpc>
              <a:buNone/>
            </a:pPr>
            <a:r>
              <a:rPr lang="en-US" sz="2000" dirty="0"/>
              <a:t>		 Porter stemmer:</a:t>
            </a:r>
            <a:endParaRPr lang="ru-RU" sz="2000" dirty="0"/>
          </a:p>
        </p:txBody>
      </p:sp>
      <p:pic>
        <p:nvPicPr>
          <p:cNvPr id="1026" name="Picture 2" descr="3: Example of porter stemmer applied on several words of the same root |  Download Scientific Diagram">
            <a:extLst>
              <a:ext uri="{FF2B5EF4-FFF2-40B4-BE49-F238E27FC236}">
                <a16:creationId xmlns:a16="http://schemas.microsoft.com/office/drawing/2014/main" id="{817CD04B-B452-49BB-9F5C-AC503BD1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65" y="4476596"/>
            <a:ext cx="2405850" cy="139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4DC1F6-01FE-4E1B-9E7A-DADBD607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8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2187E89-FDA8-4D7D-AD34-A54EA054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93" y="3116747"/>
            <a:ext cx="7469270" cy="212914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A5FF4-DEEB-4E56-AA74-E1DE442D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Retrieval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D2BB2-0C5A-4E98-962B-144452466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424349"/>
          </a:xfrm>
        </p:spPr>
        <p:txBody>
          <a:bodyPr/>
          <a:lstStyle/>
          <a:p>
            <a:r>
              <a:rPr lang="en-US" dirty="0"/>
              <a:t>Lexical similarity: </a:t>
            </a:r>
            <a:r>
              <a:rPr lang="en-US" i="1" dirty="0"/>
              <a:t>TF-IDF</a:t>
            </a:r>
            <a:r>
              <a:rPr lang="en-US" dirty="0"/>
              <a:t> (term frequency – inversed document frequency)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Semantic similarity: </a:t>
            </a:r>
            <a:r>
              <a:rPr lang="en-US" i="1" dirty="0" err="1"/>
              <a:t>InferSent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sz="1800" dirty="0"/>
              <a:t>(Siamese bi-LSTM)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B6ADE5-49B1-4044-BF35-782D7A57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151" y="2300786"/>
            <a:ext cx="4066156" cy="5090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9CCC958-7DCA-4BC2-B55E-12AC1E3B7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01" y="5568349"/>
            <a:ext cx="6362700" cy="2952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101ECD5-45EA-4AE2-AE1E-DC3E58ED3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953" y="5539222"/>
            <a:ext cx="4230810" cy="333280"/>
          </a:xfrm>
          <a:prstGeom prst="rect">
            <a:avLst/>
          </a:prstGeom>
        </p:spPr>
      </p:pic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DF50BC84-88D8-4E1F-9163-0E2679FE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6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6C4F2-3F88-485D-BDAD-C5A680C0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Inference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55F87-31E4-4F46-B7A5-10AC2C5B1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99" y="1868355"/>
            <a:ext cx="10161381" cy="4023360"/>
          </a:xfrm>
        </p:spPr>
        <p:txBody>
          <a:bodyPr/>
          <a:lstStyle/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Transformer-based models (BERT, </a:t>
            </a:r>
            <a:r>
              <a:rPr lang="en-US" sz="2000" dirty="0" err="1"/>
              <a:t>RoBERTA</a:t>
            </a:r>
            <a:r>
              <a:rPr lang="en-US" sz="2000" dirty="0"/>
              <a:t>, </a:t>
            </a:r>
            <a:r>
              <a:rPr lang="en-US" sz="2000" dirty="0" err="1"/>
              <a:t>XLNet</a:t>
            </a:r>
            <a:r>
              <a:rPr lang="en-US" sz="2000" dirty="0"/>
              <a:t>, …) achieved state-of-the-art results in various NLP tasks (GLUE), including Recognizing Textual Entailment (RTE) and Natural Language Inference (NLI)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Transformer – a sequence of encoder blocks consisting of a multi-head attention</a:t>
            </a:r>
            <a:r>
              <a:rPr lang="ru-RU" sz="2000" dirty="0"/>
              <a:t> </a:t>
            </a:r>
            <a:r>
              <a:rPr lang="en-US" sz="2000" dirty="0"/>
              <a:t>mechanism and fully connected layers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2D449B-1E94-4E81-A8B6-49727D3B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9647AF-BB92-4EFE-AE4D-12CBF2824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022" y="3541688"/>
            <a:ext cx="2125603" cy="275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E50FF5-FC0A-4136-851A-4E45A9B71F78}"/>
              </a:ext>
            </a:extLst>
          </p:cNvPr>
          <p:cNvSpPr txBox="1"/>
          <p:nvPr/>
        </p:nvSpPr>
        <p:spPr>
          <a:xfrm>
            <a:off x="1270369" y="3810312"/>
            <a:ext cx="72957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404040"/>
                </a:solidFill>
              </a:rPr>
              <a:t>Intuitively, multiple attention heads allows for attending to parts of the sequence differently. </a:t>
            </a:r>
          </a:p>
          <a:p>
            <a:pPr algn="just">
              <a:lnSpc>
                <a:spcPct val="120000"/>
              </a:lnSpc>
            </a:pPr>
            <a:r>
              <a:rPr lang="en-US" sz="2000" b="0" i="0" dirty="0">
                <a:solidFill>
                  <a:srgbClr val="212529"/>
                </a:solidFill>
                <a:effectLst/>
                <a:latin typeface="Computer Modern Serif"/>
              </a:rPr>
              <a:t>Formally for each word we have a query </a:t>
            </a:r>
            <a:r>
              <a:rPr lang="en-US" sz="2000" dirty="0"/>
              <a:t>Q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Computer Modern Serif"/>
              </a:rPr>
              <a:t>, a key </a:t>
            </a:r>
            <a:r>
              <a:rPr lang="en-US" sz="2000" dirty="0"/>
              <a:t>K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Computer Modern Serif"/>
              </a:rPr>
              <a:t> and a value </a:t>
            </a:r>
            <a:r>
              <a:rPr lang="en-US" sz="2000" dirty="0"/>
              <a:t>V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Computer Modern Serif"/>
              </a:rPr>
              <a:t> and calculate the attention as:</a:t>
            </a:r>
            <a:endParaRPr lang="ru-RU" sz="2000" dirty="0">
              <a:solidFill>
                <a:srgbClr val="404040"/>
              </a:solidFill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3BF177-D71B-4F68-BBA9-CC533BC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978" y="5350290"/>
            <a:ext cx="4229766" cy="67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6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0C963-0041-4521-A98B-4D5190E5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Inference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5CF7B-8911-4AEA-8814-964C473AD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810" y="1845734"/>
            <a:ext cx="10125870" cy="4023360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BERT model was utilized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Sentences from the Sentence Retrieval paired with the claim statement were used as input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solve the coreference problem, we added the titles of the documents to the beginning of the sentences through the separator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844C34-B679-4CF1-9041-65D4506D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61" y="4407878"/>
            <a:ext cx="9325253" cy="1357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E70F6-6EE8-436D-AFF5-2F05F2700910}"/>
              </a:ext>
            </a:extLst>
          </p:cNvPr>
          <p:cNvSpPr txBox="1"/>
          <p:nvPr/>
        </p:nvSpPr>
        <p:spPr>
          <a:xfrm>
            <a:off x="4323425" y="4038546"/>
            <a:ext cx="317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Coreference resolution example</a:t>
            </a:r>
            <a:endParaRPr lang="ru-RU" dirty="0">
              <a:solidFill>
                <a:srgbClr val="404040"/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5B9D3C-D8CC-4C50-BEA3-F33F9ACF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2E407-C172-4049-933D-C0FF2D30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8D38F2-FA67-4868-B6AE-42622F094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4" y="1845734"/>
            <a:ext cx="10179136" cy="402336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CatBoost</a:t>
            </a:r>
            <a:r>
              <a:rPr lang="en-US" sz="2000" dirty="0"/>
              <a:t> gradient boosting model was applied as the main algorithm at this step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01168" lvl="1" indent="0">
              <a:lnSpc>
                <a:spcPct val="150000"/>
              </a:lnSpc>
              <a:buNone/>
            </a:pP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was trained on the stacked predictions (classes probabilities) of the NLI model for the top-20 retrieved sentences</a:t>
            </a:r>
            <a:endParaRPr lang="ru-RU" sz="2000" dirty="0"/>
          </a:p>
        </p:txBody>
      </p:sp>
      <p:pic>
        <p:nvPicPr>
          <p:cNvPr id="2050" name="Picture 2" descr="CatBoost - open-source gradient boosting library">
            <a:extLst>
              <a:ext uri="{FF2B5EF4-FFF2-40B4-BE49-F238E27FC236}">
                <a16:creationId xmlns:a16="http://schemas.microsoft.com/office/drawing/2014/main" id="{E11F3C54-ED29-4164-BD00-67FB97669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810" y="2719117"/>
            <a:ext cx="4065418" cy="23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2B998-FC5A-498D-B35E-3E9F8A57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1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9321D-A48E-4A6F-8FB7-54B18C04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D2DE42-EFD5-4C4A-9B5C-88103E07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565F22-BA62-4E26-A2CA-FE6E4CBE3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980" y="1926456"/>
            <a:ext cx="3559006" cy="4254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4E36BE-82B7-4371-9161-C7014F1BA5A9}"/>
              </a:ext>
            </a:extLst>
          </p:cNvPr>
          <p:cNvSpPr txBox="1"/>
          <p:nvPr/>
        </p:nvSpPr>
        <p:spPr>
          <a:xfrm>
            <a:off x="1097279" y="1953087"/>
            <a:ext cx="5969345" cy="251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404040"/>
                </a:solidFill>
              </a:rPr>
              <a:t>Results of Sentence Retrieval on the validation set for the selection of the top-5 sentences: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</a:rPr>
              <a:t>tf</a:t>
            </a:r>
            <a:r>
              <a:rPr lang="en-US" sz="2000" dirty="0">
                <a:solidFill>
                  <a:srgbClr val="404040"/>
                </a:solidFill>
              </a:rPr>
              <a:t>/df – term/document frequency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sublinear </a:t>
            </a:r>
            <a:r>
              <a:rPr lang="en-US" sz="2000" dirty="0" err="1">
                <a:solidFill>
                  <a:srgbClr val="404040"/>
                </a:solidFill>
              </a:rPr>
              <a:t>tf</a:t>
            </a:r>
            <a:r>
              <a:rPr lang="en-US" sz="2000" dirty="0">
                <a:solidFill>
                  <a:srgbClr val="404040"/>
                </a:solidFill>
              </a:rPr>
              <a:t> = 1 + log(</a:t>
            </a:r>
            <a:r>
              <a:rPr lang="en-US" sz="2000" dirty="0" err="1">
                <a:solidFill>
                  <a:srgbClr val="404040"/>
                </a:solidFill>
              </a:rPr>
              <a:t>tf</a:t>
            </a:r>
            <a:r>
              <a:rPr lang="en-US" sz="2000" dirty="0">
                <a:solidFill>
                  <a:srgbClr val="404040"/>
                </a:solidFill>
              </a:rPr>
              <a:t>)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max df – all words with df higher than threshold are considered as stop-words.</a:t>
            </a:r>
            <a:endParaRPr lang="ru-RU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03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3259F-CA8A-44D2-AD7E-898C9501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5D08F-8D69-4CC5-AFC7-8A86AEB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1845734"/>
            <a:ext cx="10250158" cy="4226592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</a:pPr>
            <a:r>
              <a:rPr lang="en-US" dirty="0"/>
              <a:t>    Confusion matrix for </a:t>
            </a:r>
            <a:r>
              <a:rPr lang="en-US" dirty="0" err="1"/>
              <a:t>CatBoost</a:t>
            </a:r>
            <a:r>
              <a:rPr lang="en-US" dirty="0"/>
              <a:t> aggregation on the test part of the validation sample:</a:t>
            </a:r>
          </a:p>
          <a:p>
            <a:pPr algn="just">
              <a:lnSpc>
                <a:spcPct val="140000"/>
              </a:lnSpc>
            </a:pPr>
            <a:endParaRPr lang="en-US" dirty="0"/>
          </a:p>
          <a:p>
            <a:pPr algn="just">
              <a:lnSpc>
                <a:spcPct val="140000"/>
              </a:lnSpc>
            </a:pPr>
            <a:endParaRPr lang="en-US" dirty="0"/>
          </a:p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Additionally, BERT was trained for binary classification into classes “NOT ENOUGH INFO”/“ENOUGH INFO” and sentences were re-ranked by its scores. 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However</a:t>
            </a:r>
            <a:r>
              <a:rPr lang="en-US" dirty="0"/>
              <a:t>, it did not improve the results.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D5E54B-6D9F-4177-B4D7-7F1D72C0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DD818B-0E86-46AC-B9E6-890E5D1B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778" y="2498038"/>
            <a:ext cx="3193881" cy="1968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5AE4BE-9C79-4B18-86F8-10CA3B08E127}"/>
              </a:ext>
            </a:extLst>
          </p:cNvPr>
          <p:cNvSpPr txBox="1"/>
          <p:nvPr/>
        </p:nvSpPr>
        <p:spPr>
          <a:xfrm>
            <a:off x="7154706" y="2898243"/>
            <a:ext cx="2745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SUP = “SUPPORTS”</a:t>
            </a:r>
          </a:p>
          <a:p>
            <a:r>
              <a:rPr lang="en-US" dirty="0">
                <a:solidFill>
                  <a:srgbClr val="404040"/>
                </a:solidFill>
              </a:rPr>
              <a:t>REF = “REFUTES”</a:t>
            </a:r>
          </a:p>
          <a:p>
            <a:r>
              <a:rPr lang="en-US" dirty="0">
                <a:solidFill>
                  <a:srgbClr val="404040"/>
                </a:solidFill>
              </a:rPr>
              <a:t>NEI = “NOT ENOUGH INFO”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883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89B25-07DA-4BB6-984D-472C3229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EB9806F-EE10-4137-8564-ECFCFCBB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3B83981-DE72-44CF-B419-8BB37E70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39" y="4009134"/>
            <a:ext cx="7803487" cy="175869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B237307-4BAF-429F-AEC8-04A5882A3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70" y="3667628"/>
            <a:ext cx="7815600" cy="395727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2F7712D7-1CC6-44EB-B13B-89888456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4" y="1845734"/>
            <a:ext cx="10179136" cy="4023360"/>
          </a:xfrm>
        </p:spPr>
        <p:txBody>
          <a:bodyPr>
            <a:normAutofit/>
          </a:bodyPr>
          <a:lstStyle/>
          <a:p>
            <a:pPr marL="201168" lvl="1" indent="0" algn="just">
              <a:lnSpc>
                <a:spcPct val="150000"/>
              </a:lnSpc>
              <a:buNone/>
            </a:pPr>
            <a:r>
              <a:rPr lang="en-US" sz="2000" dirty="0"/>
              <a:t>Result evidence set construction options: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only those sentences which labels match with the final prediction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complement this set to 5 sentences, according to the ranking of the SR component </a:t>
            </a:r>
          </a:p>
        </p:txBody>
      </p:sp>
    </p:spTree>
    <p:extLst>
      <p:ext uri="{BB962C8B-B14F-4D97-AF65-F5344CB8AC3E}">
        <p14:creationId xmlns:p14="http://schemas.microsoft.com/office/powerpoint/2010/main" val="160382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30BE5-CE36-4964-9D08-38885BDC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demonstration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82FB3-4A32-4B9E-9DF1-1C404EF7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Several demos have addressed the task of fact-checking: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i="1" dirty="0" err="1"/>
              <a:t>Hoaxy</a:t>
            </a:r>
            <a:r>
              <a:rPr lang="en-US" dirty="0"/>
              <a:t> for tracking misinformation from social networks and news sites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i="1" dirty="0" err="1"/>
              <a:t>CredEye</a:t>
            </a:r>
            <a:r>
              <a:rPr lang="en-US" dirty="0"/>
              <a:t> for credibility assessment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i="1" dirty="0"/>
              <a:t>Tracy</a:t>
            </a:r>
            <a:r>
              <a:rPr lang="en-US" dirty="0"/>
              <a:t> which uses rules and knowledge graphs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i="1" dirty="0"/>
              <a:t>STANCY</a:t>
            </a:r>
            <a:r>
              <a:rPr lang="en-US" dirty="0"/>
              <a:t> for stance detection using BERT augmented with consistency constraints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i="1" dirty="0"/>
              <a:t>FAKTA</a:t>
            </a:r>
            <a:r>
              <a:rPr lang="en-US" dirty="0"/>
              <a:t> (Nadeem et al., 2019), which was trained on the FEVER dataset, but focused on stance and on evidence extraction from the Web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E522C47-B643-4156-AF49-22A11CDC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9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7770-1560-4FD2-BC09-5BBBDDD1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Calibri Light" panose="020F0302020204030204" pitchFamily="34" charset="0"/>
              </a:rPr>
              <a:t>Disinformation problem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8CBEF-4475-41F0-9F01-38851585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Internet is abundant in platforms that allow users to share information online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Unfortunately, not all such information is true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 manual fact-checking is a complex and time</a:t>
            </a:r>
            <a:r>
              <a:rPr lang="ru-RU" sz="2000" dirty="0"/>
              <a:t>-</a:t>
            </a:r>
            <a:r>
              <a:rPr lang="en-US" sz="2000" dirty="0"/>
              <a:t>consuming task, it is important to develop tools that can help automate the process of fact-checking at all its stages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97CA66-63C1-4DA2-86FC-B1E37A57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40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D78A8-6DA1-4FC9-9517-EBFD267B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WhatTheWikiFact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2E372D-7547-4527-9A36-8BE4E2F3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954" y="2021992"/>
            <a:ext cx="8465746" cy="4023360"/>
          </a:xfrm>
        </p:spPr>
        <p:txBody>
          <a:bodyPr/>
          <a:lstStyle/>
          <a:p>
            <a:r>
              <a:rPr lang="en-US" dirty="0"/>
              <a:t>Chernyavskiy, Anton, Dmitry </a:t>
            </a:r>
            <a:r>
              <a:rPr lang="en-US" dirty="0" err="1"/>
              <a:t>Ilvovsky</a:t>
            </a:r>
            <a:r>
              <a:rPr lang="en-US" dirty="0"/>
              <a:t>, and </a:t>
            </a:r>
            <a:r>
              <a:rPr lang="en-US" dirty="0" err="1"/>
              <a:t>Preslav</a:t>
            </a:r>
            <a:r>
              <a:rPr lang="en-US" dirty="0"/>
              <a:t> </a:t>
            </a:r>
            <a:r>
              <a:rPr lang="en-US" dirty="0" err="1"/>
              <a:t>Nakov</a:t>
            </a:r>
            <a:r>
              <a:rPr lang="en-US" dirty="0"/>
              <a:t>. "</a:t>
            </a:r>
            <a:r>
              <a:rPr lang="en-US" i="1" dirty="0" err="1"/>
              <a:t>WhatTheWikiFact</a:t>
            </a:r>
            <a:r>
              <a:rPr lang="en-US" dirty="0"/>
              <a:t>: Fact-Checking Claims Against Wikipedia." </a:t>
            </a:r>
            <a:r>
              <a:rPr lang="en-US" dirty="0" err="1"/>
              <a:t>arXiv</a:t>
            </a:r>
            <a:r>
              <a:rPr lang="en-US" dirty="0"/>
              <a:t> e-prints (2021): arXiv-2105.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44E62C-03CA-4BF2-9286-96FFE33B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05" y="2911876"/>
            <a:ext cx="9121819" cy="3277157"/>
          </a:xfrm>
          <a:prstGeom prst="rect">
            <a:avLst/>
          </a:prstGeom>
        </p:spPr>
      </p:pic>
      <p:pic>
        <p:nvPicPr>
          <p:cNvPr id="6" name="Рисунок 5" descr="Закрытая книга контур">
            <a:extLst>
              <a:ext uri="{FF2B5EF4-FFF2-40B4-BE49-F238E27FC236}">
                <a16:creationId xmlns:a16="http://schemas.microsoft.com/office/drawing/2014/main" id="{E1C14A12-6040-49A2-82A9-30EC64546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8207" y="1930283"/>
            <a:ext cx="788670" cy="788670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9F5D50-2E44-407B-A04E-BBE76049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0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28DF5-466F-410D-B70B-1CC423EF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020C6F-FDC7-43E4-96C2-02287B9F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120000"/>
              </a:lnSpc>
              <a:buFont typeface="+mj-lt"/>
              <a:buAutoNum type="arabicParenR"/>
            </a:pPr>
            <a:r>
              <a:rPr lang="en-US" dirty="0"/>
              <a:t>The </a:t>
            </a:r>
            <a:r>
              <a:rPr lang="en-US" i="1" dirty="0"/>
              <a:t>client</a:t>
            </a:r>
            <a:r>
              <a:rPr lang="en-US" dirty="0"/>
              <a:t> part is implemented using the </a:t>
            </a:r>
            <a:r>
              <a:rPr lang="en-US" dirty="0" err="1"/>
              <a:t>Streamlit</a:t>
            </a:r>
            <a:r>
              <a:rPr lang="en-US" dirty="0"/>
              <a:t> framework—it is the GUI part, that is, the interface in the browser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dirty="0"/>
              <a:t>The </a:t>
            </a:r>
            <a:r>
              <a:rPr lang="en-US" i="1" dirty="0"/>
              <a:t>server</a:t>
            </a:r>
            <a:r>
              <a:rPr lang="en-US" dirty="0"/>
              <a:t> part is implemented using the Fast API</a:t>
            </a:r>
          </a:p>
          <a:p>
            <a:pPr algn="just"/>
            <a:endParaRPr lang="en-US" i="1" dirty="0"/>
          </a:p>
          <a:p>
            <a:pPr algn="just"/>
            <a:r>
              <a:rPr lang="en-US" b="1" i="1" dirty="0"/>
              <a:t>Input</a:t>
            </a:r>
            <a:r>
              <a:rPr lang="en-US" dirty="0"/>
              <a:t>: a list of up to 5 claims to verify, separated by line breaks</a:t>
            </a:r>
          </a:p>
          <a:p>
            <a:pPr algn="just">
              <a:lnSpc>
                <a:spcPct val="120000"/>
              </a:lnSpc>
            </a:pPr>
            <a:r>
              <a:rPr lang="en-US" b="1" i="1" dirty="0"/>
              <a:t>Output</a:t>
            </a:r>
            <a:r>
              <a:rPr lang="en-US" dirty="0"/>
              <a:t>: a </a:t>
            </a:r>
            <a:r>
              <a:rPr lang="en-US" i="1" dirty="0"/>
              <a:t>verdict</a:t>
            </a:r>
            <a:r>
              <a:rPr lang="en-US" dirty="0"/>
              <a:t>, the system’s </a:t>
            </a:r>
            <a:r>
              <a:rPr lang="en-US" i="1" dirty="0"/>
              <a:t>confidence</a:t>
            </a:r>
            <a:r>
              <a:rPr lang="en-US" dirty="0"/>
              <a:t> in that verdict, and a </a:t>
            </a:r>
            <a:r>
              <a:rPr lang="en-US" i="1" dirty="0"/>
              <a:t>list of possibly relevant documents</a:t>
            </a:r>
            <a:r>
              <a:rPr lang="en-US" dirty="0"/>
              <a:t>: title and a link to the Wikipedia page + additional info, including a bar chart of the predicted stance labels</a:t>
            </a:r>
          </a:p>
          <a:p>
            <a:pPr algn="just"/>
            <a:r>
              <a:rPr lang="en-US" i="1" dirty="0"/>
              <a:t>The system is available online</a:t>
            </a:r>
            <a:r>
              <a:rPr lang="en-US" dirty="0"/>
              <a:t>: http://extmon.centralus.cloudapp.azure.com:8501/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7D32C0-23F0-49FF-965C-1A7FD6C3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60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E8B85-EADB-48F0-A36B-90635B1A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example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923FF95-87D2-4B36-83A9-04F8F826D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360" y="1979429"/>
            <a:ext cx="8712240" cy="402272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12DB6E-2130-46DB-B9E3-7C671A4B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84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DA567C-A523-4FA0-B1D4-4C2431AD96E3}"/>
              </a:ext>
            </a:extLst>
          </p:cNvPr>
          <p:cNvSpPr txBox="1">
            <a:spLocks/>
          </p:cNvSpPr>
          <p:nvPr/>
        </p:nvSpPr>
        <p:spPr>
          <a:xfrm>
            <a:off x="1066800" y="2575900"/>
            <a:ext cx="10058400" cy="21145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Fake News Challenge</a:t>
            </a:r>
            <a:endParaRPr lang="ru-RU" sz="5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362AF3-B1E6-48B0-941C-BDC15CDA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75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8541A-83C0-4C01-9707-C19CBBFB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Overview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7A9C2-C067-4E15-9414-41C767A7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The Fake News Challenge competition </a:t>
            </a:r>
            <a:r>
              <a:rPr lang="en-US" dirty="0">
                <a:hlinkClick r:id="rId2" action="ppaction://hlinksldjump"/>
              </a:rPr>
              <a:t>[3]</a:t>
            </a:r>
            <a:r>
              <a:rPr lang="en-US" dirty="0"/>
              <a:t> was held in 2017 with the aim of automating the </a:t>
            </a:r>
            <a:r>
              <a:rPr lang="en-US" i="1" dirty="0"/>
              <a:t>Stance Detection </a:t>
            </a:r>
            <a:r>
              <a:rPr lang="en-US" dirty="0"/>
              <a:t>task (it is a fact-checking element)</a:t>
            </a:r>
          </a:p>
          <a:p>
            <a:r>
              <a:rPr lang="en-US" dirty="0"/>
              <a:t>The data contains 4 classes of headers paired with the articles’ bodies: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Agrees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Disagrees</a:t>
            </a:r>
          </a:p>
          <a:p>
            <a:pPr marL="457200" indent="-457200">
              <a:buFont typeface="+mj-lt"/>
              <a:buAutoNum type="arabicParenR"/>
            </a:pPr>
            <a:r>
              <a:rPr lang="en-US" i="1" dirty="0"/>
              <a:t>Discusses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Unrelated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6274F2-02AC-4A16-9499-3A83FB8E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6F12DA-7F77-44A9-84F8-05184627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452" y="3296523"/>
            <a:ext cx="6025977" cy="26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22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3475C-C85C-472A-835A-9EA418A4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4BAA8-9473-41BA-8BC5-4D1CA21C9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99" y="1845734"/>
            <a:ext cx="10161381" cy="402336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Fake News Challenge participants used conventional well-established machine learning models: Gradient boosting, Multilayer Perceptron (MLP)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These models were applied to the set of features, based on TF-IDF and word embeddings.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Another approach is to utilize standard machine learning methods for manually extracted features: n-grams; similarity of semantic embeddings, TF-IDF; </a:t>
            </a:r>
            <a:r>
              <a:rPr lang="en-US" sz="2000" dirty="0" err="1"/>
              <a:t>BoW</a:t>
            </a:r>
            <a:r>
              <a:rPr lang="en-US" sz="2000" dirty="0"/>
              <a:t>; length of sentences, etc.</a:t>
            </a:r>
            <a:endParaRPr lang="ru-RU" sz="20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B6D929-72FB-473C-AFC4-BAE7CAB3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6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9DDAC-830C-4466-B982-58D4340B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34FDA-C551-4374-B263-D99A32CD3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4" y="1845734"/>
            <a:ext cx="10179136" cy="4244348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FNC task is very similar to the FEVER task! We tested our approach to confirm that it is domain-independent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Document Retriever</a:t>
            </a:r>
            <a:r>
              <a:rPr lang="en-US" sz="2000" dirty="0"/>
              <a:t>: </a:t>
            </a:r>
            <a:r>
              <a:rPr lang="en-US" sz="2000" strike="sngStrike" dirty="0"/>
              <a:t>Wikipedia Search API </a:t>
            </a:r>
            <a:r>
              <a:rPr lang="en-US" sz="2000" dirty="0"/>
              <a:t> If the document contains none of the keywords, it is “unrelated”. Otherwise, we compare the maximum of cosine distances between TF-IDF embeddings of the claim and each sentence in the document with some threshold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Sentence Retriever</a:t>
            </a:r>
            <a:r>
              <a:rPr lang="en-US" sz="2000" dirty="0"/>
              <a:t>: TF-IDF + </a:t>
            </a:r>
            <a:r>
              <a:rPr lang="en-US" sz="2000" dirty="0" err="1"/>
              <a:t>InferSent</a:t>
            </a:r>
            <a:endParaRPr lang="en-US" sz="2000" dirty="0"/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Natural Language Inference</a:t>
            </a:r>
            <a:r>
              <a:rPr lang="en-US" sz="2000" dirty="0"/>
              <a:t>: To train BERT we used three classes “agrees”, “disagrees”, “discusses”. </a:t>
            </a:r>
            <a:r>
              <a:rPr lang="en-US" sz="2000" u="sng" dirty="0"/>
              <a:t>In contrast to FEVER</a:t>
            </a:r>
            <a:r>
              <a:rPr lang="en-US" sz="2000" dirty="0"/>
              <a:t>, here the full paragraph composed of 5 separate sentences for each statement was used as the input because there is no ground-truth markup for the correct evidence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1" strike="sngStrike" dirty="0"/>
              <a:t>Aggregation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F3AD4E-1ACB-47E0-8FC6-30FCF94A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73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0C275-E62F-4BFB-B29A-2B2A706A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CC885AE-8186-4DB1-8114-A339A41E1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366" y="1988306"/>
            <a:ext cx="3216645" cy="2746017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7529C-1D30-45A3-B998-7F94E854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E74F2B-5830-459E-8999-22CDDC86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621" y="2318054"/>
            <a:ext cx="3730332" cy="2095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F8AA8D-F3AA-4F62-A7C5-55A4E4EA97AB}"/>
              </a:ext>
            </a:extLst>
          </p:cNvPr>
          <p:cNvSpPr txBox="1"/>
          <p:nvPr/>
        </p:nvSpPr>
        <p:spPr>
          <a:xfrm>
            <a:off x="1225450" y="4909480"/>
            <a:ext cx="1005840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b="1" i="1" dirty="0">
                <a:solidFill>
                  <a:srgbClr val="404040"/>
                </a:solidFill>
              </a:rPr>
              <a:t>Finding</a:t>
            </a:r>
            <a:r>
              <a:rPr lang="en-US" sz="2000" b="1" dirty="0">
                <a:solidFill>
                  <a:srgbClr val="404040"/>
                </a:solidFill>
              </a:rPr>
              <a:t>:</a:t>
            </a:r>
            <a:r>
              <a:rPr lang="en-US" sz="2000" dirty="0">
                <a:solidFill>
                  <a:srgbClr val="404040"/>
                </a:solidFill>
              </a:rPr>
              <a:t> Preliminary analysis of the presence of the keywords is important for document relevance determination. Our macro-averaged class-wise F1 score is 0.71. Models of competition participants achieve only 0.6.</a:t>
            </a:r>
            <a:endParaRPr lang="ru-RU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34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DA567C-A523-4FA0-B1D4-4C2431AD96E3}"/>
              </a:ext>
            </a:extLst>
          </p:cNvPr>
          <p:cNvSpPr txBox="1">
            <a:spLocks/>
          </p:cNvSpPr>
          <p:nvPr/>
        </p:nvSpPr>
        <p:spPr>
          <a:xfrm>
            <a:off x="1066800" y="2069874"/>
            <a:ext cx="10058400" cy="21145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Detection of previously </a:t>
            </a:r>
          </a:p>
          <a:p>
            <a:pPr algn="ctr"/>
            <a:r>
              <a:rPr lang="en-US" sz="5400" dirty="0"/>
              <a:t>fact-checked claims</a:t>
            </a:r>
          </a:p>
          <a:p>
            <a:pPr algn="ctr"/>
            <a:r>
              <a:rPr lang="en-US" dirty="0"/>
              <a:t>(CLEF 2020 – </a:t>
            </a:r>
            <a:r>
              <a:rPr lang="en-US" dirty="0" err="1"/>
              <a:t>CheckThat</a:t>
            </a:r>
            <a:r>
              <a:rPr lang="en-US" dirty="0"/>
              <a:t>! Task 2)</a:t>
            </a:r>
            <a:endParaRPr lang="ru-RU" sz="9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9B8EAF-1ABE-48C1-8FB1-1BB58826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28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0C275-E62F-4BFB-B29A-2B2A706A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overview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8A454-0964-4189-91D3-62239619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do not want to check the same fact many times</a:t>
            </a:r>
            <a:endParaRPr lang="ru-RU" sz="2000" dirty="0"/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dataset is aimed to facilitate the solution of a fact-checking problem: given an input claim, it asks to rank claims that have been previously fact-checked, so that claims that can help verify the input claim or parts thereof are ranked as high as possible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There are 800 Claim-Verified claim positive pairs for training and 200 for testing, and they are to be matched against a database of 10,369 verified claims </a:t>
            </a:r>
            <a:r>
              <a:rPr lang="en-US" sz="2000" dirty="0">
                <a:hlinkClick r:id="rId2" action="ppaction://hlinksldjump"/>
              </a:rPr>
              <a:t>[4]</a:t>
            </a:r>
            <a:endParaRPr lang="en-US" sz="2000" dirty="0"/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There are no negative examples in the dataset</a:t>
            </a:r>
            <a:endParaRPr lang="ru-RU" sz="20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7529C-1D30-45A3-B998-7F94E854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8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BB987-C164-4CF4-9700-FF76B355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formulations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636CF-750F-46D9-A807-99190375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Many task formulations </a:t>
            </a:r>
            <a:r>
              <a:rPr lang="en-US" dirty="0"/>
              <a:t>have been proposed to address the spread of misinformation and disinformation online, and for each formulation, </a:t>
            </a:r>
            <a:r>
              <a:rPr lang="en-US" i="1" dirty="0"/>
              <a:t>a number of approaches</a:t>
            </a:r>
            <a:r>
              <a:rPr lang="en-US" dirty="0"/>
              <a:t> have been tried: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arenR"/>
            </a:pPr>
            <a:r>
              <a:rPr lang="en-US" dirty="0"/>
              <a:t>Rumor detection in social media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arenR"/>
            </a:pPr>
            <a:r>
              <a:rPr lang="en-US" dirty="0"/>
              <a:t>Fact-checking perspective on “fake news”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arenR"/>
            </a:pPr>
            <a:r>
              <a:rPr lang="en-US" dirty="0"/>
              <a:t>Process of proliferation of true and false news online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arenR"/>
            </a:pPr>
            <a:r>
              <a:rPr lang="en-US" dirty="0"/>
              <a:t>Stance detection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arenR"/>
            </a:pPr>
            <a:r>
              <a:rPr lang="en-US" dirty="0"/>
              <a:t>Propaganda detection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arenR"/>
            </a:pPr>
            <a:r>
              <a:rPr lang="en-US" dirty="0"/>
              <a:t>Predicting the factuality and the bias of entire news outlets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arenR"/>
            </a:pPr>
            <a:r>
              <a:rPr lang="en-US" dirty="0"/>
              <a:t>Multimodal disinformation detection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arenR"/>
            </a:pPr>
            <a:r>
              <a:rPr lang="en-US" dirty="0"/>
              <a:t>…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B60CE2-4341-4770-9B21-77CC57D4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C8742-DF15-4699-97B1-0428B2B4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3B6E0-48A2-4CA2-B3F9-3FD75776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99" y="1845734"/>
            <a:ext cx="10161381" cy="4023360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authors of the dataset proposed to use an Elasticsearch algorithm based on BM25, trained separately </a:t>
            </a:r>
            <a:r>
              <a:rPr lang="en-US" sz="2000" i="1" dirty="0"/>
              <a:t>(</a:t>
            </a:r>
            <a:r>
              <a:rPr lang="en-US" sz="2000" i="1" dirty="0" err="1"/>
              <a:t>i</a:t>
            </a:r>
            <a:r>
              <a:rPr lang="en-US" sz="2000" i="1" dirty="0"/>
              <a:t>) </a:t>
            </a:r>
            <a:r>
              <a:rPr lang="en-US" sz="2000" dirty="0"/>
              <a:t>on the (Verified Claim) and </a:t>
            </a:r>
            <a:r>
              <a:rPr lang="en-US" sz="2000" i="1" dirty="0"/>
              <a:t>(ii) </a:t>
            </a:r>
            <a:r>
              <a:rPr lang="en-US" sz="2000" dirty="0"/>
              <a:t>on the (Verified Claim), combined with the title (Title) of the news article in which it appears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Additionally, they proposed to apply the pretrained Sentence-BERT model to encode claims and to rank by cosines between the resulting vector representations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Since the Sentence-BERT results were worse than the BM25, the authors took the top 50 statements retrieved by Elasticsearch and then re-ranked them using the </a:t>
            </a:r>
            <a:r>
              <a:rPr lang="en-US" sz="2000" dirty="0" err="1"/>
              <a:t>RankSVM</a:t>
            </a:r>
            <a:r>
              <a:rPr lang="en-US" sz="2000" dirty="0"/>
              <a:t> model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01168" lvl="1" indent="0" algn="just">
              <a:lnSpc>
                <a:spcPct val="120000"/>
              </a:lnSpc>
              <a:buNone/>
            </a:pPr>
            <a:r>
              <a:rPr lang="en-US" sz="2000" i="1" dirty="0"/>
              <a:t>Reference</a:t>
            </a:r>
            <a:r>
              <a:rPr lang="en-US" sz="2000" dirty="0"/>
              <a:t>: Sentence-BERT – Siamese BERT model, that obtains embeddings using the mean pooling operation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2E4592-C4C7-4A25-B0C8-F5BCBF8F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3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C8742-DF15-4699-97B1-0428B2B4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3B6E0-48A2-4CA2-B3F9-3FD75776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462" y="1881246"/>
            <a:ext cx="4908413" cy="438639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The authors of the</a:t>
            </a:r>
            <a:r>
              <a:rPr lang="ru-RU" dirty="0"/>
              <a:t> </a:t>
            </a:r>
            <a:r>
              <a:rPr lang="en-US" dirty="0"/>
              <a:t>dataset (</a:t>
            </a:r>
            <a:r>
              <a:rPr lang="en-US" dirty="0" err="1"/>
              <a:t>Shaar</a:t>
            </a:r>
            <a:r>
              <a:rPr lang="en-US" dirty="0"/>
              <a:t> et al.(2020)) used Sentence-BERT model without task-specific fine-tuning. How can we tune it</a:t>
            </a:r>
            <a:r>
              <a:rPr lang="ru-RU" dirty="0"/>
              <a:t>?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MSE loss. It is a pointwise approach. </a:t>
            </a:r>
            <a:r>
              <a:rPr lang="en-US" sz="2000" i="1" dirty="0">
                <a:solidFill>
                  <a:srgbClr val="FF0000"/>
                </a:solidFill>
              </a:rPr>
              <a:t>Problem</a:t>
            </a:r>
            <a:r>
              <a:rPr lang="en-US" sz="2000" dirty="0"/>
              <a:t>: it does not consider the relative order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Contrastive losses, such as triplet loss. </a:t>
            </a:r>
            <a:r>
              <a:rPr lang="en-US" sz="2000" i="1" dirty="0">
                <a:solidFill>
                  <a:srgbClr val="FF0000"/>
                </a:solidFill>
              </a:rPr>
              <a:t>Problem</a:t>
            </a:r>
            <a:r>
              <a:rPr lang="en-US" sz="2000" dirty="0"/>
              <a:t>: it is hard to find non-trivial negatives examples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2E4592-C4C7-4A25-B0C8-F5BCBF8F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31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CC701C-8D62-4C2A-8974-A4E1036E1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780" y="2845356"/>
            <a:ext cx="5424256" cy="22552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08649E-9CFD-437B-8A63-5A2CF7EE2167}"/>
              </a:ext>
            </a:extLst>
          </p:cNvPr>
          <p:cNvSpPr txBox="1"/>
          <p:nvPr/>
        </p:nvSpPr>
        <p:spPr>
          <a:xfrm>
            <a:off x="1260017" y="5332004"/>
            <a:ext cx="1005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sz="2000" dirty="0">
                <a:solidFill>
                  <a:srgbClr val="404040"/>
                </a:solidFill>
              </a:rPr>
              <a:t>: Batch-</a:t>
            </a:r>
            <a:r>
              <a:rPr lang="en-US" sz="2000" dirty="0" err="1">
                <a:solidFill>
                  <a:srgbClr val="404040"/>
                </a:solidFill>
              </a:rPr>
              <a:t>Softmax</a:t>
            </a:r>
            <a:r>
              <a:rPr lang="en-US" sz="2000" dirty="0">
                <a:solidFill>
                  <a:srgbClr val="404040"/>
                </a:solidFill>
              </a:rPr>
              <a:t> Contrastive loss, which use all possible pairs in the batch as negatives examples</a:t>
            </a:r>
            <a:endParaRPr lang="ru-RU" sz="2000" dirty="0">
              <a:solidFill>
                <a:srgbClr val="404040"/>
              </a:solidFill>
            </a:endParaRPr>
          </a:p>
          <a:p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2DBD508-C8DA-4422-834F-B10AB33AC6E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345010" y="5100602"/>
            <a:ext cx="332898" cy="37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504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B3CDB-4C42-4001-8853-6CEDB935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F3A2D-F152-48A3-BDA7-60EFA506A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2169006"/>
            <a:ext cx="5201920" cy="402336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BM25 is replaced to </a:t>
            </a:r>
            <a:r>
              <a:rPr lang="en-US" sz="2000" i="1" dirty="0"/>
              <a:t>sublinear TF-IDF</a:t>
            </a:r>
            <a:r>
              <a:rPr lang="en-US" sz="2000" dirty="0"/>
              <a:t>, since these approaches reached 0.859 and 0.861 on the MAP@5 validation set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fine-tuned </a:t>
            </a:r>
            <a:r>
              <a:rPr lang="en-US" sz="2000" i="1" dirty="0"/>
              <a:t>Sentence-BERT</a:t>
            </a:r>
            <a:r>
              <a:rPr lang="en-US" sz="2000" dirty="0"/>
              <a:t> using the BSC loss, increasing MAP@5 from 0.527 to 0.872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 the re-ranking stage, instead of the </a:t>
            </a:r>
            <a:r>
              <a:rPr lang="en-US" sz="2000" dirty="0" err="1"/>
              <a:t>RankSVM</a:t>
            </a:r>
            <a:r>
              <a:rPr lang="en-US" sz="2000" dirty="0"/>
              <a:t> model, we applied the </a:t>
            </a:r>
            <a:r>
              <a:rPr lang="en-US" sz="2000" i="1" dirty="0" err="1"/>
              <a:t>LambdaMART</a:t>
            </a:r>
            <a:r>
              <a:rPr lang="en-US" sz="2000" dirty="0"/>
              <a:t> model (based on Gradient Boosted Decision Trees)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0C439E-B75D-408C-9F87-9933E76D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EFC318BD-C37F-429C-B837-E13DB658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078" y="2241969"/>
            <a:ext cx="4738965" cy="12889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B78C79-D82F-4F7D-A8A5-52FF5FAE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401" y="3530879"/>
            <a:ext cx="4843642" cy="800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21B0FD-2042-48FD-B69F-2F0FB8CE063D}"/>
              </a:ext>
            </a:extLst>
          </p:cNvPr>
          <p:cNvSpPr txBox="1"/>
          <p:nvPr/>
        </p:nvSpPr>
        <p:spPr>
          <a:xfrm>
            <a:off x="6386687" y="4331710"/>
            <a:ext cx="4913745" cy="106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404040"/>
                </a:solidFill>
              </a:rPr>
              <a:t>Results of fine-tuning Sentence-BERT model with different loss functions. BSC – Batch-</a:t>
            </a:r>
            <a:r>
              <a:rPr lang="en-US" dirty="0" err="1">
                <a:solidFill>
                  <a:srgbClr val="404040"/>
                </a:solidFill>
              </a:rPr>
              <a:t>Softmax</a:t>
            </a:r>
            <a:r>
              <a:rPr lang="en-US" dirty="0">
                <a:solidFill>
                  <a:srgbClr val="404040"/>
                </a:solidFill>
              </a:rPr>
              <a:t> Loss. </a:t>
            </a:r>
            <a:r>
              <a:rPr lang="en-US" dirty="0" err="1">
                <a:solidFill>
                  <a:srgbClr val="404040"/>
                </a:solidFill>
              </a:rPr>
              <a:t>HP@k</a:t>
            </a:r>
            <a:r>
              <a:rPr lang="en-US" dirty="0">
                <a:solidFill>
                  <a:srgbClr val="404040"/>
                </a:solidFill>
              </a:rPr>
              <a:t> – “Has Positive” among the top-k results</a:t>
            </a:r>
            <a:endParaRPr lang="ru-RU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94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49264-2ACF-4FFC-BD63-5755F15B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1F08F-0265-4DC1-A33F-1DCF3C7E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08029" cy="40233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The proposed approach outperforms not only baseline, but also current state-of-the-art methods. Results on the test sample of the competition dataset (top-3 teams):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455010-7698-4E1F-80A4-80F1523E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AC5A8E8C-39B4-4C04-9B22-8772D6E2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224" y="3116195"/>
            <a:ext cx="6229551" cy="20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6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DA567C-A523-4FA0-B1D4-4C2431AD96E3}"/>
              </a:ext>
            </a:extLst>
          </p:cNvPr>
          <p:cNvSpPr txBox="1">
            <a:spLocks/>
          </p:cNvSpPr>
          <p:nvPr/>
        </p:nvSpPr>
        <p:spPr>
          <a:xfrm>
            <a:off x="1066800" y="2655800"/>
            <a:ext cx="10058400" cy="21145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Propaganda Detection</a:t>
            </a:r>
            <a:endParaRPr lang="ru-RU" sz="5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9B8EAF-1ABE-48C1-8FB1-1BB58826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18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6A481-F3BD-4AE7-BA9D-3502504D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overview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E3012-5CEE-4C3A-87AA-117E80C2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054" y="1845734"/>
            <a:ext cx="10143626" cy="402336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Fake content evokes strong </a:t>
            </a:r>
            <a:r>
              <a:rPr lang="en-US" sz="2000" b="1" i="1" dirty="0"/>
              <a:t>emotions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i="1" dirty="0"/>
              <a:t>Propaganda</a:t>
            </a:r>
            <a:r>
              <a:rPr lang="en-US" sz="2000" dirty="0"/>
              <a:t> uses psychological and rhetorical techniques to reach its purpose. Such techniques include the use of logical fallacies and appealing to the emotions of the audience.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Subtask A</a:t>
            </a:r>
            <a:r>
              <a:rPr lang="en-US" sz="2000" dirty="0"/>
              <a:t>: span identification (SI): detecting the propaganda spans in an article. This is a binary sequence tagging task. 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Subtask B</a:t>
            </a:r>
            <a:r>
              <a:rPr lang="en-US" sz="2000" dirty="0"/>
              <a:t>: technique classification (TC): detecting the type of propaganda used in a given text span. This is a multi-label classification problem (on 18 classes). 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Dataset</a:t>
            </a:r>
            <a:r>
              <a:rPr lang="en-US" sz="2000" dirty="0"/>
              <a:t>: training, development and test datasets contain 371, 75, and 90 news articles with 6,128, 1,063 and 1,790 spans, respectively </a:t>
            </a:r>
            <a:r>
              <a:rPr lang="en-US" sz="2000" dirty="0">
                <a:hlinkClick r:id="rId2" action="ppaction://hlinksldjump"/>
              </a:rPr>
              <a:t>[5]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2D391C-E7AD-42CF-85CE-E3AB2BE8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95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76DCF-D643-4AC7-8854-DEAD8C3F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B60705-0243-4CC4-9B0D-0A1474E6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1845734"/>
            <a:ext cx="10158153" cy="402336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There was a related previous task on fine-grained propaganda detection, where the participants used Transformer-style models, LSTMs and ensembles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Some approaches further used non-contextualized word embeddings, e.g., based on </a:t>
            </a:r>
            <a:r>
              <a:rPr lang="en-US" sz="2000" b="0" i="0" dirty="0" err="1">
                <a:effectLst/>
              </a:rPr>
              <a:t>FastText</a:t>
            </a:r>
            <a:r>
              <a:rPr lang="en-US" sz="2000" b="0" i="0" dirty="0">
                <a:effectLst/>
              </a:rPr>
              <a:t> and </a:t>
            </a:r>
            <a:r>
              <a:rPr lang="en-US" sz="2000" b="0" i="0" dirty="0" err="1">
                <a:effectLst/>
              </a:rPr>
              <a:t>GloVe</a:t>
            </a:r>
            <a:r>
              <a:rPr lang="en-US" sz="2000" b="0" i="0" dirty="0">
                <a:effectLst/>
              </a:rPr>
              <a:t>, or handcrafted features such as LIWC, quotes and questions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For the fragment-classification subtask (a combination of two subtasks) the LSTM-CRF or </a:t>
            </a:r>
            <a:r>
              <a:rPr lang="en-US" sz="2000" b="0" i="0" dirty="0" err="1">
                <a:effectLst/>
              </a:rPr>
              <a:t>biLSTM</a:t>
            </a:r>
            <a:r>
              <a:rPr lang="en-US" sz="2000" b="0" i="0" dirty="0">
                <a:effectLst/>
              </a:rPr>
              <a:t>-CRF models were applied besides BERT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Moreover, some efforts have been made to increase the size of the dataset using unsupervised language model pre-training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F2C357-F5C5-4732-A8DA-43E12E95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28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25E48-B7C0-41B6-A1CD-344550F5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896FF5-151F-4897-A859-9D668F8BE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8454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>
              <a:lnSpc>
                <a:spcPct val="120000"/>
              </a:lnSpc>
            </a:pPr>
            <a:endParaRPr lang="en-US" i="1" dirty="0"/>
          </a:p>
          <a:p>
            <a:pPr algn="just">
              <a:lnSpc>
                <a:spcPct val="120000"/>
              </a:lnSpc>
            </a:pPr>
            <a:endParaRPr lang="en-US" i="1" dirty="0"/>
          </a:p>
          <a:p>
            <a:pPr algn="just">
              <a:lnSpc>
                <a:spcPct val="120000"/>
              </a:lnSpc>
            </a:pPr>
            <a:r>
              <a:rPr lang="en-US" i="1" dirty="0"/>
              <a:t>General idea</a:t>
            </a:r>
            <a:r>
              <a:rPr lang="en-US" dirty="0"/>
              <a:t>: solve both subtasks with Transformer-based models (</a:t>
            </a:r>
            <a:r>
              <a:rPr lang="en-US" dirty="0" err="1"/>
              <a:t>RoBERTa</a:t>
            </a:r>
            <a:r>
              <a:rPr lang="en-US" dirty="0"/>
              <a:t>) fixing their task-specific limitations</a:t>
            </a:r>
          </a:p>
          <a:p>
            <a:pPr algn="just">
              <a:lnSpc>
                <a:spcPct val="120000"/>
              </a:lnSpc>
            </a:pPr>
            <a:r>
              <a:rPr lang="en-US" i="1" dirty="0"/>
              <a:t>Reference:</a:t>
            </a:r>
            <a:r>
              <a:rPr lang="en-US" dirty="0"/>
              <a:t> </a:t>
            </a:r>
            <a:r>
              <a:rPr lang="en-US" dirty="0" err="1"/>
              <a:t>RoBERTa</a:t>
            </a:r>
            <a:r>
              <a:rPr lang="en-US" dirty="0"/>
              <a:t> </a:t>
            </a:r>
            <a:r>
              <a:rPr lang="en-US" b="0" i="0" dirty="0">
                <a:solidFill>
                  <a:srgbClr val="404040"/>
                </a:solidFill>
                <a:effectLst/>
                <a:latin typeface="Calibre"/>
              </a:rPr>
              <a:t>builds on BERT and modifies key hyperparameters, removing the next-sentence pretraining objective and training with much larger mini-batches and learning rates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FBC68-FB3A-4E4E-9242-545F55E0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Рисунок 4" descr="Закрытая книга контур">
            <a:extLst>
              <a:ext uri="{FF2B5EF4-FFF2-40B4-BE49-F238E27FC236}">
                <a16:creationId xmlns:a16="http://schemas.microsoft.com/office/drawing/2014/main" id="{9D2CCE97-692F-4FCB-A5FA-E95F657B7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6363" y="2028326"/>
            <a:ext cx="788670" cy="788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0518C-ECD0-4A2F-90D7-317628F4308D}"/>
              </a:ext>
            </a:extLst>
          </p:cNvPr>
          <p:cNvSpPr txBox="1"/>
          <p:nvPr/>
        </p:nvSpPr>
        <p:spPr>
          <a:xfrm>
            <a:off x="2332474" y="2099495"/>
            <a:ext cx="876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E414F"/>
                </a:solidFill>
                <a:effectLst/>
              </a:rPr>
              <a:t>Chernyavskiy, Anton, Dmitry </a:t>
            </a:r>
            <a:r>
              <a:rPr lang="en-US" b="0" i="0" dirty="0" err="1">
                <a:solidFill>
                  <a:srgbClr val="2E414F"/>
                </a:solidFill>
                <a:effectLst/>
              </a:rPr>
              <a:t>Ilvovsky</a:t>
            </a:r>
            <a:r>
              <a:rPr lang="en-US" b="0" i="0" dirty="0">
                <a:solidFill>
                  <a:srgbClr val="2E414F"/>
                </a:solidFill>
                <a:effectLst/>
              </a:rPr>
              <a:t>, and </a:t>
            </a:r>
            <a:r>
              <a:rPr lang="en-US" b="0" i="0" dirty="0" err="1">
                <a:solidFill>
                  <a:srgbClr val="2E414F"/>
                </a:solidFill>
                <a:effectLst/>
              </a:rPr>
              <a:t>Preslav</a:t>
            </a:r>
            <a:r>
              <a:rPr lang="en-US" b="0" i="0" dirty="0">
                <a:solidFill>
                  <a:srgbClr val="2E414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E414F"/>
                </a:solidFill>
                <a:effectLst/>
              </a:rPr>
              <a:t>Nakov</a:t>
            </a:r>
            <a:r>
              <a:rPr lang="en-US" b="0" i="0" dirty="0">
                <a:solidFill>
                  <a:srgbClr val="2E414F"/>
                </a:solidFill>
                <a:effectLst/>
              </a:rPr>
              <a:t>. (2020). </a:t>
            </a:r>
            <a:r>
              <a:rPr lang="en-US" b="0" i="0" dirty="0" err="1">
                <a:solidFill>
                  <a:srgbClr val="2E414F"/>
                </a:solidFill>
                <a:effectLst/>
              </a:rPr>
              <a:t>Aschern</a:t>
            </a:r>
            <a:r>
              <a:rPr lang="en-US" b="0" i="0" dirty="0">
                <a:solidFill>
                  <a:srgbClr val="2E414F"/>
                </a:solidFill>
                <a:effectLst/>
              </a:rPr>
              <a:t> at SemEval-2020 Task 11: It Takes Three to Tango: </a:t>
            </a:r>
            <a:r>
              <a:rPr lang="en-US" b="0" i="0" dirty="0" err="1">
                <a:solidFill>
                  <a:srgbClr val="2E414F"/>
                </a:solidFill>
                <a:effectLst/>
              </a:rPr>
              <a:t>RoBERTa</a:t>
            </a:r>
            <a:r>
              <a:rPr lang="en-US" b="0" i="0" dirty="0">
                <a:solidFill>
                  <a:srgbClr val="2E414F"/>
                </a:solidFill>
                <a:effectLst/>
              </a:rPr>
              <a:t>, CRF, and Transfer Learning. </a:t>
            </a:r>
            <a:r>
              <a:rPr lang="en-US" b="0" i="1" dirty="0" err="1">
                <a:solidFill>
                  <a:srgbClr val="2E414F"/>
                </a:solidFill>
                <a:effectLst/>
              </a:rPr>
              <a:t>SemEval@COLING</a:t>
            </a:r>
            <a:endParaRPr lang="ru-RU" dirty="0"/>
          </a:p>
        </p:txBody>
      </p:sp>
      <p:pic>
        <p:nvPicPr>
          <p:cNvPr id="7" name="Рисунок 6" descr="Закрытая книга контур">
            <a:extLst>
              <a:ext uri="{FF2B5EF4-FFF2-40B4-BE49-F238E27FC236}">
                <a16:creationId xmlns:a16="http://schemas.microsoft.com/office/drawing/2014/main" id="{F88BD7C5-DFB2-4054-AE60-A6492C167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6363" y="3040187"/>
            <a:ext cx="788670" cy="788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8BD36-22C9-4735-B064-850CFA5891CF}"/>
              </a:ext>
            </a:extLst>
          </p:cNvPr>
          <p:cNvSpPr txBox="1"/>
          <p:nvPr/>
        </p:nvSpPr>
        <p:spPr>
          <a:xfrm>
            <a:off x="2304233" y="3105834"/>
            <a:ext cx="876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E414F"/>
                </a:solidFill>
                <a:effectLst/>
              </a:rPr>
              <a:t>Chernyavskiy, Anton, Dmitry </a:t>
            </a:r>
            <a:r>
              <a:rPr lang="en-US" b="0" i="0" dirty="0" err="1">
                <a:solidFill>
                  <a:srgbClr val="2E414F"/>
                </a:solidFill>
                <a:effectLst/>
              </a:rPr>
              <a:t>Ilvovsky</a:t>
            </a:r>
            <a:r>
              <a:rPr lang="en-US" b="0" i="0" dirty="0">
                <a:solidFill>
                  <a:srgbClr val="2E414F"/>
                </a:solidFill>
                <a:effectLst/>
              </a:rPr>
              <a:t>, and </a:t>
            </a:r>
            <a:r>
              <a:rPr lang="en-US" b="0" i="0" dirty="0" err="1">
                <a:solidFill>
                  <a:srgbClr val="2E414F"/>
                </a:solidFill>
                <a:effectLst/>
              </a:rPr>
              <a:t>Preslav</a:t>
            </a:r>
            <a:r>
              <a:rPr lang="en-US" b="0" i="0" dirty="0">
                <a:solidFill>
                  <a:srgbClr val="2E414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E414F"/>
                </a:solidFill>
                <a:effectLst/>
              </a:rPr>
              <a:t>Nakov</a:t>
            </a:r>
            <a:r>
              <a:rPr lang="en-US" b="0" i="0" dirty="0">
                <a:solidFill>
                  <a:srgbClr val="2E414F"/>
                </a:solidFill>
                <a:effectLst/>
              </a:rPr>
              <a:t>. Transformers: “The End of History” for NLP?. </a:t>
            </a:r>
            <a:r>
              <a:rPr lang="en-US" b="0" i="0" dirty="0" err="1">
                <a:solidFill>
                  <a:srgbClr val="2E414F"/>
                </a:solidFill>
                <a:effectLst/>
              </a:rPr>
              <a:t>arXiv</a:t>
            </a:r>
            <a:r>
              <a:rPr lang="en-US" b="0" i="0" dirty="0">
                <a:solidFill>
                  <a:srgbClr val="2E414F"/>
                </a:solidFill>
                <a:effectLst/>
              </a:rPr>
              <a:t> e-prints (2021): arXiv-2105.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156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88652-9001-4C9E-9BEF-AF18B15F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(Subtask A)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0B5A33-F85D-4C8D-BECA-A08456D50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932" y="1845733"/>
            <a:ext cx="5241323" cy="4231793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Task setup</a:t>
            </a:r>
            <a:r>
              <a:rPr lang="en-US" sz="2000" dirty="0"/>
              <a:t>: BIO-encoding sequence labeling 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Model</a:t>
            </a:r>
            <a:r>
              <a:rPr lang="en-US" sz="2000" dirty="0"/>
              <a:t>: </a:t>
            </a:r>
            <a:r>
              <a:rPr lang="en-US" sz="2000" dirty="0" err="1"/>
              <a:t>RoBERTa</a:t>
            </a:r>
            <a:r>
              <a:rPr lang="en-US" sz="2000" dirty="0"/>
              <a:t> + Additional CRF layer (as  there is no modeling of the dependency between the predicted labels)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Post-processing</a:t>
            </a:r>
            <a:r>
              <a:rPr lang="en-US" sz="2000" dirty="0"/>
              <a:t>:  Punctuation correction—e.g., in a case like &lt;"It is what it is."&gt; quotes should be included in the span, whereas in the dot should not be included 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Ensemble</a:t>
            </a:r>
            <a:r>
              <a:rPr lang="en-US" sz="2000" dirty="0"/>
              <a:t>: Union of the predicted spans from two same models</a:t>
            </a:r>
            <a:endParaRPr lang="ru-RU" sz="20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F43BD1-3453-4EDB-9127-AC0F4E36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AF1D43-E78B-42D8-9F54-1904992E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512" y="2248854"/>
            <a:ext cx="4243387" cy="28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4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B56D1-5B4C-4243-ADFA-9AD93F14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(Subtask A)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6E2FD-7890-41A6-88DE-A0709047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4" y="1845734"/>
            <a:ext cx="10179136" cy="40233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BIO tagging format performed better than IO and BIOUL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RoBERTa</a:t>
            </a:r>
            <a:r>
              <a:rPr lang="en-US" sz="2000" dirty="0"/>
              <a:t> sometimes produced not well-formed outputs, that was fixed by CRF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Handling the dependency between labels did not eliminate punctuation errors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01168" lvl="1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C6A7C7-F505-4897-90BA-B0373EBF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8FF875-637B-48F3-BF0E-1F3747A6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83" y="3581459"/>
            <a:ext cx="3604635" cy="16499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5ECDB9-95E3-49D3-94A7-4238C0908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626" y="3581459"/>
            <a:ext cx="4168061" cy="24446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1BEBF0-7A3A-4F17-B91C-D4208ACA3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265" y="4571409"/>
            <a:ext cx="1077157" cy="264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879901-EE50-4864-B1BA-CA1F26979433}"/>
              </a:ext>
            </a:extLst>
          </p:cNvPr>
          <p:cNvSpPr txBox="1"/>
          <p:nvPr/>
        </p:nvSpPr>
        <p:spPr>
          <a:xfrm>
            <a:off x="2009313" y="5231447"/>
            <a:ext cx="18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Validation results</a:t>
            </a:r>
            <a:endParaRPr lang="ru-RU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3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26B66-2EA7-4668-940F-88FA4A47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B72A7-0208-4345-B393-5F4341F0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focus on the following tasks: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FEVER task on Fact Extraction and </a:t>
            </a:r>
            <a:r>
              <a:rPr lang="en-US" dirty="0" err="1"/>
              <a:t>VERification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Fake News Challenge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Detection of previously fact-checked claims (CLEF 2020 </a:t>
            </a:r>
            <a:r>
              <a:rPr lang="en-US" dirty="0" err="1"/>
              <a:t>CheckThat</a:t>
            </a:r>
            <a:r>
              <a:rPr lang="en-US" dirty="0"/>
              <a:t>! Task 2)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Detection of Propaganda Techniques in News Articles (</a:t>
            </a:r>
            <a:r>
              <a:rPr lang="en-US" dirty="0" err="1"/>
              <a:t>SemEval</a:t>
            </a:r>
            <a:r>
              <a:rPr lang="en-US" dirty="0"/>
              <a:t> 2020 Task 11)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CD06717C-9DA7-4332-9867-A66AF10C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8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507D3-5081-47DF-AEA3-43D483DE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(Subtask B)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A0A436-C2DC-450D-B047-31C40020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4" y="1845734"/>
            <a:ext cx="5601809" cy="402336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Task setup</a:t>
            </a:r>
            <a:r>
              <a:rPr lang="en-US" sz="2000" dirty="0"/>
              <a:t>: Multi-class single-label problem – at training time, multiple copies of each multi-label example are created 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Model</a:t>
            </a:r>
            <a:r>
              <a:rPr lang="en-US" sz="2000" dirty="0"/>
              <a:t>: </a:t>
            </a:r>
            <a:r>
              <a:rPr lang="en-US" sz="2000" dirty="0" err="1"/>
              <a:t>RoBERTa</a:t>
            </a:r>
            <a:r>
              <a:rPr lang="en-US" sz="2000" dirty="0"/>
              <a:t>-Large  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 is [CLS] </a:t>
            </a:r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&lt;span&gt;</a:t>
            </a:r>
            <a:r>
              <a:rPr lang="en-US" sz="2000" dirty="0"/>
              <a:t> [SEP] </a:t>
            </a:r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&lt;sentence&gt;</a:t>
            </a:r>
            <a:r>
              <a:rPr lang="en-US" sz="2000" dirty="0">
                <a:cs typeface="Mongolian Baiti" panose="03000500000000000000" pitchFamily="66" charset="0"/>
              </a:rPr>
              <a:t>,</a:t>
            </a:r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2000" dirty="0"/>
              <a:t>where &lt;sentence&gt; is the sentence from which the span was extracted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Transfer learning from subtask A  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Extended [CLS] embedding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07B65B-566D-47B5-8FE8-5B5B2A38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D5ADB7-773F-403C-A486-5DF877481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030" y="1946311"/>
            <a:ext cx="4025873" cy="36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13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5FCAB-B43E-4A35-8419-B7427216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(Subtask B)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D95C1-B77F-4C63-824C-F0CF43969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99" y="1845734"/>
            <a:ext cx="10161381" cy="402336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Post-processing</a:t>
            </a:r>
            <a:r>
              <a:rPr lang="en-US" sz="2000" dirty="0"/>
              <a:t>: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Assign Repetition if cleaned span (stemmed and without </a:t>
            </a:r>
            <a:r>
              <a:rPr lang="en-US" sz="2000" dirty="0" err="1"/>
              <a:t>stopwords</a:t>
            </a:r>
            <a:r>
              <a:rPr lang="en-US" sz="2000" dirty="0"/>
              <a:t>) match at least two other spans within the article or have a high predicted probability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Increase predicted probabilities of </a:t>
            </a:r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&lt;span&gt;→&lt;label&gt; </a:t>
            </a:r>
            <a:r>
              <a:rPr lang="en-US" sz="2000" dirty="0"/>
              <a:t>pairs from the train set (“gazetteer”)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Improve local consistency by correction of combinations of unseen nested spans—e.g., </a:t>
            </a:r>
            <a:r>
              <a:rPr lang="en-US" sz="2000" i="1" dirty="0"/>
              <a:t>Causal Oversimplification</a:t>
            </a:r>
            <a:r>
              <a:rPr lang="en-US" sz="2000" dirty="0"/>
              <a:t> is generally long and it can contain a </a:t>
            </a:r>
            <a:r>
              <a:rPr lang="en-US" sz="2000" dirty="0" err="1"/>
              <a:t>subspan</a:t>
            </a:r>
            <a:r>
              <a:rPr lang="en-US" sz="2000" dirty="0"/>
              <a:t> of </a:t>
            </a:r>
            <a:r>
              <a:rPr lang="en-US" sz="2000" i="1" dirty="0"/>
              <a:t>Loaded Language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Handle multi-label setup by assigning top-n propaganda techniques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Ensemble</a:t>
            </a:r>
            <a:r>
              <a:rPr lang="en-US" sz="2000" dirty="0"/>
              <a:t>: Logistic regression over posterior probabilities produced by source </a:t>
            </a:r>
            <a:r>
              <a:rPr lang="en-US" sz="2000" dirty="0" err="1"/>
              <a:t>RoBERTa</a:t>
            </a:r>
            <a:r>
              <a:rPr lang="en-US" sz="2000" dirty="0"/>
              <a:t> and modified with additional features (from the figure)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62F499-B23D-46BB-8551-D6AA5B44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1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AC827-6A55-4BA5-9615-FE142429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(Subtask B)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D0E837-3F87-4445-9AC3-055D3AA6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666" y="1845734"/>
            <a:ext cx="10188014" cy="4023360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Handling the Repetition yielded the biggest improvement of F1 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Using length as an extra feature of [CLS] embedding improved the results (albeit marginally)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 made errors even in “easy” train examples 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Even two models ensemble significantly stabilized the final quality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50F480-72C8-4CD1-9DB8-FC6D306C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42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432241-D59F-4C4C-9E66-AB1BD3AE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24" y="3772798"/>
            <a:ext cx="8777911" cy="2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33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2D6F1-56F2-48EF-B623-EC8E751D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(Subtask B)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808940-1245-4153-BB19-737DA72F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Future work</a:t>
            </a:r>
            <a:r>
              <a:rPr lang="en-US" dirty="0"/>
              <a:t>: explore how to eliminate model limitations, fixed with post-processing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506E41-EF4A-471B-8EA0-B90E5018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FC7A5E-3EA6-4D5A-8BA7-A748962D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171" y="1845734"/>
            <a:ext cx="3438479" cy="33231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F31AF7-A242-452B-8389-6C5A9C648FE2}"/>
              </a:ext>
            </a:extLst>
          </p:cNvPr>
          <p:cNvSpPr txBox="1"/>
          <p:nvPr/>
        </p:nvSpPr>
        <p:spPr>
          <a:xfrm>
            <a:off x="1097280" y="1978193"/>
            <a:ext cx="3961163" cy="1104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404040"/>
                </a:solidFill>
              </a:rPr>
              <a:t>Results on the test set: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rgbClr val="404040"/>
                </a:solidFill>
              </a:rPr>
              <a:t>“Overall” – macro-averaged F1 score over all propagandistic classes</a:t>
            </a:r>
            <a:endParaRPr lang="ru-RU" dirty="0">
              <a:solidFill>
                <a:srgbClr val="40404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78D0E0A-50AE-496C-9506-39102106B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61" y="2566046"/>
            <a:ext cx="1220392" cy="2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026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AAFA9-EE14-48A0-9F65-497310AE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C3B22-233D-49C5-A86F-CAB77F21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7992"/>
            <a:ext cx="10058400" cy="461179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sz="1800" dirty="0"/>
              <a:t>[1] James  Thorne,   Andreas  Vlachos,   </a:t>
            </a:r>
            <a:r>
              <a:rPr lang="en-US" sz="1800" dirty="0" err="1"/>
              <a:t>Oana</a:t>
            </a:r>
            <a:r>
              <a:rPr lang="en-US" sz="1800" dirty="0"/>
              <a:t>  </a:t>
            </a:r>
            <a:r>
              <a:rPr lang="en-US" sz="1800" dirty="0" err="1"/>
              <a:t>Cocarascu</a:t>
            </a:r>
            <a:r>
              <a:rPr lang="en-US" sz="1800" dirty="0"/>
              <a:t>, Christos   </a:t>
            </a:r>
            <a:r>
              <a:rPr lang="en-US" sz="1800" dirty="0" err="1"/>
              <a:t>Christodoulopoulos</a:t>
            </a:r>
            <a:r>
              <a:rPr lang="en-US" sz="1800" dirty="0"/>
              <a:t>,    and   Arpit   Mittal. 2018. </a:t>
            </a:r>
            <a:r>
              <a:rPr lang="en-US" sz="1800" i="1" dirty="0"/>
              <a:t>The   fact   extraction   and   </a:t>
            </a:r>
            <a:r>
              <a:rPr lang="en-US" sz="1800" i="1" dirty="0" err="1"/>
              <a:t>VERification</a:t>
            </a:r>
            <a:r>
              <a:rPr lang="en-US" sz="1800" i="1" dirty="0"/>
              <a:t> (FEVER)   shared   task</a:t>
            </a:r>
            <a:r>
              <a:rPr lang="en-US" sz="1800" dirty="0"/>
              <a:t>. In Proceedings   of   the First Workshop on Fact Extraction and </a:t>
            </a:r>
            <a:r>
              <a:rPr lang="en-US" sz="1800" dirty="0" err="1"/>
              <a:t>VERification</a:t>
            </a:r>
            <a:r>
              <a:rPr lang="en-US" sz="1800" dirty="0"/>
              <a:t> (FEVER),  pages  1–9,  Brussels,  Belgium.</a:t>
            </a:r>
          </a:p>
          <a:p>
            <a:pPr algn="just">
              <a:lnSpc>
                <a:spcPct val="130000"/>
              </a:lnSpc>
            </a:pPr>
            <a:r>
              <a:rPr lang="en-US" sz="1800" dirty="0"/>
              <a:t>[2] James  Thorne,   Andreas  Vlachos,   </a:t>
            </a:r>
            <a:r>
              <a:rPr lang="en-US" sz="1800" dirty="0" err="1"/>
              <a:t>Oana</a:t>
            </a:r>
            <a:r>
              <a:rPr lang="en-US" sz="1800" dirty="0"/>
              <a:t>  </a:t>
            </a:r>
            <a:r>
              <a:rPr lang="en-US" sz="1800" dirty="0" err="1"/>
              <a:t>Cocarascu</a:t>
            </a:r>
            <a:r>
              <a:rPr lang="en-US" sz="1800" dirty="0"/>
              <a:t>, Christos </a:t>
            </a:r>
            <a:r>
              <a:rPr lang="en-US" sz="1800" dirty="0" err="1"/>
              <a:t>Christodoulopoulos</a:t>
            </a:r>
            <a:r>
              <a:rPr lang="en-US" sz="1800" dirty="0"/>
              <a:t>, and Arpit Mittal. 2019. </a:t>
            </a:r>
            <a:r>
              <a:rPr lang="en-US" sz="1800" i="1" dirty="0"/>
              <a:t>The FEVER2.0 shared task</a:t>
            </a:r>
            <a:r>
              <a:rPr lang="en-US" sz="1800" dirty="0"/>
              <a:t>.  In Proceedings of the Second Workshop on Fact Extraction and </a:t>
            </a:r>
            <a:r>
              <a:rPr lang="en-US" sz="1800" dirty="0" err="1"/>
              <a:t>VERification</a:t>
            </a:r>
            <a:r>
              <a:rPr lang="en-US" sz="1800" dirty="0"/>
              <a:t> (FEVER), pages 1–6, Hong Kong, China.</a:t>
            </a:r>
          </a:p>
          <a:p>
            <a:pPr algn="just">
              <a:lnSpc>
                <a:spcPct val="130000"/>
              </a:lnSpc>
            </a:pPr>
            <a:r>
              <a:rPr lang="en-US" sz="1800" dirty="0"/>
              <a:t>[3] Andreas    </a:t>
            </a:r>
            <a:r>
              <a:rPr lang="en-US" sz="1800" dirty="0" err="1"/>
              <a:t>Hanselowski</a:t>
            </a:r>
            <a:r>
              <a:rPr lang="en-US" sz="1800" dirty="0"/>
              <a:t>, </a:t>
            </a:r>
            <a:r>
              <a:rPr lang="en-US" sz="1800" dirty="0" err="1"/>
              <a:t>Avinesh</a:t>
            </a:r>
            <a:r>
              <a:rPr lang="en-US" sz="1800" dirty="0"/>
              <a:t>    PVS,    Benjamin Schiller,   Felix   </a:t>
            </a:r>
            <a:r>
              <a:rPr lang="en-US" sz="1800" dirty="0" err="1"/>
              <a:t>Caspelherr</a:t>
            </a:r>
            <a:r>
              <a:rPr lang="en-US" sz="1800" dirty="0"/>
              <a:t>,   </a:t>
            </a:r>
            <a:r>
              <a:rPr lang="en-US" sz="1800" dirty="0" err="1"/>
              <a:t>Debanjan</a:t>
            </a:r>
            <a:r>
              <a:rPr lang="en-US" sz="1800" dirty="0"/>
              <a:t>   Chaudhuri, Christian M. Meyer, and Iryna </a:t>
            </a:r>
            <a:r>
              <a:rPr lang="en-US" sz="1800" dirty="0" err="1"/>
              <a:t>Gurevych</a:t>
            </a:r>
            <a:r>
              <a:rPr lang="en-US" sz="1800" dirty="0"/>
              <a:t>. 2018.  </a:t>
            </a:r>
            <a:r>
              <a:rPr lang="en-US" sz="1800" i="1" dirty="0"/>
              <a:t>A retrospective  analysis  of  the  fake  news  challenge stance-detection  task</a:t>
            </a:r>
            <a:r>
              <a:rPr lang="en-US" sz="1800" dirty="0"/>
              <a:t>.   In Proceedings  of  the  27</a:t>
            </a:r>
            <a:r>
              <a:rPr lang="en-US" sz="1800" baseline="30000" dirty="0"/>
              <a:t>th</a:t>
            </a:r>
            <a:r>
              <a:rPr lang="ru-RU" sz="1800" dirty="0"/>
              <a:t> </a:t>
            </a:r>
            <a:r>
              <a:rPr lang="en-US" sz="1800" dirty="0"/>
              <a:t>International  Conference  on  Computational  Linguistics, pages 1859–1874, Santa Fe, New Mexico, USA.</a:t>
            </a:r>
          </a:p>
          <a:p>
            <a:pPr algn="just">
              <a:lnSpc>
                <a:spcPct val="130000"/>
              </a:lnSpc>
            </a:pPr>
            <a:r>
              <a:rPr lang="en-US" sz="1800" dirty="0"/>
              <a:t>[4] A.  Barron-Cedeno,   Tamer  </a:t>
            </a:r>
            <a:r>
              <a:rPr lang="en-US" sz="1800" dirty="0" err="1"/>
              <a:t>Elsayed</a:t>
            </a:r>
            <a:r>
              <a:rPr lang="en-US" sz="1800" dirty="0"/>
              <a:t>,   </a:t>
            </a:r>
            <a:r>
              <a:rPr lang="en-US" sz="1800" dirty="0" err="1"/>
              <a:t>Preslav</a:t>
            </a:r>
            <a:r>
              <a:rPr lang="en-US" sz="1800" dirty="0"/>
              <a:t>  </a:t>
            </a:r>
            <a:r>
              <a:rPr lang="en-US" sz="1800" dirty="0" err="1"/>
              <a:t>Nakov</a:t>
            </a:r>
            <a:r>
              <a:rPr lang="en-US" sz="1800" dirty="0"/>
              <a:t>, Giovanni Da San Martino, </a:t>
            </a:r>
            <a:r>
              <a:rPr lang="en-US" sz="1800" dirty="0" err="1"/>
              <a:t>Maram</a:t>
            </a:r>
            <a:r>
              <a:rPr lang="en-US" sz="1800" dirty="0"/>
              <a:t> </a:t>
            </a:r>
            <a:r>
              <a:rPr lang="en-US" sz="1800" dirty="0" err="1"/>
              <a:t>Hasanain</a:t>
            </a:r>
            <a:r>
              <a:rPr lang="en-US" sz="1800" dirty="0"/>
              <a:t>, Reem </a:t>
            </a:r>
            <a:r>
              <a:rPr lang="en-US" sz="1800" dirty="0" err="1"/>
              <a:t>Suwaileh</a:t>
            </a:r>
            <a:r>
              <a:rPr lang="en-US" sz="1800" dirty="0"/>
              <a:t>,    Fatima   </a:t>
            </a:r>
            <a:r>
              <a:rPr lang="en-US" sz="1800" dirty="0" err="1"/>
              <a:t>Haouari</a:t>
            </a:r>
            <a:r>
              <a:rPr lang="en-US" sz="1800" dirty="0"/>
              <a:t>,    Nikolay   </a:t>
            </a:r>
            <a:r>
              <a:rPr lang="en-US" sz="1800" dirty="0" err="1"/>
              <a:t>Babulkov</a:t>
            </a:r>
            <a:r>
              <a:rPr lang="en-US" sz="1800" dirty="0"/>
              <a:t>, Bayan  Hamdan,  Alex  </a:t>
            </a:r>
            <a:r>
              <a:rPr lang="en-US" sz="1800" dirty="0" err="1"/>
              <a:t>Nikolov</a:t>
            </a:r>
            <a:r>
              <a:rPr lang="en-US" sz="1800" dirty="0"/>
              <a:t>,  </a:t>
            </a:r>
            <a:r>
              <a:rPr lang="en-US" sz="1800" dirty="0" err="1"/>
              <a:t>Shaden</a:t>
            </a:r>
            <a:r>
              <a:rPr lang="en-US" sz="1800" dirty="0"/>
              <a:t>  </a:t>
            </a:r>
            <a:r>
              <a:rPr lang="en-US" sz="1800" dirty="0" err="1"/>
              <a:t>Shaar</a:t>
            </a:r>
            <a:r>
              <a:rPr lang="en-US" sz="1800" dirty="0"/>
              <a:t>,  and </a:t>
            </a:r>
            <a:r>
              <a:rPr lang="en-US" sz="1800" dirty="0" err="1"/>
              <a:t>Zien</a:t>
            </a:r>
            <a:r>
              <a:rPr lang="en-US" sz="1800" dirty="0"/>
              <a:t> Sheikh Ali. 2020. </a:t>
            </a:r>
            <a:r>
              <a:rPr lang="en-US" sz="1800" i="1" dirty="0"/>
              <a:t>Overview of </a:t>
            </a:r>
            <a:r>
              <a:rPr lang="en-US" sz="1800" i="1" dirty="0" err="1"/>
              <a:t>checkthat</a:t>
            </a:r>
            <a:r>
              <a:rPr lang="en-US" sz="1800" i="1" dirty="0"/>
              <a:t> 2020: Automatic  identification  and  verification  of  claims in social media</a:t>
            </a:r>
            <a:r>
              <a:rPr lang="en-US" sz="1800" dirty="0"/>
              <a:t>. In CLEF</a:t>
            </a:r>
          </a:p>
          <a:p>
            <a:pPr algn="just">
              <a:lnSpc>
                <a:spcPct val="130000"/>
              </a:lnSpc>
            </a:pPr>
            <a:r>
              <a:rPr lang="en-US" sz="1800" dirty="0"/>
              <a:t>[5] Giovanni  Da  San  Martino,  Alberto  Barron-Cedeno, Henning </a:t>
            </a:r>
            <a:r>
              <a:rPr lang="en-US" sz="1800" dirty="0" err="1"/>
              <a:t>Wachsmuth</a:t>
            </a:r>
            <a:r>
              <a:rPr lang="en-US" sz="1800" dirty="0"/>
              <a:t>, </a:t>
            </a:r>
            <a:r>
              <a:rPr lang="en-US" sz="1800" dirty="0" err="1"/>
              <a:t>Rostislav</a:t>
            </a:r>
            <a:r>
              <a:rPr lang="en-US" sz="1800" dirty="0"/>
              <a:t> Petrov, and </a:t>
            </a:r>
            <a:r>
              <a:rPr lang="en-US" sz="1800" dirty="0" err="1"/>
              <a:t>Preslav</a:t>
            </a:r>
            <a:r>
              <a:rPr lang="en-US" sz="1800" dirty="0"/>
              <a:t> </a:t>
            </a:r>
            <a:r>
              <a:rPr lang="en-US" sz="1800" dirty="0" err="1"/>
              <a:t>Nakov</a:t>
            </a:r>
            <a:r>
              <a:rPr lang="en-US" sz="1800" dirty="0"/>
              <a:t>. 2020.  </a:t>
            </a:r>
            <a:r>
              <a:rPr lang="en-US" sz="1800" i="1" dirty="0"/>
              <a:t>SemEval-2020 task 11: Detection of propaganda techniques in news articles</a:t>
            </a:r>
            <a:r>
              <a:rPr lang="en-US" sz="1800" dirty="0"/>
              <a:t>. In Proceedings of the Fourteenth Workshop on Semantic Evaluation, pages 1377–1414, Barcelona (online). </a:t>
            </a: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820D45-5AE2-4171-B9DB-3D053BFB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8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DA567C-A523-4FA0-B1D4-4C2431AD96E3}"/>
              </a:ext>
            </a:extLst>
          </p:cNvPr>
          <p:cNvSpPr txBox="1">
            <a:spLocks/>
          </p:cNvSpPr>
          <p:nvPr/>
        </p:nvSpPr>
        <p:spPr>
          <a:xfrm>
            <a:off x="1066800" y="2371714"/>
            <a:ext cx="10058400" cy="21145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FEVER task on </a:t>
            </a:r>
            <a:br>
              <a:rPr lang="en-US" sz="5400" dirty="0"/>
            </a:br>
            <a:r>
              <a:rPr lang="en-US" sz="5400" dirty="0"/>
              <a:t>Fact Extraction and </a:t>
            </a:r>
            <a:r>
              <a:rPr lang="en-US" sz="5400" dirty="0" err="1"/>
              <a:t>VERification</a:t>
            </a:r>
            <a:endParaRPr lang="ru-RU" sz="5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9FBDB3-2B99-490F-BA04-B7B1F7AE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3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EBFBC-C836-4A21-B007-1A6CB01E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09" y="286603"/>
            <a:ext cx="10275018" cy="1450757"/>
          </a:xfrm>
        </p:spPr>
        <p:txBody>
          <a:bodyPr>
            <a:normAutofit/>
          </a:bodyPr>
          <a:lstStyle/>
          <a:p>
            <a:r>
              <a:rPr lang="en-US" dirty="0"/>
              <a:t>Task overview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ACA1A1-DAFE-4F11-9E63-C5459121C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792" y="1845734"/>
            <a:ext cx="5410052" cy="424434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FEVER dataset and task formulation enable Wikipedia-based explainable fact-checking. It includes a dump of 5.4M Wikipedia pages, and 220K statements labeled with one of the following three classes: </a:t>
            </a:r>
            <a:r>
              <a:rPr lang="en-US" i="1" dirty="0"/>
              <a:t>Supports</a:t>
            </a:r>
            <a:r>
              <a:rPr lang="en-US" dirty="0"/>
              <a:t>, </a:t>
            </a:r>
            <a:r>
              <a:rPr lang="en-US" i="1" dirty="0"/>
              <a:t>Refutes</a:t>
            </a:r>
            <a:r>
              <a:rPr lang="en-US" dirty="0"/>
              <a:t> or </a:t>
            </a:r>
            <a:r>
              <a:rPr lang="en-US" i="1" dirty="0"/>
              <a:t>Not Enough Info.</a:t>
            </a:r>
          </a:p>
          <a:p>
            <a:pPr algn="just">
              <a:lnSpc>
                <a:spcPct val="130000"/>
              </a:lnSpc>
            </a:pPr>
            <a:r>
              <a:rPr lang="en-US" dirty="0"/>
              <a:t>Organizers investigated two general sub-tasks: </a:t>
            </a:r>
          </a:p>
          <a:p>
            <a:pPr marL="457200" indent="-457200" algn="just">
              <a:lnSpc>
                <a:spcPct val="130000"/>
              </a:lnSpc>
              <a:buFont typeface="+mj-lt"/>
              <a:buAutoNum type="arabicParenR"/>
            </a:pPr>
            <a:r>
              <a:rPr lang="en-US" dirty="0"/>
              <a:t>Extract qualitative information from the authoritative sources </a:t>
            </a:r>
          </a:p>
          <a:p>
            <a:pPr marL="457200" indent="-457200" algn="just">
              <a:lnSpc>
                <a:spcPct val="130000"/>
              </a:lnSpc>
              <a:buFont typeface="+mj-lt"/>
              <a:buAutoNum type="arabicParenR"/>
            </a:pPr>
            <a:r>
              <a:rPr lang="en-US" dirty="0"/>
              <a:t>Find the relationship between the extracted information and the verifiable claim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FC735-7BA8-4B78-8775-F209807B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210" y="2063696"/>
            <a:ext cx="4039632" cy="3860887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B8A261F3-3E9E-4B9D-96D0-B540341A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1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B785F-FCF2-42FC-8EDD-C90B47CA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96DAC-ABE5-495E-BC2E-702AA116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8924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dataset was used in two shared tasks, FEVER </a:t>
            </a:r>
            <a:r>
              <a:rPr lang="en-US" dirty="0">
                <a:hlinkClick r:id="rId2" action="ppaction://hlinksldjump"/>
              </a:rPr>
              <a:t>[1]</a:t>
            </a:r>
            <a:r>
              <a:rPr lang="en-US" dirty="0"/>
              <a:t> and FEVER 2.0 </a:t>
            </a:r>
            <a:r>
              <a:rPr lang="en-US" dirty="0">
                <a:hlinkClick r:id="rId2" action="ppaction://hlinksldjump"/>
              </a:rPr>
              <a:t>[2]</a:t>
            </a:r>
            <a:r>
              <a:rPr lang="en-US" dirty="0"/>
              <a:t>, where most participating systems had the following three components: </a:t>
            </a:r>
            <a:endParaRPr lang="ru-RU" dirty="0"/>
          </a:p>
          <a:p>
            <a:pPr marL="457200" indent="-457200" algn="just">
              <a:lnSpc>
                <a:spcPct val="120000"/>
              </a:lnSpc>
              <a:buFont typeface="+mj-lt"/>
              <a:buAutoNum type="arabicParenR"/>
            </a:pPr>
            <a:r>
              <a:rPr lang="en-US" dirty="0"/>
              <a:t>Document retrieval using search API (Wikipedia Search, Google, Search, </a:t>
            </a:r>
            <a:r>
              <a:rPr lang="en-US" dirty="0" err="1"/>
              <a:t>Solr</a:t>
            </a:r>
            <a:r>
              <a:rPr lang="en-US" dirty="0"/>
              <a:t>, Lucene) or logistic regression</a:t>
            </a:r>
            <a:endParaRPr lang="ru-RU" dirty="0"/>
          </a:p>
          <a:p>
            <a:pPr marL="457200" indent="-457200" algn="just">
              <a:lnSpc>
                <a:spcPct val="120000"/>
              </a:lnSpc>
              <a:buFont typeface="+mj-lt"/>
              <a:buAutoNum type="arabicParenR"/>
            </a:pPr>
            <a:r>
              <a:rPr lang="en-US" dirty="0"/>
              <a:t>Sentence retrieval using Word Mover’s Distance, TF-IDF, logistic regression or neural networks (ESIM, BERT, bi-LSTM)</a:t>
            </a:r>
            <a:endParaRPr lang="ru-RU" dirty="0"/>
          </a:p>
          <a:p>
            <a:pPr marL="457200" indent="-457200" algn="just">
              <a:lnSpc>
                <a:spcPct val="120000"/>
              </a:lnSpc>
              <a:buFont typeface="+mj-lt"/>
              <a:buAutoNum type="arabicParenR"/>
            </a:pPr>
            <a:r>
              <a:rPr lang="en-US" dirty="0"/>
              <a:t>Natural language inference (NLI</a:t>
            </a:r>
            <a:r>
              <a:rPr lang="ru-RU" dirty="0"/>
              <a:t>)</a:t>
            </a:r>
            <a:r>
              <a:rPr lang="en-US" dirty="0"/>
              <a:t>, that is recognizing of logical entailment, using Random Forest or neural networks, such as ESIM, DAM, LSTM and BERT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4CAF72E-4031-4DAB-8878-94FC8F66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3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08F5C-CD70-4A28-A2A2-12E01B39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approach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81908-6B31-405C-8527-7AB90E1A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2749858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  Combination of the most successful ideas of solving the fact-checking problem and general approaches: BERT, </a:t>
            </a:r>
            <a:r>
              <a:rPr lang="en-US" sz="2000" dirty="0" err="1"/>
              <a:t>Infersent</a:t>
            </a:r>
            <a:r>
              <a:rPr lang="en-US" sz="2000" dirty="0"/>
              <a:t>, </a:t>
            </a:r>
            <a:r>
              <a:rPr lang="en-US" sz="2000" dirty="0" err="1"/>
              <a:t>CatBoost</a:t>
            </a:r>
            <a:endParaRPr lang="en-US" sz="2000" dirty="0"/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  Domain-independent pipeline that surpasses the previous ones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  Independence of the components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  Detailed analysis of the effect of natural language preprocessing: stemming, stop-words filtering, normalization, keywords highlighting, coreference resolution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55E53-AB51-4E94-B2C6-7421D30D64BE}"/>
              </a:ext>
            </a:extLst>
          </p:cNvPr>
          <p:cNvSpPr txBox="1"/>
          <p:nvPr/>
        </p:nvSpPr>
        <p:spPr>
          <a:xfrm>
            <a:off x="2526584" y="1957595"/>
            <a:ext cx="8629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Anton Chernyavskiy and Dmitry </a:t>
            </a:r>
            <a:r>
              <a:rPr lang="en-US" dirty="0" err="1">
                <a:solidFill>
                  <a:srgbClr val="404040"/>
                </a:solidFill>
              </a:rPr>
              <a:t>Ilvovsky</a:t>
            </a:r>
            <a:r>
              <a:rPr lang="en-US" dirty="0">
                <a:solidFill>
                  <a:srgbClr val="404040"/>
                </a:solidFill>
              </a:rPr>
              <a:t>. 2019. “</a:t>
            </a:r>
            <a:r>
              <a:rPr lang="en-US" i="1" dirty="0">
                <a:solidFill>
                  <a:srgbClr val="404040"/>
                </a:solidFill>
              </a:rPr>
              <a:t>Extract and aggregate: A novel domain-independent approach to factual data verification</a:t>
            </a:r>
            <a:r>
              <a:rPr lang="en-US" dirty="0">
                <a:solidFill>
                  <a:srgbClr val="404040"/>
                </a:solidFill>
              </a:rPr>
              <a:t>”. </a:t>
            </a:r>
          </a:p>
          <a:p>
            <a:r>
              <a:rPr lang="en-US" dirty="0">
                <a:solidFill>
                  <a:srgbClr val="404040"/>
                </a:solidFill>
              </a:rPr>
              <a:t>In Proceedings of the Second Workshop on Fact Extraction and </a:t>
            </a:r>
            <a:r>
              <a:rPr lang="en-US" dirty="0" err="1">
                <a:solidFill>
                  <a:srgbClr val="404040"/>
                </a:solidFill>
              </a:rPr>
              <a:t>VERification</a:t>
            </a:r>
            <a:r>
              <a:rPr lang="en-US" dirty="0">
                <a:solidFill>
                  <a:srgbClr val="404040"/>
                </a:solidFill>
              </a:rPr>
              <a:t> (FEVER), pages 69–78, Hong Kong, China.</a:t>
            </a:r>
          </a:p>
          <a:p>
            <a:endParaRPr lang="ru-RU" dirty="0"/>
          </a:p>
        </p:txBody>
      </p:sp>
      <p:pic>
        <p:nvPicPr>
          <p:cNvPr id="10" name="Рисунок 9" descr="Закрытая книга контур">
            <a:extLst>
              <a:ext uri="{FF2B5EF4-FFF2-40B4-BE49-F238E27FC236}">
                <a16:creationId xmlns:a16="http://schemas.microsoft.com/office/drawing/2014/main" id="{F5BAD183-F789-415D-921D-904CD8D8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427" y="2188124"/>
            <a:ext cx="788670" cy="788670"/>
          </a:xfrm>
          <a:prstGeom prst="rect">
            <a:avLst/>
          </a:prstGeom>
        </p:spPr>
      </p:pic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3219A97-C4CE-45CE-B582-F6016A50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B5EEF-5BCF-4D57-BF45-2528198C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38B548-27C2-49B6-A92A-3D3DB33680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373612" cy="402336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dirty="0"/>
                  <a:t>First, </a:t>
                </a:r>
                <a:r>
                  <a:rPr lang="en-US" i="1" dirty="0"/>
                  <a:t>document retrieval </a:t>
                </a:r>
                <a:r>
                  <a:rPr lang="en-US" dirty="0"/>
                  <a:t>selects the set of relevant documents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for each claim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from the corpus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 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dirty="0"/>
                  <a:t>Then </a:t>
                </a:r>
                <a:r>
                  <a:rPr lang="en-US" i="1" dirty="0"/>
                  <a:t>sentence retrieval </a:t>
                </a:r>
                <a:r>
                  <a:rPr lang="en-US" dirty="0"/>
                  <a:t>extracts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from these documents, which will help in verification. 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dirty="0"/>
                  <a:t>Afterwards, the </a:t>
                </a:r>
                <a:r>
                  <a:rPr lang="en-US" i="1" dirty="0"/>
                  <a:t>NLI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analyzes the extracted sentences in pairs with the statements and reports a verdict for each pair. 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dirty="0"/>
                  <a:t>Ultimately, </a:t>
                </a:r>
                <a:r>
                  <a:rPr lang="en-US" i="1" dirty="0"/>
                  <a:t>aggregation</a:t>
                </a:r>
                <a:r>
                  <a:rPr lang="en-US" dirty="0"/>
                  <a:t> step is implemented to obtain the final prediction: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𝑎𝑔𝑔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38B548-27C2-49B6-A92A-3D3DB33680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373612" cy="4023360"/>
              </a:xfrm>
              <a:blipFill>
                <a:blip r:embed="rId2"/>
                <a:stretch>
                  <a:fillRect l="-956" r="-2294" b="-6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22DB93-99C4-48E9-AC95-A74570C9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892" y="988906"/>
            <a:ext cx="3684788" cy="5167339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6865B857-A161-4CE2-87F2-102DDE72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8457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784</TotalTime>
  <Words>2966</Words>
  <Application>Microsoft Office PowerPoint</Application>
  <PresentationFormat>Широкоэкранный</PresentationFormat>
  <Paragraphs>282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3" baseType="lpstr">
      <vt:lpstr>Arial</vt:lpstr>
      <vt:lpstr>Calibre</vt:lpstr>
      <vt:lpstr>Calibri</vt:lpstr>
      <vt:lpstr>Calibri Light</vt:lpstr>
      <vt:lpstr>Cambria Math</vt:lpstr>
      <vt:lpstr>Computer Modern Serif</vt:lpstr>
      <vt:lpstr>Mongolian Baiti</vt:lpstr>
      <vt:lpstr>Wingdings</vt:lpstr>
      <vt:lpstr>Ретро</vt:lpstr>
      <vt:lpstr>Fact-Checking, Fake News, and Propaganda:​ Solving the Disinformation Problem with Transformer-based Models</vt:lpstr>
      <vt:lpstr>Disinformation problem</vt:lpstr>
      <vt:lpstr>Task formulations</vt:lpstr>
      <vt:lpstr>Overview</vt:lpstr>
      <vt:lpstr>Презентация PowerPoint</vt:lpstr>
      <vt:lpstr>Task overview</vt:lpstr>
      <vt:lpstr>Related work</vt:lpstr>
      <vt:lpstr>Our approach</vt:lpstr>
      <vt:lpstr>Model overview</vt:lpstr>
      <vt:lpstr>Document Retrieval</vt:lpstr>
      <vt:lpstr>Document Retrieval</vt:lpstr>
      <vt:lpstr>Sentence Retrieval</vt:lpstr>
      <vt:lpstr>Natural Language Inference</vt:lpstr>
      <vt:lpstr>Natural Language Inference</vt:lpstr>
      <vt:lpstr>Aggregation</vt:lpstr>
      <vt:lpstr>Results</vt:lpstr>
      <vt:lpstr>Results</vt:lpstr>
      <vt:lpstr>Results</vt:lpstr>
      <vt:lpstr>System demonstration</vt:lpstr>
      <vt:lpstr>WhatTheWikiFact</vt:lpstr>
      <vt:lpstr>System Architecture</vt:lpstr>
      <vt:lpstr>User interface example</vt:lpstr>
      <vt:lpstr>Презентация PowerPoint</vt:lpstr>
      <vt:lpstr>Task Overview</vt:lpstr>
      <vt:lpstr>Related work</vt:lpstr>
      <vt:lpstr>Our approach</vt:lpstr>
      <vt:lpstr>Results</vt:lpstr>
      <vt:lpstr>Презентация PowerPoint</vt:lpstr>
      <vt:lpstr>Task overview</vt:lpstr>
      <vt:lpstr>Related work</vt:lpstr>
      <vt:lpstr>Loss functions</vt:lpstr>
      <vt:lpstr>Our approach</vt:lpstr>
      <vt:lpstr>Results</vt:lpstr>
      <vt:lpstr>Презентация PowerPoint</vt:lpstr>
      <vt:lpstr>Task overview</vt:lpstr>
      <vt:lpstr>Related work</vt:lpstr>
      <vt:lpstr>Our approach</vt:lpstr>
      <vt:lpstr>System (Subtask A)</vt:lpstr>
      <vt:lpstr>Results (Subtask A)</vt:lpstr>
      <vt:lpstr>System (Subtask B)</vt:lpstr>
      <vt:lpstr>System (Subtask B)</vt:lpstr>
      <vt:lpstr>Results (Subtask B)</vt:lpstr>
      <vt:lpstr>Results (Subtask B)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Fact-Checking, Fake News, and Propaganda:​ Solving the Disinformation Problem with Transformer-based Models</dc:title>
  <dc:creator>Anton Chernyavskiy</dc:creator>
  <cp:lastModifiedBy>Дмитрий Ильвовский</cp:lastModifiedBy>
  <cp:revision>116</cp:revision>
  <dcterms:created xsi:type="dcterms:W3CDTF">2021-05-09T12:57:18Z</dcterms:created>
  <dcterms:modified xsi:type="dcterms:W3CDTF">2021-11-19T16:24:08Z</dcterms:modified>
</cp:coreProperties>
</file>