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7" autoAdjust="0"/>
    <p:restoredTop sz="86353" autoAdjust="0"/>
  </p:normalViewPr>
  <p:slideViewPr>
    <p:cSldViewPr>
      <p:cViewPr varScale="1">
        <p:scale>
          <a:sx n="81" d="100"/>
          <a:sy n="81" d="100"/>
        </p:scale>
        <p:origin x="-102" y="-390"/>
      </p:cViewPr>
      <p:guideLst>
        <p:guide orient="horz" pos="2160"/>
        <p:guide pos="2880"/>
      </p:guideLst>
    </p:cSldViewPr>
  </p:slideViewPr>
  <p:outlineViewPr>
    <p:cViewPr>
      <p:scale>
        <a:sx n="33" d="100"/>
        <a:sy n="33" d="100"/>
      </p:scale>
      <p:origin x="0" y="39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AB0777-4C60-462E-A92C-CDAFD498799C}" type="datetimeFigureOut">
              <a:rPr lang="en-US" smtClean="0"/>
              <a:t>7/25/2015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t>7/25/2015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AB0777-4C60-462E-A92C-CDAFD498799C}" type="datetimeFigureOut">
              <a:rPr lang="en-US" smtClean="0"/>
              <a:t>7/25/2015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7/25/2015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DE6EB8-52AB-45EA-A660-3E1EBFA7298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AB0777-4C60-462E-A92C-CDAFD498799C}" type="datetimeFigureOut">
              <a:rPr lang="en-US" smtClean="0"/>
              <a:t>7/25/2015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DE6EB8-52AB-45EA-A660-3E1EBFA7298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WebSocket</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69966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the benefits?</a:t>
            </a:r>
          </a:p>
        </p:txBody>
      </p:sp>
      <p:sp>
        <p:nvSpPr>
          <p:cNvPr id="3" name="Content Placeholder 2"/>
          <p:cNvSpPr>
            <a:spLocks noGrp="1"/>
          </p:cNvSpPr>
          <p:nvPr>
            <p:ph idx="1"/>
          </p:nvPr>
        </p:nvSpPr>
        <p:spPr/>
        <p:txBody>
          <a:bodyPr>
            <a:normAutofit/>
          </a:bodyPr>
          <a:lstStyle/>
          <a:p>
            <a:r>
              <a:rPr lang="en-GB" dirty="0" smtClean="0">
                <a:latin typeface="+mj-lt"/>
              </a:rPr>
              <a:t>Although WebSocket was originally intended for browser-based applications, client </a:t>
            </a:r>
            <a:r>
              <a:rPr lang="en-GB" dirty="0">
                <a:latin typeface="+mj-lt"/>
              </a:rPr>
              <a:t>desktop applications written in .NET </a:t>
            </a:r>
            <a:r>
              <a:rPr lang="en-GB" dirty="0" smtClean="0">
                <a:latin typeface="+mj-lt"/>
              </a:rPr>
              <a:t>can also </a:t>
            </a:r>
            <a:r>
              <a:rPr lang="en-GB" dirty="0">
                <a:latin typeface="+mj-lt"/>
              </a:rPr>
              <a:t>use </a:t>
            </a:r>
            <a:r>
              <a:rPr lang="en-GB" dirty="0" smtClean="0">
                <a:latin typeface="+mj-lt"/>
              </a:rPr>
              <a:t>WebSocket </a:t>
            </a:r>
            <a:r>
              <a:rPr lang="en-GB" dirty="0">
                <a:latin typeface="+mj-lt"/>
              </a:rPr>
              <a:t>with a library called WebSocket4Net.</a:t>
            </a:r>
          </a:p>
        </p:txBody>
      </p:sp>
    </p:spTree>
    <p:extLst>
      <p:ext uri="{BB962C8B-B14F-4D97-AF65-F5344CB8AC3E}">
        <p14:creationId xmlns:p14="http://schemas.microsoft.com/office/powerpoint/2010/main" val="1326885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the </a:t>
            </a:r>
            <a:r>
              <a:rPr lang="en-GB" dirty="0" smtClean="0"/>
              <a:t>drawbacks?</a:t>
            </a:r>
            <a:endParaRPr lang="en-GB" dirty="0"/>
          </a:p>
        </p:txBody>
      </p:sp>
      <p:sp>
        <p:nvSpPr>
          <p:cNvPr id="3" name="Content Placeholder 2"/>
          <p:cNvSpPr>
            <a:spLocks noGrp="1"/>
          </p:cNvSpPr>
          <p:nvPr>
            <p:ph idx="1"/>
          </p:nvPr>
        </p:nvSpPr>
        <p:spPr/>
        <p:txBody>
          <a:bodyPr>
            <a:normAutofit/>
          </a:bodyPr>
          <a:lstStyle/>
          <a:p>
            <a:r>
              <a:rPr lang="en-GB" dirty="0" smtClean="0">
                <a:latin typeface="+mj-lt"/>
              </a:rPr>
              <a:t>WebSocket </a:t>
            </a:r>
            <a:r>
              <a:rPr lang="en-GB" dirty="0">
                <a:latin typeface="+mj-lt"/>
              </a:rPr>
              <a:t>is a fairly new technology and is only supported in newer </a:t>
            </a:r>
            <a:r>
              <a:rPr lang="en-GB" dirty="0" smtClean="0">
                <a:latin typeface="+mj-lt"/>
              </a:rPr>
              <a:t>browsers:</a:t>
            </a:r>
            <a:br>
              <a:rPr lang="en-GB" dirty="0" smtClean="0">
                <a:latin typeface="+mj-lt"/>
              </a:rPr>
            </a:br>
            <a:r>
              <a:rPr lang="en-GB" dirty="0" smtClean="0">
                <a:latin typeface="+mj-lt"/>
              </a:rPr>
              <a:t>IE10+</a:t>
            </a:r>
            <a:br>
              <a:rPr lang="en-GB" dirty="0" smtClean="0">
                <a:latin typeface="+mj-lt"/>
              </a:rPr>
            </a:br>
            <a:r>
              <a:rPr lang="en-GB" dirty="0" smtClean="0">
                <a:latin typeface="+mj-lt"/>
              </a:rPr>
              <a:t>Firefox </a:t>
            </a:r>
            <a:r>
              <a:rPr lang="en-GB" dirty="0">
                <a:latin typeface="+mj-lt"/>
              </a:rPr>
              <a:t>31</a:t>
            </a:r>
            <a:r>
              <a:rPr lang="en-GB" dirty="0" smtClean="0">
                <a:latin typeface="+mj-lt"/>
              </a:rPr>
              <a:t>+</a:t>
            </a:r>
            <a:br>
              <a:rPr lang="en-GB" dirty="0" smtClean="0">
                <a:latin typeface="+mj-lt"/>
              </a:rPr>
            </a:br>
            <a:r>
              <a:rPr lang="en-GB" dirty="0" smtClean="0">
                <a:latin typeface="+mj-lt"/>
              </a:rPr>
              <a:t>Chrome </a:t>
            </a:r>
            <a:r>
              <a:rPr lang="en-GB" dirty="0">
                <a:latin typeface="+mj-lt"/>
              </a:rPr>
              <a:t>31</a:t>
            </a:r>
            <a:r>
              <a:rPr lang="en-GB" dirty="0" smtClean="0">
                <a:latin typeface="+mj-lt"/>
              </a:rPr>
              <a:t>+</a:t>
            </a:r>
            <a:br>
              <a:rPr lang="en-GB" dirty="0" smtClean="0">
                <a:latin typeface="+mj-lt"/>
              </a:rPr>
            </a:br>
            <a:r>
              <a:rPr lang="en-GB" dirty="0" smtClean="0">
                <a:latin typeface="+mj-lt"/>
              </a:rPr>
              <a:t>Chrome </a:t>
            </a:r>
            <a:r>
              <a:rPr lang="en-GB" dirty="0">
                <a:latin typeface="+mj-lt"/>
              </a:rPr>
              <a:t>for Android 42</a:t>
            </a:r>
            <a:r>
              <a:rPr lang="en-GB" dirty="0" smtClean="0">
                <a:latin typeface="+mj-lt"/>
              </a:rPr>
              <a:t>+</a:t>
            </a:r>
            <a:br>
              <a:rPr lang="en-GB" dirty="0" smtClean="0">
                <a:latin typeface="+mj-lt"/>
              </a:rPr>
            </a:br>
            <a:r>
              <a:rPr lang="en-GB" dirty="0" smtClean="0">
                <a:latin typeface="+mj-lt"/>
              </a:rPr>
              <a:t>Safari </a:t>
            </a:r>
            <a:r>
              <a:rPr lang="en-GB" dirty="0">
                <a:latin typeface="+mj-lt"/>
              </a:rPr>
              <a:t>7</a:t>
            </a:r>
            <a:r>
              <a:rPr lang="en-GB" dirty="0" smtClean="0">
                <a:latin typeface="+mj-lt"/>
              </a:rPr>
              <a:t>+</a:t>
            </a:r>
            <a:br>
              <a:rPr lang="en-GB" dirty="0" smtClean="0">
                <a:latin typeface="+mj-lt"/>
              </a:rPr>
            </a:br>
            <a:r>
              <a:rPr lang="en-GB" dirty="0" smtClean="0">
                <a:latin typeface="+mj-lt"/>
              </a:rPr>
              <a:t>Opera </a:t>
            </a:r>
            <a:r>
              <a:rPr lang="en-GB" dirty="0">
                <a:latin typeface="+mj-lt"/>
              </a:rPr>
              <a:t>30+ (not yet on Opera Mini</a:t>
            </a:r>
            <a:r>
              <a:rPr lang="en-GB" dirty="0" smtClean="0">
                <a:latin typeface="+mj-lt"/>
              </a:rPr>
              <a:t>)</a:t>
            </a:r>
            <a:br>
              <a:rPr lang="en-GB" dirty="0" smtClean="0">
                <a:latin typeface="+mj-lt"/>
              </a:rPr>
            </a:br>
            <a:r>
              <a:rPr lang="en-GB" dirty="0" smtClean="0">
                <a:latin typeface="+mj-lt"/>
              </a:rPr>
              <a:t>Android </a:t>
            </a:r>
            <a:r>
              <a:rPr lang="en-GB" dirty="0">
                <a:latin typeface="+mj-lt"/>
              </a:rPr>
              <a:t>Native Browser 4.4</a:t>
            </a:r>
            <a:r>
              <a:rPr lang="en-GB" dirty="0" smtClean="0">
                <a:latin typeface="+mj-lt"/>
              </a:rPr>
              <a:t>+</a:t>
            </a:r>
            <a:endParaRPr lang="en-GB" dirty="0">
              <a:latin typeface="+mj-lt"/>
            </a:endParaRPr>
          </a:p>
        </p:txBody>
      </p:sp>
    </p:spTree>
    <p:extLst>
      <p:ext uri="{BB962C8B-B14F-4D97-AF65-F5344CB8AC3E}">
        <p14:creationId xmlns:p14="http://schemas.microsoft.com/office/powerpoint/2010/main" val="1475924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the </a:t>
            </a:r>
            <a:r>
              <a:rPr lang="en-GB" dirty="0" smtClean="0"/>
              <a:t>drawbacks?</a:t>
            </a:r>
            <a:endParaRPr lang="en-GB" dirty="0"/>
          </a:p>
        </p:txBody>
      </p:sp>
      <p:sp>
        <p:nvSpPr>
          <p:cNvPr id="3" name="Content Placeholder 2"/>
          <p:cNvSpPr>
            <a:spLocks noGrp="1"/>
          </p:cNvSpPr>
          <p:nvPr>
            <p:ph idx="1"/>
          </p:nvPr>
        </p:nvSpPr>
        <p:spPr/>
        <p:txBody>
          <a:bodyPr>
            <a:normAutofit/>
          </a:bodyPr>
          <a:lstStyle/>
          <a:p>
            <a:r>
              <a:rPr lang="en-GB" dirty="0">
                <a:latin typeface="+mj-lt"/>
              </a:rPr>
              <a:t>To host </a:t>
            </a:r>
            <a:r>
              <a:rPr lang="en-GB" dirty="0" smtClean="0">
                <a:latin typeface="+mj-lt"/>
              </a:rPr>
              <a:t>a WebSocket application on </a:t>
            </a:r>
            <a:r>
              <a:rPr lang="en-GB" dirty="0">
                <a:latin typeface="+mj-lt"/>
              </a:rPr>
              <a:t>Windows IIS, only Windows Server 2012+ and Windows </a:t>
            </a:r>
            <a:r>
              <a:rPr lang="en-GB" dirty="0" smtClean="0">
                <a:latin typeface="+mj-lt"/>
              </a:rPr>
              <a:t>8+ </a:t>
            </a:r>
            <a:r>
              <a:rPr lang="en-GB" dirty="0">
                <a:latin typeface="+mj-lt"/>
              </a:rPr>
              <a:t>are supported</a:t>
            </a:r>
            <a:r>
              <a:rPr lang="en-GB" dirty="0" smtClean="0">
                <a:latin typeface="+mj-lt"/>
              </a:rPr>
              <a:t>.</a:t>
            </a:r>
            <a:endParaRPr lang="en-GB" dirty="0">
              <a:latin typeface="+mj-lt"/>
            </a:endParaRPr>
          </a:p>
        </p:txBody>
      </p:sp>
    </p:spTree>
    <p:extLst>
      <p:ext uri="{BB962C8B-B14F-4D97-AF65-F5344CB8AC3E}">
        <p14:creationId xmlns:p14="http://schemas.microsoft.com/office/powerpoint/2010/main" val="2929290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t>
            </a:r>
            <a:r>
              <a:rPr lang="en-GB" dirty="0" smtClean="0"/>
              <a:t>is SignalR?</a:t>
            </a:r>
            <a:endParaRPr lang="en-GB" dirty="0"/>
          </a:p>
        </p:txBody>
      </p:sp>
      <p:sp>
        <p:nvSpPr>
          <p:cNvPr id="3" name="Content Placeholder 2"/>
          <p:cNvSpPr>
            <a:spLocks noGrp="1"/>
          </p:cNvSpPr>
          <p:nvPr>
            <p:ph idx="1"/>
          </p:nvPr>
        </p:nvSpPr>
        <p:spPr/>
        <p:txBody>
          <a:bodyPr>
            <a:normAutofit/>
          </a:bodyPr>
          <a:lstStyle/>
          <a:p>
            <a:r>
              <a:rPr lang="en-GB" dirty="0">
                <a:latin typeface="+mj-lt"/>
              </a:rPr>
              <a:t>SignalR is an ASP.NET library that can be used to add real-time functionality to web applications. </a:t>
            </a:r>
            <a:r>
              <a:rPr lang="en-GB" dirty="0" smtClean="0">
                <a:latin typeface="+mj-lt"/>
              </a:rPr>
              <a:t>This is </a:t>
            </a:r>
            <a:r>
              <a:rPr lang="en-GB" dirty="0">
                <a:latin typeface="+mj-lt"/>
              </a:rPr>
              <a:t>the ability to have server-side code push content to the connected clients as it happens, in real-time.</a:t>
            </a:r>
          </a:p>
        </p:txBody>
      </p:sp>
    </p:spTree>
    <p:extLst>
      <p:ext uri="{BB962C8B-B14F-4D97-AF65-F5344CB8AC3E}">
        <p14:creationId xmlns:p14="http://schemas.microsoft.com/office/powerpoint/2010/main" val="310128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t>
            </a:r>
            <a:r>
              <a:rPr lang="en-GB" dirty="0" smtClean="0"/>
              <a:t>is SignalR?</a:t>
            </a:r>
            <a:endParaRPr lang="en-GB" dirty="0"/>
          </a:p>
        </p:txBody>
      </p:sp>
      <p:sp>
        <p:nvSpPr>
          <p:cNvPr id="3" name="Content Placeholder 2"/>
          <p:cNvSpPr>
            <a:spLocks noGrp="1"/>
          </p:cNvSpPr>
          <p:nvPr>
            <p:ph idx="1"/>
          </p:nvPr>
        </p:nvSpPr>
        <p:spPr/>
        <p:txBody>
          <a:bodyPr>
            <a:normAutofit/>
          </a:bodyPr>
          <a:lstStyle/>
          <a:p>
            <a:r>
              <a:rPr lang="en-GB" dirty="0">
                <a:latin typeface="+mj-lt"/>
              </a:rPr>
              <a:t>SignalR takes advantage of </a:t>
            </a:r>
            <a:r>
              <a:rPr lang="en-GB" dirty="0" smtClean="0">
                <a:latin typeface="+mj-lt"/>
              </a:rPr>
              <a:t>WebSocket </a:t>
            </a:r>
            <a:r>
              <a:rPr lang="en-GB" dirty="0">
                <a:latin typeface="+mj-lt"/>
              </a:rPr>
              <a:t>under the covers when it's available, and gracefully falls back to other techniques and technologies when it isn't, while the application code remains the same. This means we can run </a:t>
            </a:r>
            <a:r>
              <a:rPr lang="en-GB" dirty="0" smtClean="0">
                <a:latin typeface="+mj-lt"/>
              </a:rPr>
              <a:t>WebSocket-like applications on Windows Server 2008 and </a:t>
            </a:r>
            <a:r>
              <a:rPr lang="en-GB" dirty="0">
                <a:latin typeface="+mj-lt"/>
              </a:rPr>
              <a:t>Windows 7 </a:t>
            </a:r>
            <a:r>
              <a:rPr lang="en-GB" dirty="0" smtClean="0">
                <a:latin typeface="+mj-lt"/>
              </a:rPr>
              <a:t>IIS.</a:t>
            </a:r>
            <a:endParaRPr lang="en-GB" dirty="0">
              <a:latin typeface="+mj-lt"/>
            </a:endParaRPr>
          </a:p>
        </p:txBody>
      </p:sp>
    </p:spTree>
    <p:extLst>
      <p:ext uri="{BB962C8B-B14F-4D97-AF65-F5344CB8AC3E}">
        <p14:creationId xmlns:p14="http://schemas.microsoft.com/office/powerpoint/2010/main" val="995183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WebSocket demo with a simple SignalR chat application</a:t>
            </a:r>
            <a:endParaRPr lang="en-GB" dirty="0"/>
          </a:p>
        </p:txBody>
      </p:sp>
      <p:sp>
        <p:nvSpPr>
          <p:cNvPr id="3" name="Content Placeholder 2"/>
          <p:cNvSpPr>
            <a:spLocks noGrp="1"/>
          </p:cNvSpPr>
          <p:nvPr>
            <p:ph idx="1"/>
          </p:nvPr>
        </p:nvSpPr>
        <p:spPr/>
        <p:txBody>
          <a:bodyPr>
            <a:normAutofit/>
          </a:bodyPr>
          <a:lstStyle/>
          <a:p>
            <a:r>
              <a:rPr lang="en-GB" dirty="0" smtClean="0">
                <a:latin typeface="+mj-lt"/>
              </a:rPr>
              <a:t>Here follows a simple SignalR chat </a:t>
            </a:r>
            <a:r>
              <a:rPr lang="en-GB" dirty="0" smtClean="0">
                <a:latin typeface="+mj-lt"/>
              </a:rPr>
              <a:t>application to demonstrate how WebSocket applications can be used.</a:t>
            </a:r>
            <a:endParaRPr lang="en-GB" dirty="0" smtClean="0">
              <a:latin typeface="+mj-lt"/>
            </a:endParaRPr>
          </a:p>
          <a:p>
            <a:r>
              <a:rPr lang="en-GB" dirty="0" smtClean="0">
                <a:latin typeface="+mj-lt"/>
              </a:rPr>
              <a:t>We will </a:t>
            </a:r>
            <a:r>
              <a:rPr lang="en-GB" smtClean="0">
                <a:latin typeface="+mj-lt"/>
              </a:rPr>
              <a:t>be using </a:t>
            </a:r>
            <a:r>
              <a:rPr lang="en-GB" dirty="0" smtClean="0">
                <a:latin typeface="+mj-lt"/>
              </a:rPr>
              <a:t>Windows 7 IIS, so won’t actually be using true WebSocket functionality, although the effect will be the </a:t>
            </a:r>
            <a:r>
              <a:rPr lang="en-GB" dirty="0" smtClean="0">
                <a:latin typeface="+mj-lt"/>
              </a:rPr>
              <a:t>same, as SignalR silently falls back to older technologies when WebSocket isn’t available.</a:t>
            </a:r>
            <a:endParaRPr lang="en-GB" dirty="0" smtClean="0">
              <a:latin typeface="+mj-lt"/>
            </a:endParaRPr>
          </a:p>
        </p:txBody>
      </p:sp>
    </p:spTree>
    <p:extLst>
      <p:ext uri="{BB962C8B-B14F-4D97-AF65-F5344CB8AC3E}">
        <p14:creationId xmlns:p14="http://schemas.microsoft.com/office/powerpoint/2010/main" val="199094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WebSocket?</a:t>
            </a:r>
            <a:endParaRPr lang="en-GB" dirty="0"/>
          </a:p>
        </p:txBody>
      </p:sp>
      <p:sp>
        <p:nvSpPr>
          <p:cNvPr id="3" name="Content Placeholder 2"/>
          <p:cNvSpPr>
            <a:spLocks noGrp="1"/>
          </p:cNvSpPr>
          <p:nvPr>
            <p:ph idx="1"/>
          </p:nvPr>
        </p:nvSpPr>
        <p:spPr/>
        <p:txBody>
          <a:bodyPr>
            <a:normAutofit/>
          </a:bodyPr>
          <a:lstStyle/>
          <a:p>
            <a:r>
              <a:rPr lang="en-GB" dirty="0" smtClean="0">
                <a:latin typeface="+mj-lt"/>
              </a:rPr>
              <a:t>WebSocket, also known as </a:t>
            </a:r>
            <a:r>
              <a:rPr lang="en-GB" i="1" dirty="0" smtClean="0">
                <a:latin typeface="+mj-lt"/>
              </a:rPr>
              <a:t>WebSockets</a:t>
            </a:r>
            <a:r>
              <a:rPr lang="en-GB" dirty="0" smtClean="0">
                <a:latin typeface="+mj-lt"/>
              </a:rPr>
              <a:t>, </a:t>
            </a:r>
            <a:r>
              <a:rPr lang="en-GB" dirty="0">
                <a:latin typeface="+mj-lt"/>
              </a:rPr>
              <a:t>is a </a:t>
            </a:r>
            <a:r>
              <a:rPr lang="en-GB" dirty="0" smtClean="0">
                <a:latin typeface="+mj-lt"/>
              </a:rPr>
              <a:t>TCP-based protocol, like HTTP(S), FTP, SMTP etc.</a:t>
            </a:r>
          </a:p>
        </p:txBody>
      </p:sp>
    </p:spTree>
    <p:extLst>
      <p:ext uri="{BB962C8B-B14F-4D97-AF65-F5344CB8AC3E}">
        <p14:creationId xmlns:p14="http://schemas.microsoft.com/office/powerpoint/2010/main" val="1105955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WebSocket?</a:t>
            </a:r>
          </a:p>
        </p:txBody>
      </p:sp>
      <p:sp>
        <p:nvSpPr>
          <p:cNvPr id="3" name="Content Placeholder 2"/>
          <p:cNvSpPr>
            <a:spLocks noGrp="1"/>
          </p:cNvSpPr>
          <p:nvPr>
            <p:ph idx="1"/>
          </p:nvPr>
        </p:nvSpPr>
        <p:spPr/>
        <p:txBody>
          <a:bodyPr>
            <a:normAutofit/>
          </a:bodyPr>
          <a:lstStyle/>
          <a:p>
            <a:r>
              <a:rPr lang="en-GB" dirty="0" smtClean="0">
                <a:latin typeface="+mj-lt"/>
              </a:rPr>
              <a:t>WebSocket has </a:t>
            </a:r>
            <a:r>
              <a:rPr lang="en-GB" dirty="0">
                <a:latin typeface="+mj-lt"/>
              </a:rPr>
              <a:t>its own URL schemes, </a:t>
            </a:r>
            <a:r>
              <a:rPr lang="en-GB" i="1" dirty="0">
                <a:latin typeface="+mj-lt"/>
              </a:rPr>
              <a:t>ws://</a:t>
            </a:r>
            <a:r>
              <a:rPr lang="en-GB" dirty="0">
                <a:latin typeface="+mj-lt"/>
              </a:rPr>
              <a:t> and </a:t>
            </a:r>
            <a:r>
              <a:rPr lang="en-GB" i="1" dirty="0">
                <a:latin typeface="+mj-lt"/>
              </a:rPr>
              <a:t>wss</a:t>
            </a:r>
            <a:r>
              <a:rPr lang="en-GB" i="1" dirty="0" smtClean="0">
                <a:latin typeface="+mj-lt"/>
              </a:rPr>
              <a:t>://</a:t>
            </a:r>
            <a:endParaRPr lang="en-GB" i="1" dirty="0">
              <a:latin typeface="+mj-lt"/>
            </a:endParaRPr>
          </a:p>
        </p:txBody>
      </p:sp>
    </p:spTree>
    <p:extLst>
      <p:ext uri="{BB962C8B-B14F-4D97-AF65-F5344CB8AC3E}">
        <p14:creationId xmlns:p14="http://schemas.microsoft.com/office/powerpoint/2010/main" val="176188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WebSocket?</a:t>
            </a:r>
          </a:p>
        </p:txBody>
      </p:sp>
      <p:sp>
        <p:nvSpPr>
          <p:cNvPr id="3" name="Content Placeholder 2"/>
          <p:cNvSpPr>
            <a:spLocks noGrp="1"/>
          </p:cNvSpPr>
          <p:nvPr>
            <p:ph idx="1"/>
          </p:nvPr>
        </p:nvSpPr>
        <p:spPr/>
        <p:txBody>
          <a:bodyPr>
            <a:normAutofit/>
          </a:bodyPr>
          <a:lstStyle/>
          <a:p>
            <a:r>
              <a:rPr lang="en-GB" dirty="0" smtClean="0">
                <a:latin typeface="+mj-lt"/>
              </a:rPr>
              <a:t>The goal of WebSocket is </a:t>
            </a:r>
            <a:r>
              <a:rPr lang="en-GB" dirty="0">
                <a:latin typeface="+mj-lt"/>
              </a:rPr>
              <a:t>to provide a mechanism for browser-based applications that need two-way communication with servers that doesn’t rely on opening multiple HTTP connections, e.g. using Ajax or &lt;iframe&gt;s and long polling.</a:t>
            </a:r>
          </a:p>
        </p:txBody>
      </p:sp>
    </p:spTree>
    <p:extLst>
      <p:ext uri="{BB962C8B-B14F-4D97-AF65-F5344CB8AC3E}">
        <p14:creationId xmlns:p14="http://schemas.microsoft.com/office/powerpoint/2010/main" val="229475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WebSocket?</a:t>
            </a:r>
          </a:p>
        </p:txBody>
      </p:sp>
      <p:sp>
        <p:nvSpPr>
          <p:cNvPr id="3" name="Content Placeholder 2"/>
          <p:cNvSpPr>
            <a:spLocks noGrp="1"/>
          </p:cNvSpPr>
          <p:nvPr>
            <p:ph idx="1"/>
          </p:nvPr>
        </p:nvSpPr>
        <p:spPr/>
        <p:txBody>
          <a:bodyPr>
            <a:normAutofit/>
          </a:bodyPr>
          <a:lstStyle/>
          <a:p>
            <a:r>
              <a:rPr lang="en-GB" dirty="0">
                <a:latin typeface="+mj-lt"/>
              </a:rPr>
              <a:t>WebSocket enables 2-way, simultaneous, persistent (aka full-duplex, similar to telephone) communication between a client application and a web server. Messages can be sent from the browser to the server and from the server to the browser.</a:t>
            </a:r>
          </a:p>
          <a:p>
            <a:endParaRPr lang="en-GB" dirty="0"/>
          </a:p>
        </p:txBody>
      </p:sp>
    </p:spTree>
    <p:extLst>
      <p:ext uri="{BB962C8B-B14F-4D97-AF65-F5344CB8AC3E}">
        <p14:creationId xmlns:p14="http://schemas.microsoft.com/office/powerpoint/2010/main" val="301871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WebSocket?</a:t>
            </a:r>
          </a:p>
        </p:txBody>
      </p:sp>
      <p:sp>
        <p:nvSpPr>
          <p:cNvPr id="3" name="Content Placeholder 2"/>
          <p:cNvSpPr>
            <a:spLocks noGrp="1"/>
          </p:cNvSpPr>
          <p:nvPr>
            <p:ph idx="1"/>
          </p:nvPr>
        </p:nvSpPr>
        <p:spPr/>
        <p:txBody>
          <a:bodyPr/>
          <a:lstStyle/>
          <a:p>
            <a:r>
              <a:rPr lang="en-GB" dirty="0">
                <a:latin typeface="+mj-lt"/>
              </a:rPr>
              <a:t>When establishing a connection, the opening handshake is intended to be compatible with HTTP-based servers and networks, so that a single </a:t>
            </a:r>
            <a:r>
              <a:rPr lang="en-GB" dirty="0" smtClean="0">
                <a:latin typeface="+mj-lt"/>
              </a:rPr>
              <a:t>port (usually 80 or 443) </a:t>
            </a:r>
            <a:r>
              <a:rPr lang="en-GB" dirty="0">
                <a:latin typeface="+mj-lt"/>
              </a:rPr>
              <a:t>can be used by both HTTP clients talking to that server and </a:t>
            </a:r>
            <a:r>
              <a:rPr lang="en-GB" dirty="0" smtClean="0">
                <a:latin typeface="+mj-lt"/>
              </a:rPr>
              <a:t>WebSocket </a:t>
            </a:r>
            <a:r>
              <a:rPr lang="en-GB" dirty="0">
                <a:latin typeface="+mj-lt"/>
              </a:rPr>
              <a:t>clients talking to that server.  To </a:t>
            </a:r>
            <a:r>
              <a:rPr lang="en-GB" dirty="0" smtClean="0">
                <a:latin typeface="+mj-lt"/>
              </a:rPr>
              <a:t>do this, </a:t>
            </a:r>
            <a:r>
              <a:rPr lang="en-GB" dirty="0">
                <a:latin typeface="+mj-lt"/>
              </a:rPr>
              <a:t>the </a:t>
            </a:r>
            <a:r>
              <a:rPr lang="en-GB" dirty="0" smtClean="0">
                <a:latin typeface="+mj-lt"/>
              </a:rPr>
              <a:t>WebSocket </a:t>
            </a:r>
            <a:r>
              <a:rPr lang="en-GB" dirty="0">
                <a:latin typeface="+mj-lt"/>
              </a:rPr>
              <a:t>client initialises the connection with an HTTP Upgrade Request, which causes the protocol to be switched from HTTP to </a:t>
            </a:r>
            <a:r>
              <a:rPr lang="en-GB" dirty="0" smtClean="0">
                <a:latin typeface="+mj-lt"/>
              </a:rPr>
              <a:t>WebSocket</a:t>
            </a:r>
            <a:r>
              <a:rPr lang="en-GB" dirty="0" smtClean="0"/>
              <a:t>.</a:t>
            </a:r>
            <a:endParaRPr lang="en-GB" dirty="0"/>
          </a:p>
        </p:txBody>
      </p:sp>
    </p:spTree>
    <p:extLst>
      <p:ext uri="{BB962C8B-B14F-4D97-AF65-F5344CB8AC3E}">
        <p14:creationId xmlns:p14="http://schemas.microsoft.com/office/powerpoint/2010/main" val="390668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the benefits?</a:t>
            </a:r>
          </a:p>
        </p:txBody>
      </p:sp>
      <p:sp>
        <p:nvSpPr>
          <p:cNvPr id="3" name="Content Placeholder 2"/>
          <p:cNvSpPr>
            <a:spLocks noGrp="1"/>
          </p:cNvSpPr>
          <p:nvPr>
            <p:ph idx="1"/>
          </p:nvPr>
        </p:nvSpPr>
        <p:spPr/>
        <p:txBody>
          <a:bodyPr>
            <a:normAutofit/>
          </a:bodyPr>
          <a:lstStyle/>
          <a:p>
            <a:r>
              <a:rPr lang="en-GB" dirty="0">
                <a:latin typeface="+mj-lt"/>
              </a:rPr>
              <a:t>The browser and server do not poll for messages as they would need to do with connectionless HTTP. Instead, the connection remains open and they “listen” for incoming messages with an event handler, which is triggered when a message arrives.</a:t>
            </a:r>
          </a:p>
        </p:txBody>
      </p:sp>
    </p:spTree>
    <p:extLst>
      <p:ext uri="{BB962C8B-B14F-4D97-AF65-F5344CB8AC3E}">
        <p14:creationId xmlns:p14="http://schemas.microsoft.com/office/powerpoint/2010/main" val="58405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the benefits?</a:t>
            </a:r>
          </a:p>
        </p:txBody>
      </p:sp>
      <p:sp>
        <p:nvSpPr>
          <p:cNvPr id="3" name="Content Placeholder 2"/>
          <p:cNvSpPr>
            <a:spLocks noGrp="1"/>
          </p:cNvSpPr>
          <p:nvPr>
            <p:ph idx="1"/>
          </p:nvPr>
        </p:nvSpPr>
        <p:spPr/>
        <p:txBody>
          <a:bodyPr>
            <a:normAutofit/>
          </a:bodyPr>
          <a:lstStyle/>
          <a:p>
            <a:r>
              <a:rPr lang="en-GB" smtClean="0">
                <a:latin typeface="+mj-lt"/>
              </a:rPr>
              <a:t>The WebSocket </a:t>
            </a:r>
            <a:r>
              <a:rPr lang="en-GB" dirty="0">
                <a:latin typeface="+mj-lt"/>
              </a:rPr>
              <a:t>protocol makes more interaction between a browser and a server possible, enabling live content and the creation of real-time applications. This is made possible by allowing messages to be passed back and forth over the open connection.</a:t>
            </a:r>
          </a:p>
          <a:p>
            <a:endParaRPr lang="en-GB" dirty="0">
              <a:latin typeface="+mj-lt"/>
            </a:endParaRPr>
          </a:p>
        </p:txBody>
      </p:sp>
    </p:spTree>
    <p:extLst>
      <p:ext uri="{BB962C8B-B14F-4D97-AF65-F5344CB8AC3E}">
        <p14:creationId xmlns:p14="http://schemas.microsoft.com/office/powerpoint/2010/main" val="402860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the benefits?</a:t>
            </a:r>
          </a:p>
        </p:txBody>
      </p:sp>
      <p:sp>
        <p:nvSpPr>
          <p:cNvPr id="3" name="Content Placeholder 2"/>
          <p:cNvSpPr>
            <a:spLocks noGrp="1"/>
          </p:cNvSpPr>
          <p:nvPr>
            <p:ph idx="1"/>
          </p:nvPr>
        </p:nvSpPr>
        <p:spPr/>
        <p:txBody>
          <a:bodyPr>
            <a:normAutofit/>
          </a:bodyPr>
          <a:lstStyle/>
          <a:p>
            <a:r>
              <a:rPr lang="en-GB" dirty="0" smtClean="0">
                <a:latin typeface="+mj-lt"/>
              </a:rPr>
              <a:t>As </a:t>
            </a:r>
            <a:r>
              <a:rPr lang="en-GB" dirty="0">
                <a:latin typeface="+mj-lt"/>
              </a:rPr>
              <a:t>communication is done over TCP port </a:t>
            </a:r>
            <a:r>
              <a:rPr lang="en-GB" dirty="0" smtClean="0">
                <a:latin typeface="+mj-lt"/>
              </a:rPr>
              <a:t>80/443, </a:t>
            </a:r>
            <a:r>
              <a:rPr lang="en-GB" dirty="0">
                <a:latin typeface="+mj-lt"/>
              </a:rPr>
              <a:t>this benefits those environments where non-web Internet communication is blocked by a firewall</a:t>
            </a:r>
            <a:r>
              <a:rPr lang="en-GB" dirty="0" smtClean="0">
                <a:latin typeface="+mj-lt"/>
              </a:rPr>
              <a:t>.</a:t>
            </a:r>
            <a:endParaRPr lang="en-GB" dirty="0">
              <a:latin typeface="+mj-lt"/>
            </a:endParaRPr>
          </a:p>
        </p:txBody>
      </p:sp>
    </p:spTree>
    <p:extLst>
      <p:ext uri="{BB962C8B-B14F-4D97-AF65-F5344CB8AC3E}">
        <p14:creationId xmlns:p14="http://schemas.microsoft.com/office/powerpoint/2010/main" val="814109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755</TotalTime>
  <Words>572</Words>
  <Application>Microsoft Office PowerPoint</Application>
  <PresentationFormat>On-screen Show (4:3)</PresentationFormat>
  <Paragraphs>30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Introduction to WebSocket</vt:lpstr>
      <vt:lpstr>What is WebSocket?</vt:lpstr>
      <vt:lpstr>What is WebSocket?</vt:lpstr>
      <vt:lpstr>What is WebSocket?</vt:lpstr>
      <vt:lpstr>What is WebSocket?</vt:lpstr>
      <vt:lpstr>What is WebSocket?</vt:lpstr>
      <vt:lpstr>What are the benefits?</vt:lpstr>
      <vt:lpstr>What are the benefits?</vt:lpstr>
      <vt:lpstr>What are the benefits?</vt:lpstr>
      <vt:lpstr>What are the benefits?</vt:lpstr>
      <vt:lpstr>What are the drawbacks?</vt:lpstr>
      <vt:lpstr>What are the drawbacks?</vt:lpstr>
      <vt:lpstr>What is SignalR?</vt:lpstr>
      <vt:lpstr>What is SignalR?</vt:lpstr>
      <vt:lpstr>WebSocket demo with a simple SignalR chat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WebSockets</dc:title>
  <dc:creator>Anthony</dc:creator>
  <cp:lastModifiedBy>Anthony</cp:lastModifiedBy>
  <cp:revision>45</cp:revision>
  <dcterms:created xsi:type="dcterms:W3CDTF">2015-07-24T18:02:15Z</dcterms:created>
  <dcterms:modified xsi:type="dcterms:W3CDTF">2015-07-25T21:06:39Z</dcterms:modified>
</cp:coreProperties>
</file>