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72" r:id="rId14"/>
    <p:sldId id="267" r:id="rId15"/>
    <p:sldId id="268" r:id="rId16"/>
    <p:sldId id="273" r:id="rId17"/>
    <p:sldId id="269" r:id="rId18"/>
    <p:sldId id="270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6" autoAdjust="0"/>
  </p:normalViewPr>
  <p:slideViewPr>
    <p:cSldViewPr>
      <p:cViewPr varScale="1">
        <p:scale>
          <a:sx n="105" d="100"/>
          <a:sy n="105" d="100"/>
        </p:scale>
        <p:origin x="-1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smtClean="0"/>
              <a:t>WebSocket and SignalR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benefits?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As </a:t>
            </a:r>
            <a:r>
              <a:rPr lang="en-GB" dirty="0">
                <a:latin typeface="+mj-lt"/>
              </a:rPr>
              <a:t>communication is done over TCP port </a:t>
            </a:r>
            <a:r>
              <a:rPr lang="en-GB" dirty="0" smtClean="0">
                <a:latin typeface="+mj-lt"/>
              </a:rPr>
              <a:t>80/443, </a:t>
            </a:r>
            <a:r>
              <a:rPr lang="en-GB" dirty="0">
                <a:latin typeface="+mj-lt"/>
              </a:rPr>
              <a:t>this benefits those environments where non-web Internet communication is blocked by a firewall</a:t>
            </a:r>
            <a:r>
              <a:rPr lang="en-GB" dirty="0" smtClean="0">
                <a:latin typeface="+mj-lt"/>
              </a:rPr>
              <a:t>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41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benefits?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Although WebSocket was originally intended for browser-based applications, client </a:t>
            </a:r>
            <a:r>
              <a:rPr lang="en-GB" dirty="0">
                <a:latin typeface="+mj-lt"/>
              </a:rPr>
              <a:t>desktop applications written in .NET </a:t>
            </a:r>
            <a:r>
              <a:rPr lang="en-GB" dirty="0" smtClean="0">
                <a:latin typeface="+mj-lt"/>
              </a:rPr>
              <a:t>can also </a:t>
            </a:r>
            <a:r>
              <a:rPr lang="en-GB" dirty="0">
                <a:latin typeface="+mj-lt"/>
              </a:rPr>
              <a:t>use </a:t>
            </a:r>
            <a:r>
              <a:rPr lang="en-GB" dirty="0" smtClean="0">
                <a:latin typeface="+mj-lt"/>
              </a:rPr>
              <a:t>WebSocket </a:t>
            </a:r>
            <a:r>
              <a:rPr lang="en-GB" dirty="0">
                <a:latin typeface="+mj-lt"/>
              </a:rPr>
              <a:t>with a library called WebSocket4Net.</a:t>
            </a:r>
          </a:p>
        </p:txBody>
      </p:sp>
    </p:spTree>
    <p:extLst>
      <p:ext uri="{BB962C8B-B14F-4D97-AF65-F5344CB8AC3E}">
        <p14:creationId xmlns:p14="http://schemas.microsoft.com/office/powerpoint/2010/main" val="13268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</a:t>
            </a:r>
            <a:r>
              <a:rPr lang="en-GB" dirty="0" smtClean="0"/>
              <a:t>drawbacks?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59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</a:t>
            </a:r>
            <a:r>
              <a:rPr lang="en-GB" dirty="0" smtClean="0"/>
              <a:t>drawbacks?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WebSocket </a:t>
            </a:r>
            <a:r>
              <a:rPr lang="en-GB" dirty="0">
                <a:latin typeface="+mj-lt"/>
              </a:rPr>
              <a:t>is a fairly new technology and is only supported in newer </a:t>
            </a:r>
            <a:r>
              <a:rPr lang="en-GB" dirty="0" smtClean="0">
                <a:latin typeface="+mj-lt"/>
              </a:rPr>
              <a:t>browsers: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IE10+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Firefox </a:t>
            </a:r>
            <a:r>
              <a:rPr lang="en-GB" dirty="0">
                <a:latin typeface="+mj-lt"/>
              </a:rPr>
              <a:t>31</a:t>
            </a:r>
            <a:r>
              <a:rPr lang="en-GB" dirty="0" smtClean="0">
                <a:latin typeface="+mj-lt"/>
              </a:rPr>
              <a:t>+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Chrome </a:t>
            </a:r>
            <a:r>
              <a:rPr lang="en-GB" dirty="0">
                <a:latin typeface="+mj-lt"/>
              </a:rPr>
              <a:t>31</a:t>
            </a:r>
            <a:r>
              <a:rPr lang="en-GB" dirty="0" smtClean="0">
                <a:latin typeface="+mj-lt"/>
              </a:rPr>
              <a:t>+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Chrome </a:t>
            </a:r>
            <a:r>
              <a:rPr lang="en-GB" dirty="0">
                <a:latin typeface="+mj-lt"/>
              </a:rPr>
              <a:t>for Android 42</a:t>
            </a:r>
            <a:r>
              <a:rPr lang="en-GB" dirty="0" smtClean="0">
                <a:latin typeface="+mj-lt"/>
              </a:rPr>
              <a:t>+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Safari </a:t>
            </a:r>
            <a:r>
              <a:rPr lang="en-GB" dirty="0">
                <a:latin typeface="+mj-lt"/>
              </a:rPr>
              <a:t>7</a:t>
            </a:r>
            <a:r>
              <a:rPr lang="en-GB" dirty="0" smtClean="0">
                <a:latin typeface="+mj-lt"/>
              </a:rPr>
              <a:t>+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Opera </a:t>
            </a:r>
            <a:r>
              <a:rPr lang="en-GB" dirty="0">
                <a:latin typeface="+mj-lt"/>
              </a:rPr>
              <a:t>30+ (not yet on Opera Mini</a:t>
            </a:r>
            <a:r>
              <a:rPr lang="en-GB" dirty="0" smtClean="0">
                <a:latin typeface="+mj-lt"/>
              </a:rPr>
              <a:t>)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Android </a:t>
            </a:r>
            <a:r>
              <a:rPr lang="en-GB" dirty="0">
                <a:latin typeface="+mj-lt"/>
              </a:rPr>
              <a:t>Native Browser 4.4</a:t>
            </a:r>
            <a:r>
              <a:rPr lang="en-GB" dirty="0" smtClean="0">
                <a:latin typeface="+mj-lt"/>
              </a:rPr>
              <a:t>+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</a:t>
            </a:r>
            <a:r>
              <a:rPr lang="en-GB" dirty="0" smtClean="0"/>
              <a:t>drawbacks?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To host </a:t>
            </a:r>
            <a:r>
              <a:rPr lang="en-GB" dirty="0" smtClean="0">
                <a:latin typeface="+mj-lt"/>
              </a:rPr>
              <a:t>a WebSocket application on </a:t>
            </a:r>
            <a:r>
              <a:rPr lang="en-GB" dirty="0">
                <a:latin typeface="+mj-lt"/>
              </a:rPr>
              <a:t>Windows IIS, only Windows Server 2012+ and Windows </a:t>
            </a:r>
            <a:r>
              <a:rPr lang="en-GB" dirty="0" smtClean="0">
                <a:latin typeface="+mj-lt"/>
              </a:rPr>
              <a:t>8+ </a:t>
            </a:r>
            <a:r>
              <a:rPr lang="en-GB" dirty="0">
                <a:latin typeface="+mj-lt"/>
              </a:rPr>
              <a:t>are supported</a:t>
            </a:r>
            <a:r>
              <a:rPr lang="en-GB" dirty="0" smtClean="0">
                <a:latin typeface="+mj-lt"/>
              </a:rPr>
              <a:t>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92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is SignalR?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12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is SignalR?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SignalR is an ASP.NET library that can be used to add real-time functionality to web applications. </a:t>
            </a:r>
            <a:r>
              <a:rPr lang="en-GB" dirty="0" smtClean="0">
                <a:latin typeface="+mj-lt"/>
              </a:rPr>
              <a:t>It gives the ability </a:t>
            </a:r>
            <a:r>
              <a:rPr lang="en-GB" dirty="0">
                <a:latin typeface="+mj-lt"/>
              </a:rPr>
              <a:t>to have server-side code push content to the connected clients as it happens, in real-time.</a:t>
            </a:r>
          </a:p>
        </p:txBody>
      </p:sp>
    </p:spTree>
    <p:extLst>
      <p:ext uri="{BB962C8B-B14F-4D97-AF65-F5344CB8AC3E}">
        <p14:creationId xmlns:p14="http://schemas.microsoft.com/office/powerpoint/2010/main" val="26937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is SignalR?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SignalR takes advantage of </a:t>
            </a:r>
            <a:r>
              <a:rPr lang="en-GB" dirty="0" smtClean="0">
                <a:latin typeface="+mj-lt"/>
              </a:rPr>
              <a:t>WebSocket </a:t>
            </a:r>
            <a:r>
              <a:rPr lang="en-GB" dirty="0">
                <a:latin typeface="+mj-lt"/>
              </a:rPr>
              <a:t>under the covers when it's available, and gracefully falls back to other techniques and technologies when it isn't, while the application code remains the same. This means we can run </a:t>
            </a:r>
            <a:r>
              <a:rPr lang="en-GB" dirty="0" smtClean="0">
                <a:latin typeface="+mj-lt"/>
              </a:rPr>
              <a:t>WebSocket-like applications </a:t>
            </a:r>
            <a:r>
              <a:rPr lang="en-GB" dirty="0" smtClean="0">
                <a:latin typeface="+mj-lt"/>
              </a:rPr>
              <a:t>on IIS on </a:t>
            </a:r>
            <a:r>
              <a:rPr lang="en-GB" dirty="0" smtClean="0">
                <a:latin typeface="+mj-lt"/>
              </a:rPr>
              <a:t>Windows Server 2008 and </a:t>
            </a:r>
            <a:r>
              <a:rPr lang="en-GB" dirty="0">
                <a:latin typeface="+mj-lt"/>
              </a:rPr>
              <a:t>Windows </a:t>
            </a:r>
            <a:r>
              <a:rPr lang="en-GB" dirty="0" smtClean="0">
                <a:latin typeface="+mj-lt"/>
              </a:rPr>
              <a:t>7.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51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SignalR demo chat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09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SignalR demo chat </a:t>
            </a:r>
            <a:r>
              <a:rPr lang="en-GB" dirty="0" smtClean="0"/>
              <a:t>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Here’s </a:t>
            </a:r>
            <a:r>
              <a:rPr lang="en-GB" dirty="0" smtClean="0">
                <a:latin typeface="+mj-lt"/>
              </a:rPr>
              <a:t>a simple SignalR chat </a:t>
            </a:r>
            <a:r>
              <a:rPr lang="en-GB" dirty="0" smtClean="0">
                <a:latin typeface="+mj-lt"/>
              </a:rPr>
              <a:t>application to demonstrate how WebSocket applications can be used.</a:t>
            </a:r>
            <a:endParaRPr lang="en-GB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28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WebSocket?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WebSocket, also known as </a:t>
            </a:r>
            <a:r>
              <a:rPr lang="en-GB" i="1" dirty="0" smtClean="0">
                <a:latin typeface="+mj-lt"/>
              </a:rPr>
              <a:t>WebSockets</a:t>
            </a:r>
            <a:r>
              <a:rPr lang="en-GB" dirty="0" smtClean="0">
                <a:latin typeface="+mj-lt"/>
              </a:rPr>
              <a:t>, </a:t>
            </a:r>
            <a:r>
              <a:rPr lang="en-GB" dirty="0">
                <a:latin typeface="+mj-lt"/>
              </a:rPr>
              <a:t>is a </a:t>
            </a:r>
            <a:r>
              <a:rPr lang="en-GB" dirty="0" smtClean="0">
                <a:latin typeface="+mj-lt"/>
              </a:rPr>
              <a:t>TCP-based protocol, like HTTP(S), FTP, SMTP etc.</a:t>
            </a:r>
          </a:p>
        </p:txBody>
      </p:sp>
    </p:spTree>
    <p:extLst>
      <p:ext uri="{BB962C8B-B14F-4D97-AF65-F5344CB8AC3E}">
        <p14:creationId xmlns:p14="http://schemas.microsoft.com/office/powerpoint/2010/main" val="11059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SignalR demo chat </a:t>
            </a:r>
            <a:r>
              <a:rPr lang="en-GB" dirty="0" smtClean="0"/>
              <a:t>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As we will </a:t>
            </a:r>
            <a:r>
              <a:rPr lang="en-GB" dirty="0">
                <a:latin typeface="+mj-lt"/>
              </a:rPr>
              <a:t>be using </a:t>
            </a:r>
            <a:r>
              <a:rPr lang="en-GB" dirty="0" smtClean="0">
                <a:latin typeface="+mj-lt"/>
              </a:rPr>
              <a:t>IIS on Windows 7, we won’t </a:t>
            </a:r>
            <a:r>
              <a:rPr lang="en-GB" dirty="0">
                <a:latin typeface="+mj-lt"/>
              </a:rPr>
              <a:t>actually be using true WebSocket functionality, although the effect will be the same, as SignalR silently falls back to older technologies when WebSocket isn’t available.</a:t>
            </a:r>
          </a:p>
        </p:txBody>
      </p:sp>
    </p:spTree>
    <p:extLst>
      <p:ext uri="{BB962C8B-B14F-4D97-AF65-F5344CB8AC3E}">
        <p14:creationId xmlns:p14="http://schemas.microsoft.com/office/powerpoint/2010/main" val="22809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WebSocket?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WebSocket has </a:t>
            </a:r>
            <a:r>
              <a:rPr lang="en-GB" dirty="0">
                <a:latin typeface="+mj-lt"/>
              </a:rPr>
              <a:t>its own URL schemes, </a:t>
            </a:r>
            <a:r>
              <a:rPr lang="en-GB" i="1" dirty="0">
                <a:latin typeface="+mj-lt"/>
              </a:rPr>
              <a:t>ws://</a:t>
            </a:r>
            <a:r>
              <a:rPr lang="en-GB" dirty="0">
                <a:latin typeface="+mj-lt"/>
              </a:rPr>
              <a:t> and </a:t>
            </a:r>
            <a:r>
              <a:rPr lang="en-GB" i="1" dirty="0">
                <a:latin typeface="+mj-lt"/>
              </a:rPr>
              <a:t>wss</a:t>
            </a:r>
            <a:r>
              <a:rPr lang="en-GB" i="1" dirty="0" smtClean="0">
                <a:latin typeface="+mj-lt"/>
              </a:rPr>
              <a:t>://</a:t>
            </a:r>
            <a:endParaRPr lang="en-GB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18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WebSocket?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The goal of WebSocket is </a:t>
            </a:r>
            <a:r>
              <a:rPr lang="en-GB" dirty="0">
                <a:latin typeface="+mj-lt"/>
              </a:rPr>
              <a:t>to provide a mechanism for browser-based applications that need two-way communication with servers that doesn’t rely on opening multiple HTTP connections, e.g. using Ajax or &lt;iframe&gt;s and long polling.</a:t>
            </a:r>
          </a:p>
        </p:txBody>
      </p:sp>
    </p:spTree>
    <p:extLst>
      <p:ext uri="{BB962C8B-B14F-4D97-AF65-F5344CB8AC3E}">
        <p14:creationId xmlns:p14="http://schemas.microsoft.com/office/powerpoint/2010/main" val="22947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WebSocket?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WebSocket enables 2-way, simultaneous, persistent (aka full-duplex, similar to telephone) communication between a client application and a web server. Messages can be sent from the browser to the server and from the server to the browser.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7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WebSocket?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When establishing a connection, the opening handshake is intended to be compatible with HTTP-based servers and networks, so that a single </a:t>
            </a:r>
            <a:r>
              <a:rPr lang="en-GB" dirty="0" smtClean="0">
                <a:latin typeface="+mj-lt"/>
              </a:rPr>
              <a:t>port (usually 80 or 443) </a:t>
            </a:r>
            <a:r>
              <a:rPr lang="en-GB" dirty="0">
                <a:latin typeface="+mj-lt"/>
              </a:rPr>
              <a:t>can be used by both HTTP clients talking to that server and </a:t>
            </a:r>
            <a:r>
              <a:rPr lang="en-GB" dirty="0" smtClean="0">
                <a:latin typeface="+mj-lt"/>
              </a:rPr>
              <a:t>WebSocket </a:t>
            </a:r>
            <a:r>
              <a:rPr lang="en-GB" dirty="0">
                <a:latin typeface="+mj-lt"/>
              </a:rPr>
              <a:t>clients talking to that server.  To </a:t>
            </a:r>
            <a:r>
              <a:rPr lang="en-GB" dirty="0" smtClean="0">
                <a:latin typeface="+mj-lt"/>
              </a:rPr>
              <a:t>do this, </a:t>
            </a:r>
            <a:r>
              <a:rPr lang="en-GB" dirty="0">
                <a:latin typeface="+mj-lt"/>
              </a:rPr>
              <a:t>the </a:t>
            </a:r>
            <a:r>
              <a:rPr lang="en-GB" dirty="0" smtClean="0">
                <a:latin typeface="+mj-lt"/>
              </a:rPr>
              <a:t>WebSocket </a:t>
            </a:r>
            <a:r>
              <a:rPr lang="en-GB" dirty="0">
                <a:latin typeface="+mj-lt"/>
              </a:rPr>
              <a:t>client initialises the connection with an HTTP Upgrade Request, which causes the protocol to be switched from HTTP to </a:t>
            </a:r>
            <a:r>
              <a:rPr lang="en-GB" dirty="0" smtClean="0">
                <a:latin typeface="+mj-lt"/>
              </a:rPr>
              <a:t>WebSocket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6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benefits?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0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benefits?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The browser and server do </a:t>
            </a:r>
            <a:r>
              <a:rPr lang="en-GB" smtClean="0">
                <a:latin typeface="+mj-lt"/>
              </a:rPr>
              <a:t>not need </a:t>
            </a:r>
            <a:r>
              <a:rPr lang="en-GB" dirty="0" smtClean="0">
                <a:latin typeface="+mj-lt"/>
              </a:rPr>
              <a:t>to repeatedly </a:t>
            </a:r>
            <a:r>
              <a:rPr lang="en-GB" dirty="0">
                <a:latin typeface="+mj-lt"/>
              </a:rPr>
              <a:t>poll for messages as they would need </a:t>
            </a:r>
            <a:r>
              <a:rPr lang="en-GB">
                <a:latin typeface="+mj-lt"/>
              </a:rPr>
              <a:t>to </a:t>
            </a:r>
            <a:r>
              <a:rPr lang="en-GB" smtClean="0">
                <a:latin typeface="+mj-lt"/>
              </a:rPr>
              <a:t>with </a:t>
            </a:r>
            <a:r>
              <a:rPr lang="en-GB" dirty="0">
                <a:latin typeface="+mj-lt"/>
              </a:rPr>
              <a:t>connectionless HTTP. Instead, the connection remains open and they “listen” for incoming messages with an event handler, which is triggered when a message arrives.</a:t>
            </a:r>
          </a:p>
        </p:txBody>
      </p:sp>
    </p:spTree>
    <p:extLst>
      <p:ext uri="{BB962C8B-B14F-4D97-AF65-F5344CB8AC3E}">
        <p14:creationId xmlns:p14="http://schemas.microsoft.com/office/powerpoint/2010/main" val="22335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benefits?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mtClean="0">
                <a:latin typeface="+mj-lt"/>
              </a:rPr>
              <a:t>The WebSocket </a:t>
            </a:r>
            <a:r>
              <a:rPr lang="en-GB" dirty="0">
                <a:latin typeface="+mj-lt"/>
              </a:rPr>
              <a:t>protocol makes more interaction between a browser and a server possible, enabling live content and the creation of real-time applications. This is made possible by allowing messages to be passed back and forth over the open connection.</a:t>
            </a: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86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5227</TotalTime>
  <Words>596</Words>
  <Application>Microsoft Office PowerPoint</Application>
  <PresentationFormat>On-screen Show (4:3)</PresentationFormat>
  <Paragraphs>35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Introduction to WebSocket and SignalR</vt:lpstr>
      <vt:lpstr>What is WebSocket?</vt:lpstr>
      <vt:lpstr>What is WebSocket?</vt:lpstr>
      <vt:lpstr>What is WebSocket?</vt:lpstr>
      <vt:lpstr>What is WebSocket?</vt:lpstr>
      <vt:lpstr>What is WebSocket?</vt:lpstr>
      <vt:lpstr>What are the benefits?</vt:lpstr>
      <vt:lpstr>What are the benefits?</vt:lpstr>
      <vt:lpstr>What are the benefits?</vt:lpstr>
      <vt:lpstr>What are the benefits?</vt:lpstr>
      <vt:lpstr>What are the benefits?</vt:lpstr>
      <vt:lpstr>What are the drawbacks?</vt:lpstr>
      <vt:lpstr>What are the drawbacks?</vt:lpstr>
      <vt:lpstr>What are the drawbacks?</vt:lpstr>
      <vt:lpstr>What is SignalR?</vt:lpstr>
      <vt:lpstr>What is SignalR?</vt:lpstr>
      <vt:lpstr>What is SignalR?</vt:lpstr>
      <vt:lpstr>SignalR demo chat application</vt:lpstr>
      <vt:lpstr>SignalR demo chat application</vt:lpstr>
      <vt:lpstr>SignalR demo chat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Anthony</dc:creator>
  <cp:lastModifiedBy>Anthony</cp:lastModifiedBy>
  <cp:revision>60</cp:revision>
  <dcterms:created xsi:type="dcterms:W3CDTF">2015-07-24T18:02:15Z</dcterms:created>
  <dcterms:modified xsi:type="dcterms:W3CDTF">2015-07-28T23:38:31Z</dcterms:modified>
</cp:coreProperties>
</file>