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62B2CD-2EAF-4108-BA18-D186155C2228}">
          <p14:sldIdLst>
            <p14:sldId id="256"/>
            <p14:sldId id="259"/>
            <p14:sldId id="260"/>
            <p14:sldId id="268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73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sankari Balasubramanian" initials="SB" lastIdx="1" clrIdx="0">
    <p:extLst>
      <p:ext uri="{19B8F6BF-5375-455C-9EA6-DF929625EA0E}">
        <p15:presenceInfo xmlns:p15="http://schemas.microsoft.com/office/powerpoint/2012/main" userId="S::sivasaba@in.ibm.com::48eef67d-61fb-4a12-925c-9cc68c178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2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EFEA1-35F7-46C6-82C9-5643F4760E6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BBDC40-EF74-449F-A7BF-3DA7B9C29C4B}">
      <dgm:prSet/>
      <dgm:spPr/>
      <dgm:t>
        <a:bodyPr/>
        <a:lstStyle/>
        <a:p>
          <a:r>
            <a:rPr lang="en-US" b="1"/>
            <a:t>Dropping Features: </a:t>
          </a:r>
          <a:r>
            <a:rPr lang="en-US"/>
            <a:t>Less impact on severity and missing around 60% of data.(Turning Loop, Number, Description, End_Time)</a:t>
          </a:r>
        </a:p>
      </dgm:t>
    </dgm:pt>
    <dgm:pt modelId="{3DC8E3B6-CFF1-40DD-AF50-9B0804B37425}" type="parTrans" cxnId="{544D8AC3-0D69-4194-8509-650CB68B15AA}">
      <dgm:prSet/>
      <dgm:spPr/>
      <dgm:t>
        <a:bodyPr/>
        <a:lstStyle/>
        <a:p>
          <a:endParaRPr lang="en-US"/>
        </a:p>
      </dgm:t>
    </dgm:pt>
    <dgm:pt modelId="{589060CF-854F-4AC6-BF0F-D00E29E9C09D}" type="sibTrans" cxnId="{544D8AC3-0D69-4194-8509-650CB68B15AA}">
      <dgm:prSet/>
      <dgm:spPr/>
      <dgm:t>
        <a:bodyPr/>
        <a:lstStyle/>
        <a:p>
          <a:endParaRPr lang="en-US"/>
        </a:p>
      </dgm:t>
    </dgm:pt>
    <dgm:pt modelId="{641B2688-AAE7-4406-B608-BD600733F25D}">
      <dgm:prSet/>
      <dgm:spPr/>
      <dgm:t>
        <a:bodyPr/>
        <a:lstStyle/>
        <a:p>
          <a:r>
            <a:rPr lang="en-US" b="1"/>
            <a:t>Modifying and Adding Features: </a:t>
          </a:r>
          <a:r>
            <a:rPr lang="en-US"/>
            <a:t>Start_Time, Weather_condition</a:t>
          </a:r>
        </a:p>
      </dgm:t>
    </dgm:pt>
    <dgm:pt modelId="{50FCACA4-BAB1-47EB-B0F3-118ECDD60B10}" type="parTrans" cxnId="{2593C702-38AA-40F6-864A-93E7128842B3}">
      <dgm:prSet/>
      <dgm:spPr/>
      <dgm:t>
        <a:bodyPr/>
        <a:lstStyle/>
        <a:p>
          <a:endParaRPr lang="en-US"/>
        </a:p>
      </dgm:t>
    </dgm:pt>
    <dgm:pt modelId="{4B978600-E42C-4011-8BD8-AC7313F08772}" type="sibTrans" cxnId="{2593C702-38AA-40F6-864A-93E7128842B3}">
      <dgm:prSet/>
      <dgm:spPr/>
      <dgm:t>
        <a:bodyPr/>
        <a:lstStyle/>
        <a:p>
          <a:endParaRPr lang="en-US"/>
        </a:p>
      </dgm:t>
    </dgm:pt>
    <dgm:pt modelId="{B8F1195A-65E5-449A-8A05-E49F930C471B}">
      <dgm:prSet/>
      <dgm:spPr/>
      <dgm:t>
        <a:bodyPr/>
        <a:lstStyle/>
        <a:p>
          <a:r>
            <a:rPr lang="en-US" b="1"/>
            <a:t>Handling the missing values: </a:t>
          </a:r>
          <a:r>
            <a:rPr lang="en-US"/>
            <a:t>Less count features were dropped.</a:t>
          </a:r>
        </a:p>
      </dgm:t>
    </dgm:pt>
    <dgm:pt modelId="{361B27E5-8D58-4A57-9437-5EEAF6E48969}" type="parTrans" cxnId="{CF08169C-586F-4270-82F3-8C067E7E8B26}">
      <dgm:prSet/>
      <dgm:spPr/>
      <dgm:t>
        <a:bodyPr/>
        <a:lstStyle/>
        <a:p>
          <a:endParaRPr lang="en-US"/>
        </a:p>
      </dgm:t>
    </dgm:pt>
    <dgm:pt modelId="{D05673AC-5C43-480A-97AC-6C877ED0147E}" type="sibTrans" cxnId="{CF08169C-586F-4270-82F3-8C067E7E8B26}">
      <dgm:prSet/>
      <dgm:spPr/>
      <dgm:t>
        <a:bodyPr/>
        <a:lstStyle/>
        <a:p>
          <a:endParaRPr lang="en-US"/>
        </a:p>
      </dgm:t>
    </dgm:pt>
    <dgm:pt modelId="{4D63BCC2-D1E5-428F-A876-E03DFC1790BD}">
      <dgm:prSet/>
      <dgm:spPr/>
      <dgm:t>
        <a:bodyPr/>
        <a:lstStyle/>
        <a:p>
          <a:r>
            <a:rPr lang="en-US" b="1"/>
            <a:t>Value Imputation: </a:t>
          </a:r>
          <a:r>
            <a:rPr lang="en-US"/>
            <a:t>Filled by mean, median and mode. </a:t>
          </a:r>
        </a:p>
      </dgm:t>
    </dgm:pt>
    <dgm:pt modelId="{24F811F5-B037-4D89-BB39-2EE191AFB1DA}" type="parTrans" cxnId="{0C9955E4-8E32-4426-803F-BBD5504EFF9D}">
      <dgm:prSet/>
      <dgm:spPr/>
      <dgm:t>
        <a:bodyPr/>
        <a:lstStyle/>
        <a:p>
          <a:endParaRPr lang="en-US"/>
        </a:p>
      </dgm:t>
    </dgm:pt>
    <dgm:pt modelId="{99939B90-8C41-470B-8032-FBFB05197F1A}" type="sibTrans" cxnId="{0C9955E4-8E32-4426-803F-BBD5504EFF9D}">
      <dgm:prSet/>
      <dgm:spPr/>
      <dgm:t>
        <a:bodyPr/>
        <a:lstStyle/>
        <a:p>
          <a:endParaRPr lang="en-US"/>
        </a:p>
      </dgm:t>
    </dgm:pt>
    <dgm:pt modelId="{EC9E0BAC-DC9D-40C9-A820-113A9A871987}">
      <dgm:prSet/>
      <dgm:spPr/>
      <dgm:t>
        <a:bodyPr/>
        <a:lstStyle/>
        <a:p>
          <a:r>
            <a:rPr lang="en-US" b="1"/>
            <a:t>Sampling the Data: </a:t>
          </a:r>
          <a:r>
            <a:rPr lang="en-US"/>
            <a:t>Data is unbalanced with below values.</a:t>
          </a:r>
        </a:p>
      </dgm:t>
    </dgm:pt>
    <dgm:pt modelId="{B3E9A3A9-16B9-422F-B31C-9AEF67D2CF09}" type="parTrans" cxnId="{648F3C19-7EB3-425F-9ADF-87970C8355DB}">
      <dgm:prSet/>
      <dgm:spPr/>
      <dgm:t>
        <a:bodyPr/>
        <a:lstStyle/>
        <a:p>
          <a:endParaRPr lang="en-US"/>
        </a:p>
      </dgm:t>
    </dgm:pt>
    <dgm:pt modelId="{78C88AFD-9DA1-4B5A-B5AD-90D308E465B0}" type="sibTrans" cxnId="{648F3C19-7EB3-425F-9ADF-87970C8355DB}">
      <dgm:prSet/>
      <dgm:spPr/>
      <dgm:t>
        <a:bodyPr/>
        <a:lstStyle/>
        <a:p>
          <a:endParaRPr lang="en-US"/>
        </a:p>
      </dgm:t>
    </dgm:pt>
    <dgm:pt modelId="{B79D76F2-0553-42F1-8B43-3601873D0122}">
      <dgm:prSet/>
      <dgm:spPr/>
      <dgm:t>
        <a:bodyPr/>
        <a:lstStyle/>
        <a:p>
          <a:r>
            <a:rPr lang="en-IN" baseline="0"/>
            <a:t>Total: 1032119	Severity 4 – 105167 Others – 926952</a:t>
          </a:r>
          <a:endParaRPr lang="en-US"/>
        </a:p>
      </dgm:t>
    </dgm:pt>
    <dgm:pt modelId="{E8AA77E3-9A2D-4AAD-952C-93551DF9C0C5}" type="parTrans" cxnId="{B67A7D56-400E-4B25-956B-C06BB8D10AD4}">
      <dgm:prSet/>
      <dgm:spPr/>
      <dgm:t>
        <a:bodyPr/>
        <a:lstStyle/>
        <a:p>
          <a:endParaRPr lang="en-US"/>
        </a:p>
      </dgm:t>
    </dgm:pt>
    <dgm:pt modelId="{5813AE16-3F15-48F8-8D7E-97256D18C07C}" type="sibTrans" cxnId="{B67A7D56-400E-4B25-956B-C06BB8D10AD4}">
      <dgm:prSet/>
      <dgm:spPr/>
      <dgm:t>
        <a:bodyPr/>
        <a:lstStyle/>
        <a:p>
          <a:endParaRPr lang="en-US"/>
        </a:p>
      </dgm:t>
    </dgm:pt>
    <dgm:pt modelId="{29A8E68C-C328-475A-AAA2-49BA4F54C763}">
      <dgm:prSet/>
      <dgm:spPr/>
      <dgm:t>
        <a:bodyPr/>
        <a:lstStyle/>
        <a:p>
          <a:r>
            <a:rPr lang="en-IN" baseline="0"/>
            <a:t>Sampling is done with value of 100000.</a:t>
          </a:r>
          <a:endParaRPr lang="en-US"/>
        </a:p>
      </dgm:t>
    </dgm:pt>
    <dgm:pt modelId="{5521AE2C-DCB3-42AC-9E31-5A3A5E2E65FD}" type="parTrans" cxnId="{5F782A9E-89EB-408A-9358-12F5B3C6BAA4}">
      <dgm:prSet/>
      <dgm:spPr/>
      <dgm:t>
        <a:bodyPr/>
        <a:lstStyle/>
        <a:p>
          <a:endParaRPr lang="en-US"/>
        </a:p>
      </dgm:t>
    </dgm:pt>
    <dgm:pt modelId="{3D5CAF82-C036-4EEB-B4A1-F99291123669}" type="sibTrans" cxnId="{5F782A9E-89EB-408A-9358-12F5B3C6BAA4}">
      <dgm:prSet/>
      <dgm:spPr/>
      <dgm:t>
        <a:bodyPr/>
        <a:lstStyle/>
        <a:p>
          <a:endParaRPr lang="en-US"/>
        </a:p>
      </dgm:t>
    </dgm:pt>
    <dgm:pt modelId="{CEE71362-022A-4F9F-89E5-6BDFDEDAB31B}" type="pres">
      <dgm:prSet presAssocID="{7EBEFEA1-35F7-46C6-82C9-5643F4760E6F}" presName="diagram" presStyleCnt="0">
        <dgm:presLayoutVars>
          <dgm:dir/>
          <dgm:resizeHandles val="exact"/>
        </dgm:presLayoutVars>
      </dgm:prSet>
      <dgm:spPr/>
    </dgm:pt>
    <dgm:pt modelId="{754C6EFC-471B-49FB-9896-7E92A4938550}" type="pres">
      <dgm:prSet presAssocID="{88BBDC40-EF74-449F-A7BF-3DA7B9C29C4B}" presName="node" presStyleLbl="node1" presStyleIdx="0" presStyleCnt="5">
        <dgm:presLayoutVars>
          <dgm:bulletEnabled val="1"/>
        </dgm:presLayoutVars>
      </dgm:prSet>
      <dgm:spPr/>
    </dgm:pt>
    <dgm:pt modelId="{DBD5CCE7-C64B-42F0-B53D-AA23C4356CFA}" type="pres">
      <dgm:prSet presAssocID="{589060CF-854F-4AC6-BF0F-D00E29E9C09D}" presName="sibTrans" presStyleCnt="0"/>
      <dgm:spPr/>
    </dgm:pt>
    <dgm:pt modelId="{3E5A21AC-C87A-4D5F-819E-26CA276D0904}" type="pres">
      <dgm:prSet presAssocID="{641B2688-AAE7-4406-B608-BD600733F25D}" presName="node" presStyleLbl="node1" presStyleIdx="1" presStyleCnt="5">
        <dgm:presLayoutVars>
          <dgm:bulletEnabled val="1"/>
        </dgm:presLayoutVars>
      </dgm:prSet>
      <dgm:spPr/>
    </dgm:pt>
    <dgm:pt modelId="{FE5DA38D-3089-4D0C-83FB-5B778A9DF01D}" type="pres">
      <dgm:prSet presAssocID="{4B978600-E42C-4011-8BD8-AC7313F08772}" presName="sibTrans" presStyleCnt="0"/>
      <dgm:spPr/>
    </dgm:pt>
    <dgm:pt modelId="{DFA1B11E-8F66-456B-8B94-A38AC73A9FF3}" type="pres">
      <dgm:prSet presAssocID="{B8F1195A-65E5-449A-8A05-E49F930C471B}" presName="node" presStyleLbl="node1" presStyleIdx="2" presStyleCnt="5">
        <dgm:presLayoutVars>
          <dgm:bulletEnabled val="1"/>
        </dgm:presLayoutVars>
      </dgm:prSet>
      <dgm:spPr/>
    </dgm:pt>
    <dgm:pt modelId="{E4C08B54-24B9-4877-B809-B24F34ED22AC}" type="pres">
      <dgm:prSet presAssocID="{D05673AC-5C43-480A-97AC-6C877ED0147E}" presName="sibTrans" presStyleCnt="0"/>
      <dgm:spPr/>
    </dgm:pt>
    <dgm:pt modelId="{18DCCB59-2B83-415E-B502-C373F8F6C15F}" type="pres">
      <dgm:prSet presAssocID="{4D63BCC2-D1E5-428F-A876-E03DFC1790BD}" presName="node" presStyleLbl="node1" presStyleIdx="3" presStyleCnt="5">
        <dgm:presLayoutVars>
          <dgm:bulletEnabled val="1"/>
        </dgm:presLayoutVars>
      </dgm:prSet>
      <dgm:spPr/>
    </dgm:pt>
    <dgm:pt modelId="{1549D40F-D090-462C-B188-6005ED98D99C}" type="pres">
      <dgm:prSet presAssocID="{99939B90-8C41-470B-8032-FBFB05197F1A}" presName="sibTrans" presStyleCnt="0"/>
      <dgm:spPr/>
    </dgm:pt>
    <dgm:pt modelId="{022D1B6D-29F9-40F2-A01E-86C943F85F11}" type="pres">
      <dgm:prSet presAssocID="{EC9E0BAC-DC9D-40C9-A820-113A9A871987}" presName="node" presStyleLbl="node1" presStyleIdx="4" presStyleCnt="5">
        <dgm:presLayoutVars>
          <dgm:bulletEnabled val="1"/>
        </dgm:presLayoutVars>
      </dgm:prSet>
      <dgm:spPr/>
    </dgm:pt>
  </dgm:ptLst>
  <dgm:cxnLst>
    <dgm:cxn modelId="{2593C702-38AA-40F6-864A-93E7128842B3}" srcId="{7EBEFEA1-35F7-46C6-82C9-5643F4760E6F}" destId="{641B2688-AAE7-4406-B608-BD600733F25D}" srcOrd="1" destOrd="0" parTransId="{50FCACA4-BAB1-47EB-B0F3-118ECDD60B10}" sibTransId="{4B978600-E42C-4011-8BD8-AC7313F08772}"/>
    <dgm:cxn modelId="{E89A1B03-3E35-423C-A69E-41D3EC9B72D1}" type="presOf" srcId="{B8F1195A-65E5-449A-8A05-E49F930C471B}" destId="{DFA1B11E-8F66-456B-8B94-A38AC73A9FF3}" srcOrd="0" destOrd="0" presId="urn:microsoft.com/office/officeart/2005/8/layout/default"/>
    <dgm:cxn modelId="{648F3C19-7EB3-425F-9ADF-87970C8355DB}" srcId="{7EBEFEA1-35F7-46C6-82C9-5643F4760E6F}" destId="{EC9E0BAC-DC9D-40C9-A820-113A9A871987}" srcOrd="4" destOrd="0" parTransId="{B3E9A3A9-16B9-422F-B31C-9AEF67D2CF09}" sibTransId="{78C88AFD-9DA1-4B5A-B5AD-90D308E465B0}"/>
    <dgm:cxn modelId="{4D39CD31-2779-448C-9FFA-21672F8B9BEE}" type="presOf" srcId="{29A8E68C-C328-475A-AAA2-49BA4F54C763}" destId="{022D1B6D-29F9-40F2-A01E-86C943F85F11}" srcOrd="0" destOrd="2" presId="urn:microsoft.com/office/officeart/2005/8/layout/default"/>
    <dgm:cxn modelId="{E1FB0941-7E22-405F-8C9E-C262987EDBE3}" type="presOf" srcId="{B79D76F2-0553-42F1-8B43-3601873D0122}" destId="{022D1B6D-29F9-40F2-A01E-86C943F85F11}" srcOrd="0" destOrd="1" presId="urn:microsoft.com/office/officeart/2005/8/layout/default"/>
    <dgm:cxn modelId="{EFC09D4D-54C1-4BB5-8742-FB1C9CE34EEF}" type="presOf" srcId="{EC9E0BAC-DC9D-40C9-A820-113A9A871987}" destId="{022D1B6D-29F9-40F2-A01E-86C943F85F11}" srcOrd="0" destOrd="0" presId="urn:microsoft.com/office/officeart/2005/8/layout/default"/>
    <dgm:cxn modelId="{B67A7D56-400E-4B25-956B-C06BB8D10AD4}" srcId="{EC9E0BAC-DC9D-40C9-A820-113A9A871987}" destId="{B79D76F2-0553-42F1-8B43-3601873D0122}" srcOrd="0" destOrd="0" parTransId="{E8AA77E3-9A2D-4AAD-952C-93551DF9C0C5}" sibTransId="{5813AE16-3F15-48F8-8D7E-97256D18C07C}"/>
    <dgm:cxn modelId="{CF08169C-586F-4270-82F3-8C067E7E8B26}" srcId="{7EBEFEA1-35F7-46C6-82C9-5643F4760E6F}" destId="{B8F1195A-65E5-449A-8A05-E49F930C471B}" srcOrd="2" destOrd="0" parTransId="{361B27E5-8D58-4A57-9437-5EEAF6E48969}" sibTransId="{D05673AC-5C43-480A-97AC-6C877ED0147E}"/>
    <dgm:cxn modelId="{5F782A9E-89EB-408A-9358-12F5B3C6BAA4}" srcId="{EC9E0BAC-DC9D-40C9-A820-113A9A871987}" destId="{29A8E68C-C328-475A-AAA2-49BA4F54C763}" srcOrd="1" destOrd="0" parTransId="{5521AE2C-DCB3-42AC-9E31-5A3A5E2E65FD}" sibTransId="{3D5CAF82-C036-4EEB-B4A1-F99291123669}"/>
    <dgm:cxn modelId="{544D8AC3-0D69-4194-8509-650CB68B15AA}" srcId="{7EBEFEA1-35F7-46C6-82C9-5643F4760E6F}" destId="{88BBDC40-EF74-449F-A7BF-3DA7B9C29C4B}" srcOrd="0" destOrd="0" parTransId="{3DC8E3B6-CFF1-40DD-AF50-9B0804B37425}" sibTransId="{589060CF-854F-4AC6-BF0F-D00E29E9C09D}"/>
    <dgm:cxn modelId="{B3BB5FDD-4F64-4346-9F2C-4F4E996EB745}" type="presOf" srcId="{641B2688-AAE7-4406-B608-BD600733F25D}" destId="{3E5A21AC-C87A-4D5F-819E-26CA276D0904}" srcOrd="0" destOrd="0" presId="urn:microsoft.com/office/officeart/2005/8/layout/default"/>
    <dgm:cxn modelId="{C5A585DE-4075-4FFF-AB66-D3B58FB6EA9F}" type="presOf" srcId="{4D63BCC2-D1E5-428F-A876-E03DFC1790BD}" destId="{18DCCB59-2B83-415E-B502-C373F8F6C15F}" srcOrd="0" destOrd="0" presId="urn:microsoft.com/office/officeart/2005/8/layout/default"/>
    <dgm:cxn modelId="{0C9955E4-8E32-4426-803F-BBD5504EFF9D}" srcId="{7EBEFEA1-35F7-46C6-82C9-5643F4760E6F}" destId="{4D63BCC2-D1E5-428F-A876-E03DFC1790BD}" srcOrd="3" destOrd="0" parTransId="{24F811F5-B037-4D89-BB39-2EE191AFB1DA}" sibTransId="{99939B90-8C41-470B-8032-FBFB05197F1A}"/>
    <dgm:cxn modelId="{E8278AEC-0B89-4E89-AEB7-25815957124C}" type="presOf" srcId="{7EBEFEA1-35F7-46C6-82C9-5643F4760E6F}" destId="{CEE71362-022A-4F9F-89E5-6BDFDEDAB31B}" srcOrd="0" destOrd="0" presId="urn:microsoft.com/office/officeart/2005/8/layout/default"/>
    <dgm:cxn modelId="{B4C059FF-DC65-4375-AE02-7602308EFA95}" type="presOf" srcId="{88BBDC40-EF74-449F-A7BF-3DA7B9C29C4B}" destId="{754C6EFC-471B-49FB-9896-7E92A4938550}" srcOrd="0" destOrd="0" presId="urn:microsoft.com/office/officeart/2005/8/layout/default"/>
    <dgm:cxn modelId="{AD7C8E7D-775B-47AE-BF13-0EFA2E41DA9F}" type="presParOf" srcId="{CEE71362-022A-4F9F-89E5-6BDFDEDAB31B}" destId="{754C6EFC-471B-49FB-9896-7E92A4938550}" srcOrd="0" destOrd="0" presId="urn:microsoft.com/office/officeart/2005/8/layout/default"/>
    <dgm:cxn modelId="{E17E75AB-5071-43CB-B2E6-DF4EE023A949}" type="presParOf" srcId="{CEE71362-022A-4F9F-89E5-6BDFDEDAB31B}" destId="{DBD5CCE7-C64B-42F0-B53D-AA23C4356CFA}" srcOrd="1" destOrd="0" presId="urn:microsoft.com/office/officeart/2005/8/layout/default"/>
    <dgm:cxn modelId="{E0B0B5A5-F8AD-4921-9C87-302EA9E39F6A}" type="presParOf" srcId="{CEE71362-022A-4F9F-89E5-6BDFDEDAB31B}" destId="{3E5A21AC-C87A-4D5F-819E-26CA276D0904}" srcOrd="2" destOrd="0" presId="urn:microsoft.com/office/officeart/2005/8/layout/default"/>
    <dgm:cxn modelId="{5CF3414A-7630-44FA-86BA-716BF66236BD}" type="presParOf" srcId="{CEE71362-022A-4F9F-89E5-6BDFDEDAB31B}" destId="{FE5DA38D-3089-4D0C-83FB-5B778A9DF01D}" srcOrd="3" destOrd="0" presId="urn:microsoft.com/office/officeart/2005/8/layout/default"/>
    <dgm:cxn modelId="{7A187DF5-C288-4855-94F3-3011F41500A2}" type="presParOf" srcId="{CEE71362-022A-4F9F-89E5-6BDFDEDAB31B}" destId="{DFA1B11E-8F66-456B-8B94-A38AC73A9FF3}" srcOrd="4" destOrd="0" presId="urn:microsoft.com/office/officeart/2005/8/layout/default"/>
    <dgm:cxn modelId="{7C18274E-3539-408E-9280-39F1730F039E}" type="presParOf" srcId="{CEE71362-022A-4F9F-89E5-6BDFDEDAB31B}" destId="{E4C08B54-24B9-4877-B809-B24F34ED22AC}" srcOrd="5" destOrd="0" presId="urn:microsoft.com/office/officeart/2005/8/layout/default"/>
    <dgm:cxn modelId="{9EF8A910-0B19-4786-B1F7-839B02E6432D}" type="presParOf" srcId="{CEE71362-022A-4F9F-89E5-6BDFDEDAB31B}" destId="{18DCCB59-2B83-415E-B502-C373F8F6C15F}" srcOrd="6" destOrd="0" presId="urn:microsoft.com/office/officeart/2005/8/layout/default"/>
    <dgm:cxn modelId="{AE7C1A27-5A97-420F-8528-6F0FD93735B8}" type="presParOf" srcId="{CEE71362-022A-4F9F-89E5-6BDFDEDAB31B}" destId="{1549D40F-D090-462C-B188-6005ED98D99C}" srcOrd="7" destOrd="0" presId="urn:microsoft.com/office/officeart/2005/8/layout/default"/>
    <dgm:cxn modelId="{AA634D17-9254-4E18-839B-D911E9DEE52A}" type="presParOf" srcId="{CEE71362-022A-4F9F-89E5-6BDFDEDAB31B}" destId="{022D1B6D-29F9-40F2-A01E-86C943F85F1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6EFC-471B-49FB-9896-7E92A4938550}">
      <dsp:nvSpPr>
        <dsp:cNvPr id="0" name=""/>
        <dsp:cNvSpPr/>
      </dsp:nvSpPr>
      <dsp:spPr>
        <a:xfrm>
          <a:off x="525221" y="2832"/>
          <a:ext cx="2315711" cy="13894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Dropping Features: </a:t>
          </a:r>
          <a:r>
            <a:rPr lang="en-US" sz="1400" kern="1200"/>
            <a:t>Less impact on severity and missing around 60% of data.(Turning Loop, Number, Description, End_Time)</a:t>
          </a:r>
        </a:p>
      </dsp:txBody>
      <dsp:txXfrm>
        <a:off x="525221" y="2832"/>
        <a:ext cx="2315711" cy="1389426"/>
      </dsp:txXfrm>
    </dsp:sp>
    <dsp:sp modelId="{3E5A21AC-C87A-4D5F-819E-26CA276D0904}">
      <dsp:nvSpPr>
        <dsp:cNvPr id="0" name=""/>
        <dsp:cNvSpPr/>
      </dsp:nvSpPr>
      <dsp:spPr>
        <a:xfrm>
          <a:off x="3072504" y="2832"/>
          <a:ext cx="2315711" cy="13894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Modifying and Adding Features: </a:t>
          </a:r>
          <a:r>
            <a:rPr lang="en-US" sz="1400" kern="1200"/>
            <a:t>Start_Time, Weather_condition</a:t>
          </a:r>
        </a:p>
      </dsp:txBody>
      <dsp:txXfrm>
        <a:off x="3072504" y="2832"/>
        <a:ext cx="2315711" cy="1389426"/>
      </dsp:txXfrm>
    </dsp:sp>
    <dsp:sp modelId="{DFA1B11E-8F66-456B-8B94-A38AC73A9FF3}">
      <dsp:nvSpPr>
        <dsp:cNvPr id="0" name=""/>
        <dsp:cNvSpPr/>
      </dsp:nvSpPr>
      <dsp:spPr>
        <a:xfrm>
          <a:off x="525221" y="1623830"/>
          <a:ext cx="2315711" cy="138942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Handling the missing values: </a:t>
          </a:r>
          <a:r>
            <a:rPr lang="en-US" sz="1400" kern="1200"/>
            <a:t>Less count features were dropped.</a:t>
          </a:r>
        </a:p>
      </dsp:txBody>
      <dsp:txXfrm>
        <a:off x="525221" y="1623830"/>
        <a:ext cx="2315711" cy="1389426"/>
      </dsp:txXfrm>
    </dsp:sp>
    <dsp:sp modelId="{18DCCB59-2B83-415E-B502-C373F8F6C15F}">
      <dsp:nvSpPr>
        <dsp:cNvPr id="0" name=""/>
        <dsp:cNvSpPr/>
      </dsp:nvSpPr>
      <dsp:spPr>
        <a:xfrm>
          <a:off x="3072504" y="1623830"/>
          <a:ext cx="2315711" cy="13894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Value Imputation: </a:t>
          </a:r>
          <a:r>
            <a:rPr lang="en-US" sz="1400" kern="1200"/>
            <a:t>Filled by mean, median and mode. </a:t>
          </a:r>
        </a:p>
      </dsp:txBody>
      <dsp:txXfrm>
        <a:off x="3072504" y="1623830"/>
        <a:ext cx="2315711" cy="1389426"/>
      </dsp:txXfrm>
    </dsp:sp>
    <dsp:sp modelId="{022D1B6D-29F9-40F2-A01E-86C943F85F11}">
      <dsp:nvSpPr>
        <dsp:cNvPr id="0" name=""/>
        <dsp:cNvSpPr/>
      </dsp:nvSpPr>
      <dsp:spPr>
        <a:xfrm>
          <a:off x="1798862" y="3244828"/>
          <a:ext cx="2315711" cy="138942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Sampling the Data: </a:t>
          </a:r>
          <a:r>
            <a:rPr lang="en-US" sz="1400" kern="1200"/>
            <a:t>Data is unbalanced with below values.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baseline="0"/>
            <a:t>Total: 1032119	Severity 4 – 105167 Others – 926952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baseline="0"/>
            <a:t>Sampling is done with value of 100000.</a:t>
          </a:r>
          <a:endParaRPr lang="en-US" sz="1100" kern="1200"/>
        </a:p>
      </dsp:txBody>
      <dsp:txXfrm>
        <a:off x="1798862" y="3244828"/>
        <a:ext cx="2315711" cy="1389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3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8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4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3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1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2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vaibhavgope02/predicting-accident-severity-with-us-accidents-dataset-4aeaaae0b0af" TargetMode="External"/><Relationship Id="rId2" Type="http://schemas.openxmlformats.org/officeDocument/2006/relationships/hyperlink" Target="https://smoosavi.org/datasets/us_accid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eepakdeepu8978/how-severity-the-accidents-is" TargetMode="External"/><Relationship Id="rId4" Type="http://schemas.openxmlformats.org/officeDocument/2006/relationships/hyperlink" Target="https://www.kaggle.com/vtech6/basic-analysis-us-accid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bhanmoosavi/us-accid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569-E119-4565-BDEE-C0596B0A9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195"/>
            <a:ext cx="9144000" cy="1395412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CAR ACCIDENTS SEVERITY IN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AFE39-299B-4EC6-9F1D-162EA2C3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240" y="2581275"/>
            <a:ext cx="7914640" cy="847725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science Coursera capstone Project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By.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ANTO LOURDU XAVIER RAJ.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7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E6290538-402F-4417-96A6-FEA32F905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1365318D-852E-4684-A498-2E8DA6C4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09DA-807A-4145-83E5-FD1289D7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96796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Weather Features correlation</a:t>
            </a:r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A64C98D7-F1CC-4F08-A9BA-6CB6F27E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0"/>
            <a:ext cx="6104330" cy="5149101"/>
            <a:chOff x="7463259" y="583365"/>
            <a:chExt cx="6104330" cy="51819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3A3B45-5B76-4C13-90BE-66E6A89D2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E1BC1-37A1-4CB2-BDE5-58AE0B78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96B07-5484-44EF-B2F3-87A58E2719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r="1" b="3754"/>
          <a:stretch/>
        </p:blipFill>
        <p:spPr>
          <a:xfrm>
            <a:off x="1271222" y="1116344"/>
            <a:ext cx="4825148" cy="3866172"/>
          </a:xfrm>
          <a:prstGeom prst="rect">
            <a:avLst/>
          </a:prstGeom>
        </p:spPr>
      </p:pic>
      <p:pic>
        <p:nvPicPr>
          <p:cNvPr id="45" name="Picture 24">
            <a:extLst>
              <a:ext uri="{FF2B5EF4-FFF2-40B4-BE49-F238E27FC236}">
                <a16:creationId xmlns:a16="http://schemas.microsoft.com/office/drawing/2014/main" id="{ABFBEC0F-0D5C-42C5-9762-3599B819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26">
            <a:extLst>
              <a:ext uri="{FF2B5EF4-FFF2-40B4-BE49-F238E27FC236}">
                <a16:creationId xmlns:a16="http://schemas.microsoft.com/office/drawing/2014/main" id="{030BFDEE-B04B-4BBD-B634-EED34B0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8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47F6-D42D-47B1-AABC-7F84827E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57" y="1165431"/>
            <a:ext cx="9605635" cy="6591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B75D-9C39-4C25-9914-4684505D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5360"/>
            <a:ext cx="5181600" cy="3407569"/>
          </a:xfrm>
        </p:spPr>
        <p:txBody>
          <a:bodyPr/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34A2-7BC7-4F02-8DC0-0D1140CC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64194"/>
            <a:ext cx="5181600" cy="39832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Classification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BA77E-9BCB-4D93-9D44-BCA95D0FA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6192" y="2444036"/>
            <a:ext cx="4793615" cy="31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4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7D64-BF2B-49EB-B647-AC9B5F0B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520"/>
            <a:ext cx="9603275" cy="6142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2DD59A-9E9F-42FC-A856-7F65F27C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15496"/>
              </p:ext>
            </p:extLst>
          </p:nvPr>
        </p:nvGraphicFramePr>
        <p:xfrm>
          <a:off x="1823720" y="2098991"/>
          <a:ext cx="8180286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6762">
                  <a:extLst>
                    <a:ext uri="{9D8B030D-6E8A-4147-A177-3AD203B41FA5}">
                      <a16:colId xmlns:a16="http://schemas.microsoft.com/office/drawing/2014/main" val="2665128996"/>
                    </a:ext>
                  </a:extLst>
                </a:gridCol>
                <a:gridCol w="2726762">
                  <a:extLst>
                    <a:ext uri="{9D8B030D-6E8A-4147-A177-3AD203B41FA5}">
                      <a16:colId xmlns:a16="http://schemas.microsoft.com/office/drawing/2014/main" val="858097385"/>
                    </a:ext>
                  </a:extLst>
                </a:gridCol>
                <a:gridCol w="2726762">
                  <a:extLst>
                    <a:ext uri="{9D8B030D-6E8A-4147-A177-3AD203B41FA5}">
                      <a16:colId xmlns:a16="http://schemas.microsoft.com/office/drawing/2014/main" val="1602146441"/>
                    </a:ext>
                  </a:extLst>
                </a:gridCol>
              </a:tblGrid>
              <a:tr h="6199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 Set Accuracy in 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 Set Accuracy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10144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85.15%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70.87%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788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78.43%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72.71%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0053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71.52%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07817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66.9%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00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82.01%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1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4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B1A3F-7448-4269-850C-BF2927A8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C618C-A3BE-4AB8-95AD-34696CC75785}"/>
              </a:ext>
            </a:extLst>
          </p:cNvPr>
          <p:cNvSpPr txBox="1"/>
          <p:nvPr/>
        </p:nvSpPr>
        <p:spPr>
          <a:xfrm>
            <a:off x="4705594" y="1240077"/>
            <a:ext cx="6034827" cy="4916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The best evaluation is performed using </a:t>
            </a:r>
            <a:r>
              <a:rPr lang="en-US" b="1"/>
              <a:t>Random Forest </a:t>
            </a:r>
            <a:r>
              <a:rPr lang="en-US"/>
              <a:t>with high accuracy. The best models for prediction the accidents are.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Random Forest Classifier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KNN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Decision Tree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096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25F12-039F-491D-8397-CB86B098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and Development</a:t>
            </a:r>
            <a:endParaRPr lang="en-IN" sz="2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1D7-A665-4234-8493-02B488FE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pPr lvl="0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as many features as possible by making the newly created instance from already existing one feature for better prediction.</a:t>
            </a:r>
          </a:p>
          <a:p>
            <a:pPr lvl="0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Weighted XGBoost, Naïve Bayes and other similar models can be implemented instead of resampling the dataset.</a:t>
            </a:r>
          </a:p>
          <a:p>
            <a:pPr lvl="0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Detailed study of each feature and their correlation with dependent variable Severity will be done.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11762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C98B-52D2-47D9-AD57-6DFAE230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8240"/>
            <a:ext cx="9603275" cy="6955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585-296E-4713-AEC9-01B4A725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https://smoosavi.org/datasets/us_accidents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https://medium.com/@vaibhavgope02/predicting-accident-severity-with-us-accidents-dataset-4aeaaae0b0af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https://www.kaggle.com/vtech6/basic-analysis-us-accidents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 latinLnBrk="1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https://www.kaggle.com/deepakdeepu8978/how-severity-the-accidents-is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9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7CC-1388-40AB-9514-944EFE1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9557-2C10-46CC-8F43-419BC50B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and Preparation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 and Evaluation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and Development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3164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044C81-5E2C-4A07-B23C-3BC879F1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B0175-896C-4CFA-9762-B0B47379D3CE}"/>
              </a:ext>
            </a:extLst>
          </p:cNvPr>
          <p:cNvSpPr txBox="1"/>
          <p:nvPr/>
        </p:nvSpPr>
        <p:spPr>
          <a:xfrm>
            <a:off x="1451581" y="2306319"/>
            <a:ext cx="4172212" cy="1840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World Health Organization’s Global status report on Road Safety 2018, number of road accident deaths are continued to climb, reaching 1.35 million in 2016.</a:t>
            </a:r>
          </a:p>
        </p:txBody>
      </p:sp>
      <p:pic>
        <p:nvPicPr>
          <p:cNvPr id="4" name="Content Placeholder 3" descr="A picture containing table, group&#10;&#10;Description automatically generated">
            <a:extLst>
              <a:ext uri="{FF2B5EF4-FFF2-40B4-BE49-F238E27FC236}">
                <a16:creationId xmlns:a16="http://schemas.microsoft.com/office/drawing/2014/main" id="{93B47B94-1CC8-4624-9EAA-33036350F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2125274"/>
            <a:ext cx="4960442" cy="2649926"/>
          </a:xfrm>
          <a:prstGeom prst="rect">
            <a:avLst/>
          </a:prstGeom>
          <a:solidFill>
            <a:schemeClr val="accent2">
              <a:tint val="40000"/>
            </a:schemeClr>
          </a:solidFill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6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C68A-836B-4F07-96F2-C07BD75A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140"/>
            <a:ext cx="10515600" cy="610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1D57-7B6C-4D21-809C-7D5544A1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164080"/>
            <a:ext cx="9921240" cy="32004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aim is to identify the key factors causing the accidents as mentioned in second and third phases (i.e., Data Understanding and Data Preparation) of Data science methodology.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 is developing a model that can accurately predict the severity of the accidents.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patterns and Prediction will help the Traffic control Authorities, Transportation Department to impose and regulate the Traffic rules on Road safety.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19D0C-C625-4284-A625-BE99F65D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2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02C7-A7BA-4289-A990-157A8202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 accidents Dataset with 3.5 million records and 49 columns collected from the Kaggle website.</a:t>
            </a:r>
          </a:p>
          <a:p>
            <a:pPr>
              <a:lnSpc>
                <a:spcPct val="110000"/>
              </a:lnSpc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 February</a:t>
            </a: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2016 to June 2020.</a:t>
            </a:r>
          </a:p>
          <a:p>
            <a:pPr>
              <a:lnSpc>
                <a:spcPct val="110000"/>
              </a:lnSpc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</a:t>
            </a:r>
            <a:r>
              <a:rPr lang="en-IN" sz="1400" u="sng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https://www.kaggle.com/sobhanmoosavi/us-accidents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Traffic Attributes: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Source, Severity, Latitudes, Longitudes, Start Time etc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Attributes: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Street, Side, State, City, Time zone, county etc.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Weather Attributes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Wind_Direction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Weather, Temperature, Humidity etc..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Point-Of-Interest Attributes: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Crossing, Traffic Signal, Bump, Junction, Stop etc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Period-of-Day (4)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Sunrise/sunset,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Civil_Twilight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Astronomical Twilight etc.</a:t>
            </a:r>
          </a:p>
          <a:p>
            <a:pPr lvl="1">
              <a:lnSpc>
                <a:spcPct val="110000"/>
              </a:lnSpc>
            </a:pPr>
            <a:endParaRPr lang="en-IN" sz="1400"/>
          </a:p>
          <a:p>
            <a:pPr lvl="1">
              <a:lnSpc>
                <a:spcPct val="110000"/>
              </a:lnSpc>
            </a:pPr>
            <a:endParaRPr lang="en-IN" sz="1400" b="1"/>
          </a:p>
        </p:txBody>
      </p:sp>
    </p:spTree>
    <p:extLst>
      <p:ext uri="{BB962C8B-B14F-4D97-AF65-F5344CB8AC3E}">
        <p14:creationId xmlns:p14="http://schemas.microsoft.com/office/powerpoint/2010/main" val="39290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E559E-8BEF-49D9-87A5-8C803DEC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3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58D78FAB-8E7F-468B-959A-8113A355F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6043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24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17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19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90E939-8AA5-40E7-A596-57E64716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Data Analysis and Visualization</a:t>
            </a:r>
          </a:p>
        </p:txBody>
      </p:sp>
      <p:sp>
        <p:nvSpPr>
          <p:cNvPr id="63" name="Rectangle 21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4" name="Group 23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47246-AFCA-4D9A-9C86-452A41A9C97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" r="1" b="1264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68AE-53FB-42BF-A028-4F8C5456A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Analysis done by various Features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Time Features: Hour, Weekday, Year, Time Zone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Spatial Features: Latitude, Longitude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Weather Condition and Wind_Direction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State, Side of the Road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Period of Day Features</a:t>
            </a:r>
          </a:p>
          <a:p>
            <a:pPr marL="457200" lvl="1">
              <a:lnSpc>
                <a:spcPct val="110000"/>
              </a:lnSpc>
            </a:pPr>
            <a:endParaRPr lang="en-US" sz="1700"/>
          </a:p>
        </p:txBody>
      </p:sp>
      <p:pic>
        <p:nvPicPr>
          <p:cNvPr id="66" name="Picture 27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29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7D0E9-D077-4007-8D54-6C9777F4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83" y="886036"/>
            <a:ext cx="10515600" cy="6969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7265-6888-4093-A1BB-8E0E301288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side is with high severity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B49344-C039-4796-B7C4-525D956AB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Zone: North Eastern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2B592-2172-4CBA-950A-221C1E9766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5880" y="2570956"/>
            <a:ext cx="3825240" cy="4013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2ABD7-DD93-481C-9953-0ED66F159E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34" y="2487455"/>
            <a:ext cx="5257799" cy="4013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5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C6697C-53C4-4236-87E5-A41FCBD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  <a:endParaRPr lang="en-I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0FE27-CD81-4D49-B757-E4632884DF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029" y="971849"/>
            <a:ext cx="4960442" cy="432822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BFC8-6FF0-4AE0-A64C-9DC9E351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Fair weather conditions are highly serious when compared with cloudy, Rain, snow conditions.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2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A42FFA349614D8ADB891C6481ED5C" ma:contentTypeVersion="0" ma:contentTypeDescription="Create a new document." ma:contentTypeScope="" ma:versionID="3aecdc0422945216c484ac6f7b8bfd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15b9db2619e020f8e16e462a98f49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65383C-0168-41BE-B53A-396BF75B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0B564-7D6C-4B45-9254-97B3E332B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459570-E056-4582-8F82-B1376C5D76F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Gallery</vt:lpstr>
      <vt:lpstr>PREDICTION OF CAR ACCIDENTS SEVERITY IN US</vt:lpstr>
      <vt:lpstr>Index</vt:lpstr>
      <vt:lpstr>Introduction</vt:lpstr>
      <vt:lpstr>Introduction continued…</vt:lpstr>
      <vt:lpstr>Data understanding</vt:lpstr>
      <vt:lpstr>Data Preparation</vt:lpstr>
      <vt:lpstr>Data Analysis and Visualization</vt:lpstr>
      <vt:lpstr>Data Analysis and Visualization</vt:lpstr>
      <vt:lpstr>Data Analysis and Visualization</vt:lpstr>
      <vt:lpstr>Weather Features correlation</vt:lpstr>
      <vt:lpstr>Deployment Model and Evaluation</vt:lpstr>
      <vt:lpstr>Results</vt:lpstr>
      <vt:lpstr>RESULTS</vt:lpstr>
      <vt:lpstr>Further Research and Development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CAR ACCIDENTS SEVERITY IN US</dc:title>
  <dc:creator>Sivasankari Balasubramanian</dc:creator>
  <cp:lastModifiedBy>MARIO MACRINA A</cp:lastModifiedBy>
  <cp:revision>3</cp:revision>
  <dcterms:created xsi:type="dcterms:W3CDTF">2020-09-08T06:56:56Z</dcterms:created>
  <dcterms:modified xsi:type="dcterms:W3CDTF">2020-09-08T10:07:31Z</dcterms:modified>
</cp:coreProperties>
</file>