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7"/>
  </p:notesMasterIdLst>
  <p:sldIdLst>
    <p:sldId id="256" r:id="rId2"/>
    <p:sldId id="278" r:id="rId3"/>
    <p:sldId id="257" r:id="rId4"/>
    <p:sldId id="260" r:id="rId5"/>
    <p:sldId id="258" r:id="rId6"/>
    <p:sldId id="259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95" r:id="rId16"/>
    <p:sldId id="269" r:id="rId17"/>
    <p:sldId id="271" r:id="rId18"/>
    <p:sldId id="272" r:id="rId19"/>
    <p:sldId id="273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274" r:id="rId48"/>
    <p:sldId id="276" r:id="rId49"/>
    <p:sldId id="296" r:id="rId50"/>
    <p:sldId id="314" r:id="rId51"/>
    <p:sldId id="315" r:id="rId52"/>
    <p:sldId id="316" r:id="rId53"/>
    <p:sldId id="317" r:id="rId54"/>
    <p:sldId id="318" r:id="rId55"/>
    <p:sldId id="309" r:id="rId56"/>
    <p:sldId id="310" r:id="rId57"/>
    <p:sldId id="311" r:id="rId58"/>
    <p:sldId id="313" r:id="rId59"/>
    <p:sldId id="312" r:id="rId60"/>
    <p:sldId id="305" r:id="rId61"/>
    <p:sldId id="299" r:id="rId62"/>
    <p:sldId id="300" r:id="rId63"/>
    <p:sldId id="302" r:id="rId64"/>
    <p:sldId id="306" r:id="rId65"/>
    <p:sldId id="308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03" r:id="rId84"/>
    <p:sldId id="304" r:id="rId85"/>
    <p:sldId id="319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 Store " id="{E512B9BB-9D91-491B-8EF5-CDDD0EF5018B}">
          <p14:sldIdLst>
            <p14:sldId id="256"/>
            <p14:sldId id="278"/>
            <p14:sldId id="257"/>
            <p14:sldId id="260"/>
            <p14:sldId id="258"/>
            <p14:sldId id="259"/>
            <p14:sldId id="261"/>
            <p14:sldId id="262"/>
            <p14:sldId id="265"/>
            <p14:sldId id="263"/>
            <p14:sldId id="264"/>
            <p14:sldId id="266"/>
            <p14:sldId id="267"/>
            <p14:sldId id="268"/>
          </p14:sldIdLst>
        </p14:section>
        <p14:section name="Level 1 " id="{32254B19-68EA-4FC1-B2E9-90FEE8EBEDAA}">
          <p14:sldIdLst>
            <p14:sldId id="295"/>
          </p14:sldIdLst>
        </p14:section>
        <p14:section name="Ship Mode wise analysis" id="{2566DC24-FD65-4860-A3C2-7E1B40073F93}">
          <p14:sldIdLst>
            <p14:sldId id="269"/>
            <p14:sldId id="271"/>
            <p14:sldId id="272"/>
            <p14:sldId id="273"/>
            <p14:sldId id="280"/>
          </p14:sldIdLst>
        </p14:section>
        <p14:section name="Segment wise analysis" id="{2DF09802-C811-42F3-8A48-88A08F182C4E}">
          <p14:sldIdLst>
            <p14:sldId id="279"/>
            <p14:sldId id="281"/>
            <p14:sldId id="282"/>
            <p14:sldId id="283"/>
            <p14:sldId id="284"/>
          </p14:sldIdLst>
        </p14:section>
        <p14:section name="Region wise analysis" id="{476260AD-3729-4434-9E66-26CB80A95CC2}">
          <p14:sldIdLst>
            <p14:sldId id="285"/>
            <p14:sldId id="286"/>
            <p14:sldId id="287"/>
            <p14:sldId id="288"/>
            <p14:sldId id="289"/>
          </p14:sldIdLst>
        </p14:section>
        <p14:section name="Sub category wise analysis" id="{ABAF3061-4E0F-4037-A127-91DA88BB3E9A}">
          <p14:sldIdLst>
            <p14:sldId id="290"/>
            <p14:sldId id="291"/>
            <p14:sldId id="292"/>
            <p14:sldId id="293"/>
            <p14:sldId id="294"/>
          </p14:sldIdLst>
        </p14:section>
        <p14:section name="State wise analysis" id="{B68D1B3D-79C2-4046-ADFF-F0EEB4B49B1E}">
          <p14:sldIdLst>
            <p14:sldId id="320"/>
            <p14:sldId id="321"/>
            <p14:sldId id="322"/>
          </p14:sldIdLst>
        </p14:section>
        <p14:section name="City wise" id="{DD44C38F-48FE-4852-A539-5D75E24E1B00}">
          <p14:sldIdLst>
            <p14:sldId id="323"/>
            <p14:sldId id="324"/>
            <p14:sldId id="325"/>
            <p14:sldId id="326"/>
          </p14:sldIdLst>
        </p14:section>
        <p14:section name="Postal Code wise" id="{8CCB2C51-3812-41D8-A901-35387F940C88}">
          <p14:sldIdLst>
            <p14:sldId id="327"/>
            <p14:sldId id="328"/>
            <p14:sldId id="329"/>
            <p14:sldId id="330"/>
          </p14:sldIdLst>
        </p14:section>
        <p14:section name="Problems" id="{3C55C83D-96C1-4A2D-9A6A-F94A0FEDE461}">
          <p14:sldIdLst>
            <p14:sldId id="274"/>
            <p14:sldId id="276"/>
          </p14:sldIdLst>
        </p14:section>
        <p14:section name="Level 2" id="{36B391BD-0DED-4A8C-8645-B50DA37F3BE4}">
          <p14:sldIdLst>
            <p14:sldId id="296"/>
          </p14:sldIdLst>
        </p14:section>
        <p14:section name="Region and Segment analysis" id="{B9412829-1579-47DF-8902-28BA87BC8906}">
          <p14:sldIdLst>
            <p14:sldId id="314"/>
            <p14:sldId id="315"/>
            <p14:sldId id="316"/>
            <p14:sldId id="317"/>
            <p14:sldId id="318"/>
          </p14:sldIdLst>
        </p14:section>
        <p14:section name="Region and Ship Mode" id="{74EA5E08-EFF4-4AE3-9EC1-9D514ABDFA8A}">
          <p14:sldIdLst>
            <p14:sldId id="309"/>
            <p14:sldId id="310"/>
            <p14:sldId id="311"/>
            <p14:sldId id="313"/>
            <p14:sldId id="312"/>
          </p14:sldIdLst>
        </p14:section>
        <p14:section name="Region and Sub Category wise" id="{2F96D909-ABC5-4B05-ABD8-996349AB8ABA}">
          <p14:sldIdLst>
            <p14:sldId id="305"/>
            <p14:sldId id="299"/>
            <p14:sldId id="300"/>
            <p14:sldId id="302"/>
            <p14:sldId id="306"/>
            <p14:sldId id="308"/>
          </p14:sldIdLst>
        </p14:section>
        <p14:section name="Ship Mode and Subcategory" id="{8AA921E5-17C2-458F-A14C-CCC17BE8757B}">
          <p14:sldIdLst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Segment and sub category" id="{C3516C08-D209-4620-812C-F633226C2A37}">
          <p14:sldIdLst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Ship Mode and Segment" id="{68CC417E-3DFC-4589-A826-54476E3A9785}">
          <p14:sldIdLst>
            <p14:sldId id="343"/>
            <p14:sldId id="344"/>
            <p14:sldId id="345"/>
            <p14:sldId id="346"/>
            <p14:sldId id="347"/>
          </p14:sldIdLst>
        </p14:section>
        <p14:section name="Problems Level 2" id="{8D7DC2EC-3F42-47D3-956F-DD52DE6A46EF}">
          <p14:sldIdLst>
            <p14:sldId id="303"/>
            <p14:sldId id="304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mey rawal" initials="tr" lastIdx="1" clrIdx="0">
    <p:extLst>
      <p:ext uri="{19B8F6BF-5375-455C-9EA6-DF929625EA0E}">
        <p15:presenceInfo xmlns:p15="http://schemas.microsoft.com/office/powerpoint/2012/main" userId="d048caf443d252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E1FA3-C5CB-4C91-9652-A60DDD655655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E9ED-0F00-4EBF-8A7E-62A347E7D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Critical region is when profit is less than mean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FE9ED-0F00-4EBF-8A7E-62A347E7DA44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2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0793CF-DA62-476D-BF8C-11C93133208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0F542C-274E-4965-8FEC-1EE14A0A00B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DE8E-12C3-4E92-BC65-3D9948A20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 Store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D54C0-0E20-47EF-A633-07338CD75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241703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836DD-DF10-4F6E-AFA5-4AA2F0A2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Category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F3206-D797-4298-BE05-D2C11337D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transactions happen in Office Supplies(6026)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Furniture(2121)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Technology(1847)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7556BD-5E4A-41DA-B913-36F0713315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679879"/>
            <a:ext cx="4754562" cy="323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0871-3DFD-4ACC-B8EC-07D68471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Sub Category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3A71-9CE1-424E-AC04-039ED71B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6636" y="2286000"/>
            <a:ext cx="377301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transactions happen in Binders sub category(1523)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Paper(1370)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Furnishings(957)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293E88-C3FE-4239-8C0B-A55FCF6F39F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574524"/>
            <a:ext cx="6246874" cy="36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D0135A-2163-4F66-A1CB-C64F178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Quantity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28F4B5-5445-4C56-B7D1-0A5669102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Most of the transactions have quantity 2-4(4811)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Quantity 4-6 (2421)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Quantity 6-8 (1178)</a:t>
            </a:r>
          </a:p>
          <a:p>
            <a:endParaRPr lang="en-I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97F0E0D-4EC0-4C4E-9AA3-B3CB90C8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82" y="2286000"/>
            <a:ext cx="48577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5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5D68-4DC1-40CF-ABC7-5A77E24A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Discount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0A72-9AEB-4288-94DB-E9735DDFF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Most of the transactions that happened had discount between 0-10% (4798)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Followed by 20-30% (3657)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9561159-A88C-4512-9097-EDE54BE3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4" y="2635567"/>
            <a:ext cx="48577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3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ACF497-F631-4DF4-B7BA-8E717D32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Relation between Attributes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59BFFD-5F23-495A-BBA3-6FD4043119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401" y="2696798"/>
            <a:ext cx="4547636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BD6C61-92AD-47F7-8155-D3D6D7906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Sales and Profit have correlation of 0.48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Sales has negative correlation with discount which is counterintuitive.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3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07D76-0B0A-4708-A1E1-C11F7CB18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Level 1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E6F33CA-1D2E-416D-B21B-D856B42B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427327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A41B7F-4B16-4174-A16A-6DAD56CC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Ship Mode wise </a:t>
            </a:r>
            <a:r>
              <a:rPr lang="en-IN" dirty="0"/>
              <a:t>	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4CF8A1-5479-4467-B122-07F27D158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394042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ECAF0-9C17-430A-A533-C87BC7F4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Profit distribution between different Ship modes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C27D569-E79B-4AC1-8609-E7C527D85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0724"/>
            <a:ext cx="9436963" cy="481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7ADD6-B885-420A-A9B8-5481C8066517}"/>
              </a:ext>
            </a:extLst>
          </p:cNvPr>
          <p:cNvSpPr txBox="1"/>
          <p:nvPr/>
        </p:nvSpPr>
        <p:spPr>
          <a:xfrm>
            <a:off x="9499107" y="2317072"/>
            <a:ext cx="261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most profit delivering through standard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profit in same day ship mode</a:t>
            </a:r>
          </a:p>
        </p:txBody>
      </p:sp>
    </p:spTree>
    <p:extLst>
      <p:ext uri="{BB962C8B-B14F-4D97-AF65-F5344CB8AC3E}">
        <p14:creationId xmlns:p14="http://schemas.microsoft.com/office/powerpoint/2010/main" val="255854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ECAF0-9C17-430A-A533-C87BC7F4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Sales distribution between different Ship modes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7ADD6-B885-420A-A9B8-5481C8066517}"/>
              </a:ext>
            </a:extLst>
          </p:cNvPr>
          <p:cNvSpPr txBox="1"/>
          <p:nvPr/>
        </p:nvSpPr>
        <p:spPr>
          <a:xfrm>
            <a:off x="9499107" y="2317072"/>
            <a:ext cx="261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most sales delivering through standard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profit in same day ship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 trend as we have in profit wise distribution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454EDD9-DC72-46DF-8D4C-96BE85BCA0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84832"/>
            <a:ext cx="9499107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ECAF0-9C17-430A-A533-C87BC7F4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Quantity distribution between different Ship modes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7ADD6-B885-420A-A9B8-5481C8066517}"/>
              </a:ext>
            </a:extLst>
          </p:cNvPr>
          <p:cNvSpPr txBox="1"/>
          <p:nvPr/>
        </p:nvSpPr>
        <p:spPr>
          <a:xfrm>
            <a:off x="9499107" y="2317072"/>
            <a:ext cx="261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most quantity delivered through standard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quantity delivered through same day ship mode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CEAF2C6-8D64-485C-B723-85BC0D73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37678"/>
            <a:ext cx="9499106" cy="500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DAF02D-1FFE-45FD-8B1E-6D229FA9C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4F1AB56-3651-4894-98EB-C07286562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7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5BF8-D35C-484F-9466-EEDC8D8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Discount distribution between different Ship Modes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BFD0F49-ACB9-4569-BC1A-E206101A86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2840"/>
            <a:ext cx="9863091" cy="49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44976-9C87-4BA5-A758-A7F004D81AB9}"/>
              </a:ext>
            </a:extLst>
          </p:cNvPr>
          <p:cNvSpPr txBox="1"/>
          <p:nvPr/>
        </p:nvSpPr>
        <p:spPr>
          <a:xfrm>
            <a:off x="9863091" y="2237173"/>
            <a:ext cx="2263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seems to be no difference in distribution of discount on the basis of ship mode</a:t>
            </a:r>
          </a:p>
        </p:txBody>
      </p:sp>
    </p:spTree>
    <p:extLst>
      <p:ext uri="{BB962C8B-B14F-4D97-AF65-F5344CB8AC3E}">
        <p14:creationId xmlns:p14="http://schemas.microsoft.com/office/powerpoint/2010/main" val="218353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E65D83-CD3F-42ED-896E-DD2762B4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Segment wise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3370F2-DBA8-4883-BA50-44BBCDB00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229737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8902-96DF-4409-ADCA-8E334DF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Profit distribution between different Segments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CE2A-B3DA-4D3C-A290-368FE023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39309" y="1926454"/>
            <a:ext cx="2556769" cy="43829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We have most profit in consumer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Least profit in Home office segment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201A803-5282-4E8D-BA02-9600C0FF877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5" y="1828800"/>
            <a:ext cx="8457413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7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8902-96DF-4409-ADCA-8E334DF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Sales distribution between different Segments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CE2A-B3DA-4D3C-A290-368FE023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36963" y="2084831"/>
            <a:ext cx="2459115" cy="4546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have most sales in consumer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Least sales in Home office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Similar trend as that of profits distribution</a:t>
            </a:r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99DD404-BDEE-4DE2-B160-A072542E92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5333"/>
            <a:ext cx="9259410" cy="49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9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8902-96DF-4409-ADCA-8E334DF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Quantity distribution between different Segments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CE2A-B3DA-4D3C-A290-368FE023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3596" y="2286000"/>
            <a:ext cx="243248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Quantity is most delivered in consumer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Quantity is least delivered in Home office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Similar trend observed in profit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4AF06FA-B99C-49A3-84EE-9490584D8FB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700"/>
            <a:ext cx="9099611" cy="49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6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8902-96DF-4409-ADCA-8E334DF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Discount distribution of different Segments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CE2A-B3DA-4D3C-A290-368FE023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782" y="1926454"/>
            <a:ext cx="2228296" cy="4382906"/>
          </a:xfrm>
        </p:spPr>
        <p:txBody>
          <a:bodyPr/>
          <a:lstStyle/>
          <a:p>
            <a:r>
              <a:rPr lang="en-IN" dirty="0"/>
              <a:t>No difference in distribution of discount among various segments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6C819BD-B77A-499A-881D-97A83CDC7C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37678"/>
            <a:ext cx="9170632" cy="50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0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A418B0-8FD3-4FC2-AD2D-F463D1F6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Region wise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F4CB34-9D07-4B9F-924A-B3B829749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128290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BB64C-60A3-44E4-9AD9-7B4EDACD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cap="none" dirty="0"/>
              <a:t>Profit distribution between different Regions</a:t>
            </a:r>
            <a:endParaRPr lang="en-IN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BD2328-B33B-4020-91AF-262186BA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00949" y="2286000"/>
            <a:ext cx="217502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Western region is the most profitable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Central region is least profitable region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CD5E52A-7EEF-4792-B92B-97EC1C6DF7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" y="1890944"/>
            <a:ext cx="9469468" cy="4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3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BB64C-60A3-44E4-9AD9-7B4EDACD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cap="none" dirty="0"/>
              <a:t>Sales distribution between different Regions</a:t>
            </a:r>
            <a:endParaRPr lang="en-IN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BD2328-B33B-4020-91AF-262186BA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00949" y="2286000"/>
            <a:ext cx="217502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in western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Least sales in south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Central region has more sales than southern region but Central has less profit than southern region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3944717-1BD5-4FF4-B390-9361E729074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9822"/>
            <a:ext cx="8717872" cy="49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5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BB64C-60A3-44E4-9AD9-7B4EDACD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cap="none" dirty="0"/>
              <a:t>Quantity distribution between different Regions</a:t>
            </a:r>
            <a:endParaRPr lang="en-IN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BD2328-B33B-4020-91AF-262186BA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00949" y="2286000"/>
            <a:ext cx="217502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Quantity is most delivered in western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Quantity is least delivered in southern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Similar trend to sales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3249DA3-75C3-42D4-B84B-C655007B22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5534"/>
            <a:ext cx="9348186" cy="50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8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E361-B15C-4900-8AC1-2677A118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005C-E6FA-40FB-B38C-15716D77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9994 data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Only available in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 Regions of US covered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49 states of US covered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Available in 531 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631 Postal codes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 types of ship modes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 segments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 categories and 17 sub categories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4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BB64C-60A3-44E4-9AD9-7B4EDACD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cap="none" dirty="0"/>
              <a:t>Discount distribution between different Regions</a:t>
            </a:r>
            <a:endParaRPr lang="en-IN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BD2328-B33B-4020-91AF-262186BA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00949" y="2286000"/>
            <a:ext cx="2175028" cy="4023360"/>
          </a:xfrm>
        </p:spPr>
        <p:txBody>
          <a:bodyPr/>
          <a:lstStyle/>
          <a:p>
            <a:r>
              <a:rPr lang="en-IN" dirty="0"/>
              <a:t>Discount is more offered in central region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1D45FCD-9BF0-4B35-A1D1-418DDD8254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657"/>
            <a:ext cx="9099612" cy="491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66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2232A0-53A5-486F-BEF7-41BF555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Sub-Category wise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E61F0-7E0A-4BBB-BB2B-1470815BF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413023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C648D-4103-4591-AAA5-45B9711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Profit distribution between different Sub Category</a:t>
            </a:r>
            <a:endParaRPr lang="en-IN" sz="4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1AE70-D11A-42F2-91C9-6E3243BD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71969" y="1908700"/>
            <a:ext cx="2009313" cy="43784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Copiers and Phones are the most profitable sub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Tables, Bookcases and supplies are loss making sub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Rest of the sub categories are positive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DC6E7A3-DA22-4F98-BCBE-3DF27C6C339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700"/>
            <a:ext cx="9792070" cy="49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5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F73B-D9CF-46D4-B562-FDBA04D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Sales distribution between different Sub Category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59C50-15E2-4F63-AA5E-5C1365B3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4416" y="1695635"/>
            <a:ext cx="2246050" cy="53177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Phones, chairs have the most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Tables which is loss making sub category has more sales than copier which is the most profitable sub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Bookcase which is also loss making sector has sales of 114880.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Supplies has sales of 46673.54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1DB3BB5-6563-4775-BD2F-2406CCE7BD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5635"/>
            <a:ext cx="8939814" cy="52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39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8870-9143-4ABB-9E95-E0A85E2B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63072" cy="1499616"/>
          </a:xfrm>
        </p:spPr>
        <p:txBody>
          <a:bodyPr>
            <a:normAutofit/>
          </a:bodyPr>
          <a:lstStyle/>
          <a:p>
            <a:r>
              <a:rPr lang="en-IN" sz="4500" cap="none" dirty="0"/>
              <a:t>Quantity distribution between different Sub Category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917A-E5F5-407A-B03F-3EE7FB51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744198" y="1686757"/>
            <a:ext cx="1338309" cy="46226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Binders is the most sold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Followed by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Tables is more sold than copiers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E050796-4640-4AC9-8504-1130E1FCAEA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86757"/>
            <a:ext cx="10670959" cy="51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51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4D68-0D61-4D53-9AB4-F7D3E662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49500" cy="1499616"/>
          </a:xfrm>
        </p:spPr>
        <p:txBody>
          <a:bodyPr>
            <a:normAutofit/>
          </a:bodyPr>
          <a:lstStyle/>
          <a:p>
            <a:r>
              <a:rPr lang="en-IN" sz="4500" cap="none" dirty="0"/>
              <a:t>Discount distribution between different Sub Category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A4C5-A7C0-45B4-AFAC-CF3354C4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744196" y="1722267"/>
            <a:ext cx="1329431" cy="513573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50" b="0" i="0" dirty="0">
                <a:solidFill>
                  <a:srgbClr val="212121"/>
                </a:solidFill>
                <a:effectLst/>
              </a:rPr>
              <a:t>Higher discount is offered on Tables than copiers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b="0" i="0" dirty="0">
                <a:solidFill>
                  <a:srgbClr val="212121"/>
                </a:solidFill>
                <a:effectLst/>
              </a:rPr>
              <a:t> High discounts are offered in bookcases subcategory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b="0" i="0" dirty="0">
                <a:solidFill>
                  <a:srgbClr val="212121"/>
                </a:solidFill>
                <a:effectLst/>
              </a:rPr>
              <a:t> Storage, art, paper, accessories, envelopes, fasteners, supplies (which is loss making sub category) has same distribution of discount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b="0" i="0" dirty="0">
                <a:solidFill>
                  <a:srgbClr val="212121"/>
                </a:solidFill>
                <a:effectLst/>
              </a:rPr>
              <a:t>Binders which is most sold item also has high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50" b="0" i="0" dirty="0">
                <a:solidFill>
                  <a:srgbClr val="212121"/>
                </a:solidFill>
                <a:effectLst/>
              </a:rPr>
              <a:t> Machines also has higher discounts as compared to rest</a:t>
            </a:r>
            <a:endParaRPr lang="en-IN" sz="1250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0022667-8974-40C9-AEE6-8F49976550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268"/>
            <a:ext cx="10744199" cy="51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3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59EF1-437B-402C-98BD-2FBE3B2E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State wise</a:t>
            </a:r>
            <a:r>
              <a:rPr lang="en-IN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9A751-8570-4139-8E13-58E2307C6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3855605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AC0-2AAF-4D11-B23F-AC97563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Loss making States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95BBD7-0C1C-4AB3-B2E5-C35D0815F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032692"/>
              </p:ext>
            </p:extLst>
          </p:nvPr>
        </p:nvGraphicFramePr>
        <p:xfrm>
          <a:off x="1023938" y="2286000"/>
          <a:ext cx="97202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110187877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60064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8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25729.35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4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16971.37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15559.96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73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Illinois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12607.88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2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Carolina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7490.91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Colorado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6527.85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0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Tennessee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5341.69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Arizona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3427.92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5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Florida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3399.30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6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Oregon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1190.47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2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315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A28A-82D8-40F4-832F-150C41F9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Critical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53F3-71BB-4921-94C9-EF5996C8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states which lie in bottom 10% which needs to be taken care of else they might turn into loss making states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2C829C-3B29-4374-B187-9100B848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07804"/>
              </p:ext>
            </p:extLst>
          </p:nvPr>
        </p:nvGraphicFramePr>
        <p:xfrm>
          <a:off x="1276220" y="337058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39587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69045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4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Wyoming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100.19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1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 Virginia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Dakota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3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 Dakota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394.83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9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26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374E1-F9D6-461B-980B-9C7C2849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City wise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55629-B063-411E-B021-8D8161604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83814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E361-B15C-4900-8AC1-2677A118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Store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5DB879-C32C-4EBA-A5EB-F1DD33B43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28268"/>
              </p:ext>
            </p:extLst>
          </p:nvPr>
        </p:nvGraphicFramePr>
        <p:xfrm>
          <a:off x="1023938" y="2286000"/>
          <a:ext cx="97202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8">
                  <a:extLst>
                    <a:ext uri="{9D8B030D-6E8A-4147-A177-3AD203B41FA5}">
                      <a16:colId xmlns:a16="http://schemas.microsoft.com/office/drawing/2014/main" val="3635024554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528857014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1044573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Attributes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3928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229.86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54.49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282706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3.79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108475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15.62%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146105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28.65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8.66</a:t>
                      </a:r>
                    </a:p>
                  </a:txBody>
                  <a:tcPr marL="84525" marR="84525"/>
                </a:tc>
                <a:extLst>
                  <a:ext uri="{0D108BD9-81ED-4DB2-BD59-A6C34878D82A}">
                    <a16:rowId xmlns:a16="http://schemas.microsoft.com/office/drawing/2014/main" val="333456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75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82D5B-50D9-4AF4-8456-2A2FAAC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Loss making Cities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56A1F6-9093-4321-8658-DCADF0FF3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588879"/>
              </p:ext>
            </p:extLst>
          </p:nvPr>
        </p:nvGraphicFramePr>
        <p:xfrm>
          <a:off x="1023938" y="3209731"/>
          <a:ext cx="97202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157192228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82327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8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Philadelphia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13837.76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2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10153.54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Antonio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7299.0502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2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Lancaster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7239.0684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6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6654.5688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287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D2A5A5-1A47-4728-B03E-7A0EB97AA3FA}"/>
              </a:ext>
            </a:extLst>
          </p:cNvPr>
          <p:cNvSpPr txBox="1"/>
          <p:nvPr/>
        </p:nvSpPr>
        <p:spPr>
          <a:xfrm>
            <a:off x="1024128" y="1978090"/>
            <a:ext cx="92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are the top 5 loss making cities</a:t>
            </a:r>
          </a:p>
        </p:txBody>
      </p:sp>
    </p:spTree>
    <p:extLst>
      <p:ext uri="{BB962C8B-B14F-4D97-AF65-F5344CB8AC3E}">
        <p14:creationId xmlns:p14="http://schemas.microsoft.com/office/powerpoint/2010/main" val="2671709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07DD-06EB-4FDB-A6DE-58EC35C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Critical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EB26-1041-494C-A2D5-49C10E4E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5 cities which make close to break even so if proper measures are taken care they could turn profit.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628BF8-494D-43F7-89AB-0AF66D4A7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30653"/>
              </p:ext>
            </p:extLst>
          </p:nvPr>
        </p:nvGraphicFramePr>
        <p:xfrm>
          <a:off x="1024128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76357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1359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Ormond Beach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9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Pensacola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Elyria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8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Hickory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4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89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217F-B188-4532-898A-C01A4B59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Critical Cities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5A66-C4DB-4027-8BE7-B4F255AA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5 cities which make close to break so they require some preventive steps so they don’t turn into loss making cities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77DE3F-3BF1-4846-BFDD-090A3704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23004"/>
              </p:ext>
            </p:extLst>
          </p:nvPr>
        </p:nvGraphicFramePr>
        <p:xfrm>
          <a:off x="1024128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63537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65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1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Jupiter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0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Luis Obispo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6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Arlington Heights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1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Springdale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5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Hillsboro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77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BE60C-2338-4123-9D8E-0BB169F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Postal Code wise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1E398-2EA9-43E1-B6A1-339F6537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2725268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DC320-39F8-4328-93E0-90B36CB4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Loss making Areas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B86F9-8289-4C9D-A9B5-9A3FEC8D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5 postal code which face most loss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3D3FE4-1745-441F-8582-E3DD0B754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4532"/>
              </p:ext>
            </p:extLst>
          </p:nvPr>
        </p:nvGraphicFramePr>
        <p:xfrm>
          <a:off x="1322874" y="331357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15197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329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78207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7299.05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43130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7149.61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5894.52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60653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5678.79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6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5168.39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9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213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B31B-868F-4C45-B9FD-C5915A5F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Critical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8CE8-AB14-41C1-9490-B24F89BF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5 postal codes which make close to break even so if proper measures are taken care they could turn profit.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09D0F1-C600-4148-BDA0-4BB984574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81164"/>
              </p:ext>
            </p:extLst>
          </p:nvPr>
        </p:nvGraphicFramePr>
        <p:xfrm>
          <a:off x="1024128" y="351885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09317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474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0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1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32503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44035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0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7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3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9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5935-96D1-4A0C-B5AE-1DD3029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Critical areas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9002-6DBB-4F56-8FDB-ED101CC7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5 postal codes which make close to break so they require some preventive steps so they don’t turn into loss making cities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4DC01-E004-4E85-BF30-50197F7CF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8649"/>
              </p:ext>
            </p:extLst>
          </p:nvPr>
        </p:nvGraphicFramePr>
        <p:xfrm>
          <a:off x="1126930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8622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0888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33458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60302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5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93405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94568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9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37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3928-8F8C-4548-82D8-0BE8DB4D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AAFA-4596-44AB-B624-38CF0A1D9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Found during Level 1 analysis</a:t>
            </a:r>
          </a:p>
        </p:txBody>
      </p:sp>
    </p:spTree>
    <p:extLst>
      <p:ext uri="{BB962C8B-B14F-4D97-AF65-F5344CB8AC3E}">
        <p14:creationId xmlns:p14="http://schemas.microsoft.com/office/powerpoint/2010/main" val="423218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7F04E-60F9-4E33-9053-98D8031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Problems in Superstore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DA0405-9EBF-4E02-8A45-45AB6C91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2084833"/>
            <a:ext cx="10137711" cy="4605216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We have overall decrease in sales with increase in discount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Less profit in same day shipping mode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Home office segment is least profitable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Problem in central region(More discount offered in central region)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Tables, bookcases and supplies are loss making sub category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High discounts are offered for tables, bookcases, binders, machines.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10 loss making states and 4 critical states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116 loss making cities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dirty="0"/>
              <a:t>148 loss making areas( postal code)</a:t>
            </a:r>
          </a:p>
          <a:p>
            <a:r>
              <a:rPr lang="en-IN" dirty="0"/>
              <a:t>For more in depth analysis proceed to Level 2 analysis </a:t>
            </a:r>
          </a:p>
        </p:txBody>
      </p:sp>
    </p:spTree>
    <p:extLst>
      <p:ext uri="{BB962C8B-B14F-4D97-AF65-F5344CB8AC3E}">
        <p14:creationId xmlns:p14="http://schemas.microsoft.com/office/powerpoint/2010/main" val="3607408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F28D2D-7026-4BC0-99AF-70BC5F72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Level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CD2AF-186D-4E9F-ABB2-099110776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240696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3705-4A5E-4491-BBED-33C0E37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Ship Mode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CB1B-144D-44F7-BBAC-67B0880AAB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We mostly use Standard Class (5968).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Followed by Second Class(1945).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Followed by First Class(1538)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use Same day(543) shipping mode least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02F6EC-F56A-4981-91E7-E76D2FF15D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79879"/>
            <a:ext cx="4754562" cy="3234966"/>
          </a:xfrm>
        </p:spPr>
      </p:pic>
    </p:spTree>
    <p:extLst>
      <p:ext uri="{BB962C8B-B14F-4D97-AF65-F5344CB8AC3E}">
        <p14:creationId xmlns:p14="http://schemas.microsoft.com/office/powerpoint/2010/main" val="3419011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CECF2F-31C6-4630-AC03-7E16C2C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cap="none" dirty="0">
                <a:solidFill>
                  <a:srgbClr val="212121"/>
                </a:solidFill>
                <a:effectLst/>
              </a:rPr>
              <a:t>Region and Segment analysis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5FAFF-D89E-4313-9D84-542BD0F35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1967476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2CFE9A-5DA3-47AD-97C7-B24210E1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Profit distribution between Region and Segment</a:t>
            </a:r>
            <a:endParaRPr lang="en-IN" sz="45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3DDDC7-1E18-4727-B3E9-539C7DAE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366310" y="1847461"/>
            <a:ext cx="1754154" cy="44618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Consumer segment is weak in central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Home office segment is weakest in southern region as compared to other regions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8BB4E7-C852-4B00-AC5B-E369F6F952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833"/>
            <a:ext cx="10179698" cy="514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96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A4B9-40CB-4CE3-A122-245FFEE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Sales distribution between Region and Segment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A66B-39AD-447A-89EE-23DBD7695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170367" y="1744824"/>
            <a:ext cx="2021631" cy="45645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There are huge sales in consumer segment in central region although profits are 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Sales are weak in home office segment in all regions as compared to other segments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CCBDC30-743E-4CF8-81A4-393D6471C7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44824"/>
            <a:ext cx="9974425" cy="515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6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A7A3-1906-4B3F-B970-7DABE897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Quantity distribution between Region and Segment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FD09E-4215-46BB-8FE5-8C14F6F2A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086392" y="1754155"/>
            <a:ext cx="1800808" cy="45552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Similar trend as followed in sales.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7D104D-B230-4E9A-A571-1A9F78E309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4155"/>
            <a:ext cx="9871788" cy="51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97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BC0-D693-41D0-95CC-B1E4C6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Discount distribution between Region and Segment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C3F8-8ADF-4C49-B0A2-83EB0389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0571583" y="1763486"/>
            <a:ext cx="1483565" cy="45458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Less discount is offered for home office as compared to other regions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B9755B-41FD-41BD-9C86-6FCD726F62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486"/>
            <a:ext cx="10571584" cy="51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56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D9A66-0A68-42CA-8F84-8B32D55A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Region and Ship Mode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D258B-0437-4626-8371-F285C7486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3996214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BE84F-2A5A-4A07-97E4-92C8C2E6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Profit distribution between Region and Ship Mode</a:t>
            </a:r>
            <a:endParaRPr lang="en-IN" sz="4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3259-32D9-41F9-96D0-952A6BD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9965094" y="2286000"/>
            <a:ext cx="22269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Same day is loss making in southern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Profit is very less for central region for same day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Standard class is highly profitable in eastern and western region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AEDEF-39A6-4F21-B2F0-294E75CBE29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1518"/>
            <a:ext cx="9405257" cy="520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6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BE84F-2A5A-4A07-97E4-92C8C2E6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Sales distribution between Region and Ship Mode</a:t>
            </a:r>
            <a:endParaRPr lang="en-IN" sz="4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3259-32D9-41F9-96D0-952A6BD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9965094" y="2286000"/>
            <a:ext cx="2226906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Sales is also very less in southern and central region for same day shipping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Standard class has high sales in all modes especially in eastern region and western region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ADCDC8-92AF-4061-BA4D-4B56643D49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A754DA-232E-4AC4-9CE8-A560AAB9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833"/>
            <a:ext cx="9834465" cy="512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3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BE84F-2A5A-4A07-97E4-92C8C2E6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Quantity distribution between Region and Ship Mode</a:t>
            </a:r>
            <a:endParaRPr lang="en-IN" sz="4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3259-32D9-41F9-96D0-952A6BD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9965094" y="2286000"/>
            <a:ext cx="22269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Fewer number of items are shipped through same day in central and southern region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EF3DAF-90B0-42B5-BDF6-21ADF8C22B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D3B3B-68FC-4E67-9E77-C828EDEA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2147"/>
            <a:ext cx="9965094" cy="50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7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BE84F-2A5A-4A07-97E4-92C8C2E6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Discount distribution between Region and Ship Mode</a:t>
            </a:r>
            <a:endParaRPr lang="en-IN" sz="4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3259-32D9-41F9-96D0-952A6BD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9965094" y="2286000"/>
            <a:ext cx="22269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Less discount is offered in same day in all regions as compared to all shipping modes.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0D1834-783E-4C5F-8D7B-F2E56B290AD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" y="1651518"/>
            <a:ext cx="9720072" cy="520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2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3564C-2502-40E4-925B-1AC7EEC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Segment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825112-46BB-430C-884A-D57921FCC5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79879"/>
            <a:ext cx="4754562" cy="32349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DCB1D-7CD4-4BA4-AF0E-835F5849A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mostly deal in consumer segment (5191)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Followed by Corporate Segment(3020).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Least in Home Office(1783).</a:t>
            </a:r>
          </a:p>
        </p:txBody>
      </p:sp>
    </p:spTree>
    <p:extLst>
      <p:ext uri="{BB962C8B-B14F-4D97-AF65-F5344CB8AC3E}">
        <p14:creationId xmlns:p14="http://schemas.microsoft.com/office/powerpoint/2010/main" val="1206196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B543B-1B6C-48B0-AC59-C6A00363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Region and Sub Category wise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22A7E-3596-4883-8207-85A62A667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3220856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4F54-9780-47D9-BF54-04CC649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40" y="0"/>
            <a:ext cx="9720072" cy="1038687"/>
          </a:xfrm>
        </p:spPr>
        <p:txBody>
          <a:bodyPr>
            <a:normAutofit/>
          </a:bodyPr>
          <a:lstStyle/>
          <a:p>
            <a:r>
              <a:rPr lang="en-IN" sz="4000" cap="none" dirty="0"/>
              <a:t>Profit distribution between Region and Sub-Category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FBABB72-111E-404B-8AF1-3879B4443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603"/>
            <a:ext cx="12192000" cy="61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59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B6D-95D1-4870-8DAC-3F32AE09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100" cap="none" dirty="0"/>
              <a:t>Profit distribution between Region and Sub-Category</a:t>
            </a:r>
            <a:endParaRPr lang="en-IN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05BD-4DC7-4E44-8378-80A9E70E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Accessories, Art, Chairs, Copiers, Envelopes, Fasteners, Labels, Paper, Phones, Storage are profitable in all regions.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EB91EC-03AB-4BA6-AF76-EB7E3EB9F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2345"/>
              </p:ext>
            </p:extLst>
          </p:nvPr>
        </p:nvGraphicFramePr>
        <p:xfrm>
          <a:off x="1024128" y="36434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508">
                  <a:extLst>
                    <a:ext uri="{9D8B030D-6E8A-4147-A177-3AD203B41FA5}">
                      <a16:colId xmlns:a16="http://schemas.microsoft.com/office/drawing/2014/main" val="508446611"/>
                    </a:ext>
                  </a:extLst>
                </a:gridCol>
                <a:gridCol w="7221492">
                  <a:extLst>
                    <a:ext uri="{9D8B030D-6E8A-4147-A177-3AD203B41FA5}">
                      <a16:colId xmlns:a16="http://schemas.microsoft.com/office/drawing/2014/main" val="90641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 making sub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5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Appliances, Binders, Bookcases, Furnishings, Machines,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8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3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422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4F54-9780-47D9-BF54-04CC649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40" y="0"/>
            <a:ext cx="9720072" cy="1038687"/>
          </a:xfrm>
        </p:spPr>
        <p:txBody>
          <a:bodyPr>
            <a:normAutofit/>
          </a:bodyPr>
          <a:lstStyle/>
          <a:p>
            <a:r>
              <a:rPr lang="en-IN" sz="4000" cap="none" dirty="0"/>
              <a:t>Sales distribution between Region and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6AA8-9930-4433-B783-58440F2D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F78877D-EF46-422C-B1EF-0E3CF07C3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5723"/>
            <a:ext cx="12192000" cy="609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495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4F54-9780-47D9-BF54-04CC649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40" y="0"/>
            <a:ext cx="9720072" cy="1038687"/>
          </a:xfrm>
        </p:spPr>
        <p:txBody>
          <a:bodyPr>
            <a:normAutofit/>
          </a:bodyPr>
          <a:lstStyle/>
          <a:p>
            <a:r>
              <a:rPr lang="en-IN" sz="4000" cap="none" dirty="0"/>
              <a:t>Quantity distribution between Region and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6AA8-9930-4433-B783-58440F2D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5D4C0A2-04AA-4899-A344-E81F3ABF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433"/>
            <a:ext cx="12192000" cy="60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441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4F54-9780-47D9-BF54-04CC649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40" y="0"/>
            <a:ext cx="9720072" cy="1038687"/>
          </a:xfrm>
        </p:spPr>
        <p:txBody>
          <a:bodyPr>
            <a:normAutofit/>
          </a:bodyPr>
          <a:lstStyle/>
          <a:p>
            <a:r>
              <a:rPr lang="en-IN" sz="4000" cap="none" dirty="0"/>
              <a:t>Discount distribution between Region and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6AA8-9930-4433-B783-58440F2D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A37FCAEB-04C3-4852-86F7-5B6B9A61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09"/>
            <a:ext cx="12260424" cy="60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27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9DD3F-A999-4C5C-9520-D6C987C6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cap="none" dirty="0">
                <a:solidFill>
                  <a:srgbClr val="212121"/>
                </a:solidFill>
                <a:effectLst/>
              </a:rPr>
              <a:t>Ship Mode and Sub Category wise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9E718-7533-4289-B044-8E0EA817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1833273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44B06-1C84-4AE5-9FA1-DBC2FE71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21" y="0"/>
            <a:ext cx="10956379" cy="1129004"/>
          </a:xfrm>
        </p:spPr>
        <p:txBody>
          <a:bodyPr>
            <a:normAutofit/>
          </a:bodyPr>
          <a:lstStyle/>
          <a:p>
            <a:r>
              <a:rPr lang="en-IN" sz="4500" cap="none" dirty="0"/>
              <a:t>Profit distribution between Ship Mode and Sub-Category</a:t>
            </a:r>
            <a:endParaRPr lang="en-IN" sz="4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63EEAB-CDF7-4E1A-A04B-CCD3C2BCD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102"/>
            <a:ext cx="12192000" cy="60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06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2BF2-D5FB-4F42-8765-B54EA877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67129" cy="1499616"/>
          </a:xfrm>
        </p:spPr>
        <p:txBody>
          <a:bodyPr>
            <a:normAutofit/>
          </a:bodyPr>
          <a:lstStyle/>
          <a:p>
            <a:r>
              <a:rPr lang="en-IN" sz="4500" cap="none" dirty="0"/>
              <a:t>Profit distribution between Ship Mode and Sub-Category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717E-32F2-4396-B1C9-837B7C0B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Accessories, Appliances, Art, Binders, Chairs, Copiers, Envelopes, Fasteners, Labels, Paper, Phones, Storage are profitable for all ship modes.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DA74DD-846D-4695-A960-62B2FCDC8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15760"/>
              </p:ext>
            </p:extLst>
          </p:nvPr>
        </p:nvGraphicFramePr>
        <p:xfrm>
          <a:off x="1024127" y="37707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40">
                  <a:extLst>
                    <a:ext uri="{9D8B030D-6E8A-4147-A177-3AD203B41FA5}">
                      <a16:colId xmlns:a16="http://schemas.microsoft.com/office/drawing/2014/main" val="4022921565"/>
                    </a:ext>
                  </a:extLst>
                </a:gridCol>
                <a:gridCol w="6296960">
                  <a:extLst>
                    <a:ext uri="{9D8B030D-6E8A-4147-A177-3AD203B41FA5}">
                      <a16:colId xmlns:a16="http://schemas.microsoft.com/office/drawing/2014/main" val="89964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Ship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 making sub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Machines,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Same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Second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8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Standard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52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79-7680-42CE-A3C1-6B54EAA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20" y="0"/>
            <a:ext cx="10480517" cy="970384"/>
          </a:xfrm>
        </p:spPr>
        <p:txBody>
          <a:bodyPr>
            <a:normAutofit/>
          </a:bodyPr>
          <a:lstStyle/>
          <a:p>
            <a:r>
              <a:rPr lang="en-IN" sz="4500" cap="none" dirty="0"/>
              <a:t>Sales distribution between Ship Mode and Sub-Category</a:t>
            </a:r>
            <a:endParaRPr lang="en-IN" sz="4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7B6600-028E-4F04-9C30-36E11A9E84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789"/>
            <a:ext cx="12192000" cy="61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8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69AB-ACF5-4506-8520-DDA96DD1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Region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528A2A-956A-4AB6-B4D2-226F3084D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79879"/>
            <a:ext cx="4754562" cy="32349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9F30-2529-4236-AEC9-A8B79058D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Our consumer base is strongest in Western region (3203)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Eastern region(2848)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Central region(2323)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Southern region(1620)</a:t>
            </a:r>
          </a:p>
        </p:txBody>
      </p:sp>
    </p:spTree>
    <p:extLst>
      <p:ext uri="{BB962C8B-B14F-4D97-AF65-F5344CB8AC3E}">
        <p14:creationId xmlns:p14="http://schemas.microsoft.com/office/powerpoint/2010/main" val="645673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79-7680-42CE-A3C1-6B54EAA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20" y="0"/>
            <a:ext cx="10657800" cy="970384"/>
          </a:xfrm>
        </p:spPr>
        <p:txBody>
          <a:bodyPr>
            <a:normAutofit fontScale="90000"/>
          </a:bodyPr>
          <a:lstStyle/>
          <a:p>
            <a:r>
              <a:rPr lang="en-IN" sz="4500" cap="none" dirty="0"/>
              <a:t>Quantity distribution between Ship Mode and Sub-Category</a:t>
            </a:r>
            <a:endParaRPr lang="en-IN" sz="45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1816FD-8BD0-4446-BADF-043C80C4A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122"/>
            <a:ext cx="12192000" cy="61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44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4689-7258-49FB-B6CB-46A3813F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61" y="73414"/>
            <a:ext cx="10965709" cy="951722"/>
          </a:xfrm>
        </p:spPr>
        <p:txBody>
          <a:bodyPr>
            <a:normAutofit/>
          </a:bodyPr>
          <a:lstStyle/>
          <a:p>
            <a:r>
              <a:rPr lang="en-IN" sz="4500" cap="none" dirty="0"/>
              <a:t>Discount distribution between Ship Mode and Sub-Category</a:t>
            </a:r>
            <a:endParaRPr lang="en-IN" sz="45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A1D900-E1AC-47DF-8B78-E77BC5516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780"/>
            <a:ext cx="12192000" cy="610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384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7DA5C2-D5A0-43A8-965E-ED06459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Segment and Sub Category wise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5CC2F-BB6E-48C3-809D-DCFD7D5D7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2136916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B7CCA8-EA47-46A7-BEFE-EEDAD8E5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38" y="0"/>
            <a:ext cx="10993701" cy="805045"/>
          </a:xfrm>
        </p:spPr>
        <p:txBody>
          <a:bodyPr>
            <a:normAutofit/>
          </a:bodyPr>
          <a:lstStyle/>
          <a:p>
            <a:r>
              <a:rPr lang="en-IN" sz="4500" cap="none" dirty="0"/>
              <a:t>Profit distribution between Segment and Sub-Category</a:t>
            </a:r>
            <a:endParaRPr lang="en-IN" sz="4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727D16-865E-480B-AF9F-D485FE258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804"/>
            <a:ext cx="12192000" cy="61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14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23B3-A5F5-4745-BC41-EEDA5CFC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60435" cy="1499616"/>
          </a:xfrm>
        </p:spPr>
        <p:txBody>
          <a:bodyPr>
            <a:normAutofit/>
          </a:bodyPr>
          <a:lstStyle/>
          <a:p>
            <a:r>
              <a:rPr lang="en-IN" sz="4500" cap="none" dirty="0"/>
              <a:t>Profit distribution between Segment and Sub-Category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99B8-203C-443E-9E7B-05B6D29D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Accessories, Appliances, Art, Binders, Chairs, Copiers, Envelopes, Fasteners, Furnishings, Labels, Machines, Paper, Phones, Storage are profitable for all segments.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4BC8F-7197-4936-B992-E97E059B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85809"/>
              </p:ext>
            </p:extLst>
          </p:nvPr>
        </p:nvGraphicFramePr>
        <p:xfrm>
          <a:off x="1024127" y="379876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57">
                  <a:extLst>
                    <a:ext uri="{9D8B030D-6E8A-4147-A177-3AD203B41FA5}">
                      <a16:colId xmlns:a16="http://schemas.microsoft.com/office/drawing/2014/main" val="1482586587"/>
                    </a:ext>
                  </a:extLst>
                </a:gridCol>
                <a:gridCol w="6352943">
                  <a:extLst>
                    <a:ext uri="{9D8B030D-6E8A-4147-A177-3AD203B41FA5}">
                      <a16:colId xmlns:a16="http://schemas.microsoft.com/office/drawing/2014/main" val="41873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 making sub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Home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9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934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EE5E-510D-43C2-A37E-18525C66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43" y="0"/>
            <a:ext cx="10695121" cy="923731"/>
          </a:xfrm>
        </p:spPr>
        <p:txBody>
          <a:bodyPr>
            <a:normAutofit/>
          </a:bodyPr>
          <a:lstStyle/>
          <a:p>
            <a:r>
              <a:rPr lang="en-IN" sz="4500" cap="none" dirty="0"/>
              <a:t>Sales distribution between Segment and Sub-Category</a:t>
            </a:r>
            <a:endParaRPr lang="en-IN" sz="45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83A9E9-76B8-44E3-A9E0-3461D5EEB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780"/>
            <a:ext cx="12192000" cy="610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497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8E6-DFA9-48C0-8904-69026137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38" y="137422"/>
            <a:ext cx="11167872" cy="823706"/>
          </a:xfrm>
        </p:spPr>
        <p:txBody>
          <a:bodyPr>
            <a:normAutofit/>
          </a:bodyPr>
          <a:lstStyle/>
          <a:p>
            <a:r>
              <a:rPr lang="en-IN" sz="4500" cap="none" dirty="0"/>
              <a:t>Quantity distribution between Segment and Sub-Category</a:t>
            </a:r>
            <a:endParaRPr lang="en-IN" sz="45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BF9119-61ED-4A6E-8717-7AADA3C00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102"/>
            <a:ext cx="12192000" cy="60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457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E19E-D3D8-43AA-8749-4FF9EB19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98" y="0"/>
            <a:ext cx="10555162" cy="811763"/>
          </a:xfrm>
        </p:spPr>
        <p:txBody>
          <a:bodyPr>
            <a:normAutofit/>
          </a:bodyPr>
          <a:lstStyle/>
          <a:p>
            <a:r>
              <a:rPr lang="en-IN" sz="4500" cap="none" dirty="0"/>
              <a:t>Discount distribution between Segment and Sub-Category</a:t>
            </a:r>
            <a:endParaRPr lang="en-IN" sz="45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6EE313A-AA16-4E0B-A2A4-C3801DF6F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135"/>
            <a:ext cx="12192000" cy="61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58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D0B862-6173-4685-BAC1-112E82CF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Ship Mode and Segment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4140E-1211-471E-82E2-9FD31472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10729748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8ED3A7-C4CE-4BF6-80B6-0D588387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Profit distribution between Segment and Ship Mode</a:t>
            </a:r>
            <a:endParaRPr lang="en-IN" sz="45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C22DAA2-D2BD-4C86-9ADB-AAC26976D03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824"/>
            <a:ext cx="12192000" cy="51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1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AEC161-C95D-4FFE-9AAB-2197C3C0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State Analysis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5EF83A-1C26-4480-86EE-C3035EE1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1660124"/>
            <a:ext cx="11629748" cy="490935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7052C4-ED06-46AC-96B3-DEDE08F6ED00}"/>
              </a:ext>
            </a:extLst>
          </p:cNvPr>
          <p:cNvSpPr txBox="1"/>
          <p:nvPr/>
        </p:nvSpPr>
        <p:spPr>
          <a:xfrm>
            <a:off x="8167456" y="2157274"/>
            <a:ext cx="333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transactions happen in California state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Followed by New York state(1128) ,Texas state(985) </a:t>
            </a:r>
          </a:p>
        </p:txBody>
      </p:sp>
    </p:spTree>
    <p:extLst>
      <p:ext uri="{BB962C8B-B14F-4D97-AF65-F5344CB8AC3E}">
        <p14:creationId xmlns:p14="http://schemas.microsoft.com/office/powerpoint/2010/main" val="1356639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AC51-9813-4DAB-8AE3-05043E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cap="none" dirty="0"/>
              <a:t>Sales distribution between Segment and Ship Mode</a:t>
            </a:r>
            <a:endParaRPr lang="en-IN" sz="45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EE66DCC-093C-43AA-92EB-A34796920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510"/>
            <a:ext cx="12191999" cy="517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893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1726-C60C-4365-A38B-36708F96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88427" cy="1499616"/>
          </a:xfrm>
        </p:spPr>
        <p:txBody>
          <a:bodyPr>
            <a:normAutofit/>
          </a:bodyPr>
          <a:lstStyle/>
          <a:p>
            <a:r>
              <a:rPr lang="en-IN" sz="4500" cap="none" dirty="0"/>
              <a:t>Quantity distribution between Segment and Ship Mode</a:t>
            </a:r>
            <a:endParaRPr lang="en-IN" sz="4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5F60-A9DD-4C9B-84D9-6A1FC0FA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75EE90C-DEB4-4233-9B24-57D51534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850"/>
            <a:ext cx="12191999" cy="51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10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6544-126E-4593-93AF-FD5629C4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11145" cy="1499616"/>
          </a:xfrm>
        </p:spPr>
        <p:txBody>
          <a:bodyPr>
            <a:normAutofit/>
          </a:bodyPr>
          <a:lstStyle/>
          <a:p>
            <a:r>
              <a:rPr lang="en-IN" sz="4500" cap="none" dirty="0"/>
              <a:t>Discount distribution between Segment and Ship Mode</a:t>
            </a:r>
            <a:endParaRPr lang="en-IN" sz="45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980326-3A6E-4139-9F49-19D8D5586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171"/>
            <a:ext cx="12192000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49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5B741-5876-4E41-B1B1-E67ED9E4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1DEDD-6AB2-4118-9D04-859C308EB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Found during Level 2 analysis</a:t>
            </a:r>
          </a:p>
        </p:txBody>
      </p:sp>
    </p:spTree>
    <p:extLst>
      <p:ext uri="{BB962C8B-B14F-4D97-AF65-F5344CB8AC3E}">
        <p14:creationId xmlns:p14="http://schemas.microsoft.com/office/powerpoint/2010/main" val="2177701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0ACEB-FAAF-4C27-9D5F-07E58B0B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Problems in Superstore</a:t>
            </a:r>
            <a:endParaRPr lang="en-IN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1EC1D95-2705-42B1-8C85-B03440673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963051"/>
              </p:ext>
            </p:extLst>
          </p:nvPr>
        </p:nvGraphicFramePr>
        <p:xfrm>
          <a:off x="1023938" y="2286000"/>
          <a:ext cx="9720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24">
                  <a:extLst>
                    <a:ext uri="{9D8B030D-6E8A-4147-A177-3AD203B41FA5}">
                      <a16:colId xmlns:a16="http://schemas.microsoft.com/office/drawing/2014/main" val="4048663795"/>
                    </a:ext>
                  </a:extLst>
                </a:gridCol>
                <a:gridCol w="8542538">
                  <a:extLst>
                    <a:ext uri="{9D8B030D-6E8A-4147-A177-3AD203B41FA5}">
                      <a16:colId xmlns:a16="http://schemas.microsoft.com/office/drawing/2014/main" val="3924792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 making sub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6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Appliances, Binders, Bookcases, Furnishings, Machines,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1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Supplies,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6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Bookcases,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666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042F1B-00C9-4682-9CD3-86A6DC99FAE0}"/>
              </a:ext>
            </a:extLst>
          </p:cNvPr>
          <p:cNvSpPr txBox="1"/>
          <p:nvPr/>
        </p:nvSpPr>
        <p:spPr>
          <a:xfrm>
            <a:off x="355107" y="4438835"/>
            <a:ext cx="1144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day shipping mode is loss making in southern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9936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2639-4967-4BDA-9FD2-230744FA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Critical regions in Superstore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FE00-1AF2-43E7-AAB3-3DD52D77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Supplies in Southern region is a critical region as profit is only 1.877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Profit is very less for central region for same day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Consumer segment is weak in central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Fasteners sub category has very less profit in all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Home office segment is weakest in southern region as compared to other regions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0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1C7-7DB0-4487-9593-A2684D84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4833-F2A4-4C2D-8C89-101EBEDA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We have our presence is 531 cities.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Our top 5 cities which has most transactions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0D090D-1D81-433B-93ED-DF0A6B7B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81573"/>
              </p:ext>
            </p:extLst>
          </p:nvPr>
        </p:nvGraphicFramePr>
        <p:xfrm>
          <a:off x="1241887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61381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608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New York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7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Philadelphia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7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3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7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1327</TotalTime>
  <Words>1872</Words>
  <Application>Microsoft Office PowerPoint</Application>
  <PresentationFormat>Widescreen</PresentationFormat>
  <Paragraphs>393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Sample Store </vt:lpstr>
      <vt:lpstr>Basic analysis</vt:lpstr>
      <vt:lpstr>Sample Store</vt:lpstr>
      <vt:lpstr>Sample Store</vt:lpstr>
      <vt:lpstr>Ship Mode Analysis</vt:lpstr>
      <vt:lpstr>Segment Analysis</vt:lpstr>
      <vt:lpstr>Region Analysis</vt:lpstr>
      <vt:lpstr>State Analysis</vt:lpstr>
      <vt:lpstr>City Analysis</vt:lpstr>
      <vt:lpstr>Category Analysis</vt:lpstr>
      <vt:lpstr>Sub Category Analysis</vt:lpstr>
      <vt:lpstr>Quantity Analysis</vt:lpstr>
      <vt:lpstr>Discount Analysis</vt:lpstr>
      <vt:lpstr>Relation between Attributes</vt:lpstr>
      <vt:lpstr>Level 1 </vt:lpstr>
      <vt:lpstr>Ship Mode wise   </vt:lpstr>
      <vt:lpstr>Profit distribution between different Ship modes</vt:lpstr>
      <vt:lpstr>Sales distribution between different Ship modes</vt:lpstr>
      <vt:lpstr>Quantity distribution between different Ship modes</vt:lpstr>
      <vt:lpstr>Discount distribution between different Ship Modes</vt:lpstr>
      <vt:lpstr>Segment wise</vt:lpstr>
      <vt:lpstr>Profit distribution between different Segments</vt:lpstr>
      <vt:lpstr>Sales distribution between different Segments</vt:lpstr>
      <vt:lpstr>Quantity distribution between different Segments</vt:lpstr>
      <vt:lpstr>Discount distribution of different Segments</vt:lpstr>
      <vt:lpstr>Region wise</vt:lpstr>
      <vt:lpstr>Profit distribution between different Regions</vt:lpstr>
      <vt:lpstr>Sales distribution between different Regions</vt:lpstr>
      <vt:lpstr>Quantity distribution between different Regions</vt:lpstr>
      <vt:lpstr>Discount distribution between different Regions</vt:lpstr>
      <vt:lpstr>Sub-Category wise</vt:lpstr>
      <vt:lpstr>Profit distribution between different Sub Category</vt:lpstr>
      <vt:lpstr>Sales distribution between different Sub Category</vt:lpstr>
      <vt:lpstr>Quantity distribution between different Sub Category</vt:lpstr>
      <vt:lpstr>Discount distribution between different Sub Category</vt:lpstr>
      <vt:lpstr>State wise </vt:lpstr>
      <vt:lpstr>Loss making States</vt:lpstr>
      <vt:lpstr>Critical States</vt:lpstr>
      <vt:lpstr>City wise</vt:lpstr>
      <vt:lpstr>Loss making Cities</vt:lpstr>
      <vt:lpstr>Critical Cities</vt:lpstr>
      <vt:lpstr>Critical Cities</vt:lpstr>
      <vt:lpstr>Postal Code wise </vt:lpstr>
      <vt:lpstr>Loss making Areas</vt:lpstr>
      <vt:lpstr>Critical areas</vt:lpstr>
      <vt:lpstr>Critical areas</vt:lpstr>
      <vt:lpstr>Problems</vt:lpstr>
      <vt:lpstr>Problems in Superstore</vt:lpstr>
      <vt:lpstr>Level 2</vt:lpstr>
      <vt:lpstr>Region and Segment analysis</vt:lpstr>
      <vt:lpstr>Profit distribution between Region and Segment</vt:lpstr>
      <vt:lpstr>Sales distribution between Region and Segment</vt:lpstr>
      <vt:lpstr>Quantity distribution between Region and Segment</vt:lpstr>
      <vt:lpstr>Discount distribution between Region and Segment</vt:lpstr>
      <vt:lpstr>Region and Ship Mode</vt:lpstr>
      <vt:lpstr>Profit distribution between Region and Ship Mode</vt:lpstr>
      <vt:lpstr>Sales distribution between Region and Ship Mode</vt:lpstr>
      <vt:lpstr>Quantity distribution between Region and Ship Mode</vt:lpstr>
      <vt:lpstr>Discount distribution between Region and Ship Mode</vt:lpstr>
      <vt:lpstr>Region and Sub Category wise</vt:lpstr>
      <vt:lpstr>Profit distribution between Region and Sub-Category</vt:lpstr>
      <vt:lpstr>Profit distribution between Region and Sub-Category</vt:lpstr>
      <vt:lpstr>Sales distribution between Region and Sub-Category</vt:lpstr>
      <vt:lpstr>Quantity distribution between Region and Sub-Category</vt:lpstr>
      <vt:lpstr>Discount distribution between Region and Sub-Category</vt:lpstr>
      <vt:lpstr>Ship Mode and Sub Category wise</vt:lpstr>
      <vt:lpstr>Profit distribution between Ship Mode and Sub-Category</vt:lpstr>
      <vt:lpstr>Profit distribution between Ship Mode and Sub-Category</vt:lpstr>
      <vt:lpstr>Sales distribution between Ship Mode and Sub-Category</vt:lpstr>
      <vt:lpstr>Quantity distribution between Ship Mode and Sub-Category</vt:lpstr>
      <vt:lpstr>Discount distribution between Ship Mode and Sub-Category</vt:lpstr>
      <vt:lpstr>Segment and Sub Category wise</vt:lpstr>
      <vt:lpstr>Profit distribution between Segment and Sub-Category</vt:lpstr>
      <vt:lpstr>Profit distribution between Segment and Sub-Category</vt:lpstr>
      <vt:lpstr>Sales distribution between Segment and Sub-Category</vt:lpstr>
      <vt:lpstr>Quantity distribution between Segment and Sub-Category</vt:lpstr>
      <vt:lpstr>Discount distribution between Segment and Sub-Category</vt:lpstr>
      <vt:lpstr>Ship Mode and Segment </vt:lpstr>
      <vt:lpstr>Profit distribution between Segment and Ship Mode</vt:lpstr>
      <vt:lpstr>Sales distribution between Segment and Ship Mode</vt:lpstr>
      <vt:lpstr>Quantity distribution between Segment and Ship Mode</vt:lpstr>
      <vt:lpstr>Discount distribution between Segment and Ship Mode</vt:lpstr>
      <vt:lpstr>Problems</vt:lpstr>
      <vt:lpstr>Problems in Superstore</vt:lpstr>
      <vt:lpstr>Critical regions in Superstore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SampleStore</dc:title>
  <dc:creator>tanmey rawal</dc:creator>
  <cp:lastModifiedBy>tanmey rawal</cp:lastModifiedBy>
  <cp:revision>66</cp:revision>
  <dcterms:created xsi:type="dcterms:W3CDTF">2020-07-31T10:33:59Z</dcterms:created>
  <dcterms:modified xsi:type="dcterms:W3CDTF">2020-08-02T06:13:34Z</dcterms:modified>
</cp:coreProperties>
</file>