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Oswald Regular"/>
      <p:regular r:id="rId35"/>
      <p:bold r:id="rId36"/>
    </p:embeddedFont>
    <p:embeddedFont>
      <p:font typeface="Oswald"/>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gBT5H2uC1wvsMISKT9wAK1t0Hr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D3C9A9-6F3C-4AF9-8FF3-4DC29359ACAF}">
  <a:tblStyle styleId="{A8D3C9A9-6F3C-4AF9-8FF3-4DC29359AC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OswaldRegular-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Oswald-regular.fntdata"/><Relationship Id="rId14" Type="http://schemas.openxmlformats.org/officeDocument/2006/relationships/slide" Target="slides/slide7.xml"/><Relationship Id="rId36" Type="http://schemas.openxmlformats.org/officeDocument/2006/relationships/font" Target="fonts/OswaldRegular-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Oswald-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d5f6d046d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cd5f6d046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24dea22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d24dea226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2d096ee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d2d096ee3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d5f6d046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cd5f6d046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d5f6d046d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cd5f6d046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d5f6d046d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GB" sz="1200">
                <a:solidFill>
                  <a:srgbClr val="595959"/>
                </a:solidFill>
              </a:rPr>
              <a:t>Causes uneven growth when chicks are first presented to the shed, as they huddle together - if too cold</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GB" sz="1200">
                <a:solidFill>
                  <a:srgbClr val="595959"/>
                </a:solidFill>
              </a:rPr>
              <a:t>heat stress damages small intestine wall so damage on feed intake is too big </a:t>
            </a:r>
            <a:endParaRPr sz="1200">
              <a:solidFill>
                <a:srgbClr val="595959"/>
              </a:solidFill>
            </a:endParaRPr>
          </a:p>
        </p:txBody>
      </p:sp>
      <p:sp>
        <p:nvSpPr>
          <p:cNvPr id="433" name="Google Shape;433;gcd5f6d046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d5f6d046d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595959"/>
              </a:solidFill>
            </a:endParaRPr>
          </a:p>
        </p:txBody>
      </p:sp>
      <p:sp>
        <p:nvSpPr>
          <p:cNvPr id="458" name="Google Shape;458;gcd5f6d046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cd5f6d046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cd5f6d046d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0000"/>
              </a:buClr>
              <a:buSzPts val="1800"/>
              <a:buFont typeface="Open Sans"/>
              <a:buChar char="●"/>
            </a:pPr>
            <a:r>
              <a:rPr lang="en-GB" sz="1800">
                <a:solidFill>
                  <a:srgbClr val="FF0000"/>
                </a:solidFill>
              </a:rPr>
              <a:t>17 broilers / m2 showed the best cost benefit - no stress increase and no compromise of BW or feed intake. </a:t>
            </a:r>
            <a:endParaRPr sz="1800">
              <a:solidFill>
                <a:srgbClr val="FF0000"/>
              </a:solidFill>
            </a:endParaRPr>
          </a:p>
          <a:p>
            <a:pPr indent="-342900" lvl="0" marL="457200" rtl="0" algn="l">
              <a:lnSpc>
                <a:spcPct val="115000"/>
              </a:lnSpc>
              <a:spcBef>
                <a:spcPts val="0"/>
              </a:spcBef>
              <a:spcAft>
                <a:spcPts val="0"/>
              </a:spcAft>
              <a:buClr>
                <a:srgbClr val="FF0000"/>
              </a:buClr>
              <a:buSzPts val="1800"/>
              <a:buFont typeface="Open Sans"/>
              <a:buChar char="●"/>
            </a:pPr>
            <a:r>
              <a:rPr lang="en-GB" sz="1800">
                <a:solidFill>
                  <a:srgbClr val="FF0000"/>
                </a:solidFill>
              </a:rPr>
              <a:t>Rising temperatures can cause clusters around the outside of the shed as walls can cool them down</a:t>
            </a:r>
            <a:endParaRPr sz="1800">
              <a:solidFill>
                <a:srgbClr val="FF0000"/>
              </a:solidFill>
            </a:endParaRPr>
          </a:p>
          <a:p>
            <a:pPr indent="0" lvl="0" marL="457200" rtl="0" algn="l">
              <a:lnSpc>
                <a:spcPct val="115000"/>
              </a:lnSpc>
              <a:spcBef>
                <a:spcPts val="0"/>
              </a:spcBef>
              <a:spcAft>
                <a:spcPts val="0"/>
              </a:spcAft>
              <a:buNone/>
            </a:pPr>
            <a:r>
              <a:t/>
            </a:r>
            <a:endParaRPr sz="1800">
              <a:solidFill>
                <a:srgbClr val="FF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d5f6d046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cd5f6d046d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Open Sans"/>
              <a:buChar char="●"/>
            </a:pPr>
            <a:r>
              <a:rPr lang="en-GB" sz="1300">
                <a:latin typeface="Open Sans"/>
                <a:ea typeface="Open Sans"/>
                <a:cs typeface="Open Sans"/>
                <a:sym typeface="Open Sans"/>
              </a:rPr>
              <a:t>(air sacs through their body) (air sacs through their body) </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cd5f6d046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cd5f6d046d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Open Sans"/>
              <a:buChar char="●"/>
            </a:pPr>
            <a:r>
              <a:rPr lang="en-GB" sz="1300">
                <a:latin typeface="Open Sans"/>
                <a:ea typeface="Open Sans"/>
                <a:cs typeface="Open Sans"/>
                <a:sym typeface="Open Sans"/>
              </a:rPr>
              <a:t>(air sacs through their body) (air sacs through their body) </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4359e1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c64359e1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cd5f6d046d_0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cd5f6d046d_0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cd5f6d046d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cd5f6d046d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rgbClr val="FF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d5f6d046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cd5f6d046d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rgbClr val="FF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d3de82ace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d3de82ace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d3de82ace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d3de82ace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https://www.uspoultry.org/educationprograms/pandep_curriculum/documents/pdfs/lesson11/poultryanatomyandphysiologypres.pdf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2d096ee3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d2d096ee37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d5f6d046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cd5f6d046d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cd5f6d046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cd5f6d046d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d5f6d046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cd5f6d046d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76d11dc29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d76d11dc29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76d11dc2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d76d11dc29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a:t>Positive negative as can be a comfort behaviour but also a calming down technique </a:t>
            </a:r>
            <a:endParaRPr/>
          </a:p>
          <a:p>
            <a:pPr indent="-298450" lvl="0" marL="457200" rtl="0" algn="l">
              <a:lnSpc>
                <a:spcPct val="100000"/>
              </a:lnSpc>
              <a:spcBef>
                <a:spcPts val="0"/>
              </a:spcBef>
              <a:spcAft>
                <a:spcPts val="0"/>
              </a:spcAft>
              <a:buSzPts val="1100"/>
              <a:buChar char="-"/>
            </a:pPr>
            <a:r>
              <a:rPr lang="en-GB"/>
              <a:t>Locomotive behaviours can lead to more activity and </a:t>
            </a:r>
            <a:r>
              <a:rPr lang="en-GB"/>
              <a:t>healthy birds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2d096ee3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d2d096ee37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d5f6d046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cd5f6d046d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Open Sans"/>
              <a:buChar char="●"/>
            </a:pPr>
            <a:r>
              <a:rPr lang="en-GB" sz="1800"/>
              <a:t>Mostly similar in brooding birds </a:t>
            </a:r>
            <a:endParaRPr sz="1800"/>
          </a:p>
          <a:p>
            <a:pPr indent="-342900" lvl="0" marL="457200" rtl="0" algn="l">
              <a:lnSpc>
                <a:spcPct val="115000"/>
              </a:lnSpc>
              <a:spcBef>
                <a:spcPts val="0"/>
              </a:spcBef>
              <a:spcAft>
                <a:spcPts val="0"/>
              </a:spcAft>
              <a:buClr>
                <a:srgbClr val="000000"/>
              </a:buClr>
              <a:buSzPts val="1800"/>
              <a:buChar char="●"/>
            </a:pPr>
            <a:r>
              <a:rPr lang="en-GB" sz="1800"/>
              <a:t>Quantity of food consumed increases as the bird - most change is seen in the brooding period </a:t>
            </a:r>
            <a:endParaRPr sz="1800"/>
          </a:p>
          <a:p>
            <a:pPr indent="-342900" lvl="0" marL="457200" rtl="0" algn="l">
              <a:lnSpc>
                <a:spcPct val="115000"/>
              </a:lnSpc>
              <a:spcBef>
                <a:spcPts val="0"/>
              </a:spcBef>
              <a:spcAft>
                <a:spcPts val="0"/>
              </a:spcAft>
              <a:buClr>
                <a:srgbClr val="000000"/>
              </a:buClr>
              <a:buSzPts val="1800"/>
              <a:buChar char="●"/>
            </a:pPr>
            <a:r>
              <a:rPr lang="en-GB" sz="1800"/>
              <a:t>- more specifically at the start or end of the day - depending on their ability to predict the onset of darkness as seen by studies that have proven peck count is increased is neighbours pecking is increased </a:t>
            </a:r>
            <a:endParaRPr sz="1800"/>
          </a:p>
          <a:p>
            <a:pPr indent="-342900" lvl="0" marL="457200" rtl="0" algn="l">
              <a:lnSpc>
                <a:spcPct val="115000"/>
              </a:lnSpc>
              <a:spcBef>
                <a:spcPts val="0"/>
              </a:spcBef>
              <a:spcAft>
                <a:spcPts val="0"/>
              </a:spcAft>
              <a:buClr>
                <a:srgbClr val="000000"/>
              </a:buClr>
              <a:buSzPts val="1800"/>
              <a:buChar char="●"/>
            </a:pPr>
            <a:r>
              <a:rPr lang="en-GB" sz="1800"/>
              <a:t>Essential amino acids added to feed to make it cleaner - The essential amino acids are methionine (+cystine), lysine, threonine, valine, isoleucine, leucine, tryptophan, arginine, histidine and phenylalanine (+tyrosine)</a:t>
            </a:r>
            <a:endParaRPr sz="1800"/>
          </a:p>
          <a:p>
            <a:pPr indent="-342900" lvl="0" marL="457200" rtl="0" algn="l">
              <a:lnSpc>
                <a:spcPct val="115000"/>
              </a:lnSpc>
              <a:spcBef>
                <a:spcPts val="0"/>
              </a:spcBef>
              <a:spcAft>
                <a:spcPts val="0"/>
              </a:spcAft>
              <a:buClr>
                <a:srgbClr val="000000"/>
              </a:buClr>
              <a:buSzPts val="1800"/>
              <a:buChar char="●"/>
            </a:pPr>
            <a:r>
              <a:rPr lang="en-GB" sz="1800"/>
              <a:t>Mostly composed of cereals grains, their products and by-products;  oilseeds, oil fruits, their products and by-products, tubers, roots, their products and byproducts;  other seeds and fruits, their products and by-products;  milk products and fish, other marine animals, their products and by-products. </a:t>
            </a:r>
            <a:endParaRPr sz="1800"/>
          </a:p>
          <a:p>
            <a:pPr indent="0" lvl="0" marL="457200" rtl="0" algn="l">
              <a:lnSpc>
                <a:spcPct val="115000"/>
              </a:lnSpc>
              <a:spcBef>
                <a:spcPts val="0"/>
              </a:spcBef>
              <a:spcAft>
                <a:spcPts val="0"/>
              </a:spcAft>
              <a:buNone/>
            </a:pPr>
            <a:r>
              <a:t/>
            </a:r>
            <a:endParaRPr sz="1800">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3de82ac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d3de82ace6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d5f6d046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cd5f6d046d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0000"/>
              </a:buClr>
              <a:buSzPts val="1400"/>
              <a:buFont typeface="Open Sans"/>
              <a:buChar char="●"/>
            </a:pPr>
            <a:r>
              <a:rPr lang="en-GB" sz="1800">
                <a:solidFill>
                  <a:srgbClr val="FF0000"/>
                </a:solidFill>
              </a:rPr>
              <a:t>15% of day time and 12% of night time in gulls </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Inability to effectively dust bath will cause frustration and poor feather conditions </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Preening increases in a period of reward anticipation so shows that it is an indicator of arousal </a:t>
            </a:r>
            <a:endParaRPr sz="1800">
              <a:solidFill>
                <a:srgbClr val="FF0000"/>
              </a:solidFill>
            </a:endParaRPr>
          </a:p>
          <a:p>
            <a:pPr indent="-342900" lvl="0" marL="457200" rtl="0" algn="l">
              <a:lnSpc>
                <a:spcPct val="115000"/>
              </a:lnSpc>
              <a:spcBef>
                <a:spcPts val="0"/>
              </a:spcBef>
              <a:spcAft>
                <a:spcPts val="0"/>
              </a:spcAft>
              <a:buClr>
                <a:srgbClr val="000000"/>
              </a:buClr>
              <a:buSzPts val="1800"/>
              <a:buChar char="●"/>
            </a:pPr>
            <a:r>
              <a:rPr lang="en-GB" sz="1500">
                <a:latin typeface="Open Sans"/>
                <a:ea typeface="Open Sans"/>
                <a:cs typeface="Open Sans"/>
                <a:sym typeface="Open Sans"/>
              </a:rPr>
              <a:t>2 phases to the dustbathing, ‘tossing’ and then rubbing. It is key whatever they are bathing in penetrates the feathers of the birds </a:t>
            </a:r>
            <a:endParaRPr sz="1500">
              <a:latin typeface="Open Sans"/>
              <a:ea typeface="Open Sans"/>
              <a:cs typeface="Open Sans"/>
              <a:sym typeface="Open Sans"/>
            </a:endParaRPr>
          </a:p>
          <a:p>
            <a:pPr indent="-323850" lvl="0" marL="457200" rtl="0" algn="l">
              <a:lnSpc>
                <a:spcPct val="115000"/>
              </a:lnSpc>
              <a:spcBef>
                <a:spcPts val="0"/>
              </a:spcBef>
              <a:spcAft>
                <a:spcPts val="0"/>
              </a:spcAft>
              <a:buClr>
                <a:srgbClr val="000000"/>
              </a:buClr>
              <a:buSzPts val="1500"/>
              <a:buFont typeface="Open Sans"/>
              <a:buChar char="●"/>
            </a:pPr>
            <a:r>
              <a:rPr lang="en-GB" sz="1500">
                <a:latin typeface="Open Sans"/>
                <a:ea typeface="Open Sans"/>
                <a:cs typeface="Open Sans"/>
                <a:sym typeface="Open Sans"/>
              </a:rPr>
              <a:t>is the process of the birds rolling around in dust as away of cleaning themselves and getting rid of lipids. Most time spend in bedding with wood shavings. </a:t>
            </a:r>
            <a:endParaRPr sz="1500">
              <a:latin typeface="Open Sans"/>
              <a:ea typeface="Open Sans"/>
              <a:cs typeface="Open Sans"/>
              <a:sym typeface="Open Sans"/>
            </a:endParaRPr>
          </a:p>
          <a:p>
            <a:pPr indent="-323850" lvl="0" marL="457200" rtl="0" algn="l">
              <a:lnSpc>
                <a:spcPct val="115000"/>
              </a:lnSpc>
              <a:spcBef>
                <a:spcPts val="0"/>
              </a:spcBef>
              <a:spcAft>
                <a:spcPts val="0"/>
              </a:spcAft>
              <a:buClr>
                <a:srgbClr val="595959"/>
              </a:buClr>
              <a:buSzPts val="1500"/>
              <a:buFont typeface="Open Sans"/>
              <a:buChar char="●"/>
            </a:pPr>
            <a:r>
              <a:t/>
            </a:r>
            <a:endParaRPr sz="1500">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d76d11dc29_0_1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6" name="Google Shape;56;gd76d11dc29_0_1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gd76d11dc29_0_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9" name="Google Shape;59;gd76d11dc29_0_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0" name="Google Shape;60;gd76d11dc29_0_1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gd76d11dc29_0_1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3" name="Google Shape;63;gd76d11dc29_0_1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gd76d11dc29_0_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gd76d11dc29_0_1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d76d11dc29_0_1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gd76d11dc29_0_1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gd76d11dc29_0_1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d76d11dc29_0_1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d76d11dc29_0_1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gd76d11dc29_0_1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gd76d11dc29_0_1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gd76d11dc29_0_1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gd76d11dc29_0_1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gd76d11dc29_0_1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d76d11dc29_0_16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d76d11dc29_0_16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gd76d11dc29_0_16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gd76d11dc29_0_16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gd76d11dc29_0_1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gd76d11dc29_0_17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gd76d11dc29_0_1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gd76d11dc29_0_1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gd76d11dc29_0_1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gd76d11dc29_0_1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gd76d11dc29_0_1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gd76d11dc29_0_1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gd76d11dc29_0_1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gd76d11dc29_0_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3D60"/>
        </a:solidFill>
      </p:bgPr>
    </p:bg>
    <p:spTree>
      <p:nvGrpSpPr>
        <p:cNvPr id="98" name="Shape 98"/>
        <p:cNvGrpSpPr/>
        <p:nvPr/>
      </p:nvGrpSpPr>
      <p:grpSpPr>
        <a:xfrm>
          <a:off x="0" y="0"/>
          <a:ext cx="0" cy="0"/>
          <a:chOff x="0" y="0"/>
          <a:chExt cx="0" cy="0"/>
        </a:xfrm>
      </p:grpSpPr>
      <p:sp>
        <p:nvSpPr>
          <p:cNvPr id="99" name="Google Shape;99;p1"/>
          <p:cNvSpPr/>
          <p:nvPr/>
        </p:nvSpPr>
        <p:spPr>
          <a:xfrm rot="10800000">
            <a:off x="1" y="-85061"/>
            <a:ext cx="6964326" cy="4850403"/>
          </a:xfrm>
          <a:custGeom>
            <a:rect b="b" l="l" r="r" t="t"/>
            <a:pathLst>
              <a:path extrusionOk="0" h="4765342" w="6964326">
                <a:moveTo>
                  <a:pt x="1807535" y="680483"/>
                </a:moveTo>
                <a:lnTo>
                  <a:pt x="4892408" y="0"/>
                </a:lnTo>
                <a:lnTo>
                  <a:pt x="6953693" y="349442"/>
                </a:lnTo>
                <a:cubicBezTo>
                  <a:pt x="6957237" y="1821409"/>
                  <a:pt x="6960782" y="3293375"/>
                  <a:pt x="6964326" y="4765342"/>
                </a:cubicBezTo>
                <a:lnTo>
                  <a:pt x="0" y="4744078"/>
                </a:lnTo>
                <a:lnTo>
                  <a:pt x="191386" y="2947176"/>
                </a:lnTo>
                <a:lnTo>
                  <a:pt x="1807535" y="6804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0" name="Google Shape;100;p1"/>
          <p:cNvPicPr preferRelativeResize="0"/>
          <p:nvPr/>
        </p:nvPicPr>
        <p:blipFill rotWithShape="1">
          <a:blip r:embed="rId3">
            <a:alphaModFix/>
          </a:blip>
          <a:srcRect b="0" l="0" r="0" t="0"/>
          <a:stretch/>
        </p:blipFill>
        <p:spPr>
          <a:xfrm>
            <a:off x="0" y="0"/>
            <a:ext cx="6803726" cy="4584589"/>
          </a:xfrm>
          <a:prstGeom prst="rect">
            <a:avLst/>
          </a:prstGeom>
          <a:noFill/>
          <a:ln>
            <a:noFill/>
          </a:ln>
        </p:spPr>
      </p:pic>
      <p:pic>
        <p:nvPicPr>
          <p:cNvPr id="101" name="Google Shape;101;p1"/>
          <p:cNvPicPr preferRelativeResize="0"/>
          <p:nvPr/>
        </p:nvPicPr>
        <p:blipFill rotWithShape="1">
          <a:blip r:embed="rId4">
            <a:alphaModFix/>
          </a:blip>
          <a:srcRect b="50036" l="0" r="0" t="0"/>
          <a:stretch/>
        </p:blipFill>
        <p:spPr>
          <a:xfrm>
            <a:off x="1514624" y="3255340"/>
            <a:ext cx="2031850" cy="214307"/>
          </a:xfrm>
          <a:prstGeom prst="rect">
            <a:avLst/>
          </a:prstGeom>
          <a:noFill/>
          <a:ln>
            <a:noFill/>
          </a:ln>
        </p:spPr>
      </p:pic>
      <p:pic>
        <p:nvPicPr>
          <p:cNvPr id="102" name="Google Shape;102;p1"/>
          <p:cNvPicPr preferRelativeResize="0"/>
          <p:nvPr/>
        </p:nvPicPr>
        <p:blipFill rotWithShape="1">
          <a:blip r:embed="rId5">
            <a:alphaModFix/>
          </a:blip>
          <a:srcRect b="0" l="0" r="0" t="0"/>
          <a:stretch/>
        </p:blipFill>
        <p:spPr>
          <a:xfrm>
            <a:off x="1514617" y="467973"/>
            <a:ext cx="2031864" cy="2038535"/>
          </a:xfrm>
          <a:prstGeom prst="rect">
            <a:avLst/>
          </a:prstGeom>
          <a:noFill/>
          <a:ln>
            <a:noFill/>
          </a:ln>
        </p:spPr>
      </p:pic>
      <p:pic>
        <p:nvPicPr>
          <p:cNvPr id="103" name="Google Shape;103;p1"/>
          <p:cNvPicPr preferRelativeResize="0"/>
          <p:nvPr/>
        </p:nvPicPr>
        <p:blipFill rotWithShape="1">
          <a:blip r:embed="rId6">
            <a:alphaModFix/>
          </a:blip>
          <a:srcRect b="0" l="0" r="0" t="0"/>
          <a:stretch/>
        </p:blipFill>
        <p:spPr>
          <a:xfrm>
            <a:off x="1541915" y="2630427"/>
            <a:ext cx="1979092" cy="507405"/>
          </a:xfrm>
          <a:prstGeom prst="rect">
            <a:avLst/>
          </a:prstGeom>
          <a:noFill/>
          <a:ln>
            <a:noFill/>
          </a:ln>
        </p:spPr>
      </p:pic>
      <p:sp>
        <p:nvSpPr>
          <p:cNvPr id="104" name="Google Shape;104;p1"/>
          <p:cNvSpPr txBox="1"/>
          <p:nvPr/>
        </p:nvSpPr>
        <p:spPr>
          <a:xfrm>
            <a:off x="6953700" y="3938250"/>
            <a:ext cx="1586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accent1"/>
                </a:solidFill>
                <a:latin typeface="Oswald"/>
                <a:ea typeface="Oswald"/>
                <a:cs typeface="Oswald"/>
                <a:sym typeface="Oswald"/>
              </a:rPr>
              <a:t>Knowledgebase Presentation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cd5f6d046d_0_53"/>
          <p:cNvSpPr/>
          <p:nvPr/>
        </p:nvSpPr>
        <p:spPr>
          <a:xfrm>
            <a:off x="-9975" y="-132850"/>
            <a:ext cx="4734375" cy="5392750"/>
          </a:xfrm>
          <a:custGeom>
            <a:rect b="b" l="l" r="r" t="t"/>
            <a:pathLst>
              <a:path extrusionOk="0" h="215710" w="189375">
                <a:moveTo>
                  <a:pt x="124091" y="0"/>
                </a:moveTo>
                <a:lnTo>
                  <a:pt x="156040" y="6650"/>
                </a:lnTo>
                <a:lnTo>
                  <a:pt x="189375" y="111232"/>
                </a:lnTo>
                <a:lnTo>
                  <a:pt x="185184" y="193528"/>
                </a:lnTo>
                <a:lnTo>
                  <a:pt x="167745" y="214558"/>
                </a:lnTo>
                <a:lnTo>
                  <a:pt x="0" y="215710"/>
                </a:lnTo>
                <a:lnTo>
                  <a:pt x="1617" y="1078"/>
                </a:lnTo>
                <a:close/>
              </a:path>
            </a:pathLst>
          </a:custGeom>
          <a:solidFill>
            <a:srgbClr val="123C5F"/>
          </a:solidFill>
          <a:ln>
            <a:noFill/>
          </a:ln>
        </p:spPr>
      </p:sp>
      <p:sp>
        <p:nvSpPr>
          <p:cNvPr id="344" name="Google Shape;344;gcd5f6d046d_0_53"/>
          <p:cNvSpPr/>
          <p:nvPr/>
        </p:nvSpPr>
        <p:spPr>
          <a:xfrm>
            <a:off x="-222200" y="-116375"/>
            <a:ext cx="4789825" cy="5365800"/>
          </a:xfrm>
          <a:custGeom>
            <a:rect b="b" l="l" r="r" t="t"/>
            <a:pathLst>
              <a:path extrusionOk="0" h="214632" w="191593">
                <a:moveTo>
                  <a:pt x="142280" y="808"/>
                </a:moveTo>
                <a:lnTo>
                  <a:pt x="164717" y="8084"/>
                </a:lnTo>
                <a:lnTo>
                  <a:pt x="191593" y="103072"/>
                </a:lnTo>
                <a:lnTo>
                  <a:pt x="183509" y="187146"/>
                </a:lnTo>
                <a:lnTo>
                  <a:pt x="165319" y="213420"/>
                </a:lnTo>
                <a:lnTo>
                  <a:pt x="0" y="214632"/>
                </a:lnTo>
                <a:lnTo>
                  <a:pt x="1617" y="0"/>
                </a:lnTo>
                <a:close/>
              </a:path>
            </a:pathLst>
          </a:custGeom>
          <a:solidFill>
            <a:srgbClr val="FFE1C1"/>
          </a:solidFill>
          <a:ln>
            <a:noFill/>
          </a:ln>
        </p:spPr>
      </p:sp>
      <p:sp>
        <p:nvSpPr>
          <p:cNvPr id="345" name="Google Shape;345;gcd5f6d046d_0_53"/>
          <p:cNvSpPr txBox="1"/>
          <p:nvPr>
            <p:ph type="title"/>
          </p:nvPr>
        </p:nvSpPr>
        <p:spPr>
          <a:xfrm>
            <a:off x="108454" y="482450"/>
            <a:ext cx="50763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Comfort vs Flight Behaviours</a:t>
            </a:r>
            <a:endParaRPr/>
          </a:p>
        </p:txBody>
      </p:sp>
      <p:pic>
        <p:nvPicPr>
          <p:cNvPr id="346" name="Google Shape;346;gcd5f6d046d_0_53"/>
          <p:cNvPicPr preferRelativeResize="0"/>
          <p:nvPr/>
        </p:nvPicPr>
        <p:blipFill rotWithShape="1">
          <a:blip r:embed="rId3">
            <a:alphaModFix/>
          </a:blip>
          <a:srcRect b="0" l="0" r="0" t="0"/>
          <a:stretch/>
        </p:blipFill>
        <p:spPr>
          <a:xfrm>
            <a:off x="229547" y="-6"/>
            <a:ext cx="908100" cy="232828"/>
          </a:xfrm>
          <a:prstGeom prst="rect">
            <a:avLst/>
          </a:prstGeom>
          <a:noFill/>
          <a:ln>
            <a:noFill/>
          </a:ln>
        </p:spPr>
      </p:pic>
      <p:sp>
        <p:nvSpPr>
          <p:cNvPr id="347" name="Google Shape;347;gcd5f6d046d_0_53"/>
          <p:cNvSpPr txBox="1"/>
          <p:nvPr/>
        </p:nvSpPr>
        <p:spPr>
          <a:xfrm>
            <a:off x="229550" y="1028900"/>
            <a:ext cx="3534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rgbClr val="113D60"/>
                </a:solidFill>
                <a:latin typeface="Open Sans"/>
                <a:ea typeface="Open Sans"/>
                <a:cs typeface="Open Sans"/>
                <a:sym typeface="Open Sans"/>
              </a:rPr>
              <a:t>Comfort behaviours: </a:t>
            </a:r>
            <a:endParaRPr b="1" sz="1500">
              <a:solidFill>
                <a:srgbClr val="113D6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Locomotive / preening</a:t>
            </a:r>
            <a:r>
              <a:rPr lang="en-GB" sz="1300">
                <a:solidFill>
                  <a:srgbClr val="113D60"/>
                </a:solidFill>
                <a:latin typeface="Open Sans"/>
                <a:ea typeface="Open Sans"/>
                <a:cs typeface="Open Sans"/>
                <a:sym typeface="Open Sans"/>
              </a:rPr>
              <a:t> behaviour is mainly a sign of comfort behaviour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lang="en-GB" sz="1300">
                <a:solidFill>
                  <a:srgbClr val="113D60"/>
                </a:solidFill>
                <a:latin typeface="Open Sans"/>
                <a:ea typeface="Open Sans"/>
                <a:cs typeface="Open Sans"/>
                <a:sym typeface="Open Sans"/>
              </a:rPr>
              <a:t>Being </a:t>
            </a:r>
            <a:r>
              <a:rPr lang="en-GB" sz="1300">
                <a:solidFill>
                  <a:srgbClr val="113D60"/>
                </a:solidFill>
                <a:latin typeface="Open Sans"/>
                <a:ea typeface="Open Sans"/>
                <a:cs typeface="Open Sans"/>
                <a:sym typeface="Open Sans"/>
              </a:rPr>
              <a:t>around</a:t>
            </a:r>
            <a:r>
              <a:rPr lang="en-GB" sz="1300">
                <a:solidFill>
                  <a:srgbClr val="113D60"/>
                </a:solidFill>
                <a:latin typeface="Open Sans"/>
                <a:ea typeface="Open Sans"/>
                <a:cs typeface="Open Sans"/>
                <a:sym typeface="Open Sans"/>
              </a:rPr>
              <a:t> other birds / </a:t>
            </a:r>
            <a:r>
              <a:rPr lang="en-GB" sz="1300">
                <a:solidFill>
                  <a:srgbClr val="113D60"/>
                </a:solidFill>
                <a:latin typeface="Open Sans"/>
                <a:ea typeface="Open Sans"/>
                <a:cs typeface="Open Sans"/>
                <a:sym typeface="Open Sans"/>
              </a:rPr>
              <a:t>flock</a:t>
            </a:r>
            <a:r>
              <a:rPr lang="en-GB" sz="1300">
                <a:solidFill>
                  <a:srgbClr val="113D60"/>
                </a:solidFill>
                <a:latin typeface="Open Sans"/>
                <a:ea typeface="Open Sans"/>
                <a:cs typeface="Open Sans"/>
                <a:sym typeface="Open Sans"/>
              </a:rPr>
              <a:t> mentality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Preening</a:t>
            </a:r>
            <a:r>
              <a:rPr lang="en-GB" sz="1300">
                <a:solidFill>
                  <a:srgbClr val="113D60"/>
                </a:solidFill>
                <a:latin typeface="Open Sans"/>
                <a:ea typeface="Open Sans"/>
                <a:cs typeface="Open Sans"/>
                <a:sym typeface="Open Sans"/>
              </a:rPr>
              <a:t>, wing flapping, feather ruffling, yawning, tail wagging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Lying</a:t>
            </a:r>
            <a:r>
              <a:rPr lang="en-GB" sz="1300">
                <a:solidFill>
                  <a:srgbClr val="113D60"/>
                </a:solidFill>
                <a:latin typeface="Open Sans"/>
                <a:ea typeface="Open Sans"/>
                <a:cs typeface="Open Sans"/>
                <a:sym typeface="Open Sans"/>
              </a:rPr>
              <a:t> or </a:t>
            </a:r>
            <a:r>
              <a:rPr b="1" lang="en-GB" sz="1300">
                <a:solidFill>
                  <a:srgbClr val="113D60"/>
                </a:solidFill>
                <a:latin typeface="Open Sans"/>
                <a:ea typeface="Open Sans"/>
                <a:cs typeface="Open Sans"/>
                <a:sym typeface="Open Sans"/>
              </a:rPr>
              <a:t>resting</a:t>
            </a:r>
            <a:r>
              <a:rPr lang="en-GB" sz="1300">
                <a:solidFill>
                  <a:srgbClr val="113D60"/>
                </a:solidFill>
                <a:latin typeface="Open Sans"/>
                <a:ea typeface="Open Sans"/>
                <a:cs typeface="Open Sans"/>
                <a:sym typeface="Open Sans"/>
              </a:rPr>
              <a:t> - head on the ground</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Dustbathing</a:t>
            </a:r>
            <a:r>
              <a:rPr lang="en-GB" sz="1300">
                <a:solidFill>
                  <a:srgbClr val="113D60"/>
                </a:solidFill>
                <a:latin typeface="Open Sans"/>
                <a:ea typeface="Open Sans"/>
                <a:cs typeface="Open Sans"/>
                <a:sym typeface="Open Sans"/>
              </a:rPr>
              <a:t>  </a:t>
            </a:r>
            <a:endParaRPr sz="1300">
              <a:solidFill>
                <a:srgbClr val="113D6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rgbClr val="113D60"/>
              </a:solidFill>
              <a:latin typeface="Open Sans"/>
              <a:ea typeface="Open Sans"/>
              <a:cs typeface="Open Sans"/>
              <a:sym typeface="Open Sans"/>
            </a:endParaRPr>
          </a:p>
        </p:txBody>
      </p:sp>
      <p:sp>
        <p:nvSpPr>
          <p:cNvPr id="348" name="Google Shape;348;gcd5f6d046d_0_53"/>
          <p:cNvSpPr txBox="1"/>
          <p:nvPr/>
        </p:nvSpPr>
        <p:spPr>
          <a:xfrm>
            <a:off x="5184750" y="855325"/>
            <a:ext cx="3778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rgbClr val="113D60"/>
                </a:solidFill>
                <a:latin typeface="Open Sans"/>
                <a:ea typeface="Open Sans"/>
                <a:cs typeface="Open Sans"/>
                <a:sym typeface="Open Sans"/>
              </a:rPr>
              <a:t>Flight / negative behaviours </a:t>
            </a:r>
            <a:endParaRPr b="1" sz="1500">
              <a:solidFill>
                <a:srgbClr val="113D6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Pacing </a:t>
            </a:r>
            <a:r>
              <a:rPr lang="en-GB" sz="1300">
                <a:solidFill>
                  <a:srgbClr val="113D60"/>
                </a:solidFill>
                <a:latin typeface="Open Sans"/>
                <a:ea typeface="Open Sans"/>
                <a:cs typeface="Open Sans"/>
                <a:sym typeface="Open Sans"/>
              </a:rPr>
              <a:t>around the shed can be a sign of frustration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lang="en-GB" sz="1300">
                <a:solidFill>
                  <a:srgbClr val="113D60"/>
                </a:solidFill>
                <a:latin typeface="Open Sans"/>
                <a:ea typeface="Open Sans"/>
                <a:cs typeface="Open Sans"/>
                <a:sym typeface="Open Sans"/>
              </a:rPr>
              <a:t>Increased </a:t>
            </a:r>
            <a:r>
              <a:rPr b="1" lang="en-GB" sz="1300">
                <a:solidFill>
                  <a:srgbClr val="113D60"/>
                </a:solidFill>
                <a:latin typeface="Open Sans"/>
                <a:ea typeface="Open Sans"/>
                <a:cs typeface="Open Sans"/>
                <a:sym typeface="Open Sans"/>
              </a:rPr>
              <a:t>temperature </a:t>
            </a:r>
            <a:r>
              <a:rPr lang="en-GB" sz="1300">
                <a:solidFill>
                  <a:srgbClr val="113D60"/>
                </a:solidFill>
                <a:latin typeface="Open Sans"/>
                <a:ea typeface="Open Sans"/>
                <a:cs typeface="Open Sans"/>
                <a:sym typeface="Open Sans"/>
              </a:rPr>
              <a:t>and </a:t>
            </a:r>
            <a:r>
              <a:rPr b="1" lang="en-GB" sz="1300">
                <a:solidFill>
                  <a:srgbClr val="113D60"/>
                </a:solidFill>
                <a:latin typeface="Open Sans"/>
                <a:ea typeface="Open Sans"/>
                <a:cs typeface="Open Sans"/>
                <a:sym typeface="Open Sans"/>
              </a:rPr>
              <a:t>breathing </a:t>
            </a:r>
            <a:r>
              <a:rPr lang="en-GB" sz="1300">
                <a:solidFill>
                  <a:srgbClr val="113D60"/>
                </a:solidFill>
                <a:latin typeface="Open Sans"/>
                <a:ea typeface="Open Sans"/>
                <a:cs typeface="Open Sans"/>
                <a:sym typeface="Open Sans"/>
              </a:rPr>
              <a:t>rate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lang="en-GB" sz="1300">
                <a:solidFill>
                  <a:srgbClr val="113D60"/>
                </a:solidFill>
                <a:latin typeface="Open Sans"/>
                <a:ea typeface="Open Sans"/>
                <a:cs typeface="Open Sans"/>
                <a:sym typeface="Open Sans"/>
              </a:rPr>
              <a:t>Over </a:t>
            </a:r>
            <a:r>
              <a:rPr b="1" lang="en-GB" sz="1300">
                <a:solidFill>
                  <a:srgbClr val="113D60"/>
                </a:solidFill>
                <a:latin typeface="Open Sans"/>
                <a:ea typeface="Open Sans"/>
                <a:cs typeface="Open Sans"/>
                <a:sym typeface="Open Sans"/>
              </a:rPr>
              <a:t>preening </a:t>
            </a:r>
            <a:r>
              <a:rPr lang="en-GB" sz="1300">
                <a:solidFill>
                  <a:srgbClr val="113D60"/>
                </a:solidFill>
                <a:latin typeface="Open Sans"/>
                <a:ea typeface="Open Sans"/>
                <a:cs typeface="Open Sans"/>
                <a:sym typeface="Open Sans"/>
              </a:rPr>
              <a:t>to the point of thinning feathers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lang="en-GB" sz="1300">
                <a:solidFill>
                  <a:srgbClr val="113D60"/>
                </a:solidFill>
                <a:latin typeface="Open Sans"/>
                <a:ea typeface="Open Sans"/>
                <a:cs typeface="Open Sans"/>
                <a:sym typeface="Open Sans"/>
              </a:rPr>
              <a:t>Sudden and erratic </a:t>
            </a:r>
            <a:r>
              <a:rPr b="1" lang="en-GB" sz="1300">
                <a:solidFill>
                  <a:srgbClr val="113D60"/>
                </a:solidFill>
                <a:latin typeface="Open Sans"/>
                <a:ea typeface="Open Sans"/>
                <a:cs typeface="Open Sans"/>
                <a:sym typeface="Open Sans"/>
              </a:rPr>
              <a:t>head movements</a:t>
            </a:r>
            <a:r>
              <a:rPr lang="en-GB" sz="1300">
                <a:solidFill>
                  <a:srgbClr val="113D60"/>
                </a:solidFill>
                <a:latin typeface="Open Sans"/>
                <a:ea typeface="Open Sans"/>
                <a:cs typeface="Open Sans"/>
                <a:sym typeface="Open Sans"/>
              </a:rPr>
              <a:t> are a response to arousal but can indicate </a:t>
            </a:r>
            <a:r>
              <a:rPr lang="en-GB" sz="1300">
                <a:solidFill>
                  <a:srgbClr val="113D60"/>
                </a:solidFill>
                <a:latin typeface="Open Sans"/>
                <a:ea typeface="Open Sans"/>
                <a:cs typeface="Open Sans"/>
                <a:sym typeface="Open Sans"/>
              </a:rPr>
              <a:t>frustration</a:t>
            </a:r>
            <a:r>
              <a:rPr lang="en-GB" sz="1300">
                <a:solidFill>
                  <a:srgbClr val="113D60"/>
                </a:solidFill>
                <a:latin typeface="Open Sans"/>
                <a:ea typeface="Open Sans"/>
                <a:cs typeface="Open Sans"/>
                <a:sym typeface="Open Sans"/>
              </a:rPr>
              <a:t> too</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Heart rate</a:t>
            </a:r>
            <a:r>
              <a:rPr lang="en-GB" sz="1300">
                <a:solidFill>
                  <a:srgbClr val="113D60"/>
                </a:solidFill>
                <a:latin typeface="Open Sans"/>
                <a:ea typeface="Open Sans"/>
                <a:cs typeface="Open Sans"/>
                <a:sym typeface="Open Sans"/>
              </a:rPr>
              <a:t> increases which can raise body temperature </a:t>
            </a:r>
            <a:endParaRPr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Tonic immobility</a:t>
            </a:r>
            <a:endParaRPr b="1" sz="1300">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Font typeface="Open Sans"/>
              <a:buChar char="●"/>
            </a:pPr>
            <a:r>
              <a:rPr b="1" lang="en-GB" sz="1300">
                <a:solidFill>
                  <a:srgbClr val="113D60"/>
                </a:solidFill>
                <a:latin typeface="Open Sans"/>
                <a:ea typeface="Open Sans"/>
                <a:cs typeface="Open Sans"/>
                <a:sym typeface="Open Sans"/>
              </a:rPr>
              <a:t>Panting - </a:t>
            </a:r>
            <a:r>
              <a:rPr lang="en-GB" sz="1300">
                <a:solidFill>
                  <a:srgbClr val="113D60"/>
                </a:solidFill>
                <a:latin typeface="Open Sans"/>
                <a:ea typeface="Open Sans"/>
                <a:cs typeface="Open Sans"/>
                <a:sym typeface="Open Sans"/>
              </a:rPr>
              <a:t>cold conditions </a:t>
            </a:r>
            <a:endParaRPr sz="1300">
              <a:solidFill>
                <a:srgbClr val="113D6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rgbClr val="113D6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rgbClr val="113D6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24dea2264_0_15"/>
          <p:cNvSpPr/>
          <p:nvPr/>
        </p:nvSpPr>
        <p:spPr>
          <a:xfrm>
            <a:off x="-8685" y="1488017"/>
            <a:ext cx="2476184" cy="3668810"/>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54" name="Google Shape;354;gd24dea2264_0_15"/>
          <p:cNvSpPr/>
          <p:nvPr/>
        </p:nvSpPr>
        <p:spPr>
          <a:xfrm>
            <a:off x="-58000" y="1634075"/>
            <a:ext cx="2476436" cy="3529780"/>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355" name="Google Shape;355;gd24dea2264_0_15"/>
          <p:cNvGrpSpPr/>
          <p:nvPr/>
        </p:nvGrpSpPr>
        <p:grpSpPr>
          <a:xfrm flipH="1">
            <a:off x="4076147" y="3941428"/>
            <a:ext cx="4774703" cy="1046656"/>
            <a:chOff x="499725" y="1081275"/>
            <a:chExt cx="4007304" cy="2152727"/>
          </a:xfrm>
        </p:grpSpPr>
        <p:sp>
          <p:nvSpPr>
            <p:cNvPr id="356" name="Google Shape;356;gd24dea2264_0_1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57" name="Google Shape;357;gd24dea2264_0_1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358" name="Google Shape;358;gd24dea2264_0_15"/>
          <p:cNvGrpSpPr/>
          <p:nvPr/>
        </p:nvGrpSpPr>
        <p:grpSpPr>
          <a:xfrm flipH="1">
            <a:off x="4076153" y="2651574"/>
            <a:ext cx="4774703" cy="1210048"/>
            <a:chOff x="499725" y="1081275"/>
            <a:chExt cx="4007304" cy="2152727"/>
          </a:xfrm>
        </p:grpSpPr>
        <p:sp>
          <p:nvSpPr>
            <p:cNvPr id="359" name="Google Shape;359;gd24dea2264_0_1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60" name="Google Shape;360;gd24dea2264_0_1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361" name="Google Shape;361;gd24dea2264_0_15"/>
          <p:cNvGrpSpPr/>
          <p:nvPr/>
        </p:nvGrpSpPr>
        <p:grpSpPr>
          <a:xfrm flipH="1">
            <a:off x="311692" y="3479496"/>
            <a:ext cx="3542457" cy="1210048"/>
            <a:chOff x="499725" y="1081275"/>
            <a:chExt cx="4007304" cy="2152727"/>
          </a:xfrm>
        </p:grpSpPr>
        <p:sp>
          <p:nvSpPr>
            <p:cNvPr id="362" name="Google Shape;362;gd24dea2264_0_1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63" name="Google Shape;363;gd24dea2264_0_1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364" name="Google Shape;364;gd24dea2264_0_15"/>
          <p:cNvGrpSpPr/>
          <p:nvPr/>
        </p:nvGrpSpPr>
        <p:grpSpPr>
          <a:xfrm flipH="1">
            <a:off x="311692" y="2522879"/>
            <a:ext cx="3542457" cy="793495"/>
            <a:chOff x="499725" y="1081275"/>
            <a:chExt cx="4007304" cy="2152727"/>
          </a:xfrm>
        </p:grpSpPr>
        <p:sp>
          <p:nvSpPr>
            <p:cNvPr id="365" name="Google Shape;365;gd24dea2264_0_1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66" name="Google Shape;366;gd24dea2264_0_1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367" name="Google Shape;367;gd24dea2264_0_15"/>
          <p:cNvGrpSpPr/>
          <p:nvPr/>
        </p:nvGrpSpPr>
        <p:grpSpPr>
          <a:xfrm flipH="1">
            <a:off x="311693" y="1791727"/>
            <a:ext cx="3542457" cy="615680"/>
            <a:chOff x="499725" y="1081275"/>
            <a:chExt cx="4007304" cy="2152727"/>
          </a:xfrm>
        </p:grpSpPr>
        <p:sp>
          <p:nvSpPr>
            <p:cNvPr id="368" name="Google Shape;368;gd24dea2264_0_1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69" name="Google Shape;369;gd24dea2264_0_1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370" name="Google Shape;370;gd24dea2264_0_15"/>
          <p:cNvGrpSpPr/>
          <p:nvPr/>
        </p:nvGrpSpPr>
        <p:grpSpPr>
          <a:xfrm flipH="1">
            <a:off x="311693" y="1121793"/>
            <a:ext cx="3542457" cy="577361"/>
            <a:chOff x="499725" y="1081275"/>
            <a:chExt cx="4007304" cy="2152727"/>
          </a:xfrm>
        </p:grpSpPr>
        <p:sp>
          <p:nvSpPr>
            <p:cNvPr id="371" name="Google Shape;371;gd24dea2264_0_1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72" name="Google Shape;372;gd24dea2264_0_1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373" name="Google Shape;373;gd24dea2264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13D60"/>
                </a:solidFill>
                <a:latin typeface="Oswald"/>
                <a:ea typeface="Oswald"/>
                <a:cs typeface="Oswald"/>
                <a:sym typeface="Oswald"/>
              </a:rPr>
              <a:t>Construction of a Shed </a:t>
            </a:r>
            <a:endParaRPr>
              <a:solidFill>
                <a:srgbClr val="113D60"/>
              </a:solidFill>
              <a:latin typeface="Oswald"/>
              <a:ea typeface="Oswald"/>
              <a:cs typeface="Oswald"/>
              <a:sym typeface="Oswald"/>
            </a:endParaRPr>
          </a:p>
        </p:txBody>
      </p:sp>
      <p:pic>
        <p:nvPicPr>
          <p:cNvPr id="374" name="Google Shape;374;gd24dea2264_0_15"/>
          <p:cNvPicPr preferRelativeResize="0"/>
          <p:nvPr/>
        </p:nvPicPr>
        <p:blipFill rotWithShape="1">
          <a:blip r:embed="rId3">
            <a:alphaModFix/>
          </a:blip>
          <a:srcRect b="20028" l="27818" r="16308" t="38676"/>
          <a:stretch/>
        </p:blipFill>
        <p:spPr>
          <a:xfrm>
            <a:off x="4210973" y="651863"/>
            <a:ext cx="4618051" cy="1919875"/>
          </a:xfrm>
          <a:prstGeom prst="rect">
            <a:avLst/>
          </a:prstGeom>
          <a:noFill/>
          <a:ln>
            <a:noFill/>
          </a:ln>
        </p:spPr>
      </p:pic>
      <p:sp>
        <p:nvSpPr>
          <p:cNvPr id="375" name="Google Shape;375;gd24dea2264_0_15"/>
          <p:cNvSpPr txBox="1"/>
          <p:nvPr/>
        </p:nvSpPr>
        <p:spPr>
          <a:xfrm>
            <a:off x="381900" y="1044725"/>
            <a:ext cx="3472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123C5F"/>
                </a:solidFill>
                <a:latin typeface="Open Sans"/>
                <a:ea typeface="Open Sans"/>
                <a:cs typeface="Open Sans"/>
                <a:sym typeface="Open Sans"/>
              </a:rPr>
              <a:t>Waste storage facility</a:t>
            </a:r>
            <a:r>
              <a:rPr i="0" lang="en-GB" sz="1400" u="none" cap="none" strike="noStrike">
                <a:solidFill>
                  <a:srgbClr val="123C5F"/>
                </a:solidFill>
                <a:latin typeface="Open Sans"/>
                <a:ea typeface="Open Sans"/>
                <a:cs typeface="Open Sans"/>
                <a:sym typeface="Open Sans"/>
              </a:rPr>
              <a:t> for winter  to sell manure in summer months </a:t>
            </a:r>
            <a:endParaRPr i="0" sz="1400" u="none" cap="none" strike="noStrike">
              <a:solidFill>
                <a:srgbClr val="123C5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123C5F"/>
              </a:solidFill>
              <a:latin typeface="Open Sans"/>
              <a:ea typeface="Open Sans"/>
              <a:cs typeface="Open Sans"/>
              <a:sym typeface="Open Sans"/>
            </a:endParaRPr>
          </a:p>
        </p:txBody>
      </p:sp>
      <p:sp>
        <p:nvSpPr>
          <p:cNvPr id="376" name="Google Shape;376;gd24dea2264_0_15"/>
          <p:cNvSpPr txBox="1"/>
          <p:nvPr/>
        </p:nvSpPr>
        <p:spPr>
          <a:xfrm>
            <a:off x="4248025" y="2571750"/>
            <a:ext cx="454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t/>
            </a:r>
            <a:endParaRPr>
              <a:solidFill>
                <a:srgbClr val="123C5F"/>
              </a:solidFill>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b="1" lang="en-GB">
                <a:solidFill>
                  <a:srgbClr val="123C5F"/>
                </a:solidFill>
                <a:latin typeface="Open Sans"/>
                <a:ea typeface="Open Sans"/>
                <a:cs typeface="Open Sans"/>
                <a:sym typeface="Open Sans"/>
              </a:rPr>
              <a:t>Bedding </a:t>
            </a:r>
            <a:r>
              <a:rPr lang="en-GB">
                <a:solidFill>
                  <a:srgbClr val="123C5F"/>
                </a:solidFill>
                <a:latin typeface="Open Sans"/>
                <a:ea typeface="Open Sans"/>
                <a:cs typeface="Open Sans"/>
                <a:sym typeface="Open Sans"/>
              </a:rPr>
              <a:t>- chopped straw, wood shavings, shredded paper, rice husks - Many types of additives </a:t>
            </a:r>
            <a:endParaRPr>
              <a:solidFill>
                <a:srgbClr val="123C5F"/>
              </a:solidFill>
              <a:latin typeface="Open Sans"/>
              <a:ea typeface="Open Sans"/>
              <a:cs typeface="Open Sans"/>
              <a:sym typeface="Open Sans"/>
            </a:endParaRPr>
          </a:p>
          <a:p>
            <a:pPr indent="-317500" lvl="0" marL="457200" rtl="0" algn="l">
              <a:spcBef>
                <a:spcPts val="0"/>
              </a:spcBef>
              <a:spcAft>
                <a:spcPts val="0"/>
              </a:spcAft>
              <a:buClr>
                <a:srgbClr val="123C5F"/>
              </a:buClr>
              <a:buSzPts val="1400"/>
              <a:buFont typeface="Open Sans"/>
              <a:buChar char="-"/>
            </a:pPr>
            <a:r>
              <a:rPr lang="en-GB">
                <a:solidFill>
                  <a:srgbClr val="123C5F"/>
                </a:solidFill>
                <a:latin typeface="Open Sans"/>
                <a:ea typeface="Open Sans"/>
                <a:cs typeface="Open Sans"/>
                <a:sym typeface="Open Sans"/>
              </a:rPr>
              <a:t>Replaced at the end of every flock cycle and litter taken </a:t>
            </a:r>
            <a:endParaRPr>
              <a:solidFill>
                <a:srgbClr val="123C5F"/>
              </a:solidFill>
              <a:latin typeface="Open Sans"/>
              <a:ea typeface="Open Sans"/>
              <a:cs typeface="Open Sans"/>
              <a:sym typeface="Open Sans"/>
            </a:endParaRPr>
          </a:p>
        </p:txBody>
      </p:sp>
      <p:sp>
        <p:nvSpPr>
          <p:cNvPr id="377" name="Google Shape;377;gd24dea2264_0_15"/>
          <p:cNvSpPr txBox="1"/>
          <p:nvPr/>
        </p:nvSpPr>
        <p:spPr>
          <a:xfrm>
            <a:off x="381900" y="3479550"/>
            <a:ext cx="376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23C5F"/>
                </a:solidFill>
                <a:latin typeface="Open Sans"/>
                <a:ea typeface="Open Sans"/>
                <a:cs typeface="Open Sans"/>
                <a:sym typeface="Open Sans"/>
              </a:rPr>
              <a:t>Feeders </a:t>
            </a:r>
            <a:r>
              <a:rPr lang="en-GB">
                <a:solidFill>
                  <a:srgbClr val="123C5F"/>
                </a:solidFill>
                <a:latin typeface="Open Sans"/>
                <a:ea typeface="Open Sans"/>
                <a:cs typeface="Open Sans"/>
                <a:sym typeface="Open Sans"/>
              </a:rPr>
              <a:t> normally fed on a chain feed conveyor - conveyor speeds changed to vary feed available at one time - Broiler, chain feeders: 0.75 linear metre per 100 birds</a:t>
            </a:r>
            <a:endParaRPr>
              <a:solidFill>
                <a:srgbClr val="123C5F"/>
              </a:solidFill>
              <a:latin typeface="Open Sans"/>
              <a:ea typeface="Open Sans"/>
              <a:cs typeface="Open Sans"/>
              <a:sym typeface="Open Sans"/>
            </a:endParaRPr>
          </a:p>
        </p:txBody>
      </p:sp>
      <p:sp>
        <p:nvSpPr>
          <p:cNvPr id="378" name="Google Shape;378;gd24dea2264_0_15"/>
          <p:cNvSpPr txBox="1"/>
          <p:nvPr/>
        </p:nvSpPr>
        <p:spPr>
          <a:xfrm>
            <a:off x="4248100" y="3861625"/>
            <a:ext cx="4543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23C5F"/>
                </a:solidFill>
                <a:latin typeface="Open Sans"/>
                <a:ea typeface="Open Sans"/>
                <a:cs typeface="Open Sans"/>
                <a:sym typeface="Open Sans"/>
              </a:rPr>
              <a:t>Ventilation systems</a:t>
            </a:r>
            <a:r>
              <a:rPr lang="en-GB">
                <a:solidFill>
                  <a:srgbClr val="123C5F"/>
                </a:solidFill>
                <a:latin typeface="Open Sans"/>
                <a:ea typeface="Open Sans"/>
                <a:cs typeface="Open Sans"/>
                <a:sym typeface="Open Sans"/>
              </a:rPr>
              <a:t> to circulate air throughout the shed </a:t>
            </a:r>
            <a:endParaRPr>
              <a:solidFill>
                <a:srgbClr val="123C5F"/>
              </a:solidFill>
              <a:latin typeface="Open Sans"/>
              <a:ea typeface="Open Sans"/>
              <a:cs typeface="Open Sans"/>
              <a:sym typeface="Open Sans"/>
            </a:endParaRPr>
          </a:p>
          <a:p>
            <a:pPr indent="-317500" lvl="0" marL="457200" rtl="0" algn="l">
              <a:spcBef>
                <a:spcPts val="0"/>
              </a:spcBef>
              <a:spcAft>
                <a:spcPts val="0"/>
              </a:spcAft>
              <a:buClr>
                <a:srgbClr val="123C5F"/>
              </a:buClr>
              <a:buSzPts val="1400"/>
              <a:buFont typeface="Open Sans"/>
              <a:buChar char="-"/>
            </a:pPr>
            <a:r>
              <a:rPr lang="en-GB">
                <a:solidFill>
                  <a:srgbClr val="123C5F"/>
                </a:solidFill>
                <a:latin typeface="Open Sans"/>
                <a:ea typeface="Open Sans"/>
                <a:cs typeface="Open Sans"/>
                <a:sym typeface="Open Sans"/>
              </a:rPr>
              <a:t>Essential for climate control, drying litter and channelling air to air treatment devices </a:t>
            </a:r>
            <a:endParaRPr>
              <a:solidFill>
                <a:srgbClr val="123C5F"/>
              </a:solidFill>
              <a:latin typeface="Open Sans"/>
              <a:ea typeface="Open Sans"/>
              <a:cs typeface="Open Sans"/>
              <a:sym typeface="Open Sans"/>
            </a:endParaRPr>
          </a:p>
        </p:txBody>
      </p:sp>
      <p:sp>
        <p:nvSpPr>
          <p:cNvPr id="379" name="Google Shape;379;gd24dea2264_0_15"/>
          <p:cNvSpPr txBox="1"/>
          <p:nvPr/>
        </p:nvSpPr>
        <p:spPr>
          <a:xfrm>
            <a:off x="381900" y="2499975"/>
            <a:ext cx="369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23C5F"/>
                </a:solidFill>
                <a:latin typeface="Open Sans"/>
                <a:ea typeface="Open Sans"/>
                <a:cs typeface="Open Sans"/>
                <a:sym typeface="Open Sans"/>
              </a:rPr>
              <a:t>Nipple drinkers</a:t>
            </a:r>
            <a:r>
              <a:rPr lang="en-GB">
                <a:solidFill>
                  <a:srgbClr val="123C5F"/>
                </a:solidFill>
                <a:latin typeface="Open Sans"/>
                <a:ea typeface="Open Sans"/>
                <a:cs typeface="Open Sans"/>
                <a:sym typeface="Open Sans"/>
              </a:rPr>
              <a:t> are normally used and they must have access to water 24/7 - main worry is ammonia content </a:t>
            </a:r>
            <a:endParaRPr>
              <a:solidFill>
                <a:srgbClr val="123C5F"/>
              </a:solidFill>
              <a:latin typeface="Open Sans"/>
              <a:ea typeface="Open Sans"/>
              <a:cs typeface="Open Sans"/>
              <a:sym typeface="Open Sans"/>
            </a:endParaRPr>
          </a:p>
        </p:txBody>
      </p:sp>
      <p:sp>
        <p:nvSpPr>
          <p:cNvPr id="380" name="Google Shape;380;gd24dea2264_0_15"/>
          <p:cNvSpPr txBox="1"/>
          <p:nvPr/>
        </p:nvSpPr>
        <p:spPr>
          <a:xfrm>
            <a:off x="381900" y="1803200"/>
            <a:ext cx="376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23C5F"/>
                </a:solidFill>
                <a:latin typeface="Open Sans"/>
                <a:ea typeface="Open Sans"/>
                <a:cs typeface="Open Sans"/>
                <a:sym typeface="Open Sans"/>
              </a:rPr>
              <a:t>Insulated walls</a:t>
            </a:r>
            <a:r>
              <a:rPr lang="en-GB">
                <a:solidFill>
                  <a:srgbClr val="123C5F"/>
                </a:solidFill>
                <a:latin typeface="Open Sans"/>
                <a:ea typeface="Open Sans"/>
                <a:cs typeface="Open Sans"/>
                <a:sym typeface="Open Sans"/>
              </a:rPr>
              <a:t> and ceilings in cold countries </a:t>
            </a:r>
            <a:endParaRPr>
              <a:solidFill>
                <a:srgbClr val="123C5F"/>
              </a:solidFill>
              <a:latin typeface="Open Sans"/>
              <a:ea typeface="Open Sans"/>
              <a:cs typeface="Open Sans"/>
              <a:sym typeface="Open Sans"/>
            </a:endParaRPr>
          </a:p>
        </p:txBody>
      </p:sp>
      <p:pic>
        <p:nvPicPr>
          <p:cNvPr id="381" name="Google Shape;381;gd24dea2264_0_15"/>
          <p:cNvPicPr preferRelativeResize="0"/>
          <p:nvPr/>
        </p:nvPicPr>
        <p:blipFill rotWithShape="1">
          <a:blip r:embed="rId4">
            <a:alphaModFix/>
          </a:blip>
          <a:srcRect b="0" l="0" r="0" t="0"/>
          <a:stretch/>
        </p:blipFill>
        <p:spPr>
          <a:xfrm>
            <a:off x="239122" y="187931"/>
            <a:ext cx="908100" cy="232828"/>
          </a:xfrm>
          <a:prstGeom prst="rect">
            <a:avLst/>
          </a:prstGeom>
          <a:noFill/>
          <a:ln>
            <a:noFill/>
          </a:ln>
        </p:spPr>
      </p:pic>
      <p:sp>
        <p:nvSpPr>
          <p:cNvPr id="382" name="Google Shape;382;gd24dea2264_0_15"/>
          <p:cNvSpPr/>
          <p:nvPr/>
        </p:nvSpPr>
        <p:spPr>
          <a:xfrm>
            <a:off x="4647708" y="-1016945"/>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383" name="Google Shape;383;gd24dea2264_0_15"/>
          <p:cNvSpPr txBox="1"/>
          <p:nvPr/>
        </p:nvSpPr>
        <p:spPr>
          <a:xfrm>
            <a:off x="4780703" y="-1001652"/>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1</a:t>
            </a:r>
            <a:endParaRPr b="0" i="0" sz="2500" u="none" cap="none" strike="noStrike">
              <a:solidFill>
                <a:srgbClr val="FFFFFF"/>
              </a:solidFill>
              <a:latin typeface="Oswald"/>
              <a:ea typeface="Oswald"/>
              <a:cs typeface="Oswald"/>
              <a:sym typeface="Oswald"/>
            </a:endParaRPr>
          </a:p>
        </p:txBody>
      </p:sp>
      <p:sp>
        <p:nvSpPr>
          <p:cNvPr id="384" name="Google Shape;384;gd24dea2264_0_15"/>
          <p:cNvSpPr txBox="1"/>
          <p:nvPr/>
        </p:nvSpPr>
        <p:spPr>
          <a:xfrm>
            <a:off x="1379938" y="-1900780"/>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0" i="0" lang="en-GB" sz="1300" u="none" cap="none" strike="noStrike">
                <a:solidFill>
                  <a:srgbClr val="113D60"/>
                </a:solidFill>
                <a:latin typeface="Open Sans"/>
                <a:ea typeface="Open Sans"/>
                <a:cs typeface="Open Sans"/>
                <a:sym typeface="Open Sans"/>
              </a:rPr>
              <a:t>Shed Operat</a:t>
            </a:r>
            <a:r>
              <a:rPr lang="en-GB" sz="1300">
                <a:solidFill>
                  <a:srgbClr val="113D60"/>
                </a:solidFill>
                <a:latin typeface="Open Sans"/>
                <a:ea typeface="Open Sans"/>
                <a:cs typeface="Open Sans"/>
                <a:sym typeface="Open Sans"/>
              </a:rPr>
              <a:t>ions</a:t>
            </a:r>
            <a:r>
              <a:rPr b="0" i="0" lang="en-GB" sz="1300" u="none" cap="none" strike="noStrike">
                <a:solidFill>
                  <a:srgbClr val="113D6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385" name="Google Shape;385;gd24dea2264_0_15"/>
          <p:cNvSpPr/>
          <p:nvPr/>
        </p:nvSpPr>
        <p:spPr>
          <a:xfrm>
            <a:off x="3647958" y="-2260845"/>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386" name="Google Shape;386;gd24dea2264_0_15"/>
          <p:cNvSpPr txBox="1"/>
          <p:nvPr/>
        </p:nvSpPr>
        <p:spPr>
          <a:xfrm>
            <a:off x="3780953" y="-2245552"/>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1</a:t>
            </a:r>
            <a:endParaRPr b="0" i="0" sz="2500" u="none" cap="none" strike="noStrike">
              <a:solidFill>
                <a:srgbClr val="FF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d2d096ee37_0_45"/>
          <p:cNvSpPr/>
          <p:nvPr/>
        </p:nvSpPr>
        <p:spPr>
          <a:xfrm>
            <a:off x="-8685" y="1488017"/>
            <a:ext cx="2476184" cy="3668810"/>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92" name="Google Shape;392;gd2d096ee37_0_45"/>
          <p:cNvSpPr/>
          <p:nvPr/>
        </p:nvSpPr>
        <p:spPr>
          <a:xfrm>
            <a:off x="-58000" y="1634075"/>
            <a:ext cx="2476436" cy="3529780"/>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393" name="Google Shape;393;gd2d096ee37_0_45"/>
          <p:cNvPicPr preferRelativeResize="0"/>
          <p:nvPr/>
        </p:nvPicPr>
        <p:blipFill rotWithShape="1">
          <a:blip r:embed="rId3">
            <a:alphaModFix/>
          </a:blip>
          <a:srcRect b="29299" l="43136" r="28307" t="42345"/>
          <a:stretch/>
        </p:blipFill>
        <p:spPr>
          <a:xfrm>
            <a:off x="1775100" y="723800"/>
            <a:ext cx="5593800" cy="3124451"/>
          </a:xfrm>
          <a:prstGeom prst="rect">
            <a:avLst/>
          </a:prstGeom>
          <a:noFill/>
          <a:ln>
            <a:noFill/>
          </a:ln>
        </p:spPr>
      </p:pic>
      <p:sp>
        <p:nvSpPr>
          <p:cNvPr id="394" name="Google Shape;394;gd2d096ee37_0_45"/>
          <p:cNvSpPr/>
          <p:nvPr/>
        </p:nvSpPr>
        <p:spPr>
          <a:xfrm rot="10800000">
            <a:off x="7528123" y="-2676"/>
            <a:ext cx="1609154" cy="2950051"/>
          </a:xfrm>
          <a:custGeom>
            <a:rect b="b" l="l" r="r" t="t"/>
            <a:pathLst>
              <a:path extrusionOk="0" h="431294" w="170642">
                <a:moveTo>
                  <a:pt x="0" y="431294"/>
                </a:moveTo>
                <a:cubicBezTo>
                  <a:pt x="108" y="287529"/>
                  <a:pt x="215" y="143765"/>
                  <a:pt x="323" y="0"/>
                </a:cubicBezTo>
                <a:lnTo>
                  <a:pt x="170642" y="95681"/>
                </a:lnTo>
                <a:cubicBezTo>
                  <a:pt x="169676" y="207168"/>
                  <a:pt x="168711" y="318655"/>
                  <a:pt x="167745" y="430142"/>
                </a:cubicBezTo>
                <a:lnTo>
                  <a:pt x="0" y="431294"/>
                </a:lnTo>
                <a:close/>
              </a:path>
            </a:pathLst>
          </a:cu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d2d096ee37_0_45"/>
          <p:cNvSpPr/>
          <p:nvPr/>
        </p:nvSpPr>
        <p:spPr>
          <a:xfrm rot="10800000">
            <a:off x="7606092" y="-3418"/>
            <a:ext cx="1609136" cy="2822623"/>
          </a:xfrm>
          <a:custGeom>
            <a:rect b="b" l="l" r="r" t="t"/>
            <a:pathLst>
              <a:path extrusionOk="0" h="410265" w="167662">
                <a:moveTo>
                  <a:pt x="253" y="0"/>
                </a:moveTo>
                <a:lnTo>
                  <a:pt x="139371" y="104483"/>
                </a:lnTo>
                <a:lnTo>
                  <a:pt x="167662" y="409052"/>
                </a:lnTo>
                <a:lnTo>
                  <a:pt x="3480" y="410265"/>
                </a:lnTo>
                <a:cubicBezTo>
                  <a:pt x="5057" y="286088"/>
                  <a:pt x="-1324" y="124177"/>
                  <a:pt x="253" y="0"/>
                </a:cubicBezTo>
                <a:close/>
              </a:path>
            </a:pathLst>
          </a:cu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cd5f6d046d_0_41"/>
          <p:cNvSpPr txBox="1"/>
          <p:nvPr>
            <p:ph type="title"/>
          </p:nvPr>
        </p:nvSpPr>
        <p:spPr>
          <a:xfrm>
            <a:off x="311700" y="445025"/>
            <a:ext cx="695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113D60"/>
                </a:solidFill>
                <a:latin typeface="Oswald"/>
                <a:ea typeface="Oswald"/>
                <a:cs typeface="Oswald"/>
                <a:sym typeface="Oswald"/>
              </a:rPr>
              <a:t>How </a:t>
            </a:r>
            <a:r>
              <a:rPr lang="en-GB">
                <a:solidFill>
                  <a:srgbClr val="113D60"/>
                </a:solidFill>
                <a:latin typeface="Oswald"/>
                <a:ea typeface="Oswald"/>
                <a:cs typeface="Oswald"/>
                <a:sym typeface="Oswald"/>
              </a:rPr>
              <a:t>conditions</a:t>
            </a:r>
            <a:r>
              <a:rPr lang="en-GB">
                <a:solidFill>
                  <a:srgbClr val="113D60"/>
                </a:solidFill>
                <a:latin typeface="Oswald"/>
                <a:ea typeface="Oswald"/>
                <a:cs typeface="Oswald"/>
                <a:sym typeface="Oswald"/>
              </a:rPr>
              <a:t> and behaviour change as birds grow</a:t>
            </a:r>
            <a:endParaRPr>
              <a:solidFill>
                <a:srgbClr val="113D60"/>
              </a:solidFill>
              <a:latin typeface="Oswald"/>
              <a:ea typeface="Oswald"/>
              <a:cs typeface="Oswald"/>
              <a:sym typeface="Oswald"/>
            </a:endParaRPr>
          </a:p>
          <a:p>
            <a:pPr indent="0" lvl="0" marL="0" rtl="0" algn="l">
              <a:lnSpc>
                <a:spcPct val="100000"/>
              </a:lnSpc>
              <a:spcBef>
                <a:spcPts val="0"/>
              </a:spcBef>
              <a:spcAft>
                <a:spcPts val="0"/>
              </a:spcAft>
              <a:buSzPts val="2800"/>
              <a:buNone/>
            </a:pPr>
            <a:r>
              <a:t/>
            </a:r>
            <a:endParaRPr>
              <a:solidFill>
                <a:srgbClr val="113D60"/>
              </a:solidFill>
              <a:latin typeface="Oswald"/>
              <a:ea typeface="Oswald"/>
              <a:cs typeface="Oswald"/>
              <a:sym typeface="Oswald"/>
            </a:endParaRPr>
          </a:p>
        </p:txBody>
      </p:sp>
      <p:sp>
        <p:nvSpPr>
          <p:cNvPr id="401" name="Google Shape;401;gcd5f6d046d_0_41"/>
          <p:cNvSpPr/>
          <p:nvPr/>
        </p:nvSpPr>
        <p:spPr>
          <a:xfrm rot="10800000">
            <a:off x="8016941" y="911"/>
            <a:ext cx="1133916" cy="4654740"/>
          </a:xfrm>
          <a:custGeom>
            <a:rect b="b" l="l" r="r" t="t"/>
            <a:pathLst>
              <a:path extrusionOk="0" h="431294" w="170642">
                <a:moveTo>
                  <a:pt x="0" y="431294"/>
                </a:moveTo>
                <a:cubicBezTo>
                  <a:pt x="108" y="287529"/>
                  <a:pt x="215" y="143765"/>
                  <a:pt x="323" y="0"/>
                </a:cubicBezTo>
                <a:lnTo>
                  <a:pt x="170642" y="95681"/>
                </a:lnTo>
                <a:cubicBezTo>
                  <a:pt x="169676" y="207168"/>
                  <a:pt x="168711" y="318655"/>
                  <a:pt x="167745" y="430142"/>
                </a:cubicBezTo>
                <a:lnTo>
                  <a:pt x="0" y="431294"/>
                </a:lnTo>
                <a:close/>
              </a:path>
            </a:pathLst>
          </a:cu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cd5f6d046d_0_41"/>
          <p:cNvSpPr/>
          <p:nvPr/>
        </p:nvSpPr>
        <p:spPr>
          <a:xfrm rot="10800000">
            <a:off x="8071960" y="-12"/>
            <a:ext cx="1133814" cy="4453427"/>
          </a:xfrm>
          <a:custGeom>
            <a:rect b="b" l="l" r="r" t="t"/>
            <a:pathLst>
              <a:path extrusionOk="0" h="410265" w="167662">
                <a:moveTo>
                  <a:pt x="253" y="0"/>
                </a:moveTo>
                <a:lnTo>
                  <a:pt x="139371" y="104483"/>
                </a:lnTo>
                <a:lnTo>
                  <a:pt x="167662" y="409052"/>
                </a:lnTo>
                <a:lnTo>
                  <a:pt x="3480" y="410265"/>
                </a:lnTo>
                <a:cubicBezTo>
                  <a:pt x="5057" y="286088"/>
                  <a:pt x="-1324" y="124177"/>
                  <a:pt x="253" y="0"/>
                </a:cubicBezTo>
                <a:close/>
              </a:path>
            </a:pathLst>
          </a:cu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3" name="Google Shape;403;gcd5f6d046d_0_41"/>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404" name="Google Shape;404;gcd5f6d046d_0_41"/>
          <p:cNvSpPr txBox="1"/>
          <p:nvPr/>
        </p:nvSpPr>
        <p:spPr>
          <a:xfrm>
            <a:off x="311700" y="1504675"/>
            <a:ext cx="3110100" cy="2332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Temperature</a:t>
            </a:r>
            <a:r>
              <a:rPr lang="en-GB" sz="1200">
                <a:solidFill>
                  <a:srgbClr val="113D60"/>
                </a:solidFill>
                <a:latin typeface="Open Sans"/>
                <a:ea typeface="Open Sans"/>
                <a:cs typeface="Open Sans"/>
                <a:sym typeface="Open Sans"/>
              </a:rPr>
              <a:t> reduces as the birds grow as they are bigger so they are better at </a:t>
            </a:r>
            <a:r>
              <a:rPr lang="en-GB" sz="1200">
                <a:solidFill>
                  <a:srgbClr val="113D60"/>
                </a:solidFill>
                <a:latin typeface="Open Sans"/>
                <a:ea typeface="Open Sans"/>
                <a:cs typeface="Open Sans"/>
                <a:sym typeface="Open Sans"/>
              </a:rPr>
              <a:t>maintaining</a:t>
            </a:r>
            <a:r>
              <a:rPr lang="en-GB" sz="1200">
                <a:solidFill>
                  <a:srgbClr val="113D60"/>
                </a:solidFill>
                <a:latin typeface="Open Sans"/>
                <a:ea typeface="Open Sans"/>
                <a:cs typeface="Open Sans"/>
                <a:sym typeface="Open Sans"/>
              </a:rPr>
              <a:t> </a:t>
            </a:r>
            <a:r>
              <a:rPr lang="en-GB" sz="1200">
                <a:solidFill>
                  <a:srgbClr val="113D60"/>
                </a:solidFill>
                <a:latin typeface="Open Sans"/>
                <a:ea typeface="Open Sans"/>
                <a:cs typeface="Open Sans"/>
                <a:sym typeface="Open Sans"/>
              </a:rPr>
              <a:t>temperature</a:t>
            </a:r>
            <a:r>
              <a:rPr lang="en-GB" sz="1200">
                <a:solidFill>
                  <a:srgbClr val="113D60"/>
                </a:solidFill>
                <a:latin typeface="Open Sans"/>
                <a:ea typeface="Open Sans"/>
                <a:cs typeface="Open Sans"/>
                <a:sym typeface="Open Sans"/>
              </a:rPr>
              <a:t> </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3 Feeding phases -</a:t>
            </a:r>
            <a:r>
              <a:rPr lang="en-GB" sz="1200">
                <a:solidFill>
                  <a:srgbClr val="113D60"/>
                </a:solidFill>
                <a:highlight>
                  <a:schemeClr val="lt1"/>
                </a:highlight>
                <a:latin typeface="Open Sans"/>
                <a:ea typeface="Open Sans"/>
                <a:cs typeface="Open Sans"/>
                <a:sym typeface="Open Sans"/>
              </a:rPr>
              <a:t>early weeks growing, finishing</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Aggression peaks between weeks 2 and 3 then decreases.</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Display playful behaviours up to 2 weeks of age </a:t>
            </a:r>
            <a:endParaRPr sz="1200">
              <a:solidFill>
                <a:srgbClr val="113D60"/>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4A4A4A"/>
              </a:solidFill>
              <a:highlight>
                <a:srgbClr val="FFFFFF"/>
              </a:highlight>
              <a:latin typeface="Open Sans"/>
              <a:ea typeface="Open Sans"/>
              <a:cs typeface="Open Sans"/>
              <a:sym typeface="Open Sans"/>
            </a:endParaRPr>
          </a:p>
        </p:txBody>
      </p:sp>
      <p:pic>
        <p:nvPicPr>
          <p:cNvPr id="405" name="Google Shape;405;gcd5f6d046d_0_41"/>
          <p:cNvPicPr preferRelativeResize="0"/>
          <p:nvPr/>
        </p:nvPicPr>
        <p:blipFill rotWithShape="1">
          <a:blip r:embed="rId4">
            <a:alphaModFix/>
          </a:blip>
          <a:srcRect b="8395" l="47837" r="23711" t="60861"/>
          <a:stretch/>
        </p:blipFill>
        <p:spPr>
          <a:xfrm>
            <a:off x="3742899" y="1140100"/>
            <a:ext cx="4710850" cy="2863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cd5f6d046d_0_253"/>
          <p:cNvSpPr/>
          <p:nvPr/>
        </p:nvSpPr>
        <p:spPr>
          <a:xfrm>
            <a:off x="-9975" y="-132850"/>
            <a:ext cx="4734375" cy="5392750"/>
          </a:xfrm>
          <a:custGeom>
            <a:rect b="b" l="l" r="r" t="t"/>
            <a:pathLst>
              <a:path extrusionOk="0" h="215710" w="189375">
                <a:moveTo>
                  <a:pt x="124091" y="0"/>
                </a:moveTo>
                <a:lnTo>
                  <a:pt x="156040" y="6650"/>
                </a:lnTo>
                <a:lnTo>
                  <a:pt x="189375" y="111232"/>
                </a:lnTo>
                <a:lnTo>
                  <a:pt x="185184" y="193528"/>
                </a:lnTo>
                <a:lnTo>
                  <a:pt x="167745" y="214558"/>
                </a:lnTo>
                <a:lnTo>
                  <a:pt x="0" y="215710"/>
                </a:lnTo>
                <a:lnTo>
                  <a:pt x="1617" y="1078"/>
                </a:lnTo>
                <a:close/>
              </a:path>
            </a:pathLst>
          </a:custGeom>
          <a:solidFill>
            <a:srgbClr val="123C5F"/>
          </a:solidFill>
          <a:ln>
            <a:noFill/>
          </a:ln>
        </p:spPr>
      </p:sp>
      <p:sp>
        <p:nvSpPr>
          <p:cNvPr id="411" name="Google Shape;411;gcd5f6d046d_0_253"/>
          <p:cNvSpPr/>
          <p:nvPr/>
        </p:nvSpPr>
        <p:spPr>
          <a:xfrm>
            <a:off x="-222200" y="-116375"/>
            <a:ext cx="4789825" cy="5365800"/>
          </a:xfrm>
          <a:custGeom>
            <a:rect b="b" l="l" r="r" t="t"/>
            <a:pathLst>
              <a:path extrusionOk="0" h="214632" w="191593">
                <a:moveTo>
                  <a:pt x="142280" y="808"/>
                </a:moveTo>
                <a:lnTo>
                  <a:pt x="164717" y="8084"/>
                </a:lnTo>
                <a:lnTo>
                  <a:pt x="191593" y="103072"/>
                </a:lnTo>
                <a:lnTo>
                  <a:pt x="183509" y="187146"/>
                </a:lnTo>
                <a:lnTo>
                  <a:pt x="165319" y="213420"/>
                </a:lnTo>
                <a:lnTo>
                  <a:pt x="0" y="214632"/>
                </a:lnTo>
                <a:lnTo>
                  <a:pt x="1617" y="0"/>
                </a:lnTo>
                <a:close/>
              </a:path>
            </a:pathLst>
          </a:custGeom>
          <a:solidFill>
            <a:srgbClr val="FFE1C1"/>
          </a:solidFill>
          <a:ln>
            <a:noFill/>
          </a:ln>
        </p:spPr>
      </p:sp>
      <p:sp>
        <p:nvSpPr>
          <p:cNvPr id="412" name="Google Shape;412;gcd5f6d046d_0_253"/>
          <p:cNvSpPr txBox="1"/>
          <p:nvPr>
            <p:ph type="title"/>
          </p:nvPr>
        </p:nvSpPr>
        <p:spPr>
          <a:xfrm>
            <a:off x="108454" y="606025"/>
            <a:ext cx="50763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Conditions</a:t>
            </a:r>
            <a:endParaRPr/>
          </a:p>
        </p:txBody>
      </p:sp>
      <p:pic>
        <p:nvPicPr>
          <p:cNvPr id="413" name="Google Shape;413;gcd5f6d046d_0_253"/>
          <p:cNvPicPr preferRelativeResize="0"/>
          <p:nvPr/>
        </p:nvPicPr>
        <p:blipFill rotWithShape="1">
          <a:blip r:embed="rId3">
            <a:alphaModFix/>
          </a:blip>
          <a:srcRect b="0" l="0" r="0" t="0"/>
          <a:stretch/>
        </p:blipFill>
        <p:spPr>
          <a:xfrm>
            <a:off x="108447" y="-6"/>
            <a:ext cx="908100" cy="232828"/>
          </a:xfrm>
          <a:prstGeom prst="rect">
            <a:avLst/>
          </a:prstGeom>
          <a:noFill/>
          <a:ln>
            <a:noFill/>
          </a:ln>
        </p:spPr>
      </p:pic>
      <p:sp>
        <p:nvSpPr>
          <p:cNvPr id="414" name="Google Shape;414;gcd5f6d046d_0_253"/>
          <p:cNvSpPr txBox="1"/>
          <p:nvPr/>
        </p:nvSpPr>
        <p:spPr>
          <a:xfrm>
            <a:off x="108450" y="1152475"/>
            <a:ext cx="4013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rgbClr val="113D60"/>
                </a:solidFill>
                <a:latin typeface="Open Sans"/>
                <a:ea typeface="Open Sans"/>
                <a:cs typeface="Open Sans"/>
                <a:sym typeface="Open Sans"/>
              </a:rPr>
              <a:t>Rules</a:t>
            </a:r>
            <a:r>
              <a:rPr b="1" lang="en-GB" sz="1500">
                <a:solidFill>
                  <a:srgbClr val="113D60"/>
                </a:solidFill>
                <a:latin typeface="Open Sans"/>
                <a:ea typeface="Open Sans"/>
                <a:cs typeface="Open Sans"/>
                <a:sym typeface="Open Sans"/>
              </a:rPr>
              <a:t>: </a:t>
            </a:r>
            <a:endParaRPr b="1" sz="1500">
              <a:solidFill>
                <a:srgbClr val="113D60"/>
              </a:solidFill>
              <a:latin typeface="Open Sans"/>
              <a:ea typeface="Open Sans"/>
              <a:cs typeface="Open Sans"/>
              <a:sym typeface="Open Sans"/>
            </a:endParaRPr>
          </a:p>
          <a:p>
            <a:pPr indent="-317500" lvl="0" marL="457200" rtl="0" algn="l">
              <a:lnSpc>
                <a:spcPct val="115000"/>
              </a:lnSpc>
              <a:spcBef>
                <a:spcPts val="0"/>
              </a:spcBef>
              <a:spcAft>
                <a:spcPts val="0"/>
              </a:spcAft>
              <a:buClr>
                <a:srgbClr val="113D60"/>
              </a:buClr>
              <a:buSzPts val="1400"/>
              <a:buFont typeface="Open Sans"/>
              <a:buChar char="●"/>
            </a:pPr>
            <a:r>
              <a:rPr b="1" lang="en-GB">
                <a:solidFill>
                  <a:srgbClr val="113D60"/>
                </a:solidFill>
                <a:latin typeface="Open Sans"/>
                <a:ea typeface="Open Sans"/>
                <a:cs typeface="Open Sans"/>
                <a:sym typeface="Open Sans"/>
              </a:rPr>
              <a:t>NH3 </a:t>
            </a:r>
            <a:r>
              <a:rPr lang="en-GB">
                <a:solidFill>
                  <a:srgbClr val="113D60"/>
                </a:solidFill>
                <a:latin typeface="Open Sans"/>
                <a:ea typeface="Open Sans"/>
                <a:cs typeface="Open Sans"/>
                <a:sym typeface="Open Sans"/>
              </a:rPr>
              <a:t>concentration not exceeding </a:t>
            </a:r>
            <a:r>
              <a:rPr b="1" lang="en-GB">
                <a:solidFill>
                  <a:srgbClr val="113D60"/>
                </a:solidFill>
                <a:latin typeface="Open Sans"/>
                <a:ea typeface="Open Sans"/>
                <a:cs typeface="Open Sans"/>
                <a:sym typeface="Open Sans"/>
              </a:rPr>
              <a:t>20 ppm; </a:t>
            </a:r>
            <a:endParaRPr b="1">
              <a:solidFill>
                <a:srgbClr val="113D60"/>
              </a:solidFill>
              <a:latin typeface="Open Sans"/>
              <a:ea typeface="Open Sans"/>
              <a:cs typeface="Open Sans"/>
              <a:sym typeface="Open Sans"/>
            </a:endParaRPr>
          </a:p>
          <a:p>
            <a:pPr indent="-317500" lvl="0" marL="457200" rtl="0" algn="l">
              <a:lnSpc>
                <a:spcPct val="115000"/>
              </a:lnSpc>
              <a:spcBef>
                <a:spcPts val="0"/>
              </a:spcBef>
              <a:spcAft>
                <a:spcPts val="0"/>
              </a:spcAft>
              <a:buClr>
                <a:srgbClr val="113D60"/>
              </a:buClr>
              <a:buSzPts val="1400"/>
              <a:buFont typeface="Open Sans"/>
              <a:buChar char="●"/>
            </a:pPr>
            <a:r>
              <a:rPr b="1" lang="en-GB">
                <a:solidFill>
                  <a:srgbClr val="113D60"/>
                </a:solidFill>
                <a:latin typeface="Open Sans"/>
                <a:ea typeface="Open Sans"/>
                <a:cs typeface="Open Sans"/>
                <a:sym typeface="Open Sans"/>
              </a:rPr>
              <a:t>CO2 </a:t>
            </a:r>
            <a:r>
              <a:rPr lang="en-GB">
                <a:solidFill>
                  <a:srgbClr val="113D60"/>
                </a:solidFill>
                <a:latin typeface="Open Sans"/>
                <a:ea typeface="Open Sans"/>
                <a:cs typeface="Open Sans"/>
                <a:sym typeface="Open Sans"/>
              </a:rPr>
              <a:t>concentration not exceeding </a:t>
            </a:r>
            <a:r>
              <a:rPr b="1" lang="en-GB">
                <a:solidFill>
                  <a:srgbClr val="113D60"/>
                </a:solidFill>
                <a:latin typeface="Open Sans"/>
                <a:ea typeface="Open Sans"/>
                <a:cs typeface="Open Sans"/>
                <a:sym typeface="Open Sans"/>
              </a:rPr>
              <a:t>3 000 ppm;  </a:t>
            </a:r>
            <a:endParaRPr b="1">
              <a:solidFill>
                <a:srgbClr val="113D60"/>
              </a:solidFill>
              <a:latin typeface="Open Sans"/>
              <a:ea typeface="Open Sans"/>
              <a:cs typeface="Open Sans"/>
              <a:sym typeface="Open Sans"/>
            </a:endParaRPr>
          </a:p>
          <a:p>
            <a:pPr indent="-317500" lvl="0" marL="457200" rtl="0" algn="l">
              <a:lnSpc>
                <a:spcPct val="115000"/>
              </a:lnSpc>
              <a:spcBef>
                <a:spcPts val="0"/>
              </a:spcBef>
              <a:spcAft>
                <a:spcPts val="0"/>
              </a:spcAft>
              <a:buClr>
                <a:srgbClr val="113D60"/>
              </a:buClr>
              <a:buSzPts val="1400"/>
              <a:buFont typeface="Open Sans"/>
              <a:buChar char="●"/>
            </a:pPr>
            <a:r>
              <a:rPr lang="en-GB">
                <a:solidFill>
                  <a:srgbClr val="113D60"/>
                </a:solidFill>
                <a:latin typeface="Open Sans"/>
                <a:ea typeface="Open Sans"/>
                <a:cs typeface="Open Sans"/>
                <a:sym typeface="Open Sans"/>
              </a:rPr>
              <a:t>Indoor </a:t>
            </a:r>
            <a:r>
              <a:rPr b="1" lang="en-GB">
                <a:solidFill>
                  <a:srgbClr val="113D60"/>
                </a:solidFill>
                <a:latin typeface="Open Sans"/>
                <a:ea typeface="Open Sans"/>
                <a:cs typeface="Open Sans"/>
                <a:sym typeface="Open Sans"/>
              </a:rPr>
              <a:t>temperature</a:t>
            </a:r>
            <a:r>
              <a:rPr lang="en-GB">
                <a:solidFill>
                  <a:srgbClr val="113D60"/>
                </a:solidFill>
                <a:latin typeface="Open Sans"/>
                <a:ea typeface="Open Sans"/>
                <a:cs typeface="Open Sans"/>
                <a:sym typeface="Open Sans"/>
              </a:rPr>
              <a:t>, when the outside temperature measured in the shade exceeds 30 °C, not exceeding this outside temperature by more than 3 °C;  </a:t>
            </a:r>
            <a:endParaRPr>
              <a:solidFill>
                <a:srgbClr val="113D60"/>
              </a:solidFill>
              <a:latin typeface="Open Sans"/>
              <a:ea typeface="Open Sans"/>
              <a:cs typeface="Open Sans"/>
              <a:sym typeface="Open Sans"/>
            </a:endParaRPr>
          </a:p>
          <a:p>
            <a:pPr indent="-317500" lvl="0" marL="457200" rtl="0" algn="l">
              <a:lnSpc>
                <a:spcPct val="115000"/>
              </a:lnSpc>
              <a:spcBef>
                <a:spcPts val="0"/>
              </a:spcBef>
              <a:spcAft>
                <a:spcPts val="0"/>
              </a:spcAft>
              <a:buClr>
                <a:srgbClr val="113D60"/>
              </a:buClr>
              <a:buSzPts val="1400"/>
              <a:buFont typeface="Open Sans"/>
              <a:buChar char="●"/>
            </a:pPr>
            <a:r>
              <a:rPr lang="en-GB">
                <a:solidFill>
                  <a:srgbClr val="113D60"/>
                </a:solidFill>
                <a:latin typeface="Open Sans"/>
                <a:ea typeface="Open Sans"/>
                <a:cs typeface="Open Sans"/>
                <a:sym typeface="Open Sans"/>
              </a:rPr>
              <a:t>Indoor average </a:t>
            </a:r>
            <a:r>
              <a:rPr b="1" lang="en-GB">
                <a:solidFill>
                  <a:srgbClr val="113D60"/>
                </a:solidFill>
                <a:latin typeface="Open Sans"/>
                <a:ea typeface="Open Sans"/>
                <a:cs typeface="Open Sans"/>
                <a:sym typeface="Open Sans"/>
              </a:rPr>
              <a:t>humidity</a:t>
            </a:r>
            <a:r>
              <a:rPr lang="en-GB">
                <a:solidFill>
                  <a:srgbClr val="113D60"/>
                </a:solidFill>
                <a:latin typeface="Open Sans"/>
                <a:ea typeface="Open Sans"/>
                <a:cs typeface="Open Sans"/>
                <a:sym typeface="Open Sans"/>
              </a:rPr>
              <a:t>, measured over 48 hours, not exceeding 70% when the outdoor temperature is below 10 °C. </a:t>
            </a:r>
            <a:endParaRPr>
              <a:solidFill>
                <a:srgbClr val="113D60"/>
              </a:solidFill>
              <a:latin typeface="Open Sans"/>
              <a:ea typeface="Open Sans"/>
              <a:cs typeface="Open Sans"/>
              <a:sym typeface="Open Sans"/>
            </a:endParaRPr>
          </a:p>
        </p:txBody>
      </p:sp>
      <p:grpSp>
        <p:nvGrpSpPr>
          <p:cNvPr id="415" name="Google Shape;415;gcd5f6d046d_0_253"/>
          <p:cNvGrpSpPr/>
          <p:nvPr/>
        </p:nvGrpSpPr>
        <p:grpSpPr>
          <a:xfrm flipH="1">
            <a:off x="5751288" y="2745840"/>
            <a:ext cx="2262123" cy="599965"/>
            <a:chOff x="499725" y="1081275"/>
            <a:chExt cx="4007304" cy="2152727"/>
          </a:xfrm>
        </p:grpSpPr>
        <p:sp>
          <p:nvSpPr>
            <p:cNvPr id="416" name="Google Shape;416;gcd5f6d046d_0_253"/>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417" name="Google Shape;417;gcd5f6d046d_0_253"/>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418" name="Google Shape;418;gcd5f6d046d_0_253"/>
          <p:cNvGrpSpPr/>
          <p:nvPr/>
        </p:nvGrpSpPr>
        <p:grpSpPr>
          <a:xfrm flipH="1">
            <a:off x="5749578" y="1803724"/>
            <a:ext cx="2293781" cy="533230"/>
            <a:chOff x="499725" y="1081275"/>
            <a:chExt cx="4007304" cy="2152727"/>
          </a:xfrm>
        </p:grpSpPr>
        <p:sp>
          <p:nvSpPr>
            <p:cNvPr id="419" name="Google Shape;419;gcd5f6d046d_0_253"/>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420" name="Google Shape;420;gcd5f6d046d_0_253"/>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421" name="Google Shape;421;gcd5f6d046d_0_253"/>
          <p:cNvGrpSpPr/>
          <p:nvPr/>
        </p:nvGrpSpPr>
        <p:grpSpPr>
          <a:xfrm flipH="1">
            <a:off x="5749448" y="858200"/>
            <a:ext cx="2278553" cy="577361"/>
            <a:chOff x="499725" y="1081275"/>
            <a:chExt cx="4007304" cy="2152727"/>
          </a:xfrm>
        </p:grpSpPr>
        <p:sp>
          <p:nvSpPr>
            <p:cNvPr id="422" name="Google Shape;422;gcd5f6d046d_0_253"/>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423" name="Google Shape;423;gcd5f6d046d_0_253"/>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424" name="Google Shape;424;gcd5f6d046d_0_253"/>
          <p:cNvSpPr txBox="1"/>
          <p:nvPr/>
        </p:nvSpPr>
        <p:spPr>
          <a:xfrm>
            <a:off x="6087175" y="1803822"/>
            <a:ext cx="1897800" cy="600000"/>
          </a:xfrm>
          <a:prstGeom prst="rect">
            <a:avLst/>
          </a:prstGeom>
          <a:noFill/>
          <a:ln>
            <a:noFill/>
          </a:ln>
        </p:spPr>
        <p:txBody>
          <a:bodyPr anchorCtr="0" anchor="t" bIns="91425" lIns="91425" spcFirstLastPara="1" rIns="91425" wrap="square" tIns="91425">
            <a:noAutofit/>
          </a:bodyPr>
          <a:lstStyle/>
          <a:p>
            <a:pPr indent="-184151" lvl="0" marL="179999" marR="0" rtl="0" algn="l">
              <a:lnSpc>
                <a:spcPct val="115000"/>
              </a:lnSpc>
              <a:spcBef>
                <a:spcPts val="0"/>
              </a:spcBef>
              <a:spcAft>
                <a:spcPts val="0"/>
              </a:spcAft>
              <a:buClr>
                <a:srgbClr val="123C5F"/>
              </a:buClr>
              <a:buSzPts val="1400"/>
              <a:buFont typeface="Open Sans"/>
              <a:buChar char="■"/>
            </a:pPr>
            <a:r>
              <a:rPr lang="en-GB">
                <a:solidFill>
                  <a:srgbClr val="113D60"/>
                </a:solidFill>
                <a:latin typeface="Open Sans"/>
                <a:ea typeface="Open Sans"/>
                <a:cs typeface="Open Sans"/>
                <a:sym typeface="Open Sans"/>
              </a:rPr>
              <a:t>Temperature </a:t>
            </a:r>
            <a:endParaRPr b="0" i="0" u="none" cap="none" strike="noStrike">
              <a:solidFill>
                <a:srgbClr val="113D60"/>
              </a:solidFill>
              <a:latin typeface="Open Sans"/>
              <a:ea typeface="Open Sans"/>
              <a:cs typeface="Open Sans"/>
              <a:sym typeface="Open Sans"/>
            </a:endParaRPr>
          </a:p>
        </p:txBody>
      </p:sp>
      <p:sp>
        <p:nvSpPr>
          <p:cNvPr id="425" name="Google Shape;425;gcd5f6d046d_0_253"/>
          <p:cNvSpPr txBox="1"/>
          <p:nvPr/>
        </p:nvSpPr>
        <p:spPr>
          <a:xfrm>
            <a:off x="6087178" y="2748257"/>
            <a:ext cx="1897800" cy="600000"/>
          </a:xfrm>
          <a:prstGeom prst="rect">
            <a:avLst/>
          </a:prstGeom>
          <a:noFill/>
          <a:ln>
            <a:noFill/>
          </a:ln>
        </p:spPr>
        <p:txBody>
          <a:bodyPr anchorCtr="0" anchor="t" bIns="91425" lIns="91425" spcFirstLastPara="1" rIns="91425" wrap="square" tIns="91425">
            <a:noAutofit/>
          </a:bodyPr>
          <a:lstStyle/>
          <a:p>
            <a:pPr indent="-184151" lvl="0" marL="179999" marR="0" rtl="0" algn="l">
              <a:lnSpc>
                <a:spcPct val="115000"/>
              </a:lnSpc>
              <a:spcBef>
                <a:spcPts val="0"/>
              </a:spcBef>
              <a:spcAft>
                <a:spcPts val="0"/>
              </a:spcAft>
              <a:buClr>
                <a:srgbClr val="123C5F"/>
              </a:buClr>
              <a:buSzPts val="1400"/>
              <a:buFont typeface="Open Sans"/>
              <a:buChar char="■"/>
            </a:pPr>
            <a:r>
              <a:rPr lang="en-GB">
                <a:solidFill>
                  <a:srgbClr val="113D60"/>
                </a:solidFill>
                <a:latin typeface="Open Sans"/>
                <a:ea typeface="Open Sans"/>
                <a:cs typeface="Open Sans"/>
                <a:sym typeface="Open Sans"/>
              </a:rPr>
              <a:t>Stocking density</a:t>
            </a:r>
            <a:endParaRPr b="0" i="0" u="none" cap="none" strike="noStrike">
              <a:solidFill>
                <a:srgbClr val="113D60"/>
              </a:solidFill>
              <a:latin typeface="Open Sans"/>
              <a:ea typeface="Open Sans"/>
              <a:cs typeface="Open Sans"/>
              <a:sym typeface="Open Sans"/>
            </a:endParaRPr>
          </a:p>
        </p:txBody>
      </p:sp>
      <p:grpSp>
        <p:nvGrpSpPr>
          <p:cNvPr id="426" name="Google Shape;426;gcd5f6d046d_0_253"/>
          <p:cNvGrpSpPr/>
          <p:nvPr/>
        </p:nvGrpSpPr>
        <p:grpSpPr>
          <a:xfrm flipH="1">
            <a:off x="5751288" y="3690229"/>
            <a:ext cx="2262123" cy="599965"/>
            <a:chOff x="499725" y="1081275"/>
            <a:chExt cx="4007304" cy="2152727"/>
          </a:xfrm>
        </p:grpSpPr>
        <p:sp>
          <p:nvSpPr>
            <p:cNvPr id="427" name="Google Shape;427;gcd5f6d046d_0_253"/>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428" name="Google Shape;428;gcd5f6d046d_0_253"/>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429" name="Google Shape;429;gcd5f6d046d_0_253"/>
          <p:cNvSpPr txBox="1"/>
          <p:nvPr/>
        </p:nvSpPr>
        <p:spPr>
          <a:xfrm>
            <a:off x="6091747" y="3697117"/>
            <a:ext cx="1986600" cy="600000"/>
          </a:xfrm>
          <a:prstGeom prst="rect">
            <a:avLst/>
          </a:prstGeom>
          <a:noFill/>
          <a:ln>
            <a:noFill/>
          </a:ln>
        </p:spPr>
        <p:txBody>
          <a:bodyPr anchorCtr="0" anchor="t" bIns="91425" lIns="91425" spcFirstLastPara="1" rIns="91425" wrap="square" tIns="91425">
            <a:noAutofit/>
          </a:bodyPr>
          <a:lstStyle/>
          <a:p>
            <a:pPr indent="-184151" lvl="0" marL="179999" marR="0" rtl="0" algn="l">
              <a:lnSpc>
                <a:spcPct val="115000"/>
              </a:lnSpc>
              <a:spcBef>
                <a:spcPts val="0"/>
              </a:spcBef>
              <a:spcAft>
                <a:spcPts val="0"/>
              </a:spcAft>
              <a:buClr>
                <a:srgbClr val="123C5F"/>
              </a:buClr>
              <a:buSzPts val="1400"/>
              <a:buFont typeface="Open Sans"/>
              <a:buChar char="■"/>
            </a:pPr>
            <a:r>
              <a:rPr lang="en-GB">
                <a:solidFill>
                  <a:srgbClr val="113D60"/>
                </a:solidFill>
                <a:latin typeface="Open Sans"/>
                <a:ea typeface="Open Sans"/>
                <a:cs typeface="Open Sans"/>
                <a:sym typeface="Open Sans"/>
              </a:rPr>
              <a:t>Air Quality </a:t>
            </a:r>
            <a:endParaRPr b="0" i="0" u="none" cap="none" strike="noStrike">
              <a:solidFill>
                <a:srgbClr val="113D60"/>
              </a:solidFill>
              <a:latin typeface="Open Sans"/>
              <a:ea typeface="Open Sans"/>
              <a:cs typeface="Open Sans"/>
              <a:sym typeface="Open Sans"/>
            </a:endParaRPr>
          </a:p>
        </p:txBody>
      </p:sp>
      <p:sp>
        <p:nvSpPr>
          <p:cNvPr id="430" name="Google Shape;430;gcd5f6d046d_0_253"/>
          <p:cNvSpPr txBox="1"/>
          <p:nvPr/>
        </p:nvSpPr>
        <p:spPr>
          <a:xfrm>
            <a:off x="6082236" y="846388"/>
            <a:ext cx="2043300" cy="600000"/>
          </a:xfrm>
          <a:prstGeom prst="rect">
            <a:avLst/>
          </a:prstGeom>
          <a:noFill/>
          <a:ln>
            <a:noFill/>
          </a:ln>
        </p:spPr>
        <p:txBody>
          <a:bodyPr anchorCtr="0" anchor="t" bIns="91425" lIns="91425" spcFirstLastPara="1" rIns="91425" wrap="square" tIns="91425">
            <a:noAutofit/>
          </a:bodyPr>
          <a:lstStyle/>
          <a:p>
            <a:pPr indent="-184151" lvl="0" marL="179999" marR="0" rtl="0" algn="l">
              <a:lnSpc>
                <a:spcPct val="115000"/>
              </a:lnSpc>
              <a:spcBef>
                <a:spcPts val="0"/>
              </a:spcBef>
              <a:spcAft>
                <a:spcPts val="0"/>
              </a:spcAft>
              <a:buClr>
                <a:srgbClr val="123C5F"/>
              </a:buClr>
              <a:buSzPts val="1400"/>
              <a:buFont typeface="Open Sans"/>
              <a:buChar char="■"/>
            </a:pPr>
            <a:r>
              <a:rPr lang="en-GB">
                <a:solidFill>
                  <a:srgbClr val="113D60"/>
                </a:solidFill>
                <a:latin typeface="Open Sans"/>
                <a:ea typeface="Open Sans"/>
                <a:cs typeface="Open Sans"/>
                <a:sym typeface="Open Sans"/>
              </a:rPr>
              <a:t>Lighting</a:t>
            </a:r>
            <a:endParaRPr b="0" i="0" u="none" cap="none" strike="noStrike">
              <a:solidFill>
                <a:srgbClr val="000000"/>
              </a:solidFill>
              <a:latin typeface="Open Sans"/>
              <a:ea typeface="Open Sans"/>
              <a:cs typeface="Open Sans"/>
              <a:sym typeface="Open Sans"/>
            </a:endParaRPr>
          </a:p>
          <a:p>
            <a:pPr indent="-95251" lvl="0" marL="179999" marR="0" rtl="0" algn="l">
              <a:lnSpc>
                <a:spcPct val="115000"/>
              </a:lnSpc>
              <a:spcBef>
                <a:spcPts val="0"/>
              </a:spcBef>
              <a:spcAft>
                <a:spcPts val="0"/>
              </a:spcAft>
              <a:buClr>
                <a:srgbClr val="123C5F"/>
              </a:buClr>
              <a:buSzPts val="800"/>
              <a:buFont typeface="Open Sans"/>
              <a:buNone/>
            </a:pPr>
            <a:r>
              <a:t/>
            </a:r>
            <a:endParaRPr b="0" i="0" u="none" cap="none" strike="noStrike">
              <a:solidFill>
                <a:srgbClr val="123C5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cd5f6d046d_0_310"/>
          <p:cNvSpPr/>
          <p:nvPr/>
        </p:nvSpPr>
        <p:spPr>
          <a:xfrm>
            <a:off x="-9975" y="-132850"/>
            <a:ext cx="4734375" cy="5392750"/>
          </a:xfrm>
          <a:custGeom>
            <a:rect b="b" l="l" r="r" t="t"/>
            <a:pathLst>
              <a:path extrusionOk="0" h="215710" w="189375">
                <a:moveTo>
                  <a:pt x="124091" y="0"/>
                </a:moveTo>
                <a:lnTo>
                  <a:pt x="156040" y="6650"/>
                </a:lnTo>
                <a:lnTo>
                  <a:pt x="189375" y="111232"/>
                </a:lnTo>
                <a:lnTo>
                  <a:pt x="185184" y="193528"/>
                </a:lnTo>
                <a:lnTo>
                  <a:pt x="167745" y="214558"/>
                </a:lnTo>
                <a:lnTo>
                  <a:pt x="0" y="215710"/>
                </a:lnTo>
                <a:lnTo>
                  <a:pt x="1617" y="1078"/>
                </a:lnTo>
                <a:close/>
              </a:path>
            </a:pathLst>
          </a:custGeom>
          <a:solidFill>
            <a:srgbClr val="123C5F"/>
          </a:solidFill>
          <a:ln>
            <a:noFill/>
          </a:ln>
        </p:spPr>
      </p:sp>
      <p:sp>
        <p:nvSpPr>
          <p:cNvPr id="436" name="Google Shape;436;gcd5f6d046d_0_310"/>
          <p:cNvSpPr/>
          <p:nvPr/>
        </p:nvSpPr>
        <p:spPr>
          <a:xfrm>
            <a:off x="-222200" y="-116375"/>
            <a:ext cx="4789825" cy="5365800"/>
          </a:xfrm>
          <a:custGeom>
            <a:rect b="b" l="l" r="r" t="t"/>
            <a:pathLst>
              <a:path extrusionOk="0" h="214632" w="191593">
                <a:moveTo>
                  <a:pt x="142280" y="808"/>
                </a:moveTo>
                <a:lnTo>
                  <a:pt x="164717" y="8084"/>
                </a:lnTo>
                <a:lnTo>
                  <a:pt x="191593" y="103072"/>
                </a:lnTo>
                <a:lnTo>
                  <a:pt x="183509" y="187146"/>
                </a:lnTo>
                <a:lnTo>
                  <a:pt x="165319" y="213420"/>
                </a:lnTo>
                <a:lnTo>
                  <a:pt x="0" y="214632"/>
                </a:lnTo>
                <a:lnTo>
                  <a:pt x="1617" y="0"/>
                </a:lnTo>
                <a:close/>
              </a:path>
            </a:pathLst>
          </a:custGeom>
          <a:solidFill>
            <a:srgbClr val="FFE1C1"/>
          </a:solidFill>
          <a:ln>
            <a:noFill/>
          </a:ln>
        </p:spPr>
      </p:sp>
      <p:sp>
        <p:nvSpPr>
          <p:cNvPr id="437" name="Google Shape;437;gcd5f6d046d_0_310"/>
          <p:cNvSpPr txBox="1"/>
          <p:nvPr>
            <p:ph type="title"/>
          </p:nvPr>
        </p:nvSpPr>
        <p:spPr>
          <a:xfrm>
            <a:off x="273463" y="781650"/>
            <a:ext cx="33297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Temperature</a:t>
            </a:r>
            <a:endParaRPr/>
          </a:p>
        </p:txBody>
      </p:sp>
      <p:grpSp>
        <p:nvGrpSpPr>
          <p:cNvPr id="438" name="Google Shape;438;gcd5f6d046d_0_310"/>
          <p:cNvGrpSpPr/>
          <p:nvPr/>
        </p:nvGrpSpPr>
        <p:grpSpPr>
          <a:xfrm flipH="1">
            <a:off x="273400" y="1621868"/>
            <a:ext cx="3940792" cy="2846336"/>
            <a:chOff x="499725" y="1081275"/>
            <a:chExt cx="4007313" cy="2152727"/>
          </a:xfrm>
        </p:grpSpPr>
        <p:sp>
          <p:nvSpPr>
            <p:cNvPr id="439" name="Google Shape;439;gcd5f6d046d_0_310"/>
            <p:cNvSpPr/>
            <p:nvPr/>
          </p:nvSpPr>
          <p:spPr>
            <a:xfrm>
              <a:off x="500513" y="1111727"/>
              <a:ext cx="4006525" cy="2122275"/>
            </a:xfrm>
            <a:custGeom>
              <a:rect b="b" l="l" r="r" t="t"/>
              <a:pathLst>
                <a:path extrusionOk="0" h="84891" w="160261">
                  <a:moveTo>
                    <a:pt x="0" y="81591"/>
                  </a:moveTo>
                  <a:lnTo>
                    <a:pt x="9324" y="82593"/>
                  </a:lnTo>
                  <a:lnTo>
                    <a:pt x="160261" y="84891"/>
                  </a:lnTo>
                  <a:lnTo>
                    <a:pt x="155313" y="0"/>
                  </a:lnTo>
                  <a:lnTo>
                    <a:pt x="148133" y="78020"/>
                  </a:lnTo>
                  <a:close/>
                </a:path>
              </a:pathLst>
            </a:custGeom>
            <a:solidFill>
              <a:srgbClr val="FB9435"/>
            </a:solidFill>
            <a:ln>
              <a:noFill/>
            </a:ln>
          </p:spPr>
        </p:sp>
        <p:sp>
          <p:nvSpPr>
            <p:cNvPr id="440" name="Google Shape;440;gcd5f6d046d_0_310"/>
            <p:cNvSpPr/>
            <p:nvPr/>
          </p:nvSpPr>
          <p:spPr>
            <a:xfrm>
              <a:off x="499725" y="1081275"/>
              <a:ext cx="38904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gcd5f6d046d_0_310"/>
          <p:cNvSpPr txBox="1"/>
          <p:nvPr/>
        </p:nvSpPr>
        <p:spPr>
          <a:xfrm>
            <a:off x="456936" y="1668542"/>
            <a:ext cx="3757200" cy="17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FFFFF"/>
                </a:solidFill>
                <a:latin typeface="Open Sans"/>
                <a:ea typeface="Open Sans"/>
                <a:cs typeface="Open Sans"/>
                <a:sym typeface="Open Sans"/>
              </a:rPr>
              <a:t>Controlling Techniques: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Insulation of the building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Local heating vs space heating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Direct vs indirect heating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Cooling systems like spraying the roof or spraying water mist into shed (fogging)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Wet filters </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Heat exchangers </a:t>
            </a:r>
            <a:endParaRPr sz="1800">
              <a:solidFill>
                <a:srgbClr val="FFFFFF"/>
              </a:solidFill>
              <a:latin typeface="Open Sans"/>
              <a:ea typeface="Open Sans"/>
              <a:cs typeface="Open Sans"/>
              <a:sym typeface="Open Sans"/>
            </a:endParaRPr>
          </a:p>
        </p:txBody>
      </p:sp>
      <p:pic>
        <p:nvPicPr>
          <p:cNvPr id="442" name="Google Shape;442;gcd5f6d046d_0_310"/>
          <p:cNvPicPr preferRelativeResize="0"/>
          <p:nvPr/>
        </p:nvPicPr>
        <p:blipFill rotWithShape="1">
          <a:blip r:embed="rId3">
            <a:alphaModFix/>
          </a:blip>
          <a:srcRect b="0" l="0" r="0" t="0"/>
          <a:stretch/>
        </p:blipFill>
        <p:spPr>
          <a:xfrm>
            <a:off x="411547" y="281594"/>
            <a:ext cx="908100" cy="232828"/>
          </a:xfrm>
          <a:prstGeom prst="rect">
            <a:avLst/>
          </a:prstGeom>
          <a:noFill/>
          <a:ln>
            <a:noFill/>
          </a:ln>
        </p:spPr>
      </p:pic>
      <p:sp>
        <p:nvSpPr>
          <p:cNvPr id="443" name="Google Shape;443;gcd5f6d046d_0_310"/>
          <p:cNvSpPr txBox="1"/>
          <p:nvPr/>
        </p:nvSpPr>
        <p:spPr>
          <a:xfrm>
            <a:off x="9144000" y="313500"/>
            <a:ext cx="4407600" cy="4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200">
                <a:solidFill>
                  <a:srgbClr val="113D60"/>
                </a:solidFill>
                <a:latin typeface="Open Sans"/>
                <a:ea typeface="Open Sans"/>
                <a:cs typeface="Open Sans"/>
                <a:sym typeface="Open Sans"/>
              </a:rPr>
              <a:t>Effect on behaviour: </a:t>
            </a:r>
            <a:endParaRPr b="1"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Under heat stress - difficulty +open mouth breathing due to more oxygen intake requirements, feed intake reduction to reduce metabolism as this heats up body temperature, reduced activity to cool down, spread wings when lying down. </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Increased drinking rate to reduce body temperatures </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Heat stress to chicks for the first two weeks results in food reduction of intake by 2.67% </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Range of temperature across a range of 22-32 reduced feed intake by 3.6% per 1 degree</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latin typeface="Open Sans"/>
                <a:ea typeface="Open Sans"/>
                <a:cs typeface="Open Sans"/>
                <a:sym typeface="Open Sans"/>
              </a:rPr>
              <a:t>Cold temperatures biggest risk is Pant in lower temperatures to control heat and they need dry air to do so.</a:t>
            </a:r>
            <a:endParaRPr sz="1200">
              <a:solidFill>
                <a:srgbClr val="113D60"/>
              </a:solidFill>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highlight>
                  <a:schemeClr val="lt1"/>
                </a:highlight>
                <a:latin typeface="Open Sans"/>
                <a:ea typeface="Open Sans"/>
                <a:cs typeface="Open Sans"/>
                <a:sym typeface="Open Sans"/>
              </a:rPr>
              <a:t>If your birds cluster away from various parts of the shed, or are hunkered down, that suggests there are cold spots</a:t>
            </a:r>
            <a:endParaRPr sz="1200">
              <a:solidFill>
                <a:srgbClr val="113D60"/>
              </a:solidFill>
              <a:highlight>
                <a:schemeClr val="lt1"/>
              </a:highlight>
              <a:latin typeface="Open Sans"/>
              <a:ea typeface="Open Sans"/>
              <a:cs typeface="Open Sans"/>
              <a:sym typeface="Open Sans"/>
            </a:endParaRPr>
          </a:p>
          <a:p>
            <a:pPr indent="-304800" lvl="0" marL="457200" rtl="0" algn="l">
              <a:lnSpc>
                <a:spcPct val="115000"/>
              </a:lnSpc>
              <a:spcBef>
                <a:spcPts val="0"/>
              </a:spcBef>
              <a:spcAft>
                <a:spcPts val="0"/>
              </a:spcAft>
              <a:buClr>
                <a:srgbClr val="113D60"/>
              </a:buClr>
              <a:buSzPts val="1200"/>
              <a:buFont typeface="Open Sans"/>
              <a:buChar char="●"/>
            </a:pPr>
            <a:r>
              <a:rPr lang="en-GB" sz="1200">
                <a:solidFill>
                  <a:srgbClr val="113D60"/>
                </a:solidFill>
                <a:highlight>
                  <a:schemeClr val="lt1"/>
                </a:highlight>
                <a:latin typeface="Open Sans"/>
                <a:ea typeface="Open Sans"/>
                <a:cs typeface="Open Sans"/>
                <a:sym typeface="Open Sans"/>
              </a:rPr>
              <a:t>Too hot, they will move apart or raise their wings. It’s a first sign of ventilation levels not being correct and you need to correct them straight away, or it could be disastrous.”</a:t>
            </a:r>
            <a:endParaRPr sz="1200">
              <a:solidFill>
                <a:srgbClr val="113D60"/>
              </a:solidFill>
              <a:latin typeface="Open Sans"/>
              <a:ea typeface="Open Sans"/>
              <a:cs typeface="Open Sans"/>
              <a:sym typeface="Open Sans"/>
            </a:endParaRPr>
          </a:p>
        </p:txBody>
      </p:sp>
      <p:sp>
        <p:nvSpPr>
          <p:cNvPr id="444" name="Google Shape;444;gcd5f6d046d_0_310"/>
          <p:cNvSpPr/>
          <p:nvPr/>
        </p:nvSpPr>
        <p:spPr>
          <a:xfrm flipH="1">
            <a:off x="5861625" y="1139882"/>
            <a:ext cx="2502900" cy="11784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gcd5f6d046d_0_310"/>
          <p:cNvGrpSpPr/>
          <p:nvPr/>
        </p:nvGrpSpPr>
        <p:grpSpPr>
          <a:xfrm flipH="1">
            <a:off x="5719008" y="876757"/>
            <a:ext cx="2751008" cy="345751"/>
            <a:chOff x="499735" y="1081211"/>
            <a:chExt cx="4007296" cy="2152872"/>
          </a:xfrm>
        </p:grpSpPr>
        <p:sp>
          <p:nvSpPr>
            <p:cNvPr id="446" name="Google Shape;446;gcd5f6d046d_0_310"/>
            <p:cNvSpPr/>
            <p:nvPr/>
          </p:nvSpPr>
          <p:spPr>
            <a:xfrm>
              <a:off x="500531" y="1143633"/>
              <a:ext cx="4006500" cy="2090450"/>
            </a:xfrm>
            <a:custGeom>
              <a:rect b="b" l="l" r="r" t="t"/>
              <a:pathLst>
                <a:path extrusionOk="0" h="83618" w="160260">
                  <a:moveTo>
                    <a:pt x="0" y="80318"/>
                  </a:moveTo>
                  <a:lnTo>
                    <a:pt x="9323" y="81314"/>
                  </a:lnTo>
                  <a:lnTo>
                    <a:pt x="160260" y="83618"/>
                  </a:lnTo>
                  <a:lnTo>
                    <a:pt x="157395" y="0"/>
                  </a:lnTo>
                  <a:lnTo>
                    <a:pt x="148132" y="76743"/>
                  </a:lnTo>
                  <a:close/>
                </a:path>
              </a:pathLst>
            </a:custGeom>
            <a:solidFill>
              <a:srgbClr val="FB9435"/>
            </a:solidFill>
            <a:ln>
              <a:noFill/>
            </a:ln>
          </p:spPr>
        </p:sp>
        <p:sp>
          <p:nvSpPr>
            <p:cNvPr id="447" name="Google Shape;447;gcd5f6d046d_0_310"/>
            <p:cNvSpPr/>
            <p:nvPr/>
          </p:nvSpPr>
          <p:spPr>
            <a:xfrm>
              <a:off x="499735" y="1081211"/>
              <a:ext cx="39459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gcd5f6d046d_0_310"/>
          <p:cNvSpPr txBox="1"/>
          <p:nvPr/>
        </p:nvSpPr>
        <p:spPr>
          <a:xfrm>
            <a:off x="5904815" y="875194"/>
            <a:ext cx="2608500" cy="3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Oswald Regular"/>
                <a:ea typeface="Oswald Regular"/>
                <a:cs typeface="Oswald Regular"/>
                <a:sym typeface="Oswald Regular"/>
              </a:rPr>
              <a:t>Too Hot</a:t>
            </a:r>
            <a:r>
              <a:rPr lang="en-GB">
                <a:solidFill>
                  <a:srgbClr val="FFFFFF"/>
                </a:solidFill>
                <a:latin typeface="Oswald Regular"/>
                <a:ea typeface="Oswald Regular"/>
                <a:cs typeface="Oswald Regular"/>
                <a:sym typeface="Oswald Regular"/>
              </a:rPr>
              <a:t> </a:t>
            </a:r>
            <a:endParaRPr>
              <a:solidFill>
                <a:srgbClr val="FFFFFF"/>
              </a:solidFill>
              <a:latin typeface="Oswald Regular"/>
              <a:ea typeface="Oswald Regular"/>
              <a:cs typeface="Oswald Regular"/>
              <a:sym typeface="Oswald Regular"/>
            </a:endParaRPr>
          </a:p>
        </p:txBody>
      </p:sp>
      <p:sp>
        <p:nvSpPr>
          <p:cNvPr id="449" name="Google Shape;449;gcd5f6d046d_0_310"/>
          <p:cNvSpPr txBox="1"/>
          <p:nvPr/>
        </p:nvSpPr>
        <p:spPr>
          <a:xfrm>
            <a:off x="5904813" y="1203738"/>
            <a:ext cx="2448600" cy="1050600"/>
          </a:xfrm>
          <a:prstGeom prst="rect">
            <a:avLst/>
          </a:prstGeom>
          <a:noFill/>
          <a:ln>
            <a:noFill/>
          </a:ln>
        </p:spPr>
        <p:txBody>
          <a:bodyPr anchorCtr="0" anchor="t" bIns="91425" lIns="91425" spcFirstLastPara="1" rIns="91425" wrap="square" tIns="91425">
            <a:noAutofit/>
          </a:bodyPr>
          <a:lstStyle/>
          <a:p>
            <a:pPr indent="-158750" lvl="0" marL="179999" rtl="0" algn="l">
              <a:lnSpc>
                <a:spcPct val="115000"/>
              </a:lnSpc>
              <a:spcBef>
                <a:spcPts val="0"/>
              </a:spcBef>
              <a:spcAft>
                <a:spcPts val="0"/>
              </a:spcAft>
              <a:buClr>
                <a:srgbClr val="000000"/>
              </a:buClr>
              <a:buSzPts val="1000"/>
              <a:buFont typeface="Open Sans"/>
              <a:buChar char="■"/>
            </a:pPr>
            <a:r>
              <a:rPr b="1" lang="en-GB" sz="1000">
                <a:latin typeface="Open Sans"/>
                <a:ea typeface="Open Sans"/>
                <a:cs typeface="Open Sans"/>
                <a:sym typeface="Open Sans"/>
              </a:rPr>
              <a:t>Open mouth breathing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Feed intake reduction -2.67%</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Increased drinking rates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Spread their wings to cool down </a:t>
            </a:r>
            <a:endParaRPr b="1" sz="1000">
              <a:latin typeface="Open Sans"/>
              <a:ea typeface="Open Sans"/>
              <a:cs typeface="Open Sans"/>
              <a:sym typeface="Open Sans"/>
            </a:endParaRPr>
          </a:p>
        </p:txBody>
      </p:sp>
      <p:sp>
        <p:nvSpPr>
          <p:cNvPr id="450" name="Google Shape;450;gcd5f6d046d_0_310"/>
          <p:cNvSpPr/>
          <p:nvPr/>
        </p:nvSpPr>
        <p:spPr>
          <a:xfrm flipH="1">
            <a:off x="5874575" y="3073457"/>
            <a:ext cx="2502900" cy="11784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gcd5f6d046d_0_310"/>
          <p:cNvGrpSpPr/>
          <p:nvPr/>
        </p:nvGrpSpPr>
        <p:grpSpPr>
          <a:xfrm flipH="1">
            <a:off x="5731958" y="2810332"/>
            <a:ext cx="2751008" cy="345751"/>
            <a:chOff x="499735" y="1081211"/>
            <a:chExt cx="4007296" cy="2152872"/>
          </a:xfrm>
        </p:grpSpPr>
        <p:sp>
          <p:nvSpPr>
            <p:cNvPr id="452" name="Google Shape;452;gcd5f6d046d_0_310"/>
            <p:cNvSpPr/>
            <p:nvPr/>
          </p:nvSpPr>
          <p:spPr>
            <a:xfrm>
              <a:off x="500531" y="1143633"/>
              <a:ext cx="4006500" cy="2090450"/>
            </a:xfrm>
            <a:custGeom>
              <a:rect b="b" l="l" r="r" t="t"/>
              <a:pathLst>
                <a:path extrusionOk="0" h="83618" w="160260">
                  <a:moveTo>
                    <a:pt x="0" y="80318"/>
                  </a:moveTo>
                  <a:lnTo>
                    <a:pt x="9323" y="81314"/>
                  </a:lnTo>
                  <a:lnTo>
                    <a:pt x="160260" y="83618"/>
                  </a:lnTo>
                  <a:lnTo>
                    <a:pt x="157395" y="0"/>
                  </a:lnTo>
                  <a:lnTo>
                    <a:pt x="148132" y="76743"/>
                  </a:lnTo>
                  <a:close/>
                </a:path>
              </a:pathLst>
            </a:custGeom>
            <a:solidFill>
              <a:srgbClr val="FB9435"/>
            </a:solidFill>
            <a:ln>
              <a:noFill/>
            </a:ln>
          </p:spPr>
        </p:sp>
        <p:sp>
          <p:nvSpPr>
            <p:cNvPr id="453" name="Google Shape;453;gcd5f6d046d_0_310"/>
            <p:cNvSpPr/>
            <p:nvPr/>
          </p:nvSpPr>
          <p:spPr>
            <a:xfrm>
              <a:off x="499735" y="1081211"/>
              <a:ext cx="39459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gcd5f6d046d_0_310"/>
          <p:cNvSpPr txBox="1"/>
          <p:nvPr/>
        </p:nvSpPr>
        <p:spPr>
          <a:xfrm>
            <a:off x="5917765" y="2808769"/>
            <a:ext cx="2608500" cy="3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Oswald Regular"/>
                <a:ea typeface="Oswald Regular"/>
                <a:cs typeface="Oswald Regular"/>
                <a:sym typeface="Oswald Regular"/>
              </a:rPr>
              <a:t>Too Cold</a:t>
            </a:r>
            <a:endParaRPr>
              <a:solidFill>
                <a:srgbClr val="FFFFFF"/>
              </a:solidFill>
              <a:latin typeface="Oswald Regular"/>
              <a:ea typeface="Oswald Regular"/>
              <a:cs typeface="Oswald Regular"/>
              <a:sym typeface="Oswald Regular"/>
            </a:endParaRPr>
          </a:p>
        </p:txBody>
      </p:sp>
      <p:sp>
        <p:nvSpPr>
          <p:cNvPr id="455" name="Google Shape;455;gcd5f6d046d_0_310"/>
          <p:cNvSpPr txBox="1"/>
          <p:nvPr/>
        </p:nvSpPr>
        <p:spPr>
          <a:xfrm>
            <a:off x="5917763" y="3137313"/>
            <a:ext cx="2448600" cy="1050600"/>
          </a:xfrm>
          <a:prstGeom prst="rect">
            <a:avLst/>
          </a:prstGeom>
          <a:noFill/>
          <a:ln>
            <a:noFill/>
          </a:ln>
        </p:spPr>
        <p:txBody>
          <a:bodyPr anchorCtr="0" anchor="t" bIns="91425" lIns="91425" spcFirstLastPara="1" rIns="91425" wrap="square" tIns="91425">
            <a:noAutofit/>
          </a:bodyPr>
          <a:lstStyle/>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Panting</a:t>
            </a:r>
            <a:r>
              <a:rPr b="1" lang="en-GB" sz="1000">
                <a:latin typeface="Open Sans"/>
                <a:ea typeface="Open Sans"/>
                <a:cs typeface="Open Sans"/>
                <a:sym typeface="Open Sans"/>
              </a:rPr>
              <a:t>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Increased clustering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Less active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Higher synchronization </a:t>
            </a:r>
            <a:endParaRPr b="1" sz="10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cd5f6d046d_0_355"/>
          <p:cNvSpPr/>
          <p:nvPr/>
        </p:nvSpPr>
        <p:spPr>
          <a:xfrm>
            <a:off x="-52788" y="-132850"/>
            <a:ext cx="3779452" cy="5392750"/>
          </a:xfrm>
          <a:custGeom>
            <a:rect b="b" l="l" r="r" t="t"/>
            <a:pathLst>
              <a:path extrusionOk="0" h="215710" w="189375">
                <a:moveTo>
                  <a:pt x="124091" y="0"/>
                </a:moveTo>
                <a:lnTo>
                  <a:pt x="156040" y="6650"/>
                </a:lnTo>
                <a:lnTo>
                  <a:pt x="189375" y="111232"/>
                </a:lnTo>
                <a:lnTo>
                  <a:pt x="185184" y="193528"/>
                </a:lnTo>
                <a:lnTo>
                  <a:pt x="167745" y="214558"/>
                </a:lnTo>
                <a:lnTo>
                  <a:pt x="0" y="215710"/>
                </a:lnTo>
                <a:lnTo>
                  <a:pt x="1617" y="1078"/>
                </a:lnTo>
                <a:close/>
              </a:path>
            </a:pathLst>
          </a:custGeom>
          <a:solidFill>
            <a:srgbClr val="123C5F"/>
          </a:solidFill>
          <a:ln>
            <a:noFill/>
          </a:ln>
        </p:spPr>
      </p:sp>
      <p:sp>
        <p:nvSpPr>
          <p:cNvPr id="461" name="Google Shape;461;gcd5f6d046d_0_355"/>
          <p:cNvSpPr/>
          <p:nvPr/>
        </p:nvSpPr>
        <p:spPr>
          <a:xfrm>
            <a:off x="-222200" y="-116375"/>
            <a:ext cx="3823717" cy="5365800"/>
          </a:xfrm>
          <a:custGeom>
            <a:rect b="b" l="l" r="r" t="t"/>
            <a:pathLst>
              <a:path extrusionOk="0" h="214632" w="191593">
                <a:moveTo>
                  <a:pt x="142280" y="808"/>
                </a:moveTo>
                <a:lnTo>
                  <a:pt x="164717" y="8084"/>
                </a:lnTo>
                <a:lnTo>
                  <a:pt x="191593" y="103072"/>
                </a:lnTo>
                <a:lnTo>
                  <a:pt x="183509" y="187146"/>
                </a:lnTo>
                <a:lnTo>
                  <a:pt x="165319" y="213420"/>
                </a:lnTo>
                <a:lnTo>
                  <a:pt x="0" y="214632"/>
                </a:lnTo>
                <a:lnTo>
                  <a:pt x="1617" y="0"/>
                </a:lnTo>
                <a:close/>
              </a:path>
            </a:pathLst>
          </a:custGeom>
          <a:solidFill>
            <a:srgbClr val="FFE1C1"/>
          </a:solidFill>
          <a:ln>
            <a:noFill/>
          </a:ln>
        </p:spPr>
      </p:sp>
      <p:sp>
        <p:nvSpPr>
          <p:cNvPr id="462" name="Google Shape;462;gcd5f6d046d_0_355"/>
          <p:cNvSpPr txBox="1"/>
          <p:nvPr>
            <p:ph type="title"/>
          </p:nvPr>
        </p:nvSpPr>
        <p:spPr>
          <a:xfrm>
            <a:off x="-52812" y="364163"/>
            <a:ext cx="33297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Lighting</a:t>
            </a:r>
            <a:endParaRPr/>
          </a:p>
        </p:txBody>
      </p:sp>
      <p:grpSp>
        <p:nvGrpSpPr>
          <p:cNvPr id="463" name="Google Shape;463;gcd5f6d046d_0_355"/>
          <p:cNvGrpSpPr/>
          <p:nvPr/>
        </p:nvGrpSpPr>
        <p:grpSpPr>
          <a:xfrm flipH="1">
            <a:off x="416" y="1068503"/>
            <a:ext cx="3071205" cy="3485480"/>
            <a:chOff x="499725" y="1081275"/>
            <a:chExt cx="4007313" cy="2152727"/>
          </a:xfrm>
        </p:grpSpPr>
        <p:sp>
          <p:nvSpPr>
            <p:cNvPr id="464" name="Google Shape;464;gcd5f6d046d_0_355"/>
            <p:cNvSpPr/>
            <p:nvPr/>
          </p:nvSpPr>
          <p:spPr>
            <a:xfrm>
              <a:off x="500513" y="1111727"/>
              <a:ext cx="4006525" cy="2122275"/>
            </a:xfrm>
            <a:custGeom>
              <a:rect b="b" l="l" r="r" t="t"/>
              <a:pathLst>
                <a:path extrusionOk="0" h="84891" w="160261">
                  <a:moveTo>
                    <a:pt x="0" y="81591"/>
                  </a:moveTo>
                  <a:lnTo>
                    <a:pt x="9324" y="82593"/>
                  </a:lnTo>
                  <a:lnTo>
                    <a:pt x="160261" y="84891"/>
                  </a:lnTo>
                  <a:lnTo>
                    <a:pt x="155313" y="0"/>
                  </a:lnTo>
                  <a:lnTo>
                    <a:pt x="148133" y="78020"/>
                  </a:lnTo>
                  <a:close/>
                </a:path>
              </a:pathLst>
            </a:custGeom>
            <a:solidFill>
              <a:srgbClr val="FB9435"/>
            </a:solidFill>
            <a:ln>
              <a:noFill/>
            </a:ln>
          </p:spPr>
        </p:sp>
        <p:sp>
          <p:nvSpPr>
            <p:cNvPr id="465" name="Google Shape;465;gcd5f6d046d_0_355"/>
            <p:cNvSpPr/>
            <p:nvPr/>
          </p:nvSpPr>
          <p:spPr>
            <a:xfrm>
              <a:off x="499725" y="1081275"/>
              <a:ext cx="38904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6" name="Google Shape;466;gcd5f6d046d_0_355"/>
          <p:cNvSpPr txBox="1"/>
          <p:nvPr/>
        </p:nvSpPr>
        <p:spPr>
          <a:xfrm>
            <a:off x="187750" y="1115200"/>
            <a:ext cx="2760300" cy="17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FFFFF"/>
                </a:solidFill>
                <a:latin typeface="Open Sans"/>
                <a:ea typeface="Open Sans"/>
                <a:cs typeface="Open Sans"/>
                <a:sym typeface="Open Sans"/>
              </a:rPr>
              <a:t>Rules:</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20 lux that illuminates 80% of the usable area.</a:t>
            </a:r>
            <a:endParaRPr sz="1600">
              <a:solidFill>
                <a:srgbClr val="FFFFFF"/>
              </a:solidFill>
              <a:latin typeface="Open Sans"/>
              <a:ea typeface="Open Sans"/>
              <a:cs typeface="Open Sans"/>
              <a:sym typeface="Open Sans"/>
            </a:endParaRPr>
          </a:p>
          <a:p>
            <a:pPr indent="-330200" lvl="0" marL="457200" rtl="0" algn="l">
              <a:lnSpc>
                <a:spcPct val="115000"/>
              </a:lnSpc>
              <a:spcBef>
                <a:spcPts val="0"/>
              </a:spcBef>
              <a:spcAft>
                <a:spcPts val="0"/>
              </a:spcAft>
              <a:buClr>
                <a:srgbClr val="FFFFFF"/>
              </a:buClr>
              <a:buSzPts val="1600"/>
              <a:buFont typeface="Open Sans"/>
              <a:buAutoNum type="arabicPeriod"/>
            </a:pPr>
            <a:r>
              <a:rPr lang="en-GB" sz="1600">
                <a:solidFill>
                  <a:srgbClr val="FFFFFF"/>
                </a:solidFill>
                <a:latin typeface="Open Sans"/>
                <a:ea typeface="Open Sans"/>
                <a:cs typeface="Open Sans"/>
                <a:sym typeface="Open Sans"/>
              </a:rPr>
              <a:t>From 7 days to - 3 days before slaughter lighting must follow a 24hr rhythm, and includes periods of darkness of 6 hrs total (min 4hr continuous)</a:t>
            </a:r>
            <a:endParaRPr sz="1600">
              <a:solidFill>
                <a:srgbClr val="FFFFFF"/>
              </a:solidFill>
              <a:latin typeface="Open Sans"/>
              <a:ea typeface="Open Sans"/>
              <a:cs typeface="Open Sans"/>
              <a:sym typeface="Open Sans"/>
            </a:endParaRPr>
          </a:p>
        </p:txBody>
      </p:sp>
      <p:pic>
        <p:nvPicPr>
          <p:cNvPr id="467" name="Google Shape;467;gcd5f6d046d_0_355"/>
          <p:cNvPicPr preferRelativeResize="0"/>
          <p:nvPr/>
        </p:nvPicPr>
        <p:blipFill rotWithShape="1">
          <a:blip r:embed="rId3">
            <a:alphaModFix/>
          </a:blip>
          <a:srcRect b="0" l="0" r="0" t="0"/>
          <a:stretch/>
        </p:blipFill>
        <p:spPr>
          <a:xfrm>
            <a:off x="-52803" y="-6"/>
            <a:ext cx="908100" cy="232828"/>
          </a:xfrm>
          <a:prstGeom prst="rect">
            <a:avLst/>
          </a:prstGeom>
          <a:noFill/>
          <a:ln>
            <a:noFill/>
          </a:ln>
        </p:spPr>
      </p:pic>
      <p:sp>
        <p:nvSpPr>
          <p:cNvPr id="468" name="Google Shape;468;gcd5f6d046d_0_355"/>
          <p:cNvSpPr txBox="1"/>
          <p:nvPr/>
        </p:nvSpPr>
        <p:spPr>
          <a:xfrm>
            <a:off x="3867750" y="232825"/>
            <a:ext cx="5090100" cy="268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113D60"/>
                </a:solidFill>
                <a:latin typeface="Open Sans"/>
                <a:ea typeface="Open Sans"/>
                <a:cs typeface="Open Sans"/>
                <a:sym typeface="Open Sans"/>
              </a:rPr>
              <a:t>Effect on behaviour: </a:t>
            </a:r>
            <a:endParaRPr b="1">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Char char="●"/>
            </a:pPr>
            <a:r>
              <a:rPr b="1" lang="en-GB" sz="1300">
                <a:solidFill>
                  <a:srgbClr val="113D60"/>
                </a:solidFill>
              </a:rPr>
              <a:t>Increase foraging activities</a:t>
            </a:r>
            <a:r>
              <a:rPr lang="en-GB" sz="1300">
                <a:solidFill>
                  <a:srgbClr val="113D60"/>
                </a:solidFill>
              </a:rPr>
              <a:t> in light hours (scratching pecking)</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Flocks under intense lighting showed </a:t>
            </a:r>
            <a:r>
              <a:rPr b="1" lang="en-GB" sz="1300">
                <a:solidFill>
                  <a:srgbClr val="113D60"/>
                </a:solidFill>
              </a:rPr>
              <a:t>higher synchrony</a:t>
            </a:r>
            <a:r>
              <a:rPr lang="en-GB" sz="1300">
                <a:solidFill>
                  <a:srgbClr val="113D60"/>
                </a:solidFill>
              </a:rPr>
              <a:t> of preening, eating, rest and foraging behaviours</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Bright light is suggested to have higher welfare with more pronounced behavioral rhythms and comfort behaviours</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Reduction of intensity during brooding periods</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Higher light intensities have shown an increase of bird activity and aggressive behaviour </a:t>
            </a:r>
            <a:endParaRPr sz="1300">
              <a:solidFill>
                <a:srgbClr val="113D60"/>
              </a:solidFill>
            </a:endParaRPr>
          </a:p>
          <a:p>
            <a:pPr indent="0" lvl="0" marL="0" rtl="0" algn="l">
              <a:lnSpc>
                <a:spcPct val="115000"/>
              </a:lnSpc>
              <a:spcBef>
                <a:spcPts val="0"/>
              </a:spcBef>
              <a:spcAft>
                <a:spcPts val="0"/>
              </a:spcAft>
              <a:buNone/>
            </a:pPr>
            <a:r>
              <a:t/>
            </a:r>
            <a:endParaRPr sz="1200">
              <a:solidFill>
                <a:srgbClr val="113D60"/>
              </a:solidFill>
              <a:latin typeface="Open Sans"/>
              <a:ea typeface="Open Sans"/>
              <a:cs typeface="Open Sans"/>
              <a:sym typeface="Open Sans"/>
            </a:endParaRPr>
          </a:p>
        </p:txBody>
      </p:sp>
      <p:sp>
        <p:nvSpPr>
          <p:cNvPr id="469" name="Google Shape;469;gcd5f6d046d_0_355"/>
          <p:cNvSpPr txBox="1"/>
          <p:nvPr/>
        </p:nvSpPr>
        <p:spPr>
          <a:xfrm>
            <a:off x="9224075" y="-37950"/>
            <a:ext cx="5090100" cy="52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113D60"/>
                </a:solidFill>
                <a:latin typeface="Open Sans"/>
                <a:ea typeface="Open Sans"/>
                <a:cs typeface="Open Sans"/>
                <a:sym typeface="Open Sans"/>
              </a:rPr>
              <a:t>Effect on behaviour: </a:t>
            </a:r>
            <a:endParaRPr b="1">
              <a:solidFill>
                <a:srgbClr val="113D60"/>
              </a:solidFill>
              <a:latin typeface="Open Sans"/>
              <a:ea typeface="Open Sans"/>
              <a:cs typeface="Open Sans"/>
              <a:sym typeface="Open Sans"/>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Increase foraging activities in light hours (scratching pecking)</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Study showed that birds reared in 16L:8D photoperiod showed higher flock synchrony - eg sitting and resting behaviours. Flocks under intense lighting showed higher synchrony of preening, eating, rest and foraging behaviours</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In general, light intensities of 1-50 lux does not affect BW or feed consumption </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Too intense can cause decreased early uniformity, increased incidence of leg disorders, ocular defects (effected sight), increased fearfulness. </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Too dim causes larger eye size and retina sizes, increased sign and leg yield as a percentage of live weight, and decreased protein concentration which means increased fat concentration</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Bright light is suggested to have higher welfare with more pronounced behavioral rhythms and comfort behaviours</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Reduction of intensity during brooding periods</a:t>
            </a:r>
            <a:endParaRPr sz="1300">
              <a:solidFill>
                <a:srgbClr val="113D60"/>
              </a:solidFill>
            </a:endParaRPr>
          </a:p>
          <a:p>
            <a:pPr indent="-311150" lvl="0" marL="457200" rtl="0" algn="l">
              <a:lnSpc>
                <a:spcPct val="115000"/>
              </a:lnSpc>
              <a:spcBef>
                <a:spcPts val="0"/>
              </a:spcBef>
              <a:spcAft>
                <a:spcPts val="0"/>
              </a:spcAft>
              <a:buClr>
                <a:srgbClr val="113D60"/>
              </a:buClr>
              <a:buSzPts val="1300"/>
              <a:buChar char="●"/>
            </a:pPr>
            <a:r>
              <a:rPr lang="en-GB" sz="1300">
                <a:solidFill>
                  <a:srgbClr val="113D60"/>
                </a:solidFill>
              </a:rPr>
              <a:t>Higher light intensities have shown an increase of bird activity and aggressive behaviour </a:t>
            </a:r>
            <a:endParaRPr sz="1300">
              <a:solidFill>
                <a:srgbClr val="113D60"/>
              </a:solidFill>
            </a:endParaRPr>
          </a:p>
          <a:p>
            <a:pPr indent="0" lvl="0" marL="0" rtl="0" algn="l">
              <a:lnSpc>
                <a:spcPct val="115000"/>
              </a:lnSpc>
              <a:spcBef>
                <a:spcPts val="0"/>
              </a:spcBef>
              <a:spcAft>
                <a:spcPts val="0"/>
              </a:spcAft>
              <a:buNone/>
            </a:pPr>
            <a:r>
              <a:t/>
            </a:r>
            <a:endParaRPr sz="1200">
              <a:solidFill>
                <a:srgbClr val="113D60"/>
              </a:solidFill>
              <a:latin typeface="Open Sans"/>
              <a:ea typeface="Open Sans"/>
              <a:cs typeface="Open Sans"/>
              <a:sym typeface="Open Sans"/>
            </a:endParaRPr>
          </a:p>
        </p:txBody>
      </p:sp>
      <p:sp>
        <p:nvSpPr>
          <p:cNvPr id="470" name="Google Shape;470;gcd5f6d046d_0_355"/>
          <p:cNvSpPr/>
          <p:nvPr/>
        </p:nvSpPr>
        <p:spPr>
          <a:xfrm flipH="1">
            <a:off x="4099738" y="3141486"/>
            <a:ext cx="1839300" cy="11784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gcd5f6d046d_0_355"/>
          <p:cNvGrpSpPr/>
          <p:nvPr/>
        </p:nvGrpSpPr>
        <p:grpSpPr>
          <a:xfrm flipH="1">
            <a:off x="3994866" y="2878364"/>
            <a:ext cx="2021681" cy="345751"/>
            <a:chOff x="499735" y="1081211"/>
            <a:chExt cx="4007296" cy="2152872"/>
          </a:xfrm>
        </p:grpSpPr>
        <p:sp>
          <p:nvSpPr>
            <p:cNvPr id="472" name="Google Shape;472;gcd5f6d046d_0_355"/>
            <p:cNvSpPr/>
            <p:nvPr/>
          </p:nvSpPr>
          <p:spPr>
            <a:xfrm>
              <a:off x="500531" y="1143633"/>
              <a:ext cx="4006500" cy="2090450"/>
            </a:xfrm>
            <a:custGeom>
              <a:rect b="b" l="l" r="r" t="t"/>
              <a:pathLst>
                <a:path extrusionOk="0" h="83618" w="160260">
                  <a:moveTo>
                    <a:pt x="0" y="80318"/>
                  </a:moveTo>
                  <a:lnTo>
                    <a:pt x="9323" y="81314"/>
                  </a:lnTo>
                  <a:lnTo>
                    <a:pt x="160260" y="83618"/>
                  </a:lnTo>
                  <a:lnTo>
                    <a:pt x="157395" y="0"/>
                  </a:lnTo>
                  <a:lnTo>
                    <a:pt x="148132" y="76743"/>
                  </a:lnTo>
                  <a:close/>
                </a:path>
              </a:pathLst>
            </a:custGeom>
            <a:solidFill>
              <a:srgbClr val="FB9435"/>
            </a:solidFill>
            <a:ln>
              <a:noFill/>
            </a:ln>
          </p:spPr>
        </p:sp>
        <p:sp>
          <p:nvSpPr>
            <p:cNvPr id="473" name="Google Shape;473;gcd5f6d046d_0_355"/>
            <p:cNvSpPr/>
            <p:nvPr/>
          </p:nvSpPr>
          <p:spPr>
            <a:xfrm>
              <a:off x="499735" y="1081211"/>
              <a:ext cx="39459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gcd5f6d046d_0_355"/>
          <p:cNvSpPr txBox="1"/>
          <p:nvPr/>
        </p:nvSpPr>
        <p:spPr>
          <a:xfrm>
            <a:off x="4131518" y="2876800"/>
            <a:ext cx="1917000" cy="3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Oswald Regular"/>
                <a:ea typeface="Oswald Regular"/>
                <a:cs typeface="Oswald Regular"/>
                <a:sym typeface="Oswald Regular"/>
              </a:rPr>
              <a:t>Too Bright </a:t>
            </a:r>
            <a:endParaRPr>
              <a:solidFill>
                <a:srgbClr val="FFFFFF"/>
              </a:solidFill>
              <a:latin typeface="Oswald Regular"/>
              <a:ea typeface="Oswald Regular"/>
              <a:cs typeface="Oswald Regular"/>
              <a:sym typeface="Oswald Regular"/>
            </a:endParaRPr>
          </a:p>
        </p:txBody>
      </p:sp>
      <p:sp>
        <p:nvSpPr>
          <p:cNvPr id="475" name="Google Shape;475;gcd5f6d046d_0_355"/>
          <p:cNvSpPr txBox="1"/>
          <p:nvPr/>
        </p:nvSpPr>
        <p:spPr>
          <a:xfrm>
            <a:off x="4131525" y="3205350"/>
            <a:ext cx="1535700" cy="1050600"/>
          </a:xfrm>
          <a:prstGeom prst="rect">
            <a:avLst/>
          </a:prstGeom>
          <a:noFill/>
          <a:ln>
            <a:noFill/>
          </a:ln>
        </p:spPr>
        <p:txBody>
          <a:bodyPr anchorCtr="0" anchor="t" bIns="91425" lIns="91425" spcFirstLastPara="1" rIns="91425" wrap="square" tIns="91425">
            <a:noAutofit/>
          </a:bodyPr>
          <a:lstStyle/>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Decrease early uniformity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Leg disorders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Oculur defects </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General stressed behaviour</a:t>
            </a:r>
            <a:r>
              <a:rPr b="1" lang="en-GB" sz="1000">
                <a:latin typeface="Open Sans"/>
                <a:ea typeface="Open Sans"/>
                <a:cs typeface="Open Sans"/>
                <a:sym typeface="Open Sans"/>
              </a:rPr>
              <a:t> </a:t>
            </a:r>
            <a:endParaRPr b="1" sz="1000">
              <a:latin typeface="Open Sans"/>
              <a:ea typeface="Open Sans"/>
              <a:cs typeface="Open Sans"/>
              <a:sym typeface="Open Sans"/>
            </a:endParaRPr>
          </a:p>
        </p:txBody>
      </p:sp>
      <p:sp>
        <p:nvSpPr>
          <p:cNvPr id="476" name="Google Shape;476;gcd5f6d046d_0_355"/>
          <p:cNvSpPr/>
          <p:nvPr/>
        </p:nvSpPr>
        <p:spPr>
          <a:xfrm flipH="1">
            <a:off x="6659601" y="3141486"/>
            <a:ext cx="1839300" cy="11784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gcd5f6d046d_0_355"/>
          <p:cNvGrpSpPr/>
          <p:nvPr/>
        </p:nvGrpSpPr>
        <p:grpSpPr>
          <a:xfrm flipH="1">
            <a:off x="6554729" y="2878364"/>
            <a:ext cx="2021681" cy="345751"/>
            <a:chOff x="499735" y="1081211"/>
            <a:chExt cx="4007296" cy="2152872"/>
          </a:xfrm>
        </p:grpSpPr>
        <p:sp>
          <p:nvSpPr>
            <p:cNvPr id="478" name="Google Shape;478;gcd5f6d046d_0_355"/>
            <p:cNvSpPr/>
            <p:nvPr/>
          </p:nvSpPr>
          <p:spPr>
            <a:xfrm>
              <a:off x="500531" y="1143633"/>
              <a:ext cx="4006500" cy="2090450"/>
            </a:xfrm>
            <a:custGeom>
              <a:rect b="b" l="l" r="r" t="t"/>
              <a:pathLst>
                <a:path extrusionOk="0" h="83618" w="160260">
                  <a:moveTo>
                    <a:pt x="0" y="80318"/>
                  </a:moveTo>
                  <a:lnTo>
                    <a:pt x="9323" y="81314"/>
                  </a:lnTo>
                  <a:lnTo>
                    <a:pt x="160260" y="83618"/>
                  </a:lnTo>
                  <a:lnTo>
                    <a:pt x="157395" y="0"/>
                  </a:lnTo>
                  <a:lnTo>
                    <a:pt x="148132" y="76743"/>
                  </a:lnTo>
                  <a:close/>
                </a:path>
              </a:pathLst>
            </a:custGeom>
            <a:solidFill>
              <a:srgbClr val="FB9435"/>
            </a:solidFill>
            <a:ln>
              <a:noFill/>
            </a:ln>
          </p:spPr>
        </p:sp>
        <p:sp>
          <p:nvSpPr>
            <p:cNvPr id="479" name="Google Shape;479;gcd5f6d046d_0_355"/>
            <p:cNvSpPr/>
            <p:nvPr/>
          </p:nvSpPr>
          <p:spPr>
            <a:xfrm>
              <a:off x="499735" y="1081211"/>
              <a:ext cx="39459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gcd5f6d046d_0_355"/>
          <p:cNvSpPr txBox="1"/>
          <p:nvPr/>
        </p:nvSpPr>
        <p:spPr>
          <a:xfrm>
            <a:off x="6691380" y="2876800"/>
            <a:ext cx="1917000" cy="3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FFFFFF"/>
                </a:solidFill>
                <a:latin typeface="Oswald Regular"/>
                <a:ea typeface="Oswald Regular"/>
                <a:cs typeface="Oswald Regular"/>
                <a:sym typeface="Oswald Regular"/>
              </a:rPr>
              <a:t>Too Dim</a:t>
            </a:r>
            <a:endParaRPr>
              <a:solidFill>
                <a:srgbClr val="FFFFFF"/>
              </a:solidFill>
              <a:latin typeface="Oswald Regular"/>
              <a:ea typeface="Oswald Regular"/>
              <a:cs typeface="Oswald Regular"/>
              <a:sym typeface="Oswald Regular"/>
            </a:endParaRPr>
          </a:p>
        </p:txBody>
      </p:sp>
      <p:sp>
        <p:nvSpPr>
          <p:cNvPr id="481" name="Google Shape;481;gcd5f6d046d_0_355"/>
          <p:cNvSpPr txBox="1"/>
          <p:nvPr/>
        </p:nvSpPr>
        <p:spPr>
          <a:xfrm>
            <a:off x="6691388" y="3205350"/>
            <a:ext cx="1535700" cy="1050600"/>
          </a:xfrm>
          <a:prstGeom prst="rect">
            <a:avLst/>
          </a:prstGeom>
          <a:noFill/>
          <a:ln>
            <a:noFill/>
          </a:ln>
        </p:spPr>
        <p:txBody>
          <a:bodyPr anchorCtr="0" anchor="t" bIns="91425" lIns="91425" spcFirstLastPara="1" rIns="91425" wrap="square" tIns="91425">
            <a:noAutofit/>
          </a:bodyPr>
          <a:lstStyle/>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Larger eye sizes</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Higher fat concentrations vs </a:t>
            </a:r>
            <a:r>
              <a:rPr b="1" lang="en-GB" sz="1000">
                <a:latin typeface="Open Sans"/>
                <a:ea typeface="Open Sans"/>
                <a:cs typeface="Open Sans"/>
                <a:sym typeface="Open Sans"/>
              </a:rPr>
              <a:t>protein</a:t>
            </a:r>
            <a:r>
              <a:rPr b="1" lang="en-GB" sz="1000">
                <a:latin typeface="Open Sans"/>
                <a:ea typeface="Open Sans"/>
                <a:cs typeface="Open Sans"/>
                <a:sym typeface="Open Sans"/>
              </a:rPr>
              <a:t> concentration</a:t>
            </a:r>
            <a:endParaRPr b="1" sz="1000">
              <a:latin typeface="Open Sans"/>
              <a:ea typeface="Open Sans"/>
              <a:cs typeface="Open Sans"/>
              <a:sym typeface="Open Sans"/>
            </a:endParaRPr>
          </a:p>
          <a:p>
            <a:pPr indent="-158750" lvl="0" marL="179999" rtl="0" algn="l">
              <a:lnSpc>
                <a:spcPct val="115000"/>
              </a:lnSpc>
              <a:spcBef>
                <a:spcPts val="0"/>
              </a:spcBef>
              <a:spcAft>
                <a:spcPts val="0"/>
              </a:spcAft>
              <a:buClr>
                <a:srgbClr val="595959"/>
              </a:buClr>
              <a:buSzPts val="1000"/>
              <a:buFont typeface="Open Sans"/>
              <a:buChar char="■"/>
            </a:pPr>
            <a:r>
              <a:rPr b="1" lang="en-GB" sz="1000">
                <a:latin typeface="Open Sans"/>
                <a:ea typeface="Open Sans"/>
                <a:cs typeface="Open Sans"/>
                <a:sym typeface="Open Sans"/>
              </a:rPr>
              <a:t>Increased leg yield</a:t>
            </a:r>
            <a:endParaRPr b="1" sz="1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cd5f6d046d_0_367"/>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7" name="Google Shape;487;gcd5f6d046d_0_367"/>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8" name="Google Shape;488;gcd5f6d046d_0_367"/>
          <p:cNvSpPr txBox="1"/>
          <p:nvPr>
            <p:ph idx="1" type="body"/>
          </p:nvPr>
        </p:nvSpPr>
        <p:spPr>
          <a:xfrm>
            <a:off x="311700" y="1152475"/>
            <a:ext cx="7496700" cy="341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Open Sans"/>
              <a:buChar char="●"/>
            </a:pPr>
            <a:r>
              <a:rPr b="1" lang="en-GB" sz="1500">
                <a:solidFill>
                  <a:srgbClr val="FFFFFF"/>
                </a:solidFill>
                <a:latin typeface="Open Sans"/>
                <a:ea typeface="Open Sans"/>
                <a:cs typeface="Open Sans"/>
                <a:sym typeface="Open Sans"/>
              </a:rPr>
              <a:t>Maximum stocking density in the UK is limited to 39kg/m</a:t>
            </a:r>
            <a:r>
              <a:rPr b="1" baseline="30000" lang="en-GB" sz="1500">
                <a:solidFill>
                  <a:srgbClr val="FFFFFF"/>
                </a:solidFill>
                <a:latin typeface="Open Sans"/>
                <a:ea typeface="Open Sans"/>
                <a:cs typeface="Open Sans"/>
                <a:sym typeface="Open Sans"/>
              </a:rPr>
              <a:t>2</a:t>
            </a:r>
            <a:endParaRPr b="1"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High density can impair broiler growth due to worse air quality, increased ammonia production, volatilization and reduced feeder, drinker space resulting in reduced growth rate and worse feed efficiency, increased incidence of disease (due to worse air quality) and poor immunity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Increased cases of contact dematitis and consequent carcass downgrading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More blood glucose levels at higher densities which is an indicator of stress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Densities largely effect bird synchrony due to an increase of socially facilitated behaviours like feeding and preening as they are influenced by the behaviours of surrounding birds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Dispute around apparent worse welfare with high density vs birds natural tendency to gather</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Could just be gathering as they are attracted to the same features, ie heaters, feeders or more comfortable areas of the shed </a:t>
            </a:r>
            <a:endParaRPr sz="15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rgbClr val="113D60"/>
              </a:solidFill>
              <a:latin typeface="Open Sans"/>
              <a:ea typeface="Open Sans"/>
              <a:cs typeface="Open Sans"/>
              <a:sym typeface="Open Sans"/>
            </a:endParaRPr>
          </a:p>
        </p:txBody>
      </p:sp>
      <p:sp>
        <p:nvSpPr>
          <p:cNvPr id="489" name="Google Shape;489;gcd5f6d046d_0_367"/>
          <p:cNvSpPr txBox="1"/>
          <p:nvPr>
            <p:ph type="title"/>
          </p:nvPr>
        </p:nvSpPr>
        <p:spPr>
          <a:xfrm>
            <a:off x="1547375" y="187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Stocking</a:t>
            </a:r>
            <a:r>
              <a:rPr lang="en-GB">
                <a:solidFill>
                  <a:srgbClr val="123C5F"/>
                </a:solidFill>
                <a:latin typeface="Oswald"/>
                <a:ea typeface="Oswald"/>
                <a:cs typeface="Oswald"/>
                <a:sym typeface="Oswald"/>
              </a:rPr>
              <a:t> Densities </a:t>
            </a:r>
            <a:r>
              <a:rPr lang="en-GB">
                <a:solidFill>
                  <a:srgbClr val="123C5F"/>
                </a:solidFill>
                <a:latin typeface="Oswald"/>
                <a:ea typeface="Oswald"/>
                <a:cs typeface="Oswald"/>
                <a:sym typeface="Oswald"/>
              </a:rPr>
              <a:t> </a:t>
            </a:r>
            <a:endParaRPr>
              <a:solidFill>
                <a:srgbClr val="123C5F"/>
              </a:solidFill>
              <a:latin typeface="Oswald"/>
              <a:ea typeface="Oswald"/>
              <a:cs typeface="Oswald"/>
              <a:sym typeface="Oswald"/>
            </a:endParaRPr>
          </a:p>
        </p:txBody>
      </p:sp>
      <p:pic>
        <p:nvPicPr>
          <p:cNvPr id="490" name="Google Shape;490;gcd5f6d046d_0_367"/>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cd5f6d046d_0_376"/>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6" name="Google Shape;496;gcd5f6d046d_0_376"/>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7" name="Google Shape;497;gcd5f6d046d_0_376"/>
          <p:cNvSpPr txBox="1"/>
          <p:nvPr>
            <p:ph idx="1" type="body"/>
          </p:nvPr>
        </p:nvSpPr>
        <p:spPr>
          <a:xfrm>
            <a:off x="422900" y="1456650"/>
            <a:ext cx="7496700" cy="357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Open Sans"/>
              <a:buChar char="●"/>
            </a:pPr>
            <a:r>
              <a:rPr lang="en-GB" sz="1600">
                <a:solidFill>
                  <a:schemeClr val="lt1"/>
                </a:solidFill>
                <a:latin typeface="Open Sans"/>
                <a:ea typeface="Open Sans"/>
                <a:cs typeface="Open Sans"/>
                <a:sym typeface="Open Sans"/>
              </a:rPr>
              <a:t>Due to changing outdoor conditions it is hard to achieve the right ventilation rate</a:t>
            </a: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en-GB" sz="1600">
                <a:solidFill>
                  <a:schemeClr val="lt1"/>
                </a:solidFill>
                <a:latin typeface="Open Sans"/>
                <a:ea typeface="Open Sans"/>
                <a:cs typeface="Open Sans"/>
                <a:sym typeface="Open Sans"/>
              </a:rPr>
              <a:t>They are extremely sensitive to air quality because they do not have a diaphragm that allows for easy access for harmful gases and pathogens and they are already vulnerable to big swings in performance.</a:t>
            </a: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en-GB" sz="1600">
                <a:solidFill>
                  <a:schemeClr val="lt1"/>
                </a:solidFill>
                <a:latin typeface="Open Sans"/>
                <a:ea typeface="Open Sans"/>
                <a:cs typeface="Open Sans"/>
                <a:sym typeface="Open Sans"/>
              </a:rPr>
              <a:t>A properly functioning inlet provides a clean jet of air that follows the ceiling line without falling to the floor in cold weather - most inlets mix outside and inside air temperatures and circulating it at bird height </a:t>
            </a:r>
            <a:endParaRPr sz="1600">
              <a:solidFill>
                <a:schemeClr val="lt1"/>
              </a:solidFill>
              <a:latin typeface="Open Sans"/>
              <a:ea typeface="Open Sans"/>
              <a:cs typeface="Open Sans"/>
              <a:sym typeface="Open Sans"/>
            </a:endParaRPr>
          </a:p>
          <a:p>
            <a:pPr indent="-330200" lvl="0" marL="457200" rtl="0" algn="l">
              <a:spcBef>
                <a:spcPts val="0"/>
              </a:spcBef>
              <a:spcAft>
                <a:spcPts val="0"/>
              </a:spcAft>
              <a:buClr>
                <a:schemeClr val="lt1"/>
              </a:buClr>
              <a:buSzPts val="1600"/>
              <a:buFont typeface="Open Sans"/>
              <a:buChar char="●"/>
            </a:pPr>
            <a:r>
              <a:rPr lang="en-GB" sz="1600">
                <a:solidFill>
                  <a:schemeClr val="lt1"/>
                </a:solidFill>
                <a:latin typeface="Open Sans"/>
                <a:ea typeface="Open Sans"/>
                <a:cs typeface="Open Sans"/>
                <a:sym typeface="Open Sans"/>
              </a:rPr>
              <a:t>Most ventilation systems work by calculating the most amount of fresh air required by the flock at max weight then reduce by about 4.7 m3 of air per hour per kilogram of birds </a:t>
            </a:r>
            <a:endParaRPr sz="1600">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sz="16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6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600">
              <a:solidFill>
                <a:srgbClr val="113D60"/>
              </a:solidFill>
              <a:latin typeface="Open Sans"/>
              <a:ea typeface="Open Sans"/>
              <a:cs typeface="Open Sans"/>
              <a:sym typeface="Open Sans"/>
            </a:endParaRPr>
          </a:p>
        </p:txBody>
      </p:sp>
      <p:sp>
        <p:nvSpPr>
          <p:cNvPr id="498" name="Google Shape;498;gcd5f6d046d_0_376"/>
          <p:cNvSpPr txBox="1"/>
          <p:nvPr>
            <p:ph type="title"/>
          </p:nvPr>
        </p:nvSpPr>
        <p:spPr>
          <a:xfrm>
            <a:off x="1621525" y="1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Air Quality </a:t>
            </a:r>
            <a:endParaRPr>
              <a:solidFill>
                <a:srgbClr val="123C5F"/>
              </a:solidFill>
              <a:latin typeface="Oswald"/>
              <a:ea typeface="Oswald"/>
              <a:cs typeface="Oswald"/>
              <a:sym typeface="Oswald"/>
            </a:endParaRPr>
          </a:p>
        </p:txBody>
      </p:sp>
      <p:pic>
        <p:nvPicPr>
          <p:cNvPr id="499" name="Google Shape;499;gcd5f6d046d_0_376"/>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cd5f6d046d_0_384"/>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5" name="Google Shape;505;gcd5f6d046d_0_384"/>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6" name="Google Shape;506;gcd5f6d046d_0_384"/>
          <p:cNvSpPr txBox="1"/>
          <p:nvPr>
            <p:ph type="title"/>
          </p:nvPr>
        </p:nvSpPr>
        <p:spPr>
          <a:xfrm>
            <a:off x="1621525" y="1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Ventilation</a:t>
            </a:r>
            <a:endParaRPr>
              <a:solidFill>
                <a:srgbClr val="123C5F"/>
              </a:solidFill>
              <a:latin typeface="Oswald"/>
              <a:ea typeface="Oswald"/>
              <a:cs typeface="Oswald"/>
              <a:sym typeface="Oswald"/>
            </a:endParaRPr>
          </a:p>
        </p:txBody>
      </p:sp>
      <p:pic>
        <p:nvPicPr>
          <p:cNvPr id="507" name="Google Shape;507;gcd5f6d046d_0_384"/>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pic>
        <p:nvPicPr>
          <p:cNvPr id="508" name="Google Shape;508;gcd5f6d046d_0_384"/>
          <p:cNvPicPr preferRelativeResize="0"/>
          <p:nvPr/>
        </p:nvPicPr>
        <p:blipFill>
          <a:blip r:embed="rId4">
            <a:alphaModFix/>
          </a:blip>
          <a:stretch>
            <a:fillRect/>
          </a:stretch>
        </p:blipFill>
        <p:spPr>
          <a:xfrm>
            <a:off x="672271" y="1795350"/>
            <a:ext cx="3497300" cy="1732725"/>
          </a:xfrm>
          <a:prstGeom prst="rect">
            <a:avLst/>
          </a:prstGeom>
          <a:noFill/>
          <a:ln>
            <a:noFill/>
          </a:ln>
        </p:spPr>
      </p:pic>
      <p:sp>
        <p:nvSpPr>
          <p:cNvPr id="509" name="Google Shape;509;gcd5f6d046d_0_384"/>
          <p:cNvSpPr txBox="1"/>
          <p:nvPr>
            <p:ph type="title"/>
          </p:nvPr>
        </p:nvSpPr>
        <p:spPr>
          <a:xfrm>
            <a:off x="1147225" y="3852700"/>
            <a:ext cx="2281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solidFill>
                  <a:srgbClr val="FFFFFF"/>
                </a:solidFill>
                <a:latin typeface="Oswald"/>
                <a:ea typeface="Oswald"/>
                <a:cs typeface="Oswald"/>
                <a:sym typeface="Oswald"/>
              </a:rPr>
              <a:t>Natural Air Flow System </a:t>
            </a:r>
            <a:endParaRPr>
              <a:solidFill>
                <a:srgbClr val="FFFFFF"/>
              </a:solidFill>
              <a:latin typeface="Oswald"/>
              <a:ea typeface="Oswald"/>
              <a:cs typeface="Oswald"/>
              <a:sym typeface="Oswald"/>
            </a:endParaRPr>
          </a:p>
        </p:txBody>
      </p:sp>
      <p:pic>
        <p:nvPicPr>
          <p:cNvPr id="510" name="Google Shape;510;gcd5f6d046d_0_384"/>
          <p:cNvPicPr preferRelativeResize="0"/>
          <p:nvPr/>
        </p:nvPicPr>
        <p:blipFill>
          <a:blip r:embed="rId5">
            <a:alphaModFix/>
          </a:blip>
          <a:stretch>
            <a:fillRect/>
          </a:stretch>
        </p:blipFill>
        <p:spPr>
          <a:xfrm>
            <a:off x="4879275" y="1083363"/>
            <a:ext cx="2826500" cy="2606075"/>
          </a:xfrm>
          <a:prstGeom prst="rect">
            <a:avLst/>
          </a:prstGeom>
          <a:noFill/>
          <a:ln>
            <a:noFill/>
          </a:ln>
        </p:spPr>
      </p:pic>
      <p:sp>
        <p:nvSpPr>
          <p:cNvPr id="511" name="Google Shape;511;gcd5f6d046d_0_384"/>
          <p:cNvSpPr txBox="1"/>
          <p:nvPr>
            <p:ph type="title"/>
          </p:nvPr>
        </p:nvSpPr>
        <p:spPr>
          <a:xfrm>
            <a:off x="5151925" y="3906250"/>
            <a:ext cx="2281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solidFill>
                  <a:srgbClr val="FFFFFF"/>
                </a:solidFill>
                <a:latin typeface="Oswald"/>
                <a:ea typeface="Oswald"/>
                <a:cs typeface="Oswald"/>
                <a:sym typeface="Oswald"/>
              </a:rPr>
              <a:t>Mixing of Ventilation Air</a:t>
            </a:r>
            <a:endParaRPr>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c64359e145_0_0"/>
          <p:cNvSpPr/>
          <p:nvPr/>
        </p:nvSpPr>
        <p:spPr>
          <a:xfrm>
            <a:off x="-21054" y="2033486"/>
            <a:ext cx="1875239" cy="3135459"/>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0" name="Google Shape;110;gc64359e145_0_0"/>
          <p:cNvSpPr/>
          <p:nvPr/>
        </p:nvSpPr>
        <p:spPr>
          <a:xfrm>
            <a:off x="-58400" y="2158151"/>
            <a:ext cx="1876747" cy="3014705"/>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111" name="Google Shape;111;gc64359e145_0_0"/>
          <p:cNvGrpSpPr/>
          <p:nvPr/>
        </p:nvGrpSpPr>
        <p:grpSpPr>
          <a:xfrm flipH="1">
            <a:off x="1487646" y="3441395"/>
            <a:ext cx="2788683" cy="599965"/>
            <a:chOff x="499725" y="1081275"/>
            <a:chExt cx="4007304" cy="2152727"/>
          </a:xfrm>
        </p:grpSpPr>
        <p:sp>
          <p:nvSpPr>
            <p:cNvPr id="112" name="Google Shape;112;gc64359e145_0_0"/>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13" name="Google Shape;113;gc64359e145_0_0"/>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14" name="Google Shape;114;gc64359e145_0_0"/>
          <p:cNvGrpSpPr/>
          <p:nvPr/>
        </p:nvGrpSpPr>
        <p:grpSpPr>
          <a:xfrm flipH="1">
            <a:off x="1485265" y="2499276"/>
            <a:ext cx="2827954" cy="533230"/>
            <a:chOff x="499725" y="1081275"/>
            <a:chExt cx="4007304" cy="2152727"/>
          </a:xfrm>
        </p:grpSpPr>
        <p:sp>
          <p:nvSpPr>
            <p:cNvPr id="115" name="Google Shape;115;gc64359e145_0_0"/>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16" name="Google Shape;116;gc64359e145_0_0"/>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17" name="Google Shape;117;gc64359e145_0_0"/>
          <p:cNvGrpSpPr/>
          <p:nvPr/>
        </p:nvGrpSpPr>
        <p:grpSpPr>
          <a:xfrm flipH="1">
            <a:off x="1485173" y="1553750"/>
            <a:ext cx="2809120" cy="577361"/>
            <a:chOff x="499725" y="1081275"/>
            <a:chExt cx="4007304" cy="2152727"/>
          </a:xfrm>
        </p:grpSpPr>
        <p:sp>
          <p:nvSpPr>
            <p:cNvPr id="118" name="Google Shape;118;gc64359e145_0_0"/>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19" name="Google Shape;119;gc64359e145_0_0"/>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20" name="Google Shape;120;gc64359e145_0_0"/>
          <p:cNvGrpSpPr/>
          <p:nvPr/>
        </p:nvGrpSpPr>
        <p:grpSpPr>
          <a:xfrm flipH="1">
            <a:off x="4926184" y="1502923"/>
            <a:ext cx="2788683" cy="599965"/>
            <a:chOff x="499725" y="1081275"/>
            <a:chExt cx="4007304" cy="2152727"/>
          </a:xfrm>
        </p:grpSpPr>
        <p:sp>
          <p:nvSpPr>
            <p:cNvPr id="121" name="Google Shape;121;gc64359e145_0_0"/>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22" name="Google Shape;122;gc64359e145_0_0"/>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123" name="Google Shape;123;gc64359e145_0_0"/>
          <p:cNvSpPr txBox="1"/>
          <p:nvPr/>
        </p:nvSpPr>
        <p:spPr>
          <a:xfrm>
            <a:off x="1641013" y="1656120"/>
            <a:ext cx="2519100" cy="37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300"/>
              <a:buFont typeface="Arial"/>
              <a:buNone/>
            </a:pPr>
            <a:r>
              <a:rPr lang="en-GB" sz="1300">
                <a:solidFill>
                  <a:srgbClr val="113D60"/>
                </a:solidFill>
                <a:latin typeface="Open Sans"/>
                <a:ea typeface="Open Sans"/>
                <a:cs typeface="Open Sans"/>
                <a:sym typeface="Open Sans"/>
              </a:rPr>
              <a:t>4 main behaviour categories</a:t>
            </a:r>
            <a:endParaRPr sz="1600">
              <a:solidFill>
                <a:schemeClr val="dk1"/>
              </a:solidFill>
              <a:latin typeface="Open Sans"/>
              <a:ea typeface="Open Sans"/>
              <a:cs typeface="Open Sans"/>
              <a:sym typeface="Open Sans"/>
            </a:endParaRPr>
          </a:p>
          <a:p>
            <a:pPr indent="0" lvl="0" marL="0" marR="0" rtl="0" algn="ctr">
              <a:lnSpc>
                <a:spcPct val="115000"/>
              </a:lnSpc>
              <a:spcBef>
                <a:spcPts val="0"/>
              </a:spcBef>
              <a:spcAft>
                <a:spcPts val="0"/>
              </a:spcAft>
              <a:buClr>
                <a:srgbClr val="000000"/>
              </a:buClr>
              <a:buSzPts val="1300"/>
              <a:buFont typeface="Arial"/>
              <a:buNone/>
            </a:pPr>
            <a:r>
              <a:t/>
            </a:r>
            <a:endParaRPr sz="1300">
              <a:solidFill>
                <a:srgbClr val="113D6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grpSp>
        <p:nvGrpSpPr>
          <p:cNvPr id="124" name="Google Shape;124;gc64359e145_0_0"/>
          <p:cNvGrpSpPr/>
          <p:nvPr/>
        </p:nvGrpSpPr>
        <p:grpSpPr>
          <a:xfrm flipH="1">
            <a:off x="4903836" y="2454263"/>
            <a:ext cx="2830359" cy="599965"/>
            <a:chOff x="499725" y="1081275"/>
            <a:chExt cx="4007304" cy="2152727"/>
          </a:xfrm>
        </p:grpSpPr>
        <p:sp>
          <p:nvSpPr>
            <p:cNvPr id="125" name="Google Shape;125;gc64359e145_0_0"/>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26" name="Google Shape;126;gc64359e145_0_0"/>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127" name="Google Shape;127;gc64359e145_0_0"/>
          <p:cNvSpPr/>
          <p:nvPr/>
        </p:nvSpPr>
        <p:spPr>
          <a:xfrm>
            <a:off x="3909033" y="1296055"/>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28" name="Google Shape;128;gc64359e145_0_0"/>
          <p:cNvSpPr txBox="1"/>
          <p:nvPr/>
        </p:nvSpPr>
        <p:spPr>
          <a:xfrm>
            <a:off x="4042028" y="1311348"/>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1</a:t>
            </a:r>
            <a:endParaRPr b="0" i="0" sz="2500" u="none" cap="none" strike="noStrike">
              <a:solidFill>
                <a:srgbClr val="FFFFFF"/>
              </a:solidFill>
              <a:latin typeface="Oswald"/>
              <a:ea typeface="Oswald"/>
              <a:cs typeface="Oswald"/>
              <a:sym typeface="Oswald"/>
            </a:endParaRPr>
          </a:p>
        </p:txBody>
      </p:sp>
      <p:sp>
        <p:nvSpPr>
          <p:cNvPr id="129" name="Google Shape;129;gc64359e145_0_0"/>
          <p:cNvSpPr/>
          <p:nvPr/>
        </p:nvSpPr>
        <p:spPr>
          <a:xfrm>
            <a:off x="3887762" y="2175166"/>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30" name="Google Shape;130;gc64359e145_0_0"/>
          <p:cNvSpPr txBox="1"/>
          <p:nvPr/>
        </p:nvSpPr>
        <p:spPr>
          <a:xfrm>
            <a:off x="4020757" y="2190459"/>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2</a:t>
            </a:r>
            <a:endParaRPr b="0" i="0" sz="2500" u="none" cap="none" strike="noStrike">
              <a:solidFill>
                <a:srgbClr val="FFFFFF"/>
              </a:solidFill>
              <a:latin typeface="Oswald"/>
              <a:ea typeface="Oswald"/>
              <a:cs typeface="Oswald"/>
              <a:sym typeface="Oswald"/>
            </a:endParaRPr>
          </a:p>
        </p:txBody>
      </p:sp>
      <p:sp>
        <p:nvSpPr>
          <p:cNvPr id="131" name="Google Shape;131;gc64359e145_0_0"/>
          <p:cNvSpPr/>
          <p:nvPr/>
        </p:nvSpPr>
        <p:spPr>
          <a:xfrm>
            <a:off x="3851378" y="3129429"/>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32" name="Google Shape;132;gc64359e145_0_0"/>
          <p:cNvSpPr txBox="1"/>
          <p:nvPr/>
        </p:nvSpPr>
        <p:spPr>
          <a:xfrm>
            <a:off x="3984373" y="3144722"/>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3</a:t>
            </a:r>
            <a:endParaRPr b="0" i="0" sz="2500" u="none" cap="none" strike="noStrike">
              <a:solidFill>
                <a:srgbClr val="FFFFFF"/>
              </a:solidFill>
              <a:latin typeface="Oswald"/>
              <a:ea typeface="Oswald"/>
              <a:cs typeface="Oswald"/>
              <a:sym typeface="Oswald"/>
            </a:endParaRPr>
          </a:p>
        </p:txBody>
      </p:sp>
      <p:sp>
        <p:nvSpPr>
          <p:cNvPr id="133" name="Google Shape;133;gc64359e145_0_0"/>
          <p:cNvSpPr/>
          <p:nvPr/>
        </p:nvSpPr>
        <p:spPr>
          <a:xfrm>
            <a:off x="7289916" y="1190957"/>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34" name="Google Shape;134;gc64359e145_0_0"/>
          <p:cNvSpPr txBox="1"/>
          <p:nvPr/>
        </p:nvSpPr>
        <p:spPr>
          <a:xfrm>
            <a:off x="7422910" y="1206251"/>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4</a:t>
            </a:r>
            <a:endParaRPr b="0" i="0" sz="2500" u="none" cap="none" strike="noStrike">
              <a:solidFill>
                <a:srgbClr val="FFFFFF"/>
              </a:solidFill>
              <a:latin typeface="Oswald"/>
              <a:ea typeface="Oswald"/>
              <a:cs typeface="Oswald"/>
              <a:sym typeface="Oswald"/>
            </a:endParaRPr>
          </a:p>
        </p:txBody>
      </p:sp>
      <p:sp>
        <p:nvSpPr>
          <p:cNvPr id="135" name="Google Shape;135;gc64359e145_0_0"/>
          <p:cNvSpPr txBox="1"/>
          <p:nvPr/>
        </p:nvSpPr>
        <p:spPr>
          <a:xfrm>
            <a:off x="3522905" y="612575"/>
            <a:ext cx="20982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GB" sz="2400" u="none" cap="none" strike="noStrike">
                <a:solidFill>
                  <a:srgbClr val="123C5F"/>
                </a:solidFill>
                <a:latin typeface="Oswald"/>
                <a:ea typeface="Oswald"/>
                <a:cs typeface="Oswald"/>
                <a:sym typeface="Oswald"/>
              </a:rPr>
              <a:t>Areas of Interest</a:t>
            </a:r>
            <a:endParaRPr b="0" i="0" sz="2400" u="none" cap="none" strike="noStrike">
              <a:solidFill>
                <a:srgbClr val="000000"/>
              </a:solidFill>
              <a:latin typeface="Arial"/>
              <a:ea typeface="Arial"/>
              <a:cs typeface="Arial"/>
              <a:sym typeface="Arial"/>
            </a:endParaRPr>
          </a:p>
        </p:txBody>
      </p:sp>
      <p:sp>
        <p:nvSpPr>
          <p:cNvPr id="136" name="Google Shape;136;gc64359e145_0_0"/>
          <p:cNvSpPr/>
          <p:nvPr/>
        </p:nvSpPr>
        <p:spPr>
          <a:xfrm>
            <a:off x="7309214" y="2142298"/>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37" name="Google Shape;137;gc64359e145_0_0"/>
          <p:cNvSpPr txBox="1"/>
          <p:nvPr/>
        </p:nvSpPr>
        <p:spPr>
          <a:xfrm>
            <a:off x="7442209" y="2157591"/>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5</a:t>
            </a:r>
            <a:endParaRPr b="0" i="0" sz="2500" u="none" cap="none" strike="noStrike">
              <a:solidFill>
                <a:srgbClr val="FFFFFF"/>
              </a:solidFill>
              <a:latin typeface="Oswald"/>
              <a:ea typeface="Oswald"/>
              <a:cs typeface="Oswald"/>
              <a:sym typeface="Oswald"/>
            </a:endParaRPr>
          </a:p>
        </p:txBody>
      </p:sp>
      <p:sp>
        <p:nvSpPr>
          <p:cNvPr id="138" name="Google Shape;138;gc64359e145_0_0"/>
          <p:cNvSpPr txBox="1"/>
          <p:nvPr/>
        </p:nvSpPr>
        <p:spPr>
          <a:xfrm>
            <a:off x="1622426" y="3503058"/>
            <a:ext cx="2519100" cy="37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300"/>
              <a:buFont typeface="Arial"/>
              <a:buNone/>
            </a:pPr>
            <a:r>
              <a:rPr lang="en-GB" sz="1300">
                <a:solidFill>
                  <a:srgbClr val="123C5F"/>
                </a:solidFill>
                <a:latin typeface="Open Sans"/>
                <a:ea typeface="Open Sans"/>
                <a:cs typeface="Open Sans"/>
                <a:sym typeface="Open Sans"/>
              </a:rPr>
              <a:t>Construction and operations of the shed </a:t>
            </a:r>
            <a:endParaRPr sz="1300">
              <a:solidFill>
                <a:srgbClr val="123C5F"/>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139" name="Google Shape;139;gc64359e145_0_0"/>
          <p:cNvSpPr txBox="1"/>
          <p:nvPr/>
        </p:nvSpPr>
        <p:spPr>
          <a:xfrm>
            <a:off x="1622438" y="2548770"/>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Comfort vs flight behaviours</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140" name="Google Shape;140;gc64359e145_0_0"/>
          <p:cNvSpPr txBox="1"/>
          <p:nvPr/>
        </p:nvSpPr>
        <p:spPr>
          <a:xfrm>
            <a:off x="5018763" y="1527208"/>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Changes of broiler behaviours </a:t>
            </a:r>
            <a:r>
              <a:rPr lang="en-GB" sz="1300">
                <a:solidFill>
                  <a:srgbClr val="113D60"/>
                </a:solidFill>
                <a:latin typeface="Open Sans"/>
                <a:ea typeface="Open Sans"/>
                <a:cs typeface="Open Sans"/>
                <a:sym typeface="Open Sans"/>
              </a:rPr>
              <a:t>through</a:t>
            </a:r>
            <a:r>
              <a:rPr lang="en-GB" sz="1300">
                <a:solidFill>
                  <a:srgbClr val="113D60"/>
                </a:solidFill>
                <a:latin typeface="Open Sans"/>
                <a:ea typeface="Open Sans"/>
                <a:cs typeface="Open Sans"/>
                <a:sym typeface="Open Sans"/>
              </a:rPr>
              <a:t> their life </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141" name="Google Shape;141;gc64359e145_0_0"/>
          <p:cNvSpPr txBox="1"/>
          <p:nvPr/>
        </p:nvSpPr>
        <p:spPr>
          <a:xfrm>
            <a:off x="5089288" y="2528795"/>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23C5F"/>
                </a:solidFill>
                <a:latin typeface="Open Sans"/>
                <a:ea typeface="Open Sans"/>
                <a:cs typeface="Open Sans"/>
                <a:sym typeface="Open Sans"/>
              </a:rPr>
              <a:t>4 Conditions</a:t>
            </a:r>
            <a:endParaRPr b="0" i="0" sz="1300" u="none" cap="none" strike="noStrike">
              <a:solidFill>
                <a:srgbClr val="123C5F"/>
              </a:solidFill>
              <a:latin typeface="Open Sans"/>
              <a:ea typeface="Open Sans"/>
              <a:cs typeface="Open Sans"/>
              <a:sym typeface="Open Sans"/>
            </a:endParaRPr>
          </a:p>
        </p:txBody>
      </p:sp>
      <p:grpSp>
        <p:nvGrpSpPr>
          <p:cNvPr id="142" name="Google Shape;142;gc64359e145_0_0"/>
          <p:cNvGrpSpPr/>
          <p:nvPr/>
        </p:nvGrpSpPr>
        <p:grpSpPr>
          <a:xfrm flipH="1">
            <a:off x="4863136" y="3441388"/>
            <a:ext cx="2830359" cy="599965"/>
            <a:chOff x="499725" y="1081275"/>
            <a:chExt cx="4007304" cy="2152727"/>
          </a:xfrm>
        </p:grpSpPr>
        <p:sp>
          <p:nvSpPr>
            <p:cNvPr id="143" name="Google Shape;143;gc64359e145_0_0"/>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44" name="Google Shape;144;gc64359e145_0_0"/>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145" name="Google Shape;145;gc64359e145_0_0"/>
          <p:cNvSpPr/>
          <p:nvPr/>
        </p:nvSpPr>
        <p:spPr>
          <a:xfrm>
            <a:off x="7268514" y="3129423"/>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46" name="Google Shape;146;gc64359e145_0_0"/>
          <p:cNvSpPr txBox="1"/>
          <p:nvPr/>
        </p:nvSpPr>
        <p:spPr>
          <a:xfrm>
            <a:off x="7401509" y="3144716"/>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6</a:t>
            </a:r>
            <a:endParaRPr b="0" i="0" sz="2500" u="none" cap="none" strike="noStrike">
              <a:solidFill>
                <a:srgbClr val="FFFFFF"/>
              </a:solidFill>
              <a:latin typeface="Oswald"/>
              <a:ea typeface="Oswald"/>
              <a:cs typeface="Oswald"/>
              <a:sym typeface="Oswald"/>
            </a:endParaRPr>
          </a:p>
        </p:txBody>
      </p:sp>
      <p:sp>
        <p:nvSpPr>
          <p:cNvPr id="147" name="Google Shape;147;gc64359e145_0_0"/>
          <p:cNvSpPr txBox="1"/>
          <p:nvPr/>
        </p:nvSpPr>
        <p:spPr>
          <a:xfrm>
            <a:off x="5089300" y="3530395"/>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Future</a:t>
            </a:r>
            <a:r>
              <a:rPr lang="en-GB" sz="1300">
                <a:solidFill>
                  <a:srgbClr val="113D60"/>
                </a:solidFill>
                <a:latin typeface="Open Sans"/>
                <a:ea typeface="Open Sans"/>
                <a:cs typeface="Open Sans"/>
                <a:sym typeface="Open Sans"/>
              </a:rPr>
              <a:t> plans and challenges</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pic>
        <p:nvPicPr>
          <p:cNvPr id="148" name="Google Shape;148;gc64359e145_0_0"/>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149" name="Google Shape;149;gc64359e145_0_0"/>
          <p:cNvSpPr/>
          <p:nvPr/>
        </p:nvSpPr>
        <p:spPr>
          <a:xfrm rot="10800000">
            <a:off x="7872216" y="29679"/>
            <a:ext cx="1274294" cy="2812216"/>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0" name="Google Shape;150;gc64359e145_0_0"/>
          <p:cNvSpPr/>
          <p:nvPr/>
        </p:nvSpPr>
        <p:spPr>
          <a:xfrm rot="10800000">
            <a:off x="7894842" y="2703"/>
            <a:ext cx="1277058" cy="2726869"/>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cd5f6d046d_0_396"/>
          <p:cNvSpPr/>
          <p:nvPr/>
        </p:nvSpPr>
        <p:spPr>
          <a:xfrm>
            <a:off x="-8685" y="1488017"/>
            <a:ext cx="2476184" cy="3668810"/>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7" name="Google Shape;517;gcd5f6d046d_0_396"/>
          <p:cNvSpPr/>
          <p:nvPr/>
        </p:nvSpPr>
        <p:spPr>
          <a:xfrm>
            <a:off x="-50416" y="1630642"/>
            <a:ext cx="2417400" cy="3529780"/>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8" name="Google Shape;518;gcd5f6d046d_0_396"/>
          <p:cNvSpPr txBox="1"/>
          <p:nvPr/>
        </p:nvSpPr>
        <p:spPr>
          <a:xfrm>
            <a:off x="3333751" y="352630"/>
            <a:ext cx="34989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800">
                <a:solidFill>
                  <a:srgbClr val="123C5F"/>
                </a:solidFill>
                <a:latin typeface="Oswald"/>
                <a:ea typeface="Oswald"/>
                <a:cs typeface="Oswald"/>
                <a:sym typeface="Oswald"/>
              </a:rPr>
              <a:t>Future Plans </a:t>
            </a:r>
            <a:endParaRPr b="0" i="0" sz="2800" u="none" cap="none" strike="noStrike">
              <a:solidFill>
                <a:schemeClr val="dk1"/>
              </a:solidFill>
              <a:latin typeface="Arial"/>
              <a:ea typeface="Arial"/>
              <a:cs typeface="Arial"/>
              <a:sym typeface="Arial"/>
            </a:endParaRPr>
          </a:p>
        </p:txBody>
      </p:sp>
      <p:sp>
        <p:nvSpPr>
          <p:cNvPr id="519" name="Google Shape;519;gcd5f6d046d_0_396"/>
          <p:cNvSpPr/>
          <p:nvPr/>
        </p:nvSpPr>
        <p:spPr>
          <a:xfrm rot="10800000">
            <a:off x="7861319" y="-3045"/>
            <a:ext cx="1291333" cy="3273521"/>
          </a:xfrm>
          <a:custGeom>
            <a:rect b="b" l="l" r="r" t="t"/>
            <a:pathLst>
              <a:path extrusionOk="0" h="431294" w="170642">
                <a:moveTo>
                  <a:pt x="0" y="431294"/>
                </a:moveTo>
                <a:cubicBezTo>
                  <a:pt x="108" y="287529"/>
                  <a:pt x="215" y="143765"/>
                  <a:pt x="323" y="0"/>
                </a:cubicBezTo>
                <a:lnTo>
                  <a:pt x="170642" y="95681"/>
                </a:lnTo>
                <a:cubicBezTo>
                  <a:pt x="169676" y="207168"/>
                  <a:pt x="168711" y="318655"/>
                  <a:pt x="167745" y="430142"/>
                </a:cubicBezTo>
                <a:lnTo>
                  <a:pt x="0" y="431294"/>
                </a:lnTo>
                <a:close/>
              </a:path>
            </a:pathLst>
          </a:cu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cd5f6d046d_0_396"/>
          <p:cNvSpPr/>
          <p:nvPr/>
        </p:nvSpPr>
        <p:spPr>
          <a:xfrm rot="10800000">
            <a:off x="7923798" y="-3077"/>
            <a:ext cx="1291417" cy="3131348"/>
          </a:xfrm>
          <a:custGeom>
            <a:rect b="b" l="l" r="r" t="t"/>
            <a:pathLst>
              <a:path extrusionOk="0" h="410265" w="167662">
                <a:moveTo>
                  <a:pt x="253" y="0"/>
                </a:moveTo>
                <a:lnTo>
                  <a:pt x="139371" y="104483"/>
                </a:lnTo>
                <a:lnTo>
                  <a:pt x="167662" y="409052"/>
                </a:lnTo>
                <a:lnTo>
                  <a:pt x="3480" y="410265"/>
                </a:lnTo>
                <a:cubicBezTo>
                  <a:pt x="5057" y="286088"/>
                  <a:pt x="-1324" y="124177"/>
                  <a:pt x="253" y="0"/>
                </a:cubicBezTo>
                <a:close/>
              </a:path>
            </a:pathLst>
          </a:cu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1" name="Google Shape;521;gcd5f6d046d_0_396"/>
          <p:cNvPicPr preferRelativeResize="0"/>
          <p:nvPr/>
        </p:nvPicPr>
        <p:blipFill rotWithShape="1">
          <a:blip r:embed="rId3">
            <a:alphaModFix/>
          </a:blip>
          <a:srcRect b="0" l="0" r="0" t="0"/>
          <a:stretch/>
        </p:blipFill>
        <p:spPr>
          <a:xfrm>
            <a:off x="411547" y="281594"/>
            <a:ext cx="908100" cy="232828"/>
          </a:xfrm>
          <a:prstGeom prst="rect">
            <a:avLst/>
          </a:prstGeom>
          <a:noFill/>
          <a:ln>
            <a:noFill/>
          </a:ln>
        </p:spPr>
      </p:pic>
      <p:sp>
        <p:nvSpPr>
          <p:cNvPr id="522" name="Google Shape;522;gcd5f6d046d_0_396"/>
          <p:cNvSpPr/>
          <p:nvPr/>
        </p:nvSpPr>
        <p:spPr>
          <a:xfrm>
            <a:off x="2694800" y="1225075"/>
            <a:ext cx="1085400" cy="809625"/>
          </a:xfrm>
          <a:custGeom>
            <a:rect b="b" l="l" r="r" t="t"/>
            <a:pathLst>
              <a:path extrusionOk="0" h="32385" w="43416">
                <a:moveTo>
                  <a:pt x="16383" y="32385"/>
                </a:moveTo>
                <a:lnTo>
                  <a:pt x="37719" y="32004"/>
                </a:lnTo>
                <a:lnTo>
                  <a:pt x="43416" y="16926"/>
                </a:lnTo>
                <a:lnTo>
                  <a:pt x="35433" y="2667"/>
                </a:lnTo>
                <a:lnTo>
                  <a:pt x="9144" y="0"/>
                </a:lnTo>
                <a:lnTo>
                  <a:pt x="0" y="16002"/>
                </a:lnTo>
                <a:close/>
              </a:path>
            </a:pathLst>
          </a:custGeom>
          <a:solidFill>
            <a:srgbClr val="123C5F"/>
          </a:solidFill>
          <a:ln>
            <a:noFill/>
          </a:ln>
        </p:spPr>
      </p:sp>
      <p:sp>
        <p:nvSpPr>
          <p:cNvPr id="523" name="Google Shape;523;gcd5f6d046d_0_396"/>
          <p:cNvSpPr/>
          <p:nvPr/>
        </p:nvSpPr>
        <p:spPr>
          <a:xfrm>
            <a:off x="4291268" y="1213097"/>
            <a:ext cx="1255752" cy="864100"/>
          </a:xfrm>
          <a:custGeom>
            <a:rect b="b" l="l" r="r" t="t"/>
            <a:pathLst>
              <a:path extrusionOk="0" h="34564" w="42651">
                <a:moveTo>
                  <a:pt x="31777" y="0"/>
                </a:moveTo>
                <a:lnTo>
                  <a:pt x="7484" y="680"/>
                </a:lnTo>
                <a:lnTo>
                  <a:pt x="0" y="14805"/>
                </a:lnTo>
                <a:lnTo>
                  <a:pt x="2992" y="25428"/>
                </a:lnTo>
                <a:lnTo>
                  <a:pt x="28828" y="34564"/>
                </a:lnTo>
                <a:lnTo>
                  <a:pt x="42651" y="19631"/>
                </a:lnTo>
                <a:close/>
              </a:path>
            </a:pathLst>
          </a:custGeom>
          <a:solidFill>
            <a:srgbClr val="123C5F"/>
          </a:solidFill>
          <a:ln>
            <a:noFill/>
          </a:ln>
        </p:spPr>
      </p:sp>
      <p:sp>
        <p:nvSpPr>
          <p:cNvPr id="524" name="Google Shape;524;gcd5f6d046d_0_396"/>
          <p:cNvSpPr txBox="1"/>
          <p:nvPr/>
        </p:nvSpPr>
        <p:spPr>
          <a:xfrm>
            <a:off x="4376442" y="1348911"/>
            <a:ext cx="10854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chemeClr val="accent1"/>
                </a:solidFill>
                <a:latin typeface="Oswald"/>
                <a:ea typeface="Oswald"/>
                <a:cs typeface="Oswald"/>
                <a:sym typeface="Oswald"/>
              </a:rPr>
              <a:t>Market</a:t>
            </a:r>
            <a:endParaRPr b="0" i="0" sz="2000" u="none" cap="none" strike="noStrike">
              <a:solidFill>
                <a:schemeClr val="accent1"/>
              </a:solidFill>
              <a:latin typeface="Oswald"/>
              <a:ea typeface="Oswald"/>
              <a:cs typeface="Oswald"/>
              <a:sym typeface="Oswald"/>
            </a:endParaRPr>
          </a:p>
        </p:txBody>
      </p:sp>
      <p:sp>
        <p:nvSpPr>
          <p:cNvPr id="525" name="Google Shape;525;gcd5f6d046d_0_396"/>
          <p:cNvSpPr txBox="1"/>
          <p:nvPr/>
        </p:nvSpPr>
        <p:spPr>
          <a:xfrm>
            <a:off x="2786425" y="1348894"/>
            <a:ext cx="10854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chemeClr val="accent1"/>
                </a:solidFill>
                <a:latin typeface="Oswald"/>
                <a:ea typeface="Oswald"/>
                <a:cs typeface="Oswald"/>
                <a:sym typeface="Oswald"/>
              </a:rPr>
              <a:t>Breeds</a:t>
            </a:r>
            <a:endParaRPr b="0" i="0" sz="1400" u="none" cap="none" strike="noStrike">
              <a:solidFill>
                <a:srgbClr val="000000"/>
              </a:solidFill>
              <a:latin typeface="Arial"/>
              <a:ea typeface="Arial"/>
              <a:cs typeface="Arial"/>
              <a:sym typeface="Arial"/>
            </a:endParaRPr>
          </a:p>
        </p:txBody>
      </p:sp>
      <p:sp>
        <p:nvSpPr>
          <p:cNvPr id="526" name="Google Shape;526;gcd5f6d046d_0_396"/>
          <p:cNvSpPr/>
          <p:nvPr/>
        </p:nvSpPr>
        <p:spPr>
          <a:xfrm>
            <a:off x="2576095" y="2364672"/>
            <a:ext cx="1368364" cy="930826"/>
          </a:xfrm>
          <a:custGeom>
            <a:rect b="b" l="l" r="r" t="t"/>
            <a:pathLst>
              <a:path extrusionOk="0" h="32385" w="43416">
                <a:moveTo>
                  <a:pt x="16383" y="32385"/>
                </a:moveTo>
                <a:lnTo>
                  <a:pt x="37719" y="32004"/>
                </a:lnTo>
                <a:lnTo>
                  <a:pt x="43416" y="16926"/>
                </a:lnTo>
                <a:lnTo>
                  <a:pt x="35433" y="2667"/>
                </a:lnTo>
                <a:lnTo>
                  <a:pt x="9144" y="0"/>
                </a:lnTo>
                <a:lnTo>
                  <a:pt x="0" y="16002"/>
                </a:lnTo>
                <a:close/>
              </a:path>
            </a:pathLst>
          </a:custGeom>
          <a:solidFill>
            <a:srgbClr val="123C5F"/>
          </a:solidFill>
          <a:ln>
            <a:noFill/>
          </a:ln>
        </p:spPr>
      </p:sp>
      <p:sp>
        <p:nvSpPr>
          <p:cNvPr id="527" name="Google Shape;527;gcd5f6d046d_0_396"/>
          <p:cNvSpPr/>
          <p:nvPr/>
        </p:nvSpPr>
        <p:spPr>
          <a:xfrm>
            <a:off x="4378125" y="2470536"/>
            <a:ext cx="1597280" cy="719104"/>
          </a:xfrm>
          <a:custGeom>
            <a:rect b="b" l="l" r="r" t="t"/>
            <a:pathLst>
              <a:path extrusionOk="0" h="34564" w="42651">
                <a:moveTo>
                  <a:pt x="31777" y="0"/>
                </a:moveTo>
                <a:lnTo>
                  <a:pt x="7484" y="680"/>
                </a:lnTo>
                <a:lnTo>
                  <a:pt x="0" y="14805"/>
                </a:lnTo>
                <a:lnTo>
                  <a:pt x="2992" y="25428"/>
                </a:lnTo>
                <a:lnTo>
                  <a:pt x="28828" y="34564"/>
                </a:lnTo>
                <a:lnTo>
                  <a:pt x="42651" y="19631"/>
                </a:lnTo>
                <a:close/>
              </a:path>
            </a:pathLst>
          </a:custGeom>
          <a:solidFill>
            <a:srgbClr val="123C5F"/>
          </a:solidFill>
          <a:ln>
            <a:noFill/>
          </a:ln>
        </p:spPr>
      </p:sp>
      <p:sp>
        <p:nvSpPr>
          <p:cNvPr id="528" name="Google Shape;528;gcd5f6d046d_0_396"/>
          <p:cNvSpPr txBox="1"/>
          <p:nvPr/>
        </p:nvSpPr>
        <p:spPr>
          <a:xfrm>
            <a:off x="4378116" y="2501202"/>
            <a:ext cx="14955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chemeClr val="accent1"/>
                </a:solidFill>
                <a:latin typeface="Oswald"/>
                <a:ea typeface="Oswald"/>
                <a:cs typeface="Oswald"/>
                <a:sym typeface="Oswald"/>
              </a:rPr>
              <a:t>Anatomy</a:t>
            </a:r>
            <a:endParaRPr b="0" i="0" sz="2000" u="none" cap="none" strike="noStrike">
              <a:solidFill>
                <a:schemeClr val="accent1"/>
              </a:solidFill>
              <a:latin typeface="Oswald"/>
              <a:ea typeface="Oswald"/>
              <a:cs typeface="Oswald"/>
              <a:sym typeface="Oswald"/>
            </a:endParaRPr>
          </a:p>
        </p:txBody>
      </p:sp>
      <p:sp>
        <p:nvSpPr>
          <p:cNvPr id="529" name="Google Shape;529;gcd5f6d046d_0_396"/>
          <p:cNvSpPr txBox="1"/>
          <p:nvPr/>
        </p:nvSpPr>
        <p:spPr>
          <a:xfrm>
            <a:off x="2745300" y="2397975"/>
            <a:ext cx="11991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chemeClr val="accent1"/>
                </a:solidFill>
                <a:latin typeface="Oswald"/>
                <a:ea typeface="Oswald"/>
                <a:cs typeface="Oswald"/>
                <a:sym typeface="Oswald"/>
              </a:rPr>
              <a:t>Disease/ Pathology</a:t>
            </a:r>
            <a:endParaRPr b="0" i="0" sz="1400" u="none" cap="none" strike="noStrike">
              <a:solidFill>
                <a:srgbClr val="000000"/>
              </a:solidFill>
              <a:latin typeface="Arial"/>
              <a:ea typeface="Arial"/>
              <a:cs typeface="Arial"/>
              <a:sym typeface="Arial"/>
            </a:endParaRPr>
          </a:p>
        </p:txBody>
      </p:sp>
      <p:sp>
        <p:nvSpPr>
          <p:cNvPr id="530" name="Google Shape;530;gcd5f6d046d_0_396"/>
          <p:cNvSpPr/>
          <p:nvPr/>
        </p:nvSpPr>
        <p:spPr>
          <a:xfrm>
            <a:off x="2804157" y="3686647"/>
            <a:ext cx="1368364" cy="930826"/>
          </a:xfrm>
          <a:custGeom>
            <a:rect b="b" l="l" r="r" t="t"/>
            <a:pathLst>
              <a:path extrusionOk="0" h="32385" w="43416">
                <a:moveTo>
                  <a:pt x="16383" y="32385"/>
                </a:moveTo>
                <a:lnTo>
                  <a:pt x="37719" y="32004"/>
                </a:lnTo>
                <a:lnTo>
                  <a:pt x="43416" y="16926"/>
                </a:lnTo>
                <a:lnTo>
                  <a:pt x="35433" y="2667"/>
                </a:lnTo>
                <a:lnTo>
                  <a:pt x="9144" y="0"/>
                </a:lnTo>
                <a:lnTo>
                  <a:pt x="0" y="16002"/>
                </a:lnTo>
                <a:close/>
              </a:path>
            </a:pathLst>
          </a:custGeom>
          <a:solidFill>
            <a:srgbClr val="123C5F"/>
          </a:solidFill>
          <a:ln>
            <a:noFill/>
          </a:ln>
        </p:spPr>
      </p:sp>
      <p:sp>
        <p:nvSpPr>
          <p:cNvPr id="531" name="Google Shape;531;gcd5f6d046d_0_396"/>
          <p:cNvSpPr/>
          <p:nvPr/>
        </p:nvSpPr>
        <p:spPr>
          <a:xfrm>
            <a:off x="4509200" y="3750486"/>
            <a:ext cx="1597280" cy="719104"/>
          </a:xfrm>
          <a:custGeom>
            <a:rect b="b" l="l" r="r" t="t"/>
            <a:pathLst>
              <a:path extrusionOk="0" h="34564" w="42651">
                <a:moveTo>
                  <a:pt x="31777" y="0"/>
                </a:moveTo>
                <a:lnTo>
                  <a:pt x="7484" y="680"/>
                </a:lnTo>
                <a:lnTo>
                  <a:pt x="0" y="14805"/>
                </a:lnTo>
                <a:lnTo>
                  <a:pt x="2992" y="25428"/>
                </a:lnTo>
                <a:lnTo>
                  <a:pt x="28828" y="34564"/>
                </a:lnTo>
                <a:lnTo>
                  <a:pt x="42651" y="19631"/>
                </a:lnTo>
                <a:close/>
              </a:path>
            </a:pathLst>
          </a:custGeom>
          <a:solidFill>
            <a:srgbClr val="123C5F"/>
          </a:solidFill>
          <a:ln>
            <a:noFill/>
          </a:ln>
        </p:spPr>
      </p:sp>
      <p:sp>
        <p:nvSpPr>
          <p:cNvPr id="532" name="Google Shape;532;gcd5f6d046d_0_396"/>
          <p:cNvSpPr txBox="1"/>
          <p:nvPr/>
        </p:nvSpPr>
        <p:spPr>
          <a:xfrm>
            <a:off x="4509175" y="3823175"/>
            <a:ext cx="1495500" cy="488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chemeClr val="accent1"/>
                </a:solidFill>
                <a:latin typeface="Oswald"/>
                <a:ea typeface="Oswald"/>
                <a:cs typeface="Oswald"/>
                <a:sym typeface="Oswald"/>
              </a:rPr>
              <a:t>Sustainability</a:t>
            </a:r>
            <a:endParaRPr b="0" i="0" sz="2000" u="none" cap="none" strike="noStrike">
              <a:solidFill>
                <a:schemeClr val="accent1"/>
              </a:solidFill>
              <a:latin typeface="Oswald"/>
              <a:ea typeface="Oswald"/>
              <a:cs typeface="Oswald"/>
              <a:sym typeface="Oswald"/>
            </a:endParaRPr>
          </a:p>
        </p:txBody>
      </p:sp>
      <p:sp>
        <p:nvSpPr>
          <p:cNvPr id="533" name="Google Shape;533;gcd5f6d046d_0_396"/>
          <p:cNvSpPr txBox="1"/>
          <p:nvPr/>
        </p:nvSpPr>
        <p:spPr>
          <a:xfrm>
            <a:off x="2888788" y="3686650"/>
            <a:ext cx="11991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chemeClr val="accent1"/>
                </a:solidFill>
                <a:latin typeface="Oswald"/>
                <a:ea typeface="Oswald"/>
                <a:cs typeface="Oswald"/>
                <a:sym typeface="Oswald"/>
              </a:rPr>
              <a:t>Litter Quality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cd5f6d046d_0_437"/>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39" name="Google Shape;539;gcd5f6d046d_0_437"/>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0" name="Google Shape;540;gcd5f6d046d_0_437"/>
          <p:cNvSpPr txBox="1"/>
          <p:nvPr>
            <p:ph idx="1" type="body"/>
          </p:nvPr>
        </p:nvSpPr>
        <p:spPr>
          <a:xfrm>
            <a:off x="311700" y="1152475"/>
            <a:ext cx="7496700" cy="341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Structuring </a:t>
            </a:r>
            <a:r>
              <a:rPr lang="en-GB" sz="1500">
                <a:solidFill>
                  <a:srgbClr val="FFFFFF"/>
                </a:solidFill>
                <a:latin typeface="Open Sans"/>
                <a:ea typeface="Open Sans"/>
                <a:cs typeface="Open Sans"/>
                <a:sym typeface="Open Sans"/>
              </a:rPr>
              <a:t>learning</a:t>
            </a:r>
            <a:r>
              <a:rPr lang="en-GB" sz="1500">
                <a:solidFill>
                  <a:srgbClr val="FFFFFF"/>
                </a:solidFill>
                <a:latin typeface="Open Sans"/>
                <a:ea typeface="Open Sans"/>
                <a:cs typeface="Open Sans"/>
                <a:sym typeface="Open Sans"/>
              </a:rPr>
              <a:t> - hard to know what i need to learn when you dont know and </a:t>
            </a:r>
            <a:r>
              <a:rPr lang="en-GB" sz="1500">
                <a:solidFill>
                  <a:srgbClr val="FFFFFF"/>
                </a:solidFill>
                <a:latin typeface="Open Sans"/>
                <a:ea typeface="Open Sans"/>
                <a:cs typeface="Open Sans"/>
                <a:sym typeface="Open Sans"/>
              </a:rPr>
              <a:t>there's</a:t>
            </a:r>
            <a:r>
              <a:rPr lang="en-GB" sz="1500">
                <a:solidFill>
                  <a:srgbClr val="FFFFFF"/>
                </a:solidFill>
                <a:latin typeface="Open Sans"/>
                <a:ea typeface="Open Sans"/>
                <a:cs typeface="Open Sans"/>
                <a:sym typeface="Open Sans"/>
              </a:rPr>
              <a:t> no syllabus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Categorizing</a:t>
            </a:r>
            <a:r>
              <a:rPr lang="en-GB" sz="1500">
                <a:solidFill>
                  <a:srgbClr val="FFFFFF"/>
                </a:solidFill>
                <a:latin typeface="Open Sans"/>
                <a:ea typeface="Open Sans"/>
                <a:cs typeface="Open Sans"/>
                <a:sym typeface="Open Sans"/>
              </a:rPr>
              <a:t> behaviours - a lot of overlaps eg locomotives and foraging behaviours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Knowing </a:t>
            </a:r>
            <a:r>
              <a:rPr lang="en-GB" sz="1500">
                <a:solidFill>
                  <a:srgbClr val="FFFFFF"/>
                </a:solidFill>
                <a:latin typeface="Open Sans"/>
                <a:ea typeface="Open Sans"/>
                <a:cs typeface="Open Sans"/>
                <a:sym typeface="Open Sans"/>
              </a:rPr>
              <a:t>what</a:t>
            </a:r>
            <a:r>
              <a:rPr lang="en-GB" sz="1500">
                <a:solidFill>
                  <a:srgbClr val="FFFFFF"/>
                </a:solidFill>
                <a:latin typeface="Open Sans"/>
                <a:ea typeface="Open Sans"/>
                <a:cs typeface="Open Sans"/>
                <a:sym typeface="Open Sans"/>
              </a:rPr>
              <a:t> information will be useful </a:t>
            </a:r>
            <a:endParaRPr sz="15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5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rgbClr val="113D60"/>
              </a:solidFill>
              <a:latin typeface="Open Sans"/>
              <a:ea typeface="Open Sans"/>
              <a:cs typeface="Open Sans"/>
              <a:sym typeface="Open Sans"/>
            </a:endParaRPr>
          </a:p>
        </p:txBody>
      </p:sp>
      <p:sp>
        <p:nvSpPr>
          <p:cNvPr id="541" name="Google Shape;541;gcd5f6d046d_0_437"/>
          <p:cNvSpPr txBox="1"/>
          <p:nvPr>
            <p:ph type="title"/>
          </p:nvPr>
        </p:nvSpPr>
        <p:spPr>
          <a:xfrm>
            <a:off x="1547375" y="187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Challenges</a:t>
            </a:r>
            <a:r>
              <a:rPr lang="en-GB">
                <a:solidFill>
                  <a:srgbClr val="123C5F"/>
                </a:solidFill>
                <a:latin typeface="Oswald"/>
                <a:ea typeface="Oswald"/>
                <a:cs typeface="Oswald"/>
                <a:sym typeface="Oswald"/>
              </a:rPr>
              <a:t> </a:t>
            </a:r>
            <a:endParaRPr>
              <a:solidFill>
                <a:srgbClr val="123C5F"/>
              </a:solidFill>
              <a:latin typeface="Oswald"/>
              <a:ea typeface="Oswald"/>
              <a:cs typeface="Oswald"/>
              <a:sym typeface="Oswald"/>
            </a:endParaRPr>
          </a:p>
        </p:txBody>
      </p:sp>
      <p:pic>
        <p:nvPicPr>
          <p:cNvPr id="542" name="Google Shape;542;gcd5f6d046d_0_437"/>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cd5f6d046d_0_445"/>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8" name="Google Shape;548;gcd5f6d046d_0_445"/>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9" name="Google Shape;549;gcd5f6d046d_0_445"/>
          <p:cNvSpPr txBox="1"/>
          <p:nvPr>
            <p:ph idx="1" type="body"/>
          </p:nvPr>
        </p:nvSpPr>
        <p:spPr>
          <a:xfrm>
            <a:off x="311700" y="1152475"/>
            <a:ext cx="7496700" cy="341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Open Sans"/>
              <a:buChar char="●"/>
            </a:pPr>
            <a:r>
              <a:t/>
            </a:r>
            <a:endParaRPr sz="15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rgbClr val="113D60"/>
              </a:solidFill>
              <a:latin typeface="Open Sans"/>
              <a:ea typeface="Open Sans"/>
              <a:cs typeface="Open Sans"/>
              <a:sym typeface="Open Sans"/>
            </a:endParaRPr>
          </a:p>
        </p:txBody>
      </p:sp>
      <p:sp>
        <p:nvSpPr>
          <p:cNvPr id="550" name="Google Shape;550;gcd5f6d046d_0_445"/>
          <p:cNvSpPr txBox="1"/>
          <p:nvPr>
            <p:ph type="title"/>
          </p:nvPr>
        </p:nvSpPr>
        <p:spPr>
          <a:xfrm>
            <a:off x="1547375" y="187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Questions </a:t>
            </a:r>
            <a:endParaRPr>
              <a:solidFill>
                <a:srgbClr val="123C5F"/>
              </a:solidFill>
              <a:latin typeface="Oswald"/>
              <a:ea typeface="Oswald"/>
              <a:cs typeface="Oswald"/>
              <a:sym typeface="Oswald"/>
            </a:endParaRPr>
          </a:p>
        </p:txBody>
      </p:sp>
      <p:pic>
        <p:nvPicPr>
          <p:cNvPr id="551" name="Google Shape;551;gcd5f6d046d_0_445"/>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d3de82ace6_0_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Breeds </a:t>
            </a:r>
            <a:endParaRPr/>
          </a:p>
        </p:txBody>
      </p:sp>
      <p:pic>
        <p:nvPicPr>
          <p:cNvPr id="557" name="Google Shape;557;gd3de82ace6_0_115"/>
          <p:cNvPicPr preferRelativeResize="0"/>
          <p:nvPr/>
        </p:nvPicPr>
        <p:blipFill>
          <a:blip r:embed="rId3">
            <a:alphaModFix/>
          </a:blip>
          <a:stretch>
            <a:fillRect/>
          </a:stretch>
        </p:blipFill>
        <p:spPr>
          <a:xfrm>
            <a:off x="152400" y="1170125"/>
            <a:ext cx="5000655" cy="3820976"/>
          </a:xfrm>
          <a:prstGeom prst="rect">
            <a:avLst/>
          </a:prstGeom>
          <a:noFill/>
          <a:ln>
            <a:noFill/>
          </a:ln>
        </p:spPr>
      </p:pic>
      <p:sp>
        <p:nvSpPr>
          <p:cNvPr id="558" name="Google Shape;558;gd3de82ace6_0_115"/>
          <p:cNvSpPr txBox="1"/>
          <p:nvPr/>
        </p:nvSpPr>
        <p:spPr>
          <a:xfrm>
            <a:off x="5372100" y="95250"/>
            <a:ext cx="33528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Ancestral species is normally fowl </a:t>
            </a:r>
            <a:endParaRPr/>
          </a:p>
          <a:p>
            <a:pPr indent="-317500" lvl="0" marL="457200" rtl="0" algn="l">
              <a:spcBef>
                <a:spcPts val="0"/>
              </a:spcBef>
              <a:spcAft>
                <a:spcPts val="0"/>
              </a:spcAft>
              <a:buSzPts val="1400"/>
              <a:buChar char="●"/>
            </a:pPr>
            <a:r>
              <a:rPr lang="en-GB"/>
              <a:t>280 breeds of poultry kept in the UK (33 duck, 23 geese, 124 fowls, 63 miniature fowls, 20 true bantam fowls and 18 turkeys)</a:t>
            </a:r>
            <a:endParaRPr/>
          </a:p>
          <a:p>
            <a:pPr indent="-317500" lvl="0" marL="457200" rtl="0" algn="l">
              <a:spcBef>
                <a:spcPts val="0"/>
              </a:spcBef>
              <a:spcAft>
                <a:spcPts val="0"/>
              </a:spcAft>
              <a:buSzPts val="1400"/>
              <a:buChar char="●"/>
            </a:pPr>
            <a:r>
              <a:rPr lang="en-GB"/>
              <a:t>Have been bred over time for </a:t>
            </a:r>
            <a:r>
              <a:rPr lang="en-GB"/>
              <a:t>better</a:t>
            </a:r>
            <a:r>
              <a:rPr lang="en-GB"/>
              <a:t> </a:t>
            </a:r>
            <a:r>
              <a:rPr lang="en-GB"/>
              <a:t>performance</a:t>
            </a:r>
            <a:r>
              <a:rPr lang="en-GB"/>
              <a:t> characteristics </a:t>
            </a:r>
            <a:endParaRPr/>
          </a:p>
          <a:p>
            <a:pPr indent="-317500" lvl="0" marL="457200" rtl="0" algn="l">
              <a:spcBef>
                <a:spcPts val="0"/>
              </a:spcBef>
              <a:spcAft>
                <a:spcPts val="0"/>
              </a:spcAft>
              <a:buSzPts val="1400"/>
              <a:buChar char="●"/>
            </a:pPr>
            <a:r>
              <a:rPr lang="en-GB"/>
              <a:t>Broiler of today is incomparable to one of 40 years ago </a:t>
            </a:r>
            <a:endParaRPr/>
          </a:p>
          <a:p>
            <a:pPr indent="-317500" lvl="0" marL="457200" rtl="0" algn="l">
              <a:spcBef>
                <a:spcPts val="0"/>
              </a:spcBef>
              <a:spcAft>
                <a:spcPts val="0"/>
              </a:spcAft>
              <a:buSzPts val="1400"/>
              <a:buChar char="●"/>
            </a:pPr>
            <a:r>
              <a:rPr lang="en-GB"/>
              <a:t>Bred to grow so fast that there is an increase of leg and digestive problems </a:t>
            </a:r>
            <a:endParaRPr/>
          </a:p>
          <a:p>
            <a:pPr indent="-317500" lvl="0" marL="457200" rtl="0" algn="l">
              <a:spcBef>
                <a:spcPts val="0"/>
              </a:spcBef>
              <a:spcAft>
                <a:spcPts val="0"/>
              </a:spcAft>
              <a:buSzPts val="1400"/>
              <a:buChar char="●"/>
            </a:pPr>
            <a:r>
              <a:rPr lang="en-GB"/>
              <a:t>Cobb, Aviagen and Hubbard are the most dominating in </a:t>
            </a:r>
            <a:r>
              <a:rPr lang="en-GB"/>
              <a:t>broiler</a:t>
            </a:r>
            <a:r>
              <a:rPr lang="en-GB"/>
              <a:t> breeds all have many breeds </a:t>
            </a:r>
            <a:endParaRPr/>
          </a:p>
          <a:p>
            <a:pPr indent="-317500" lvl="0" marL="457200" rtl="0" algn="l">
              <a:spcBef>
                <a:spcPts val="0"/>
              </a:spcBef>
              <a:spcAft>
                <a:spcPts val="0"/>
              </a:spcAft>
              <a:buSzPts val="1400"/>
              <a:buChar char="●"/>
            </a:pPr>
            <a:r>
              <a:rPr lang="en-GB"/>
              <a:t>Shift towards slow </a:t>
            </a:r>
            <a:r>
              <a:rPr lang="en-GB"/>
              <a:t>growing</a:t>
            </a:r>
            <a:r>
              <a:rPr lang="en-GB"/>
              <a:t> broilers as they </a:t>
            </a:r>
            <a:r>
              <a:rPr lang="en-GB"/>
              <a:t>demonstrate</a:t>
            </a:r>
            <a:r>
              <a:rPr lang="en-GB"/>
              <a:t> higher welfare </a:t>
            </a:r>
            <a:endParaRPr/>
          </a:p>
          <a:p>
            <a:pPr indent="-317500" lvl="0" marL="457200" rtl="0" algn="l">
              <a:spcBef>
                <a:spcPts val="0"/>
              </a:spcBef>
              <a:spcAft>
                <a:spcPts val="0"/>
              </a:spcAft>
              <a:buSzPts val="1400"/>
              <a:buChar char="●"/>
            </a:pPr>
            <a:r>
              <a:rPr lang="en-GB"/>
              <a:t>Ross 308 is the most used broiler according to </a:t>
            </a:r>
            <a:r>
              <a:rPr lang="en-GB"/>
              <a:t>Aviagen</a:t>
            </a:r>
            <a:r>
              <a:rPr lang="en-GB"/>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d3de82ace6_0_150"/>
          <p:cNvSpPr txBox="1"/>
          <p:nvPr>
            <p:ph type="title"/>
          </p:nvPr>
        </p:nvSpPr>
        <p:spPr>
          <a:xfrm>
            <a:off x="311700" y="34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Bird anatomy </a:t>
            </a:r>
            <a:endParaRPr/>
          </a:p>
        </p:txBody>
      </p:sp>
      <p:sp>
        <p:nvSpPr>
          <p:cNvPr id="564" name="Google Shape;564;gd3de82ace6_0_150"/>
          <p:cNvSpPr txBox="1"/>
          <p:nvPr>
            <p:ph idx="1" type="body"/>
          </p:nvPr>
        </p:nvSpPr>
        <p:spPr>
          <a:xfrm>
            <a:off x="3505200" y="210825"/>
            <a:ext cx="5476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Open Sans"/>
              <a:buChar char="-"/>
            </a:pPr>
            <a:r>
              <a:rPr lang="en-GB" sz="1400">
                <a:solidFill>
                  <a:srgbClr val="000000"/>
                </a:solidFill>
                <a:latin typeface="Open Sans"/>
                <a:ea typeface="Open Sans"/>
                <a:cs typeface="Open Sans"/>
                <a:sym typeface="Open Sans"/>
              </a:rPr>
              <a:t>All birds </a:t>
            </a:r>
            <a:r>
              <a:rPr lang="en-GB" sz="1400">
                <a:solidFill>
                  <a:srgbClr val="000000"/>
                </a:solidFill>
                <a:latin typeface="Open Sans"/>
                <a:ea typeface="Open Sans"/>
                <a:cs typeface="Open Sans"/>
                <a:sym typeface="Open Sans"/>
              </a:rPr>
              <a:t>excrete</a:t>
            </a:r>
            <a:r>
              <a:rPr lang="en-GB" sz="1400">
                <a:solidFill>
                  <a:srgbClr val="000000"/>
                </a:solidFill>
                <a:latin typeface="Open Sans"/>
                <a:ea typeface="Open Sans"/>
                <a:cs typeface="Open Sans"/>
                <a:sym typeface="Open Sans"/>
              </a:rPr>
              <a:t> from </a:t>
            </a:r>
            <a:r>
              <a:rPr lang="en-GB" sz="1400">
                <a:solidFill>
                  <a:srgbClr val="000000"/>
                </a:solidFill>
                <a:latin typeface="Open Sans"/>
                <a:ea typeface="Open Sans"/>
                <a:cs typeface="Open Sans"/>
                <a:sym typeface="Open Sans"/>
              </a:rPr>
              <a:t>one</a:t>
            </a:r>
            <a:r>
              <a:rPr lang="en-GB" sz="1400">
                <a:solidFill>
                  <a:srgbClr val="000000"/>
                </a:solidFill>
                <a:latin typeface="Open Sans"/>
                <a:ea typeface="Open Sans"/>
                <a:cs typeface="Open Sans"/>
                <a:sym typeface="Open Sans"/>
              </a:rPr>
              <a:t> orifice </a:t>
            </a:r>
            <a:endParaRPr sz="14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400">
                <a:solidFill>
                  <a:srgbClr val="000000"/>
                </a:solidFill>
                <a:latin typeface="Open Sans"/>
                <a:ea typeface="Open Sans"/>
                <a:cs typeface="Open Sans"/>
                <a:sym typeface="Open Sans"/>
              </a:rPr>
              <a:t>Integumentary system - differences are plumage (feathers) and wattle and comb</a:t>
            </a:r>
            <a:endParaRPr sz="1400">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All to regulate body temperature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400">
                <a:solidFill>
                  <a:srgbClr val="000000"/>
                </a:solidFill>
                <a:latin typeface="Open Sans"/>
                <a:ea typeface="Open Sans"/>
                <a:cs typeface="Open Sans"/>
                <a:sym typeface="Open Sans"/>
              </a:rPr>
              <a:t>Respiratory</a:t>
            </a:r>
            <a:r>
              <a:rPr lang="en-GB" sz="1400">
                <a:solidFill>
                  <a:srgbClr val="000000"/>
                </a:solidFill>
                <a:latin typeface="Open Sans"/>
                <a:ea typeface="Open Sans"/>
                <a:cs typeface="Open Sans"/>
                <a:sym typeface="Open Sans"/>
              </a:rPr>
              <a:t> system no diaphragm and 9 air sacs around the neck </a:t>
            </a:r>
            <a:endParaRPr sz="1400">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Inhale and dehale by flexing the neck muscles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400">
                <a:solidFill>
                  <a:srgbClr val="000000"/>
                </a:solidFill>
                <a:latin typeface="Open Sans"/>
                <a:ea typeface="Open Sans"/>
                <a:cs typeface="Open Sans"/>
                <a:sym typeface="Open Sans"/>
              </a:rPr>
              <a:t>3 </a:t>
            </a:r>
            <a:r>
              <a:rPr lang="en-GB" sz="1400">
                <a:solidFill>
                  <a:srgbClr val="000000"/>
                </a:solidFill>
                <a:latin typeface="Open Sans"/>
                <a:ea typeface="Open Sans"/>
                <a:cs typeface="Open Sans"/>
                <a:sym typeface="Open Sans"/>
              </a:rPr>
              <a:t>types</a:t>
            </a:r>
            <a:r>
              <a:rPr lang="en-GB" sz="1400">
                <a:solidFill>
                  <a:srgbClr val="000000"/>
                </a:solidFill>
                <a:latin typeface="Open Sans"/>
                <a:ea typeface="Open Sans"/>
                <a:cs typeface="Open Sans"/>
                <a:sym typeface="Open Sans"/>
              </a:rPr>
              <a:t> of bones </a:t>
            </a:r>
            <a:endParaRPr sz="1400">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Pneumatic - hollow for flying </a:t>
            </a:r>
            <a:endParaRPr>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Medullary - high amount of calcium </a:t>
            </a:r>
            <a:endParaRPr>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Fused bones - fused to vertebrate so bird can be upright </a:t>
            </a:r>
            <a:endParaRPr>
              <a:solidFill>
                <a:srgbClr val="000000"/>
              </a:solidFill>
              <a:latin typeface="Open Sans"/>
              <a:ea typeface="Open Sans"/>
              <a:cs typeface="Open Sans"/>
              <a:sym typeface="Open Sans"/>
            </a:endParaRPr>
          </a:p>
        </p:txBody>
      </p:sp>
      <p:pic>
        <p:nvPicPr>
          <p:cNvPr id="565" name="Google Shape;565;gd3de82ace6_0_150"/>
          <p:cNvPicPr preferRelativeResize="0"/>
          <p:nvPr/>
        </p:nvPicPr>
        <p:blipFill>
          <a:blip r:embed="rId3">
            <a:alphaModFix/>
          </a:blip>
          <a:stretch>
            <a:fillRect/>
          </a:stretch>
        </p:blipFill>
        <p:spPr>
          <a:xfrm>
            <a:off x="142875" y="1516275"/>
            <a:ext cx="3235875" cy="211095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d2d096ee37_0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Enriched spaces </a:t>
            </a:r>
            <a:endParaRPr/>
          </a:p>
        </p:txBody>
      </p:sp>
      <p:sp>
        <p:nvSpPr>
          <p:cNvPr id="571" name="Google Shape;571;gd2d096ee37_0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Winter Garden </a:t>
            </a:r>
            <a:endParaRPr/>
          </a:p>
          <a:p>
            <a:pPr indent="0" lvl="0" marL="0" rtl="0" algn="l">
              <a:lnSpc>
                <a:spcPct val="115000"/>
              </a:lnSpc>
              <a:spcBef>
                <a:spcPts val="0"/>
              </a:spcBef>
              <a:spcAft>
                <a:spcPts val="0"/>
              </a:spcAft>
              <a:buSzPts val="1800"/>
              <a:buNone/>
            </a:pPr>
            <a:r>
              <a:rPr lang="en-GB"/>
              <a:t>Number of straw bales </a:t>
            </a:r>
            <a:endParaRPr/>
          </a:p>
          <a:p>
            <a:pPr indent="0" lvl="0" marL="0" rtl="0" algn="l">
              <a:lnSpc>
                <a:spcPct val="115000"/>
              </a:lnSpc>
              <a:spcBef>
                <a:spcPts val="0"/>
              </a:spcBef>
              <a:spcAft>
                <a:spcPts val="0"/>
              </a:spcAft>
              <a:buSzPts val="1800"/>
              <a:buNone/>
            </a:pPr>
            <a:r>
              <a:rPr lang="en-GB"/>
              <a:t>Number of pecking stones </a:t>
            </a:r>
            <a:endParaRPr/>
          </a:p>
          <a:p>
            <a:pPr indent="0" lvl="0" marL="0" rtl="0" algn="l">
              <a:lnSpc>
                <a:spcPct val="115000"/>
              </a:lnSpc>
              <a:spcBef>
                <a:spcPts val="0"/>
              </a:spcBef>
              <a:spcAft>
                <a:spcPts val="0"/>
              </a:spcAft>
              <a:buSzPts val="1800"/>
              <a:buNone/>
            </a:pPr>
            <a:r>
              <a:rPr lang="en-GB"/>
              <a:t>Number of perches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Bales are favoured over perches </a:t>
            </a:r>
            <a:endParaRPr/>
          </a:p>
          <a:p>
            <a:pPr indent="0" lvl="0" marL="0" rtl="0" algn="l">
              <a:lnSpc>
                <a:spcPct val="115000"/>
              </a:lnSpc>
              <a:spcBef>
                <a:spcPts val="0"/>
              </a:spcBef>
              <a:spcAft>
                <a:spcPts val="0"/>
              </a:spcAft>
              <a:buSzPts val="1800"/>
              <a:buNone/>
            </a:pPr>
            <a:r>
              <a:rPr lang="en-GB"/>
              <a:t>Study on enriched spaces </a:t>
            </a:r>
            <a:endParaRPr/>
          </a:p>
          <a:p>
            <a:pPr indent="0" lvl="0" marL="0" rtl="0" algn="l">
              <a:lnSpc>
                <a:spcPct val="115000"/>
              </a:lnSpc>
              <a:spcBef>
                <a:spcPts val="0"/>
              </a:spcBef>
              <a:spcAft>
                <a:spcPts val="0"/>
              </a:spcAft>
              <a:buSzPts val="1800"/>
              <a:buNone/>
            </a:pPr>
            <a:r>
              <a:rPr lang="en-GB"/>
              <a:t>https://www.sciencedirect.com/science/article/pii/S1558787816301915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cd5f6d046d_0_96"/>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7" name="Google Shape;577;gcd5f6d046d_0_96"/>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8" name="Google Shape;578;gcd5f6d046d_0_96"/>
          <p:cNvSpPr txBox="1"/>
          <p:nvPr>
            <p:ph idx="1" type="body"/>
          </p:nvPr>
        </p:nvSpPr>
        <p:spPr>
          <a:xfrm>
            <a:off x="280050" y="1374875"/>
            <a:ext cx="8084400" cy="3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Can be linked to both </a:t>
            </a:r>
            <a:r>
              <a:rPr b="1" lang="en-GB" sz="1600">
                <a:solidFill>
                  <a:srgbClr val="FFFFFF"/>
                </a:solidFill>
                <a:latin typeface="Open Sans"/>
                <a:ea typeface="Open Sans"/>
                <a:cs typeface="Open Sans"/>
                <a:sym typeface="Open Sans"/>
              </a:rPr>
              <a:t>positive and negative behaviour</a:t>
            </a:r>
            <a:r>
              <a:rPr lang="en-GB" sz="1600">
                <a:solidFill>
                  <a:srgbClr val="FFFFFF"/>
                </a:solidFill>
                <a:latin typeface="Open Sans"/>
                <a:ea typeface="Open Sans"/>
                <a:cs typeface="Open Sans"/>
                <a:sym typeface="Open Sans"/>
              </a:rPr>
              <a:t> as there is a lot of commonality between foraging behaviours </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Lighting as a positive effect on locomotive behaviours as they are more active in daylight hours</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General trend of fewer locomotive behaviours as they grew older and older. </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Slower growing broilers show more locomotive behaviour</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Environmental enrichment is lined increase in locomotive behaviours and therefore bird weight </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Density increases locomotive behaviours.</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Head movements is a type of locomotive behaviour as it   </a:t>
            </a:r>
            <a:endParaRPr sz="1600">
              <a:solidFill>
                <a:srgbClr val="FFFFFF"/>
              </a:solidFill>
              <a:latin typeface="Open Sans"/>
              <a:ea typeface="Open Sans"/>
              <a:cs typeface="Open Sans"/>
              <a:sym typeface="Open Sans"/>
            </a:endParaRPr>
          </a:p>
          <a:p>
            <a:pPr indent="-330200" lvl="0" marL="457200" rtl="0" algn="l">
              <a:spcBef>
                <a:spcPts val="0"/>
              </a:spcBef>
              <a:spcAft>
                <a:spcPts val="0"/>
              </a:spcAft>
              <a:buClr>
                <a:srgbClr val="FFFFFF"/>
              </a:buClr>
              <a:buSzPts val="1600"/>
              <a:buFont typeface="Open Sans"/>
              <a:buChar char="●"/>
            </a:pPr>
            <a:r>
              <a:rPr lang="en-GB" sz="1600">
                <a:solidFill>
                  <a:srgbClr val="FFFFFF"/>
                </a:solidFill>
                <a:latin typeface="Open Sans"/>
                <a:ea typeface="Open Sans"/>
                <a:cs typeface="Open Sans"/>
                <a:sym typeface="Open Sans"/>
              </a:rPr>
              <a:t>Lack of locomotive behaviours cause lameness (lameness can </a:t>
            </a:r>
            <a:r>
              <a:rPr lang="en-GB" sz="1600">
                <a:solidFill>
                  <a:srgbClr val="FFFFFF"/>
                </a:solidFill>
                <a:latin typeface="Open Sans"/>
                <a:ea typeface="Open Sans"/>
                <a:cs typeface="Open Sans"/>
                <a:sym typeface="Open Sans"/>
              </a:rPr>
              <a:t>counteract this)</a:t>
            </a:r>
            <a:endParaRPr sz="16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6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600">
              <a:solidFill>
                <a:srgbClr val="113D60"/>
              </a:solidFill>
              <a:latin typeface="Open Sans"/>
              <a:ea typeface="Open Sans"/>
              <a:cs typeface="Open Sans"/>
              <a:sym typeface="Open Sans"/>
            </a:endParaRPr>
          </a:p>
        </p:txBody>
      </p:sp>
      <p:sp>
        <p:nvSpPr>
          <p:cNvPr id="579" name="Google Shape;579;gcd5f6d046d_0_96"/>
          <p:cNvSpPr txBox="1"/>
          <p:nvPr>
            <p:ph type="title"/>
          </p:nvPr>
        </p:nvSpPr>
        <p:spPr>
          <a:xfrm>
            <a:off x="1621525" y="1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Locomotive Behaviours </a:t>
            </a:r>
            <a:endParaRPr>
              <a:solidFill>
                <a:srgbClr val="123C5F"/>
              </a:solidFill>
              <a:latin typeface="Oswald"/>
              <a:ea typeface="Oswald"/>
              <a:cs typeface="Oswald"/>
              <a:sym typeface="Oswald"/>
            </a:endParaRPr>
          </a:p>
        </p:txBody>
      </p:sp>
      <p:pic>
        <p:nvPicPr>
          <p:cNvPr id="580" name="Google Shape;580;gcd5f6d046d_0_96"/>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cd5f6d046d_0_205"/>
          <p:cNvSpPr/>
          <p:nvPr/>
        </p:nvSpPr>
        <p:spPr>
          <a:xfrm>
            <a:off x="3288" y="686074"/>
            <a:ext cx="9137428"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6" name="Google Shape;586;gcd5f6d046d_0_205"/>
          <p:cNvSpPr/>
          <p:nvPr/>
        </p:nvSpPr>
        <p:spPr>
          <a:xfrm>
            <a:off x="158861" y="774491"/>
            <a:ext cx="8834342"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7" name="Google Shape;587;gcd5f6d046d_0_205"/>
          <p:cNvSpPr txBox="1"/>
          <p:nvPr>
            <p:ph idx="1" type="body"/>
          </p:nvPr>
        </p:nvSpPr>
        <p:spPr>
          <a:xfrm>
            <a:off x="286750" y="1510850"/>
            <a:ext cx="80844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Open Sans"/>
              <a:buChar char="●"/>
            </a:pPr>
            <a:r>
              <a:rPr lang="en-GB">
                <a:solidFill>
                  <a:srgbClr val="FFFFFF"/>
                </a:solidFill>
                <a:latin typeface="Open Sans"/>
                <a:ea typeface="Open Sans"/>
                <a:cs typeface="Open Sans"/>
                <a:sym typeface="Open Sans"/>
              </a:rPr>
              <a:t>As they </a:t>
            </a:r>
            <a:r>
              <a:rPr lang="en-GB">
                <a:solidFill>
                  <a:srgbClr val="FFFFFF"/>
                </a:solidFill>
                <a:latin typeface="Open Sans"/>
                <a:ea typeface="Open Sans"/>
                <a:cs typeface="Open Sans"/>
                <a:sym typeface="Open Sans"/>
              </a:rPr>
              <a:t>grow older they sleep a lot more - quarter of time at end of life </a:t>
            </a:r>
            <a:endParaRPr>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a:solidFill>
                  <a:srgbClr val="FFFFFF"/>
                </a:solidFill>
                <a:latin typeface="Open Sans"/>
                <a:ea typeface="Open Sans"/>
                <a:cs typeface="Open Sans"/>
                <a:sym typeface="Open Sans"/>
              </a:rPr>
              <a:t>Highly influenced by synchronicity to not </a:t>
            </a:r>
            <a:r>
              <a:rPr lang="en-GB">
                <a:solidFill>
                  <a:srgbClr val="FFFFFF"/>
                </a:solidFill>
                <a:latin typeface="Open Sans"/>
                <a:ea typeface="Open Sans"/>
                <a:cs typeface="Open Sans"/>
                <a:sym typeface="Open Sans"/>
              </a:rPr>
              <a:t>disturb other birds, so very susceptible to light </a:t>
            </a:r>
            <a:endParaRPr>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a:solidFill>
                  <a:srgbClr val="FFFFFF"/>
                </a:solidFill>
                <a:latin typeface="Open Sans"/>
                <a:ea typeface="Open Sans"/>
                <a:cs typeface="Open Sans"/>
                <a:sym typeface="Open Sans"/>
              </a:rPr>
              <a:t>Easily confused with huddling/clustering behaviours as they can rest closer to each other </a:t>
            </a:r>
            <a:endParaRPr>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a:solidFill>
                  <a:srgbClr val="FFFFFF"/>
                </a:solidFill>
                <a:latin typeface="Open Sans"/>
                <a:ea typeface="Open Sans"/>
                <a:cs typeface="Open Sans"/>
                <a:sym typeface="Open Sans"/>
              </a:rPr>
              <a:t>Largely influenced by lighting timings and group synchronization. </a:t>
            </a:r>
            <a:endParaRPr>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a:solidFill>
                  <a:srgbClr val="FFFFFF"/>
                </a:solidFill>
                <a:latin typeface="Open Sans"/>
                <a:ea typeface="Open Sans"/>
                <a:cs typeface="Open Sans"/>
                <a:sym typeface="Open Sans"/>
              </a:rPr>
              <a:t>Like resting along walls due to reduced probability of a disturbance</a:t>
            </a:r>
            <a:endParaRPr sz="16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5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5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FFFFFF"/>
              </a:solidFill>
              <a:latin typeface="Open Sans"/>
              <a:ea typeface="Open Sans"/>
              <a:cs typeface="Open Sans"/>
              <a:sym typeface="Open Sans"/>
            </a:endParaRPr>
          </a:p>
        </p:txBody>
      </p:sp>
      <p:sp>
        <p:nvSpPr>
          <p:cNvPr id="588" name="Google Shape;588;gcd5f6d046d_0_205"/>
          <p:cNvSpPr txBox="1"/>
          <p:nvPr>
            <p:ph type="title"/>
          </p:nvPr>
        </p:nvSpPr>
        <p:spPr>
          <a:xfrm>
            <a:off x="1621525" y="1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Lying and Resting Behaviours </a:t>
            </a:r>
            <a:endParaRPr>
              <a:solidFill>
                <a:srgbClr val="123C5F"/>
              </a:solidFill>
              <a:latin typeface="Oswald"/>
              <a:ea typeface="Oswald"/>
              <a:cs typeface="Oswald"/>
              <a:sym typeface="Oswald"/>
            </a:endParaRPr>
          </a:p>
        </p:txBody>
      </p:sp>
      <p:pic>
        <p:nvPicPr>
          <p:cNvPr id="589" name="Google Shape;589;gcd5f6d046d_0_205"/>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590" name="Google Shape;590;gcd5f6d046d_0_205"/>
          <p:cNvSpPr txBox="1"/>
          <p:nvPr>
            <p:ph idx="1" type="body"/>
          </p:nvPr>
        </p:nvSpPr>
        <p:spPr>
          <a:xfrm>
            <a:off x="-6553200" y="148775"/>
            <a:ext cx="62853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Differs from sitting as its head is resting on the ground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Largely increases as birds grow older, especially increased after day 6 of the flock. By the time they are 5-6 weeks old they spend at least a quarter of their time asleep.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Largely increased by the influence of other birds in the shed and lighting - when in light for 23hrs they often lose their synchrony and far less sleep as more disturbances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Easily confused with huddling/clustering behaviours as they can rest closer to each other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Largely influenced by lighting timings and group synchronization.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Like resting along walls due to reduced probability of a disturbance</a:t>
            </a:r>
            <a:endParaRPr sz="15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cd5f6d046d_0_154"/>
          <p:cNvSpPr/>
          <p:nvPr/>
        </p:nvSpPr>
        <p:spPr>
          <a:xfrm>
            <a:off x="-8685" y="1488017"/>
            <a:ext cx="2476184" cy="3668810"/>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rgbClr val="FFAB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6" name="Google Shape;156;gcd5f6d046d_0_154"/>
          <p:cNvSpPr/>
          <p:nvPr/>
        </p:nvSpPr>
        <p:spPr>
          <a:xfrm>
            <a:off x="-58000" y="1634075"/>
            <a:ext cx="2476436" cy="3529780"/>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157" name="Google Shape;157;gcd5f6d046d_0_154"/>
          <p:cNvGrpSpPr/>
          <p:nvPr/>
        </p:nvGrpSpPr>
        <p:grpSpPr>
          <a:xfrm flipH="1">
            <a:off x="5744709" y="1975045"/>
            <a:ext cx="2788683" cy="599965"/>
            <a:chOff x="499725" y="1081275"/>
            <a:chExt cx="4007304" cy="2152727"/>
          </a:xfrm>
        </p:grpSpPr>
        <p:sp>
          <p:nvSpPr>
            <p:cNvPr id="158" name="Google Shape;158;gcd5f6d046d_0_154"/>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59" name="Google Shape;159;gcd5f6d046d_0_154"/>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60" name="Google Shape;160;gcd5f6d046d_0_154"/>
          <p:cNvGrpSpPr/>
          <p:nvPr/>
        </p:nvGrpSpPr>
        <p:grpSpPr>
          <a:xfrm flipH="1">
            <a:off x="2418415" y="3313801"/>
            <a:ext cx="2827954" cy="533230"/>
            <a:chOff x="499725" y="1081275"/>
            <a:chExt cx="4007304" cy="2152727"/>
          </a:xfrm>
        </p:grpSpPr>
        <p:sp>
          <p:nvSpPr>
            <p:cNvPr id="161" name="Google Shape;161;gcd5f6d046d_0_154"/>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62" name="Google Shape;162;gcd5f6d046d_0_154"/>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63" name="Google Shape;163;gcd5f6d046d_0_154"/>
          <p:cNvGrpSpPr/>
          <p:nvPr/>
        </p:nvGrpSpPr>
        <p:grpSpPr>
          <a:xfrm flipH="1">
            <a:off x="2418423" y="1885850"/>
            <a:ext cx="2809120" cy="577361"/>
            <a:chOff x="499725" y="1081275"/>
            <a:chExt cx="4007304" cy="2152727"/>
          </a:xfrm>
        </p:grpSpPr>
        <p:sp>
          <p:nvSpPr>
            <p:cNvPr id="164" name="Google Shape;164;gcd5f6d046d_0_154"/>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65" name="Google Shape;165;gcd5f6d046d_0_154"/>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grpSp>
        <p:nvGrpSpPr>
          <p:cNvPr id="166" name="Google Shape;166;gcd5f6d046d_0_154"/>
          <p:cNvGrpSpPr/>
          <p:nvPr/>
        </p:nvGrpSpPr>
        <p:grpSpPr>
          <a:xfrm flipH="1">
            <a:off x="5692934" y="3247048"/>
            <a:ext cx="2788683" cy="599965"/>
            <a:chOff x="499725" y="1081275"/>
            <a:chExt cx="4007304" cy="2152727"/>
          </a:xfrm>
        </p:grpSpPr>
        <p:sp>
          <p:nvSpPr>
            <p:cNvPr id="167" name="Google Shape;167;gcd5f6d046d_0_154"/>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68" name="Google Shape;168;gcd5f6d046d_0_154"/>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sp>
        <p:nvSpPr>
          <p:cNvPr id="169" name="Google Shape;169;gcd5f6d046d_0_154"/>
          <p:cNvSpPr txBox="1"/>
          <p:nvPr/>
        </p:nvSpPr>
        <p:spPr>
          <a:xfrm>
            <a:off x="2572938" y="1906508"/>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Locomotion and foraging behaviour</a:t>
            </a:r>
            <a:r>
              <a:rPr i="0" lang="en-GB" sz="1300" u="none" cap="none" strike="noStrike">
                <a:solidFill>
                  <a:srgbClr val="113D60"/>
                </a:solidFill>
                <a:latin typeface="Open Sans"/>
                <a:ea typeface="Open Sans"/>
                <a:cs typeface="Open Sans"/>
                <a:sym typeface="Open Sans"/>
              </a:rPr>
              <a:t> </a:t>
            </a:r>
            <a:endParaRPr i="0" sz="1300" u="none" cap="none" strike="noStrike">
              <a:solidFill>
                <a:srgbClr val="113D6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i="0" sz="1300" u="none" cap="none" strike="noStrike">
              <a:solidFill>
                <a:srgbClr val="113D60"/>
              </a:solidFill>
              <a:latin typeface="Open Sans"/>
              <a:ea typeface="Open Sans"/>
              <a:cs typeface="Open Sans"/>
              <a:sym typeface="Open Sans"/>
            </a:endParaRPr>
          </a:p>
        </p:txBody>
      </p:sp>
      <p:sp>
        <p:nvSpPr>
          <p:cNvPr id="170" name="Google Shape;170;gcd5f6d046d_0_154"/>
          <p:cNvSpPr/>
          <p:nvPr/>
        </p:nvSpPr>
        <p:spPr>
          <a:xfrm>
            <a:off x="4842283" y="1628155"/>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71" name="Google Shape;171;gcd5f6d046d_0_154"/>
          <p:cNvSpPr txBox="1"/>
          <p:nvPr/>
        </p:nvSpPr>
        <p:spPr>
          <a:xfrm>
            <a:off x="4975278" y="1643448"/>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1</a:t>
            </a:r>
            <a:endParaRPr b="0" i="0" sz="2500" u="none" cap="none" strike="noStrike">
              <a:solidFill>
                <a:srgbClr val="FFFFFF"/>
              </a:solidFill>
              <a:latin typeface="Oswald"/>
              <a:ea typeface="Oswald"/>
              <a:cs typeface="Oswald"/>
              <a:sym typeface="Oswald"/>
            </a:endParaRPr>
          </a:p>
        </p:txBody>
      </p:sp>
      <p:sp>
        <p:nvSpPr>
          <p:cNvPr id="172" name="Google Shape;172;gcd5f6d046d_0_154"/>
          <p:cNvSpPr/>
          <p:nvPr/>
        </p:nvSpPr>
        <p:spPr>
          <a:xfrm>
            <a:off x="4820912" y="2989691"/>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73" name="Google Shape;173;gcd5f6d046d_0_154"/>
          <p:cNvSpPr txBox="1"/>
          <p:nvPr/>
        </p:nvSpPr>
        <p:spPr>
          <a:xfrm>
            <a:off x="4953907" y="3004984"/>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2</a:t>
            </a:r>
            <a:endParaRPr b="0" i="0" sz="2500" u="none" cap="none" strike="noStrike">
              <a:solidFill>
                <a:srgbClr val="FFFFFF"/>
              </a:solidFill>
              <a:latin typeface="Oswald"/>
              <a:ea typeface="Oswald"/>
              <a:cs typeface="Oswald"/>
              <a:sym typeface="Oswald"/>
            </a:endParaRPr>
          </a:p>
        </p:txBody>
      </p:sp>
      <p:sp>
        <p:nvSpPr>
          <p:cNvPr id="174" name="Google Shape;174;gcd5f6d046d_0_154"/>
          <p:cNvSpPr/>
          <p:nvPr/>
        </p:nvSpPr>
        <p:spPr>
          <a:xfrm>
            <a:off x="8108441" y="1663079"/>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75" name="Google Shape;175;gcd5f6d046d_0_154"/>
          <p:cNvSpPr txBox="1"/>
          <p:nvPr/>
        </p:nvSpPr>
        <p:spPr>
          <a:xfrm>
            <a:off x="8241436" y="1678372"/>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3</a:t>
            </a:r>
            <a:endParaRPr b="0" i="0" sz="2500" u="none" cap="none" strike="noStrike">
              <a:solidFill>
                <a:srgbClr val="FFFFFF"/>
              </a:solidFill>
              <a:latin typeface="Oswald"/>
              <a:ea typeface="Oswald"/>
              <a:cs typeface="Oswald"/>
              <a:sym typeface="Oswald"/>
            </a:endParaRPr>
          </a:p>
        </p:txBody>
      </p:sp>
      <p:sp>
        <p:nvSpPr>
          <p:cNvPr id="176" name="Google Shape;176;gcd5f6d046d_0_154"/>
          <p:cNvSpPr/>
          <p:nvPr/>
        </p:nvSpPr>
        <p:spPr>
          <a:xfrm>
            <a:off x="8056666" y="2935082"/>
            <a:ext cx="563007" cy="553283"/>
          </a:xfrm>
          <a:custGeom>
            <a:rect b="b" l="l" r="r" t="t"/>
            <a:pathLst>
              <a:path extrusionOk="0" h="35846" w="36476">
                <a:moveTo>
                  <a:pt x="8607" y="2459"/>
                </a:moveTo>
                <a:lnTo>
                  <a:pt x="0" y="16537"/>
                </a:lnTo>
                <a:lnTo>
                  <a:pt x="5328" y="30882"/>
                </a:lnTo>
                <a:lnTo>
                  <a:pt x="23624" y="35846"/>
                </a:lnTo>
                <a:lnTo>
                  <a:pt x="36066" y="27603"/>
                </a:lnTo>
                <a:lnTo>
                  <a:pt x="36476" y="11619"/>
                </a:lnTo>
                <a:lnTo>
                  <a:pt x="25001" y="0"/>
                </a:lnTo>
                <a:close/>
              </a:path>
            </a:pathLst>
          </a:custGeom>
          <a:solidFill>
            <a:srgbClr val="123C5F"/>
          </a:solidFill>
          <a:ln>
            <a:noFill/>
          </a:ln>
        </p:spPr>
      </p:sp>
      <p:sp>
        <p:nvSpPr>
          <p:cNvPr id="177" name="Google Shape;177;gcd5f6d046d_0_154"/>
          <p:cNvSpPr txBox="1"/>
          <p:nvPr/>
        </p:nvSpPr>
        <p:spPr>
          <a:xfrm>
            <a:off x="8189660" y="2950376"/>
            <a:ext cx="3585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rgbClr val="FFFFFF"/>
                </a:solidFill>
                <a:latin typeface="Oswald"/>
                <a:ea typeface="Oswald"/>
                <a:cs typeface="Oswald"/>
                <a:sym typeface="Oswald"/>
              </a:rPr>
              <a:t>4</a:t>
            </a:r>
            <a:endParaRPr b="0" i="0" sz="2500" u="none" cap="none" strike="noStrike">
              <a:solidFill>
                <a:srgbClr val="FFFFFF"/>
              </a:solidFill>
              <a:latin typeface="Oswald"/>
              <a:ea typeface="Oswald"/>
              <a:cs typeface="Oswald"/>
              <a:sym typeface="Oswald"/>
            </a:endParaRPr>
          </a:p>
        </p:txBody>
      </p:sp>
      <p:sp>
        <p:nvSpPr>
          <p:cNvPr id="178" name="Google Shape;178;gcd5f6d046d_0_154"/>
          <p:cNvSpPr txBox="1"/>
          <p:nvPr/>
        </p:nvSpPr>
        <p:spPr>
          <a:xfrm>
            <a:off x="3079876" y="622900"/>
            <a:ext cx="4509000" cy="5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GB" sz="2400">
                <a:solidFill>
                  <a:srgbClr val="123C5F"/>
                </a:solidFill>
                <a:latin typeface="Oswald"/>
                <a:ea typeface="Oswald"/>
                <a:cs typeface="Oswald"/>
                <a:sym typeface="Oswald"/>
              </a:rPr>
              <a:t>Broad </a:t>
            </a:r>
            <a:r>
              <a:rPr lang="en-GB" sz="2400">
                <a:solidFill>
                  <a:srgbClr val="123C5F"/>
                </a:solidFill>
                <a:latin typeface="Oswald"/>
                <a:ea typeface="Oswald"/>
                <a:cs typeface="Oswald"/>
                <a:sym typeface="Oswald"/>
              </a:rPr>
              <a:t>Categories</a:t>
            </a:r>
            <a:r>
              <a:rPr lang="en-GB" sz="2400">
                <a:solidFill>
                  <a:srgbClr val="123C5F"/>
                </a:solidFill>
                <a:latin typeface="Oswald"/>
                <a:ea typeface="Oswald"/>
                <a:cs typeface="Oswald"/>
                <a:sym typeface="Oswald"/>
              </a:rPr>
              <a:t> of Behaviours </a:t>
            </a:r>
            <a:endParaRPr b="0" i="0" sz="2400" u="none" cap="none" strike="noStrike">
              <a:solidFill>
                <a:srgbClr val="000000"/>
              </a:solidFill>
              <a:latin typeface="Arial"/>
              <a:ea typeface="Arial"/>
              <a:cs typeface="Arial"/>
              <a:sym typeface="Arial"/>
            </a:endParaRPr>
          </a:p>
        </p:txBody>
      </p:sp>
      <p:sp>
        <p:nvSpPr>
          <p:cNvPr id="179" name="Google Shape;179;gcd5f6d046d_0_154"/>
          <p:cNvSpPr txBox="1"/>
          <p:nvPr/>
        </p:nvSpPr>
        <p:spPr>
          <a:xfrm>
            <a:off x="2555576" y="3266146"/>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Feeding and drinking behaviours </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180" name="Google Shape;180;gcd5f6d046d_0_154"/>
          <p:cNvSpPr txBox="1"/>
          <p:nvPr/>
        </p:nvSpPr>
        <p:spPr>
          <a:xfrm>
            <a:off x="5896751" y="2056483"/>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Lying and resting </a:t>
            </a:r>
            <a:r>
              <a:rPr lang="en-GB" sz="1300">
                <a:solidFill>
                  <a:srgbClr val="113D60"/>
                </a:solidFill>
                <a:latin typeface="Open Sans"/>
                <a:ea typeface="Open Sans"/>
                <a:cs typeface="Open Sans"/>
                <a:sym typeface="Open Sans"/>
              </a:rPr>
              <a:t>behaviours</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181" name="Google Shape;181;gcd5f6d046d_0_154"/>
          <p:cNvSpPr txBox="1"/>
          <p:nvPr/>
        </p:nvSpPr>
        <p:spPr>
          <a:xfrm>
            <a:off x="5846300" y="3360333"/>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Grooming and dustbathing</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pic>
        <p:nvPicPr>
          <p:cNvPr id="182" name="Google Shape;182;gcd5f6d046d_0_154"/>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76d11dc29_0_92"/>
          <p:cNvSpPr/>
          <p:nvPr/>
        </p:nvSpPr>
        <p:spPr>
          <a:xfrm>
            <a:off x="-10" y="1510217"/>
            <a:ext cx="2476184" cy="3668810"/>
          </a:xfrm>
          <a:custGeom>
            <a:rect b="b" l="l" r="r" t="t"/>
            <a:pathLst>
              <a:path extrusionOk="0" h="3232432" w="1448061">
                <a:moveTo>
                  <a:pt x="1366" y="921033"/>
                </a:moveTo>
                <a:cubicBezTo>
                  <a:pt x="911" y="614022"/>
                  <a:pt x="455" y="307011"/>
                  <a:pt x="0" y="0"/>
                </a:cubicBezTo>
                <a:lnTo>
                  <a:pt x="989670" y="425027"/>
                </a:lnTo>
                <a:lnTo>
                  <a:pt x="1448061" y="3232432"/>
                </a:lnTo>
                <a:lnTo>
                  <a:pt x="5076" y="3217528"/>
                </a:lnTo>
                <a:cubicBezTo>
                  <a:pt x="3839" y="2452030"/>
                  <a:pt x="2603" y="1686531"/>
                  <a:pt x="1366" y="9210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gd76d11dc29_0_92"/>
          <p:cNvSpPr/>
          <p:nvPr/>
        </p:nvSpPr>
        <p:spPr>
          <a:xfrm>
            <a:off x="30372" y="1636167"/>
            <a:ext cx="2417400" cy="3529780"/>
          </a:xfrm>
          <a:custGeom>
            <a:rect b="b" l="l" r="r" t="t"/>
            <a:pathLst>
              <a:path extrusionOk="0" h="3029854" w="1242879">
                <a:moveTo>
                  <a:pt x="0" y="0"/>
                </a:moveTo>
                <a:lnTo>
                  <a:pt x="815823" y="365768"/>
                </a:lnTo>
                <a:lnTo>
                  <a:pt x="1242879" y="3017361"/>
                </a:lnTo>
                <a:lnTo>
                  <a:pt x="20231" y="3029854"/>
                </a:lnTo>
                <a:lnTo>
                  <a:pt x="0" y="0"/>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9" name="Google Shape;189;gd76d11dc29_0_92"/>
          <p:cNvGrpSpPr/>
          <p:nvPr/>
        </p:nvGrpSpPr>
        <p:grpSpPr>
          <a:xfrm flipH="1">
            <a:off x="808822" y="1424887"/>
            <a:ext cx="2973820" cy="720087"/>
            <a:chOff x="499725" y="1081275"/>
            <a:chExt cx="4007304" cy="2152727"/>
          </a:xfrm>
        </p:grpSpPr>
        <p:sp>
          <p:nvSpPr>
            <p:cNvPr id="190" name="Google Shape;190;gd76d11dc29_0_92"/>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91" name="Google Shape;191;gd76d11dc29_0_92"/>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2" name="Google Shape;192;gd76d11dc29_0_92"/>
          <p:cNvPicPr preferRelativeResize="0"/>
          <p:nvPr/>
        </p:nvPicPr>
        <p:blipFill rotWithShape="1">
          <a:blip r:embed="rId3">
            <a:alphaModFix/>
          </a:blip>
          <a:srcRect b="0" l="0" r="0" t="0"/>
          <a:stretch/>
        </p:blipFill>
        <p:spPr>
          <a:xfrm>
            <a:off x="5482350" y="1424917"/>
            <a:ext cx="3038543" cy="757982"/>
          </a:xfrm>
          <a:prstGeom prst="rect">
            <a:avLst/>
          </a:prstGeom>
          <a:noFill/>
          <a:ln>
            <a:noFill/>
          </a:ln>
        </p:spPr>
      </p:pic>
      <p:cxnSp>
        <p:nvCxnSpPr>
          <p:cNvPr id="193" name="Google Shape;193;gd76d11dc29_0_92"/>
          <p:cNvCxnSpPr>
            <a:stCxn id="194" idx="3"/>
          </p:cNvCxnSpPr>
          <p:nvPr/>
        </p:nvCxnSpPr>
        <p:spPr>
          <a:xfrm flipH="1">
            <a:off x="3782086" y="1735136"/>
            <a:ext cx="4586400" cy="36300"/>
          </a:xfrm>
          <a:prstGeom prst="straightConnector1">
            <a:avLst/>
          </a:prstGeom>
          <a:noFill/>
          <a:ln cap="flat" cmpd="sng" w="19050">
            <a:solidFill>
              <a:srgbClr val="123C5F"/>
            </a:solidFill>
            <a:prstDash val="dot"/>
            <a:round/>
            <a:headEnd len="sm" w="sm" type="none"/>
            <a:tailEnd len="sm" w="sm" type="none"/>
          </a:ln>
        </p:spPr>
      </p:cxnSp>
      <p:sp>
        <p:nvSpPr>
          <p:cNvPr id="195" name="Google Shape;195;gd76d11dc29_0_92"/>
          <p:cNvSpPr txBox="1"/>
          <p:nvPr/>
        </p:nvSpPr>
        <p:spPr>
          <a:xfrm>
            <a:off x="994800" y="1490800"/>
            <a:ext cx="2521800" cy="638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300"/>
              <a:buFont typeface="Arial"/>
              <a:buNone/>
            </a:pPr>
            <a:r>
              <a:rPr lang="en-GB" sz="1300">
                <a:solidFill>
                  <a:srgbClr val="113D60"/>
                </a:solidFill>
                <a:latin typeface="Open Sans"/>
                <a:ea typeface="Open Sans"/>
                <a:cs typeface="Open Sans"/>
                <a:sym typeface="Open Sans"/>
              </a:rPr>
              <a:t>Locomotion and foraging behaviour </a:t>
            </a:r>
            <a:endParaRPr sz="1300">
              <a:solidFill>
                <a:srgbClr val="113D6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50"/>
              <a:buFont typeface="Arial"/>
              <a:buNone/>
            </a:pPr>
            <a:r>
              <a:t/>
            </a:r>
            <a:endParaRPr sz="1050">
              <a:solidFill>
                <a:srgbClr val="123C5F"/>
              </a:solidFill>
              <a:latin typeface="Open Sans"/>
              <a:ea typeface="Open Sans"/>
              <a:cs typeface="Open Sans"/>
              <a:sym typeface="Open Sans"/>
            </a:endParaRPr>
          </a:p>
        </p:txBody>
      </p:sp>
      <p:sp>
        <p:nvSpPr>
          <p:cNvPr id="194" name="Google Shape;194;gd76d11dc29_0_92"/>
          <p:cNvSpPr txBox="1"/>
          <p:nvPr/>
        </p:nvSpPr>
        <p:spPr>
          <a:xfrm>
            <a:off x="5481586" y="1446536"/>
            <a:ext cx="2886900" cy="57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000">
                <a:solidFill>
                  <a:schemeClr val="lt1"/>
                </a:solidFill>
                <a:latin typeface="Open Sans"/>
                <a:ea typeface="Open Sans"/>
                <a:cs typeface="Open Sans"/>
                <a:sym typeface="Open Sans"/>
              </a:rPr>
              <a:t>Pecking, scratching ground - behaviours that simulate looking for food in the wild</a:t>
            </a:r>
            <a:endParaRPr sz="10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rPr lang="en-GB" sz="1000">
                <a:solidFill>
                  <a:schemeClr val="lt1"/>
                </a:solidFill>
                <a:latin typeface="Open Sans"/>
                <a:ea typeface="Open Sans"/>
                <a:cs typeface="Open Sans"/>
                <a:sym typeface="Open Sans"/>
              </a:rPr>
              <a:t>Wing flapping, leg movements, pacing </a:t>
            </a:r>
            <a:endParaRPr sz="1000">
              <a:solidFill>
                <a:schemeClr val="lt1"/>
              </a:solidFill>
              <a:latin typeface="Open Sans"/>
              <a:ea typeface="Open Sans"/>
              <a:cs typeface="Open Sans"/>
              <a:sym typeface="Open Sans"/>
            </a:endParaRPr>
          </a:p>
        </p:txBody>
      </p:sp>
      <p:grpSp>
        <p:nvGrpSpPr>
          <p:cNvPr id="196" name="Google Shape;196;gd76d11dc29_0_92"/>
          <p:cNvGrpSpPr/>
          <p:nvPr/>
        </p:nvGrpSpPr>
        <p:grpSpPr>
          <a:xfrm flipH="1">
            <a:off x="808058" y="2204488"/>
            <a:ext cx="2973820" cy="720087"/>
            <a:chOff x="499725" y="1081275"/>
            <a:chExt cx="4007304" cy="2152727"/>
          </a:xfrm>
        </p:grpSpPr>
        <p:sp>
          <p:nvSpPr>
            <p:cNvPr id="197" name="Google Shape;197;gd76d11dc29_0_92"/>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198" name="Google Shape;198;gd76d11dc29_0_92"/>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9" name="Google Shape;199;gd76d11dc29_0_92"/>
          <p:cNvPicPr preferRelativeResize="0"/>
          <p:nvPr/>
        </p:nvPicPr>
        <p:blipFill rotWithShape="1">
          <a:blip r:embed="rId3">
            <a:alphaModFix/>
          </a:blip>
          <a:srcRect b="0" l="0" r="0" t="0"/>
          <a:stretch/>
        </p:blipFill>
        <p:spPr>
          <a:xfrm>
            <a:off x="5481586" y="2204518"/>
            <a:ext cx="3038543" cy="757982"/>
          </a:xfrm>
          <a:prstGeom prst="rect">
            <a:avLst/>
          </a:prstGeom>
          <a:noFill/>
          <a:ln>
            <a:noFill/>
          </a:ln>
        </p:spPr>
      </p:pic>
      <p:cxnSp>
        <p:nvCxnSpPr>
          <p:cNvPr id="200" name="Google Shape;200;gd76d11dc29_0_92"/>
          <p:cNvCxnSpPr>
            <a:stCxn id="201" idx="3"/>
          </p:cNvCxnSpPr>
          <p:nvPr/>
        </p:nvCxnSpPr>
        <p:spPr>
          <a:xfrm rot="10800000">
            <a:off x="3781294" y="2551112"/>
            <a:ext cx="4584900" cy="6000"/>
          </a:xfrm>
          <a:prstGeom prst="straightConnector1">
            <a:avLst/>
          </a:prstGeom>
          <a:noFill/>
          <a:ln cap="flat" cmpd="sng" w="19050">
            <a:solidFill>
              <a:srgbClr val="123C5F"/>
            </a:solidFill>
            <a:prstDash val="dot"/>
            <a:round/>
            <a:headEnd len="sm" w="sm" type="none"/>
            <a:tailEnd len="sm" w="sm" type="none"/>
          </a:ln>
        </p:spPr>
      </p:cxnSp>
      <p:sp>
        <p:nvSpPr>
          <p:cNvPr id="201" name="Google Shape;201;gd76d11dc29_0_92"/>
          <p:cNvSpPr txBox="1"/>
          <p:nvPr/>
        </p:nvSpPr>
        <p:spPr>
          <a:xfrm>
            <a:off x="5479294" y="2349362"/>
            <a:ext cx="28869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000">
                <a:solidFill>
                  <a:schemeClr val="lt1"/>
                </a:solidFill>
                <a:latin typeface="Open Sans"/>
                <a:ea typeface="Open Sans"/>
                <a:cs typeface="Open Sans"/>
                <a:sym typeface="Open Sans"/>
              </a:rPr>
              <a:t>Eating and drinking from feeders and drinkers </a:t>
            </a:r>
            <a:endParaRPr sz="1000">
              <a:latin typeface="Open Sans"/>
              <a:ea typeface="Open Sans"/>
              <a:cs typeface="Open Sans"/>
              <a:sym typeface="Open Sans"/>
            </a:endParaRPr>
          </a:p>
        </p:txBody>
      </p:sp>
      <p:grpSp>
        <p:nvGrpSpPr>
          <p:cNvPr id="202" name="Google Shape;202;gd76d11dc29_0_92"/>
          <p:cNvGrpSpPr/>
          <p:nvPr/>
        </p:nvGrpSpPr>
        <p:grpSpPr>
          <a:xfrm flipH="1">
            <a:off x="808058" y="2978536"/>
            <a:ext cx="2973820" cy="720087"/>
            <a:chOff x="499725" y="1081275"/>
            <a:chExt cx="4007304" cy="2152727"/>
          </a:xfrm>
        </p:grpSpPr>
        <p:sp>
          <p:nvSpPr>
            <p:cNvPr id="203" name="Google Shape;203;gd76d11dc29_0_92"/>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04" name="Google Shape;204;gd76d11dc29_0_92"/>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5" name="Google Shape;205;gd76d11dc29_0_92"/>
          <p:cNvPicPr preferRelativeResize="0"/>
          <p:nvPr/>
        </p:nvPicPr>
        <p:blipFill rotWithShape="1">
          <a:blip r:embed="rId3">
            <a:alphaModFix/>
          </a:blip>
          <a:srcRect b="0" l="0" r="0" t="0"/>
          <a:stretch/>
        </p:blipFill>
        <p:spPr>
          <a:xfrm>
            <a:off x="5481586" y="2978565"/>
            <a:ext cx="3038543" cy="757982"/>
          </a:xfrm>
          <a:prstGeom prst="rect">
            <a:avLst/>
          </a:prstGeom>
          <a:noFill/>
          <a:ln>
            <a:noFill/>
          </a:ln>
        </p:spPr>
      </p:pic>
      <p:cxnSp>
        <p:nvCxnSpPr>
          <p:cNvPr id="206" name="Google Shape;206;gd76d11dc29_0_92"/>
          <p:cNvCxnSpPr/>
          <p:nvPr/>
        </p:nvCxnSpPr>
        <p:spPr>
          <a:xfrm rot="10800000">
            <a:off x="3788372" y="3250504"/>
            <a:ext cx="4573800" cy="12300"/>
          </a:xfrm>
          <a:prstGeom prst="straightConnector1">
            <a:avLst/>
          </a:prstGeom>
          <a:noFill/>
          <a:ln cap="flat" cmpd="sng" w="19050">
            <a:solidFill>
              <a:srgbClr val="123C5F"/>
            </a:solidFill>
            <a:prstDash val="dot"/>
            <a:round/>
            <a:headEnd len="sm" w="sm" type="none"/>
            <a:tailEnd len="sm" w="sm" type="none"/>
          </a:ln>
        </p:spPr>
      </p:cxnSp>
      <p:sp>
        <p:nvSpPr>
          <p:cNvPr id="207" name="Google Shape;207;gd76d11dc29_0_92"/>
          <p:cNvSpPr txBox="1"/>
          <p:nvPr/>
        </p:nvSpPr>
        <p:spPr>
          <a:xfrm>
            <a:off x="5481572" y="3089279"/>
            <a:ext cx="2886900" cy="2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1000">
                <a:solidFill>
                  <a:schemeClr val="lt1"/>
                </a:solidFill>
                <a:latin typeface="Open Sans"/>
                <a:ea typeface="Open Sans"/>
                <a:cs typeface="Open Sans"/>
                <a:sym typeface="Open Sans"/>
              </a:rPr>
              <a:t>Staying still, sitting and sleeping with head on the floor</a:t>
            </a:r>
            <a:endParaRPr sz="1000">
              <a:latin typeface="Open Sans"/>
              <a:ea typeface="Open Sans"/>
              <a:cs typeface="Open Sans"/>
              <a:sym typeface="Open Sans"/>
            </a:endParaRPr>
          </a:p>
        </p:txBody>
      </p:sp>
      <p:grpSp>
        <p:nvGrpSpPr>
          <p:cNvPr id="208" name="Google Shape;208;gd76d11dc29_0_92"/>
          <p:cNvGrpSpPr/>
          <p:nvPr/>
        </p:nvGrpSpPr>
        <p:grpSpPr>
          <a:xfrm flipH="1">
            <a:off x="807294" y="3748430"/>
            <a:ext cx="2973820" cy="720087"/>
            <a:chOff x="499725" y="1081275"/>
            <a:chExt cx="4007304" cy="2152727"/>
          </a:xfrm>
        </p:grpSpPr>
        <p:sp>
          <p:nvSpPr>
            <p:cNvPr id="209" name="Google Shape;209;gd76d11dc29_0_92"/>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10" name="Google Shape;210;gd76d11dc29_0_92"/>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1" name="Google Shape;211;gd76d11dc29_0_92"/>
          <p:cNvPicPr preferRelativeResize="0"/>
          <p:nvPr/>
        </p:nvPicPr>
        <p:blipFill rotWithShape="1">
          <a:blip r:embed="rId3">
            <a:alphaModFix/>
          </a:blip>
          <a:srcRect b="0" l="0" r="0" t="0"/>
          <a:stretch/>
        </p:blipFill>
        <p:spPr>
          <a:xfrm>
            <a:off x="5480822" y="3748460"/>
            <a:ext cx="3038543" cy="757982"/>
          </a:xfrm>
          <a:prstGeom prst="rect">
            <a:avLst/>
          </a:prstGeom>
          <a:noFill/>
          <a:ln>
            <a:noFill/>
          </a:ln>
        </p:spPr>
      </p:pic>
      <p:cxnSp>
        <p:nvCxnSpPr>
          <p:cNvPr id="212" name="Google Shape;212;gd76d11dc29_0_92"/>
          <p:cNvCxnSpPr>
            <a:stCxn id="213" idx="3"/>
          </p:cNvCxnSpPr>
          <p:nvPr/>
        </p:nvCxnSpPr>
        <p:spPr>
          <a:xfrm flipH="1">
            <a:off x="3780694" y="4016384"/>
            <a:ext cx="4585500" cy="12000"/>
          </a:xfrm>
          <a:prstGeom prst="straightConnector1">
            <a:avLst/>
          </a:prstGeom>
          <a:noFill/>
          <a:ln cap="flat" cmpd="sng" w="19050">
            <a:solidFill>
              <a:srgbClr val="123C5F"/>
            </a:solidFill>
            <a:prstDash val="dot"/>
            <a:round/>
            <a:headEnd len="sm" w="sm" type="none"/>
            <a:tailEnd len="sm" w="sm" type="none"/>
          </a:ln>
        </p:spPr>
      </p:cxnSp>
      <p:sp>
        <p:nvSpPr>
          <p:cNvPr id="213" name="Google Shape;213;gd76d11dc29_0_92"/>
          <p:cNvSpPr txBox="1"/>
          <p:nvPr/>
        </p:nvSpPr>
        <p:spPr>
          <a:xfrm>
            <a:off x="5479294" y="3808634"/>
            <a:ext cx="2886900" cy="41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000">
                <a:solidFill>
                  <a:schemeClr val="lt1"/>
                </a:solidFill>
                <a:latin typeface="Open Sans"/>
                <a:ea typeface="Open Sans"/>
                <a:cs typeface="Open Sans"/>
                <a:sym typeface="Open Sans"/>
              </a:rPr>
              <a:t>P</a:t>
            </a:r>
            <a:r>
              <a:rPr lang="en-GB" sz="1000">
                <a:solidFill>
                  <a:schemeClr val="lt1"/>
                </a:solidFill>
                <a:latin typeface="Open Sans"/>
                <a:ea typeface="Open Sans"/>
                <a:cs typeface="Open Sans"/>
                <a:sym typeface="Open Sans"/>
              </a:rPr>
              <a:t>reening and scratching combined ie cleaning behaviours to get rid of dust in features </a:t>
            </a:r>
            <a:endParaRPr sz="1000">
              <a:latin typeface="Open Sans"/>
              <a:ea typeface="Open Sans"/>
              <a:cs typeface="Open Sans"/>
              <a:sym typeface="Open Sans"/>
            </a:endParaRPr>
          </a:p>
        </p:txBody>
      </p:sp>
      <p:sp>
        <p:nvSpPr>
          <p:cNvPr id="214" name="Google Shape;214;gd76d11dc29_0_92"/>
          <p:cNvSpPr txBox="1"/>
          <p:nvPr/>
        </p:nvSpPr>
        <p:spPr>
          <a:xfrm>
            <a:off x="1652779" y="719390"/>
            <a:ext cx="1288200" cy="45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solidFill>
                  <a:srgbClr val="123C5F"/>
                </a:solidFill>
                <a:latin typeface="Oswald"/>
                <a:ea typeface="Oswald"/>
                <a:cs typeface="Oswald"/>
                <a:sym typeface="Oswald"/>
              </a:rPr>
              <a:t>Behaviour</a:t>
            </a:r>
            <a:endParaRPr b="0" i="0" sz="2400" u="none" cap="none" strike="noStrike">
              <a:solidFill>
                <a:srgbClr val="123C5F"/>
              </a:solidFill>
              <a:latin typeface="Oswald"/>
              <a:ea typeface="Oswald"/>
              <a:cs typeface="Oswald"/>
              <a:sym typeface="Oswald"/>
            </a:endParaRPr>
          </a:p>
        </p:txBody>
      </p:sp>
      <p:sp>
        <p:nvSpPr>
          <p:cNvPr id="215" name="Google Shape;215;gd76d11dc29_0_92"/>
          <p:cNvSpPr txBox="1"/>
          <p:nvPr/>
        </p:nvSpPr>
        <p:spPr>
          <a:xfrm>
            <a:off x="6307454" y="719390"/>
            <a:ext cx="1288200" cy="4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rgbClr val="123C5F"/>
                </a:solidFill>
                <a:latin typeface="Oswald"/>
                <a:ea typeface="Oswald"/>
                <a:cs typeface="Oswald"/>
                <a:sym typeface="Oswald"/>
              </a:rPr>
              <a:t>Action</a:t>
            </a:r>
            <a:endParaRPr b="0" i="0" sz="2400" u="none" cap="none" strike="noStrike">
              <a:solidFill>
                <a:srgbClr val="123C5F"/>
              </a:solidFill>
              <a:latin typeface="Oswald"/>
              <a:ea typeface="Oswald"/>
              <a:cs typeface="Oswald"/>
              <a:sym typeface="Oswald"/>
            </a:endParaRPr>
          </a:p>
        </p:txBody>
      </p:sp>
      <p:pic>
        <p:nvPicPr>
          <p:cNvPr id="216" name="Google Shape;216;gd76d11dc29_0_92"/>
          <p:cNvPicPr preferRelativeResize="0"/>
          <p:nvPr/>
        </p:nvPicPr>
        <p:blipFill rotWithShape="1">
          <a:blip r:embed="rId4">
            <a:alphaModFix/>
          </a:blip>
          <a:srcRect b="0" l="0" r="0" t="0"/>
          <a:stretch/>
        </p:blipFill>
        <p:spPr>
          <a:xfrm>
            <a:off x="411547" y="281594"/>
            <a:ext cx="908100" cy="232828"/>
          </a:xfrm>
          <a:prstGeom prst="rect">
            <a:avLst/>
          </a:prstGeom>
          <a:noFill/>
          <a:ln>
            <a:noFill/>
          </a:ln>
        </p:spPr>
      </p:pic>
      <p:sp>
        <p:nvSpPr>
          <p:cNvPr id="217" name="Google Shape;217;gd76d11dc29_0_92"/>
          <p:cNvSpPr txBox="1"/>
          <p:nvPr/>
        </p:nvSpPr>
        <p:spPr>
          <a:xfrm>
            <a:off x="1037351" y="2283583"/>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Feeding and drinking behaviours </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218" name="Google Shape;218;gd76d11dc29_0_92"/>
          <p:cNvSpPr txBox="1"/>
          <p:nvPr/>
        </p:nvSpPr>
        <p:spPr>
          <a:xfrm>
            <a:off x="1037351" y="3150208"/>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Lying and resting behaviours</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
        <p:nvSpPr>
          <p:cNvPr id="219" name="Google Shape;219;gd76d11dc29_0_92"/>
          <p:cNvSpPr txBox="1"/>
          <p:nvPr/>
        </p:nvSpPr>
        <p:spPr>
          <a:xfrm>
            <a:off x="1037350" y="3901158"/>
            <a:ext cx="2519100" cy="372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lang="en-GB" sz="1300">
                <a:solidFill>
                  <a:srgbClr val="113D60"/>
                </a:solidFill>
                <a:latin typeface="Open Sans"/>
                <a:ea typeface="Open Sans"/>
                <a:cs typeface="Open Sans"/>
                <a:sym typeface="Open Sans"/>
              </a:rPr>
              <a:t>Grooming and dustbathing</a:t>
            </a:r>
            <a:endParaRPr b="0" i="0" sz="1600" u="none" cap="none" strike="noStrike">
              <a:solidFill>
                <a:srgbClr val="000000"/>
              </a:solidFill>
              <a:latin typeface="Open Sans"/>
              <a:ea typeface="Open Sans"/>
              <a:cs typeface="Open Sans"/>
              <a:sym typeface="Open Sans"/>
            </a:endParaRPr>
          </a:p>
          <a:p>
            <a:pPr indent="-95250" lvl="0" marL="179998" marR="0" rtl="0" algn="ctr">
              <a:lnSpc>
                <a:spcPct val="115000"/>
              </a:lnSpc>
              <a:spcBef>
                <a:spcPts val="0"/>
              </a:spcBef>
              <a:spcAft>
                <a:spcPts val="0"/>
              </a:spcAft>
              <a:buClr>
                <a:srgbClr val="123C5F"/>
              </a:buClr>
              <a:buSzPts val="800"/>
              <a:buFont typeface="Open Sans"/>
              <a:buNone/>
            </a:pPr>
            <a:r>
              <a:t/>
            </a:r>
            <a:endParaRPr b="0" i="0" sz="1100" u="none" cap="none" strike="noStrike">
              <a:solidFill>
                <a:srgbClr val="123C5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d76d11dc29_0_185"/>
          <p:cNvSpPr/>
          <p:nvPr/>
        </p:nvSpPr>
        <p:spPr>
          <a:xfrm>
            <a:off x="-40161" y="-132850"/>
            <a:ext cx="4107544" cy="5392750"/>
          </a:xfrm>
          <a:custGeom>
            <a:rect b="b" l="l" r="r" t="t"/>
            <a:pathLst>
              <a:path extrusionOk="0" h="215710" w="189375">
                <a:moveTo>
                  <a:pt x="124091" y="0"/>
                </a:moveTo>
                <a:lnTo>
                  <a:pt x="156040" y="6650"/>
                </a:lnTo>
                <a:lnTo>
                  <a:pt x="189375" y="111232"/>
                </a:lnTo>
                <a:lnTo>
                  <a:pt x="185184" y="193528"/>
                </a:lnTo>
                <a:lnTo>
                  <a:pt x="167745" y="214558"/>
                </a:lnTo>
                <a:lnTo>
                  <a:pt x="0" y="215710"/>
                </a:lnTo>
                <a:lnTo>
                  <a:pt x="1617" y="1078"/>
                </a:lnTo>
                <a:close/>
              </a:path>
            </a:pathLst>
          </a:custGeom>
          <a:solidFill>
            <a:srgbClr val="123C5F"/>
          </a:solidFill>
          <a:ln>
            <a:noFill/>
          </a:ln>
        </p:spPr>
      </p:sp>
      <p:sp>
        <p:nvSpPr>
          <p:cNvPr id="225" name="Google Shape;225;gd76d11dc29_0_185"/>
          <p:cNvSpPr/>
          <p:nvPr/>
        </p:nvSpPr>
        <p:spPr>
          <a:xfrm>
            <a:off x="-237825" y="-102575"/>
            <a:ext cx="4155652" cy="5365800"/>
          </a:xfrm>
          <a:custGeom>
            <a:rect b="b" l="l" r="r" t="t"/>
            <a:pathLst>
              <a:path extrusionOk="0" h="214632" w="191593">
                <a:moveTo>
                  <a:pt x="142280" y="808"/>
                </a:moveTo>
                <a:lnTo>
                  <a:pt x="164717" y="8084"/>
                </a:lnTo>
                <a:lnTo>
                  <a:pt x="191593" y="103072"/>
                </a:lnTo>
                <a:lnTo>
                  <a:pt x="183509" y="187146"/>
                </a:lnTo>
                <a:lnTo>
                  <a:pt x="165319" y="213420"/>
                </a:lnTo>
                <a:lnTo>
                  <a:pt x="0" y="214632"/>
                </a:lnTo>
                <a:lnTo>
                  <a:pt x="1617" y="0"/>
                </a:lnTo>
                <a:close/>
              </a:path>
            </a:pathLst>
          </a:custGeom>
          <a:solidFill>
            <a:srgbClr val="FFE1C1"/>
          </a:solidFill>
          <a:ln>
            <a:noFill/>
          </a:ln>
        </p:spPr>
      </p:sp>
      <p:sp>
        <p:nvSpPr>
          <p:cNvPr id="226" name="Google Shape;226;gd76d11dc29_0_185"/>
          <p:cNvSpPr txBox="1"/>
          <p:nvPr>
            <p:ph type="title"/>
          </p:nvPr>
        </p:nvSpPr>
        <p:spPr>
          <a:xfrm>
            <a:off x="202713" y="614588"/>
            <a:ext cx="352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Locomotive Behaviours </a:t>
            </a:r>
            <a:endParaRPr>
              <a:solidFill>
                <a:srgbClr val="123C5F"/>
              </a:solidFill>
              <a:latin typeface="Oswald"/>
              <a:ea typeface="Oswald"/>
              <a:cs typeface="Oswald"/>
              <a:sym typeface="Oswald"/>
            </a:endParaRPr>
          </a:p>
        </p:txBody>
      </p:sp>
      <p:pic>
        <p:nvPicPr>
          <p:cNvPr id="227" name="Google Shape;227;gd76d11dc29_0_185"/>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graphicFrame>
        <p:nvGraphicFramePr>
          <p:cNvPr id="228" name="Google Shape;228;gd76d11dc29_0_185"/>
          <p:cNvGraphicFramePr/>
          <p:nvPr/>
        </p:nvGraphicFramePr>
        <p:xfrm>
          <a:off x="-5444287" y="1541213"/>
          <a:ext cx="3000000" cy="3000000"/>
        </p:xfrm>
        <a:graphic>
          <a:graphicData uri="http://schemas.openxmlformats.org/drawingml/2006/table">
            <a:tbl>
              <a:tblPr>
                <a:noFill/>
                <a:tableStyleId>{A8D3C9A9-6F3C-4AF9-8FF3-4DC29359ACAF}</a:tableStyleId>
              </a:tblPr>
              <a:tblGrid>
                <a:gridCol w="2418875"/>
                <a:gridCol w="2072175"/>
              </a:tblGrid>
              <a:tr h="609575">
                <a:tc>
                  <a:txBody>
                    <a:bodyPr/>
                    <a:lstStyle/>
                    <a:p>
                      <a:pPr indent="0" lvl="0" marL="0" rtl="0" algn="ctr">
                        <a:spcBef>
                          <a:spcPts val="0"/>
                        </a:spcBef>
                        <a:spcAft>
                          <a:spcPts val="0"/>
                        </a:spcAft>
                        <a:buNone/>
                      </a:pPr>
                      <a:r>
                        <a:rPr b="1" lang="en-GB">
                          <a:solidFill>
                            <a:srgbClr val="FFFFFF"/>
                          </a:solidFill>
                          <a:latin typeface="Open Sans"/>
                          <a:ea typeface="Open Sans"/>
                          <a:cs typeface="Open Sans"/>
                          <a:sym typeface="Open Sans"/>
                        </a:rPr>
                        <a:t>Factors that increase frequency</a:t>
                      </a:r>
                      <a:endParaRPr b="1">
                        <a:solidFill>
                          <a:srgbClr val="FFFFFF"/>
                        </a:solidFill>
                        <a:latin typeface="Open Sans"/>
                        <a:ea typeface="Open Sans"/>
                        <a:cs typeface="Open Sans"/>
                        <a:sym typeface="Open Sans"/>
                      </a:endParaRPr>
                    </a:p>
                  </a:txBody>
                  <a:tcPr marT="91425" marB="91425" marR="91425" marL="91425">
                    <a:solidFill>
                      <a:srgbClr val="123C5F"/>
                    </a:solidFill>
                  </a:tcPr>
                </a:tc>
                <a:tc>
                  <a:txBody>
                    <a:bodyPr/>
                    <a:lstStyle/>
                    <a:p>
                      <a:pPr indent="0" lvl="0" marL="0" rtl="0" algn="ctr">
                        <a:spcBef>
                          <a:spcPts val="0"/>
                        </a:spcBef>
                        <a:spcAft>
                          <a:spcPts val="0"/>
                        </a:spcAft>
                        <a:buNone/>
                      </a:pPr>
                      <a:r>
                        <a:rPr b="1" lang="en-GB">
                          <a:solidFill>
                            <a:srgbClr val="FFFFFF"/>
                          </a:solidFill>
                          <a:latin typeface="Open Sans"/>
                          <a:ea typeface="Open Sans"/>
                          <a:cs typeface="Open Sans"/>
                          <a:sym typeface="Open Sans"/>
                        </a:rPr>
                        <a:t>Factors that decrease frequency </a:t>
                      </a:r>
                      <a:endParaRPr b="1">
                        <a:solidFill>
                          <a:srgbClr val="FFFFFF"/>
                        </a:solidFill>
                        <a:latin typeface="Open Sans"/>
                        <a:ea typeface="Open Sans"/>
                        <a:cs typeface="Open Sans"/>
                        <a:sym typeface="Open Sans"/>
                      </a:endParaRPr>
                    </a:p>
                  </a:txBody>
                  <a:tcPr marT="91425" marB="91425" marR="91425" marL="91425">
                    <a:solidFill>
                      <a:srgbClr val="123C5F"/>
                    </a:solidFill>
                  </a:tcPr>
                </a:tc>
              </a:tr>
              <a:tr h="396200">
                <a:tc>
                  <a:txBody>
                    <a:bodyPr/>
                    <a:lstStyle/>
                    <a:p>
                      <a:pPr indent="0" lvl="0" marL="0" rtl="0" algn="l">
                        <a:spcBef>
                          <a:spcPts val="0"/>
                        </a:spcBef>
                        <a:spcAft>
                          <a:spcPts val="0"/>
                        </a:spcAft>
                        <a:buNone/>
                      </a:pPr>
                      <a:r>
                        <a:rPr lang="en-GB">
                          <a:solidFill>
                            <a:srgbClr val="113D60"/>
                          </a:solidFill>
                          <a:latin typeface="Open Sans"/>
                          <a:ea typeface="Open Sans"/>
                          <a:cs typeface="Open Sans"/>
                          <a:sym typeface="Open Sans"/>
                        </a:rPr>
                        <a:t>Lighting </a:t>
                      </a:r>
                      <a:endParaRPr>
                        <a:solidFill>
                          <a:srgbClr val="113D60"/>
                        </a:solidFill>
                        <a:latin typeface="Open Sans"/>
                        <a:ea typeface="Open Sans"/>
                        <a:cs typeface="Open Sans"/>
                        <a:sym typeface="Open Sans"/>
                      </a:endParaRPr>
                    </a:p>
                  </a:txBody>
                  <a:tcPr marT="91425" marB="91425" marR="91425" marL="91425">
                    <a:solidFill>
                      <a:srgbClr val="FFE1C1"/>
                    </a:solidFill>
                  </a:tcPr>
                </a:tc>
                <a:tc>
                  <a:txBody>
                    <a:bodyPr/>
                    <a:lstStyle/>
                    <a:p>
                      <a:pPr indent="0" lvl="0" marL="0" rtl="0" algn="l">
                        <a:spcBef>
                          <a:spcPts val="0"/>
                        </a:spcBef>
                        <a:spcAft>
                          <a:spcPts val="0"/>
                        </a:spcAft>
                        <a:buNone/>
                      </a:pPr>
                      <a:r>
                        <a:rPr lang="en-GB">
                          <a:solidFill>
                            <a:srgbClr val="113D60"/>
                          </a:solidFill>
                          <a:latin typeface="Open Sans"/>
                          <a:ea typeface="Open Sans"/>
                          <a:cs typeface="Open Sans"/>
                          <a:sym typeface="Open Sans"/>
                        </a:rPr>
                        <a:t>Age </a:t>
                      </a:r>
                      <a:endParaRPr>
                        <a:solidFill>
                          <a:srgbClr val="113D60"/>
                        </a:solidFill>
                        <a:latin typeface="Open Sans"/>
                        <a:ea typeface="Open Sans"/>
                        <a:cs typeface="Open Sans"/>
                        <a:sym typeface="Open Sans"/>
                      </a:endParaRPr>
                    </a:p>
                  </a:txBody>
                  <a:tcPr marT="91425" marB="91425" marR="91425" marL="91425">
                    <a:solidFill>
                      <a:srgbClr val="FFE1C1"/>
                    </a:solidFill>
                  </a:tcPr>
                </a:tc>
              </a:tr>
              <a:tr h="396200">
                <a:tc>
                  <a:txBody>
                    <a:bodyPr/>
                    <a:lstStyle/>
                    <a:p>
                      <a:pPr indent="0" lvl="0" marL="0" rtl="0" algn="l">
                        <a:spcBef>
                          <a:spcPts val="0"/>
                        </a:spcBef>
                        <a:spcAft>
                          <a:spcPts val="0"/>
                        </a:spcAft>
                        <a:buNone/>
                      </a:pPr>
                      <a:r>
                        <a:rPr lang="en-GB">
                          <a:solidFill>
                            <a:srgbClr val="113D60"/>
                          </a:solidFill>
                          <a:latin typeface="Open Sans"/>
                          <a:ea typeface="Open Sans"/>
                          <a:cs typeface="Open Sans"/>
                          <a:sym typeface="Open Sans"/>
                        </a:rPr>
                        <a:t>Slow growing broilers </a:t>
                      </a:r>
                      <a:endParaRPr>
                        <a:solidFill>
                          <a:srgbClr val="113D60"/>
                        </a:solidFill>
                        <a:latin typeface="Open Sans"/>
                        <a:ea typeface="Open Sans"/>
                        <a:cs typeface="Open Sans"/>
                        <a:sym typeface="Open Sans"/>
                      </a:endParaRPr>
                    </a:p>
                  </a:txBody>
                  <a:tcPr marT="91425" marB="91425" marR="91425" marL="91425">
                    <a:solidFill>
                      <a:srgbClr val="FFE1C1"/>
                    </a:solidFill>
                  </a:tcPr>
                </a:tc>
                <a:tc>
                  <a:txBody>
                    <a:bodyPr/>
                    <a:lstStyle/>
                    <a:p>
                      <a:pPr indent="0" lvl="0" marL="0" rtl="0" algn="l">
                        <a:spcBef>
                          <a:spcPts val="0"/>
                        </a:spcBef>
                        <a:spcAft>
                          <a:spcPts val="0"/>
                        </a:spcAft>
                        <a:buNone/>
                      </a:pPr>
                      <a:r>
                        <a:rPr lang="en-GB">
                          <a:solidFill>
                            <a:srgbClr val="113D60"/>
                          </a:solidFill>
                          <a:latin typeface="Open Sans"/>
                          <a:ea typeface="Open Sans"/>
                          <a:cs typeface="Open Sans"/>
                          <a:sym typeface="Open Sans"/>
                        </a:rPr>
                        <a:t>Darkness </a:t>
                      </a:r>
                      <a:endParaRPr>
                        <a:solidFill>
                          <a:srgbClr val="113D60"/>
                        </a:solidFill>
                        <a:latin typeface="Open Sans"/>
                        <a:ea typeface="Open Sans"/>
                        <a:cs typeface="Open Sans"/>
                        <a:sym typeface="Open Sans"/>
                      </a:endParaRPr>
                    </a:p>
                  </a:txBody>
                  <a:tcPr marT="91425" marB="91425" marR="91425" marL="91425">
                    <a:solidFill>
                      <a:srgbClr val="FFE1C1"/>
                    </a:solidFill>
                  </a:tcPr>
                </a:tc>
              </a:tr>
              <a:tr h="396200">
                <a:tc>
                  <a:txBody>
                    <a:bodyPr/>
                    <a:lstStyle/>
                    <a:p>
                      <a:pPr indent="0" lvl="0" marL="0" rtl="0" algn="l">
                        <a:spcBef>
                          <a:spcPts val="0"/>
                        </a:spcBef>
                        <a:spcAft>
                          <a:spcPts val="0"/>
                        </a:spcAft>
                        <a:buNone/>
                      </a:pPr>
                      <a:r>
                        <a:rPr lang="en-GB">
                          <a:solidFill>
                            <a:srgbClr val="113D60"/>
                          </a:solidFill>
                          <a:latin typeface="Open Sans"/>
                          <a:ea typeface="Open Sans"/>
                          <a:cs typeface="Open Sans"/>
                          <a:sym typeface="Open Sans"/>
                        </a:rPr>
                        <a:t>Density </a:t>
                      </a:r>
                      <a:endParaRPr>
                        <a:solidFill>
                          <a:srgbClr val="113D60"/>
                        </a:solidFill>
                        <a:latin typeface="Open Sans"/>
                        <a:ea typeface="Open Sans"/>
                        <a:cs typeface="Open Sans"/>
                        <a:sym typeface="Open Sans"/>
                      </a:endParaRPr>
                    </a:p>
                  </a:txBody>
                  <a:tcPr marT="91425" marB="91425" marR="91425" marL="91425">
                    <a:solidFill>
                      <a:srgbClr val="FFE1C1"/>
                    </a:solidFill>
                  </a:tcPr>
                </a:tc>
                <a:tc>
                  <a:txBody>
                    <a:bodyPr/>
                    <a:lstStyle/>
                    <a:p>
                      <a:pPr indent="0" lvl="0" marL="0" rtl="0" algn="l">
                        <a:spcBef>
                          <a:spcPts val="0"/>
                        </a:spcBef>
                        <a:spcAft>
                          <a:spcPts val="0"/>
                        </a:spcAft>
                        <a:buNone/>
                      </a:pPr>
                      <a:r>
                        <a:t/>
                      </a:r>
                      <a:endParaRPr>
                        <a:solidFill>
                          <a:srgbClr val="113D60"/>
                        </a:solidFill>
                        <a:latin typeface="Open Sans"/>
                        <a:ea typeface="Open Sans"/>
                        <a:cs typeface="Open Sans"/>
                        <a:sym typeface="Open Sans"/>
                      </a:endParaRPr>
                    </a:p>
                  </a:txBody>
                  <a:tcPr marT="91425" marB="91425" marR="91425" marL="91425">
                    <a:solidFill>
                      <a:srgbClr val="FFE1C1"/>
                    </a:solidFill>
                  </a:tcPr>
                </a:tc>
              </a:tr>
              <a:tr h="396200">
                <a:tc>
                  <a:txBody>
                    <a:bodyPr/>
                    <a:lstStyle/>
                    <a:p>
                      <a:pPr indent="0" lvl="0" marL="0" rtl="0" algn="l">
                        <a:spcBef>
                          <a:spcPts val="0"/>
                        </a:spcBef>
                        <a:spcAft>
                          <a:spcPts val="0"/>
                        </a:spcAft>
                        <a:buNone/>
                      </a:pPr>
                      <a:r>
                        <a:rPr lang="en-GB">
                          <a:solidFill>
                            <a:srgbClr val="113D60"/>
                          </a:solidFill>
                          <a:latin typeface="Open Sans"/>
                          <a:ea typeface="Open Sans"/>
                          <a:cs typeface="Open Sans"/>
                          <a:sym typeface="Open Sans"/>
                        </a:rPr>
                        <a:t>Environmental enrichment </a:t>
                      </a:r>
                      <a:endParaRPr>
                        <a:solidFill>
                          <a:srgbClr val="113D60"/>
                        </a:solidFill>
                        <a:latin typeface="Open Sans"/>
                        <a:ea typeface="Open Sans"/>
                        <a:cs typeface="Open Sans"/>
                        <a:sym typeface="Open Sans"/>
                      </a:endParaRPr>
                    </a:p>
                  </a:txBody>
                  <a:tcPr marT="91425" marB="91425" marR="91425" marL="91425">
                    <a:solidFill>
                      <a:srgbClr val="FFE1C1"/>
                    </a:solidFill>
                  </a:tcPr>
                </a:tc>
                <a:tc>
                  <a:txBody>
                    <a:bodyPr/>
                    <a:lstStyle/>
                    <a:p>
                      <a:pPr indent="0" lvl="0" marL="0" rtl="0" algn="l">
                        <a:spcBef>
                          <a:spcPts val="0"/>
                        </a:spcBef>
                        <a:spcAft>
                          <a:spcPts val="0"/>
                        </a:spcAft>
                        <a:buNone/>
                      </a:pPr>
                      <a:r>
                        <a:t/>
                      </a:r>
                      <a:endParaRPr>
                        <a:solidFill>
                          <a:srgbClr val="113D60"/>
                        </a:solidFill>
                        <a:latin typeface="Open Sans"/>
                        <a:ea typeface="Open Sans"/>
                        <a:cs typeface="Open Sans"/>
                        <a:sym typeface="Open Sans"/>
                      </a:endParaRPr>
                    </a:p>
                  </a:txBody>
                  <a:tcPr marT="91425" marB="91425" marR="91425" marL="91425">
                    <a:solidFill>
                      <a:srgbClr val="FFE1C1"/>
                    </a:solidFill>
                  </a:tcPr>
                </a:tc>
              </a:tr>
            </a:tbl>
          </a:graphicData>
        </a:graphic>
      </p:graphicFrame>
      <p:cxnSp>
        <p:nvCxnSpPr>
          <p:cNvPr id="229" name="Google Shape;229;gd76d11dc29_0_185"/>
          <p:cNvCxnSpPr>
            <a:endCxn id="230" idx="2"/>
          </p:cNvCxnSpPr>
          <p:nvPr/>
        </p:nvCxnSpPr>
        <p:spPr>
          <a:xfrm flipH="1">
            <a:off x="5424057" y="1126949"/>
            <a:ext cx="10200" cy="3832800"/>
          </a:xfrm>
          <a:prstGeom prst="straightConnector1">
            <a:avLst/>
          </a:prstGeom>
          <a:noFill/>
          <a:ln cap="flat" cmpd="sng" w="19050">
            <a:solidFill>
              <a:srgbClr val="123C5F"/>
            </a:solidFill>
            <a:prstDash val="dot"/>
            <a:round/>
            <a:headEnd len="sm" w="sm" type="none"/>
            <a:tailEnd len="sm" w="sm" type="none"/>
          </a:ln>
        </p:spPr>
      </p:cxnSp>
      <p:grpSp>
        <p:nvGrpSpPr>
          <p:cNvPr id="231" name="Google Shape;231;gd76d11dc29_0_185"/>
          <p:cNvGrpSpPr/>
          <p:nvPr/>
        </p:nvGrpSpPr>
        <p:grpSpPr>
          <a:xfrm flipH="1">
            <a:off x="4309490" y="1389889"/>
            <a:ext cx="2165948" cy="631825"/>
            <a:chOff x="499725" y="1081275"/>
            <a:chExt cx="4007304" cy="2152727"/>
          </a:xfrm>
        </p:grpSpPr>
        <p:sp>
          <p:nvSpPr>
            <p:cNvPr id="232" name="Google Shape;232;gd76d11dc29_0_1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33" name="Google Shape;233;gd76d11dc29_0_1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 name="Google Shape;234;gd76d11dc29_0_185"/>
          <p:cNvSpPr txBox="1"/>
          <p:nvPr/>
        </p:nvSpPr>
        <p:spPr>
          <a:xfrm>
            <a:off x="4425128" y="1416421"/>
            <a:ext cx="19347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Lighting </a:t>
            </a:r>
            <a:r>
              <a:rPr lang="en-GB" sz="1200">
                <a:solidFill>
                  <a:srgbClr val="123C5F"/>
                </a:solidFill>
                <a:latin typeface="Oswald"/>
                <a:ea typeface="Oswald"/>
                <a:cs typeface="Oswald"/>
                <a:sym typeface="Oswald"/>
              </a:rPr>
              <a:t>- encourages more activity </a:t>
            </a:r>
            <a:endParaRPr/>
          </a:p>
        </p:txBody>
      </p:sp>
      <p:grpSp>
        <p:nvGrpSpPr>
          <p:cNvPr id="235" name="Google Shape;235;gd76d11dc29_0_185"/>
          <p:cNvGrpSpPr/>
          <p:nvPr/>
        </p:nvGrpSpPr>
        <p:grpSpPr>
          <a:xfrm flipH="1">
            <a:off x="4309490" y="2394989"/>
            <a:ext cx="2165948" cy="631825"/>
            <a:chOff x="499725" y="1081275"/>
            <a:chExt cx="4007304" cy="2152727"/>
          </a:xfrm>
        </p:grpSpPr>
        <p:sp>
          <p:nvSpPr>
            <p:cNvPr id="236" name="Google Shape;236;gd76d11dc29_0_1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37" name="Google Shape;237;gd76d11dc29_0_1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gd76d11dc29_0_185"/>
          <p:cNvSpPr txBox="1"/>
          <p:nvPr/>
        </p:nvSpPr>
        <p:spPr>
          <a:xfrm>
            <a:off x="4309476" y="2394613"/>
            <a:ext cx="21660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Slower growing </a:t>
            </a:r>
            <a:r>
              <a:rPr lang="en-GB" sz="1200">
                <a:solidFill>
                  <a:srgbClr val="123C5F"/>
                </a:solidFill>
                <a:latin typeface="Oswald"/>
                <a:ea typeface="Oswald"/>
                <a:cs typeface="Oswald"/>
                <a:sym typeface="Oswald"/>
              </a:rPr>
              <a:t>broilers  </a:t>
            </a:r>
            <a:r>
              <a:rPr lang="en-GB" sz="1200">
                <a:solidFill>
                  <a:srgbClr val="123C5F"/>
                </a:solidFill>
                <a:latin typeface="Oswald"/>
                <a:ea typeface="Oswald"/>
                <a:cs typeface="Oswald"/>
                <a:sym typeface="Oswald"/>
              </a:rPr>
              <a:t>display more locomotive behaviours </a:t>
            </a:r>
            <a:endParaRPr/>
          </a:p>
        </p:txBody>
      </p:sp>
      <p:grpSp>
        <p:nvGrpSpPr>
          <p:cNvPr id="239" name="Google Shape;239;gd76d11dc29_0_185"/>
          <p:cNvGrpSpPr/>
          <p:nvPr/>
        </p:nvGrpSpPr>
        <p:grpSpPr>
          <a:xfrm flipH="1">
            <a:off x="4309216" y="429478"/>
            <a:ext cx="2243695" cy="697484"/>
            <a:chOff x="499725" y="1081275"/>
            <a:chExt cx="4007313" cy="2152727"/>
          </a:xfrm>
        </p:grpSpPr>
        <p:sp>
          <p:nvSpPr>
            <p:cNvPr id="240" name="Google Shape;240;gd76d11dc29_0_185"/>
            <p:cNvSpPr/>
            <p:nvPr/>
          </p:nvSpPr>
          <p:spPr>
            <a:xfrm>
              <a:off x="500513" y="1111727"/>
              <a:ext cx="4006525" cy="2122275"/>
            </a:xfrm>
            <a:custGeom>
              <a:rect b="b" l="l" r="r" t="t"/>
              <a:pathLst>
                <a:path extrusionOk="0" h="84891" w="160261">
                  <a:moveTo>
                    <a:pt x="0" y="81591"/>
                  </a:moveTo>
                  <a:lnTo>
                    <a:pt x="9324" y="82593"/>
                  </a:lnTo>
                  <a:lnTo>
                    <a:pt x="160261" y="84891"/>
                  </a:lnTo>
                  <a:lnTo>
                    <a:pt x="155313" y="0"/>
                  </a:lnTo>
                  <a:lnTo>
                    <a:pt x="148133" y="78020"/>
                  </a:lnTo>
                  <a:close/>
                </a:path>
              </a:pathLst>
            </a:custGeom>
            <a:solidFill>
              <a:srgbClr val="FB9435"/>
            </a:solidFill>
            <a:ln>
              <a:noFill/>
            </a:ln>
          </p:spPr>
        </p:sp>
        <p:sp>
          <p:nvSpPr>
            <p:cNvPr id="241" name="Google Shape;241;gd76d11dc29_0_185"/>
            <p:cNvSpPr/>
            <p:nvPr/>
          </p:nvSpPr>
          <p:spPr>
            <a:xfrm>
              <a:off x="499725" y="1081275"/>
              <a:ext cx="38904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gd76d11dc29_0_185"/>
          <p:cNvSpPr txBox="1"/>
          <p:nvPr/>
        </p:nvSpPr>
        <p:spPr>
          <a:xfrm>
            <a:off x="4496998" y="476195"/>
            <a:ext cx="20850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lang="en-GB" sz="1600">
                <a:solidFill>
                  <a:srgbClr val="FFFFFF"/>
                </a:solidFill>
                <a:latin typeface="Oswald"/>
                <a:ea typeface="Oswald"/>
                <a:cs typeface="Oswald"/>
                <a:sym typeface="Oswald"/>
              </a:rPr>
              <a:t>Factors that increase frequency </a:t>
            </a:r>
            <a:endParaRPr b="0" i="1" sz="1600" u="none" cap="none" strike="noStrike">
              <a:solidFill>
                <a:srgbClr val="FFFFFF"/>
              </a:solidFill>
              <a:latin typeface="Open Sans"/>
              <a:ea typeface="Open Sans"/>
              <a:cs typeface="Open Sans"/>
              <a:sym typeface="Open Sans"/>
            </a:endParaRPr>
          </a:p>
        </p:txBody>
      </p:sp>
      <p:grpSp>
        <p:nvGrpSpPr>
          <p:cNvPr id="243" name="Google Shape;243;gd76d11dc29_0_185"/>
          <p:cNvGrpSpPr/>
          <p:nvPr/>
        </p:nvGrpSpPr>
        <p:grpSpPr>
          <a:xfrm flipH="1">
            <a:off x="4309490" y="3373189"/>
            <a:ext cx="2165948" cy="631825"/>
            <a:chOff x="499725" y="1081275"/>
            <a:chExt cx="4007304" cy="2152727"/>
          </a:xfrm>
        </p:grpSpPr>
        <p:sp>
          <p:nvSpPr>
            <p:cNvPr id="244" name="Google Shape;244;gd76d11dc29_0_1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45" name="Google Shape;245;gd76d11dc29_0_1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gd76d11dc29_0_185"/>
          <p:cNvSpPr txBox="1"/>
          <p:nvPr/>
        </p:nvSpPr>
        <p:spPr>
          <a:xfrm>
            <a:off x="4309476" y="3372813"/>
            <a:ext cx="21660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Density </a:t>
            </a:r>
            <a:r>
              <a:rPr lang="en-GB" sz="1200">
                <a:solidFill>
                  <a:srgbClr val="123C5F"/>
                </a:solidFill>
                <a:latin typeface="Oswald"/>
                <a:ea typeface="Oswald"/>
                <a:cs typeface="Oswald"/>
                <a:sym typeface="Oswald"/>
              </a:rPr>
              <a:t>increases as flock influences behaviours </a:t>
            </a:r>
            <a:endParaRPr/>
          </a:p>
        </p:txBody>
      </p:sp>
      <p:grpSp>
        <p:nvGrpSpPr>
          <p:cNvPr id="247" name="Google Shape;247;gd76d11dc29_0_185"/>
          <p:cNvGrpSpPr/>
          <p:nvPr/>
        </p:nvGrpSpPr>
        <p:grpSpPr>
          <a:xfrm flipH="1">
            <a:off x="4309490" y="4351764"/>
            <a:ext cx="2165948" cy="631825"/>
            <a:chOff x="499725" y="1081275"/>
            <a:chExt cx="4007304" cy="2152727"/>
          </a:xfrm>
        </p:grpSpPr>
        <p:sp>
          <p:nvSpPr>
            <p:cNvPr id="248" name="Google Shape;248;gd76d11dc29_0_1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30" name="Google Shape;230;gd76d11dc29_0_1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 name="Google Shape;249;gd76d11dc29_0_185"/>
          <p:cNvSpPr txBox="1"/>
          <p:nvPr/>
        </p:nvSpPr>
        <p:spPr>
          <a:xfrm>
            <a:off x="4309476" y="4351388"/>
            <a:ext cx="21660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Environmental</a:t>
            </a:r>
            <a:r>
              <a:rPr b="1" lang="en-GB" sz="1200">
                <a:solidFill>
                  <a:srgbClr val="123C5F"/>
                </a:solidFill>
                <a:latin typeface="Oswald"/>
                <a:ea typeface="Oswald"/>
                <a:cs typeface="Oswald"/>
                <a:sym typeface="Oswald"/>
              </a:rPr>
              <a:t> enrichment </a:t>
            </a:r>
            <a:r>
              <a:rPr lang="en-GB" sz="1200">
                <a:solidFill>
                  <a:srgbClr val="123C5F"/>
                </a:solidFill>
                <a:latin typeface="Oswald"/>
                <a:ea typeface="Oswald"/>
                <a:cs typeface="Oswald"/>
                <a:sym typeface="Oswald"/>
              </a:rPr>
              <a:t>increases this </a:t>
            </a:r>
            <a:endParaRPr/>
          </a:p>
        </p:txBody>
      </p:sp>
      <p:cxnSp>
        <p:nvCxnSpPr>
          <p:cNvPr id="250" name="Google Shape;250;gd76d11dc29_0_185"/>
          <p:cNvCxnSpPr>
            <a:endCxn id="251" idx="2"/>
          </p:cNvCxnSpPr>
          <p:nvPr/>
        </p:nvCxnSpPr>
        <p:spPr>
          <a:xfrm flipH="1">
            <a:off x="7952857" y="2143886"/>
            <a:ext cx="43500" cy="1807800"/>
          </a:xfrm>
          <a:prstGeom prst="straightConnector1">
            <a:avLst/>
          </a:prstGeom>
          <a:noFill/>
          <a:ln cap="flat" cmpd="sng" w="19050">
            <a:solidFill>
              <a:srgbClr val="123C5F"/>
            </a:solidFill>
            <a:prstDash val="dot"/>
            <a:round/>
            <a:headEnd len="sm" w="sm" type="none"/>
            <a:tailEnd len="sm" w="sm" type="none"/>
          </a:ln>
        </p:spPr>
      </p:cxnSp>
      <p:grpSp>
        <p:nvGrpSpPr>
          <p:cNvPr id="252" name="Google Shape;252;gd76d11dc29_0_185"/>
          <p:cNvGrpSpPr/>
          <p:nvPr/>
        </p:nvGrpSpPr>
        <p:grpSpPr>
          <a:xfrm flipH="1">
            <a:off x="6838290" y="3343701"/>
            <a:ext cx="2165948" cy="631825"/>
            <a:chOff x="499725" y="1081275"/>
            <a:chExt cx="4007304" cy="2152727"/>
          </a:xfrm>
        </p:grpSpPr>
        <p:sp>
          <p:nvSpPr>
            <p:cNvPr id="253" name="Google Shape;253;gd76d11dc29_0_1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51" name="Google Shape;251;gd76d11dc29_0_1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gd76d11dc29_0_185"/>
          <p:cNvSpPr txBox="1"/>
          <p:nvPr/>
        </p:nvSpPr>
        <p:spPr>
          <a:xfrm>
            <a:off x="6953928" y="3370234"/>
            <a:ext cx="19347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lang="en-GB" sz="1200">
                <a:solidFill>
                  <a:srgbClr val="123C5F"/>
                </a:solidFill>
                <a:latin typeface="Oswald"/>
                <a:ea typeface="Oswald"/>
                <a:cs typeface="Oswald"/>
                <a:sym typeface="Oswald"/>
              </a:rPr>
              <a:t>As the bids get </a:t>
            </a:r>
            <a:r>
              <a:rPr b="1" lang="en-GB" sz="1200">
                <a:solidFill>
                  <a:srgbClr val="123C5F"/>
                </a:solidFill>
                <a:latin typeface="Oswald"/>
                <a:ea typeface="Oswald"/>
                <a:cs typeface="Oswald"/>
                <a:sym typeface="Oswald"/>
              </a:rPr>
              <a:t>older </a:t>
            </a:r>
            <a:r>
              <a:rPr lang="en-GB" sz="1200">
                <a:solidFill>
                  <a:srgbClr val="123C5F"/>
                </a:solidFill>
                <a:latin typeface="Oswald"/>
                <a:ea typeface="Oswald"/>
                <a:cs typeface="Oswald"/>
                <a:sym typeface="Oswald"/>
              </a:rPr>
              <a:t>they reduce activity </a:t>
            </a:r>
            <a:endParaRPr/>
          </a:p>
        </p:txBody>
      </p:sp>
      <p:grpSp>
        <p:nvGrpSpPr>
          <p:cNvPr id="255" name="Google Shape;255;gd76d11dc29_0_185"/>
          <p:cNvGrpSpPr/>
          <p:nvPr/>
        </p:nvGrpSpPr>
        <p:grpSpPr>
          <a:xfrm flipH="1">
            <a:off x="6871216" y="1446303"/>
            <a:ext cx="2243695" cy="697484"/>
            <a:chOff x="499725" y="1081275"/>
            <a:chExt cx="4007313" cy="2152727"/>
          </a:xfrm>
        </p:grpSpPr>
        <p:sp>
          <p:nvSpPr>
            <p:cNvPr id="256" name="Google Shape;256;gd76d11dc29_0_185"/>
            <p:cNvSpPr/>
            <p:nvPr/>
          </p:nvSpPr>
          <p:spPr>
            <a:xfrm>
              <a:off x="500513" y="1111727"/>
              <a:ext cx="4006525" cy="2122275"/>
            </a:xfrm>
            <a:custGeom>
              <a:rect b="b" l="l" r="r" t="t"/>
              <a:pathLst>
                <a:path extrusionOk="0" h="84891" w="160261">
                  <a:moveTo>
                    <a:pt x="0" y="81591"/>
                  </a:moveTo>
                  <a:lnTo>
                    <a:pt x="9324" y="82593"/>
                  </a:lnTo>
                  <a:lnTo>
                    <a:pt x="160261" y="84891"/>
                  </a:lnTo>
                  <a:lnTo>
                    <a:pt x="155313" y="0"/>
                  </a:lnTo>
                  <a:lnTo>
                    <a:pt x="148133" y="78020"/>
                  </a:lnTo>
                  <a:close/>
                </a:path>
              </a:pathLst>
            </a:custGeom>
            <a:solidFill>
              <a:srgbClr val="FB9435"/>
            </a:solidFill>
            <a:ln>
              <a:noFill/>
            </a:ln>
          </p:spPr>
        </p:sp>
        <p:sp>
          <p:nvSpPr>
            <p:cNvPr id="257" name="Google Shape;257;gd76d11dc29_0_185"/>
            <p:cNvSpPr/>
            <p:nvPr/>
          </p:nvSpPr>
          <p:spPr>
            <a:xfrm>
              <a:off x="499725" y="1081275"/>
              <a:ext cx="38904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 name="Google Shape;258;gd76d11dc29_0_185"/>
          <p:cNvSpPr txBox="1"/>
          <p:nvPr/>
        </p:nvSpPr>
        <p:spPr>
          <a:xfrm>
            <a:off x="7058998" y="1493020"/>
            <a:ext cx="20850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lang="en-GB" sz="1600">
                <a:solidFill>
                  <a:srgbClr val="FFFFFF"/>
                </a:solidFill>
                <a:latin typeface="Oswald"/>
                <a:ea typeface="Oswald"/>
                <a:cs typeface="Oswald"/>
                <a:sym typeface="Oswald"/>
              </a:rPr>
              <a:t>Factors that decrease frequency </a:t>
            </a:r>
            <a:endParaRPr b="0" i="1" sz="1600" u="none" cap="none" strike="noStrike">
              <a:solidFill>
                <a:srgbClr val="FFFFFF"/>
              </a:solidFill>
              <a:latin typeface="Open Sans"/>
              <a:ea typeface="Open Sans"/>
              <a:cs typeface="Open Sans"/>
              <a:sym typeface="Open Sans"/>
            </a:endParaRPr>
          </a:p>
        </p:txBody>
      </p:sp>
      <p:grpSp>
        <p:nvGrpSpPr>
          <p:cNvPr id="259" name="Google Shape;259;gd76d11dc29_0_185"/>
          <p:cNvGrpSpPr/>
          <p:nvPr/>
        </p:nvGrpSpPr>
        <p:grpSpPr>
          <a:xfrm flipH="1">
            <a:off x="-83505" y="1381190"/>
            <a:ext cx="3523230" cy="2623959"/>
            <a:chOff x="499725" y="1081275"/>
            <a:chExt cx="4007313" cy="2152727"/>
          </a:xfrm>
        </p:grpSpPr>
        <p:sp>
          <p:nvSpPr>
            <p:cNvPr id="260" name="Google Shape;260;gd76d11dc29_0_185"/>
            <p:cNvSpPr/>
            <p:nvPr/>
          </p:nvSpPr>
          <p:spPr>
            <a:xfrm>
              <a:off x="500513" y="1111727"/>
              <a:ext cx="4006525" cy="2122275"/>
            </a:xfrm>
            <a:custGeom>
              <a:rect b="b" l="l" r="r" t="t"/>
              <a:pathLst>
                <a:path extrusionOk="0" h="84891" w="160261">
                  <a:moveTo>
                    <a:pt x="0" y="81591"/>
                  </a:moveTo>
                  <a:lnTo>
                    <a:pt x="9324" y="82593"/>
                  </a:lnTo>
                  <a:lnTo>
                    <a:pt x="160261" y="84891"/>
                  </a:lnTo>
                  <a:lnTo>
                    <a:pt x="155313" y="0"/>
                  </a:lnTo>
                  <a:lnTo>
                    <a:pt x="148133" y="78020"/>
                  </a:lnTo>
                  <a:close/>
                </a:path>
              </a:pathLst>
            </a:custGeom>
            <a:solidFill>
              <a:srgbClr val="FB9435"/>
            </a:solidFill>
            <a:ln>
              <a:noFill/>
            </a:ln>
          </p:spPr>
        </p:sp>
        <p:sp>
          <p:nvSpPr>
            <p:cNvPr id="261" name="Google Shape;261;gd76d11dc29_0_185"/>
            <p:cNvSpPr/>
            <p:nvPr/>
          </p:nvSpPr>
          <p:spPr>
            <a:xfrm>
              <a:off x="499725" y="1081275"/>
              <a:ext cx="38904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gd76d11dc29_0_185"/>
          <p:cNvSpPr txBox="1"/>
          <p:nvPr>
            <p:ph idx="1" type="body"/>
          </p:nvPr>
        </p:nvSpPr>
        <p:spPr>
          <a:xfrm>
            <a:off x="-57375" y="1381150"/>
            <a:ext cx="3471000" cy="257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Can be linked to both </a:t>
            </a:r>
            <a:r>
              <a:rPr b="1" lang="en-GB" sz="1500">
                <a:solidFill>
                  <a:srgbClr val="FFFFFF"/>
                </a:solidFill>
                <a:latin typeface="Open Sans"/>
                <a:ea typeface="Open Sans"/>
                <a:cs typeface="Open Sans"/>
                <a:sym typeface="Open Sans"/>
              </a:rPr>
              <a:t>positive and negative behaviour</a:t>
            </a:r>
            <a:r>
              <a:rPr lang="en-GB" sz="1500">
                <a:solidFill>
                  <a:srgbClr val="FFFFFF"/>
                </a:solidFill>
                <a:latin typeface="Open Sans"/>
                <a:ea typeface="Open Sans"/>
                <a:cs typeface="Open Sans"/>
                <a:sym typeface="Open Sans"/>
              </a:rPr>
              <a:t> as there is a lot of commonality between foraging behaviours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Head movements is a type of locomotive behaviour as it   </a:t>
            </a:r>
            <a:endParaRPr sz="1500">
              <a:solidFill>
                <a:srgbClr val="FFFFFF"/>
              </a:solidFill>
              <a:latin typeface="Open Sans"/>
              <a:ea typeface="Open Sans"/>
              <a:cs typeface="Open Sans"/>
              <a:sym typeface="Open Sans"/>
            </a:endParaRPr>
          </a:p>
          <a:p>
            <a:pPr indent="-323850" lvl="0" marL="457200" rtl="0" algn="l">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Lack of locomotive behaviours </a:t>
            </a:r>
            <a:r>
              <a:rPr b="1" lang="en-GB" sz="1500">
                <a:solidFill>
                  <a:srgbClr val="FFFFFF"/>
                </a:solidFill>
                <a:latin typeface="Open Sans"/>
                <a:ea typeface="Open Sans"/>
                <a:cs typeface="Open Sans"/>
                <a:sym typeface="Open Sans"/>
              </a:rPr>
              <a:t>cause lameness</a:t>
            </a:r>
            <a:r>
              <a:rPr lang="en-GB" sz="1500">
                <a:solidFill>
                  <a:srgbClr val="FFFFFF"/>
                </a:solidFill>
                <a:latin typeface="Open Sans"/>
                <a:ea typeface="Open Sans"/>
                <a:cs typeface="Open Sans"/>
                <a:sym typeface="Open Sans"/>
              </a:rPr>
              <a:t> (lameness can be counteract this)</a:t>
            </a:r>
            <a:endParaRPr sz="1600">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d2d096ee37_0_82"/>
          <p:cNvSpPr/>
          <p:nvPr/>
        </p:nvSpPr>
        <p:spPr>
          <a:xfrm>
            <a:off x="3300" y="686075"/>
            <a:ext cx="6225207"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8" name="Google Shape;268;gd2d096ee37_0_82"/>
          <p:cNvSpPr/>
          <p:nvPr/>
        </p:nvSpPr>
        <p:spPr>
          <a:xfrm>
            <a:off x="109406" y="774492"/>
            <a:ext cx="6028754"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9" name="Google Shape;269;gd2d096ee37_0_82"/>
          <p:cNvSpPr txBox="1"/>
          <p:nvPr>
            <p:ph idx="1" type="body"/>
          </p:nvPr>
        </p:nvSpPr>
        <p:spPr>
          <a:xfrm>
            <a:off x="311700" y="1152475"/>
            <a:ext cx="5184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GB">
                <a:solidFill>
                  <a:schemeClr val="lt1"/>
                </a:solidFill>
                <a:latin typeface="Open Sans"/>
                <a:ea typeface="Open Sans"/>
                <a:cs typeface="Open Sans"/>
                <a:sym typeface="Open Sans"/>
              </a:rPr>
              <a:t>Closely tied with locomotive behaviors to move around the shed </a:t>
            </a:r>
            <a:endParaRPr>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GB">
                <a:solidFill>
                  <a:schemeClr val="lt1"/>
                </a:solidFill>
                <a:latin typeface="Open Sans"/>
                <a:ea typeface="Open Sans"/>
                <a:cs typeface="Open Sans"/>
                <a:sym typeface="Open Sans"/>
              </a:rPr>
              <a:t>Head movements or time spent foraging can reflect insatisfaction with diet </a:t>
            </a:r>
            <a:endParaRPr>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GB">
                <a:solidFill>
                  <a:schemeClr val="lt1"/>
                </a:solidFill>
                <a:latin typeface="Open Sans"/>
                <a:ea typeface="Open Sans"/>
                <a:cs typeface="Open Sans"/>
                <a:sym typeface="Open Sans"/>
              </a:rPr>
              <a:t>Can be encouraged by enriching environment through </a:t>
            </a:r>
            <a:endParaRPr>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GB">
                <a:solidFill>
                  <a:schemeClr val="lt1"/>
                </a:solidFill>
                <a:latin typeface="Open Sans"/>
                <a:ea typeface="Open Sans"/>
                <a:cs typeface="Open Sans"/>
                <a:sym typeface="Open Sans"/>
              </a:rPr>
              <a:t>Will display foraging behaviours in </a:t>
            </a:r>
            <a:r>
              <a:rPr lang="en-GB">
                <a:solidFill>
                  <a:schemeClr val="lt1"/>
                </a:solidFill>
                <a:latin typeface="Open Sans"/>
                <a:ea typeface="Open Sans"/>
                <a:cs typeface="Open Sans"/>
                <a:sym typeface="Open Sans"/>
              </a:rPr>
              <a:t>artificial</a:t>
            </a:r>
            <a:r>
              <a:rPr lang="en-GB">
                <a:solidFill>
                  <a:schemeClr val="lt1"/>
                </a:solidFill>
                <a:latin typeface="Open Sans"/>
                <a:ea typeface="Open Sans"/>
                <a:cs typeface="Open Sans"/>
                <a:sym typeface="Open Sans"/>
              </a:rPr>
              <a:t> </a:t>
            </a:r>
            <a:r>
              <a:rPr lang="en-GB">
                <a:solidFill>
                  <a:schemeClr val="lt1"/>
                </a:solidFill>
                <a:latin typeface="Open Sans"/>
                <a:ea typeface="Open Sans"/>
                <a:cs typeface="Open Sans"/>
                <a:sym typeface="Open Sans"/>
              </a:rPr>
              <a:t>environment</a:t>
            </a:r>
            <a:r>
              <a:rPr lang="en-GB">
                <a:solidFill>
                  <a:schemeClr val="lt1"/>
                </a:solidFill>
                <a:latin typeface="Open Sans"/>
                <a:ea typeface="Open Sans"/>
                <a:cs typeface="Open Sans"/>
                <a:sym typeface="Open Sans"/>
              </a:rPr>
              <a:t> by pecking at objects  (Pecking stones)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rgbClr val="113D60"/>
              </a:solidFill>
              <a:latin typeface="Open Sans"/>
              <a:ea typeface="Open Sans"/>
              <a:cs typeface="Open Sans"/>
              <a:sym typeface="Open Sans"/>
            </a:endParaRPr>
          </a:p>
        </p:txBody>
      </p:sp>
      <p:sp>
        <p:nvSpPr>
          <p:cNvPr id="270" name="Google Shape;270;gd2d096ee37_0_82"/>
          <p:cNvSpPr txBox="1"/>
          <p:nvPr>
            <p:ph type="title"/>
          </p:nvPr>
        </p:nvSpPr>
        <p:spPr>
          <a:xfrm>
            <a:off x="1554875" y="113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Foraging Behaviours </a:t>
            </a:r>
            <a:endParaRPr>
              <a:solidFill>
                <a:srgbClr val="123C5F"/>
              </a:solidFill>
              <a:latin typeface="Oswald"/>
              <a:ea typeface="Oswald"/>
              <a:cs typeface="Oswald"/>
              <a:sym typeface="Oswald"/>
            </a:endParaRPr>
          </a:p>
        </p:txBody>
      </p:sp>
      <p:pic>
        <p:nvPicPr>
          <p:cNvPr id="271" name="Google Shape;271;gd2d096ee37_0_82"/>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272" name="Google Shape;272;gd2d096ee37_0_82"/>
          <p:cNvSpPr txBox="1"/>
          <p:nvPr>
            <p:ph idx="1" type="body"/>
          </p:nvPr>
        </p:nvSpPr>
        <p:spPr>
          <a:xfrm>
            <a:off x="-5943600" y="17975"/>
            <a:ext cx="5708400" cy="554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Open Sans"/>
              <a:buChar char="●"/>
            </a:pPr>
            <a:r>
              <a:rPr lang="en-GB">
                <a:solidFill>
                  <a:srgbClr val="000000"/>
                </a:solidFill>
                <a:latin typeface="Open Sans"/>
                <a:ea typeface="Open Sans"/>
                <a:cs typeface="Open Sans"/>
                <a:sym typeface="Open Sans"/>
              </a:rPr>
              <a:t>Examples: Pecking, scratching ground - behaviours that simulate looking for food in the wild </a:t>
            </a:r>
            <a:endParaRPr>
              <a:solidFill>
                <a:srgbClr val="000000"/>
              </a:solidFill>
              <a:latin typeface="Open Sans"/>
              <a:ea typeface="Open Sans"/>
              <a:cs typeface="Open Sans"/>
              <a:sym typeface="Open Sans"/>
            </a:endParaRPr>
          </a:p>
          <a:p>
            <a:pPr indent="-342900" lvl="0" marL="457200" rtl="0" algn="l">
              <a:lnSpc>
                <a:spcPct val="115000"/>
              </a:lnSpc>
              <a:spcBef>
                <a:spcPts val="0"/>
              </a:spcBef>
              <a:spcAft>
                <a:spcPts val="0"/>
              </a:spcAft>
              <a:buClr>
                <a:srgbClr val="000000"/>
              </a:buClr>
              <a:buSzPts val="1800"/>
              <a:buFont typeface="Open Sans"/>
              <a:buChar char="●"/>
            </a:pPr>
            <a:r>
              <a:rPr lang="en-GB">
                <a:solidFill>
                  <a:srgbClr val="000000"/>
                </a:solidFill>
                <a:latin typeface="Open Sans"/>
                <a:ea typeface="Open Sans"/>
                <a:cs typeface="Open Sans"/>
                <a:sym typeface="Open Sans"/>
              </a:rPr>
              <a:t>Foraging behaviour should occupy about 60% of their day time (naturally occurs in the wild for jungle fowl) - this shows that the natural state / comfort behaviour can be inferred through time spent foraging </a:t>
            </a:r>
            <a:endParaRPr>
              <a:solidFill>
                <a:srgbClr val="000000"/>
              </a:solidFill>
              <a:latin typeface="Open Sans"/>
              <a:ea typeface="Open Sans"/>
              <a:cs typeface="Open Sans"/>
              <a:sym typeface="Open Sans"/>
            </a:endParaRPr>
          </a:p>
          <a:p>
            <a:pPr indent="-342900" lvl="0" marL="457200" rtl="0" algn="l">
              <a:lnSpc>
                <a:spcPct val="115000"/>
              </a:lnSpc>
              <a:spcBef>
                <a:spcPts val="0"/>
              </a:spcBef>
              <a:spcAft>
                <a:spcPts val="0"/>
              </a:spcAft>
              <a:buClr>
                <a:srgbClr val="000000"/>
              </a:buClr>
              <a:buSzPts val="1800"/>
              <a:buFont typeface="Open Sans"/>
              <a:buChar char="●"/>
            </a:pPr>
            <a:r>
              <a:rPr lang="en-GB">
                <a:solidFill>
                  <a:srgbClr val="000000"/>
                </a:solidFill>
                <a:latin typeface="Open Sans"/>
                <a:ea typeface="Open Sans"/>
                <a:cs typeface="Open Sans"/>
                <a:sym typeface="Open Sans"/>
              </a:rPr>
              <a:t>Closely tied with locomotive behaviors to move around the shed </a:t>
            </a:r>
            <a:endParaRPr>
              <a:solidFill>
                <a:srgbClr val="000000"/>
              </a:solidFill>
              <a:latin typeface="Open Sans"/>
              <a:ea typeface="Open Sans"/>
              <a:cs typeface="Open Sans"/>
              <a:sym typeface="Open Sans"/>
            </a:endParaRPr>
          </a:p>
          <a:p>
            <a:pPr indent="-342900" lvl="0" marL="457200" rtl="0" algn="l">
              <a:lnSpc>
                <a:spcPct val="115000"/>
              </a:lnSpc>
              <a:spcBef>
                <a:spcPts val="0"/>
              </a:spcBef>
              <a:spcAft>
                <a:spcPts val="0"/>
              </a:spcAft>
              <a:buClr>
                <a:srgbClr val="000000"/>
              </a:buClr>
              <a:buSzPts val="1800"/>
              <a:buFont typeface="Open Sans"/>
              <a:buChar char="●"/>
            </a:pPr>
            <a:r>
              <a:rPr lang="en-GB">
                <a:solidFill>
                  <a:srgbClr val="000000"/>
                </a:solidFill>
                <a:latin typeface="Open Sans"/>
                <a:ea typeface="Open Sans"/>
                <a:cs typeface="Open Sans"/>
                <a:sym typeface="Open Sans"/>
              </a:rPr>
              <a:t>Head movements or time spent foraging can reflect insatisfaction with diet </a:t>
            </a:r>
            <a:endParaRPr>
              <a:solidFill>
                <a:srgbClr val="000000"/>
              </a:solidFill>
              <a:latin typeface="Open Sans"/>
              <a:ea typeface="Open Sans"/>
              <a:cs typeface="Open Sans"/>
              <a:sym typeface="Open Sans"/>
            </a:endParaRPr>
          </a:p>
          <a:p>
            <a:pPr indent="-342900" lvl="0" marL="457200" rtl="0" algn="l">
              <a:lnSpc>
                <a:spcPct val="115000"/>
              </a:lnSpc>
              <a:spcBef>
                <a:spcPts val="0"/>
              </a:spcBef>
              <a:spcAft>
                <a:spcPts val="0"/>
              </a:spcAft>
              <a:buClr>
                <a:srgbClr val="000000"/>
              </a:buClr>
              <a:buSzPts val="1800"/>
              <a:buFont typeface="Open Sans"/>
              <a:buChar char="●"/>
            </a:pPr>
            <a:r>
              <a:rPr lang="en-GB">
                <a:solidFill>
                  <a:srgbClr val="000000"/>
                </a:solidFill>
                <a:latin typeface="Open Sans"/>
                <a:ea typeface="Open Sans"/>
                <a:cs typeface="Open Sans"/>
                <a:sym typeface="Open Sans"/>
              </a:rPr>
              <a:t>Can be encouraged by enriching environment through </a:t>
            </a:r>
            <a:endParaRPr>
              <a:solidFill>
                <a:srgbClr val="000000"/>
              </a:solidFill>
              <a:latin typeface="Open Sans"/>
              <a:ea typeface="Open Sans"/>
              <a:cs typeface="Open Sans"/>
              <a:sym typeface="Open Sans"/>
            </a:endParaRPr>
          </a:p>
          <a:p>
            <a:pPr indent="-342900" lvl="0" marL="457200" rtl="0" algn="l">
              <a:lnSpc>
                <a:spcPct val="115000"/>
              </a:lnSpc>
              <a:spcBef>
                <a:spcPts val="0"/>
              </a:spcBef>
              <a:spcAft>
                <a:spcPts val="0"/>
              </a:spcAft>
              <a:buClr>
                <a:srgbClr val="000000"/>
              </a:buClr>
              <a:buSzPts val="1800"/>
              <a:buFont typeface="Open Sans"/>
              <a:buChar char="●"/>
            </a:pPr>
            <a:r>
              <a:rPr lang="en-GB">
                <a:solidFill>
                  <a:srgbClr val="000000"/>
                </a:solidFill>
                <a:latin typeface="Open Sans"/>
                <a:ea typeface="Open Sans"/>
                <a:cs typeface="Open Sans"/>
                <a:sym typeface="Open Sans"/>
              </a:rPr>
              <a:t>Will display foraging behaviours in artificial environment by pecking at objects  (Pecking stones) </a:t>
            </a:r>
            <a:endParaRPr>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a:solidFill>
                <a:srgbClr val="113D60"/>
              </a:solidFill>
              <a:latin typeface="Open Sans"/>
              <a:ea typeface="Open Sans"/>
              <a:cs typeface="Open Sans"/>
              <a:sym typeface="Open Sans"/>
            </a:endParaRPr>
          </a:p>
        </p:txBody>
      </p:sp>
      <p:sp>
        <p:nvSpPr>
          <p:cNvPr id="273" name="Google Shape;273;gd2d096ee37_0_82"/>
          <p:cNvSpPr/>
          <p:nvPr/>
        </p:nvSpPr>
        <p:spPr>
          <a:xfrm>
            <a:off x="6976755" y="1719222"/>
            <a:ext cx="1682475" cy="1129206"/>
          </a:xfrm>
          <a:custGeom>
            <a:rect b="b" l="l" r="r" t="t"/>
            <a:pathLst>
              <a:path extrusionOk="0" h="34564" w="42651">
                <a:moveTo>
                  <a:pt x="31777" y="0"/>
                </a:moveTo>
                <a:lnTo>
                  <a:pt x="7484" y="680"/>
                </a:lnTo>
                <a:lnTo>
                  <a:pt x="0" y="14805"/>
                </a:lnTo>
                <a:lnTo>
                  <a:pt x="2992" y="25428"/>
                </a:lnTo>
                <a:lnTo>
                  <a:pt x="28828" y="34564"/>
                </a:lnTo>
                <a:lnTo>
                  <a:pt x="42651" y="19631"/>
                </a:lnTo>
                <a:close/>
              </a:path>
            </a:pathLst>
          </a:custGeom>
          <a:solidFill>
            <a:srgbClr val="123C5F"/>
          </a:solidFill>
          <a:ln>
            <a:noFill/>
          </a:ln>
        </p:spPr>
      </p:sp>
      <p:sp>
        <p:nvSpPr>
          <p:cNvPr id="274" name="Google Shape;274;gd2d096ee37_0_82"/>
          <p:cNvSpPr txBox="1"/>
          <p:nvPr/>
        </p:nvSpPr>
        <p:spPr>
          <a:xfrm>
            <a:off x="7070241" y="1854664"/>
            <a:ext cx="1495500" cy="68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solidFill>
                  <a:srgbClr val="FFAB40"/>
                </a:solidFill>
                <a:latin typeface="Oswald"/>
                <a:ea typeface="Oswald"/>
                <a:cs typeface="Oswald"/>
                <a:sym typeface="Oswald"/>
              </a:rPr>
              <a:t>60% of their time</a:t>
            </a:r>
            <a:endParaRPr b="0" i="0" sz="2000" u="none" cap="none" strike="noStrike">
              <a:solidFill>
                <a:srgbClr val="FFAB40"/>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cd5f6d046d_0_197"/>
          <p:cNvSpPr/>
          <p:nvPr/>
        </p:nvSpPr>
        <p:spPr>
          <a:xfrm>
            <a:off x="3296" y="686075"/>
            <a:ext cx="6425589" cy="4470259"/>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0" name="Google Shape;280;gcd5f6d046d_0_197"/>
          <p:cNvSpPr/>
          <p:nvPr/>
        </p:nvSpPr>
        <p:spPr>
          <a:xfrm>
            <a:off x="109876" y="774492"/>
            <a:ext cx="6211443" cy="4444269"/>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gcd5f6d046d_0_197"/>
          <p:cNvSpPr txBox="1"/>
          <p:nvPr>
            <p:ph idx="1" type="body"/>
          </p:nvPr>
        </p:nvSpPr>
        <p:spPr>
          <a:xfrm>
            <a:off x="109875" y="1339350"/>
            <a:ext cx="57234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These are behaviours are not tied to foraging behaviours as they can have food whenever they want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Increased by </a:t>
            </a:r>
            <a:r>
              <a:rPr lang="en-GB" sz="1400">
                <a:solidFill>
                  <a:srgbClr val="FFFFFF"/>
                </a:solidFill>
                <a:latin typeface="Open Sans"/>
                <a:ea typeface="Open Sans"/>
                <a:cs typeface="Open Sans"/>
                <a:sym typeface="Open Sans"/>
              </a:rPr>
              <a:t>density</a:t>
            </a:r>
            <a:r>
              <a:rPr lang="en-GB" sz="1400">
                <a:solidFill>
                  <a:srgbClr val="FFFFFF"/>
                </a:solidFill>
                <a:latin typeface="Open Sans"/>
                <a:ea typeface="Open Sans"/>
                <a:cs typeface="Open Sans"/>
                <a:sym typeface="Open Sans"/>
              </a:rPr>
              <a:t> as other birds behaviours </a:t>
            </a:r>
            <a:r>
              <a:rPr lang="en-GB" sz="1400">
                <a:solidFill>
                  <a:srgbClr val="FFFFFF"/>
                </a:solidFill>
                <a:latin typeface="Open Sans"/>
                <a:ea typeface="Open Sans"/>
                <a:cs typeface="Open Sans"/>
                <a:sym typeface="Open Sans"/>
              </a:rPr>
              <a:t>influence</a:t>
            </a:r>
            <a:r>
              <a:rPr lang="en-GB" sz="1400">
                <a:solidFill>
                  <a:srgbClr val="FFFFFF"/>
                </a:solidFill>
                <a:latin typeface="Open Sans"/>
                <a:ea typeface="Open Sans"/>
                <a:cs typeface="Open Sans"/>
                <a:sym typeface="Open Sans"/>
              </a:rPr>
              <a:t> each other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Lighting schedules can be used to manipulate the feeding cycles of the birds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In full light and full dark they feed consistently but same volume as photoperiodic routines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Drinking follows similar patterns but bigger risk due to contaminants - checked twice a </a:t>
            </a:r>
            <a:r>
              <a:rPr lang="en-GB" sz="1400">
                <a:solidFill>
                  <a:srgbClr val="FFFFFF"/>
                </a:solidFill>
                <a:latin typeface="Open Sans"/>
                <a:ea typeface="Open Sans"/>
                <a:cs typeface="Open Sans"/>
                <a:sym typeface="Open Sans"/>
              </a:rPr>
              <a:t>week</a:t>
            </a:r>
            <a:r>
              <a:rPr lang="en-GB" sz="1400">
                <a:solidFill>
                  <a:srgbClr val="FFFFFF"/>
                </a:solidFill>
                <a:latin typeface="Open Sans"/>
                <a:ea typeface="Open Sans"/>
                <a:cs typeface="Open Sans"/>
                <a:sym typeface="Open Sans"/>
              </a:rPr>
              <a:t>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Lack of hydration will cause reduced mobility and skin lesions as a result of having to compete for water  </a:t>
            </a:r>
            <a:endParaRPr sz="1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400">
              <a:solidFill>
                <a:srgbClr val="FF0000"/>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500">
              <a:solidFill>
                <a:srgbClr val="FF0000"/>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113D60"/>
              </a:solidFill>
              <a:latin typeface="Open Sans"/>
              <a:ea typeface="Open Sans"/>
              <a:cs typeface="Open Sans"/>
              <a:sym typeface="Open Sans"/>
            </a:endParaRPr>
          </a:p>
        </p:txBody>
      </p:sp>
      <p:sp>
        <p:nvSpPr>
          <p:cNvPr id="282" name="Google Shape;282;gcd5f6d046d_0_197"/>
          <p:cNvSpPr txBox="1"/>
          <p:nvPr>
            <p:ph type="title"/>
          </p:nvPr>
        </p:nvSpPr>
        <p:spPr>
          <a:xfrm>
            <a:off x="1621525" y="17975"/>
            <a:ext cx="4579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Feeding and Drinking </a:t>
            </a:r>
            <a:r>
              <a:rPr lang="en-GB">
                <a:solidFill>
                  <a:srgbClr val="123C5F"/>
                </a:solidFill>
                <a:latin typeface="Oswald"/>
                <a:ea typeface="Oswald"/>
                <a:cs typeface="Oswald"/>
                <a:sym typeface="Oswald"/>
              </a:rPr>
              <a:t>Behaviours </a:t>
            </a:r>
            <a:endParaRPr>
              <a:solidFill>
                <a:srgbClr val="123C5F"/>
              </a:solidFill>
              <a:latin typeface="Oswald"/>
              <a:ea typeface="Oswald"/>
              <a:cs typeface="Oswald"/>
              <a:sym typeface="Oswald"/>
            </a:endParaRPr>
          </a:p>
        </p:txBody>
      </p:sp>
      <p:pic>
        <p:nvPicPr>
          <p:cNvPr id="283" name="Google Shape;283;gcd5f6d046d_0_197"/>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284" name="Google Shape;284;gcd5f6d046d_0_197"/>
          <p:cNvSpPr txBox="1"/>
          <p:nvPr>
            <p:ph idx="1" type="body"/>
          </p:nvPr>
        </p:nvSpPr>
        <p:spPr>
          <a:xfrm>
            <a:off x="-5610225" y="93250"/>
            <a:ext cx="5610300" cy="512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These are behaviours are not tied to foraging behaviours as they can have food whenever they want </a:t>
            </a:r>
            <a:endParaRPr sz="16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Most feeding behaviours happen during the day, however, they are very susceptible to other birds behaviours (natural flock behaviour)</a:t>
            </a:r>
            <a:endParaRPr sz="16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Factors that affect the feeding and drinking behaviours - breed, age of birds, particle size, diet and lighting </a:t>
            </a:r>
            <a:endParaRPr sz="16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Lighting schedules can be used to manipulate the feeding cycles of the birds </a:t>
            </a:r>
            <a:endParaRPr sz="16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In full light and full dark they feed consistently but same volume as photoperiodic routines </a:t>
            </a:r>
            <a:endParaRPr sz="16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Drinking follows similar patterns but bigger risk due to contaminants </a:t>
            </a:r>
            <a:endParaRPr sz="16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sz="1600">
                <a:solidFill>
                  <a:srgbClr val="000000"/>
                </a:solidFill>
                <a:latin typeface="Open Sans"/>
                <a:ea typeface="Open Sans"/>
                <a:cs typeface="Open Sans"/>
                <a:sym typeface="Open Sans"/>
              </a:rPr>
              <a:t>Lack of hydration will cause reduced mobility and skin lesions as a result of having to compete for water  </a:t>
            </a:r>
            <a:endParaRPr sz="16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sz="1500">
              <a:solidFill>
                <a:srgbClr val="000000"/>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5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000000"/>
              </a:solidFill>
              <a:latin typeface="Open Sans"/>
              <a:ea typeface="Open Sans"/>
              <a:cs typeface="Open Sans"/>
              <a:sym typeface="Open Sans"/>
            </a:endParaRPr>
          </a:p>
        </p:txBody>
      </p:sp>
      <p:cxnSp>
        <p:nvCxnSpPr>
          <p:cNvPr id="285" name="Google Shape;285;gcd5f6d046d_0_197"/>
          <p:cNvCxnSpPr>
            <a:endCxn id="286" idx="2"/>
          </p:cNvCxnSpPr>
          <p:nvPr/>
        </p:nvCxnSpPr>
        <p:spPr>
          <a:xfrm flipH="1">
            <a:off x="7786257" y="1118211"/>
            <a:ext cx="10200" cy="3832800"/>
          </a:xfrm>
          <a:prstGeom prst="straightConnector1">
            <a:avLst/>
          </a:prstGeom>
          <a:noFill/>
          <a:ln cap="flat" cmpd="sng" w="19050">
            <a:solidFill>
              <a:srgbClr val="123C5F"/>
            </a:solidFill>
            <a:prstDash val="dot"/>
            <a:round/>
            <a:headEnd len="sm" w="sm" type="none"/>
            <a:tailEnd len="sm" w="sm" type="none"/>
          </a:ln>
        </p:spPr>
      </p:cxnSp>
      <p:grpSp>
        <p:nvGrpSpPr>
          <p:cNvPr id="287" name="Google Shape;287;gcd5f6d046d_0_197"/>
          <p:cNvGrpSpPr/>
          <p:nvPr/>
        </p:nvGrpSpPr>
        <p:grpSpPr>
          <a:xfrm flipH="1">
            <a:off x="6671690" y="1381151"/>
            <a:ext cx="2165948" cy="631825"/>
            <a:chOff x="499725" y="1081275"/>
            <a:chExt cx="4007304" cy="2152727"/>
          </a:xfrm>
        </p:grpSpPr>
        <p:sp>
          <p:nvSpPr>
            <p:cNvPr id="288" name="Google Shape;288;gcd5f6d046d_0_197"/>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89" name="Google Shape;289;gcd5f6d046d_0_197"/>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 name="Google Shape;290;gcd5f6d046d_0_197"/>
          <p:cNvSpPr txBox="1"/>
          <p:nvPr/>
        </p:nvSpPr>
        <p:spPr>
          <a:xfrm>
            <a:off x="6787328" y="1407684"/>
            <a:ext cx="19347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Lighting </a:t>
            </a:r>
            <a:r>
              <a:rPr lang="en-GB" sz="1200">
                <a:solidFill>
                  <a:srgbClr val="123C5F"/>
                </a:solidFill>
                <a:latin typeface="Oswald"/>
                <a:ea typeface="Oswald"/>
                <a:cs typeface="Oswald"/>
                <a:sym typeface="Oswald"/>
              </a:rPr>
              <a:t>- manipulates frequency but not quantity</a:t>
            </a:r>
            <a:endParaRPr/>
          </a:p>
        </p:txBody>
      </p:sp>
      <p:grpSp>
        <p:nvGrpSpPr>
          <p:cNvPr id="291" name="Google Shape;291;gcd5f6d046d_0_197"/>
          <p:cNvGrpSpPr/>
          <p:nvPr/>
        </p:nvGrpSpPr>
        <p:grpSpPr>
          <a:xfrm flipH="1">
            <a:off x="6671690" y="2386251"/>
            <a:ext cx="2165948" cy="631825"/>
            <a:chOff x="499725" y="1081275"/>
            <a:chExt cx="4007304" cy="2152727"/>
          </a:xfrm>
        </p:grpSpPr>
        <p:sp>
          <p:nvSpPr>
            <p:cNvPr id="292" name="Google Shape;292;gcd5f6d046d_0_197"/>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93" name="Google Shape;293;gcd5f6d046d_0_197"/>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gcd5f6d046d_0_197"/>
          <p:cNvSpPr txBox="1"/>
          <p:nvPr/>
        </p:nvSpPr>
        <p:spPr>
          <a:xfrm>
            <a:off x="6671676" y="2385875"/>
            <a:ext cx="21660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Breed - </a:t>
            </a:r>
            <a:r>
              <a:rPr lang="en-GB" sz="1200">
                <a:solidFill>
                  <a:srgbClr val="123C5F"/>
                </a:solidFill>
                <a:latin typeface="Oswald"/>
                <a:ea typeface="Oswald"/>
                <a:cs typeface="Oswald"/>
                <a:sym typeface="Oswald"/>
              </a:rPr>
              <a:t>variety</a:t>
            </a:r>
            <a:r>
              <a:rPr lang="en-GB" sz="1200">
                <a:solidFill>
                  <a:srgbClr val="123C5F"/>
                </a:solidFill>
                <a:latin typeface="Oswald"/>
                <a:ea typeface="Oswald"/>
                <a:cs typeface="Oswald"/>
                <a:sym typeface="Oswald"/>
              </a:rPr>
              <a:t> of daily </a:t>
            </a:r>
            <a:r>
              <a:rPr lang="en-GB" sz="1200">
                <a:solidFill>
                  <a:srgbClr val="123C5F"/>
                </a:solidFill>
                <a:latin typeface="Oswald"/>
                <a:ea typeface="Oswald"/>
                <a:cs typeface="Oswald"/>
                <a:sym typeface="Oswald"/>
              </a:rPr>
              <a:t>quantity</a:t>
            </a:r>
            <a:r>
              <a:rPr lang="en-GB" sz="1200">
                <a:solidFill>
                  <a:srgbClr val="123C5F"/>
                </a:solidFill>
                <a:latin typeface="Oswald"/>
                <a:ea typeface="Oswald"/>
                <a:cs typeface="Oswald"/>
                <a:sym typeface="Oswald"/>
              </a:rPr>
              <a:t> and schedule </a:t>
            </a:r>
            <a:endParaRPr>
              <a:latin typeface="Oswald"/>
              <a:ea typeface="Oswald"/>
              <a:cs typeface="Oswald"/>
              <a:sym typeface="Oswald"/>
            </a:endParaRPr>
          </a:p>
        </p:txBody>
      </p:sp>
      <p:grpSp>
        <p:nvGrpSpPr>
          <p:cNvPr id="295" name="Google Shape;295;gcd5f6d046d_0_197"/>
          <p:cNvGrpSpPr/>
          <p:nvPr/>
        </p:nvGrpSpPr>
        <p:grpSpPr>
          <a:xfrm flipH="1">
            <a:off x="6671416" y="420740"/>
            <a:ext cx="2243695" cy="697484"/>
            <a:chOff x="499725" y="1081275"/>
            <a:chExt cx="4007313" cy="2152727"/>
          </a:xfrm>
        </p:grpSpPr>
        <p:sp>
          <p:nvSpPr>
            <p:cNvPr id="296" name="Google Shape;296;gcd5f6d046d_0_197"/>
            <p:cNvSpPr/>
            <p:nvPr/>
          </p:nvSpPr>
          <p:spPr>
            <a:xfrm>
              <a:off x="500513" y="1111727"/>
              <a:ext cx="4006525" cy="2122275"/>
            </a:xfrm>
            <a:custGeom>
              <a:rect b="b" l="l" r="r" t="t"/>
              <a:pathLst>
                <a:path extrusionOk="0" h="84891" w="160261">
                  <a:moveTo>
                    <a:pt x="0" y="81591"/>
                  </a:moveTo>
                  <a:lnTo>
                    <a:pt x="9324" y="82593"/>
                  </a:lnTo>
                  <a:lnTo>
                    <a:pt x="160261" y="84891"/>
                  </a:lnTo>
                  <a:lnTo>
                    <a:pt x="155313" y="0"/>
                  </a:lnTo>
                  <a:lnTo>
                    <a:pt x="148133" y="78020"/>
                  </a:lnTo>
                  <a:close/>
                </a:path>
              </a:pathLst>
            </a:custGeom>
            <a:solidFill>
              <a:srgbClr val="FB9435"/>
            </a:solidFill>
            <a:ln>
              <a:noFill/>
            </a:ln>
          </p:spPr>
        </p:sp>
        <p:sp>
          <p:nvSpPr>
            <p:cNvPr id="297" name="Google Shape;297;gcd5f6d046d_0_197"/>
            <p:cNvSpPr/>
            <p:nvPr/>
          </p:nvSpPr>
          <p:spPr>
            <a:xfrm>
              <a:off x="499725" y="1081275"/>
              <a:ext cx="3890400" cy="2071500"/>
            </a:xfrm>
            <a:prstGeom prst="rect">
              <a:avLst/>
            </a:prstGeom>
            <a:solidFill>
              <a:srgbClr val="123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 name="Google Shape;298;gcd5f6d046d_0_197"/>
          <p:cNvSpPr txBox="1"/>
          <p:nvPr/>
        </p:nvSpPr>
        <p:spPr>
          <a:xfrm>
            <a:off x="6750761" y="538907"/>
            <a:ext cx="2085000" cy="57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lang="en-GB" sz="1600">
                <a:solidFill>
                  <a:srgbClr val="FFFFFF"/>
                </a:solidFill>
                <a:latin typeface="Oswald"/>
                <a:ea typeface="Oswald"/>
                <a:cs typeface="Oswald"/>
                <a:sym typeface="Oswald"/>
              </a:rPr>
              <a:t>Influencing factors </a:t>
            </a:r>
            <a:endParaRPr b="0" i="1" sz="1600" u="none" cap="none" strike="noStrike">
              <a:solidFill>
                <a:srgbClr val="FFFFFF"/>
              </a:solidFill>
              <a:latin typeface="Open Sans"/>
              <a:ea typeface="Open Sans"/>
              <a:cs typeface="Open Sans"/>
              <a:sym typeface="Open Sans"/>
            </a:endParaRPr>
          </a:p>
        </p:txBody>
      </p:sp>
      <p:grpSp>
        <p:nvGrpSpPr>
          <p:cNvPr id="299" name="Google Shape;299;gcd5f6d046d_0_197"/>
          <p:cNvGrpSpPr/>
          <p:nvPr/>
        </p:nvGrpSpPr>
        <p:grpSpPr>
          <a:xfrm flipH="1">
            <a:off x="6671690" y="3364451"/>
            <a:ext cx="2165948" cy="631825"/>
            <a:chOff x="499725" y="1081275"/>
            <a:chExt cx="4007304" cy="2152727"/>
          </a:xfrm>
        </p:grpSpPr>
        <p:sp>
          <p:nvSpPr>
            <p:cNvPr id="300" name="Google Shape;300;gcd5f6d046d_0_197"/>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01" name="Google Shape;301;gcd5f6d046d_0_197"/>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gcd5f6d046d_0_197"/>
          <p:cNvSpPr txBox="1"/>
          <p:nvPr/>
        </p:nvSpPr>
        <p:spPr>
          <a:xfrm>
            <a:off x="6671676" y="3364075"/>
            <a:ext cx="21660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Density</a:t>
            </a:r>
            <a:r>
              <a:rPr lang="en-GB" sz="1200">
                <a:solidFill>
                  <a:srgbClr val="123C5F"/>
                </a:solidFill>
                <a:latin typeface="Oswald"/>
                <a:ea typeface="Oswald"/>
                <a:cs typeface="Oswald"/>
                <a:sym typeface="Oswald"/>
              </a:rPr>
              <a:t> - birds influence each other and crowd around drinkers</a:t>
            </a:r>
            <a:r>
              <a:rPr lang="en-GB" sz="1200">
                <a:solidFill>
                  <a:srgbClr val="123C5F"/>
                </a:solidFill>
                <a:latin typeface="Oswald"/>
                <a:ea typeface="Oswald"/>
                <a:cs typeface="Oswald"/>
                <a:sym typeface="Oswald"/>
              </a:rPr>
              <a:t> </a:t>
            </a:r>
            <a:endParaRPr/>
          </a:p>
        </p:txBody>
      </p:sp>
      <p:grpSp>
        <p:nvGrpSpPr>
          <p:cNvPr id="303" name="Google Shape;303;gcd5f6d046d_0_197"/>
          <p:cNvGrpSpPr/>
          <p:nvPr/>
        </p:nvGrpSpPr>
        <p:grpSpPr>
          <a:xfrm flipH="1">
            <a:off x="6671690" y="4343026"/>
            <a:ext cx="2165948" cy="631825"/>
            <a:chOff x="499725" y="1081275"/>
            <a:chExt cx="4007304" cy="2152727"/>
          </a:xfrm>
        </p:grpSpPr>
        <p:sp>
          <p:nvSpPr>
            <p:cNvPr id="304" name="Google Shape;304;gcd5f6d046d_0_197"/>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286" name="Google Shape;286;gcd5f6d046d_0_197"/>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gcd5f6d046d_0_197"/>
          <p:cNvSpPr txBox="1"/>
          <p:nvPr/>
        </p:nvSpPr>
        <p:spPr>
          <a:xfrm>
            <a:off x="6671676" y="4342650"/>
            <a:ext cx="21660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595959"/>
              </a:buClr>
              <a:buSzPts val="1800"/>
              <a:buFont typeface="Arial"/>
              <a:buNone/>
            </a:pPr>
            <a:r>
              <a:rPr b="1" lang="en-GB" sz="1200">
                <a:solidFill>
                  <a:srgbClr val="123C5F"/>
                </a:solidFill>
                <a:latin typeface="Oswald"/>
                <a:ea typeface="Oswald"/>
                <a:cs typeface="Oswald"/>
                <a:sym typeface="Oswald"/>
              </a:rPr>
              <a:t>Age - </a:t>
            </a:r>
            <a:r>
              <a:rPr lang="en-GB" sz="1200">
                <a:solidFill>
                  <a:srgbClr val="123C5F"/>
                </a:solidFill>
                <a:latin typeface="Oswald"/>
                <a:ea typeface="Oswald"/>
                <a:cs typeface="Oswald"/>
                <a:sym typeface="Oswald"/>
              </a:rPr>
              <a:t>feeders filled more as birds grow more </a:t>
            </a:r>
            <a:endParaRPr>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d3de82ace6_0_85"/>
          <p:cNvSpPr txBox="1"/>
          <p:nvPr>
            <p:ph type="title"/>
          </p:nvPr>
        </p:nvSpPr>
        <p:spPr>
          <a:xfrm>
            <a:off x="364225" y="8893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Lying and Resting Behaviours </a:t>
            </a:r>
            <a:endParaRPr>
              <a:solidFill>
                <a:srgbClr val="123C5F"/>
              </a:solidFill>
              <a:latin typeface="Oswald"/>
              <a:ea typeface="Oswald"/>
              <a:cs typeface="Oswald"/>
              <a:sym typeface="Oswald"/>
            </a:endParaRPr>
          </a:p>
        </p:txBody>
      </p:sp>
      <p:pic>
        <p:nvPicPr>
          <p:cNvPr id="311" name="Google Shape;311;gd3de82ace6_0_85"/>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312" name="Google Shape;312;gd3de82ace6_0_85"/>
          <p:cNvSpPr txBox="1"/>
          <p:nvPr>
            <p:ph idx="1" type="body"/>
          </p:nvPr>
        </p:nvSpPr>
        <p:spPr>
          <a:xfrm>
            <a:off x="-1285875" y="6017350"/>
            <a:ext cx="62853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Differs from sitting as its head is resting on the ground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Largely increases as birds grow older, especially increased after day 6 of the flock. By the time they are 5-6 weeks old they spend at least a quarter of their time asleep.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Largely increased by the influence of other birds in the shed and lighting - when in light for 23hrs they often lose their synchrony and far less sleep as more disturbances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Easily confused with huddling/clustering behaviours as they can rest closer to each other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Largely influenced by lighting timings and group synchronization. </a:t>
            </a:r>
            <a:endParaRPr>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GB">
                <a:solidFill>
                  <a:srgbClr val="000000"/>
                </a:solidFill>
                <a:latin typeface="Open Sans"/>
                <a:ea typeface="Open Sans"/>
                <a:cs typeface="Open Sans"/>
                <a:sym typeface="Open Sans"/>
              </a:rPr>
              <a:t>Like resting along walls due to reduced probability of a disturbance</a:t>
            </a:r>
            <a:endParaRPr sz="15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SzPts val="1800"/>
              <a:buNone/>
            </a:pPr>
            <a:r>
              <a:t/>
            </a:r>
            <a:endParaRPr sz="1500">
              <a:solidFill>
                <a:srgbClr val="000000"/>
              </a:solidFill>
              <a:latin typeface="Open Sans"/>
              <a:ea typeface="Open Sans"/>
              <a:cs typeface="Open Sans"/>
              <a:sym typeface="Open Sans"/>
            </a:endParaRPr>
          </a:p>
        </p:txBody>
      </p:sp>
      <p:grpSp>
        <p:nvGrpSpPr>
          <p:cNvPr id="313" name="Google Shape;313;gd3de82ace6_0_85"/>
          <p:cNvGrpSpPr/>
          <p:nvPr/>
        </p:nvGrpSpPr>
        <p:grpSpPr>
          <a:xfrm flipH="1">
            <a:off x="758629" y="1714787"/>
            <a:ext cx="3248722" cy="1044073"/>
            <a:chOff x="499725" y="1081275"/>
            <a:chExt cx="4007304" cy="2152727"/>
          </a:xfrm>
        </p:grpSpPr>
        <p:sp>
          <p:nvSpPr>
            <p:cNvPr id="314" name="Google Shape;314;gd3de82ace6_0_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15" name="Google Shape;315;gd3de82ace6_0_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gd3de82ace6_0_85"/>
          <p:cNvSpPr txBox="1"/>
          <p:nvPr/>
        </p:nvSpPr>
        <p:spPr>
          <a:xfrm>
            <a:off x="983938" y="1930655"/>
            <a:ext cx="2798100" cy="2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113D60"/>
                </a:solidFill>
                <a:latin typeface="Oswald"/>
                <a:ea typeface="Oswald"/>
                <a:cs typeface="Oswald"/>
                <a:sym typeface="Oswald"/>
              </a:rPr>
              <a:t>As they grow older they sleep a lot more - quarter of time at end of life </a:t>
            </a:r>
            <a:endParaRPr>
              <a:solidFill>
                <a:srgbClr val="113D60"/>
              </a:solidFill>
              <a:latin typeface="Oswald Regular"/>
              <a:ea typeface="Oswald Regular"/>
              <a:cs typeface="Oswald Regular"/>
              <a:sym typeface="Oswald Regular"/>
            </a:endParaRPr>
          </a:p>
        </p:txBody>
      </p:sp>
      <p:grpSp>
        <p:nvGrpSpPr>
          <p:cNvPr id="317" name="Google Shape;317;gd3de82ace6_0_85"/>
          <p:cNvGrpSpPr/>
          <p:nvPr/>
        </p:nvGrpSpPr>
        <p:grpSpPr>
          <a:xfrm flipH="1">
            <a:off x="4825804" y="1714821"/>
            <a:ext cx="3248722" cy="961838"/>
            <a:chOff x="499725" y="1081275"/>
            <a:chExt cx="4007304" cy="2152727"/>
          </a:xfrm>
        </p:grpSpPr>
        <p:sp>
          <p:nvSpPr>
            <p:cNvPr id="318" name="Google Shape;318;gd3de82ace6_0_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19" name="Google Shape;319;gd3de82ace6_0_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gd3de82ace6_0_85"/>
          <p:cNvGrpSpPr/>
          <p:nvPr/>
        </p:nvGrpSpPr>
        <p:grpSpPr>
          <a:xfrm flipH="1">
            <a:off x="758641" y="3156449"/>
            <a:ext cx="3248722" cy="717073"/>
            <a:chOff x="499725" y="1081275"/>
            <a:chExt cx="4007304" cy="2152727"/>
          </a:xfrm>
        </p:grpSpPr>
        <p:sp>
          <p:nvSpPr>
            <p:cNvPr id="321" name="Google Shape;321;gd3de82ace6_0_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22" name="Google Shape;322;gd3de82ace6_0_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gd3de82ace6_0_85"/>
          <p:cNvSpPr txBox="1"/>
          <p:nvPr/>
        </p:nvSpPr>
        <p:spPr>
          <a:xfrm>
            <a:off x="5051113" y="1754255"/>
            <a:ext cx="2798100" cy="2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113D60"/>
                </a:solidFill>
                <a:latin typeface="Oswald"/>
                <a:ea typeface="Oswald"/>
                <a:cs typeface="Oswald"/>
                <a:sym typeface="Oswald"/>
              </a:rPr>
              <a:t>Highly influenced by synchronicity to not disturb other birds, so very susceptible to light </a:t>
            </a:r>
            <a:endParaRPr>
              <a:solidFill>
                <a:srgbClr val="113D60"/>
              </a:solidFill>
              <a:latin typeface="Oswald Regular"/>
              <a:ea typeface="Oswald Regular"/>
              <a:cs typeface="Oswald Regular"/>
              <a:sym typeface="Oswald Regular"/>
            </a:endParaRPr>
          </a:p>
        </p:txBody>
      </p:sp>
      <p:sp>
        <p:nvSpPr>
          <p:cNvPr id="324" name="Google Shape;324;gd3de82ace6_0_85"/>
          <p:cNvSpPr txBox="1"/>
          <p:nvPr/>
        </p:nvSpPr>
        <p:spPr>
          <a:xfrm>
            <a:off x="983950" y="3245105"/>
            <a:ext cx="2798100" cy="2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113D60"/>
                </a:solidFill>
                <a:latin typeface="Oswald"/>
                <a:ea typeface="Oswald"/>
                <a:cs typeface="Oswald"/>
                <a:sym typeface="Oswald"/>
              </a:rPr>
              <a:t>Largely influenced by lighting times as it effects </a:t>
            </a:r>
            <a:r>
              <a:rPr lang="en-GB">
                <a:solidFill>
                  <a:srgbClr val="113D60"/>
                </a:solidFill>
                <a:latin typeface="Oswald"/>
                <a:ea typeface="Oswald"/>
                <a:cs typeface="Oswald"/>
                <a:sym typeface="Oswald"/>
              </a:rPr>
              <a:t>synchronicity</a:t>
            </a:r>
            <a:r>
              <a:rPr lang="en-GB">
                <a:solidFill>
                  <a:srgbClr val="113D60"/>
                </a:solidFill>
                <a:latin typeface="Oswald"/>
                <a:ea typeface="Oswald"/>
                <a:cs typeface="Oswald"/>
                <a:sym typeface="Oswald"/>
              </a:rPr>
              <a:t> </a:t>
            </a:r>
            <a:endParaRPr>
              <a:solidFill>
                <a:srgbClr val="113D60"/>
              </a:solidFill>
              <a:latin typeface="Oswald Regular"/>
              <a:ea typeface="Oswald Regular"/>
              <a:cs typeface="Oswald Regular"/>
              <a:sym typeface="Oswald Regular"/>
            </a:endParaRPr>
          </a:p>
        </p:txBody>
      </p:sp>
      <p:grpSp>
        <p:nvGrpSpPr>
          <p:cNvPr id="325" name="Google Shape;325;gd3de82ace6_0_85"/>
          <p:cNvGrpSpPr/>
          <p:nvPr/>
        </p:nvGrpSpPr>
        <p:grpSpPr>
          <a:xfrm flipH="1">
            <a:off x="4825791" y="3156449"/>
            <a:ext cx="3248722" cy="717073"/>
            <a:chOff x="499725" y="1081275"/>
            <a:chExt cx="4007304" cy="2152727"/>
          </a:xfrm>
        </p:grpSpPr>
        <p:sp>
          <p:nvSpPr>
            <p:cNvPr id="326" name="Google Shape;326;gd3de82ace6_0_85"/>
            <p:cNvSpPr/>
            <p:nvPr/>
          </p:nvSpPr>
          <p:spPr>
            <a:xfrm>
              <a:off x="500529" y="1145902"/>
              <a:ext cx="4006500" cy="2088100"/>
            </a:xfrm>
            <a:custGeom>
              <a:rect b="b" l="l" r="r" t="t"/>
              <a:pathLst>
                <a:path extrusionOk="0" h="83524" w="160260">
                  <a:moveTo>
                    <a:pt x="0" y="80224"/>
                  </a:moveTo>
                  <a:lnTo>
                    <a:pt x="9322" y="81226"/>
                  </a:lnTo>
                  <a:lnTo>
                    <a:pt x="160260" y="83524"/>
                  </a:lnTo>
                  <a:lnTo>
                    <a:pt x="155160" y="0"/>
                  </a:lnTo>
                  <a:lnTo>
                    <a:pt x="148133" y="76653"/>
                  </a:lnTo>
                  <a:close/>
                </a:path>
              </a:pathLst>
            </a:custGeom>
            <a:solidFill>
              <a:srgbClr val="123C5F"/>
            </a:solidFill>
            <a:ln>
              <a:noFill/>
            </a:ln>
          </p:spPr>
        </p:sp>
        <p:sp>
          <p:nvSpPr>
            <p:cNvPr id="327" name="Google Shape;327;gd3de82ace6_0_85"/>
            <p:cNvSpPr/>
            <p:nvPr/>
          </p:nvSpPr>
          <p:spPr>
            <a:xfrm>
              <a:off x="499725" y="1081275"/>
              <a:ext cx="3890400" cy="2071500"/>
            </a:xfrm>
            <a:prstGeom prst="rect">
              <a:avLst/>
            </a:prstGeom>
            <a:solidFill>
              <a:srgbClr val="FFE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gd3de82ace6_0_85"/>
          <p:cNvSpPr txBox="1"/>
          <p:nvPr/>
        </p:nvSpPr>
        <p:spPr>
          <a:xfrm>
            <a:off x="5082175" y="3245105"/>
            <a:ext cx="2798100" cy="2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113D60"/>
                </a:solidFill>
                <a:latin typeface="Oswald"/>
                <a:ea typeface="Oswald"/>
                <a:cs typeface="Oswald"/>
                <a:sym typeface="Oswald"/>
              </a:rPr>
              <a:t>Resting </a:t>
            </a:r>
            <a:r>
              <a:rPr lang="en-GB">
                <a:solidFill>
                  <a:srgbClr val="113D60"/>
                </a:solidFill>
                <a:latin typeface="Oswald"/>
                <a:ea typeface="Oswald"/>
                <a:cs typeface="Oswald"/>
                <a:sym typeface="Oswald"/>
              </a:rPr>
              <a:t>along</a:t>
            </a:r>
            <a:r>
              <a:rPr lang="en-GB">
                <a:solidFill>
                  <a:srgbClr val="113D60"/>
                </a:solidFill>
                <a:latin typeface="Oswald"/>
                <a:ea typeface="Oswald"/>
                <a:cs typeface="Oswald"/>
                <a:sym typeface="Oswald"/>
              </a:rPr>
              <a:t> walls to reduced probability of a disturbance </a:t>
            </a:r>
            <a:endParaRPr>
              <a:solidFill>
                <a:srgbClr val="113D60"/>
              </a:solidFill>
              <a:latin typeface="Oswald Regular"/>
              <a:ea typeface="Oswald Regular"/>
              <a:cs typeface="Oswald Regular"/>
              <a:sym typeface="Oswald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cd5f6d046d_0_213"/>
          <p:cNvSpPr/>
          <p:nvPr/>
        </p:nvSpPr>
        <p:spPr>
          <a:xfrm>
            <a:off x="3300" y="488300"/>
            <a:ext cx="9137428" cy="4671681"/>
          </a:xfrm>
          <a:custGeom>
            <a:rect b="b" l="l" r="r" t="t"/>
            <a:pathLst>
              <a:path extrusionOk="0" h="2598988" w="5343525">
                <a:moveTo>
                  <a:pt x="55662" y="250328"/>
                </a:moveTo>
                <a:lnTo>
                  <a:pt x="4546815" y="0"/>
                </a:lnTo>
                <a:lnTo>
                  <a:pt x="5343525" y="1177710"/>
                </a:lnTo>
                <a:lnTo>
                  <a:pt x="5133975" y="2598988"/>
                </a:lnTo>
                <a:lnTo>
                  <a:pt x="0" y="2598988"/>
                </a:lnTo>
                <a:lnTo>
                  <a:pt x="55662" y="2503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gcd5f6d046d_0_213"/>
          <p:cNvSpPr/>
          <p:nvPr/>
        </p:nvSpPr>
        <p:spPr>
          <a:xfrm>
            <a:off x="158874" y="580576"/>
            <a:ext cx="8834342" cy="4632696"/>
          </a:xfrm>
          <a:custGeom>
            <a:rect b="b" l="l" r="r" t="t"/>
            <a:pathLst>
              <a:path extrusionOk="0" h="2598988" w="5219700">
                <a:moveTo>
                  <a:pt x="74831" y="257966"/>
                </a:moveTo>
                <a:lnTo>
                  <a:pt x="4422990" y="0"/>
                </a:lnTo>
                <a:lnTo>
                  <a:pt x="5219700" y="1177710"/>
                </a:lnTo>
                <a:lnTo>
                  <a:pt x="5010150" y="2598988"/>
                </a:lnTo>
                <a:lnTo>
                  <a:pt x="0" y="2551363"/>
                </a:lnTo>
                <a:lnTo>
                  <a:pt x="74831" y="257966"/>
                </a:lnTo>
                <a:close/>
              </a:path>
            </a:pathLst>
          </a:custGeom>
          <a:solidFill>
            <a:srgbClr val="113D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gcd5f6d046d_0_213"/>
          <p:cNvSpPr txBox="1"/>
          <p:nvPr>
            <p:ph type="title"/>
          </p:nvPr>
        </p:nvSpPr>
        <p:spPr>
          <a:xfrm>
            <a:off x="1621525" y="1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123C5F"/>
                </a:solidFill>
                <a:latin typeface="Oswald"/>
                <a:ea typeface="Oswald"/>
                <a:cs typeface="Oswald"/>
                <a:sym typeface="Oswald"/>
              </a:rPr>
              <a:t>Grooming and Dustbathing </a:t>
            </a:r>
            <a:endParaRPr>
              <a:solidFill>
                <a:srgbClr val="123C5F"/>
              </a:solidFill>
              <a:latin typeface="Oswald"/>
              <a:ea typeface="Oswald"/>
              <a:cs typeface="Oswald"/>
              <a:sym typeface="Oswald"/>
            </a:endParaRPr>
          </a:p>
        </p:txBody>
      </p:sp>
      <p:pic>
        <p:nvPicPr>
          <p:cNvPr id="336" name="Google Shape;336;gcd5f6d046d_0_213"/>
          <p:cNvPicPr preferRelativeResize="0"/>
          <p:nvPr/>
        </p:nvPicPr>
        <p:blipFill rotWithShape="1">
          <a:blip r:embed="rId3">
            <a:alphaModFix/>
          </a:blip>
          <a:srcRect b="0" l="0" r="0" t="0"/>
          <a:stretch/>
        </p:blipFill>
        <p:spPr>
          <a:xfrm>
            <a:off x="239122" y="187931"/>
            <a:ext cx="908100" cy="232828"/>
          </a:xfrm>
          <a:prstGeom prst="rect">
            <a:avLst/>
          </a:prstGeom>
          <a:noFill/>
          <a:ln>
            <a:noFill/>
          </a:ln>
        </p:spPr>
      </p:pic>
      <p:sp>
        <p:nvSpPr>
          <p:cNvPr id="337" name="Google Shape;337;gcd5f6d046d_0_213"/>
          <p:cNvSpPr txBox="1"/>
          <p:nvPr>
            <p:ph idx="1" type="body"/>
          </p:nvPr>
        </p:nvSpPr>
        <p:spPr>
          <a:xfrm>
            <a:off x="286750" y="1185175"/>
            <a:ext cx="4866300" cy="3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FFFFFF"/>
              </a:solidFill>
              <a:latin typeface="Open Sans"/>
              <a:ea typeface="Open Sans"/>
              <a:cs typeface="Open Sans"/>
              <a:sym typeface="Open Sans"/>
            </a:endParaRPr>
          </a:p>
          <a:p>
            <a:pPr indent="-323850" lvl="0" marL="457200" rtl="0" algn="l">
              <a:lnSpc>
                <a:spcPct val="115000"/>
              </a:lnSpc>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Most dust in sheds originate from the litter that has dried then becomes airborne </a:t>
            </a:r>
            <a:endParaRPr sz="1500">
              <a:solidFill>
                <a:srgbClr val="FFFFFF"/>
              </a:solidFill>
              <a:latin typeface="Open Sans"/>
              <a:ea typeface="Open Sans"/>
              <a:cs typeface="Open Sans"/>
              <a:sym typeface="Open Sans"/>
            </a:endParaRPr>
          </a:p>
          <a:p>
            <a:pPr indent="-323850" lvl="0" marL="457200" rtl="0" algn="l">
              <a:lnSpc>
                <a:spcPct val="115000"/>
              </a:lnSpc>
              <a:spcBef>
                <a:spcPts val="0"/>
              </a:spcBef>
              <a:spcAft>
                <a:spcPts val="0"/>
              </a:spcAft>
              <a:buClr>
                <a:srgbClr val="FFFFFF"/>
              </a:buClr>
              <a:buSzPts val="1500"/>
              <a:buFont typeface="Open Sans"/>
              <a:buChar char="●"/>
            </a:pPr>
            <a:r>
              <a:rPr b="1" lang="en-GB" sz="1500">
                <a:solidFill>
                  <a:srgbClr val="FFFFFF"/>
                </a:solidFill>
                <a:latin typeface="Open Sans"/>
                <a:ea typeface="Open Sans"/>
                <a:cs typeface="Open Sans"/>
                <a:sym typeface="Open Sans"/>
              </a:rPr>
              <a:t>Based on frequency</a:t>
            </a:r>
            <a:r>
              <a:rPr lang="en-GB" sz="1500">
                <a:solidFill>
                  <a:srgbClr val="FFFFFF"/>
                </a:solidFill>
                <a:latin typeface="Open Sans"/>
                <a:ea typeface="Open Sans"/>
                <a:cs typeface="Open Sans"/>
                <a:sym typeface="Open Sans"/>
              </a:rPr>
              <a:t> to determine if it is comfort or stress behaviour </a:t>
            </a:r>
            <a:endParaRPr sz="1500">
              <a:solidFill>
                <a:srgbClr val="FFFFFF"/>
              </a:solidFill>
              <a:latin typeface="Open Sans"/>
              <a:ea typeface="Open Sans"/>
              <a:cs typeface="Open Sans"/>
              <a:sym typeface="Open Sans"/>
            </a:endParaRPr>
          </a:p>
          <a:p>
            <a:pPr indent="-323850" lvl="0" marL="457200" rtl="0" algn="l">
              <a:lnSpc>
                <a:spcPct val="115000"/>
              </a:lnSpc>
              <a:spcBef>
                <a:spcPts val="0"/>
              </a:spcBef>
              <a:spcAft>
                <a:spcPts val="0"/>
              </a:spcAft>
              <a:buClr>
                <a:srgbClr val="FFFFFF"/>
              </a:buClr>
              <a:buSzPts val="1500"/>
              <a:buFont typeface="Open Sans"/>
              <a:buChar char="●"/>
            </a:pPr>
            <a:r>
              <a:rPr b="1" lang="en-GB" sz="1500">
                <a:solidFill>
                  <a:srgbClr val="FFFFFF"/>
                </a:solidFill>
                <a:latin typeface="Open Sans"/>
                <a:ea typeface="Open Sans"/>
                <a:cs typeface="Open Sans"/>
                <a:sym typeface="Open Sans"/>
              </a:rPr>
              <a:t>Increased in lower density</a:t>
            </a:r>
            <a:r>
              <a:rPr lang="en-GB" sz="1500">
                <a:solidFill>
                  <a:srgbClr val="FFFFFF"/>
                </a:solidFill>
                <a:latin typeface="Open Sans"/>
                <a:ea typeface="Open Sans"/>
                <a:cs typeface="Open Sans"/>
                <a:sym typeface="Open Sans"/>
              </a:rPr>
              <a:t> as they have more space</a:t>
            </a:r>
            <a:endParaRPr sz="1500">
              <a:solidFill>
                <a:srgbClr val="FFFFFF"/>
              </a:solidFill>
              <a:latin typeface="Open Sans"/>
              <a:ea typeface="Open Sans"/>
              <a:cs typeface="Open Sans"/>
              <a:sym typeface="Open Sans"/>
            </a:endParaRPr>
          </a:p>
          <a:p>
            <a:pPr indent="-323850" lvl="0" marL="457200" rtl="0" algn="l">
              <a:lnSpc>
                <a:spcPct val="115000"/>
              </a:lnSpc>
              <a:spcBef>
                <a:spcPts val="0"/>
              </a:spcBef>
              <a:spcAft>
                <a:spcPts val="0"/>
              </a:spcAft>
              <a:buClr>
                <a:srgbClr val="FFFFFF"/>
              </a:buClr>
              <a:buSzPts val="1500"/>
              <a:buFont typeface="Open Sans"/>
              <a:buChar char="●"/>
            </a:pPr>
            <a:r>
              <a:rPr lang="en-GB" sz="1500">
                <a:solidFill>
                  <a:srgbClr val="FFFFFF"/>
                </a:solidFill>
                <a:latin typeface="Open Sans"/>
                <a:ea typeface="Open Sans"/>
                <a:cs typeface="Open Sans"/>
                <a:sym typeface="Open Sans"/>
              </a:rPr>
              <a:t>Most </a:t>
            </a:r>
            <a:r>
              <a:rPr b="1" lang="en-GB" sz="1500">
                <a:solidFill>
                  <a:srgbClr val="FFFFFF"/>
                </a:solidFill>
                <a:latin typeface="Open Sans"/>
                <a:ea typeface="Open Sans"/>
                <a:cs typeface="Open Sans"/>
                <a:sym typeface="Open Sans"/>
              </a:rPr>
              <a:t>preening common before sleeping</a:t>
            </a:r>
            <a:r>
              <a:rPr lang="en-GB" sz="1500">
                <a:solidFill>
                  <a:srgbClr val="FFFFFF"/>
                </a:solidFill>
                <a:latin typeface="Open Sans"/>
                <a:ea typeface="Open Sans"/>
                <a:cs typeface="Open Sans"/>
                <a:sym typeface="Open Sans"/>
              </a:rPr>
              <a:t> </a:t>
            </a:r>
            <a:endParaRPr sz="1500">
              <a:solidFill>
                <a:srgbClr val="FFFFFF"/>
              </a:solidFill>
              <a:latin typeface="Open Sans"/>
              <a:ea typeface="Open Sans"/>
              <a:cs typeface="Open Sans"/>
              <a:sym typeface="Open Sans"/>
            </a:endParaRPr>
          </a:p>
          <a:p>
            <a:pPr indent="-323850" lvl="0" marL="457200" rtl="0" algn="l">
              <a:lnSpc>
                <a:spcPct val="115000"/>
              </a:lnSpc>
              <a:spcBef>
                <a:spcPts val="0"/>
              </a:spcBef>
              <a:spcAft>
                <a:spcPts val="0"/>
              </a:spcAft>
              <a:buClr>
                <a:srgbClr val="FFFFFF"/>
              </a:buClr>
              <a:buSzPts val="1500"/>
              <a:buFont typeface="Open Sans"/>
              <a:buChar char="●"/>
            </a:pPr>
            <a:r>
              <a:rPr b="1" lang="en-GB" sz="1500">
                <a:solidFill>
                  <a:srgbClr val="FFFFFF"/>
                </a:solidFill>
                <a:latin typeface="Open Sans"/>
                <a:ea typeface="Open Sans"/>
                <a:cs typeface="Open Sans"/>
                <a:sym typeface="Open Sans"/>
              </a:rPr>
              <a:t>Dust bathing</a:t>
            </a:r>
            <a:r>
              <a:rPr lang="en-GB" sz="1500">
                <a:solidFill>
                  <a:srgbClr val="FFFFFF"/>
                </a:solidFill>
                <a:latin typeface="Open Sans"/>
                <a:ea typeface="Open Sans"/>
                <a:cs typeface="Open Sans"/>
                <a:sym typeface="Open Sans"/>
              </a:rPr>
              <a:t> Good indicator of </a:t>
            </a:r>
            <a:r>
              <a:rPr lang="en-GB" sz="1500">
                <a:solidFill>
                  <a:srgbClr val="FFFFFF"/>
                </a:solidFill>
                <a:latin typeface="Open Sans"/>
                <a:ea typeface="Open Sans"/>
                <a:cs typeface="Open Sans"/>
                <a:sym typeface="Open Sans"/>
              </a:rPr>
              <a:t>welfare</a:t>
            </a:r>
            <a:r>
              <a:rPr lang="en-GB" sz="1500">
                <a:solidFill>
                  <a:srgbClr val="FFFFFF"/>
                </a:solidFill>
                <a:latin typeface="Open Sans"/>
                <a:ea typeface="Open Sans"/>
                <a:cs typeface="Open Sans"/>
                <a:sym typeface="Open Sans"/>
              </a:rPr>
              <a:t> and maintains feather appearance</a:t>
            </a:r>
            <a:endParaRPr sz="1500">
              <a:solidFill>
                <a:srgbClr val="FFFFFF"/>
              </a:solidFill>
              <a:latin typeface="Open Sans"/>
              <a:ea typeface="Open Sans"/>
              <a:cs typeface="Open Sans"/>
              <a:sym typeface="Open Sans"/>
            </a:endParaRPr>
          </a:p>
        </p:txBody>
      </p:sp>
      <p:pic>
        <p:nvPicPr>
          <p:cNvPr id="338" name="Google Shape;338;gcd5f6d046d_0_213"/>
          <p:cNvPicPr preferRelativeResize="0"/>
          <p:nvPr/>
        </p:nvPicPr>
        <p:blipFill>
          <a:blip r:embed="rId4">
            <a:alphaModFix/>
          </a:blip>
          <a:stretch>
            <a:fillRect/>
          </a:stretch>
        </p:blipFill>
        <p:spPr>
          <a:xfrm>
            <a:off x="5686375" y="1504950"/>
            <a:ext cx="3012150"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Saahd Fasihi</dc:creator>
</cp:coreProperties>
</file>