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8" r:id="rId9"/>
    <p:sldId id="263" r:id="rId10"/>
    <p:sldId id="264" r:id="rId11"/>
    <p:sldId id="265" r:id="rId12"/>
    <p:sldId id="266" r:id="rId13"/>
    <p:sldId id="267"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4660"/>
  </p:normalViewPr>
  <p:slideViewPr>
    <p:cSldViewPr snapToGrid="0">
      <p:cViewPr varScale="1">
        <p:scale>
          <a:sx n="114" d="100"/>
          <a:sy n="114" d="100"/>
        </p:scale>
        <p:origin x="30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2FEFF43-3783-4DDD-A649-C2D906D69844}" type="datetimeFigureOut">
              <a:rPr lang="en-US" smtClean="0"/>
              <a:t>5/18/2017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32213-DA4F-4978-8B69-E1D8D4E57924}" type="slidenum">
              <a:rPr lang="en-US" smtClean="0"/>
              <a:t>‹#›</a:t>
            </a:fld>
            <a:endParaRPr lang="en-US"/>
          </a:p>
        </p:txBody>
      </p:sp>
    </p:spTree>
    <p:extLst>
      <p:ext uri="{BB962C8B-B14F-4D97-AF65-F5344CB8AC3E}">
        <p14:creationId xmlns:p14="http://schemas.microsoft.com/office/powerpoint/2010/main" val="1636986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FEFF43-3783-4DDD-A649-C2D906D69844}" type="datetimeFigureOut">
              <a:rPr lang="en-US" smtClean="0"/>
              <a:t>5/18/2017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32213-DA4F-4978-8B69-E1D8D4E57924}" type="slidenum">
              <a:rPr lang="en-US" smtClean="0"/>
              <a:t>‹#›</a:t>
            </a:fld>
            <a:endParaRPr lang="en-US"/>
          </a:p>
        </p:txBody>
      </p:sp>
    </p:spTree>
    <p:extLst>
      <p:ext uri="{BB962C8B-B14F-4D97-AF65-F5344CB8AC3E}">
        <p14:creationId xmlns:p14="http://schemas.microsoft.com/office/powerpoint/2010/main" val="3709984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FEFF43-3783-4DDD-A649-C2D906D69844}" type="datetimeFigureOut">
              <a:rPr lang="en-US" smtClean="0"/>
              <a:t>5/18/2017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32213-DA4F-4978-8B69-E1D8D4E57924}" type="slidenum">
              <a:rPr lang="en-US" smtClean="0"/>
              <a:t>‹#›</a:t>
            </a:fld>
            <a:endParaRPr lang="en-US"/>
          </a:p>
        </p:txBody>
      </p:sp>
    </p:spTree>
    <p:extLst>
      <p:ext uri="{BB962C8B-B14F-4D97-AF65-F5344CB8AC3E}">
        <p14:creationId xmlns:p14="http://schemas.microsoft.com/office/powerpoint/2010/main" val="1190569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FEFF43-3783-4DDD-A649-C2D906D69844}" type="datetimeFigureOut">
              <a:rPr lang="en-US" smtClean="0"/>
              <a:t>5/18/2017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32213-DA4F-4978-8B69-E1D8D4E57924}" type="slidenum">
              <a:rPr lang="en-US" smtClean="0"/>
              <a:t>‹#›</a:t>
            </a:fld>
            <a:endParaRPr lang="en-US"/>
          </a:p>
        </p:txBody>
      </p:sp>
    </p:spTree>
    <p:extLst>
      <p:ext uri="{BB962C8B-B14F-4D97-AF65-F5344CB8AC3E}">
        <p14:creationId xmlns:p14="http://schemas.microsoft.com/office/powerpoint/2010/main" val="3272970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FEFF43-3783-4DDD-A649-C2D906D69844}" type="datetimeFigureOut">
              <a:rPr lang="en-US" smtClean="0"/>
              <a:t>5/18/2017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32213-DA4F-4978-8B69-E1D8D4E57924}" type="slidenum">
              <a:rPr lang="en-US" smtClean="0"/>
              <a:t>‹#›</a:t>
            </a:fld>
            <a:endParaRPr lang="en-US"/>
          </a:p>
        </p:txBody>
      </p:sp>
    </p:spTree>
    <p:extLst>
      <p:ext uri="{BB962C8B-B14F-4D97-AF65-F5344CB8AC3E}">
        <p14:creationId xmlns:p14="http://schemas.microsoft.com/office/powerpoint/2010/main" val="370898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2FEFF43-3783-4DDD-A649-C2D906D69844}" type="datetimeFigureOut">
              <a:rPr lang="en-US" smtClean="0"/>
              <a:t>5/18/2017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A32213-DA4F-4978-8B69-E1D8D4E57924}" type="slidenum">
              <a:rPr lang="en-US" smtClean="0"/>
              <a:t>‹#›</a:t>
            </a:fld>
            <a:endParaRPr lang="en-US"/>
          </a:p>
        </p:txBody>
      </p:sp>
    </p:spTree>
    <p:extLst>
      <p:ext uri="{BB962C8B-B14F-4D97-AF65-F5344CB8AC3E}">
        <p14:creationId xmlns:p14="http://schemas.microsoft.com/office/powerpoint/2010/main" val="2386188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2FEFF43-3783-4DDD-A649-C2D906D69844}" type="datetimeFigureOut">
              <a:rPr lang="en-US" smtClean="0"/>
              <a:t>5/18/2017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A32213-DA4F-4978-8B69-E1D8D4E57924}" type="slidenum">
              <a:rPr lang="en-US" smtClean="0"/>
              <a:t>‹#›</a:t>
            </a:fld>
            <a:endParaRPr lang="en-US"/>
          </a:p>
        </p:txBody>
      </p:sp>
    </p:spTree>
    <p:extLst>
      <p:ext uri="{BB962C8B-B14F-4D97-AF65-F5344CB8AC3E}">
        <p14:creationId xmlns:p14="http://schemas.microsoft.com/office/powerpoint/2010/main" val="704365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2FEFF43-3783-4DDD-A649-C2D906D69844}" type="datetimeFigureOut">
              <a:rPr lang="en-US" smtClean="0"/>
              <a:t>5/18/2017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A32213-DA4F-4978-8B69-E1D8D4E57924}" type="slidenum">
              <a:rPr lang="en-US" smtClean="0"/>
              <a:t>‹#›</a:t>
            </a:fld>
            <a:endParaRPr lang="en-US"/>
          </a:p>
        </p:txBody>
      </p:sp>
    </p:spTree>
    <p:extLst>
      <p:ext uri="{BB962C8B-B14F-4D97-AF65-F5344CB8AC3E}">
        <p14:creationId xmlns:p14="http://schemas.microsoft.com/office/powerpoint/2010/main" val="1895676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FEFF43-3783-4DDD-A649-C2D906D69844}" type="datetimeFigureOut">
              <a:rPr lang="en-US" smtClean="0"/>
              <a:t>5/18/2017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A32213-DA4F-4978-8B69-E1D8D4E57924}" type="slidenum">
              <a:rPr lang="en-US" smtClean="0"/>
              <a:t>‹#›</a:t>
            </a:fld>
            <a:endParaRPr lang="en-US"/>
          </a:p>
        </p:txBody>
      </p:sp>
    </p:spTree>
    <p:extLst>
      <p:ext uri="{BB962C8B-B14F-4D97-AF65-F5344CB8AC3E}">
        <p14:creationId xmlns:p14="http://schemas.microsoft.com/office/powerpoint/2010/main" val="664707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FEFF43-3783-4DDD-A649-C2D906D69844}" type="datetimeFigureOut">
              <a:rPr lang="en-US" smtClean="0"/>
              <a:t>5/18/2017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A32213-DA4F-4978-8B69-E1D8D4E57924}" type="slidenum">
              <a:rPr lang="en-US" smtClean="0"/>
              <a:t>‹#›</a:t>
            </a:fld>
            <a:endParaRPr lang="en-US"/>
          </a:p>
        </p:txBody>
      </p:sp>
    </p:spTree>
    <p:extLst>
      <p:ext uri="{BB962C8B-B14F-4D97-AF65-F5344CB8AC3E}">
        <p14:creationId xmlns:p14="http://schemas.microsoft.com/office/powerpoint/2010/main" val="287953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FEFF43-3783-4DDD-A649-C2D906D69844}" type="datetimeFigureOut">
              <a:rPr lang="en-US" smtClean="0"/>
              <a:t>5/18/2017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A32213-DA4F-4978-8B69-E1D8D4E57924}" type="slidenum">
              <a:rPr lang="en-US" smtClean="0"/>
              <a:t>‹#›</a:t>
            </a:fld>
            <a:endParaRPr lang="en-US"/>
          </a:p>
        </p:txBody>
      </p:sp>
    </p:spTree>
    <p:extLst>
      <p:ext uri="{BB962C8B-B14F-4D97-AF65-F5344CB8AC3E}">
        <p14:creationId xmlns:p14="http://schemas.microsoft.com/office/powerpoint/2010/main" val="3587759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FEFF43-3783-4DDD-A649-C2D906D69844}" type="datetimeFigureOut">
              <a:rPr lang="en-US" smtClean="0"/>
              <a:t>5/18/2017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A32213-DA4F-4978-8B69-E1D8D4E57924}" type="slidenum">
              <a:rPr lang="en-US" smtClean="0"/>
              <a:t>‹#›</a:t>
            </a:fld>
            <a:endParaRPr lang="en-US"/>
          </a:p>
        </p:txBody>
      </p:sp>
    </p:spTree>
    <p:extLst>
      <p:ext uri="{BB962C8B-B14F-4D97-AF65-F5344CB8AC3E}">
        <p14:creationId xmlns:p14="http://schemas.microsoft.com/office/powerpoint/2010/main" val="9499371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ocs.microsoft.com/en-us/aspnet/signalr/overview/guide-to-the-api/hubs-api-guide-javascript-client#genproxy"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SignalR</a:t>
            </a:r>
            <a:endParaRPr lang="en-US" dirty="0"/>
          </a:p>
        </p:txBody>
      </p:sp>
      <p:sp>
        <p:nvSpPr>
          <p:cNvPr id="3" name="Subtitle 2"/>
          <p:cNvSpPr>
            <a:spLocks noGrp="1"/>
          </p:cNvSpPr>
          <p:nvPr>
            <p:ph type="subTitle" idx="1"/>
          </p:nvPr>
        </p:nvSpPr>
        <p:spPr/>
        <p:txBody>
          <a:bodyPr/>
          <a:lstStyle/>
          <a:p>
            <a:r>
              <a:rPr lang="en-US" dirty="0"/>
              <a:t>Web-based real time communication</a:t>
            </a:r>
          </a:p>
        </p:txBody>
      </p:sp>
    </p:spTree>
    <p:extLst>
      <p:ext uri="{BB962C8B-B14F-4D97-AF65-F5344CB8AC3E}">
        <p14:creationId xmlns:p14="http://schemas.microsoft.com/office/powerpoint/2010/main" val="1953210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7866" y="1040234"/>
            <a:ext cx="10444993" cy="5545124"/>
          </a:xfrm>
        </p:spPr>
        <p:txBody>
          <a:bodyPr>
            <a:normAutofit/>
          </a:bodyPr>
          <a:lstStyle/>
          <a:p>
            <a:r>
              <a:rPr lang="en-GB" sz="2000" dirty="0"/>
              <a:t>Hub object lifetime –  new instance is created each time the client makes call to the server or the client is reconnected. The object is not appropriate to maintain state from one method call to another one, another approach could be used such as static variables in the class.</a:t>
            </a:r>
          </a:p>
          <a:p>
            <a:r>
              <a:rPr lang="en-GB" sz="2000" dirty="0"/>
              <a:t>Calling client methods is dynamic and developer should take care of proper named called methods. There is approach in which the developer is forced to use a set of methods:</a:t>
            </a:r>
          </a:p>
          <a:p>
            <a:r>
              <a:rPr lang="en-GB" sz="2000" dirty="0"/>
              <a:t>                                                                       Define all client methods in an interface and use the generic                                                          </a:t>
            </a:r>
            <a:r>
              <a:rPr lang="en-GB" sz="2000" dirty="0" err="1"/>
              <a:t>generic</a:t>
            </a:r>
            <a:r>
              <a:rPr lang="en-GB" sz="2000" dirty="0"/>
              <a:t> Hub class. Using missing interface methods will results in compile                                                         </a:t>
            </a:r>
            <a:r>
              <a:rPr lang="en-GB" sz="2000" dirty="0" err="1"/>
              <a:t>compile</a:t>
            </a:r>
            <a:r>
              <a:rPr lang="en-GB" sz="2000" dirty="0"/>
              <a:t> error.</a:t>
            </a:r>
          </a:p>
          <a:p>
            <a:endParaRPr lang="en-GB" sz="2000" dirty="0"/>
          </a:p>
          <a:p>
            <a:r>
              <a:rPr lang="en-GB" sz="2000" dirty="0"/>
              <a:t>Messages from server could be sent to specific user(</a:t>
            </a:r>
            <a:r>
              <a:rPr lang="en-GB" sz="2000" dirty="0" err="1"/>
              <a:t>connectionId</a:t>
            </a:r>
            <a:r>
              <a:rPr lang="en-GB" sz="2000" dirty="0"/>
              <a:t>), group of connections or all</a:t>
            </a:r>
          </a:p>
          <a:p>
            <a:pPr lvl="1"/>
            <a:r>
              <a:rPr lang="en-GB" sz="1600" dirty="0" err="1"/>
              <a:t>Clients.All</a:t>
            </a:r>
            <a:endParaRPr lang="en-GB" sz="1600" dirty="0"/>
          </a:p>
          <a:p>
            <a:pPr lvl="1"/>
            <a:r>
              <a:rPr lang="en-GB" sz="1600" dirty="0" err="1"/>
              <a:t>Clients.Client</a:t>
            </a:r>
            <a:r>
              <a:rPr lang="en-GB" sz="1600" dirty="0"/>
              <a:t>(</a:t>
            </a:r>
            <a:r>
              <a:rPr lang="en-GB" sz="1600" dirty="0" err="1"/>
              <a:t>Context.ConnectionId</a:t>
            </a:r>
            <a:r>
              <a:rPr lang="en-GB" sz="1600" dirty="0"/>
              <a:t>)/</a:t>
            </a:r>
            <a:r>
              <a:rPr lang="en-GB" sz="1600" dirty="0" err="1"/>
              <a:t>Clients.Clients</a:t>
            </a:r>
            <a:r>
              <a:rPr lang="en-GB" sz="1600" dirty="0"/>
              <a:t>(</a:t>
            </a:r>
            <a:r>
              <a:rPr lang="en-GB" sz="1600" dirty="0" err="1"/>
              <a:t>connectionIdsCollections</a:t>
            </a:r>
            <a:r>
              <a:rPr lang="en-GB" sz="1600" dirty="0"/>
              <a:t>)</a:t>
            </a:r>
          </a:p>
          <a:p>
            <a:pPr lvl="1"/>
            <a:r>
              <a:rPr lang="en-GB" sz="1600" dirty="0" err="1"/>
              <a:t>Clients.Group</a:t>
            </a:r>
            <a:r>
              <a:rPr lang="en-GB" sz="1600" dirty="0"/>
              <a:t>(</a:t>
            </a:r>
            <a:r>
              <a:rPr lang="en-GB" sz="1600" dirty="0" err="1"/>
              <a:t>groupName</a:t>
            </a:r>
            <a:r>
              <a:rPr lang="en-GB" sz="1600" dirty="0"/>
              <a:t>)/</a:t>
            </a:r>
            <a:r>
              <a:rPr lang="en-GB" sz="1600" dirty="0" err="1"/>
              <a:t>Clients.Groups</a:t>
            </a:r>
            <a:r>
              <a:rPr lang="en-GB" sz="1600" dirty="0"/>
              <a:t>(</a:t>
            </a:r>
            <a:r>
              <a:rPr lang="en-GB" sz="1600" dirty="0" err="1"/>
              <a:t>groupNamesCollection</a:t>
            </a:r>
            <a:r>
              <a:rPr lang="en-GB" sz="1600" dirty="0"/>
              <a:t>)	</a:t>
            </a:r>
            <a:endParaRPr lang="en-GB" sz="1200" dirty="0"/>
          </a:p>
          <a:p>
            <a:pPr lvl="1"/>
            <a:endParaRPr lang="en-GB" sz="1200" dirty="0"/>
          </a:p>
          <a:p>
            <a:r>
              <a:rPr lang="en-GB" sz="2000" dirty="0"/>
              <a:t>Managing groups </a:t>
            </a:r>
          </a:p>
          <a:p>
            <a:pPr lvl="1"/>
            <a:r>
              <a:rPr lang="en-GB" sz="1600" dirty="0" err="1"/>
              <a:t>Groups.Add</a:t>
            </a:r>
            <a:r>
              <a:rPr lang="en-GB" sz="1600" dirty="0"/>
              <a:t>(</a:t>
            </a:r>
            <a:r>
              <a:rPr lang="en-GB" sz="1600" dirty="0" err="1"/>
              <a:t>Context.ConnextionId</a:t>
            </a:r>
            <a:r>
              <a:rPr lang="en-GB" sz="1600" dirty="0"/>
              <a:t>, </a:t>
            </a:r>
            <a:r>
              <a:rPr lang="en-GB" sz="1600" dirty="0" err="1"/>
              <a:t>groupName</a:t>
            </a:r>
            <a:r>
              <a:rPr lang="en-GB" sz="1600" dirty="0"/>
              <a:t>)</a:t>
            </a:r>
          </a:p>
          <a:p>
            <a:pPr lvl="1"/>
            <a:r>
              <a:rPr lang="en-GB" sz="1600" dirty="0" err="1"/>
              <a:t>Groups.Remove</a:t>
            </a:r>
            <a:r>
              <a:rPr lang="en-GB" sz="1600" dirty="0"/>
              <a:t>(</a:t>
            </a:r>
            <a:r>
              <a:rPr lang="en-GB" sz="1600" dirty="0" err="1"/>
              <a:t>Context.ConnectionId</a:t>
            </a:r>
            <a:r>
              <a:rPr lang="en-GB" sz="1600" dirty="0"/>
              <a:t>, </a:t>
            </a:r>
            <a:r>
              <a:rPr lang="en-GB" sz="1600" dirty="0" err="1"/>
              <a:t>groupName</a:t>
            </a:r>
            <a:r>
              <a:rPr lang="en-GB" sz="1600" dirty="0"/>
              <a:t>)</a:t>
            </a:r>
          </a:p>
          <a:p>
            <a:pPr lvl="1"/>
            <a:endParaRPr lang="en-GB" sz="1600" dirty="0"/>
          </a:p>
          <a:p>
            <a:pPr lvl="1"/>
            <a:endParaRPr lang="en-GB" sz="1600" dirty="0"/>
          </a:p>
        </p:txBody>
      </p:sp>
      <p:sp>
        <p:nvSpPr>
          <p:cNvPr id="9" name="Title 1"/>
          <p:cNvSpPr>
            <a:spLocks noGrp="1"/>
          </p:cNvSpPr>
          <p:nvPr>
            <p:ph type="title"/>
          </p:nvPr>
        </p:nvSpPr>
        <p:spPr>
          <a:xfrm>
            <a:off x="2399251" y="365125"/>
            <a:ext cx="6962863" cy="675109"/>
          </a:xfrm>
        </p:spPr>
        <p:txBody>
          <a:bodyPr>
            <a:normAutofit fontScale="90000"/>
          </a:bodyPr>
          <a:lstStyle/>
          <a:p>
            <a:pPr algn="ctr"/>
            <a:r>
              <a:rPr lang="en-GB" dirty="0"/>
              <a:t>Hub API</a:t>
            </a:r>
            <a:endParaRPr lang="en-US" dirty="0"/>
          </a:p>
        </p:txBody>
      </p:sp>
      <p:pic>
        <p:nvPicPr>
          <p:cNvPr id="10" name="Picture 9"/>
          <p:cNvPicPr>
            <a:picLocks noChangeAspect="1"/>
          </p:cNvPicPr>
          <p:nvPr/>
        </p:nvPicPr>
        <p:blipFill>
          <a:blip r:embed="rId2"/>
          <a:stretch>
            <a:fillRect/>
          </a:stretch>
        </p:blipFill>
        <p:spPr>
          <a:xfrm>
            <a:off x="897491" y="2624881"/>
            <a:ext cx="4105275" cy="1104900"/>
          </a:xfrm>
          <a:prstGeom prst="rect">
            <a:avLst/>
          </a:prstGeom>
        </p:spPr>
      </p:pic>
    </p:spTree>
    <p:extLst>
      <p:ext uri="{BB962C8B-B14F-4D97-AF65-F5344CB8AC3E}">
        <p14:creationId xmlns:p14="http://schemas.microsoft.com/office/powerpoint/2010/main" val="3989851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369492" cy="708666"/>
          </a:xfrm>
        </p:spPr>
        <p:txBody>
          <a:bodyPr/>
          <a:lstStyle/>
          <a:p>
            <a:pPr algn="ctr"/>
            <a:r>
              <a:rPr lang="en-GB" dirty="0"/>
              <a:t>Hub API</a:t>
            </a:r>
            <a:endParaRPr lang="en-US" dirty="0"/>
          </a:p>
        </p:txBody>
      </p:sp>
      <p:sp>
        <p:nvSpPr>
          <p:cNvPr id="3" name="Content Placeholder 2"/>
          <p:cNvSpPr>
            <a:spLocks noGrp="1"/>
          </p:cNvSpPr>
          <p:nvPr>
            <p:ph idx="1"/>
          </p:nvPr>
        </p:nvSpPr>
        <p:spPr>
          <a:xfrm>
            <a:off x="838200" y="1073792"/>
            <a:ext cx="10515600" cy="5587067"/>
          </a:xfrm>
        </p:spPr>
        <p:txBody>
          <a:bodyPr>
            <a:normAutofit/>
          </a:bodyPr>
          <a:lstStyle/>
          <a:p>
            <a:r>
              <a:rPr lang="en-GB" sz="2000" dirty="0"/>
              <a:t>How to call client methods and manage groups from outside the Hub class </a:t>
            </a:r>
          </a:p>
          <a:p>
            <a:endParaRPr lang="en-GB" sz="2000" dirty="0"/>
          </a:p>
          <a:p>
            <a:endParaRPr lang="en-GB" sz="2000" dirty="0"/>
          </a:p>
          <a:p>
            <a:endParaRPr lang="en-GB" sz="2000" dirty="0"/>
          </a:p>
          <a:p>
            <a:endParaRPr lang="en-GB" sz="2000" dirty="0"/>
          </a:p>
          <a:p>
            <a:endParaRPr lang="en-GB" sz="2000" dirty="0"/>
          </a:p>
          <a:p>
            <a:endParaRPr lang="en-GB" sz="2000" dirty="0"/>
          </a:p>
          <a:p>
            <a:r>
              <a:rPr lang="en-GB" sz="2000" dirty="0"/>
              <a:t>Customizing Hubs pipeline</a:t>
            </a:r>
          </a:p>
          <a:p>
            <a:endParaRPr lang="en-GB" sz="2000" dirty="0"/>
          </a:p>
        </p:txBody>
      </p:sp>
      <p:pic>
        <p:nvPicPr>
          <p:cNvPr id="5" name="Picture 4"/>
          <p:cNvPicPr>
            <a:picLocks noChangeAspect="1"/>
          </p:cNvPicPr>
          <p:nvPr/>
        </p:nvPicPr>
        <p:blipFill>
          <a:blip r:embed="rId2"/>
          <a:stretch>
            <a:fillRect/>
          </a:stretch>
        </p:blipFill>
        <p:spPr>
          <a:xfrm>
            <a:off x="1119187" y="1414462"/>
            <a:ext cx="6353175" cy="2352675"/>
          </a:xfrm>
          <a:prstGeom prst="rect">
            <a:avLst/>
          </a:prstGeom>
        </p:spPr>
      </p:pic>
      <p:pic>
        <p:nvPicPr>
          <p:cNvPr id="6" name="Picture 5"/>
          <p:cNvPicPr>
            <a:picLocks noChangeAspect="1"/>
          </p:cNvPicPr>
          <p:nvPr/>
        </p:nvPicPr>
        <p:blipFill>
          <a:blip r:embed="rId3"/>
          <a:stretch>
            <a:fillRect/>
          </a:stretch>
        </p:blipFill>
        <p:spPr>
          <a:xfrm>
            <a:off x="1119187" y="4324350"/>
            <a:ext cx="9001125" cy="2228850"/>
          </a:xfrm>
          <a:prstGeom prst="rect">
            <a:avLst/>
          </a:prstGeom>
        </p:spPr>
      </p:pic>
    </p:spTree>
    <p:extLst>
      <p:ext uri="{BB962C8B-B14F-4D97-AF65-F5344CB8AC3E}">
        <p14:creationId xmlns:p14="http://schemas.microsoft.com/office/powerpoint/2010/main" val="43168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315575" cy="654050"/>
          </a:xfrm>
        </p:spPr>
        <p:txBody>
          <a:bodyPr>
            <a:normAutofit fontScale="90000"/>
          </a:bodyPr>
          <a:lstStyle/>
          <a:p>
            <a:pPr algn="ctr"/>
            <a:r>
              <a:rPr lang="en-GB" dirty="0"/>
              <a:t>Client API</a:t>
            </a:r>
            <a:endParaRPr lang="en-US" dirty="0"/>
          </a:p>
        </p:txBody>
      </p:sp>
      <p:sp>
        <p:nvSpPr>
          <p:cNvPr id="3" name="Content Placeholder 2"/>
          <p:cNvSpPr>
            <a:spLocks noGrp="1"/>
          </p:cNvSpPr>
          <p:nvPr>
            <p:ph idx="1"/>
          </p:nvPr>
        </p:nvSpPr>
        <p:spPr>
          <a:xfrm>
            <a:off x="779477" y="1188062"/>
            <a:ext cx="10515600" cy="4351338"/>
          </a:xfrm>
        </p:spPr>
        <p:txBody>
          <a:bodyPr>
            <a:normAutofit/>
          </a:bodyPr>
          <a:lstStyle/>
          <a:p>
            <a:r>
              <a:rPr lang="en-GB" sz="1800" dirty="0"/>
              <a:t>jQuery provides functionality for working with server hubs.</a:t>
            </a:r>
          </a:p>
          <a:p>
            <a:r>
              <a:rPr lang="en-GB" sz="1800" dirty="0"/>
              <a:t> All examples will be shown with the generated proxy from jQuery. More information here - </a:t>
            </a:r>
            <a:r>
              <a:rPr lang="en-GB" sz="1800" dirty="0">
                <a:hlinkClick r:id="rId2"/>
              </a:rPr>
              <a:t>https://docs.microsoft.com/en-us/aspnet/signalr/overview/guide-to-the-api/hubs-api-guide-javascript-client#genproxy</a:t>
            </a:r>
            <a:r>
              <a:rPr lang="en-GB" sz="1800" dirty="0"/>
              <a:t> </a:t>
            </a:r>
          </a:p>
          <a:p>
            <a:pPr lvl="1"/>
            <a:r>
              <a:rPr lang="en-GB" sz="1800" dirty="0"/>
              <a:t> Get proxy object to work with the server</a:t>
            </a:r>
          </a:p>
          <a:p>
            <a:pPr lvl="1"/>
            <a:endParaRPr lang="en-GB" sz="1800" dirty="0"/>
          </a:p>
          <a:p>
            <a:pPr lvl="1"/>
            <a:endParaRPr lang="en-GB" sz="1800" dirty="0"/>
          </a:p>
          <a:p>
            <a:pPr lvl="1"/>
            <a:endParaRPr lang="en-GB" sz="1800" dirty="0"/>
          </a:p>
          <a:p>
            <a:pPr lvl="1"/>
            <a:endParaRPr lang="en-GB" sz="1800" dirty="0"/>
          </a:p>
          <a:p>
            <a:pPr lvl="1"/>
            <a:r>
              <a:rPr lang="en-GB" sz="1800" dirty="0"/>
              <a:t>Create a function which is called from the server to send messages</a:t>
            </a:r>
          </a:p>
          <a:p>
            <a:pPr lvl="1"/>
            <a:endParaRPr lang="en-GB" sz="1800" dirty="0"/>
          </a:p>
          <a:p>
            <a:pPr lvl="1"/>
            <a:endParaRPr lang="en-US" sz="1800" dirty="0"/>
          </a:p>
        </p:txBody>
      </p:sp>
      <p:pic>
        <p:nvPicPr>
          <p:cNvPr id="4" name="Picture 3"/>
          <p:cNvPicPr>
            <a:picLocks noChangeAspect="1"/>
          </p:cNvPicPr>
          <p:nvPr/>
        </p:nvPicPr>
        <p:blipFill>
          <a:blip r:embed="rId3"/>
          <a:stretch>
            <a:fillRect/>
          </a:stretch>
        </p:blipFill>
        <p:spPr>
          <a:xfrm>
            <a:off x="1571930" y="2687805"/>
            <a:ext cx="4752975" cy="1095375"/>
          </a:xfrm>
          <a:prstGeom prst="rect">
            <a:avLst/>
          </a:prstGeom>
          <a:solidFill>
            <a:schemeClr val="tx1"/>
          </a:solidFill>
          <a:ln>
            <a:solidFill>
              <a:schemeClr val="tx1"/>
            </a:solidFill>
          </a:ln>
        </p:spPr>
      </p:pic>
      <p:pic>
        <p:nvPicPr>
          <p:cNvPr id="10" name="Picture 9"/>
          <p:cNvPicPr>
            <a:picLocks noChangeAspect="1"/>
          </p:cNvPicPr>
          <p:nvPr/>
        </p:nvPicPr>
        <p:blipFill>
          <a:blip r:embed="rId4"/>
          <a:stretch>
            <a:fillRect/>
          </a:stretch>
        </p:blipFill>
        <p:spPr>
          <a:xfrm>
            <a:off x="1571930" y="4357861"/>
            <a:ext cx="5934075" cy="923925"/>
          </a:xfrm>
          <a:prstGeom prst="rect">
            <a:avLst/>
          </a:prstGeom>
          <a:ln>
            <a:solidFill>
              <a:schemeClr val="tx1"/>
            </a:solidFill>
          </a:ln>
        </p:spPr>
      </p:pic>
    </p:spTree>
    <p:extLst>
      <p:ext uri="{BB962C8B-B14F-4D97-AF65-F5344CB8AC3E}">
        <p14:creationId xmlns:p14="http://schemas.microsoft.com/office/powerpoint/2010/main" val="4289059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252046" cy="859668"/>
          </a:xfrm>
        </p:spPr>
        <p:txBody>
          <a:bodyPr/>
          <a:lstStyle/>
          <a:p>
            <a:pPr algn="ctr"/>
            <a:r>
              <a:rPr lang="en-GB" dirty="0"/>
              <a:t>Client API</a:t>
            </a:r>
            <a:endParaRPr lang="en-US" dirty="0"/>
          </a:p>
        </p:txBody>
      </p:sp>
      <p:sp>
        <p:nvSpPr>
          <p:cNvPr id="7" name="Content Placeholder 6"/>
          <p:cNvSpPr>
            <a:spLocks noGrp="1"/>
          </p:cNvSpPr>
          <p:nvPr>
            <p:ph idx="1"/>
          </p:nvPr>
        </p:nvSpPr>
        <p:spPr>
          <a:xfrm>
            <a:off x="838200" y="1154506"/>
            <a:ext cx="10515600" cy="4351338"/>
          </a:xfrm>
        </p:spPr>
        <p:txBody>
          <a:bodyPr>
            <a:normAutofit fontScale="85000" lnSpcReduction="20000"/>
          </a:bodyPr>
          <a:lstStyle/>
          <a:p>
            <a:r>
              <a:rPr lang="en-GB" sz="2400" dirty="0"/>
              <a:t>Establish connection with the server</a:t>
            </a:r>
          </a:p>
          <a:p>
            <a:endParaRPr lang="en-GB" sz="2400" dirty="0"/>
          </a:p>
          <a:p>
            <a:endParaRPr lang="en-GB" sz="2400" dirty="0"/>
          </a:p>
          <a:p>
            <a:endParaRPr lang="en-GB" sz="2400" dirty="0"/>
          </a:p>
          <a:p>
            <a:endParaRPr lang="en-GB" sz="2400" dirty="0"/>
          </a:p>
          <a:p>
            <a:endParaRPr lang="en-GB" sz="2400" dirty="0"/>
          </a:p>
          <a:p>
            <a:endParaRPr lang="en-GB" sz="2400" dirty="0"/>
          </a:p>
          <a:p>
            <a:endParaRPr lang="en-GB" sz="2400" dirty="0"/>
          </a:p>
          <a:p>
            <a:endParaRPr lang="en-GB" sz="2400" dirty="0"/>
          </a:p>
          <a:p>
            <a:endParaRPr lang="en-GB" sz="2400" dirty="0"/>
          </a:p>
          <a:p>
            <a:r>
              <a:rPr lang="en-GB" sz="2400" dirty="0"/>
              <a:t>Set query string </a:t>
            </a:r>
            <a:r>
              <a:rPr lang="en-GB" sz="2400" dirty="0" err="1"/>
              <a:t>paramaters</a:t>
            </a:r>
            <a:endParaRPr lang="en-GB" sz="2400" dirty="0"/>
          </a:p>
          <a:p>
            <a:endParaRPr lang="en-GB" sz="2400" dirty="0"/>
          </a:p>
          <a:p>
            <a:pPr marL="457200" lvl="1" indent="0">
              <a:buNone/>
            </a:pPr>
            <a:r>
              <a:rPr lang="en-GB" dirty="0"/>
              <a:t>                                                                                                         </a:t>
            </a:r>
            <a:endParaRPr lang="en-GB" sz="2400" dirty="0"/>
          </a:p>
          <a:p>
            <a:endParaRPr lang="en-GB" sz="1800" dirty="0"/>
          </a:p>
          <a:p>
            <a:endParaRPr lang="en-GB" sz="1800" dirty="0"/>
          </a:p>
          <a:p>
            <a:endParaRPr lang="en-GB" sz="1800" dirty="0"/>
          </a:p>
          <a:p>
            <a:endParaRPr lang="en-GB" sz="2400" dirty="0"/>
          </a:p>
          <a:p>
            <a:endParaRPr lang="en-GB" sz="1800" dirty="0"/>
          </a:p>
          <a:p>
            <a:pPr lvl="1"/>
            <a:endParaRPr lang="en-GB" sz="2000" dirty="0"/>
          </a:p>
          <a:p>
            <a:pPr lvl="8"/>
            <a:endParaRPr lang="en-GB" sz="1400" dirty="0"/>
          </a:p>
          <a:p>
            <a:pPr lvl="8"/>
            <a:endParaRPr lang="en-US" sz="1400" dirty="0"/>
          </a:p>
        </p:txBody>
      </p:sp>
      <p:pic>
        <p:nvPicPr>
          <p:cNvPr id="9" name="Picture 8"/>
          <p:cNvPicPr>
            <a:picLocks noChangeAspect="1"/>
          </p:cNvPicPr>
          <p:nvPr/>
        </p:nvPicPr>
        <p:blipFill>
          <a:blip r:embed="rId2"/>
          <a:stretch>
            <a:fillRect/>
          </a:stretch>
        </p:blipFill>
        <p:spPr>
          <a:xfrm>
            <a:off x="1250265" y="1614881"/>
            <a:ext cx="6772275" cy="2819400"/>
          </a:xfrm>
          <a:prstGeom prst="rect">
            <a:avLst/>
          </a:prstGeom>
          <a:ln>
            <a:solidFill>
              <a:schemeClr val="tx1"/>
            </a:solidFill>
          </a:ln>
        </p:spPr>
      </p:pic>
      <p:pic>
        <p:nvPicPr>
          <p:cNvPr id="10" name="Picture 9"/>
          <p:cNvPicPr>
            <a:picLocks noChangeAspect="1"/>
          </p:cNvPicPr>
          <p:nvPr/>
        </p:nvPicPr>
        <p:blipFill>
          <a:blip r:embed="rId3"/>
          <a:stretch>
            <a:fillRect/>
          </a:stretch>
        </p:blipFill>
        <p:spPr>
          <a:xfrm>
            <a:off x="1250265" y="4899738"/>
            <a:ext cx="4124325" cy="447675"/>
          </a:xfrm>
          <a:prstGeom prst="rect">
            <a:avLst/>
          </a:prstGeom>
        </p:spPr>
      </p:pic>
    </p:spTree>
    <p:extLst>
      <p:ext uri="{BB962C8B-B14F-4D97-AF65-F5344CB8AC3E}">
        <p14:creationId xmlns:p14="http://schemas.microsoft.com/office/powerpoint/2010/main" val="3758997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933264" cy="826112"/>
          </a:xfrm>
        </p:spPr>
        <p:txBody>
          <a:bodyPr/>
          <a:lstStyle/>
          <a:p>
            <a:pPr algn="ctr"/>
            <a:r>
              <a:rPr lang="en-GB" dirty="0"/>
              <a:t>Client API</a:t>
            </a:r>
            <a:endParaRPr lang="en-US" dirty="0"/>
          </a:p>
        </p:txBody>
      </p:sp>
      <p:sp>
        <p:nvSpPr>
          <p:cNvPr id="9" name="Rectangle 8"/>
          <p:cNvSpPr/>
          <p:nvPr/>
        </p:nvSpPr>
        <p:spPr>
          <a:xfrm>
            <a:off x="838200" y="1301067"/>
            <a:ext cx="8478473" cy="3139321"/>
          </a:xfrm>
          <a:prstGeom prst="rect">
            <a:avLst/>
          </a:prstGeom>
        </p:spPr>
        <p:txBody>
          <a:bodyPr wrap="square">
            <a:spAutoFit/>
          </a:bodyPr>
          <a:lstStyle/>
          <a:p>
            <a:pPr lvl="0" eaLnBrk="0" fontAlgn="base" hangingPunct="0">
              <a:spcBef>
                <a:spcPct val="0"/>
              </a:spcBef>
              <a:spcAft>
                <a:spcPct val="0"/>
              </a:spcAft>
            </a:pPr>
            <a:r>
              <a:rPr lang="en-US" altLang="en-US" dirty="0" err="1">
                <a:solidFill>
                  <a:srgbClr val="222222"/>
                </a:solidFill>
              </a:rPr>
              <a:t>SignalR</a:t>
            </a:r>
            <a:r>
              <a:rPr lang="en-US" altLang="en-US" dirty="0">
                <a:solidFill>
                  <a:srgbClr val="222222"/>
                </a:solidFill>
              </a:rPr>
              <a:t> provides the following connection lifetime events that you can handle:</a:t>
            </a:r>
            <a:endParaRPr lang="en-US" altLang="en-US" sz="1050" dirty="0"/>
          </a:p>
          <a:p>
            <a:pPr lvl="0" eaLnBrk="0" fontAlgn="base" hangingPunct="0">
              <a:spcBef>
                <a:spcPct val="0"/>
              </a:spcBef>
              <a:spcAft>
                <a:spcPct val="0"/>
              </a:spcAft>
              <a:buFontTx/>
              <a:buChar char="•"/>
            </a:pPr>
            <a:r>
              <a:rPr lang="en-US" altLang="en-US" dirty="0">
                <a:solidFill>
                  <a:srgbClr val="222222"/>
                </a:solidFill>
              </a:rPr>
              <a:t> Starting: Raised before any data is sent over the connection.</a:t>
            </a:r>
          </a:p>
          <a:p>
            <a:pPr lvl="0" eaLnBrk="0" fontAlgn="base" hangingPunct="0">
              <a:spcBef>
                <a:spcPct val="0"/>
              </a:spcBef>
              <a:spcAft>
                <a:spcPct val="0"/>
              </a:spcAft>
              <a:buFontTx/>
              <a:buChar char="•"/>
            </a:pPr>
            <a:r>
              <a:rPr lang="en-US" altLang="en-US" dirty="0">
                <a:solidFill>
                  <a:srgbClr val="222222"/>
                </a:solidFill>
              </a:rPr>
              <a:t> received: Raised when any data is received on the connection. Provides the received data.</a:t>
            </a:r>
          </a:p>
          <a:p>
            <a:pPr lvl="0" eaLnBrk="0" fontAlgn="base" hangingPunct="0">
              <a:spcBef>
                <a:spcPct val="0"/>
              </a:spcBef>
              <a:spcAft>
                <a:spcPct val="0"/>
              </a:spcAft>
              <a:buFontTx/>
              <a:buChar char="•"/>
            </a:pPr>
            <a:r>
              <a:rPr lang="en-US" altLang="en-US" dirty="0">
                <a:solidFill>
                  <a:srgbClr val="222222"/>
                </a:solidFill>
              </a:rPr>
              <a:t> </a:t>
            </a:r>
            <a:r>
              <a:rPr lang="en-US" altLang="en-US" dirty="0" err="1">
                <a:solidFill>
                  <a:srgbClr val="222222"/>
                </a:solidFill>
              </a:rPr>
              <a:t>connectionSlow</a:t>
            </a:r>
            <a:r>
              <a:rPr lang="en-US" altLang="en-US" dirty="0">
                <a:solidFill>
                  <a:srgbClr val="222222"/>
                </a:solidFill>
              </a:rPr>
              <a:t>: Raised when the client detects a slow or frequently dropping connection.</a:t>
            </a:r>
          </a:p>
          <a:p>
            <a:pPr lvl="0" eaLnBrk="0" fontAlgn="base" hangingPunct="0">
              <a:spcBef>
                <a:spcPct val="0"/>
              </a:spcBef>
              <a:spcAft>
                <a:spcPct val="0"/>
              </a:spcAft>
              <a:buFontTx/>
              <a:buChar char="•"/>
            </a:pPr>
            <a:r>
              <a:rPr lang="en-US" altLang="en-US" dirty="0">
                <a:solidFill>
                  <a:srgbClr val="222222"/>
                </a:solidFill>
              </a:rPr>
              <a:t> reconnecting: Raised when the underlying transport begins reconnecting.</a:t>
            </a:r>
          </a:p>
          <a:p>
            <a:pPr lvl="0" eaLnBrk="0" fontAlgn="base" hangingPunct="0">
              <a:spcBef>
                <a:spcPct val="0"/>
              </a:spcBef>
              <a:spcAft>
                <a:spcPct val="0"/>
              </a:spcAft>
              <a:buFontTx/>
              <a:buChar char="•"/>
            </a:pPr>
            <a:r>
              <a:rPr lang="en-US" altLang="en-US" dirty="0">
                <a:solidFill>
                  <a:srgbClr val="222222"/>
                </a:solidFill>
              </a:rPr>
              <a:t> reconnected: Raised when the underlying transport has reconnected.</a:t>
            </a:r>
          </a:p>
          <a:p>
            <a:pPr lvl="0" eaLnBrk="0" fontAlgn="base" hangingPunct="0">
              <a:spcBef>
                <a:spcPct val="0"/>
              </a:spcBef>
              <a:spcAft>
                <a:spcPct val="0"/>
              </a:spcAft>
              <a:buFontTx/>
              <a:buChar char="•"/>
            </a:pPr>
            <a:r>
              <a:rPr lang="en-US" altLang="en-US" dirty="0">
                <a:solidFill>
                  <a:srgbClr val="222222"/>
                </a:solidFill>
              </a:rPr>
              <a:t> </a:t>
            </a:r>
            <a:r>
              <a:rPr lang="en-US" altLang="en-US" dirty="0" err="1">
                <a:solidFill>
                  <a:srgbClr val="222222"/>
                </a:solidFill>
              </a:rPr>
              <a:t>stateChanged</a:t>
            </a:r>
            <a:r>
              <a:rPr lang="en-US" altLang="en-US" dirty="0">
                <a:solidFill>
                  <a:srgbClr val="222222"/>
                </a:solidFill>
              </a:rPr>
              <a:t>: Raised when the connection state changes. Provides the old state and the new state (Connecting, Connected, Reconnecting, or Disconnected).</a:t>
            </a:r>
          </a:p>
          <a:p>
            <a:pPr lvl="0" eaLnBrk="0" fontAlgn="base" hangingPunct="0">
              <a:spcBef>
                <a:spcPct val="0"/>
              </a:spcBef>
              <a:spcAft>
                <a:spcPct val="0"/>
              </a:spcAft>
              <a:buFontTx/>
              <a:buChar char="•"/>
            </a:pPr>
            <a:r>
              <a:rPr lang="en-US" altLang="en-US" dirty="0">
                <a:solidFill>
                  <a:srgbClr val="222222"/>
                </a:solidFill>
              </a:rPr>
              <a:t> disconnected: Raised when the connection has disconnected</a:t>
            </a:r>
          </a:p>
        </p:txBody>
      </p:sp>
      <p:pic>
        <p:nvPicPr>
          <p:cNvPr id="10" name="Picture 9"/>
          <p:cNvPicPr>
            <a:picLocks noChangeAspect="1"/>
          </p:cNvPicPr>
          <p:nvPr/>
        </p:nvPicPr>
        <p:blipFill>
          <a:blip r:embed="rId2"/>
          <a:stretch>
            <a:fillRect/>
          </a:stretch>
        </p:blipFill>
        <p:spPr>
          <a:xfrm>
            <a:off x="838200" y="4550217"/>
            <a:ext cx="6229350" cy="714375"/>
          </a:xfrm>
          <a:prstGeom prst="rect">
            <a:avLst/>
          </a:prstGeom>
        </p:spPr>
      </p:pic>
    </p:spTree>
    <p:extLst>
      <p:ext uri="{BB962C8B-B14F-4D97-AF65-F5344CB8AC3E}">
        <p14:creationId xmlns:p14="http://schemas.microsoft.com/office/powerpoint/2010/main" val="962848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790651" cy="666721"/>
          </a:xfrm>
        </p:spPr>
        <p:txBody>
          <a:bodyPr>
            <a:normAutofit fontScale="90000"/>
          </a:bodyPr>
          <a:lstStyle/>
          <a:p>
            <a:pPr algn="ctr"/>
            <a:r>
              <a:rPr lang="en-GB" dirty="0"/>
              <a:t>Client API</a:t>
            </a:r>
            <a:endParaRPr lang="en-US" dirty="0"/>
          </a:p>
        </p:txBody>
      </p:sp>
      <p:sp>
        <p:nvSpPr>
          <p:cNvPr id="3" name="Content Placeholder 2"/>
          <p:cNvSpPr>
            <a:spLocks noGrp="1"/>
          </p:cNvSpPr>
          <p:nvPr>
            <p:ph idx="1"/>
          </p:nvPr>
        </p:nvSpPr>
        <p:spPr>
          <a:xfrm>
            <a:off x="838200" y="1129339"/>
            <a:ext cx="10515600" cy="4351338"/>
          </a:xfrm>
        </p:spPr>
        <p:txBody>
          <a:bodyPr/>
          <a:lstStyle/>
          <a:p>
            <a:r>
              <a:rPr lang="en-GB" dirty="0"/>
              <a:t>Error handling</a:t>
            </a:r>
          </a:p>
          <a:p>
            <a:pPr lvl="1"/>
            <a:r>
              <a:rPr lang="en-GB" dirty="0"/>
              <a:t>Error in the connection</a:t>
            </a:r>
          </a:p>
          <a:p>
            <a:pPr lvl="1"/>
            <a:endParaRPr lang="en-GB" dirty="0"/>
          </a:p>
          <a:p>
            <a:pPr lvl="1"/>
            <a:endParaRPr lang="en-GB" dirty="0"/>
          </a:p>
          <a:p>
            <a:pPr lvl="1"/>
            <a:endParaRPr lang="en-GB" dirty="0"/>
          </a:p>
          <a:p>
            <a:pPr lvl="1"/>
            <a:r>
              <a:rPr lang="en-GB" dirty="0"/>
              <a:t>Error in the method invocation</a:t>
            </a:r>
            <a:endParaRPr lang="en-US" dirty="0"/>
          </a:p>
        </p:txBody>
      </p:sp>
      <p:pic>
        <p:nvPicPr>
          <p:cNvPr id="4" name="Picture 3"/>
          <p:cNvPicPr>
            <a:picLocks noChangeAspect="1"/>
          </p:cNvPicPr>
          <p:nvPr/>
        </p:nvPicPr>
        <p:blipFill>
          <a:blip r:embed="rId2"/>
          <a:stretch>
            <a:fillRect/>
          </a:stretch>
        </p:blipFill>
        <p:spPr>
          <a:xfrm>
            <a:off x="1557119" y="2083266"/>
            <a:ext cx="3524250" cy="762000"/>
          </a:xfrm>
          <a:prstGeom prst="rect">
            <a:avLst/>
          </a:prstGeom>
        </p:spPr>
      </p:pic>
      <p:pic>
        <p:nvPicPr>
          <p:cNvPr id="5" name="Picture 4"/>
          <p:cNvPicPr>
            <a:picLocks noChangeAspect="1"/>
          </p:cNvPicPr>
          <p:nvPr/>
        </p:nvPicPr>
        <p:blipFill>
          <a:blip r:embed="rId3"/>
          <a:stretch>
            <a:fillRect/>
          </a:stretch>
        </p:blipFill>
        <p:spPr>
          <a:xfrm>
            <a:off x="1557119" y="3799193"/>
            <a:ext cx="4724400" cy="914400"/>
          </a:xfrm>
          <a:prstGeom prst="rect">
            <a:avLst/>
          </a:prstGeom>
        </p:spPr>
      </p:pic>
    </p:spTree>
    <p:extLst>
      <p:ext uri="{BB962C8B-B14F-4D97-AF65-F5344CB8AC3E}">
        <p14:creationId xmlns:p14="http://schemas.microsoft.com/office/powerpoint/2010/main" val="3589729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923" y="2630152"/>
            <a:ext cx="10515600" cy="1325563"/>
          </a:xfrm>
        </p:spPr>
        <p:txBody>
          <a:bodyPr/>
          <a:lstStyle/>
          <a:p>
            <a:pPr algn="ctr"/>
            <a:r>
              <a:rPr lang="en-GB" dirty="0" err="1"/>
              <a:t>SignalR</a:t>
            </a:r>
            <a:r>
              <a:rPr lang="en-GB" dirty="0"/>
              <a:t>  LIVE DEMO</a:t>
            </a:r>
            <a:endParaRPr lang="en-US" dirty="0"/>
          </a:p>
        </p:txBody>
      </p:sp>
    </p:spTree>
    <p:extLst>
      <p:ext uri="{BB962C8B-B14F-4D97-AF65-F5344CB8AC3E}">
        <p14:creationId xmlns:p14="http://schemas.microsoft.com/office/powerpoint/2010/main" val="4290208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811" y="2588207"/>
            <a:ext cx="10515600" cy="1325563"/>
          </a:xfrm>
        </p:spPr>
        <p:txBody>
          <a:bodyPr>
            <a:normAutofit/>
          </a:bodyPr>
          <a:lstStyle/>
          <a:p>
            <a:pPr algn="ctr"/>
            <a:r>
              <a:rPr lang="en-GB" sz="8800" dirty="0" err="1"/>
              <a:t>Finito</a:t>
            </a:r>
            <a:endParaRPr lang="en-US" sz="8800" dirty="0"/>
          </a:p>
        </p:txBody>
      </p:sp>
    </p:spTree>
    <p:extLst>
      <p:ext uri="{BB962C8B-B14F-4D97-AF65-F5344CB8AC3E}">
        <p14:creationId xmlns:p14="http://schemas.microsoft.com/office/powerpoint/2010/main" val="72572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0403" y="92879"/>
            <a:ext cx="10515600" cy="1325563"/>
          </a:xfrm>
        </p:spPr>
        <p:txBody>
          <a:bodyPr/>
          <a:lstStyle/>
          <a:p>
            <a:r>
              <a:rPr lang="en-US" dirty="0"/>
              <a:t>Usage</a:t>
            </a:r>
          </a:p>
        </p:txBody>
      </p:sp>
      <p:sp>
        <p:nvSpPr>
          <p:cNvPr id="3" name="Content Placeholder 2"/>
          <p:cNvSpPr>
            <a:spLocks noGrp="1"/>
          </p:cNvSpPr>
          <p:nvPr>
            <p:ph idx="1"/>
          </p:nvPr>
        </p:nvSpPr>
        <p:spPr>
          <a:xfrm>
            <a:off x="1102606" y="4513740"/>
            <a:ext cx="10515600" cy="4351338"/>
          </a:xfrm>
        </p:spPr>
        <p:txBody>
          <a:bodyPr/>
          <a:lstStyle/>
          <a:p>
            <a:r>
              <a:rPr lang="en-US" dirty="0"/>
              <a:t> allows bi-directional communication between server and client</a:t>
            </a:r>
          </a:p>
          <a:p>
            <a:endParaRPr lang="en-US" dirty="0"/>
          </a:p>
        </p:txBody>
      </p:sp>
      <p:sp>
        <p:nvSpPr>
          <p:cNvPr id="4" name="Title 1"/>
          <p:cNvSpPr txBox="1">
            <a:spLocks/>
          </p:cNvSpPr>
          <p:nvPr/>
        </p:nvSpPr>
        <p:spPr>
          <a:xfrm>
            <a:off x="970403" y="3393196"/>
            <a:ext cx="10515600" cy="13381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How</a:t>
            </a:r>
          </a:p>
        </p:txBody>
      </p:sp>
      <p:sp>
        <p:nvSpPr>
          <p:cNvPr id="5" name="Content Placeholder 2"/>
          <p:cNvSpPr txBox="1">
            <a:spLocks/>
          </p:cNvSpPr>
          <p:nvPr/>
        </p:nvSpPr>
        <p:spPr>
          <a:xfrm>
            <a:off x="1102606" y="1213444"/>
            <a:ext cx="10515600" cy="4359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Live chat</a:t>
            </a:r>
          </a:p>
          <a:p>
            <a:r>
              <a:rPr lang="en-US" dirty="0"/>
              <a:t>Live games</a:t>
            </a:r>
          </a:p>
          <a:p>
            <a:r>
              <a:rPr lang="en-US" dirty="0"/>
              <a:t>Forex updates</a:t>
            </a:r>
          </a:p>
          <a:p>
            <a:r>
              <a:rPr lang="en-US" dirty="0"/>
              <a:t>Live odds updates</a:t>
            </a:r>
          </a:p>
          <a:p>
            <a:r>
              <a:rPr lang="en-US" dirty="0"/>
              <a:t>Push notifications</a:t>
            </a:r>
          </a:p>
        </p:txBody>
      </p:sp>
    </p:spTree>
    <p:extLst>
      <p:ext uri="{BB962C8B-B14F-4D97-AF65-F5344CB8AC3E}">
        <p14:creationId xmlns:p14="http://schemas.microsoft.com/office/powerpoint/2010/main" val="515410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Overview &amp; concepts</a:t>
            </a:r>
          </a:p>
        </p:txBody>
      </p:sp>
      <p:sp>
        <p:nvSpPr>
          <p:cNvPr id="3" name="Content Placeholder 2"/>
          <p:cNvSpPr>
            <a:spLocks noGrp="1"/>
          </p:cNvSpPr>
          <p:nvPr>
            <p:ph idx="1"/>
          </p:nvPr>
        </p:nvSpPr>
        <p:spPr/>
        <p:txBody>
          <a:bodyPr/>
          <a:lstStyle/>
          <a:p>
            <a:r>
              <a:rPr lang="en-US" dirty="0"/>
              <a:t>Uses a couple of mechanisms to provide  bi-directional communication</a:t>
            </a:r>
          </a:p>
          <a:p>
            <a:pPr lvl="1"/>
            <a:r>
              <a:rPr lang="en-US" dirty="0" err="1"/>
              <a:t>Websockets</a:t>
            </a:r>
            <a:endParaRPr lang="en-US" dirty="0"/>
          </a:p>
          <a:p>
            <a:pPr lvl="1"/>
            <a:r>
              <a:rPr lang="en-US" dirty="0"/>
              <a:t>SEE(Server sent events)</a:t>
            </a:r>
          </a:p>
          <a:p>
            <a:pPr lvl="1"/>
            <a:r>
              <a:rPr lang="en-US" dirty="0"/>
              <a:t>Forever Frame</a:t>
            </a:r>
          </a:p>
          <a:p>
            <a:pPr lvl="1"/>
            <a:r>
              <a:rPr lang="en-US" dirty="0"/>
              <a:t>Long polling</a:t>
            </a:r>
          </a:p>
          <a:p>
            <a:r>
              <a:rPr lang="en-US" dirty="0"/>
              <a:t>Connection management API</a:t>
            </a:r>
          </a:p>
          <a:p>
            <a:r>
              <a:rPr lang="en-US" dirty="0"/>
              <a:t>Server-to-client remote procedure calls(RPC) API</a:t>
            </a:r>
          </a:p>
          <a:p>
            <a:r>
              <a:rPr lang="en-US" dirty="0"/>
              <a:t>Client-to-server API</a:t>
            </a:r>
          </a:p>
        </p:txBody>
      </p:sp>
    </p:spTree>
    <p:extLst>
      <p:ext uri="{BB962C8B-B14F-4D97-AF65-F5344CB8AC3E}">
        <p14:creationId xmlns:p14="http://schemas.microsoft.com/office/powerpoint/2010/main" val="635001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Websockets</a:t>
            </a:r>
            <a:endParaRPr lang="en-US" dirty="0"/>
          </a:p>
        </p:txBody>
      </p:sp>
      <p:sp>
        <p:nvSpPr>
          <p:cNvPr id="3" name="Content Placeholder 2"/>
          <p:cNvSpPr>
            <a:spLocks noGrp="1"/>
          </p:cNvSpPr>
          <p:nvPr>
            <p:ph idx="1"/>
          </p:nvPr>
        </p:nvSpPr>
        <p:spPr/>
        <p:txBody>
          <a:bodyPr/>
          <a:lstStyle/>
          <a:p>
            <a:r>
              <a:rPr lang="en-US" dirty="0"/>
              <a:t>TCP-based standalone protocol</a:t>
            </a:r>
          </a:p>
          <a:p>
            <a:pPr lvl="1"/>
            <a:r>
              <a:rPr lang="en-US" dirty="0"/>
              <a:t>Data is sent as a whole “message” via message event handler</a:t>
            </a:r>
          </a:p>
          <a:p>
            <a:pPr lvl="1"/>
            <a:r>
              <a:rPr lang="en-US" dirty="0"/>
              <a:t>Use TCP sockets with additional header for metadata used by the event handler to re-assemble the TCP chunks which correspondents to concrete message</a:t>
            </a:r>
          </a:p>
          <a:p>
            <a:r>
              <a:rPr lang="en-US" dirty="0"/>
              <a:t>Client and server uses HTTP for handshake and after the connection is established they start using </a:t>
            </a:r>
            <a:r>
              <a:rPr lang="en-US" dirty="0" err="1"/>
              <a:t>websocket</a:t>
            </a:r>
            <a:r>
              <a:rPr lang="en-US" dirty="0"/>
              <a:t> protocol to communicate </a:t>
            </a:r>
          </a:p>
          <a:p>
            <a:r>
              <a:rPr lang="en-US" dirty="0"/>
              <a:t>Connection is persistent and the traffic is very lightweight</a:t>
            </a:r>
          </a:p>
          <a:p>
            <a:r>
              <a:rPr lang="en-US" dirty="0"/>
              <a:t>Works on Windows 8/Server 2012 or higher versions</a:t>
            </a:r>
          </a:p>
          <a:p>
            <a:r>
              <a:rPr lang="en-US" dirty="0" err="1"/>
              <a:t>Websockets</a:t>
            </a:r>
            <a:r>
              <a:rPr lang="en-US" dirty="0"/>
              <a:t> comes with HTML5</a:t>
            </a:r>
          </a:p>
          <a:p>
            <a:endParaRPr lang="en-US" dirty="0"/>
          </a:p>
        </p:txBody>
      </p:sp>
    </p:spTree>
    <p:extLst>
      <p:ext uri="{BB962C8B-B14F-4D97-AF65-F5344CB8AC3E}">
        <p14:creationId xmlns:p14="http://schemas.microsoft.com/office/powerpoint/2010/main" val="1074826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SSE(Server sent events)</a:t>
            </a:r>
          </a:p>
        </p:txBody>
      </p:sp>
      <p:sp>
        <p:nvSpPr>
          <p:cNvPr id="3" name="Content Placeholder 2"/>
          <p:cNvSpPr>
            <a:spLocks noGrp="1"/>
          </p:cNvSpPr>
          <p:nvPr>
            <p:ph idx="1"/>
          </p:nvPr>
        </p:nvSpPr>
        <p:spPr/>
        <p:txBody>
          <a:bodyPr/>
          <a:lstStyle/>
          <a:p>
            <a:r>
              <a:rPr lang="en-US" dirty="0"/>
              <a:t>Server uses long running http connection(with a special mime – text/event-stream) to send data to the client.</a:t>
            </a:r>
          </a:p>
          <a:p>
            <a:r>
              <a:rPr lang="en-US" dirty="0"/>
              <a:t>Client uses regular http request to send data to the server,</a:t>
            </a:r>
          </a:p>
          <a:p>
            <a:r>
              <a:rPr lang="en-US" dirty="0"/>
              <a:t>SSE comes with HTML5. IE does not support this mechanism.</a:t>
            </a:r>
          </a:p>
          <a:p>
            <a:r>
              <a:rPr lang="en-US" dirty="0"/>
              <a:t>Appropriate in cases when only the server sends data to the client like push services or server does not support web sockets.</a:t>
            </a:r>
          </a:p>
          <a:p>
            <a:endParaRPr lang="en-US" dirty="0"/>
          </a:p>
        </p:txBody>
      </p:sp>
    </p:spTree>
    <p:extLst>
      <p:ext uri="{BB962C8B-B14F-4D97-AF65-F5344CB8AC3E}">
        <p14:creationId xmlns:p14="http://schemas.microsoft.com/office/powerpoint/2010/main" val="2921994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941"/>
            <a:ext cx="10515600" cy="1325563"/>
          </a:xfrm>
        </p:spPr>
        <p:txBody>
          <a:bodyPr/>
          <a:lstStyle/>
          <a:p>
            <a:pPr algn="ctr"/>
            <a:r>
              <a:rPr lang="en-US" dirty="0"/>
              <a:t>Forever Frame</a:t>
            </a:r>
          </a:p>
        </p:txBody>
      </p:sp>
      <p:sp>
        <p:nvSpPr>
          <p:cNvPr id="3" name="Content Placeholder 2"/>
          <p:cNvSpPr>
            <a:spLocks noGrp="1"/>
          </p:cNvSpPr>
          <p:nvPr>
            <p:ph idx="1"/>
          </p:nvPr>
        </p:nvSpPr>
        <p:spPr>
          <a:xfrm>
            <a:off x="838200" y="1394257"/>
            <a:ext cx="10515600" cy="4351338"/>
          </a:xfrm>
        </p:spPr>
        <p:txBody>
          <a:bodyPr/>
          <a:lstStyle/>
          <a:p>
            <a:r>
              <a:rPr lang="en-US" dirty="0"/>
              <a:t>The forever-frame technique uses HTTP 1.1 chunked encoding to establish a single, long-lived HTTP connection in a hidden iframe. Data is pushed incrementally from the server to the client over this connection, and rendered incrementally by your web browser</a:t>
            </a:r>
            <a:r>
              <a:rPr lang="bg-BG" dirty="0"/>
              <a:t> </a:t>
            </a:r>
            <a:r>
              <a:rPr lang="en-GB" dirty="0"/>
              <a:t>in hidden frame</a:t>
            </a:r>
            <a:r>
              <a:rPr lang="en-US" dirty="0"/>
              <a:t>.</a:t>
            </a:r>
          </a:p>
          <a:p>
            <a:r>
              <a:rPr lang="en-US" dirty="0"/>
              <a:t>Works with low latency only in IE.</a:t>
            </a:r>
          </a:p>
          <a:p>
            <a:endParaRPr lang="en-US" dirty="0"/>
          </a:p>
        </p:txBody>
      </p:sp>
      <p:sp>
        <p:nvSpPr>
          <p:cNvPr id="4" name="Title 1"/>
          <p:cNvSpPr txBox="1">
            <a:spLocks/>
          </p:cNvSpPr>
          <p:nvPr/>
        </p:nvSpPr>
        <p:spPr>
          <a:xfrm>
            <a:off x="838200" y="361401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Long polling</a:t>
            </a:r>
          </a:p>
        </p:txBody>
      </p:sp>
      <p:sp>
        <p:nvSpPr>
          <p:cNvPr id="5" name="Content Placeholder 2"/>
          <p:cNvSpPr txBox="1">
            <a:spLocks/>
          </p:cNvSpPr>
          <p:nvPr/>
        </p:nvSpPr>
        <p:spPr>
          <a:xfrm>
            <a:off x="838200" y="468233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Client makes </a:t>
            </a:r>
            <a:r>
              <a:rPr lang="en-US" dirty="0" err="1"/>
              <a:t>reular</a:t>
            </a:r>
            <a:r>
              <a:rPr lang="en-US" dirty="0"/>
              <a:t> HTTP request to the server. The server holds the request open until new data is available. Once available, the server responds and sends the new information</a:t>
            </a:r>
          </a:p>
        </p:txBody>
      </p:sp>
    </p:spTree>
    <p:extLst>
      <p:ext uri="{BB962C8B-B14F-4D97-AF65-F5344CB8AC3E}">
        <p14:creationId xmlns:p14="http://schemas.microsoft.com/office/powerpoint/2010/main" val="239356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Server to client API</a:t>
            </a:r>
          </a:p>
        </p:txBody>
      </p:sp>
      <p:sp>
        <p:nvSpPr>
          <p:cNvPr id="3" name="Content Placeholder 2"/>
          <p:cNvSpPr>
            <a:spLocks noGrp="1"/>
          </p:cNvSpPr>
          <p:nvPr>
            <p:ph idx="1"/>
          </p:nvPr>
        </p:nvSpPr>
        <p:spPr/>
        <p:txBody>
          <a:bodyPr/>
          <a:lstStyle/>
          <a:p>
            <a:r>
              <a:rPr lang="en-US" dirty="0"/>
              <a:t> Persistent connection API</a:t>
            </a:r>
          </a:p>
          <a:p>
            <a:pPr lvl="1"/>
            <a:r>
              <a:rPr lang="en-GB" dirty="0"/>
              <a:t>Low level API with more control over the processes</a:t>
            </a:r>
          </a:p>
          <a:p>
            <a:pPr lvl="1"/>
            <a:r>
              <a:rPr lang="en-GB" dirty="0"/>
              <a:t>Needs more effort </a:t>
            </a:r>
          </a:p>
          <a:p>
            <a:pPr lvl="1"/>
            <a:r>
              <a:rPr lang="en-GB" dirty="0"/>
              <a:t>RPC is N/A</a:t>
            </a:r>
          </a:p>
          <a:p>
            <a:pPr lvl="1"/>
            <a:r>
              <a:rPr lang="en-GB" dirty="0"/>
              <a:t>Messages are sent to everyone</a:t>
            </a:r>
            <a:endParaRPr lang="en-US" dirty="0"/>
          </a:p>
          <a:p>
            <a:r>
              <a:rPr lang="en-GB" dirty="0"/>
              <a:t>H</a:t>
            </a:r>
            <a:r>
              <a:rPr lang="en-US" dirty="0" err="1"/>
              <a:t>ub</a:t>
            </a:r>
            <a:r>
              <a:rPr lang="en-US" dirty="0"/>
              <a:t> API</a:t>
            </a:r>
          </a:p>
          <a:p>
            <a:pPr lvl="1"/>
            <a:r>
              <a:rPr lang="en-GB" dirty="0"/>
              <a:t>E</a:t>
            </a:r>
            <a:r>
              <a:rPr lang="en-US" dirty="0" err="1"/>
              <a:t>asier</a:t>
            </a:r>
            <a:r>
              <a:rPr lang="en-US" dirty="0"/>
              <a:t> to use</a:t>
            </a:r>
          </a:p>
          <a:p>
            <a:pPr lvl="1"/>
            <a:r>
              <a:rPr lang="en-GB" dirty="0"/>
              <a:t>R</a:t>
            </a:r>
            <a:r>
              <a:rPr lang="en-US" dirty="0"/>
              <a:t>PC is Available. The server can call client method</a:t>
            </a:r>
            <a:r>
              <a:rPr lang="en-GB" dirty="0"/>
              <a:t>s </a:t>
            </a:r>
            <a:r>
              <a:rPr lang="en-GB" dirty="0" err="1"/>
              <a:t>dynamicly</a:t>
            </a:r>
            <a:endParaRPr lang="bg-BG" dirty="0"/>
          </a:p>
          <a:p>
            <a:pPr lvl="1"/>
            <a:r>
              <a:rPr lang="en-GB" dirty="0"/>
              <a:t>M</a:t>
            </a:r>
            <a:r>
              <a:rPr lang="en-US" dirty="0" err="1"/>
              <a:t>essages</a:t>
            </a:r>
            <a:r>
              <a:rPr lang="en-US" dirty="0"/>
              <a:t> could be sent to specific user, group of users or to everyone</a:t>
            </a:r>
            <a:endParaRPr lang="bg-BG" dirty="0"/>
          </a:p>
          <a:p>
            <a:pPr lvl="1"/>
            <a:endParaRPr lang="en-US" dirty="0"/>
          </a:p>
          <a:p>
            <a:pPr lvl="1"/>
            <a:endParaRPr lang="en-US" dirty="0"/>
          </a:p>
        </p:txBody>
      </p:sp>
    </p:spTree>
    <p:extLst>
      <p:ext uri="{BB962C8B-B14F-4D97-AF65-F5344CB8AC3E}">
        <p14:creationId xmlns:p14="http://schemas.microsoft.com/office/powerpoint/2010/main" val="1190997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365125"/>
            <a:ext cx="9455092" cy="599609"/>
          </a:xfrm>
        </p:spPr>
        <p:txBody>
          <a:bodyPr>
            <a:normAutofit fontScale="90000"/>
          </a:bodyPr>
          <a:lstStyle/>
          <a:p>
            <a:pPr algn="ctr"/>
            <a:r>
              <a:rPr lang="en-GB" dirty="0"/>
              <a:t>Using </a:t>
            </a:r>
            <a:r>
              <a:rPr lang="en-GB" dirty="0" err="1"/>
              <a:t>SignalR</a:t>
            </a:r>
            <a:endParaRPr lang="en-US" dirty="0"/>
          </a:p>
        </p:txBody>
      </p:sp>
      <p:pic>
        <p:nvPicPr>
          <p:cNvPr id="4" name="Content Placeholder 3"/>
          <p:cNvPicPr>
            <a:picLocks noGrp="1" noChangeAspect="1"/>
          </p:cNvPicPr>
          <p:nvPr>
            <p:ph idx="1"/>
          </p:nvPr>
        </p:nvPicPr>
        <p:blipFill>
          <a:blip r:embed="rId2"/>
          <a:stretch>
            <a:fillRect/>
          </a:stretch>
        </p:blipFill>
        <p:spPr>
          <a:xfrm>
            <a:off x="1375226" y="2077594"/>
            <a:ext cx="3971925" cy="1800225"/>
          </a:xfrm>
          <a:prstGeom prst="rect">
            <a:avLst/>
          </a:prstGeom>
          <a:solidFill>
            <a:schemeClr val="tx1"/>
          </a:solidFill>
          <a:ln>
            <a:solidFill>
              <a:schemeClr val="tx1"/>
            </a:solidFill>
          </a:ln>
        </p:spPr>
      </p:pic>
      <p:sp>
        <p:nvSpPr>
          <p:cNvPr id="7" name="Content Placeholder 2"/>
          <p:cNvSpPr txBox="1">
            <a:spLocks/>
          </p:cNvSpPr>
          <p:nvPr/>
        </p:nvSpPr>
        <p:spPr>
          <a:xfrm>
            <a:off x="787866" y="1040234"/>
            <a:ext cx="10444993" cy="55451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GB" sz="1600" dirty="0"/>
          </a:p>
          <a:p>
            <a:pPr lvl="1"/>
            <a:endParaRPr lang="en-GB" sz="1600" dirty="0"/>
          </a:p>
        </p:txBody>
      </p:sp>
      <p:sp>
        <p:nvSpPr>
          <p:cNvPr id="8" name="Content Placeholder 2"/>
          <p:cNvSpPr txBox="1">
            <a:spLocks/>
          </p:cNvSpPr>
          <p:nvPr/>
        </p:nvSpPr>
        <p:spPr>
          <a:xfrm>
            <a:off x="940266" y="1192634"/>
            <a:ext cx="10444993" cy="55451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t>Install </a:t>
            </a:r>
            <a:r>
              <a:rPr lang="en-GB" sz="2000" dirty="0" err="1"/>
              <a:t>SignalR</a:t>
            </a:r>
            <a:r>
              <a:rPr lang="en-GB" sz="2000" dirty="0"/>
              <a:t> nugget </a:t>
            </a:r>
            <a:r>
              <a:rPr lang="en-GB" sz="2000" dirty="0" err="1"/>
              <a:t>packeges</a:t>
            </a:r>
            <a:r>
              <a:rPr lang="en-GB" sz="2000" dirty="0"/>
              <a:t> </a:t>
            </a:r>
          </a:p>
          <a:p>
            <a:r>
              <a:rPr lang="en-GB" sz="2000" dirty="0"/>
              <a:t>Register </a:t>
            </a:r>
            <a:r>
              <a:rPr lang="en-GB" sz="2000" dirty="0" err="1"/>
              <a:t>SignalR</a:t>
            </a:r>
            <a:r>
              <a:rPr lang="en-GB" sz="2000" dirty="0"/>
              <a:t> and allow cross origin resource sharing</a:t>
            </a:r>
          </a:p>
          <a:p>
            <a:endParaRPr lang="en-GB" sz="2000" dirty="0"/>
          </a:p>
          <a:p>
            <a:endParaRPr lang="en-GB" sz="2000" dirty="0"/>
          </a:p>
          <a:p>
            <a:endParaRPr lang="en-GB" sz="2000" dirty="0"/>
          </a:p>
          <a:p>
            <a:endParaRPr lang="en-GB" sz="2000" dirty="0"/>
          </a:p>
          <a:p>
            <a:endParaRPr lang="en-GB" sz="2000" dirty="0"/>
          </a:p>
          <a:p>
            <a:r>
              <a:rPr lang="en-GB" sz="2000" dirty="0"/>
              <a:t>Install client-side scripts</a:t>
            </a:r>
            <a:endParaRPr lang="en-GB" sz="1600" dirty="0"/>
          </a:p>
        </p:txBody>
      </p:sp>
      <p:pic>
        <p:nvPicPr>
          <p:cNvPr id="10" name="Picture 9"/>
          <p:cNvPicPr>
            <a:picLocks noChangeAspect="1"/>
          </p:cNvPicPr>
          <p:nvPr/>
        </p:nvPicPr>
        <p:blipFill>
          <a:blip r:embed="rId3"/>
          <a:stretch>
            <a:fillRect/>
          </a:stretch>
        </p:blipFill>
        <p:spPr>
          <a:xfrm>
            <a:off x="1375226" y="4585675"/>
            <a:ext cx="5381625" cy="790575"/>
          </a:xfrm>
          <a:prstGeom prst="rect">
            <a:avLst/>
          </a:prstGeom>
        </p:spPr>
      </p:pic>
    </p:spTree>
    <p:extLst>
      <p:ext uri="{BB962C8B-B14F-4D97-AF65-F5344CB8AC3E}">
        <p14:creationId xmlns:p14="http://schemas.microsoft.com/office/powerpoint/2010/main" val="4048010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9251" y="365125"/>
            <a:ext cx="6962863" cy="675109"/>
          </a:xfrm>
        </p:spPr>
        <p:txBody>
          <a:bodyPr>
            <a:normAutofit fontScale="90000"/>
          </a:bodyPr>
          <a:lstStyle/>
          <a:p>
            <a:pPr algn="ctr"/>
            <a:r>
              <a:rPr lang="en-GB" dirty="0"/>
              <a:t>Hub API</a:t>
            </a:r>
            <a:endParaRPr lang="en-US" dirty="0"/>
          </a:p>
        </p:txBody>
      </p:sp>
      <p:sp>
        <p:nvSpPr>
          <p:cNvPr id="3" name="Content Placeholder 2"/>
          <p:cNvSpPr>
            <a:spLocks noGrp="1"/>
          </p:cNvSpPr>
          <p:nvPr>
            <p:ph idx="1"/>
          </p:nvPr>
        </p:nvSpPr>
        <p:spPr>
          <a:xfrm>
            <a:off x="871756" y="1040234"/>
            <a:ext cx="10515600" cy="5511568"/>
          </a:xfrm>
        </p:spPr>
        <p:txBody>
          <a:bodyPr>
            <a:normAutofit/>
          </a:bodyPr>
          <a:lstStyle/>
          <a:p>
            <a:pPr marL="0" indent="0">
              <a:buNone/>
            </a:pPr>
            <a:endParaRPr lang="en-GB" dirty="0"/>
          </a:p>
          <a:p>
            <a:pPr lvl="1"/>
            <a:r>
              <a:rPr lang="en-GB" dirty="0"/>
              <a:t>Use the Hub class</a:t>
            </a:r>
          </a:p>
          <a:p>
            <a:pPr lvl="1"/>
            <a:endParaRPr lang="en-GB" dirty="0"/>
          </a:p>
          <a:p>
            <a:pPr lvl="1"/>
            <a:endParaRPr lang="en-US" dirty="0"/>
          </a:p>
        </p:txBody>
      </p:sp>
      <p:pic>
        <p:nvPicPr>
          <p:cNvPr id="7" name="Picture 6"/>
          <p:cNvPicPr>
            <a:picLocks noChangeAspect="1"/>
          </p:cNvPicPr>
          <p:nvPr/>
        </p:nvPicPr>
        <p:blipFill>
          <a:blip r:embed="rId2"/>
          <a:stretch>
            <a:fillRect/>
          </a:stretch>
        </p:blipFill>
        <p:spPr>
          <a:xfrm>
            <a:off x="1425560" y="2006017"/>
            <a:ext cx="5038725" cy="1285875"/>
          </a:xfrm>
          <a:prstGeom prst="rect">
            <a:avLst/>
          </a:prstGeom>
        </p:spPr>
      </p:pic>
    </p:spTree>
    <p:extLst>
      <p:ext uri="{BB962C8B-B14F-4D97-AF65-F5344CB8AC3E}">
        <p14:creationId xmlns:p14="http://schemas.microsoft.com/office/powerpoint/2010/main" val="92669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11496</TotalTime>
  <Words>693</Words>
  <Application>Microsoft Office PowerPoint</Application>
  <PresentationFormat>Widescreen</PresentationFormat>
  <Paragraphs>128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SignalR</vt:lpstr>
      <vt:lpstr>Usage</vt:lpstr>
      <vt:lpstr>Overview &amp; concepts</vt:lpstr>
      <vt:lpstr>Websockets</vt:lpstr>
      <vt:lpstr>SSE(Server sent events)</vt:lpstr>
      <vt:lpstr>Forever Frame</vt:lpstr>
      <vt:lpstr>Server to client API</vt:lpstr>
      <vt:lpstr>Using SignalR</vt:lpstr>
      <vt:lpstr>Hub API</vt:lpstr>
      <vt:lpstr>Hub API</vt:lpstr>
      <vt:lpstr>Hub API</vt:lpstr>
      <vt:lpstr>Client API</vt:lpstr>
      <vt:lpstr>Client API</vt:lpstr>
      <vt:lpstr>Client API</vt:lpstr>
      <vt:lpstr>Client API</vt:lpstr>
      <vt:lpstr>SignalR  LIVE DEMO</vt:lpstr>
      <vt:lpstr>Finito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SignalR</dc:title>
  <dc:creator>Antoan</dc:creator>
  <cp:lastModifiedBy>Antoan Elenkov</cp:lastModifiedBy>
  <cp:revision>37</cp:revision>
  <dcterms:created xsi:type="dcterms:W3CDTF">2017-05-02T22:05:47Z</dcterms:created>
  <dcterms:modified xsi:type="dcterms:W3CDTF">2017-05-25T12:12:44Z</dcterms:modified>
</cp:coreProperties>
</file>