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584" r:id="rId2"/>
    <p:sldId id="658" r:id="rId3"/>
    <p:sldId id="783" r:id="rId4"/>
    <p:sldId id="782" r:id="rId5"/>
    <p:sldId id="891" r:id="rId6"/>
    <p:sldId id="784" r:id="rId7"/>
    <p:sldId id="785" r:id="rId8"/>
    <p:sldId id="888" r:id="rId9"/>
    <p:sldId id="786" r:id="rId10"/>
    <p:sldId id="787" r:id="rId11"/>
    <p:sldId id="788" r:id="rId12"/>
    <p:sldId id="791" r:id="rId13"/>
    <p:sldId id="998" r:id="rId14"/>
    <p:sldId id="1001" r:id="rId15"/>
    <p:sldId id="1002" r:id="rId16"/>
    <p:sldId id="1004" r:id="rId17"/>
    <p:sldId id="1005" r:id="rId18"/>
    <p:sldId id="1006" r:id="rId19"/>
    <p:sldId id="1007" r:id="rId20"/>
    <p:sldId id="1008" r:id="rId21"/>
    <p:sldId id="1009" r:id="rId22"/>
    <p:sldId id="1010" r:id="rId23"/>
    <p:sldId id="1011" r:id="rId24"/>
    <p:sldId id="1013" r:id="rId25"/>
    <p:sldId id="1026" r:id="rId26"/>
    <p:sldId id="843" r:id="rId27"/>
    <p:sldId id="972" r:id="rId28"/>
    <p:sldId id="591" r:id="rId29"/>
    <p:sldId id="893" r:id="rId30"/>
    <p:sldId id="594" r:id="rId31"/>
    <p:sldId id="967" r:id="rId32"/>
    <p:sldId id="894" r:id="rId33"/>
    <p:sldId id="895" r:id="rId34"/>
    <p:sldId id="896" r:id="rId35"/>
    <p:sldId id="1014" r:id="rId36"/>
    <p:sldId id="798" r:id="rId37"/>
    <p:sldId id="974" r:id="rId38"/>
    <p:sldId id="799" r:id="rId39"/>
    <p:sldId id="975" r:id="rId40"/>
    <p:sldId id="976" r:id="rId41"/>
    <p:sldId id="977" r:id="rId42"/>
    <p:sldId id="676" r:id="rId43"/>
    <p:sldId id="823" r:id="rId44"/>
    <p:sldId id="978" r:id="rId45"/>
    <p:sldId id="980" r:id="rId46"/>
    <p:sldId id="979" r:id="rId47"/>
    <p:sldId id="981" r:id="rId48"/>
    <p:sldId id="596" r:id="rId49"/>
    <p:sldId id="597" r:id="rId50"/>
    <p:sldId id="598" r:id="rId51"/>
    <p:sldId id="599" r:id="rId52"/>
    <p:sldId id="600" r:id="rId53"/>
    <p:sldId id="982" r:id="rId54"/>
    <p:sldId id="983" r:id="rId55"/>
    <p:sldId id="984" r:id="rId56"/>
    <p:sldId id="847" r:id="rId57"/>
    <p:sldId id="842" r:id="rId58"/>
    <p:sldId id="848" r:id="rId59"/>
    <p:sldId id="844" r:id="rId60"/>
    <p:sldId id="884" r:id="rId61"/>
    <p:sldId id="885" r:id="rId62"/>
    <p:sldId id="816" r:id="rId63"/>
    <p:sldId id="1016" r:id="rId64"/>
    <p:sldId id="1017" r:id="rId65"/>
    <p:sldId id="986" r:id="rId66"/>
    <p:sldId id="821" r:id="rId67"/>
    <p:sldId id="987" r:id="rId68"/>
    <p:sldId id="1019" r:id="rId69"/>
    <p:sldId id="1021" r:id="rId70"/>
    <p:sldId id="1022" r:id="rId71"/>
    <p:sldId id="1023" r:id="rId72"/>
    <p:sldId id="1018" r:id="rId73"/>
    <p:sldId id="1024" r:id="rId74"/>
    <p:sldId id="993" r:id="rId75"/>
    <p:sldId id="827" r:id="rId76"/>
    <p:sldId id="830" r:id="rId77"/>
    <p:sldId id="1025" r:id="rId78"/>
    <p:sldId id="995" r:id="rId79"/>
    <p:sldId id="834" r:id="rId80"/>
    <p:sldId id="997" r:id="rId81"/>
    <p:sldId id="882" r:id="rId82"/>
    <p:sldId id="883" r:id="rId83"/>
    <p:sldId id="850" r:id="rId84"/>
    <p:sldId id="874" r:id="rId85"/>
    <p:sldId id="854" r:id="rId86"/>
    <p:sldId id="856" r:id="rId87"/>
    <p:sldId id="857" r:id="rId88"/>
    <p:sldId id="860" r:id="rId89"/>
    <p:sldId id="861" r:id="rId90"/>
    <p:sldId id="862" r:id="rId91"/>
    <p:sldId id="1027" r:id="rId92"/>
    <p:sldId id="871" r:id="rId93"/>
    <p:sldId id="873" r:id="rId94"/>
    <p:sldId id="875" r:id="rId95"/>
    <p:sldId id="876" r:id="rId96"/>
    <p:sldId id="877" r:id="rId97"/>
    <p:sldId id="879" r:id="rId98"/>
    <p:sldId id="864" r:id="rId99"/>
    <p:sldId id="865" r:id="rId100"/>
    <p:sldId id="866" r:id="rId101"/>
    <p:sldId id="868" r:id="rId102"/>
    <p:sldId id="869" r:id="rId103"/>
    <p:sldId id="870" r:id="rId104"/>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419BDF"/>
    <a:srgbClr val="FF9F5D"/>
    <a:srgbClr val="FFDF79"/>
    <a:srgbClr val="C42500"/>
    <a:srgbClr val="5B9BD5"/>
    <a:srgbClr val="FF9981"/>
    <a:srgbClr val="FF9BCD"/>
    <a:srgbClr val="29A7A4"/>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89" autoAdjust="0"/>
    <p:restoredTop sz="92574" autoAdjust="0"/>
  </p:normalViewPr>
  <p:slideViewPr>
    <p:cSldViewPr snapToGrid="0">
      <p:cViewPr varScale="1">
        <p:scale>
          <a:sx n="113" d="100"/>
          <a:sy n="113" d="100"/>
        </p:scale>
        <p:origin x="568"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4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Feuille_de_calcul_Microsoft_Excel.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file:////Users/bisgambiglia_p/Documents/Enseignement/Licence/Probabilite&#769;s%20et%20Statistiques/Test%20IA.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bisgambiglia_p/Documents/Enseignement/Licence/Probabilite&#769;s%20et%20Statistiques/Test%20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Feuil3!$F$5:$F$130</c:f>
              <c:numCache>
                <c:formatCode>General</c:formatCode>
                <c:ptCount val="126"/>
                <c:pt idx="0">
                  <c:v>0</c:v>
                </c:pt>
                <c:pt idx="1">
                  <c:v>0.1</c:v>
                </c:pt>
                <c:pt idx="2">
                  <c:v>0.2</c:v>
                </c:pt>
                <c:pt idx="3">
                  <c:v>0.30000000000000004</c:v>
                </c:pt>
                <c:pt idx="4">
                  <c:v>0.4</c:v>
                </c:pt>
                <c:pt idx="5">
                  <c:v>0.5</c:v>
                </c:pt>
                <c:pt idx="6">
                  <c:v>0.6</c:v>
                </c:pt>
                <c:pt idx="7">
                  <c:v>0.7</c:v>
                </c:pt>
                <c:pt idx="8">
                  <c:v>0.79999999999999993</c:v>
                </c:pt>
                <c:pt idx="9">
                  <c:v>0.89999999999999991</c:v>
                </c:pt>
                <c:pt idx="10">
                  <c:v>0.99999999999999989</c:v>
                </c:pt>
                <c:pt idx="11">
                  <c:v>1.0999999999999999</c:v>
                </c:pt>
                <c:pt idx="12">
                  <c:v>1.2</c:v>
                </c:pt>
                <c:pt idx="13">
                  <c:v>1.3</c:v>
                </c:pt>
                <c:pt idx="14">
                  <c:v>1.4000000000000001</c:v>
                </c:pt>
                <c:pt idx="15">
                  <c:v>1.5000000000000002</c:v>
                </c:pt>
                <c:pt idx="16">
                  <c:v>1.6000000000000003</c:v>
                </c:pt>
                <c:pt idx="17">
                  <c:v>1.7000000000000004</c:v>
                </c:pt>
                <c:pt idx="18">
                  <c:v>1.8000000000000005</c:v>
                </c:pt>
                <c:pt idx="19">
                  <c:v>1.9000000000000006</c:v>
                </c:pt>
                <c:pt idx="20">
                  <c:v>2.0000000000000004</c:v>
                </c:pt>
                <c:pt idx="21">
                  <c:v>2.1000000000000005</c:v>
                </c:pt>
                <c:pt idx="22">
                  <c:v>2.2000000000000006</c:v>
                </c:pt>
                <c:pt idx="23">
                  <c:v>2.3000000000000007</c:v>
                </c:pt>
                <c:pt idx="24">
                  <c:v>2.4000000000000008</c:v>
                </c:pt>
                <c:pt idx="25">
                  <c:v>2.5000000000000009</c:v>
                </c:pt>
                <c:pt idx="26">
                  <c:v>2.600000000000001</c:v>
                </c:pt>
                <c:pt idx="27">
                  <c:v>2.7000000000000011</c:v>
                </c:pt>
                <c:pt idx="28">
                  <c:v>2.8000000000000012</c:v>
                </c:pt>
                <c:pt idx="29">
                  <c:v>2.9000000000000012</c:v>
                </c:pt>
                <c:pt idx="30">
                  <c:v>3.0000000000000013</c:v>
                </c:pt>
                <c:pt idx="31">
                  <c:v>3.1000000000000014</c:v>
                </c:pt>
                <c:pt idx="32">
                  <c:v>3.2000000000000015</c:v>
                </c:pt>
                <c:pt idx="33">
                  <c:v>3.3000000000000016</c:v>
                </c:pt>
                <c:pt idx="34">
                  <c:v>3.4000000000000017</c:v>
                </c:pt>
                <c:pt idx="35">
                  <c:v>3.5000000000000018</c:v>
                </c:pt>
                <c:pt idx="36">
                  <c:v>3.6000000000000019</c:v>
                </c:pt>
                <c:pt idx="37">
                  <c:v>3.700000000000002</c:v>
                </c:pt>
                <c:pt idx="38">
                  <c:v>3.800000000000002</c:v>
                </c:pt>
                <c:pt idx="39">
                  <c:v>3.9000000000000021</c:v>
                </c:pt>
                <c:pt idx="40">
                  <c:v>4.0000000000000018</c:v>
                </c:pt>
                <c:pt idx="41">
                  <c:v>4.1000000000000014</c:v>
                </c:pt>
                <c:pt idx="42">
                  <c:v>4.2000000000000011</c:v>
                </c:pt>
                <c:pt idx="43">
                  <c:v>4.3000000000000007</c:v>
                </c:pt>
                <c:pt idx="44">
                  <c:v>4.4000000000000004</c:v>
                </c:pt>
                <c:pt idx="45">
                  <c:v>4.5</c:v>
                </c:pt>
                <c:pt idx="46">
                  <c:v>4.5999999999999996</c:v>
                </c:pt>
                <c:pt idx="47">
                  <c:v>4.6999999999999993</c:v>
                </c:pt>
                <c:pt idx="48">
                  <c:v>4.7999999999999989</c:v>
                </c:pt>
                <c:pt idx="49">
                  <c:v>4.8999999999999986</c:v>
                </c:pt>
                <c:pt idx="50">
                  <c:v>4.9999999999999982</c:v>
                </c:pt>
                <c:pt idx="51">
                  <c:v>5.0999999999999979</c:v>
                </c:pt>
                <c:pt idx="52">
                  <c:v>5.1999999999999975</c:v>
                </c:pt>
                <c:pt idx="53">
                  <c:v>5.2999999999999972</c:v>
                </c:pt>
                <c:pt idx="54">
                  <c:v>5.3999999999999968</c:v>
                </c:pt>
                <c:pt idx="55">
                  <c:v>5.4999999999999964</c:v>
                </c:pt>
                <c:pt idx="56">
                  <c:v>5.5999999999999961</c:v>
                </c:pt>
                <c:pt idx="57">
                  <c:v>5.6999999999999957</c:v>
                </c:pt>
                <c:pt idx="58">
                  <c:v>5.7999999999999954</c:v>
                </c:pt>
                <c:pt idx="59">
                  <c:v>5.899999999999995</c:v>
                </c:pt>
                <c:pt idx="60">
                  <c:v>5.9999999999999947</c:v>
                </c:pt>
                <c:pt idx="61">
                  <c:v>6.0999999999999943</c:v>
                </c:pt>
                <c:pt idx="62">
                  <c:v>6.199999999999994</c:v>
                </c:pt>
                <c:pt idx="63">
                  <c:v>6.2999999999999936</c:v>
                </c:pt>
                <c:pt idx="64">
                  <c:v>6.3999999999999932</c:v>
                </c:pt>
                <c:pt idx="65">
                  <c:v>6.4999999999999929</c:v>
                </c:pt>
                <c:pt idx="66">
                  <c:v>6.5999999999999925</c:v>
                </c:pt>
                <c:pt idx="67">
                  <c:v>6.6999999999999922</c:v>
                </c:pt>
                <c:pt idx="68">
                  <c:v>6.7999999999999918</c:v>
                </c:pt>
                <c:pt idx="69">
                  <c:v>6.8999999999999915</c:v>
                </c:pt>
                <c:pt idx="70">
                  <c:v>6.9999999999999911</c:v>
                </c:pt>
                <c:pt idx="71">
                  <c:v>7.0999999999999908</c:v>
                </c:pt>
                <c:pt idx="72">
                  <c:v>7.1999999999999904</c:v>
                </c:pt>
                <c:pt idx="73">
                  <c:v>7.2999999999999901</c:v>
                </c:pt>
                <c:pt idx="74">
                  <c:v>7.3999999999999897</c:v>
                </c:pt>
                <c:pt idx="75">
                  <c:v>7.4999999999999893</c:v>
                </c:pt>
                <c:pt idx="76">
                  <c:v>7.599999999999989</c:v>
                </c:pt>
                <c:pt idx="77">
                  <c:v>7.6999999999999886</c:v>
                </c:pt>
                <c:pt idx="78">
                  <c:v>7.7999999999999883</c:v>
                </c:pt>
                <c:pt idx="79">
                  <c:v>7.8999999999999879</c:v>
                </c:pt>
                <c:pt idx="80">
                  <c:v>7.9999999999999876</c:v>
                </c:pt>
                <c:pt idx="81">
                  <c:v>8.0999999999999872</c:v>
                </c:pt>
                <c:pt idx="82">
                  <c:v>8.1999999999999869</c:v>
                </c:pt>
                <c:pt idx="83">
                  <c:v>8.2999999999999865</c:v>
                </c:pt>
                <c:pt idx="84">
                  <c:v>8.3999999999999861</c:v>
                </c:pt>
                <c:pt idx="85">
                  <c:v>8.4999999999999858</c:v>
                </c:pt>
                <c:pt idx="86">
                  <c:v>8.5999999999999854</c:v>
                </c:pt>
                <c:pt idx="87">
                  <c:v>8.6999999999999851</c:v>
                </c:pt>
                <c:pt idx="88">
                  <c:v>8.7999999999999847</c:v>
                </c:pt>
                <c:pt idx="89">
                  <c:v>8.8999999999999844</c:v>
                </c:pt>
                <c:pt idx="90">
                  <c:v>8.999999999999984</c:v>
                </c:pt>
                <c:pt idx="91">
                  <c:v>9.0999999999999837</c:v>
                </c:pt>
                <c:pt idx="92">
                  <c:v>9.1999999999999833</c:v>
                </c:pt>
                <c:pt idx="93">
                  <c:v>9.2999999999999829</c:v>
                </c:pt>
                <c:pt idx="94">
                  <c:v>9.3999999999999826</c:v>
                </c:pt>
                <c:pt idx="95">
                  <c:v>9.4999999999999822</c:v>
                </c:pt>
                <c:pt idx="96">
                  <c:v>9.5999999999999819</c:v>
                </c:pt>
                <c:pt idx="97">
                  <c:v>9.6999999999999815</c:v>
                </c:pt>
                <c:pt idx="98">
                  <c:v>9.7999999999999812</c:v>
                </c:pt>
                <c:pt idx="99">
                  <c:v>9.8999999999999808</c:v>
                </c:pt>
                <c:pt idx="100">
                  <c:v>9.9999999999999805</c:v>
                </c:pt>
                <c:pt idx="101">
                  <c:v>10.09999999999998</c:v>
                </c:pt>
                <c:pt idx="102">
                  <c:v>10.19999999999998</c:v>
                </c:pt>
                <c:pt idx="103">
                  <c:v>10.299999999999979</c:v>
                </c:pt>
                <c:pt idx="104">
                  <c:v>10.399999999999979</c:v>
                </c:pt>
                <c:pt idx="105">
                  <c:v>10.499999999999979</c:v>
                </c:pt>
                <c:pt idx="106">
                  <c:v>10.599999999999978</c:v>
                </c:pt>
                <c:pt idx="107">
                  <c:v>10.699999999999978</c:v>
                </c:pt>
                <c:pt idx="108">
                  <c:v>10.799999999999978</c:v>
                </c:pt>
                <c:pt idx="109">
                  <c:v>10.899999999999977</c:v>
                </c:pt>
                <c:pt idx="110">
                  <c:v>10.999999999999977</c:v>
                </c:pt>
                <c:pt idx="111">
                  <c:v>11.099999999999977</c:v>
                </c:pt>
                <c:pt idx="112">
                  <c:v>11.199999999999976</c:v>
                </c:pt>
                <c:pt idx="113">
                  <c:v>11.299999999999976</c:v>
                </c:pt>
                <c:pt idx="114">
                  <c:v>11.399999999999975</c:v>
                </c:pt>
                <c:pt idx="115">
                  <c:v>11.499999999999975</c:v>
                </c:pt>
                <c:pt idx="116">
                  <c:v>11.599999999999975</c:v>
                </c:pt>
                <c:pt idx="117">
                  <c:v>11.699999999999974</c:v>
                </c:pt>
                <c:pt idx="118">
                  <c:v>11.799999999999974</c:v>
                </c:pt>
                <c:pt idx="119">
                  <c:v>11.899999999999974</c:v>
                </c:pt>
                <c:pt idx="120">
                  <c:v>11.999999999999973</c:v>
                </c:pt>
                <c:pt idx="121">
                  <c:v>12.099999999999973</c:v>
                </c:pt>
                <c:pt idx="122">
                  <c:v>12.199999999999973</c:v>
                </c:pt>
                <c:pt idx="123">
                  <c:v>12.299999999999972</c:v>
                </c:pt>
                <c:pt idx="124">
                  <c:v>12.399999999999972</c:v>
                </c:pt>
                <c:pt idx="125">
                  <c:v>12.499999999999972</c:v>
                </c:pt>
              </c:numCache>
            </c:numRef>
          </c:cat>
          <c:val>
            <c:numRef>
              <c:f>Feuil3!$H$5:$H$130</c:f>
              <c:numCache>
                <c:formatCode>General</c:formatCode>
                <c:ptCount val="126"/>
                <c:pt idx="0">
                  <c:v>0</c:v>
                </c:pt>
                <c:pt idx="1">
                  <c:v>5.0433412135539805E-2</c:v>
                </c:pt>
                <c:pt idx="2">
                  <c:v>0.10086682427107961</c:v>
                </c:pt>
                <c:pt idx="3">
                  <c:v>0.15130023640661941</c:v>
                </c:pt>
                <c:pt idx="4">
                  <c:v>0.20173364854215922</c:v>
                </c:pt>
                <c:pt idx="5">
                  <c:v>0.25216706067769901</c:v>
                </c:pt>
                <c:pt idx="6">
                  <c:v>0.30260047281323876</c:v>
                </c:pt>
                <c:pt idx="7">
                  <c:v>0.35303388494877852</c:v>
                </c:pt>
                <c:pt idx="8">
                  <c:v>0.40346729708431839</c:v>
                </c:pt>
                <c:pt idx="9">
                  <c:v>0.45390070921985815</c:v>
                </c:pt>
                <c:pt idx="10">
                  <c:v>0.5043341213553979</c:v>
                </c:pt>
                <c:pt idx="11">
                  <c:v>0.55476753349093766</c:v>
                </c:pt>
                <c:pt idx="12">
                  <c:v>0.60520094562647753</c:v>
                </c:pt>
                <c:pt idx="13">
                  <c:v>0.65563435776201739</c:v>
                </c:pt>
                <c:pt idx="14">
                  <c:v>0.70606776989755726</c:v>
                </c:pt>
                <c:pt idx="15">
                  <c:v>0.75650118203309702</c:v>
                </c:pt>
                <c:pt idx="16">
                  <c:v>0.80693459416863689</c:v>
                </c:pt>
                <c:pt idx="17">
                  <c:v>0.85736800630417676</c:v>
                </c:pt>
                <c:pt idx="18">
                  <c:v>0.90780141843971662</c:v>
                </c:pt>
                <c:pt idx="19">
                  <c:v>0.95823483057525649</c:v>
                </c:pt>
                <c:pt idx="20">
                  <c:v>1.0086682427107962</c:v>
                </c:pt>
                <c:pt idx="21">
                  <c:v>1.0591016548463361</c:v>
                </c:pt>
                <c:pt idx="22">
                  <c:v>1.109535066981876</c:v>
                </c:pt>
                <c:pt idx="23">
                  <c:v>1.1599684791174159</c:v>
                </c:pt>
                <c:pt idx="24">
                  <c:v>1.2104018912529557</c:v>
                </c:pt>
                <c:pt idx="25">
                  <c:v>1.2608353033884956</c:v>
                </c:pt>
                <c:pt idx="26">
                  <c:v>1.3112687155240352</c:v>
                </c:pt>
                <c:pt idx="27">
                  <c:v>1.3617021276595751</c:v>
                </c:pt>
                <c:pt idx="28">
                  <c:v>1.412135539795115</c:v>
                </c:pt>
                <c:pt idx="29">
                  <c:v>1.4625689519306548</c:v>
                </c:pt>
                <c:pt idx="30">
                  <c:v>1.5130023640661947</c:v>
                </c:pt>
                <c:pt idx="31">
                  <c:v>1.5634357762017346</c:v>
                </c:pt>
                <c:pt idx="32">
                  <c:v>1.6138691883372744</c:v>
                </c:pt>
                <c:pt idx="33">
                  <c:v>1.6643026004728143</c:v>
                </c:pt>
                <c:pt idx="34">
                  <c:v>1.714736012608354</c:v>
                </c:pt>
                <c:pt idx="35">
                  <c:v>1.7651694247438938</c:v>
                </c:pt>
                <c:pt idx="36">
                  <c:v>1.8156028368794337</c:v>
                </c:pt>
                <c:pt idx="37">
                  <c:v>1.8660362490149736</c:v>
                </c:pt>
                <c:pt idx="38">
                  <c:v>1.9164696611505134</c:v>
                </c:pt>
                <c:pt idx="39">
                  <c:v>1.9669030732860533</c:v>
                </c:pt>
                <c:pt idx="40">
                  <c:v>2.0173364854215929</c:v>
                </c:pt>
                <c:pt idx="41">
                  <c:v>2.0677698975571324</c:v>
                </c:pt>
                <c:pt idx="42">
                  <c:v>2.1182033096926722</c:v>
                </c:pt>
                <c:pt idx="43">
                  <c:v>2.1686367218282117</c:v>
                </c:pt>
                <c:pt idx="44">
                  <c:v>2.2190701339637515</c:v>
                </c:pt>
                <c:pt idx="45">
                  <c:v>2.2695035460992909</c:v>
                </c:pt>
                <c:pt idx="46">
                  <c:v>2.3199369582348304</c:v>
                </c:pt>
                <c:pt idx="47">
                  <c:v>2.3703703703703702</c:v>
                </c:pt>
                <c:pt idx="48">
                  <c:v>2.4208037825059101</c:v>
                </c:pt>
                <c:pt idx="49">
                  <c:v>2.4712371946414495</c:v>
                </c:pt>
                <c:pt idx="50">
                  <c:v>2.521670606776989</c:v>
                </c:pt>
                <c:pt idx="51">
                  <c:v>2.5721040189125284</c:v>
                </c:pt>
                <c:pt idx="52">
                  <c:v>2.6225374310480682</c:v>
                </c:pt>
                <c:pt idx="53">
                  <c:v>2.6729708431836077</c:v>
                </c:pt>
                <c:pt idx="54">
                  <c:v>2.7234042553191475</c:v>
                </c:pt>
                <c:pt idx="55">
                  <c:v>2.7738376674546874</c:v>
                </c:pt>
                <c:pt idx="56">
                  <c:v>2.8242710795902268</c:v>
                </c:pt>
                <c:pt idx="57">
                  <c:v>2.8747044917257667</c:v>
                </c:pt>
                <c:pt idx="58">
                  <c:v>2.9251379038613057</c:v>
                </c:pt>
                <c:pt idx="59">
                  <c:v>2.9755713159968455</c:v>
                </c:pt>
                <c:pt idx="60">
                  <c:v>3.0260047281323854</c:v>
                </c:pt>
                <c:pt idx="61">
                  <c:v>3.0764381402679248</c:v>
                </c:pt>
                <c:pt idx="62">
                  <c:v>3.1268715524034647</c:v>
                </c:pt>
                <c:pt idx="63">
                  <c:v>3.1773049645390046</c:v>
                </c:pt>
                <c:pt idx="64">
                  <c:v>3.2277383766745436</c:v>
                </c:pt>
                <c:pt idx="65">
                  <c:v>3.2781717888100834</c:v>
                </c:pt>
                <c:pt idx="66">
                  <c:v>3.3286052009456228</c:v>
                </c:pt>
                <c:pt idx="67">
                  <c:v>3.3790386130811627</c:v>
                </c:pt>
                <c:pt idx="68">
                  <c:v>3.4294720252167026</c:v>
                </c:pt>
                <c:pt idx="69">
                  <c:v>3.479905437352242</c:v>
                </c:pt>
                <c:pt idx="70">
                  <c:v>3.5303388494877819</c:v>
                </c:pt>
                <c:pt idx="71">
                  <c:v>3.5807722616233209</c:v>
                </c:pt>
                <c:pt idx="72">
                  <c:v>3.6312056737588607</c:v>
                </c:pt>
                <c:pt idx="73">
                  <c:v>3.6816390858944006</c:v>
                </c:pt>
                <c:pt idx="74">
                  <c:v>3.73207249802994</c:v>
                </c:pt>
                <c:pt idx="75">
                  <c:v>3.7825059101654799</c:v>
                </c:pt>
                <c:pt idx="76">
                  <c:v>3.8329393223010189</c:v>
                </c:pt>
                <c:pt idx="77">
                  <c:v>3.8833727344365587</c:v>
                </c:pt>
                <c:pt idx="78">
                  <c:v>3.9338061465720986</c:v>
                </c:pt>
                <c:pt idx="79">
                  <c:v>3.984239558707638</c:v>
                </c:pt>
                <c:pt idx="80">
                  <c:v>4.0346729708431779</c:v>
                </c:pt>
                <c:pt idx="81">
                  <c:v>4.0851063829787169</c:v>
                </c:pt>
                <c:pt idx="82">
                  <c:v>4.1355397951142567</c:v>
                </c:pt>
                <c:pt idx="83">
                  <c:v>4.1859732072497966</c:v>
                </c:pt>
                <c:pt idx="84">
                  <c:v>4.2364066193853365</c:v>
                </c:pt>
                <c:pt idx="85">
                  <c:v>4.2868400315208763</c:v>
                </c:pt>
                <c:pt idx="86">
                  <c:v>4.3372734436564153</c:v>
                </c:pt>
                <c:pt idx="87">
                  <c:v>4.3877068557919552</c:v>
                </c:pt>
                <c:pt idx="88">
                  <c:v>4.4381402679274951</c:v>
                </c:pt>
                <c:pt idx="89">
                  <c:v>4.488573680063034</c:v>
                </c:pt>
                <c:pt idx="90">
                  <c:v>4.5390070921985739</c:v>
                </c:pt>
                <c:pt idx="91">
                  <c:v>4.5894405043341129</c:v>
                </c:pt>
                <c:pt idx="92">
                  <c:v>4.6398739164696527</c:v>
                </c:pt>
                <c:pt idx="93">
                  <c:v>4.6903073286051926</c:v>
                </c:pt>
                <c:pt idx="94">
                  <c:v>4.7407407407407325</c:v>
                </c:pt>
                <c:pt idx="95">
                  <c:v>4.7911741528762724</c:v>
                </c:pt>
                <c:pt idx="96">
                  <c:v>4.8416075650118113</c:v>
                </c:pt>
                <c:pt idx="97">
                  <c:v>4.8920409771473512</c:v>
                </c:pt>
                <c:pt idx="98">
                  <c:v>4.9424743892828911</c:v>
                </c:pt>
                <c:pt idx="99">
                  <c:v>4.99290780141843</c:v>
                </c:pt>
                <c:pt idx="100">
                  <c:v>5.0433412135539699</c:v>
                </c:pt>
                <c:pt idx="101">
                  <c:v>5.0937746256895098</c:v>
                </c:pt>
                <c:pt idx="102">
                  <c:v>5.1442080378250497</c:v>
                </c:pt>
                <c:pt idx="103">
                  <c:v>5.1946414499605895</c:v>
                </c:pt>
                <c:pt idx="104">
                  <c:v>5.2450748620961294</c:v>
                </c:pt>
                <c:pt idx="105">
                  <c:v>5.2955082742316675</c:v>
                </c:pt>
                <c:pt idx="106">
                  <c:v>5.3459416863672073</c:v>
                </c:pt>
                <c:pt idx="107">
                  <c:v>5.3963750985027472</c:v>
                </c:pt>
                <c:pt idx="108">
                  <c:v>5.4468085106382871</c:v>
                </c:pt>
                <c:pt idx="109">
                  <c:v>5.4972419227738269</c:v>
                </c:pt>
                <c:pt idx="110">
                  <c:v>5.5476753349093659</c:v>
                </c:pt>
                <c:pt idx="111">
                  <c:v>5.5981087470449058</c:v>
                </c:pt>
                <c:pt idx="112">
                  <c:v>5.6485421591804457</c:v>
                </c:pt>
                <c:pt idx="113">
                  <c:v>5.6989755713159855</c:v>
                </c:pt>
                <c:pt idx="114">
                  <c:v>5.7494089834515254</c:v>
                </c:pt>
                <c:pt idx="115">
                  <c:v>5.7998423955870635</c:v>
                </c:pt>
                <c:pt idx="116">
                  <c:v>5.8502758077226034</c:v>
                </c:pt>
                <c:pt idx="117">
                  <c:v>5.9007092198581432</c:v>
                </c:pt>
                <c:pt idx="118">
                  <c:v>5.9511426319936831</c:v>
                </c:pt>
                <c:pt idx="119">
                  <c:v>6.001576044129223</c:v>
                </c:pt>
                <c:pt idx="120">
                  <c:v>6.0520094562647628</c:v>
                </c:pt>
                <c:pt idx="121">
                  <c:v>6.1024428684003018</c:v>
                </c:pt>
                <c:pt idx="122">
                  <c:v>6.1528762805358417</c:v>
                </c:pt>
                <c:pt idx="123">
                  <c:v>6.2033096926713815</c:v>
                </c:pt>
                <c:pt idx="124">
                  <c:v>6.2537431048069214</c:v>
                </c:pt>
                <c:pt idx="125">
                  <c:v>6.3041765169424613</c:v>
                </c:pt>
              </c:numCache>
            </c:numRef>
          </c:val>
          <c:smooth val="0"/>
          <c:extLst>
            <c:ext xmlns:c16="http://schemas.microsoft.com/office/drawing/2014/chart" uri="{C3380CC4-5D6E-409C-BE32-E72D297353CC}">
              <c16:uniqueId val="{00000000-13EB-4EAE-B247-03C072434D54}"/>
            </c:ext>
          </c:extLst>
        </c:ser>
        <c:dLbls>
          <c:showLegendKey val="0"/>
          <c:showVal val="0"/>
          <c:showCatName val="0"/>
          <c:showSerName val="0"/>
          <c:showPercent val="0"/>
          <c:showBubbleSize val="0"/>
        </c:dLbls>
        <c:marker val="1"/>
        <c:smooth val="0"/>
        <c:axId val="484558680"/>
        <c:axId val="484555400"/>
      </c:lineChart>
      <c:scatterChart>
        <c:scatterStyle val="lineMarker"/>
        <c:varyColors val="0"/>
        <c:ser>
          <c:idx val="1"/>
          <c:order val="1"/>
          <c:tx>
            <c:v>Y=1</c:v>
          </c:tx>
          <c:spPr>
            <a:ln w="25400" cap="rnd">
              <a:noFill/>
              <a:round/>
            </a:ln>
            <a:effectLst/>
          </c:spPr>
          <c:marker>
            <c:symbol val="circle"/>
            <c:size val="5"/>
            <c:spPr>
              <a:solidFill>
                <a:schemeClr val="accent2"/>
              </a:solidFill>
              <a:ln w="9525">
                <a:solidFill>
                  <a:schemeClr val="accent2"/>
                </a:solidFill>
              </a:ln>
              <a:effectLst/>
            </c:spPr>
          </c:marker>
          <c:yVal>
            <c:numRef>
              <c:f>Feuil3!$J$5:$J$130</c:f>
              <c:numCache>
                <c:formatCode>General</c:formatCode>
                <c:ptCount val="126"/>
                <c:pt idx="0">
                  <c:v>2</c:v>
                </c:pt>
                <c:pt idx="10">
                  <c:v>1</c:v>
                </c:pt>
                <c:pt idx="11">
                  <c:v>1.5</c:v>
                </c:pt>
                <c:pt idx="15">
                  <c:v>2</c:v>
                </c:pt>
                <c:pt idx="20">
                  <c:v>1.05</c:v>
                </c:pt>
                <c:pt idx="23">
                  <c:v>2</c:v>
                </c:pt>
                <c:pt idx="28">
                  <c:v>4.0999999999999996</c:v>
                </c:pt>
                <c:pt idx="31">
                  <c:v>2.6</c:v>
                </c:pt>
                <c:pt idx="40">
                  <c:v>2.1</c:v>
                </c:pt>
                <c:pt idx="52">
                  <c:v>2.63</c:v>
                </c:pt>
                <c:pt idx="66">
                  <c:v>3.5</c:v>
                </c:pt>
                <c:pt idx="71">
                  <c:v>3.6</c:v>
                </c:pt>
                <c:pt idx="84">
                  <c:v>4.2699999999999996</c:v>
                </c:pt>
                <c:pt idx="113">
                  <c:v>5.7</c:v>
                </c:pt>
              </c:numCache>
            </c:numRef>
          </c:yVal>
          <c:smooth val="0"/>
          <c:extLst>
            <c:ext xmlns:c16="http://schemas.microsoft.com/office/drawing/2014/chart" uri="{C3380CC4-5D6E-409C-BE32-E72D297353CC}">
              <c16:uniqueId val="{00000001-13EB-4EAE-B247-03C072434D54}"/>
            </c:ext>
          </c:extLst>
        </c:ser>
        <c:ser>
          <c:idx val="2"/>
          <c:order val="2"/>
          <c:tx>
            <c:v>Y=0</c:v>
          </c:tx>
          <c:spPr>
            <a:ln w="25400" cap="rnd">
              <a:noFill/>
              <a:round/>
            </a:ln>
            <a:effectLst/>
          </c:spPr>
          <c:marker>
            <c:symbol val="circle"/>
            <c:size val="5"/>
            <c:spPr>
              <a:solidFill>
                <a:schemeClr val="accent3"/>
              </a:solidFill>
              <a:ln w="9525">
                <a:solidFill>
                  <a:schemeClr val="accent3"/>
                </a:solidFill>
              </a:ln>
              <a:effectLst/>
            </c:spPr>
          </c:marker>
          <c:yVal>
            <c:numRef>
              <c:f>Feuil3!$K$5:$K$130</c:f>
              <c:numCache>
                <c:formatCode>General</c:formatCode>
                <c:ptCount val="126"/>
                <c:pt idx="8">
                  <c:v>0.39</c:v>
                </c:pt>
                <c:pt idx="10">
                  <c:v>0.4</c:v>
                </c:pt>
                <c:pt idx="20">
                  <c:v>0</c:v>
                </c:pt>
                <c:pt idx="25">
                  <c:v>1</c:v>
                </c:pt>
                <c:pt idx="30">
                  <c:v>0.5</c:v>
                </c:pt>
                <c:pt idx="31">
                  <c:v>1</c:v>
                </c:pt>
                <c:pt idx="48">
                  <c:v>2.1</c:v>
                </c:pt>
                <c:pt idx="54">
                  <c:v>2.5</c:v>
                </c:pt>
                <c:pt idx="62">
                  <c:v>3</c:v>
                </c:pt>
                <c:pt idx="69">
                  <c:v>2.5499999999999998</c:v>
                </c:pt>
                <c:pt idx="73">
                  <c:v>3.2</c:v>
                </c:pt>
                <c:pt idx="93">
                  <c:v>4.55</c:v>
                </c:pt>
                <c:pt idx="102">
                  <c:v>5.07</c:v>
                </c:pt>
                <c:pt idx="119">
                  <c:v>5.55</c:v>
                </c:pt>
                <c:pt idx="122">
                  <c:v>6.05</c:v>
                </c:pt>
              </c:numCache>
            </c:numRef>
          </c:yVal>
          <c:smooth val="0"/>
          <c:extLst>
            <c:ext xmlns:c16="http://schemas.microsoft.com/office/drawing/2014/chart" uri="{C3380CC4-5D6E-409C-BE32-E72D297353CC}">
              <c16:uniqueId val="{00000002-13EB-4EAE-B247-03C072434D54}"/>
            </c:ext>
          </c:extLst>
        </c:ser>
        <c:dLbls>
          <c:showLegendKey val="0"/>
          <c:showVal val="0"/>
          <c:showCatName val="0"/>
          <c:showSerName val="0"/>
          <c:showPercent val="0"/>
          <c:showBubbleSize val="0"/>
        </c:dLbls>
        <c:axId val="484558680"/>
        <c:axId val="484555400"/>
      </c:scatterChart>
      <c:catAx>
        <c:axId val="484558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84555400"/>
        <c:crosses val="autoZero"/>
        <c:auto val="1"/>
        <c:lblAlgn val="ctr"/>
        <c:lblOffset val="10"/>
        <c:tickLblSkip val="10"/>
        <c:tickMarkSkip val="4"/>
        <c:noMultiLvlLbl val="0"/>
      </c:catAx>
      <c:valAx>
        <c:axId val="484555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84558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Kmeans!$B$3:$B$13</c:f>
              <c:numCache>
                <c:formatCode>General</c:formatCode>
                <c:ptCount val="11"/>
                <c:pt idx="0">
                  <c:v>0.5</c:v>
                </c:pt>
                <c:pt idx="1">
                  <c:v>1</c:v>
                </c:pt>
                <c:pt idx="2">
                  <c:v>1.8</c:v>
                </c:pt>
                <c:pt idx="3">
                  <c:v>2</c:v>
                </c:pt>
                <c:pt idx="4">
                  <c:v>2.8</c:v>
                </c:pt>
                <c:pt idx="5">
                  <c:v>3.5</c:v>
                </c:pt>
                <c:pt idx="6">
                  <c:v>3.8</c:v>
                </c:pt>
                <c:pt idx="7">
                  <c:v>4.3</c:v>
                </c:pt>
                <c:pt idx="8">
                  <c:v>4.5</c:v>
                </c:pt>
                <c:pt idx="9">
                  <c:v>5</c:v>
                </c:pt>
                <c:pt idx="10">
                  <c:v>5.5</c:v>
                </c:pt>
              </c:numCache>
            </c:numRef>
          </c:xVal>
          <c:yVal>
            <c:numRef>
              <c:f>Kmeans!$C$3:$C$13</c:f>
              <c:numCache>
                <c:formatCode>General</c:formatCode>
                <c:ptCount val="11"/>
                <c:pt idx="0">
                  <c:v>1</c:v>
                </c:pt>
                <c:pt idx="1">
                  <c:v>2</c:v>
                </c:pt>
                <c:pt idx="2">
                  <c:v>1</c:v>
                </c:pt>
                <c:pt idx="3">
                  <c:v>2</c:v>
                </c:pt>
                <c:pt idx="4">
                  <c:v>4.8</c:v>
                </c:pt>
                <c:pt idx="5">
                  <c:v>2.5</c:v>
                </c:pt>
                <c:pt idx="6">
                  <c:v>5.5</c:v>
                </c:pt>
                <c:pt idx="7">
                  <c:v>2.8</c:v>
                </c:pt>
                <c:pt idx="8">
                  <c:v>4.3</c:v>
                </c:pt>
                <c:pt idx="9">
                  <c:v>2</c:v>
                </c:pt>
                <c:pt idx="10">
                  <c:v>4</c:v>
                </c:pt>
              </c:numCache>
            </c:numRef>
          </c:yVal>
          <c:smooth val="0"/>
          <c:extLst>
            <c:ext xmlns:c16="http://schemas.microsoft.com/office/drawing/2014/chart" uri="{C3380CC4-5D6E-409C-BE32-E72D297353CC}">
              <c16:uniqueId val="{00000000-B0CD-1D48-8F58-DF47F2AC9FDB}"/>
            </c:ext>
          </c:extLst>
        </c:ser>
        <c:dLbls>
          <c:showLegendKey val="0"/>
          <c:showVal val="0"/>
          <c:showCatName val="0"/>
          <c:showSerName val="0"/>
          <c:showPercent val="0"/>
          <c:showBubbleSize val="0"/>
        </c:dLbls>
        <c:axId val="2093285600"/>
        <c:axId val="2093287936"/>
      </c:scatterChart>
      <c:valAx>
        <c:axId val="2093285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93287936"/>
        <c:crosses val="autoZero"/>
        <c:crossBetween val="midCat"/>
      </c:valAx>
      <c:valAx>
        <c:axId val="209328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932856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'Isolation Forest'!$B$2:$B$17</c:f>
              <c:numCache>
                <c:formatCode>General</c:formatCode>
                <c:ptCount val="16"/>
                <c:pt idx="0">
                  <c:v>0.5</c:v>
                </c:pt>
                <c:pt idx="1">
                  <c:v>1</c:v>
                </c:pt>
                <c:pt idx="2">
                  <c:v>1.8</c:v>
                </c:pt>
                <c:pt idx="3">
                  <c:v>2</c:v>
                </c:pt>
                <c:pt idx="4">
                  <c:v>1.5</c:v>
                </c:pt>
                <c:pt idx="5">
                  <c:v>1.8</c:v>
                </c:pt>
                <c:pt idx="6">
                  <c:v>2.2000000000000002</c:v>
                </c:pt>
                <c:pt idx="7">
                  <c:v>0.4</c:v>
                </c:pt>
                <c:pt idx="8">
                  <c:v>1.2</c:v>
                </c:pt>
                <c:pt idx="9">
                  <c:v>0.7</c:v>
                </c:pt>
                <c:pt idx="10">
                  <c:v>0.44</c:v>
                </c:pt>
                <c:pt idx="11">
                  <c:v>0.7</c:v>
                </c:pt>
                <c:pt idx="12">
                  <c:v>1.4</c:v>
                </c:pt>
                <c:pt idx="13">
                  <c:v>1.6</c:v>
                </c:pt>
                <c:pt idx="14">
                  <c:v>0.8</c:v>
                </c:pt>
                <c:pt idx="15">
                  <c:v>5.5</c:v>
                </c:pt>
              </c:numCache>
            </c:numRef>
          </c:xVal>
          <c:yVal>
            <c:numRef>
              <c:f>'Isolation Forest'!$C$2:$C$17</c:f>
              <c:numCache>
                <c:formatCode>General</c:formatCode>
                <c:ptCount val="16"/>
                <c:pt idx="0">
                  <c:v>1</c:v>
                </c:pt>
                <c:pt idx="1">
                  <c:v>2</c:v>
                </c:pt>
                <c:pt idx="2">
                  <c:v>1</c:v>
                </c:pt>
                <c:pt idx="3">
                  <c:v>2</c:v>
                </c:pt>
                <c:pt idx="4">
                  <c:v>4.8</c:v>
                </c:pt>
                <c:pt idx="5">
                  <c:v>2.5</c:v>
                </c:pt>
                <c:pt idx="6">
                  <c:v>1.5</c:v>
                </c:pt>
                <c:pt idx="7">
                  <c:v>2.8</c:v>
                </c:pt>
                <c:pt idx="8">
                  <c:v>1.4</c:v>
                </c:pt>
                <c:pt idx="9">
                  <c:v>1.8</c:v>
                </c:pt>
                <c:pt idx="10">
                  <c:v>2.2000000000000002</c:v>
                </c:pt>
                <c:pt idx="11">
                  <c:v>2.4</c:v>
                </c:pt>
                <c:pt idx="12">
                  <c:v>2.2999999999999998</c:v>
                </c:pt>
                <c:pt idx="13">
                  <c:v>1.5</c:v>
                </c:pt>
                <c:pt idx="14">
                  <c:v>1.1000000000000001</c:v>
                </c:pt>
                <c:pt idx="15">
                  <c:v>4</c:v>
                </c:pt>
              </c:numCache>
            </c:numRef>
          </c:yVal>
          <c:smooth val="0"/>
          <c:extLst>
            <c:ext xmlns:c16="http://schemas.microsoft.com/office/drawing/2014/chart" uri="{C3380CC4-5D6E-409C-BE32-E72D297353CC}">
              <c16:uniqueId val="{00000000-C250-DF4B-B7D8-EC6FE537C348}"/>
            </c:ext>
          </c:extLst>
        </c:ser>
        <c:dLbls>
          <c:showLegendKey val="0"/>
          <c:showVal val="0"/>
          <c:showCatName val="0"/>
          <c:showSerName val="0"/>
          <c:showPercent val="0"/>
          <c:showBubbleSize val="0"/>
        </c:dLbls>
        <c:axId val="1110829919"/>
        <c:axId val="1115256895"/>
      </c:scatterChart>
      <c:valAx>
        <c:axId val="11108299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15256895"/>
        <c:crosses val="autoZero"/>
        <c:crossBetween val="midCat"/>
      </c:valAx>
      <c:valAx>
        <c:axId val="1115256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108299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0.65579</cdr:x>
      <cdr:y>0.44264</cdr:y>
    </cdr:from>
    <cdr:to>
      <cdr:x>0.71527</cdr:x>
      <cdr:y>0.5</cdr:y>
    </cdr:to>
    <cdr:sp macro="" textlink="">
      <cdr:nvSpPr>
        <cdr:cNvPr id="2" name="Text Box 10">
          <a:extLst xmlns:a="http://schemas.openxmlformats.org/drawingml/2006/main">
            <a:ext uri="{FF2B5EF4-FFF2-40B4-BE49-F238E27FC236}">
              <a16:creationId xmlns:a16="http://schemas.microsoft.com/office/drawing/2014/main" id="{8CBB236F-2B4B-C541-B5B1-9D9A9A7AD40C}"/>
            </a:ext>
          </a:extLst>
        </cdr:cNvPr>
        <cdr:cNvSpPr txBox="1">
          <a:spLocks xmlns:a="http://schemas.openxmlformats.org/drawingml/2006/main" noChangeArrowheads="1"/>
        </cdr:cNvSpPr>
      </cdr:nvSpPr>
      <cdr:spPr bwMode="auto">
        <a:xfrm xmlns:a="http://schemas.openxmlformats.org/drawingml/2006/main">
          <a:off x="2789198" y="1900049"/>
          <a:ext cx="253006" cy="246221"/>
        </a:xfrm>
        <a:prstGeom xmlns:a="http://schemas.openxmlformats.org/drawingml/2006/main" prst="rect">
          <a:avLst/>
        </a:prstGeom>
        <a:noFill xmlns:a="http://schemas.openxmlformats.org/drawingml/2006/main"/>
        <a:ln xmlns:a="http://schemas.openxmlformats.org/drawingml/2006/main" w="9525">
          <a:noFill/>
          <a:miter lim="800000"/>
          <a:headEnd/>
          <a:tailEnd/>
        </a:ln>
        <a:effectLst xmlns:a="http://schemas.openxmlformats.org/drawingml/2006/main"/>
      </cdr:spPr>
      <cdr:txBody>
        <a:bodyPr xmlns:a="http://schemas.openxmlformats.org/drawingml/2006/main" wrap="square">
          <a:spAutoFit/>
        </a:bodyPr>
        <a:lstStyle xmlns:a="http://schemas.openxmlformats.org/drawingml/2006/main">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just">
            <a:spcAft>
              <a:spcPts val="600"/>
            </a:spcAft>
          </a:pPr>
          <a:r>
            <a:rPr lang="fr-FR" sz="1000" i="1" dirty="0">
              <a:solidFill>
                <a:srgbClr val="800080"/>
              </a:solidFill>
            </a:rPr>
            <a:t>H</a:t>
          </a:r>
        </a:p>
      </cdr:txBody>
    </cdr:sp>
  </cdr:relSizeAnchor>
  <cdr:relSizeAnchor xmlns:cdr="http://schemas.openxmlformats.org/drawingml/2006/chartDrawing">
    <cdr:from>
      <cdr:x>0.73624</cdr:x>
      <cdr:y>0.22561</cdr:y>
    </cdr:from>
    <cdr:to>
      <cdr:x>0.79572</cdr:x>
      <cdr:y>0.28297</cdr:y>
    </cdr:to>
    <cdr:sp macro="" textlink="">
      <cdr:nvSpPr>
        <cdr:cNvPr id="3" name="Text Box 10">
          <a:extLst xmlns:a="http://schemas.openxmlformats.org/drawingml/2006/main">
            <a:ext uri="{FF2B5EF4-FFF2-40B4-BE49-F238E27FC236}">
              <a16:creationId xmlns:a16="http://schemas.microsoft.com/office/drawing/2014/main" id="{8CBB236F-2B4B-C541-B5B1-9D9A9A7AD40C}"/>
            </a:ext>
          </a:extLst>
        </cdr:cNvPr>
        <cdr:cNvSpPr txBox="1">
          <a:spLocks xmlns:a="http://schemas.openxmlformats.org/drawingml/2006/main" noChangeArrowheads="1"/>
        </cdr:cNvSpPr>
      </cdr:nvSpPr>
      <cdr:spPr bwMode="auto">
        <a:xfrm xmlns:a="http://schemas.openxmlformats.org/drawingml/2006/main">
          <a:off x="3131375" y="968426"/>
          <a:ext cx="253006" cy="246221"/>
        </a:xfrm>
        <a:prstGeom xmlns:a="http://schemas.openxmlformats.org/drawingml/2006/main" prst="rect">
          <a:avLst/>
        </a:prstGeom>
        <a:noFill xmlns:a="http://schemas.openxmlformats.org/drawingml/2006/main"/>
        <a:ln xmlns:a="http://schemas.openxmlformats.org/drawingml/2006/main" w="9525">
          <a:noFill/>
          <a:miter lim="800000"/>
          <a:headEnd/>
          <a:tailEnd/>
        </a:ln>
        <a:effectLst xmlns:a="http://schemas.openxmlformats.org/drawingml/2006/main"/>
      </cdr:spPr>
      <cdr:txBody>
        <a:bodyPr xmlns:a="http://schemas.openxmlformats.org/drawingml/2006/main" wrap="square">
          <a:spAutoFit/>
        </a:bodyPr>
        <a:lstStyle xmlns:a="http://schemas.openxmlformats.org/drawingml/2006/main">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just">
            <a:spcAft>
              <a:spcPts val="600"/>
            </a:spcAft>
          </a:pPr>
          <a:r>
            <a:rPr lang="fr-FR" sz="1000" i="1" dirty="0">
              <a:solidFill>
                <a:srgbClr val="800080"/>
              </a:solidFill>
            </a:rPr>
            <a:t>I</a:t>
          </a:r>
        </a:p>
      </cdr:txBody>
    </cdr:sp>
  </cdr:relSizeAnchor>
  <cdr:relSizeAnchor xmlns:cdr="http://schemas.openxmlformats.org/drawingml/2006/chartDrawing">
    <cdr:from>
      <cdr:x>0.88962</cdr:x>
      <cdr:y>0.27711</cdr:y>
    </cdr:from>
    <cdr:to>
      <cdr:x>0.94911</cdr:x>
      <cdr:y>0.33447</cdr:y>
    </cdr:to>
    <cdr:sp macro="" textlink="">
      <cdr:nvSpPr>
        <cdr:cNvPr id="4" name="Text Box 10">
          <a:extLst xmlns:a="http://schemas.openxmlformats.org/drawingml/2006/main">
            <a:ext uri="{FF2B5EF4-FFF2-40B4-BE49-F238E27FC236}">
              <a16:creationId xmlns:a16="http://schemas.microsoft.com/office/drawing/2014/main" id="{8CBB236F-2B4B-C541-B5B1-9D9A9A7AD40C}"/>
            </a:ext>
          </a:extLst>
        </cdr:cNvPr>
        <cdr:cNvSpPr txBox="1">
          <a:spLocks xmlns:a="http://schemas.openxmlformats.org/drawingml/2006/main" noChangeArrowheads="1"/>
        </cdr:cNvSpPr>
      </cdr:nvSpPr>
      <cdr:spPr bwMode="auto">
        <a:xfrm xmlns:a="http://schemas.openxmlformats.org/drawingml/2006/main">
          <a:off x="3783755" y="1189490"/>
          <a:ext cx="253006" cy="246221"/>
        </a:xfrm>
        <a:prstGeom xmlns:a="http://schemas.openxmlformats.org/drawingml/2006/main" prst="rect">
          <a:avLst/>
        </a:prstGeom>
        <a:noFill xmlns:a="http://schemas.openxmlformats.org/drawingml/2006/main"/>
        <a:ln xmlns:a="http://schemas.openxmlformats.org/drawingml/2006/main" w="9525">
          <a:noFill/>
          <a:miter lim="800000"/>
          <a:headEnd/>
          <a:tailEnd/>
        </a:ln>
        <a:effectLst xmlns:a="http://schemas.openxmlformats.org/drawingml/2006/main"/>
      </cdr:spPr>
      <cdr:txBody>
        <a:bodyPr xmlns:a="http://schemas.openxmlformats.org/drawingml/2006/main" wrap="square">
          <a:spAutoFit/>
        </a:bodyPr>
        <a:lstStyle xmlns:a="http://schemas.openxmlformats.org/drawingml/2006/main">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just">
            <a:spcAft>
              <a:spcPts val="600"/>
            </a:spcAft>
          </a:pPr>
          <a:r>
            <a:rPr lang="fr-FR" sz="1000" i="1" dirty="0">
              <a:solidFill>
                <a:srgbClr val="800080"/>
              </a:solidFill>
            </a:rPr>
            <a:t>K</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650" tIns="47325" rIns="94650" bIns="47325" rtlCol="0"/>
          <a:lstStyle>
            <a:lvl1pPr algn="l">
              <a:defRPr sz="12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4650" tIns="47325" rIns="94650" bIns="47325" rtlCol="0"/>
          <a:lstStyle>
            <a:lvl1pPr algn="r">
              <a:defRPr sz="1200"/>
            </a:lvl1pPr>
          </a:lstStyle>
          <a:p>
            <a:fld id="{730F2581-F2F2-4F41-B99F-5383477BDCC4}" type="datetimeFigureOut">
              <a:rPr lang="fr-FR" smtClean="0"/>
              <a:pPr/>
              <a:t>11/01/2024</a:t>
            </a:fld>
            <a:endParaRPr lang="fr-FR"/>
          </a:p>
        </p:txBody>
      </p:sp>
      <p:sp>
        <p:nvSpPr>
          <p:cNvPr id="4" name="Espace réservé du pied de page 3"/>
          <p:cNvSpPr>
            <a:spLocks noGrp="1"/>
          </p:cNvSpPr>
          <p:nvPr>
            <p:ph type="ftr" sz="quarter" idx="2"/>
          </p:nvPr>
        </p:nvSpPr>
        <p:spPr>
          <a:xfrm>
            <a:off x="1" y="9721106"/>
            <a:ext cx="3076363" cy="511731"/>
          </a:xfrm>
          <a:prstGeom prst="rect">
            <a:avLst/>
          </a:prstGeom>
        </p:spPr>
        <p:txBody>
          <a:bodyPr vert="horz" lIns="94650" tIns="47325" rIns="94650" bIns="47325"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4650" tIns="47325" rIns="94650" bIns="47325" rtlCol="0" anchor="b"/>
          <a:lstStyle>
            <a:lvl1pPr algn="r">
              <a:defRPr sz="1200"/>
            </a:lvl1pPr>
          </a:lstStyle>
          <a:p>
            <a:fld id="{BC0313AA-6B2C-408F-828A-37EBF62B79AA}" type="slidenum">
              <a:rPr lang="fr-FR" smtClean="0"/>
              <a:pPr/>
              <a:t>‹N°›</a:t>
            </a:fld>
            <a:endParaRPr lang="fr-FR"/>
          </a:p>
        </p:txBody>
      </p:sp>
    </p:spTree>
    <p:extLst>
      <p:ext uri="{BB962C8B-B14F-4D97-AF65-F5344CB8AC3E}">
        <p14:creationId xmlns:p14="http://schemas.microsoft.com/office/powerpoint/2010/main" val="468654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669334E3-1F9F-4E98-9F5A-DAA22F426B44}" type="datetimeFigureOut">
              <a:rPr lang="fr-FR" smtClean="0"/>
              <a:pPr/>
              <a:t>11/01/2024</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F13AA49C-45C1-4A9A-80E4-85F6F1E9D544}" type="slidenum">
              <a:rPr lang="fr-FR" smtClean="0"/>
              <a:pPr/>
              <a:t>‹N°›</a:t>
            </a:fld>
            <a:endParaRPr lang="fr-FR"/>
          </a:p>
        </p:txBody>
      </p:sp>
    </p:spTree>
    <p:extLst>
      <p:ext uri="{BB962C8B-B14F-4D97-AF65-F5344CB8AC3E}">
        <p14:creationId xmlns:p14="http://schemas.microsoft.com/office/powerpoint/2010/main" val="10376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13AA49C-45C1-4A9A-80E4-85F6F1E9D544}" type="slidenum">
              <a:rPr lang="fr-FR" smtClean="0"/>
              <a:pPr/>
              <a:t>54</a:t>
            </a:fld>
            <a:endParaRPr lang="fr-FR"/>
          </a:p>
        </p:txBody>
      </p:sp>
    </p:spTree>
    <p:extLst>
      <p:ext uri="{BB962C8B-B14F-4D97-AF65-F5344CB8AC3E}">
        <p14:creationId xmlns:p14="http://schemas.microsoft.com/office/powerpoint/2010/main" val="31758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13AA49C-45C1-4A9A-80E4-85F6F1E9D544}" type="slidenum">
              <a:rPr lang="fr-FR" smtClean="0"/>
              <a:pPr/>
              <a:t>79</a:t>
            </a:fld>
            <a:endParaRPr lang="fr-FR"/>
          </a:p>
        </p:txBody>
      </p:sp>
    </p:spTree>
    <p:extLst>
      <p:ext uri="{BB962C8B-B14F-4D97-AF65-F5344CB8AC3E}">
        <p14:creationId xmlns:p14="http://schemas.microsoft.com/office/powerpoint/2010/main" val="252779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0A5467CF-FBE6-45FF-B8F9-46E7496BE7C8}"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92B19AEA-9E54-4852-A41B-61355B97E62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481EB819-0D95-41F4-978E-6CDA2B0E25F0}"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AEA54E06-BA62-4900-9BF8-D062D9099F77}"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34F00F3-4A95-499C-B34B-0041A7A971B6}"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F1ADBFA5-EEFA-4DC6-9B72-F1F388E05AB1}"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C1D54AD3-B7B9-4C02-9D67-0F1C88DDFF86}"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F4C290B2-3B9C-4717-86B8-FB7DAB193097}"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ED989A00-950F-4E01-9FD8-4952D425CADB}"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B6A4006C-1FB9-464A-8DD5-803A86929736}"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59044010-CB23-473D-A601-6FB9FB86B047}"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CAB7AD9-1BA9-45C0-ADE3-59411D55ED60}"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jp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5.emf"/><Relationship Id="rId4" Type="http://schemas.openxmlformats.org/officeDocument/2006/relationships/image" Target="../media/image14.emf"/></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0.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jpeg"/><Relationship Id="rId7" Type="http://schemas.openxmlformats.org/officeDocument/2006/relationships/image" Target="NUL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jpe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39.png"/><Relationship Id="rId9" Type="http://schemas.openxmlformats.org/officeDocument/2006/relationships/image" Target="../media/image45.png"/></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85895" y="532660"/>
            <a:ext cx="3105705" cy="411963"/>
          </a:xfrm>
          <a:prstGeom prst="rect">
            <a:avLst/>
          </a:prstGeom>
          <a:noFill/>
          <a:ln w="9525">
            <a:noFill/>
            <a:miter lim="800000"/>
            <a:headEnd/>
            <a:tailEnd/>
          </a:ln>
          <a:effectLst/>
        </p:spPr>
        <p:txBody>
          <a:bodyPr wrap="square">
            <a:spAutoFit/>
          </a:bodyPr>
          <a:lstStyle/>
          <a:p>
            <a:pPr algn="r"/>
            <a:r>
              <a:rPr lang="fr-FR" sz="2000" b="1" i="1" dirty="0">
                <a:solidFill>
                  <a:srgbClr val="3366CC"/>
                </a:solidFill>
              </a:rPr>
              <a:t>Licence 3 - Informatique</a:t>
            </a:r>
          </a:p>
        </p:txBody>
      </p:sp>
      <p:grpSp>
        <p:nvGrpSpPr>
          <p:cNvPr id="2" name="Groupe 19"/>
          <p:cNvGrpSpPr/>
          <p:nvPr/>
        </p:nvGrpSpPr>
        <p:grpSpPr>
          <a:xfrm>
            <a:off x="0" y="998538"/>
            <a:ext cx="9144000" cy="2391885"/>
            <a:chOff x="0" y="998538"/>
            <a:chExt cx="9144000" cy="23918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Sommaire</a:t>
              </a:r>
              <a:endParaRPr lang="fr-FR" sz="2000" b="1" dirty="0">
                <a:solidFill>
                  <a:schemeClr val="folHlink"/>
                </a:solidFill>
              </a:endParaRPr>
            </a:p>
          </p:txBody>
        </p:sp>
        <p:sp>
          <p:nvSpPr>
            <p:cNvPr id="16" name="Text Box 10"/>
            <p:cNvSpPr txBox="1">
              <a:spLocks noChangeArrowheads="1"/>
            </p:cNvSpPr>
            <p:nvPr/>
          </p:nvSpPr>
          <p:spPr bwMode="auto">
            <a:xfrm>
              <a:off x="931691" y="1666874"/>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ctr">
                <a:buClr>
                  <a:schemeClr val="accent2"/>
                </a:buClr>
              </a:pPr>
              <a:r>
                <a:rPr lang="fr-FR" sz="2800" b="1" dirty="0">
                  <a:solidFill>
                    <a:srgbClr val="800080"/>
                  </a:solidFill>
                  <a:sym typeface="Wingdings" pitchFamily="2" charset="2"/>
                </a:rPr>
                <a:t>Outils et techniques de l’IA</a:t>
              </a:r>
            </a:p>
          </p:txBody>
        </p:sp>
      </p:grpSp>
      <p:sp>
        <p:nvSpPr>
          <p:cNvPr id="10" name="Rectangle 9"/>
          <p:cNvSpPr/>
          <p:nvPr/>
        </p:nvSpPr>
        <p:spPr>
          <a:xfrm>
            <a:off x="3749258" y="4226671"/>
            <a:ext cx="5248692" cy="1631216"/>
          </a:xfrm>
          <a:prstGeom prst="rect">
            <a:avLst/>
          </a:prstGeom>
        </p:spPr>
        <p:txBody>
          <a:bodyPr wrap="square">
            <a:spAutoFit/>
          </a:bodyPr>
          <a:lstStyle/>
          <a:p>
            <a:pPr marL="540000">
              <a:buClr>
                <a:schemeClr val="accent2"/>
              </a:buClr>
              <a:buFont typeface="Wingdings" pitchFamily="2" charset="2"/>
              <a:buChar char="§"/>
            </a:pPr>
            <a:r>
              <a:rPr lang="fr-FR" sz="2000" b="1" dirty="0">
                <a:solidFill>
                  <a:srgbClr val="800080"/>
                </a:solidFill>
                <a:sym typeface="Wingdings" pitchFamily="2" charset="2"/>
              </a:rPr>
              <a:t>	Machine Learning</a:t>
            </a:r>
          </a:p>
          <a:p>
            <a:pPr marL="540000">
              <a:buClr>
                <a:schemeClr val="accent2"/>
              </a:buClr>
              <a:buFont typeface="Wingdings" pitchFamily="2" charset="2"/>
              <a:buChar char="§"/>
            </a:pPr>
            <a:r>
              <a:rPr lang="fr-FR" sz="2000" b="1" dirty="0">
                <a:solidFill>
                  <a:srgbClr val="800080"/>
                </a:solidFill>
                <a:sym typeface="Wingdings" pitchFamily="2" charset="2"/>
              </a:rPr>
              <a:t>	Les principales bibliothèques</a:t>
            </a:r>
          </a:p>
          <a:p>
            <a:pPr marL="540000">
              <a:buClr>
                <a:schemeClr val="accent2"/>
              </a:buClr>
              <a:buFont typeface="Wingdings" pitchFamily="2" charset="2"/>
              <a:buChar char="§"/>
            </a:pPr>
            <a:r>
              <a:rPr lang="fr-FR" sz="2000" b="1" dirty="0">
                <a:solidFill>
                  <a:srgbClr val="800080"/>
                </a:solidFill>
                <a:sym typeface="Wingdings" pitchFamily="2" charset="2"/>
              </a:rPr>
              <a:t>	Apprentissage supervisé</a:t>
            </a:r>
          </a:p>
          <a:p>
            <a:pPr marL="540000">
              <a:buClr>
                <a:schemeClr val="accent2"/>
              </a:buClr>
              <a:buFont typeface="Wingdings" pitchFamily="2" charset="2"/>
              <a:buChar char="§"/>
            </a:pPr>
            <a:r>
              <a:rPr lang="fr-FR" sz="2000" b="1" dirty="0">
                <a:solidFill>
                  <a:srgbClr val="800080"/>
                </a:solidFill>
                <a:sym typeface="Wingdings" pitchFamily="2" charset="2"/>
              </a:rPr>
              <a:t>	Apprentissage non supervisé</a:t>
            </a:r>
          </a:p>
          <a:p>
            <a:pPr marL="540000">
              <a:buClr>
                <a:schemeClr val="accent2"/>
              </a:buClr>
              <a:buFont typeface="Wingdings" pitchFamily="2" charset="2"/>
              <a:buChar char="§"/>
            </a:pPr>
            <a:r>
              <a:rPr lang="fr-FR" sz="2000" b="1" dirty="0">
                <a:solidFill>
                  <a:srgbClr val="800080"/>
                </a:solidFill>
                <a:sym typeface="Wingdings" pitchFamily="2" charset="2"/>
              </a:rPr>
              <a:t> 	Démarche d’apprentissage</a:t>
            </a:r>
          </a:p>
        </p:txBody>
      </p:sp>
      <p:pic>
        <p:nvPicPr>
          <p:cNvPr id="3" name="Picture 20">
            <a:extLst>
              <a:ext uri="{FF2B5EF4-FFF2-40B4-BE49-F238E27FC236}">
                <a16:creationId xmlns:a16="http://schemas.microsoft.com/office/drawing/2014/main" id="{9E3236BD-D4D8-C1D7-3329-92AA7232F9D6}"/>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spTree>
    <p:extLst>
      <p:ext uri="{BB962C8B-B14F-4D97-AF65-F5344CB8AC3E}">
        <p14:creationId xmlns:p14="http://schemas.microsoft.com/office/powerpoint/2010/main" val="369343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76429"/>
            <a:chOff x="0" y="998538"/>
            <a:chExt cx="9144000" cy="587642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26297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Arbres de décision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Algorithme supervisé basé sur une structure d’arbre. Les feuilles sont les valeurs à estimer, les branches les combinaisons entre les variables.</a:t>
              </a:r>
            </a:p>
            <a:p>
              <a:pPr lvl="1" algn="just">
                <a:spcAft>
                  <a:spcPts val="1800"/>
                </a:spcAft>
                <a:buFont typeface="Wingdings" pitchFamily="2" charset="2"/>
                <a:buChar char="§"/>
              </a:pPr>
              <a:r>
                <a:rPr lang="fr-FR" i="1" dirty="0">
                  <a:solidFill>
                    <a:srgbClr val="800080"/>
                  </a:solidFill>
                </a:rPr>
                <a:t> L’arbre doit être vu comme l’ordre des décisions à réaliser sur les variables pour prédire une valeur spécifique de la variable à estimer. </a:t>
              </a:r>
            </a:p>
            <a:p>
              <a:pPr algn="just">
                <a:spcAft>
                  <a:spcPts val="600"/>
                </a:spcAft>
                <a:buClr>
                  <a:schemeClr val="accent2"/>
                </a:buClr>
              </a:pPr>
              <a:r>
                <a:rPr lang="fr-FR" sz="2000" b="1" dirty="0">
                  <a:solidFill>
                    <a:srgbClr val="800080"/>
                  </a:solidFill>
                  <a:sym typeface="Wingdings" pitchFamily="2" charset="2"/>
                </a:rPr>
                <a:t>Forêts aléatoires (</a:t>
              </a:r>
              <a:r>
                <a:rPr lang="fr-FR" sz="2000" b="1" dirty="0" err="1">
                  <a:solidFill>
                    <a:srgbClr val="800080"/>
                  </a:solidFill>
                  <a:sym typeface="Wingdings" pitchFamily="2" charset="2"/>
                </a:rPr>
                <a:t>random</a:t>
              </a:r>
              <a:r>
                <a:rPr lang="fr-FR" sz="2000" b="1" dirty="0">
                  <a:solidFill>
                    <a:srgbClr val="800080"/>
                  </a:solidFill>
                  <a:sym typeface="Wingdings" pitchFamily="2" charset="2"/>
                </a:rPr>
                <a:t> </a:t>
              </a:r>
              <a:r>
                <a:rPr lang="fr-FR" sz="2000" b="1" dirty="0" err="1">
                  <a:solidFill>
                    <a:srgbClr val="800080"/>
                  </a:solidFill>
                  <a:sym typeface="Wingdings" pitchFamily="2" charset="2"/>
                </a:rPr>
                <a:t>forest</a:t>
              </a:r>
              <a:r>
                <a:rPr lang="fr-FR" sz="2000" b="1" dirty="0">
                  <a:solidFill>
                    <a:srgbClr val="800080"/>
                  </a:solidFill>
                  <a:sym typeface="Wingdings" pitchFamily="2" charset="2"/>
                </a:rPr>
                <a:t>)</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random</a:t>
              </a:r>
              <a:r>
                <a:rPr lang="fr-FR" i="1" dirty="0">
                  <a:solidFill>
                    <a:srgbClr val="800080"/>
                  </a:solidFill>
                </a:rPr>
                <a:t> </a:t>
              </a:r>
              <a:r>
                <a:rPr lang="fr-FR" i="1" dirty="0" err="1">
                  <a:solidFill>
                    <a:srgbClr val="800080"/>
                  </a:solidFill>
                </a:rPr>
                <a:t>forest</a:t>
              </a:r>
              <a:r>
                <a:rPr lang="fr-FR" i="1" dirty="0">
                  <a:solidFill>
                    <a:srgbClr val="800080"/>
                  </a:solidFill>
                </a:rPr>
                <a:t> est composé de plusieurs arbres de décision, travaillant de manière indépendante sur des parties différentes d’un problème. </a:t>
              </a:r>
            </a:p>
            <a:p>
              <a:pPr lvl="1" algn="just">
                <a:spcAft>
                  <a:spcPts val="1800"/>
                </a:spcAft>
                <a:buFont typeface="Wingdings" pitchFamily="2" charset="2"/>
                <a:buChar char="§"/>
              </a:pPr>
              <a:r>
                <a:rPr lang="fr-FR" i="1" dirty="0">
                  <a:solidFill>
                    <a:srgbClr val="800080"/>
                  </a:solidFill>
                </a:rPr>
                <a:t> Sur chaque partie un modèle d’entrainement est exécuté. Les résultats sont ensuite combinés pour obtenir la prévision la plus solide.</a:t>
              </a:r>
            </a:p>
            <a:p>
              <a:pPr algn="just">
                <a:spcAft>
                  <a:spcPts val="600"/>
                </a:spcAft>
                <a:buClr>
                  <a:schemeClr val="accent2"/>
                </a:buClr>
              </a:pPr>
              <a:r>
                <a:rPr lang="fr-FR" sz="2000" b="1" dirty="0">
                  <a:solidFill>
                    <a:srgbClr val="800080"/>
                  </a:solidFill>
                  <a:sym typeface="Wingdings" pitchFamily="2" charset="2"/>
                </a:rPr>
                <a:t>Régression linéaire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Ces algorithmes d’apprentissage supervisé mettent en relation plusieurs variables explicatives avec des variables mesurées.</a:t>
              </a:r>
            </a:p>
            <a:p>
              <a:pPr lvl="1" algn="just">
                <a:spcAft>
                  <a:spcPts val="1800"/>
                </a:spcAft>
                <a:buFont typeface="Wingdings" pitchFamily="2" charset="2"/>
                <a:buChar char="§"/>
              </a:pPr>
              <a:r>
                <a:rPr lang="fr-FR" i="1" dirty="0">
                  <a:solidFill>
                    <a:srgbClr val="800080"/>
                  </a:solidFill>
                </a:rPr>
                <a:t> L’approche consiste à supposer que les variables explicatives sont indépendantes les unes des autres. </a:t>
              </a:r>
            </a:p>
          </p:txBody>
        </p:sp>
      </p:grpSp>
    </p:spTree>
    <p:extLst>
      <p:ext uri="{BB962C8B-B14F-4D97-AF65-F5344CB8AC3E}">
        <p14:creationId xmlns:p14="http://schemas.microsoft.com/office/powerpoint/2010/main" val="35687847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168269"/>
            <a:chOff x="0" y="998538"/>
            <a:chExt cx="9144000" cy="416826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355481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Cross validation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Un modèle doit être évaluer sur des données différentes de celles utilisées pour l’apprentissage, issues du découpage d’un </a:t>
              </a:r>
              <a:r>
                <a:rPr lang="fr-FR" i="1" dirty="0" err="1">
                  <a:solidFill>
                    <a:srgbClr val="800080"/>
                  </a:solidFill>
                  <a:sym typeface="Symbol" panose="05050102010706020507" pitchFamily="18" charset="2"/>
                </a:rPr>
                <a:t>Dataset</a:t>
              </a:r>
              <a:r>
                <a:rPr lang="fr-FR" i="1" dirty="0">
                  <a:solidFill>
                    <a:srgbClr val="800080"/>
                  </a:solidFill>
                  <a:sym typeface="Symbol" panose="05050102010706020507" pitchFamily="18" charset="2"/>
                </a:rPr>
                <a:t>. Mais les résultats peuvent différer d’un découpage à l’autre.</a:t>
              </a:r>
            </a:p>
            <a:p>
              <a:pPr lvl="1" algn="just">
                <a:spcAft>
                  <a:spcPts val="600"/>
                </a:spcAft>
                <a:buFont typeface="Wingdings" pitchFamily="2" charset="2"/>
                <a:buChar char="§"/>
              </a:pPr>
              <a:r>
                <a:rPr lang="fr-FR" i="1" dirty="0">
                  <a:solidFill>
                    <a:srgbClr val="800080"/>
                  </a:solidFill>
                  <a:sym typeface="Symbol" panose="05050102010706020507" pitchFamily="18" charset="2"/>
                </a:rPr>
                <a:t> Pour s’assure de la robustesse du modèle, on utilise la cross validation.</a:t>
              </a:r>
            </a:p>
            <a:p>
              <a:pPr lvl="1" algn="just">
                <a:spcAft>
                  <a:spcPts val="600"/>
                </a:spcAft>
                <a:buFont typeface="Wingdings" pitchFamily="2" charset="2"/>
                <a:buChar char="§"/>
              </a:pPr>
              <a:r>
                <a:rPr lang="fr-FR" i="1" dirty="0">
                  <a:solidFill>
                    <a:srgbClr val="800080"/>
                  </a:solidFill>
                  <a:sym typeface="Symbol" panose="05050102010706020507" pitchFamily="18" charset="2"/>
                </a:rPr>
                <a:t> Pour cela on découpe le </a:t>
              </a:r>
              <a:r>
                <a:rPr lang="fr-FR" i="1" dirty="0" err="1">
                  <a:solidFill>
                    <a:srgbClr val="800080"/>
                  </a:solidFill>
                  <a:sym typeface="Symbol" panose="05050102010706020507" pitchFamily="18" charset="2"/>
                </a:rPr>
                <a:t>TrainSet</a:t>
              </a:r>
              <a:r>
                <a:rPr lang="fr-FR" i="1" dirty="0">
                  <a:solidFill>
                    <a:srgbClr val="800080"/>
                  </a:solidFill>
                  <a:sym typeface="Symbol" panose="05050102010706020507" pitchFamily="18" charset="2"/>
                </a:rPr>
                <a:t> en n segments de manière aléatoire et on en utilise 1 pour la validation et les autres pour l’apprentissage. </a:t>
              </a:r>
            </a:p>
            <a:p>
              <a:pPr lvl="1" algn="just">
                <a:spcAft>
                  <a:spcPts val="600"/>
                </a:spcAft>
                <a:buFont typeface="Wingdings" pitchFamily="2" charset="2"/>
                <a:buChar char="§"/>
              </a:pPr>
              <a:r>
                <a:rPr lang="fr-FR" i="1" dirty="0">
                  <a:solidFill>
                    <a:srgbClr val="800080"/>
                  </a:solidFill>
                  <a:sym typeface="Symbol" panose="05050102010706020507" pitchFamily="18" charset="2"/>
                </a:rPr>
                <a:t> On effectuera alors n-1 séries d’apprentissages avec à chaque fois un segment de validation différent.</a:t>
              </a:r>
            </a:p>
            <a:p>
              <a:pPr lvl="1" algn="just">
                <a:spcAft>
                  <a:spcPts val="600"/>
                </a:spcAft>
                <a:buFont typeface="Wingdings" pitchFamily="2" charset="2"/>
                <a:buChar char="§"/>
              </a:pPr>
              <a:r>
                <a:rPr lang="fr-FR" i="1" dirty="0">
                  <a:solidFill>
                    <a:srgbClr val="800080"/>
                  </a:solidFill>
                  <a:sym typeface="Symbol" panose="05050102010706020507" pitchFamily="18" charset="2"/>
                </a:rPr>
                <a:t> La fonction </a:t>
              </a:r>
              <a:r>
                <a:rPr lang="fr-FR" i="1" dirty="0" err="1">
                  <a:solidFill>
                    <a:srgbClr val="800080"/>
                  </a:solidFill>
                  <a:sym typeface="Symbol" panose="05050102010706020507" pitchFamily="18" charset="2"/>
                </a:rPr>
                <a:t>cross_val_score</a:t>
              </a:r>
              <a:r>
                <a:rPr lang="fr-FR" i="1" dirty="0">
                  <a:solidFill>
                    <a:srgbClr val="800080"/>
                  </a:solidFill>
                  <a:sym typeface="Symbol" panose="05050102010706020507" pitchFamily="18" charset="2"/>
                </a:rPr>
                <a:t> permet d’évaluer un modèle en utilisant la cross validation.</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Validation d’un modèle</a:t>
              </a:r>
              <a:endParaRPr lang="fr-FR" sz="2000" b="1" dirty="0">
                <a:solidFill>
                  <a:schemeClr val="folHlink"/>
                </a:solidFill>
              </a:endParaRPr>
            </a:p>
          </p:txBody>
        </p:sp>
      </p:grpSp>
      <p:sp>
        <p:nvSpPr>
          <p:cNvPr id="11" name="Rectangle 1">
            <a:extLst>
              <a:ext uri="{FF2B5EF4-FFF2-40B4-BE49-F238E27FC236}">
                <a16:creationId xmlns:a16="http://schemas.microsoft.com/office/drawing/2014/main" id="{299EDD04-1B26-8648-93BF-4852D32317E4}"/>
              </a:ext>
            </a:extLst>
          </p:cNvPr>
          <p:cNvSpPr>
            <a:spLocks noChangeArrowheads="1"/>
          </p:cNvSpPr>
          <p:nvPr/>
        </p:nvSpPr>
        <p:spPr bwMode="auto">
          <a:xfrm>
            <a:off x="538861" y="5184040"/>
            <a:ext cx="8140419"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 Récupération de la fonction pour la cross validation</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cross_val_score</a:t>
            </a:r>
            <a:endParaRPr lang="fr-FR" sz="1400" i="1" dirty="0">
              <a:solidFill>
                <a:srgbClr val="800080"/>
              </a:solidFill>
            </a:endParaRPr>
          </a:p>
          <a:p>
            <a:pPr>
              <a:tabLst>
                <a:tab pos="1558925" algn="ctr"/>
              </a:tabLst>
            </a:pPr>
            <a:r>
              <a:rPr lang="fr-FR" sz="1400" i="1" dirty="0">
                <a:solidFill>
                  <a:srgbClr val="800080"/>
                </a:solidFill>
              </a:rPr>
              <a:t>iris = </a:t>
            </a:r>
            <a:r>
              <a:rPr lang="fr-FR" sz="1400" i="1" dirty="0" err="1">
                <a:solidFill>
                  <a:srgbClr val="800080"/>
                </a:solidFill>
              </a:rPr>
              <a:t>datasets.load_iris</a:t>
            </a:r>
            <a:r>
              <a:rPr lang="fr-FR" sz="1400" i="1" dirty="0">
                <a:solidFill>
                  <a:srgbClr val="800080"/>
                </a:solidFill>
              </a:rPr>
              <a:t>()	</a:t>
            </a:r>
          </a:p>
          <a:p>
            <a:pPr>
              <a:tabLst>
                <a:tab pos="1558925" algn="ctr"/>
              </a:tabLst>
            </a:pPr>
            <a:r>
              <a:rPr lang="fr-FR" sz="1400" i="1" dirty="0" err="1">
                <a:solidFill>
                  <a:srgbClr val="800080"/>
                </a:solidFill>
              </a:rPr>
              <a:t>Xtrain</a:t>
            </a:r>
            <a:r>
              <a:rPr lang="fr-FR" sz="1400" i="1" dirty="0">
                <a:solidFill>
                  <a:srgbClr val="800080"/>
                </a:solidFill>
              </a:rPr>
              <a:t>, </a:t>
            </a:r>
            <a:r>
              <a:rPr lang="fr-FR" sz="1400" i="1" dirty="0" err="1">
                <a:solidFill>
                  <a:srgbClr val="800080"/>
                </a:solidFill>
              </a:rPr>
              <a:t>Xtest</a:t>
            </a:r>
            <a:r>
              <a:rPr lang="fr-FR" sz="1400" i="1" dirty="0">
                <a:solidFill>
                  <a:srgbClr val="800080"/>
                </a:solidFill>
              </a:rPr>
              <a:t>, </a:t>
            </a:r>
            <a:r>
              <a:rPr lang="fr-FR" sz="1400" i="1" dirty="0" err="1">
                <a:solidFill>
                  <a:srgbClr val="800080"/>
                </a:solidFill>
              </a:rPr>
              <a:t>Ytrain</a:t>
            </a:r>
            <a:r>
              <a:rPr lang="fr-FR" sz="1400" i="1" dirty="0">
                <a:solidFill>
                  <a:srgbClr val="800080"/>
                </a:solidFill>
              </a:rPr>
              <a:t>, </a:t>
            </a:r>
            <a:r>
              <a:rPr lang="fr-FR" sz="1400" i="1" dirty="0" err="1">
                <a:solidFill>
                  <a:srgbClr val="800080"/>
                </a:solidFill>
              </a:rPr>
              <a:t>Ytest</a:t>
            </a:r>
            <a:r>
              <a:rPr lang="fr-FR" sz="1400" i="1" dirty="0">
                <a:solidFill>
                  <a:srgbClr val="800080"/>
                </a:solidFill>
              </a:rPr>
              <a:t> = </a:t>
            </a:r>
            <a:r>
              <a:rPr lang="fr-FR" sz="1400" i="1" dirty="0" err="1">
                <a:solidFill>
                  <a:srgbClr val="800080"/>
                </a:solidFill>
              </a:rPr>
              <a:t>train_test_split</a:t>
            </a:r>
            <a:r>
              <a:rPr lang="fr-FR" sz="1400" i="1" dirty="0">
                <a:solidFill>
                  <a:srgbClr val="800080"/>
                </a:solidFill>
              </a:rPr>
              <a:t>(</a:t>
            </a:r>
            <a:r>
              <a:rPr lang="fr-FR" sz="1400" i="1" dirty="0" err="1">
                <a:solidFill>
                  <a:srgbClr val="800080"/>
                </a:solidFill>
              </a:rPr>
              <a:t>iris.data</a:t>
            </a:r>
            <a:r>
              <a:rPr lang="fr-FR" sz="1400" i="1" dirty="0">
                <a:solidFill>
                  <a:srgbClr val="800080"/>
                </a:solidFill>
              </a:rPr>
              <a:t>, </a:t>
            </a:r>
            <a:r>
              <a:rPr lang="fr-FR" sz="1400" i="1" dirty="0" err="1">
                <a:solidFill>
                  <a:srgbClr val="800080"/>
                </a:solidFill>
              </a:rPr>
              <a:t>iris.target</a:t>
            </a:r>
            <a:r>
              <a:rPr lang="fr-FR" sz="1400" i="1" dirty="0">
                <a:solidFill>
                  <a:srgbClr val="800080"/>
                </a:solidFill>
              </a:rPr>
              <a:t>, </a:t>
            </a:r>
            <a:r>
              <a:rPr lang="fr-FR" sz="1400" i="1" dirty="0" err="1">
                <a:solidFill>
                  <a:srgbClr val="800080"/>
                </a:solidFill>
              </a:rPr>
              <a:t>test_size</a:t>
            </a:r>
            <a:r>
              <a:rPr lang="fr-FR" sz="1400" i="1" dirty="0">
                <a:solidFill>
                  <a:srgbClr val="800080"/>
                </a:solidFill>
              </a:rPr>
              <a:t>=0.2)</a:t>
            </a:r>
          </a:p>
          <a:p>
            <a:pPr>
              <a:tabLst>
                <a:tab pos="1558925" algn="ctr"/>
              </a:tabLst>
            </a:pPr>
            <a:r>
              <a:rPr lang="fr-FR" sz="1400" i="1" dirty="0">
                <a:solidFill>
                  <a:srgbClr val="800080"/>
                </a:solidFill>
              </a:rPr>
              <a:t>model = </a:t>
            </a:r>
            <a:r>
              <a:rPr lang="fr-FR" sz="1400" i="1" dirty="0" err="1">
                <a:solidFill>
                  <a:srgbClr val="800080"/>
                </a:solidFill>
              </a:rPr>
              <a:t>KNeighborsClassifier</a:t>
            </a:r>
            <a:r>
              <a:rPr lang="fr-FR" sz="1400" i="1" dirty="0">
                <a:solidFill>
                  <a:srgbClr val="800080"/>
                </a:solidFill>
              </a:rPr>
              <a:t>(</a:t>
            </a:r>
            <a:r>
              <a:rPr lang="fr-FR" sz="1400" i="1" dirty="0" err="1">
                <a:solidFill>
                  <a:srgbClr val="800080"/>
                </a:solidFill>
              </a:rPr>
              <a:t>n_neighbors</a:t>
            </a:r>
            <a:r>
              <a:rPr lang="fr-FR" sz="1400" i="1" dirty="0">
                <a:solidFill>
                  <a:srgbClr val="800080"/>
                </a:solidFill>
              </a:rPr>
              <a:t>=3)	</a:t>
            </a:r>
            <a:r>
              <a:rPr lang="fr-FR" sz="1400" i="1" dirty="0">
                <a:solidFill>
                  <a:srgbClr val="419BDF"/>
                </a:solidFill>
              </a:rPr>
              <a:t> 	# Modèle trois plus proches voisins</a:t>
            </a:r>
            <a:endParaRPr lang="fr-FR" sz="1400" i="1" dirty="0">
              <a:solidFill>
                <a:srgbClr val="800080"/>
              </a:solidFill>
            </a:endParaRPr>
          </a:p>
          <a:p>
            <a:pPr>
              <a:tabLst>
                <a:tab pos="1558925" algn="ctr"/>
              </a:tabLst>
            </a:pPr>
            <a:r>
              <a:rPr lang="fr-FR" sz="1400" i="1" dirty="0">
                <a:solidFill>
                  <a:srgbClr val="800080"/>
                </a:solidFill>
              </a:rPr>
              <a:t>score = </a:t>
            </a:r>
            <a:r>
              <a:rPr lang="fr-FR" sz="1400" i="1" dirty="0" err="1">
                <a:solidFill>
                  <a:srgbClr val="800080"/>
                </a:solidFill>
              </a:rPr>
              <a:t>cross_val_score</a:t>
            </a:r>
            <a:r>
              <a:rPr lang="fr-FR" sz="1400" i="1" dirty="0">
                <a:solidFill>
                  <a:srgbClr val="800080"/>
                </a:solidFill>
              </a:rPr>
              <a:t>(model, </a:t>
            </a:r>
            <a:r>
              <a:rPr lang="fr-FR" sz="1400" i="1" dirty="0" err="1">
                <a:solidFill>
                  <a:srgbClr val="800080"/>
                </a:solidFill>
              </a:rPr>
              <a:t>Xtrain</a:t>
            </a:r>
            <a:r>
              <a:rPr lang="fr-FR" sz="1400" i="1" dirty="0">
                <a:solidFill>
                  <a:srgbClr val="800080"/>
                </a:solidFill>
              </a:rPr>
              <a:t>, </a:t>
            </a:r>
            <a:r>
              <a:rPr lang="fr-FR" sz="1400" i="1" dirty="0" err="1">
                <a:solidFill>
                  <a:srgbClr val="800080"/>
                </a:solidFill>
              </a:rPr>
              <a:t>Ytrain</a:t>
            </a:r>
            <a:r>
              <a:rPr lang="fr-FR" sz="1400" i="1" dirty="0">
                <a:solidFill>
                  <a:srgbClr val="800080"/>
                </a:solidFill>
              </a:rPr>
              <a:t>, cv=5)	</a:t>
            </a:r>
            <a:r>
              <a:rPr lang="fr-FR" sz="1400" i="1" dirty="0">
                <a:solidFill>
                  <a:srgbClr val="419BDF"/>
                </a:solidFill>
              </a:rPr>
              <a:t># Découpage du </a:t>
            </a:r>
            <a:r>
              <a:rPr lang="fr-FR" sz="1400" i="1" dirty="0" err="1">
                <a:solidFill>
                  <a:srgbClr val="419BDF"/>
                </a:solidFill>
              </a:rPr>
              <a:t>TrainSet</a:t>
            </a:r>
            <a:r>
              <a:rPr lang="fr-FR" sz="1400" i="1" dirty="0">
                <a:solidFill>
                  <a:srgbClr val="419BDF"/>
                </a:solidFill>
              </a:rPr>
              <a:t> en 5 segments.</a:t>
            </a:r>
          </a:p>
        </p:txBody>
      </p:sp>
    </p:spTree>
    <p:extLst>
      <p:ext uri="{BB962C8B-B14F-4D97-AF65-F5344CB8AC3E}">
        <p14:creationId xmlns:p14="http://schemas.microsoft.com/office/powerpoint/2010/main" val="26674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906385"/>
            <a:chOff x="0" y="998538"/>
            <a:chExt cx="9144000" cy="2906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29293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Courbes de validation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Afin de tester la qualité d’un modèle en fonction d’un de ses hyper-paramètres, il est possible de tester le modèle avec différents valeurs.</a:t>
              </a:r>
            </a:p>
            <a:p>
              <a:pPr lvl="1" algn="just">
                <a:spcAft>
                  <a:spcPts val="600"/>
                </a:spcAft>
                <a:buFont typeface="Wingdings" pitchFamily="2" charset="2"/>
                <a:buChar char="§"/>
              </a:pPr>
              <a:r>
                <a:rPr lang="fr-FR" i="1" dirty="0">
                  <a:solidFill>
                    <a:srgbClr val="800080"/>
                  </a:solidFill>
                  <a:sym typeface="Symbol" panose="05050102010706020507" pitchFamily="18" charset="2"/>
                </a:rPr>
                <a:t> La fonction </a:t>
              </a:r>
              <a:r>
                <a:rPr lang="fr-FR" i="1" dirty="0" err="1">
                  <a:solidFill>
                    <a:srgbClr val="800080"/>
                  </a:solidFill>
                  <a:sym typeface="Symbol" panose="05050102010706020507" pitchFamily="18" charset="2"/>
                </a:rPr>
                <a:t>validation_curve</a:t>
              </a:r>
              <a:r>
                <a:rPr lang="fr-FR" i="1" dirty="0">
                  <a:solidFill>
                    <a:srgbClr val="800080"/>
                  </a:solidFill>
                  <a:sym typeface="Symbol" panose="05050102010706020507" pitchFamily="18" charset="2"/>
                </a:rPr>
                <a:t> de </a:t>
              </a:r>
              <a:r>
                <a:rPr lang="fr-FR" i="1" dirty="0" err="1">
                  <a:solidFill>
                    <a:srgbClr val="800080"/>
                  </a:solidFill>
                  <a:sym typeface="Symbol" panose="05050102010706020507" pitchFamily="18" charset="2"/>
                </a:rPr>
                <a:t>model_selection</a:t>
              </a:r>
              <a:r>
                <a:rPr lang="fr-FR" i="1" dirty="0">
                  <a:solidFill>
                    <a:srgbClr val="800080"/>
                  </a:solidFill>
                  <a:sym typeface="Symbol" panose="05050102010706020507" pitchFamily="18" charset="2"/>
                </a:rPr>
                <a:t> permet d’effectuer ces tests automatiquement.</a:t>
              </a:r>
            </a:p>
            <a:p>
              <a:pPr lvl="1" algn="just">
                <a:spcAft>
                  <a:spcPts val="600"/>
                </a:spcAft>
                <a:buFont typeface="Wingdings" pitchFamily="2" charset="2"/>
                <a:buChar char="§"/>
              </a:pPr>
              <a:r>
                <a:rPr lang="fr-FR" i="1" dirty="0">
                  <a:solidFill>
                    <a:srgbClr val="800080"/>
                  </a:solidFill>
                  <a:sym typeface="Symbol" panose="05050102010706020507" pitchFamily="18" charset="2"/>
                </a:rPr>
                <a:t> La fonction recevra le modèle les données d’entrainement ainsi que l’hyper-paramètre à caler.</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Validation d’un modèle</a:t>
              </a:r>
              <a:endParaRPr lang="fr-FR" sz="2000" b="1" dirty="0">
                <a:solidFill>
                  <a:schemeClr val="folHlink"/>
                </a:solidFill>
              </a:endParaRPr>
            </a:p>
          </p:txBody>
        </p:sp>
      </p:grpSp>
      <p:sp>
        <p:nvSpPr>
          <p:cNvPr id="11" name="Rectangle 1">
            <a:extLst>
              <a:ext uri="{FF2B5EF4-FFF2-40B4-BE49-F238E27FC236}">
                <a16:creationId xmlns:a16="http://schemas.microsoft.com/office/drawing/2014/main" id="{299EDD04-1B26-8648-93BF-4852D32317E4}"/>
              </a:ext>
            </a:extLst>
          </p:cNvPr>
          <p:cNvSpPr>
            <a:spLocks noChangeArrowheads="1"/>
          </p:cNvSpPr>
          <p:nvPr/>
        </p:nvSpPr>
        <p:spPr bwMode="auto">
          <a:xfrm>
            <a:off x="548854" y="4036770"/>
            <a:ext cx="8140419" cy="267765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 Récupération de la fonction pour la cross validation</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validation_curve</a:t>
            </a:r>
            <a:endParaRPr lang="fr-FR" sz="1400" i="1" dirty="0">
              <a:solidFill>
                <a:srgbClr val="800080"/>
              </a:solidFill>
            </a:endParaRPr>
          </a:p>
          <a:p>
            <a:pPr>
              <a:tabLst>
                <a:tab pos="1558925" algn="ctr"/>
              </a:tabLst>
            </a:pPr>
            <a:r>
              <a:rPr lang="fr-FR" sz="1400" i="1" dirty="0">
                <a:solidFill>
                  <a:srgbClr val="800080"/>
                </a:solidFill>
              </a:rPr>
              <a:t>iris = </a:t>
            </a:r>
            <a:r>
              <a:rPr lang="fr-FR" sz="1400" i="1" dirty="0" err="1">
                <a:solidFill>
                  <a:srgbClr val="800080"/>
                </a:solidFill>
              </a:rPr>
              <a:t>datasets.load_iris</a:t>
            </a:r>
            <a:r>
              <a:rPr lang="fr-FR" sz="1400" i="1" dirty="0">
                <a:solidFill>
                  <a:srgbClr val="800080"/>
                </a:solidFill>
              </a:rPr>
              <a:t>()	</a:t>
            </a:r>
          </a:p>
          <a:p>
            <a:pPr>
              <a:tabLst>
                <a:tab pos="1558925" algn="ctr"/>
              </a:tabLst>
            </a:pPr>
            <a:r>
              <a:rPr lang="fr-FR" sz="1400" i="1" dirty="0">
                <a:solidFill>
                  <a:srgbClr val="800080"/>
                </a:solidFill>
              </a:rPr>
              <a:t>model = </a:t>
            </a:r>
            <a:r>
              <a:rPr lang="fr-FR" sz="1400" i="1" dirty="0" err="1">
                <a:solidFill>
                  <a:srgbClr val="800080"/>
                </a:solidFill>
              </a:rPr>
              <a:t>KNeighborsClassifier</a:t>
            </a:r>
            <a:r>
              <a:rPr lang="fr-FR" sz="1400" i="1" dirty="0">
                <a:solidFill>
                  <a:srgbClr val="800080"/>
                </a:solidFill>
              </a:rPr>
              <a:t>( ) ; k = </a:t>
            </a:r>
            <a:r>
              <a:rPr lang="fr-FR" sz="1400" i="1" dirty="0" err="1">
                <a:solidFill>
                  <a:srgbClr val="800080"/>
                </a:solidFill>
              </a:rPr>
              <a:t>np.arange</a:t>
            </a:r>
            <a:r>
              <a:rPr lang="fr-FR" sz="1400" i="1" dirty="0">
                <a:solidFill>
                  <a:srgbClr val="800080"/>
                </a:solidFill>
              </a:rPr>
              <a:t>(1, 50)	</a:t>
            </a:r>
            <a:r>
              <a:rPr lang="fr-FR" sz="1400" i="1" dirty="0">
                <a:solidFill>
                  <a:srgbClr val="419BDF"/>
                </a:solidFill>
              </a:rPr>
              <a:t> # Modèle et valeurs de k à tester</a:t>
            </a:r>
            <a:endParaRPr lang="fr-FR" sz="1400" i="1" dirty="0">
              <a:solidFill>
                <a:srgbClr val="800080"/>
              </a:solidFill>
            </a:endParaRPr>
          </a:p>
          <a:p>
            <a:pPr>
              <a:tabLst>
                <a:tab pos="1558925" algn="ctr"/>
              </a:tabLst>
            </a:pPr>
            <a:r>
              <a:rPr lang="fr-FR" sz="1400" i="1" dirty="0">
                <a:solidFill>
                  <a:srgbClr val="419BDF"/>
                </a:solidFill>
              </a:rPr>
              <a:t># La fonction retourne 5 scores pour les 49 différentes valeurs de k pour le train et le test</a:t>
            </a:r>
            <a:endParaRPr lang="fr-FR" sz="1400" i="1" dirty="0">
              <a:solidFill>
                <a:srgbClr val="800080"/>
              </a:solidFill>
            </a:endParaRPr>
          </a:p>
          <a:p>
            <a:pPr>
              <a:tabLst>
                <a:tab pos="1558925" algn="ctr"/>
              </a:tabLst>
            </a:pPr>
            <a:r>
              <a:rPr lang="fr-FR" sz="1400" i="1" dirty="0" err="1">
                <a:solidFill>
                  <a:srgbClr val="800080"/>
                </a:solidFill>
              </a:rPr>
              <a:t>trainScore</a:t>
            </a:r>
            <a:r>
              <a:rPr lang="fr-FR" sz="1400" i="1" dirty="0">
                <a:solidFill>
                  <a:srgbClr val="800080"/>
                </a:solidFill>
              </a:rPr>
              <a:t>, </a:t>
            </a:r>
            <a:r>
              <a:rPr lang="fr-FR" sz="1400" i="1" dirty="0" err="1">
                <a:solidFill>
                  <a:srgbClr val="800080"/>
                </a:solidFill>
              </a:rPr>
              <a:t>valScore</a:t>
            </a:r>
            <a:r>
              <a:rPr lang="fr-FR" sz="1400" i="1" dirty="0">
                <a:solidFill>
                  <a:srgbClr val="800080"/>
                </a:solidFill>
              </a:rPr>
              <a:t> = </a:t>
            </a:r>
            <a:r>
              <a:rPr lang="fr-FR" sz="1400" i="1" dirty="0" err="1">
                <a:solidFill>
                  <a:srgbClr val="800080"/>
                </a:solidFill>
              </a:rPr>
              <a:t>validation_curve</a:t>
            </a:r>
            <a:r>
              <a:rPr lang="fr-FR" sz="1400" i="1" dirty="0">
                <a:solidFill>
                  <a:srgbClr val="800080"/>
                </a:solidFill>
              </a:rPr>
              <a:t>(model, </a:t>
            </a:r>
            <a:r>
              <a:rPr lang="fr-FR" sz="1400" i="1" dirty="0" err="1">
                <a:solidFill>
                  <a:srgbClr val="800080"/>
                </a:solidFill>
              </a:rPr>
              <a:t>iris.data</a:t>
            </a:r>
            <a:r>
              <a:rPr lang="fr-FR" sz="1400" i="1" dirty="0">
                <a:solidFill>
                  <a:srgbClr val="800080"/>
                </a:solidFill>
              </a:rPr>
              <a:t>, </a:t>
            </a:r>
            <a:r>
              <a:rPr lang="fr-FR" sz="1400" i="1" dirty="0" err="1">
                <a:solidFill>
                  <a:srgbClr val="800080"/>
                </a:solidFill>
              </a:rPr>
              <a:t>iris.target</a:t>
            </a:r>
            <a:r>
              <a:rPr lang="fr-FR" sz="1400" i="1" dirty="0">
                <a:solidFill>
                  <a:srgbClr val="800080"/>
                </a:solidFill>
              </a:rPr>
              <a:t>, ﻿</a:t>
            </a:r>
          </a:p>
          <a:p>
            <a:pPr>
              <a:tabLst>
                <a:tab pos="1558925" algn="ctr"/>
              </a:tabLst>
            </a:pPr>
            <a:r>
              <a:rPr lang="fr-FR" sz="1400" i="1" dirty="0">
                <a:solidFill>
                  <a:srgbClr val="800080"/>
                </a:solidFill>
              </a:rPr>
              <a:t>			</a:t>
            </a:r>
            <a:r>
              <a:rPr lang="fr-FR" sz="1400" i="1" dirty="0" err="1">
                <a:solidFill>
                  <a:srgbClr val="800080"/>
                </a:solidFill>
              </a:rPr>
              <a:t>param_name</a:t>
            </a:r>
            <a:r>
              <a:rPr lang="fr-FR" sz="1400" i="1" dirty="0">
                <a:solidFill>
                  <a:srgbClr val="800080"/>
                </a:solidFill>
              </a:rPr>
              <a:t>='</a:t>
            </a:r>
            <a:r>
              <a:rPr lang="fr-FR" sz="1400" i="1" dirty="0" err="1">
                <a:solidFill>
                  <a:srgbClr val="800080"/>
                </a:solidFill>
              </a:rPr>
              <a:t>n_neighbors</a:t>
            </a:r>
            <a:r>
              <a:rPr lang="fr-FR" sz="1400" i="1" dirty="0">
                <a:solidFill>
                  <a:srgbClr val="800080"/>
                </a:solidFill>
              </a:rPr>
              <a:t>', </a:t>
            </a:r>
            <a:r>
              <a:rPr lang="fr-FR" sz="1400" i="1" dirty="0" err="1">
                <a:solidFill>
                  <a:srgbClr val="800080"/>
                </a:solidFill>
              </a:rPr>
              <a:t>param_range</a:t>
            </a:r>
            <a:r>
              <a:rPr lang="fr-FR" sz="1400" i="1" dirty="0">
                <a:solidFill>
                  <a:srgbClr val="800080"/>
                </a:solidFill>
              </a:rPr>
              <a:t>=k, cv=5</a:t>
            </a:r>
          </a:p>
          <a:p>
            <a:pPr>
              <a:tabLst>
                <a:tab pos="1558925" algn="ctr"/>
              </a:tabLst>
            </a:pPr>
            <a:r>
              <a:rPr lang="fr-FR" sz="1400" i="1" dirty="0">
                <a:solidFill>
                  <a:srgbClr val="419BDF"/>
                </a:solidFill>
              </a:rPr>
              <a:t># </a:t>
            </a:r>
            <a:r>
              <a:rPr lang="fr-FR" sz="1400" i="1" dirty="0" err="1">
                <a:solidFill>
                  <a:srgbClr val="419BDF"/>
                </a:solidFill>
              </a:rPr>
              <a:t>valScore</a:t>
            </a:r>
            <a:r>
              <a:rPr lang="fr-FR" sz="1400" i="1" dirty="0">
                <a:solidFill>
                  <a:srgbClr val="419BDF"/>
                </a:solidFill>
              </a:rPr>
              <a:t> est ici un tableau de 49 lignes (différentes valeurs de K) et 5 colonnes (5 découpes)</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plt.figure</a:t>
            </a:r>
            <a:r>
              <a:rPr lang="fr-FR" sz="1400" i="1" dirty="0">
                <a:solidFill>
                  <a:srgbClr val="800080"/>
                </a:solidFill>
              </a:rPr>
              <a:t>()</a:t>
            </a:r>
          </a:p>
          <a:p>
            <a:pPr>
              <a:tabLst>
                <a:tab pos="1558925" algn="ctr"/>
              </a:tabLst>
            </a:pPr>
            <a:r>
              <a:rPr lang="fr-FR" sz="1400" i="1" dirty="0" err="1">
                <a:solidFill>
                  <a:srgbClr val="800080"/>
                </a:solidFill>
              </a:rPr>
              <a:t>plt.plot</a:t>
            </a:r>
            <a:r>
              <a:rPr lang="fr-FR" sz="1400" i="1" dirty="0">
                <a:solidFill>
                  <a:srgbClr val="800080"/>
                </a:solidFill>
              </a:rPr>
              <a:t>(k, </a:t>
            </a:r>
            <a:r>
              <a:rPr lang="fr-FR" sz="1400" i="1" dirty="0" err="1">
                <a:solidFill>
                  <a:srgbClr val="800080"/>
                </a:solidFill>
              </a:rPr>
              <a:t>valScore.mean</a:t>
            </a:r>
            <a:r>
              <a:rPr lang="fr-FR" sz="1400" i="1" dirty="0">
                <a:solidFill>
                  <a:srgbClr val="800080"/>
                </a:solidFill>
              </a:rPr>
              <a:t>(axis=1), label='validation')</a:t>
            </a:r>
          </a:p>
          <a:p>
            <a:pPr>
              <a:tabLst>
                <a:tab pos="1558925" algn="ctr"/>
              </a:tabLst>
            </a:pPr>
            <a:r>
              <a:rPr lang="fr-FR" sz="1400" i="1" dirty="0" err="1">
                <a:solidFill>
                  <a:srgbClr val="800080"/>
                </a:solidFill>
              </a:rPr>
              <a:t>plt.plot</a:t>
            </a:r>
            <a:r>
              <a:rPr lang="fr-FR" sz="1400" i="1" dirty="0">
                <a:solidFill>
                  <a:srgbClr val="800080"/>
                </a:solidFill>
              </a:rPr>
              <a:t>(k, </a:t>
            </a:r>
            <a:r>
              <a:rPr lang="fr-FR" sz="1400" i="1" dirty="0" err="1">
                <a:solidFill>
                  <a:srgbClr val="800080"/>
                </a:solidFill>
              </a:rPr>
              <a:t>trainScore.mean</a:t>
            </a:r>
            <a:r>
              <a:rPr lang="fr-FR" sz="1400" i="1" dirty="0">
                <a:solidFill>
                  <a:srgbClr val="800080"/>
                </a:solidFill>
              </a:rPr>
              <a:t>(axis=1), label='train')</a:t>
            </a:r>
          </a:p>
          <a:p>
            <a:pPr>
              <a:tabLst>
                <a:tab pos="1558925" algn="ctr"/>
              </a:tabLst>
            </a:pPr>
            <a:r>
              <a:rPr lang="fr-FR" sz="1400" i="1" dirty="0" err="1">
                <a:solidFill>
                  <a:srgbClr val="800080"/>
                </a:solidFill>
              </a:rPr>
              <a:t>plt.xlabel</a:t>
            </a:r>
            <a:r>
              <a:rPr lang="fr-FR" sz="1400" i="1" dirty="0">
                <a:solidFill>
                  <a:srgbClr val="800080"/>
                </a:solidFill>
              </a:rPr>
              <a:t>('</a:t>
            </a:r>
            <a:r>
              <a:rPr lang="fr-FR" sz="1400" i="1" dirty="0" err="1">
                <a:solidFill>
                  <a:srgbClr val="800080"/>
                </a:solidFill>
              </a:rPr>
              <a:t>neighbors</a:t>
            </a:r>
            <a:r>
              <a:rPr lang="fr-FR" sz="1400" i="1" dirty="0">
                <a:solidFill>
                  <a:srgbClr val="800080"/>
                </a:solidFill>
              </a:rPr>
              <a:t>’) ; </a:t>
            </a:r>
            <a:r>
              <a:rPr lang="fr-FR" sz="1400" i="1" dirty="0" err="1">
                <a:solidFill>
                  <a:srgbClr val="800080"/>
                </a:solidFill>
              </a:rPr>
              <a:t>plt.ylabel</a:t>
            </a:r>
            <a:r>
              <a:rPr lang="fr-FR" sz="1400" i="1" dirty="0">
                <a:solidFill>
                  <a:srgbClr val="800080"/>
                </a:solidFill>
              </a:rPr>
              <a:t>('score’) ; </a:t>
            </a:r>
            <a:r>
              <a:rPr lang="fr-FR" sz="1400" i="1" dirty="0" err="1">
                <a:solidFill>
                  <a:srgbClr val="800080"/>
                </a:solidFill>
              </a:rPr>
              <a:t>plt.legend</a:t>
            </a:r>
            <a:r>
              <a:rPr lang="fr-FR" sz="1400" i="1" dirty="0">
                <a:solidFill>
                  <a:srgbClr val="800080"/>
                </a:solidFill>
              </a:rPr>
              <a:t>() ; </a:t>
            </a:r>
            <a:r>
              <a:rPr lang="fr-FR" sz="1400" i="1" dirty="0" err="1">
                <a:solidFill>
                  <a:srgbClr val="800080"/>
                </a:solidFill>
              </a:rPr>
              <a:t>plt.show</a:t>
            </a:r>
            <a:r>
              <a:rPr lang="fr-FR" sz="1400" i="1" dirty="0">
                <a:solidFill>
                  <a:srgbClr val="800080"/>
                </a:solidFill>
              </a:rPr>
              <a:t>()</a:t>
            </a:r>
            <a:endParaRPr lang="fr-FR" sz="1400" i="1" dirty="0">
              <a:solidFill>
                <a:srgbClr val="419BDF"/>
              </a:solidFill>
            </a:endParaRPr>
          </a:p>
        </p:txBody>
      </p:sp>
      <p:pic>
        <p:nvPicPr>
          <p:cNvPr id="4" name="Image 3">
            <a:extLst>
              <a:ext uri="{FF2B5EF4-FFF2-40B4-BE49-F238E27FC236}">
                <a16:creationId xmlns:a16="http://schemas.microsoft.com/office/drawing/2014/main" id="{40DC8B04-2CB0-3C4C-A3C0-3FA8AD8EA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046" y="1778989"/>
            <a:ext cx="6284721" cy="4713541"/>
          </a:xfrm>
          <a:prstGeom prst="rect">
            <a:avLst/>
          </a:prstGeom>
        </p:spPr>
      </p:pic>
      <p:sp>
        <p:nvSpPr>
          <p:cNvPr id="14" name="Rectangle 13">
            <a:extLst>
              <a:ext uri="{FF2B5EF4-FFF2-40B4-BE49-F238E27FC236}">
                <a16:creationId xmlns:a16="http://schemas.microsoft.com/office/drawing/2014/main" id="{42D0E1ED-1F99-4843-BDE6-4769B47D0598}"/>
              </a:ext>
            </a:extLst>
          </p:cNvPr>
          <p:cNvSpPr/>
          <p:nvPr/>
        </p:nvSpPr>
        <p:spPr>
          <a:xfrm>
            <a:off x="4149969" y="1778989"/>
            <a:ext cx="2836985" cy="738664"/>
          </a:xfrm>
          <a:prstGeom prst="rect">
            <a:avLst/>
          </a:prstGeom>
        </p:spPr>
        <p:txBody>
          <a:bodyPr wrap="square">
            <a:spAutoFit/>
          </a:bodyPr>
          <a:lstStyle/>
          <a:p>
            <a:r>
              <a:rPr lang="fr-FR" sz="1400" i="1" dirty="0">
                <a:solidFill>
                  <a:srgbClr val="800080"/>
                </a:solidFill>
              </a:rPr>
              <a:t>Un nombre de voisins égal à 6,7, 10, 11 ou 12 donnent des estimation de l’ordre de 98%</a:t>
            </a:r>
            <a:endParaRPr lang="fr-FR" sz="1400" dirty="0"/>
          </a:p>
        </p:txBody>
      </p:sp>
    </p:spTree>
    <p:extLst>
      <p:ext uri="{BB962C8B-B14F-4D97-AF65-F5344CB8AC3E}">
        <p14:creationId xmlns:p14="http://schemas.microsoft.com/office/powerpoint/2010/main" val="218970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86181"/>
            <a:ext cx="8619565" cy="3232812"/>
            <a:chOff x="0" y="998538"/>
            <a:chExt cx="9144000" cy="323281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61416"/>
              <a:ext cx="8635702" cy="256993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réglages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L’algorithme </a:t>
              </a:r>
              <a:r>
                <a:rPr lang="fr-FR" i="1" dirty="0" err="1">
                  <a:solidFill>
                    <a:srgbClr val="800080"/>
                  </a:solidFill>
                  <a:sym typeface="Symbol" panose="05050102010706020507" pitchFamily="18" charset="2"/>
                </a:rPr>
                <a:t>KNeighborsClassifier</a:t>
              </a:r>
              <a:r>
                <a:rPr lang="fr-FR" i="1" dirty="0">
                  <a:solidFill>
                    <a:srgbClr val="800080"/>
                  </a:solidFill>
                  <a:sym typeface="Symbol" panose="05050102010706020507" pitchFamily="18" charset="2"/>
                </a:rPr>
                <a:t> est configuré avec 8 hyper-paramètres, comme l’algorithme, la métrique ou le nombre de voisins.</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Grid</a:t>
              </a: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Search</a:t>
              </a:r>
              <a:r>
                <a:rPr lang="fr-FR" i="1" dirty="0">
                  <a:solidFill>
                    <a:srgbClr val="800080"/>
                  </a:solidFill>
                  <a:sym typeface="Symbol" panose="05050102010706020507" pitchFamily="18" charset="2"/>
                </a:rPr>
                <a:t> permet le réglage des hyper-paramètres, pour chaque combinaisons des valeurs des hyper-paramètres spécifiés dans un dictionnaire, le programme crée un modèle associé et évalue le meilleur. </a:t>
              </a:r>
            </a:p>
            <a:p>
              <a:pPr lvl="1" algn="just">
                <a:spcAft>
                  <a:spcPts val="600"/>
                </a:spcAft>
                <a:buFont typeface="Wingdings" pitchFamily="2" charset="2"/>
                <a:buChar char="§"/>
              </a:pPr>
              <a:r>
                <a:rPr lang="fr-FR" i="1" dirty="0">
                  <a:solidFill>
                    <a:srgbClr val="800080"/>
                  </a:solidFill>
                  <a:sym typeface="Symbol" panose="05050102010706020507" pitchFamily="18" charset="2"/>
                </a:rPr>
                <a:t> Si </a:t>
              </a:r>
              <a:r>
                <a:rPr lang="fr-FR" i="1" dirty="0" err="1">
                  <a:solidFill>
                    <a:srgbClr val="800080"/>
                  </a:solidFill>
                  <a:sym typeface="Symbol" panose="05050102010706020507" pitchFamily="18" charset="2"/>
                </a:rPr>
                <a:t>n_neighbors</a:t>
              </a: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algorithm</a:t>
              </a:r>
              <a:r>
                <a:rPr lang="fr-FR" i="1" dirty="0">
                  <a:solidFill>
                    <a:srgbClr val="800080"/>
                  </a:solidFill>
                  <a:sym typeface="Symbol" panose="05050102010706020507" pitchFamily="18" charset="2"/>
                </a:rPr>
                <a:t> et </a:t>
              </a:r>
              <a:r>
                <a:rPr lang="fr-FR" i="1" dirty="0" err="1">
                  <a:solidFill>
                    <a:srgbClr val="800080"/>
                  </a:solidFill>
                  <a:sym typeface="Symbol" panose="05050102010706020507" pitchFamily="18" charset="2"/>
                </a:rPr>
                <a:t>metric</a:t>
              </a:r>
              <a:r>
                <a:rPr lang="fr-FR" i="1" dirty="0">
                  <a:solidFill>
                    <a:srgbClr val="800080"/>
                  </a:solidFill>
                  <a:sym typeface="Symbol" panose="05050102010706020507" pitchFamily="18" charset="2"/>
                </a:rPr>
                <a:t> sont configurer pour tester (20, 4, 3) valeurs différentes la fonction construira 20 * 4 * 3 = 240 modèles.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Validation d’un modèle</a:t>
              </a:r>
              <a:endParaRPr lang="fr-FR" sz="2000" b="1" dirty="0">
                <a:solidFill>
                  <a:schemeClr val="folHlink"/>
                </a:solidFill>
              </a:endParaRPr>
            </a:p>
          </p:txBody>
        </p:sp>
      </p:grpSp>
      <p:sp>
        <p:nvSpPr>
          <p:cNvPr id="21" name="Rectangle 1">
            <a:extLst>
              <a:ext uri="{FF2B5EF4-FFF2-40B4-BE49-F238E27FC236}">
                <a16:creationId xmlns:a16="http://schemas.microsoft.com/office/drawing/2014/main" id="{854AA98C-B43B-B442-A2E9-B02764FFADC3}"/>
              </a:ext>
            </a:extLst>
          </p:cNvPr>
          <p:cNvSpPr>
            <a:spLocks noChangeArrowheads="1"/>
          </p:cNvSpPr>
          <p:nvPr/>
        </p:nvSpPr>
        <p:spPr bwMode="auto">
          <a:xfrm>
            <a:off x="457200" y="4295950"/>
            <a:ext cx="8385452" cy="224676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GridSearchCV</a:t>
            </a:r>
            <a:endParaRPr lang="fr-FR" sz="1400" i="1" dirty="0">
              <a:solidFill>
                <a:srgbClr val="800080"/>
              </a:solidFill>
            </a:endParaRPr>
          </a:p>
          <a:p>
            <a:pPr>
              <a:tabLst>
                <a:tab pos="1558925" algn="ctr"/>
              </a:tabLst>
            </a:pPr>
            <a:r>
              <a:rPr lang="fr-FR" sz="1400" i="1" dirty="0">
                <a:solidFill>
                  <a:srgbClr val="800080"/>
                </a:solidFill>
              </a:rPr>
              <a:t>﻿</a:t>
            </a:r>
            <a:r>
              <a:rPr lang="fr-FR" sz="1400" i="1" dirty="0">
                <a:solidFill>
                  <a:srgbClr val="419BDF"/>
                </a:solidFill>
              </a:rPr>
              <a:t># Création d’un dictionnaire des hyper-</a:t>
            </a:r>
            <a:r>
              <a:rPr lang="fr-FR" sz="1400" i="1" dirty="0" err="1">
                <a:solidFill>
                  <a:srgbClr val="419BDF"/>
                </a:solidFill>
              </a:rPr>
              <a:t>parametres</a:t>
            </a:r>
            <a:r>
              <a:rPr lang="fr-FR" sz="1400" i="1" dirty="0">
                <a:solidFill>
                  <a:srgbClr val="419BDF"/>
                </a:solidFill>
              </a:rPr>
              <a:t> à tester avec les valeurs associées</a:t>
            </a:r>
            <a:endParaRPr lang="fr-FR" sz="1400" i="1" dirty="0">
              <a:solidFill>
                <a:srgbClr val="800080"/>
              </a:solidFill>
            </a:endParaRPr>
          </a:p>
          <a:p>
            <a:pPr>
              <a:tabLst>
                <a:tab pos="1558925" algn="ctr"/>
              </a:tabLst>
            </a:pPr>
            <a:r>
              <a:rPr lang="fr-FR" sz="1400" i="1" dirty="0" err="1">
                <a:solidFill>
                  <a:srgbClr val="800080"/>
                </a:solidFill>
              </a:rPr>
              <a:t>params_grid</a:t>
            </a:r>
            <a:r>
              <a:rPr lang="fr-FR" sz="1400" i="1" dirty="0">
                <a:solidFill>
                  <a:srgbClr val="800080"/>
                </a:solidFill>
              </a:rPr>
              <a:t> = {'</a:t>
            </a:r>
            <a:r>
              <a:rPr lang="fr-FR" sz="1400" i="1" dirty="0" err="1">
                <a:solidFill>
                  <a:srgbClr val="800080"/>
                </a:solidFill>
              </a:rPr>
              <a:t>n_neighbors</a:t>
            </a:r>
            <a:r>
              <a:rPr lang="fr-FR" sz="1400" i="1" dirty="0">
                <a:solidFill>
                  <a:srgbClr val="800080"/>
                </a:solidFill>
              </a:rPr>
              <a:t>' : </a:t>
            </a:r>
            <a:r>
              <a:rPr lang="fr-FR" sz="1400" i="1" dirty="0" err="1">
                <a:solidFill>
                  <a:srgbClr val="800080"/>
                </a:solidFill>
              </a:rPr>
              <a:t>np.arange</a:t>
            </a:r>
            <a:r>
              <a:rPr lang="fr-FR" sz="1400" i="1" dirty="0">
                <a:solidFill>
                  <a:srgbClr val="800080"/>
                </a:solidFill>
              </a:rPr>
              <a:t>(1,20), '</a:t>
            </a:r>
            <a:r>
              <a:rPr lang="fr-FR" sz="1400" i="1" dirty="0" err="1">
                <a:solidFill>
                  <a:srgbClr val="800080"/>
                </a:solidFill>
              </a:rPr>
              <a:t>metric</a:t>
            </a:r>
            <a:r>
              <a:rPr lang="fr-FR" sz="1400" i="1" dirty="0">
                <a:solidFill>
                  <a:srgbClr val="800080"/>
                </a:solidFill>
              </a:rPr>
              <a:t>' : ['</a:t>
            </a:r>
            <a:r>
              <a:rPr lang="fr-FR" sz="1400" i="1" dirty="0" err="1">
                <a:solidFill>
                  <a:srgbClr val="800080"/>
                </a:solidFill>
              </a:rPr>
              <a:t>euclidean</a:t>
            </a:r>
            <a:r>
              <a:rPr lang="fr-FR" sz="1400" i="1" dirty="0">
                <a:solidFill>
                  <a:srgbClr val="800080"/>
                </a:solidFill>
              </a:rPr>
              <a:t>', '</a:t>
            </a:r>
            <a:r>
              <a:rPr lang="fr-FR" sz="1400" i="1" dirty="0" err="1">
                <a:solidFill>
                  <a:srgbClr val="800080"/>
                </a:solidFill>
              </a:rPr>
              <a:t>manhattan</a:t>
            </a:r>
            <a:r>
              <a:rPr lang="fr-FR" sz="1400" i="1" dirty="0">
                <a:solidFill>
                  <a:srgbClr val="800080"/>
                </a:solidFill>
              </a:rPr>
              <a:t>', '</a:t>
            </a:r>
            <a:r>
              <a:rPr lang="fr-FR" sz="1400" i="1" dirty="0" err="1">
                <a:solidFill>
                  <a:srgbClr val="800080"/>
                </a:solidFill>
              </a:rPr>
              <a:t>minkowski</a:t>
            </a:r>
            <a:r>
              <a:rPr lang="fr-FR" sz="1400" i="1" dirty="0">
                <a:solidFill>
                  <a:srgbClr val="800080"/>
                </a:solidFill>
              </a:rPr>
              <a:t>'], </a:t>
            </a:r>
          </a:p>
          <a:p>
            <a:pPr>
              <a:tabLst>
                <a:tab pos="1558925" algn="ctr"/>
              </a:tabLst>
            </a:pPr>
            <a:r>
              <a:rPr lang="fr-FR" sz="1400" i="1" dirty="0">
                <a:solidFill>
                  <a:srgbClr val="800080"/>
                </a:solidFill>
              </a:rPr>
              <a:t>               '</a:t>
            </a:r>
            <a:r>
              <a:rPr lang="fr-FR" sz="1400" i="1" dirty="0" err="1">
                <a:solidFill>
                  <a:srgbClr val="800080"/>
                </a:solidFill>
              </a:rPr>
              <a:t>algorithm</a:t>
            </a:r>
            <a:r>
              <a:rPr lang="fr-FR" sz="1400" i="1" dirty="0">
                <a:solidFill>
                  <a:srgbClr val="800080"/>
                </a:solidFill>
              </a:rPr>
              <a:t>' : ['auto', '</a:t>
            </a:r>
            <a:r>
              <a:rPr lang="fr-FR" sz="1400" i="1" dirty="0" err="1">
                <a:solidFill>
                  <a:srgbClr val="800080"/>
                </a:solidFill>
              </a:rPr>
              <a:t>ball_tree</a:t>
            </a:r>
            <a:r>
              <a:rPr lang="fr-FR" sz="1400" i="1" dirty="0">
                <a:solidFill>
                  <a:srgbClr val="800080"/>
                </a:solidFill>
              </a:rPr>
              <a:t>', 'kd_</a:t>
            </a:r>
            <a:r>
              <a:rPr lang="fr-FR" sz="1400" i="1" dirty="0" err="1">
                <a:solidFill>
                  <a:srgbClr val="800080"/>
                </a:solidFill>
              </a:rPr>
              <a:t>tree</a:t>
            </a:r>
            <a:r>
              <a:rPr lang="fr-FR" sz="1400" i="1" dirty="0">
                <a:solidFill>
                  <a:srgbClr val="800080"/>
                </a:solidFill>
              </a:rPr>
              <a:t>','brute']}</a:t>
            </a:r>
          </a:p>
          <a:p>
            <a:pPr>
              <a:tabLst>
                <a:tab pos="1558925" algn="ctr"/>
              </a:tabLst>
            </a:pPr>
            <a:r>
              <a:rPr lang="fr-FR" sz="1400" i="1" dirty="0">
                <a:solidFill>
                  <a:srgbClr val="800080"/>
                </a:solidFill>
              </a:rPr>
              <a:t>iris = </a:t>
            </a:r>
            <a:r>
              <a:rPr lang="fr-FR" sz="1400" i="1" dirty="0" err="1">
                <a:solidFill>
                  <a:srgbClr val="800080"/>
                </a:solidFill>
              </a:rPr>
              <a:t>datasets.load_iris</a:t>
            </a:r>
            <a:r>
              <a:rPr lang="fr-FR" sz="1400" i="1" dirty="0">
                <a:solidFill>
                  <a:srgbClr val="800080"/>
                </a:solidFill>
              </a:rPr>
              <a:t>() </a:t>
            </a:r>
          </a:p>
          <a:p>
            <a:pPr>
              <a:tabLst>
                <a:tab pos="1558925" algn="ctr"/>
              </a:tabLst>
            </a:pPr>
            <a:r>
              <a:rPr lang="fr-FR" sz="1400" i="1" dirty="0" err="1">
                <a:solidFill>
                  <a:srgbClr val="800080"/>
                </a:solidFill>
              </a:rPr>
              <a:t>Xtrain</a:t>
            </a:r>
            <a:r>
              <a:rPr lang="fr-FR" sz="1400" i="1" dirty="0">
                <a:solidFill>
                  <a:srgbClr val="800080"/>
                </a:solidFill>
              </a:rPr>
              <a:t>, </a:t>
            </a:r>
            <a:r>
              <a:rPr lang="fr-FR" sz="1400" i="1" dirty="0" err="1">
                <a:solidFill>
                  <a:srgbClr val="800080"/>
                </a:solidFill>
              </a:rPr>
              <a:t>Xtest</a:t>
            </a:r>
            <a:r>
              <a:rPr lang="fr-FR" sz="1400" i="1" dirty="0">
                <a:solidFill>
                  <a:srgbClr val="800080"/>
                </a:solidFill>
              </a:rPr>
              <a:t>, </a:t>
            </a:r>
            <a:r>
              <a:rPr lang="fr-FR" sz="1400" i="1" dirty="0" err="1">
                <a:solidFill>
                  <a:srgbClr val="800080"/>
                </a:solidFill>
              </a:rPr>
              <a:t>Ytrain</a:t>
            </a:r>
            <a:r>
              <a:rPr lang="fr-FR" sz="1400" i="1" dirty="0">
                <a:solidFill>
                  <a:srgbClr val="800080"/>
                </a:solidFill>
              </a:rPr>
              <a:t>, </a:t>
            </a:r>
            <a:r>
              <a:rPr lang="fr-FR" sz="1400" i="1" dirty="0" err="1">
                <a:solidFill>
                  <a:srgbClr val="800080"/>
                </a:solidFill>
              </a:rPr>
              <a:t>Ytest</a:t>
            </a:r>
            <a:r>
              <a:rPr lang="fr-FR" sz="1400" i="1" dirty="0">
                <a:solidFill>
                  <a:srgbClr val="800080"/>
                </a:solidFill>
              </a:rPr>
              <a:t> = </a:t>
            </a:r>
            <a:r>
              <a:rPr lang="fr-FR" sz="1400" i="1" dirty="0" err="1">
                <a:solidFill>
                  <a:srgbClr val="800080"/>
                </a:solidFill>
              </a:rPr>
              <a:t>train_test_split</a:t>
            </a:r>
            <a:r>
              <a:rPr lang="fr-FR" sz="1400" i="1" dirty="0">
                <a:solidFill>
                  <a:srgbClr val="800080"/>
                </a:solidFill>
              </a:rPr>
              <a:t>(</a:t>
            </a:r>
            <a:r>
              <a:rPr lang="fr-FR" sz="1400" i="1" dirty="0" err="1">
                <a:solidFill>
                  <a:srgbClr val="800080"/>
                </a:solidFill>
              </a:rPr>
              <a:t>iris.data</a:t>
            </a:r>
            <a:r>
              <a:rPr lang="fr-FR" sz="1400" i="1" dirty="0">
                <a:solidFill>
                  <a:srgbClr val="800080"/>
                </a:solidFill>
              </a:rPr>
              <a:t>, </a:t>
            </a:r>
            <a:r>
              <a:rPr lang="fr-FR" sz="1400" i="1" dirty="0" err="1">
                <a:solidFill>
                  <a:srgbClr val="800080"/>
                </a:solidFill>
              </a:rPr>
              <a:t>iris.target</a:t>
            </a:r>
            <a:r>
              <a:rPr lang="fr-FR" sz="1400" i="1" dirty="0">
                <a:solidFill>
                  <a:srgbClr val="800080"/>
                </a:solidFill>
              </a:rPr>
              <a:t>, </a:t>
            </a:r>
            <a:r>
              <a:rPr lang="fr-FR" sz="1400" i="1" dirty="0" err="1">
                <a:solidFill>
                  <a:srgbClr val="800080"/>
                </a:solidFill>
              </a:rPr>
              <a:t>test_size</a:t>
            </a:r>
            <a:r>
              <a:rPr lang="fr-FR" sz="1400" i="1" dirty="0">
                <a:solidFill>
                  <a:srgbClr val="800080"/>
                </a:solidFill>
              </a:rPr>
              <a:t>=0.2)</a:t>
            </a:r>
          </a:p>
          <a:p>
            <a:pPr>
              <a:tabLst>
                <a:tab pos="1558925" algn="ctr"/>
              </a:tabLst>
            </a:pPr>
            <a:r>
              <a:rPr lang="fr-FR" sz="1400" i="1" dirty="0">
                <a:solidFill>
                  <a:srgbClr val="800080"/>
                </a:solidFill>
              </a:rPr>
              <a:t>﻿</a:t>
            </a:r>
            <a:r>
              <a:rPr lang="fr-FR" sz="1400" i="1" dirty="0" err="1">
                <a:solidFill>
                  <a:srgbClr val="800080"/>
                </a:solidFill>
              </a:rPr>
              <a:t>grid</a:t>
            </a:r>
            <a:r>
              <a:rPr lang="fr-FR" sz="1400" i="1" dirty="0">
                <a:solidFill>
                  <a:srgbClr val="800080"/>
                </a:solidFill>
              </a:rPr>
              <a:t> = </a:t>
            </a:r>
            <a:r>
              <a:rPr lang="fr-FR" sz="1400" i="1" dirty="0" err="1">
                <a:solidFill>
                  <a:srgbClr val="800080"/>
                </a:solidFill>
              </a:rPr>
              <a:t>GridSearchCV</a:t>
            </a:r>
            <a:r>
              <a:rPr lang="fr-FR" sz="1400" i="1" dirty="0">
                <a:solidFill>
                  <a:srgbClr val="800080"/>
                </a:solidFill>
              </a:rPr>
              <a:t>(</a:t>
            </a:r>
            <a:r>
              <a:rPr lang="fr-FR" sz="1400" i="1" dirty="0" err="1">
                <a:solidFill>
                  <a:srgbClr val="800080"/>
                </a:solidFill>
              </a:rPr>
              <a:t>KNeighborsClassifier</a:t>
            </a:r>
            <a:r>
              <a:rPr lang="fr-FR" sz="1400" i="1" dirty="0">
                <a:solidFill>
                  <a:srgbClr val="800080"/>
                </a:solidFill>
              </a:rPr>
              <a:t>(), </a:t>
            </a:r>
            <a:r>
              <a:rPr lang="fr-FR" sz="1400" i="1" dirty="0" err="1">
                <a:solidFill>
                  <a:srgbClr val="800080"/>
                </a:solidFill>
              </a:rPr>
              <a:t>params_grid</a:t>
            </a:r>
            <a:r>
              <a:rPr lang="fr-FR" sz="1400" i="1" dirty="0">
                <a:solidFill>
                  <a:srgbClr val="800080"/>
                </a:solidFill>
              </a:rPr>
              <a:t>, cv=5)</a:t>
            </a:r>
          </a:p>
          <a:p>
            <a:pPr>
              <a:tabLst>
                <a:tab pos="1558925" algn="ctr"/>
              </a:tabLst>
            </a:pPr>
            <a:r>
              <a:rPr lang="fr-FR" sz="1400" i="1" dirty="0" err="1">
                <a:solidFill>
                  <a:srgbClr val="800080"/>
                </a:solidFill>
              </a:rPr>
              <a:t>grid.fit</a:t>
            </a:r>
            <a:r>
              <a:rPr lang="fr-FR" sz="1400" i="1" dirty="0">
                <a:solidFill>
                  <a:srgbClr val="800080"/>
                </a:solidFill>
              </a:rPr>
              <a:t>(</a:t>
            </a:r>
            <a:r>
              <a:rPr lang="fr-FR" sz="1400" i="1" dirty="0" err="1">
                <a:solidFill>
                  <a:srgbClr val="800080"/>
                </a:solidFill>
              </a:rPr>
              <a:t>Xtrain</a:t>
            </a:r>
            <a:r>
              <a:rPr lang="fr-FR" sz="1400" i="1" dirty="0">
                <a:solidFill>
                  <a:srgbClr val="800080"/>
                </a:solidFill>
              </a:rPr>
              <a:t>, </a:t>
            </a:r>
            <a:r>
              <a:rPr lang="fr-FR" sz="1400" i="1" dirty="0" err="1">
                <a:solidFill>
                  <a:srgbClr val="800080"/>
                </a:solidFill>
              </a:rPr>
              <a:t>Ytrain</a:t>
            </a:r>
            <a:r>
              <a:rPr lang="fr-FR" sz="1400" i="1" dirty="0">
                <a:solidFill>
                  <a:srgbClr val="800080"/>
                </a:solidFill>
              </a:rPr>
              <a:t>)		</a:t>
            </a:r>
          </a:p>
          <a:p>
            <a:pPr>
              <a:tabLst>
                <a:tab pos="1558925" algn="ctr"/>
              </a:tabLst>
            </a:pPr>
            <a:r>
              <a:rPr lang="fr-FR" sz="1400" i="1" dirty="0">
                <a:solidFill>
                  <a:srgbClr val="800080"/>
                </a:solidFill>
              </a:rPr>
              <a:t>﻿</a:t>
            </a:r>
            <a:r>
              <a:rPr lang="fr-FR" sz="1400" i="1" dirty="0" err="1">
                <a:solidFill>
                  <a:srgbClr val="800080"/>
                </a:solidFill>
              </a:rPr>
              <a:t>grid.best_score</a:t>
            </a:r>
            <a:r>
              <a:rPr lang="fr-FR" sz="1400" i="1" dirty="0">
                <a:solidFill>
                  <a:srgbClr val="800080"/>
                </a:solidFill>
              </a:rPr>
              <a:t>_ ; </a:t>
            </a:r>
            <a:r>
              <a:rPr lang="fr-FR" sz="1400" i="1" dirty="0" err="1">
                <a:solidFill>
                  <a:srgbClr val="800080"/>
                </a:solidFill>
              </a:rPr>
              <a:t>grid.best_params</a:t>
            </a:r>
            <a:r>
              <a:rPr lang="fr-FR" sz="1400" i="1" dirty="0">
                <a:solidFill>
                  <a:srgbClr val="800080"/>
                </a:solidFill>
              </a:rPr>
              <a:t>_		</a:t>
            </a:r>
            <a:r>
              <a:rPr lang="fr-FR" sz="1400" i="1" dirty="0">
                <a:solidFill>
                  <a:srgbClr val="419BDF"/>
                </a:solidFill>
              </a:rPr>
              <a:t> # Retourne le meilleur score , les paramètres</a:t>
            </a:r>
            <a:endParaRPr lang="fr-FR" sz="1400" i="1" dirty="0">
              <a:solidFill>
                <a:srgbClr val="800080"/>
              </a:solidFill>
            </a:endParaRPr>
          </a:p>
          <a:p>
            <a:pPr>
              <a:tabLst>
                <a:tab pos="1558925" algn="ctr"/>
              </a:tabLst>
            </a:pPr>
            <a:r>
              <a:rPr lang="fr-FR" sz="1400" i="1" dirty="0">
                <a:solidFill>
                  <a:srgbClr val="800080"/>
                </a:solidFill>
              </a:rPr>
              <a:t>model = </a:t>
            </a:r>
            <a:r>
              <a:rPr lang="fr-FR" sz="1400" i="1" dirty="0" err="1">
                <a:solidFill>
                  <a:srgbClr val="800080"/>
                </a:solidFill>
              </a:rPr>
              <a:t>grid.best_estimator</a:t>
            </a:r>
            <a:r>
              <a:rPr lang="fr-FR" sz="1400" i="1" dirty="0">
                <a:solidFill>
                  <a:srgbClr val="800080"/>
                </a:solidFill>
              </a:rPr>
              <a:t>_		</a:t>
            </a:r>
            <a:r>
              <a:rPr lang="fr-FR" sz="1400" i="1" dirty="0">
                <a:solidFill>
                  <a:srgbClr val="419BDF"/>
                </a:solidFill>
              </a:rPr>
              <a:t> 	# Retourne le meilleur modèle</a:t>
            </a:r>
          </a:p>
        </p:txBody>
      </p:sp>
    </p:spTree>
    <p:extLst>
      <p:ext uri="{BB962C8B-B14F-4D97-AF65-F5344CB8AC3E}">
        <p14:creationId xmlns:p14="http://schemas.microsoft.com/office/powerpoint/2010/main" val="421253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86181"/>
            <a:ext cx="8619565" cy="2324871"/>
            <a:chOff x="0" y="998538"/>
            <a:chExt cx="9144000" cy="232487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61416"/>
              <a:ext cx="8635702" cy="166199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Quantité de données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L’objectif est d’estimer à partir de quelles quantités de données les performances du modèle n’évoluent plus significativement.</a:t>
              </a:r>
            </a:p>
            <a:p>
              <a:pPr lvl="1" algn="just">
                <a:spcAft>
                  <a:spcPts val="600"/>
                </a:spcAft>
                <a:buFont typeface="Wingdings" pitchFamily="2" charset="2"/>
                <a:buChar char="§"/>
              </a:pPr>
              <a:r>
                <a:rPr lang="fr-FR" i="1" dirty="0">
                  <a:solidFill>
                    <a:srgbClr val="800080"/>
                  </a:solidFill>
                  <a:sym typeface="Symbol" panose="05050102010706020507" pitchFamily="18" charset="2"/>
                </a:rPr>
                <a:t> La fonction </a:t>
              </a:r>
              <a:r>
                <a:rPr lang="fr-FR" i="1" dirty="0" err="1">
                  <a:solidFill>
                    <a:srgbClr val="800080"/>
                  </a:solidFill>
                  <a:sym typeface="Symbol" panose="05050102010706020507" pitchFamily="18" charset="2"/>
                </a:rPr>
                <a:t>learning_curve</a:t>
              </a:r>
              <a:r>
                <a:rPr lang="fr-FR" i="1" dirty="0">
                  <a:solidFill>
                    <a:srgbClr val="800080"/>
                  </a:solidFill>
                  <a:sym typeface="Symbol" panose="05050102010706020507" pitchFamily="18" charset="2"/>
                </a:rPr>
                <a:t> va tester les performances d’un modèle en fonction de la quantité de données. </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Validation d’un modèle</a:t>
              </a:r>
              <a:endParaRPr lang="fr-FR" sz="2000" b="1" dirty="0">
                <a:solidFill>
                  <a:schemeClr val="folHlink"/>
                </a:solidFill>
              </a:endParaRPr>
            </a:p>
          </p:txBody>
        </p:sp>
      </p:grpSp>
      <p:sp>
        <p:nvSpPr>
          <p:cNvPr id="12" name="Rectangle 1">
            <a:extLst>
              <a:ext uri="{FF2B5EF4-FFF2-40B4-BE49-F238E27FC236}">
                <a16:creationId xmlns:a16="http://schemas.microsoft.com/office/drawing/2014/main" id="{679FBB44-3465-C541-8722-2AE9F2AE0D7E}"/>
              </a:ext>
            </a:extLst>
          </p:cNvPr>
          <p:cNvSpPr>
            <a:spLocks noChangeArrowheads="1"/>
          </p:cNvSpPr>
          <p:nvPr/>
        </p:nvSpPr>
        <p:spPr bwMode="auto">
          <a:xfrm>
            <a:off x="543395" y="3827292"/>
            <a:ext cx="8385452" cy="224676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learning_curve</a:t>
            </a:r>
            <a:endParaRPr lang="fr-FR" sz="1400" i="1" dirty="0">
              <a:solidFill>
                <a:srgbClr val="800080"/>
              </a:solidFill>
            </a:endParaRPr>
          </a:p>
          <a:p>
            <a:pPr>
              <a:tabLst>
                <a:tab pos="1558925" algn="ctr"/>
              </a:tabLst>
            </a:pPr>
            <a:r>
              <a:rPr lang="fr-FR" sz="1400" i="1" dirty="0">
                <a:solidFill>
                  <a:srgbClr val="800080"/>
                </a:solidFill>
              </a:rPr>
              <a:t>﻿</a:t>
            </a:r>
            <a:r>
              <a:rPr lang="fr-FR" sz="1400" i="1" dirty="0">
                <a:solidFill>
                  <a:srgbClr val="419BDF"/>
                </a:solidFill>
              </a:rPr>
              <a:t># Cette fonction reçoit un modèle, les données, un tableau de pourcentages de données à tester et le nombre de décomposition pour la cross validation </a:t>
            </a:r>
          </a:p>
          <a:p>
            <a:pPr>
              <a:tabLst>
                <a:tab pos="1558925" algn="ctr"/>
              </a:tabLst>
            </a:pPr>
            <a:r>
              <a:rPr lang="fr-FR" sz="1400" i="1" dirty="0">
                <a:solidFill>
                  <a:srgbClr val="800080"/>
                </a:solidFill>
              </a:rPr>
              <a:t>﻿model = </a:t>
            </a:r>
            <a:r>
              <a:rPr lang="fr-FR" sz="1400" i="1" dirty="0" err="1">
                <a:solidFill>
                  <a:srgbClr val="800080"/>
                </a:solidFill>
              </a:rPr>
              <a:t>KNeighborsClassifier</a:t>
            </a:r>
            <a:r>
              <a:rPr lang="fr-FR" sz="1400" i="1" dirty="0">
                <a:solidFill>
                  <a:srgbClr val="800080"/>
                </a:solidFill>
              </a:rPr>
              <a:t>(6)</a:t>
            </a:r>
          </a:p>
          <a:p>
            <a:pPr>
              <a:tabLst>
                <a:tab pos="1558925" algn="ctr"/>
              </a:tabLst>
            </a:pPr>
            <a:r>
              <a:rPr lang="fr-FR" sz="1400" i="1" dirty="0">
                <a:solidFill>
                  <a:srgbClr val="800080"/>
                </a:solidFill>
              </a:rPr>
              <a:t>percent = </a:t>
            </a:r>
            <a:r>
              <a:rPr lang="fr-FR" sz="1400" i="1" dirty="0" err="1">
                <a:solidFill>
                  <a:srgbClr val="800080"/>
                </a:solidFill>
              </a:rPr>
              <a:t>np.linspace</a:t>
            </a:r>
            <a:r>
              <a:rPr lang="fr-FR" sz="1400" i="1" dirty="0">
                <a:solidFill>
                  <a:srgbClr val="800080"/>
                </a:solidFill>
              </a:rPr>
              <a:t>(0.2, 1, 20)</a:t>
            </a:r>
          </a:p>
          <a:p>
            <a:pPr>
              <a:tabLst>
                <a:tab pos="1558925" algn="ctr"/>
              </a:tabLst>
            </a:pPr>
            <a:r>
              <a:rPr lang="fr-FR" sz="1400" i="1" dirty="0">
                <a:solidFill>
                  <a:srgbClr val="800080"/>
                </a:solidFill>
              </a:rPr>
              <a:t>N, </a:t>
            </a:r>
            <a:r>
              <a:rPr lang="fr-FR" sz="1400" i="1" dirty="0" err="1">
                <a:solidFill>
                  <a:srgbClr val="800080"/>
                </a:solidFill>
              </a:rPr>
              <a:t>trainScore</a:t>
            </a:r>
            <a:r>
              <a:rPr lang="fr-FR" sz="1400" i="1" dirty="0">
                <a:solidFill>
                  <a:srgbClr val="800080"/>
                </a:solidFill>
              </a:rPr>
              <a:t>, </a:t>
            </a:r>
            <a:r>
              <a:rPr lang="fr-FR" sz="1400" i="1" dirty="0" err="1">
                <a:solidFill>
                  <a:srgbClr val="800080"/>
                </a:solidFill>
              </a:rPr>
              <a:t>valScore</a:t>
            </a:r>
            <a:r>
              <a:rPr lang="fr-FR" sz="1400" i="1" dirty="0">
                <a:solidFill>
                  <a:srgbClr val="800080"/>
                </a:solidFill>
              </a:rPr>
              <a:t> = </a:t>
            </a:r>
            <a:r>
              <a:rPr lang="fr-FR" sz="1400" i="1" dirty="0" err="1">
                <a:solidFill>
                  <a:srgbClr val="800080"/>
                </a:solidFill>
              </a:rPr>
              <a:t>learning_curve</a:t>
            </a:r>
            <a:r>
              <a:rPr lang="fr-FR" sz="1400" i="1" dirty="0">
                <a:solidFill>
                  <a:srgbClr val="800080"/>
                </a:solidFill>
              </a:rPr>
              <a:t>(model, </a:t>
            </a:r>
            <a:r>
              <a:rPr lang="fr-FR" sz="1400" i="1" dirty="0" err="1">
                <a:solidFill>
                  <a:srgbClr val="800080"/>
                </a:solidFill>
              </a:rPr>
              <a:t>iris.data</a:t>
            </a:r>
            <a:r>
              <a:rPr lang="fr-FR" sz="1400" i="1" dirty="0">
                <a:solidFill>
                  <a:srgbClr val="800080"/>
                </a:solidFill>
              </a:rPr>
              <a:t>, </a:t>
            </a:r>
            <a:r>
              <a:rPr lang="fr-FR" sz="1400" i="1" dirty="0" err="1">
                <a:solidFill>
                  <a:srgbClr val="800080"/>
                </a:solidFill>
              </a:rPr>
              <a:t>iris.target</a:t>
            </a:r>
            <a:r>
              <a:rPr lang="fr-FR" sz="1400" i="1" dirty="0">
                <a:solidFill>
                  <a:srgbClr val="800080"/>
                </a:solidFill>
              </a:rPr>
              <a:t>, </a:t>
            </a:r>
            <a:r>
              <a:rPr lang="fr-FR" sz="1400" i="1" dirty="0" err="1">
                <a:solidFill>
                  <a:srgbClr val="800080"/>
                </a:solidFill>
              </a:rPr>
              <a:t>train_sizes</a:t>
            </a:r>
            <a:r>
              <a:rPr lang="fr-FR" sz="1400" i="1" dirty="0">
                <a:solidFill>
                  <a:srgbClr val="800080"/>
                </a:solidFill>
              </a:rPr>
              <a:t>= percent, cv=5)</a:t>
            </a:r>
          </a:p>
          <a:p>
            <a:pPr>
              <a:tabLst>
                <a:tab pos="1558925" algn="ctr"/>
              </a:tabLst>
            </a:pPr>
            <a:r>
              <a:rPr lang="fr-FR" sz="1400" i="1" dirty="0" err="1">
                <a:solidFill>
                  <a:srgbClr val="800080"/>
                </a:solidFill>
              </a:rPr>
              <a:t>plt.figure</a:t>
            </a:r>
            <a:r>
              <a:rPr lang="fr-FR" sz="1400" i="1" dirty="0">
                <a:solidFill>
                  <a:srgbClr val="800080"/>
                </a:solidFill>
              </a:rPr>
              <a:t>()</a:t>
            </a:r>
          </a:p>
          <a:p>
            <a:pPr>
              <a:tabLst>
                <a:tab pos="1558925" algn="ctr"/>
              </a:tabLst>
            </a:pPr>
            <a:r>
              <a:rPr lang="fr-FR" sz="1400" i="1" dirty="0" err="1">
                <a:solidFill>
                  <a:srgbClr val="800080"/>
                </a:solidFill>
              </a:rPr>
              <a:t>plt.plot</a:t>
            </a:r>
            <a:r>
              <a:rPr lang="fr-FR" sz="1400" i="1" dirty="0">
                <a:solidFill>
                  <a:srgbClr val="800080"/>
                </a:solidFill>
              </a:rPr>
              <a:t>(N, </a:t>
            </a:r>
            <a:r>
              <a:rPr lang="fr-FR" sz="1400" i="1" dirty="0" err="1">
                <a:solidFill>
                  <a:srgbClr val="800080"/>
                </a:solidFill>
              </a:rPr>
              <a:t>valScore.mean</a:t>
            </a:r>
            <a:r>
              <a:rPr lang="fr-FR" sz="1400" i="1" dirty="0">
                <a:solidFill>
                  <a:srgbClr val="800080"/>
                </a:solidFill>
              </a:rPr>
              <a:t>(axis=1), label='Validation')</a:t>
            </a:r>
          </a:p>
          <a:p>
            <a:pPr>
              <a:tabLst>
                <a:tab pos="1558925" algn="ctr"/>
              </a:tabLst>
            </a:pPr>
            <a:r>
              <a:rPr lang="fr-FR" sz="1400" i="1" dirty="0" err="1">
                <a:solidFill>
                  <a:srgbClr val="800080"/>
                </a:solidFill>
              </a:rPr>
              <a:t>plt.plot</a:t>
            </a:r>
            <a:r>
              <a:rPr lang="fr-FR" sz="1400" i="1" dirty="0">
                <a:solidFill>
                  <a:srgbClr val="800080"/>
                </a:solidFill>
              </a:rPr>
              <a:t>(N, </a:t>
            </a:r>
            <a:r>
              <a:rPr lang="fr-FR" sz="1400" i="1" dirty="0" err="1">
                <a:solidFill>
                  <a:srgbClr val="800080"/>
                </a:solidFill>
              </a:rPr>
              <a:t>trainScore.mean</a:t>
            </a:r>
            <a:r>
              <a:rPr lang="fr-FR" sz="1400" i="1" dirty="0">
                <a:solidFill>
                  <a:srgbClr val="800080"/>
                </a:solidFill>
              </a:rPr>
              <a:t>(axis=1), label='train')</a:t>
            </a:r>
          </a:p>
          <a:p>
            <a:pPr>
              <a:tabLst>
                <a:tab pos="1558925" algn="ctr"/>
              </a:tabLst>
            </a:pPr>
            <a:r>
              <a:rPr lang="fr-FR" sz="1400" i="1" dirty="0" err="1">
                <a:solidFill>
                  <a:srgbClr val="800080"/>
                </a:solidFill>
              </a:rPr>
              <a:t>plt.xlabel</a:t>
            </a:r>
            <a:r>
              <a:rPr lang="fr-FR" sz="1400" i="1" dirty="0">
                <a:solidFill>
                  <a:srgbClr val="800080"/>
                </a:solidFill>
              </a:rPr>
              <a:t>('percent data’) ; </a:t>
            </a:r>
            <a:r>
              <a:rPr lang="fr-FR" sz="1400" i="1" dirty="0" err="1">
                <a:solidFill>
                  <a:srgbClr val="800080"/>
                </a:solidFill>
              </a:rPr>
              <a:t>plt.show</a:t>
            </a:r>
            <a:r>
              <a:rPr lang="fr-FR" sz="1400" i="1" dirty="0">
                <a:solidFill>
                  <a:srgbClr val="800080"/>
                </a:solidFill>
              </a:rPr>
              <a:t>()</a:t>
            </a:r>
          </a:p>
        </p:txBody>
      </p:sp>
      <p:pic>
        <p:nvPicPr>
          <p:cNvPr id="6" name="Image 5">
            <a:extLst>
              <a:ext uri="{FF2B5EF4-FFF2-40B4-BE49-F238E27FC236}">
                <a16:creationId xmlns:a16="http://schemas.microsoft.com/office/drawing/2014/main" id="{C853567B-F195-EB4F-8BC8-C123C5F98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518" y="1554566"/>
            <a:ext cx="6846329" cy="5134747"/>
          </a:xfrm>
          <a:prstGeom prst="rect">
            <a:avLst/>
          </a:prstGeom>
        </p:spPr>
      </p:pic>
      <p:sp>
        <p:nvSpPr>
          <p:cNvPr id="17" name="Rectangle 16">
            <a:extLst>
              <a:ext uri="{FF2B5EF4-FFF2-40B4-BE49-F238E27FC236}">
                <a16:creationId xmlns:a16="http://schemas.microsoft.com/office/drawing/2014/main" id="{6707BFC2-7526-5542-9B03-86228790A84E}"/>
              </a:ext>
            </a:extLst>
          </p:cNvPr>
          <p:cNvSpPr/>
          <p:nvPr/>
        </p:nvSpPr>
        <p:spPr>
          <a:xfrm>
            <a:off x="2976284" y="2704563"/>
            <a:ext cx="3542383" cy="954107"/>
          </a:xfrm>
          <a:prstGeom prst="rect">
            <a:avLst/>
          </a:prstGeom>
        </p:spPr>
        <p:txBody>
          <a:bodyPr wrap="square">
            <a:spAutoFit/>
          </a:bodyPr>
          <a:lstStyle/>
          <a:p>
            <a:r>
              <a:rPr lang="fr-FR" sz="1400" i="1" dirty="0">
                <a:solidFill>
                  <a:srgbClr val="800080"/>
                </a:solidFill>
              </a:rPr>
              <a:t>A partir de 120 données d’apprentissage le modèle semble atteindre une asymptote il n’est donc pas nécessaire d’avoir plus de données.</a:t>
            </a:r>
            <a:endParaRPr lang="fr-FR" sz="1400" dirty="0"/>
          </a:p>
        </p:txBody>
      </p:sp>
    </p:spTree>
    <p:extLst>
      <p:ext uri="{BB962C8B-B14F-4D97-AF65-F5344CB8AC3E}">
        <p14:creationId xmlns:p14="http://schemas.microsoft.com/office/powerpoint/2010/main" val="139995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260876"/>
            <a:chOff x="0" y="998538"/>
            <a:chExt cx="9144000" cy="526087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64742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Régression logistique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Ces modèles supervisés permettent de prédire la probabilité qu’un événement arrive à partir des coefficients de régression. </a:t>
              </a:r>
            </a:p>
            <a:p>
              <a:pPr lvl="1" algn="just">
                <a:spcAft>
                  <a:spcPts val="1800"/>
                </a:spcAft>
                <a:buFont typeface="Wingdings" pitchFamily="2" charset="2"/>
                <a:buChar char="§"/>
              </a:pPr>
              <a:r>
                <a:rPr lang="fr-FR" i="1" dirty="0">
                  <a:solidFill>
                    <a:srgbClr val="800080"/>
                  </a:solidFill>
                </a:rPr>
                <a:t> Ces modèles sont facilement interprétables et sont très utilisés par des applications dans le domaine de la santé ou de la finance.</a:t>
              </a:r>
            </a:p>
            <a:p>
              <a:pPr algn="just">
                <a:spcAft>
                  <a:spcPts val="600"/>
                </a:spcAft>
                <a:buClr>
                  <a:schemeClr val="accent2"/>
                </a:buClr>
              </a:pPr>
              <a:r>
                <a:rPr lang="fr-FR" sz="2000" b="1" dirty="0">
                  <a:solidFill>
                    <a:srgbClr val="800080"/>
                  </a:solidFill>
                  <a:sym typeface="Wingdings" pitchFamily="2" charset="2"/>
                </a:rPr>
                <a:t>Machines à vecteurs de support (SVM)</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Sont des algorithmes supervisés qui appliquent une transformation non linéaire sur les données pour identifier une séparation linéaire. </a:t>
              </a:r>
            </a:p>
            <a:p>
              <a:pPr lvl="1" algn="just">
                <a:spcAft>
                  <a:spcPts val="600"/>
                </a:spcAft>
                <a:buFont typeface="Wingdings" pitchFamily="2" charset="2"/>
                <a:buChar char="§"/>
              </a:pPr>
              <a:r>
                <a:rPr lang="fr-FR" i="1" dirty="0">
                  <a:solidFill>
                    <a:srgbClr val="800080"/>
                  </a:solidFill>
                </a:rPr>
                <a:t> Les transformations consistent à rechercher un espace, généralement de dimension supérieure, dans lequel on peut projeter les valeurs, ou l’on pourra trouver un séparateur linéaire.</a:t>
              </a:r>
            </a:p>
            <a:p>
              <a:pPr lvl="1" algn="just">
                <a:spcAft>
                  <a:spcPts val="1800"/>
                </a:spcAft>
                <a:buFont typeface="Wingdings" pitchFamily="2" charset="2"/>
                <a:buChar char="§"/>
              </a:pPr>
              <a:r>
                <a:rPr lang="fr-FR" i="1" dirty="0">
                  <a:solidFill>
                    <a:srgbClr val="800080"/>
                  </a:solidFill>
                </a:rPr>
                <a:t> Les SVM peuvent utiliser des classifieurs linéaires pour résoudre un problème non linéaire. Support </a:t>
              </a:r>
              <a:r>
                <a:rPr lang="fr-FR" i="1" dirty="0" err="1">
                  <a:solidFill>
                    <a:srgbClr val="800080"/>
                  </a:solidFill>
                </a:rPr>
                <a:t>Vector</a:t>
              </a:r>
              <a:r>
                <a:rPr lang="fr-FR" i="1" dirty="0">
                  <a:solidFill>
                    <a:srgbClr val="800080"/>
                  </a:solidFill>
                </a:rPr>
                <a:t> </a:t>
              </a:r>
              <a:r>
                <a:rPr lang="fr-FR" i="1" dirty="0" err="1">
                  <a:solidFill>
                    <a:srgbClr val="800080"/>
                  </a:solidFill>
                </a:rPr>
                <a:t>Regression</a:t>
              </a:r>
              <a:r>
                <a:rPr lang="fr-FR" i="1" dirty="0">
                  <a:solidFill>
                    <a:srgbClr val="800080"/>
                  </a:solidFill>
                </a:rPr>
                <a:t> (SVR) est une version de régression des SVM.</a:t>
              </a:r>
            </a:p>
          </p:txBody>
        </p:sp>
      </p:grpSp>
    </p:spTree>
    <p:extLst>
      <p:ext uri="{BB962C8B-B14F-4D97-AF65-F5344CB8AC3E}">
        <p14:creationId xmlns:p14="http://schemas.microsoft.com/office/powerpoint/2010/main" val="63743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706878"/>
            <a:chOff x="0" y="998538"/>
            <a:chExt cx="9144000" cy="470687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09342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K-</a:t>
              </a:r>
              <a:r>
                <a:rPr lang="fr-FR" sz="2000" b="1" dirty="0" err="1">
                  <a:solidFill>
                    <a:srgbClr val="800080"/>
                  </a:solidFill>
                  <a:sym typeface="Wingdings" pitchFamily="2" charset="2"/>
                </a:rPr>
                <a:t>means</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Sont des algorithmes non supervisés qui regroupent des données selon une similarité calculée à partir de leurs caractéristiques. </a:t>
              </a:r>
            </a:p>
            <a:p>
              <a:pPr lvl="1" algn="just">
                <a:spcAft>
                  <a:spcPts val="600"/>
                </a:spcAft>
                <a:buFont typeface="Wingdings" pitchFamily="2" charset="2"/>
                <a:buChar char="§"/>
              </a:pPr>
              <a:r>
                <a:rPr lang="fr-FR" i="1" dirty="0">
                  <a:solidFill>
                    <a:srgbClr val="800080"/>
                  </a:solidFill>
                </a:rPr>
                <a:t> Au sein d’un jeu de données, il permet de regrouper les données similaires dans K groupes (clusters). </a:t>
              </a:r>
            </a:p>
            <a:p>
              <a:pPr lvl="1" algn="just">
                <a:spcAft>
                  <a:spcPts val="1800"/>
                </a:spcAft>
                <a:buFont typeface="Wingdings" pitchFamily="2" charset="2"/>
                <a:buChar char="§"/>
              </a:pPr>
              <a:r>
                <a:rPr lang="fr-FR" i="1" dirty="0">
                  <a:solidFill>
                    <a:srgbClr val="800080"/>
                  </a:solidFill>
                </a:rPr>
                <a:t> Une même donnée ne peut se retrouver dans deux clusters différents. Ces clusters sont constitués de façon à minimiser une certaine fonction. </a:t>
              </a:r>
            </a:p>
            <a:p>
              <a:pPr algn="just">
                <a:spcAft>
                  <a:spcPts val="600"/>
                </a:spcAft>
                <a:buClr>
                  <a:schemeClr val="accent2"/>
                </a:buClr>
              </a:pPr>
              <a:r>
                <a:rPr lang="fr-FR" sz="2000" b="1" dirty="0">
                  <a:solidFill>
                    <a:srgbClr val="800080"/>
                  </a:solidFill>
                  <a:sym typeface="Wingdings" pitchFamily="2" charset="2"/>
                </a:rPr>
                <a:t>Analyse en composante principale - ACP</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Sont des algorithmes non-supervisés, qui réduisent le nombre de variables d'un système en créant de nouvelles variables indépendantes. </a:t>
              </a:r>
            </a:p>
            <a:p>
              <a:pPr lvl="1" algn="just">
                <a:spcAft>
                  <a:spcPts val="600"/>
                </a:spcAft>
                <a:buFont typeface="Wingdings" pitchFamily="2" charset="2"/>
                <a:buChar char="§"/>
              </a:pPr>
              <a:r>
                <a:rPr lang="fr-FR" i="1" dirty="0">
                  <a:solidFill>
                    <a:srgbClr val="800080"/>
                  </a:solidFill>
                </a:rPr>
                <a:t> L'objectif est de rendre les données à la fois plus simples et plus adaptées à la modélisation.</a:t>
              </a:r>
            </a:p>
          </p:txBody>
        </p:sp>
      </p:grpSp>
    </p:spTree>
    <p:extLst>
      <p:ext uri="{BB962C8B-B14F-4D97-AF65-F5344CB8AC3E}">
        <p14:creationId xmlns:p14="http://schemas.microsoft.com/office/powerpoint/2010/main" val="84762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85895" y="532660"/>
            <a:ext cx="3105705" cy="411963"/>
          </a:xfrm>
          <a:prstGeom prst="rect">
            <a:avLst/>
          </a:prstGeom>
          <a:noFill/>
          <a:ln w="9525">
            <a:noFill/>
            <a:miter lim="800000"/>
            <a:headEnd/>
            <a:tailEnd/>
          </a:ln>
          <a:effectLst/>
        </p:spPr>
        <p:txBody>
          <a:bodyPr wrap="square">
            <a:spAutoFit/>
          </a:bodyPr>
          <a:lstStyle/>
          <a:p>
            <a:pPr algn="r"/>
            <a:r>
              <a:rPr lang="fr-FR" sz="2000" b="1" i="1" dirty="0">
                <a:solidFill>
                  <a:srgbClr val="3366CC"/>
                </a:solidFill>
              </a:rPr>
              <a:t>Licence 3 - Informatique</a:t>
            </a:r>
          </a:p>
        </p:txBody>
      </p:sp>
      <p:grpSp>
        <p:nvGrpSpPr>
          <p:cNvPr id="2" name="Groupe 19"/>
          <p:cNvGrpSpPr/>
          <p:nvPr/>
        </p:nvGrpSpPr>
        <p:grpSpPr>
          <a:xfrm>
            <a:off x="0" y="998538"/>
            <a:ext cx="9144000" cy="2391885"/>
            <a:chOff x="0" y="998538"/>
            <a:chExt cx="9144000" cy="23918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931691" y="1666874"/>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ctr">
                <a:buClr>
                  <a:schemeClr val="accent2"/>
                </a:buClr>
              </a:pPr>
              <a:r>
                <a:rPr lang="fr-FR" sz="2800" b="1" dirty="0">
                  <a:solidFill>
                    <a:srgbClr val="800080"/>
                  </a:solidFill>
                  <a:sym typeface="Wingdings" pitchFamily="2" charset="2"/>
                </a:rPr>
                <a:t>Les principales bibliothèques</a:t>
              </a:r>
            </a:p>
          </p:txBody>
        </p:sp>
      </p:grpSp>
      <p:sp>
        <p:nvSpPr>
          <p:cNvPr id="10" name="Rectangle 9"/>
          <p:cNvSpPr/>
          <p:nvPr/>
        </p:nvSpPr>
        <p:spPr>
          <a:xfrm>
            <a:off x="3749258" y="4226671"/>
            <a:ext cx="5248692" cy="1323439"/>
          </a:xfrm>
          <a:prstGeom prst="rect">
            <a:avLst/>
          </a:prstGeom>
        </p:spPr>
        <p:txBody>
          <a:bodyPr wrap="square">
            <a:spAutoFit/>
          </a:bodyPr>
          <a:lstStyle/>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err="1">
                <a:solidFill>
                  <a:srgbClr val="800080"/>
                </a:solidFill>
                <a:sym typeface="Wingdings" pitchFamily="2" charset="2"/>
              </a:rPr>
              <a:t>Numpy</a:t>
            </a:r>
            <a:endParaRPr lang="fr-FR" sz="2000" b="1" dirty="0">
              <a:solidFill>
                <a:srgbClr val="800080"/>
              </a:solidFill>
              <a:sym typeface="Wingdings" pitchFamily="2" charset="2"/>
            </a:endParaRPr>
          </a:p>
          <a:p>
            <a:pPr marL="540000">
              <a:buClr>
                <a:schemeClr val="accent2"/>
              </a:buClr>
              <a:buFont typeface="Wingdings" pitchFamily="2" charset="2"/>
              <a:buChar char="§"/>
            </a:pPr>
            <a:r>
              <a:rPr lang="fr-FR" sz="2000" b="1" dirty="0">
                <a:solidFill>
                  <a:srgbClr val="800080"/>
                </a:solidFill>
                <a:sym typeface="Wingdings" pitchFamily="2" charset="2"/>
              </a:rPr>
              <a:t>	Pandas</a:t>
            </a: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err="1">
                <a:solidFill>
                  <a:srgbClr val="800080"/>
                </a:solidFill>
                <a:sym typeface="Wingdings" pitchFamily="2" charset="2"/>
              </a:rPr>
              <a:t>Matplotlib</a:t>
            </a:r>
            <a:endParaRPr lang="fr-FR" sz="2000" b="1" dirty="0">
              <a:solidFill>
                <a:srgbClr val="800080"/>
              </a:solidFill>
              <a:sym typeface="Wingdings" pitchFamily="2" charset="2"/>
            </a:endParaRP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err="1">
                <a:solidFill>
                  <a:srgbClr val="800080"/>
                </a:solidFill>
                <a:sym typeface="Wingdings" pitchFamily="2" charset="2"/>
              </a:rPr>
              <a:t>Seaborn</a:t>
            </a:r>
            <a:endParaRPr lang="fr-FR" sz="2000" b="1" dirty="0">
              <a:solidFill>
                <a:srgbClr val="800080"/>
              </a:solidFill>
              <a:sym typeface="Wingdings" pitchFamily="2" charset="2"/>
            </a:endParaRPr>
          </a:p>
        </p:txBody>
      </p:sp>
    </p:spTree>
    <p:extLst>
      <p:ext uri="{BB962C8B-B14F-4D97-AF65-F5344CB8AC3E}">
        <p14:creationId xmlns:p14="http://schemas.microsoft.com/office/powerpoint/2010/main" val="190407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84096"/>
            <a:chOff x="0" y="998538"/>
            <a:chExt cx="9144000" cy="578409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17064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Machine Learning &amp; python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 machine </a:t>
              </a:r>
              <a:r>
                <a:rPr lang="fr-FR" i="1" dirty="0" err="1">
                  <a:solidFill>
                    <a:srgbClr val="800080"/>
                  </a:solidFill>
                </a:rPr>
                <a:t>learning</a:t>
              </a:r>
              <a:r>
                <a:rPr lang="fr-FR" i="1" dirty="0">
                  <a:solidFill>
                    <a:srgbClr val="800080"/>
                  </a:solidFill>
                </a:rPr>
                <a:t> manipule des données (</a:t>
              </a:r>
              <a:r>
                <a:rPr lang="fr-FR" i="1" dirty="0" err="1">
                  <a:solidFill>
                    <a:srgbClr val="800080"/>
                  </a:solidFill>
                </a:rPr>
                <a:t>DataSet</a:t>
              </a:r>
              <a:r>
                <a:rPr lang="fr-FR" i="1" dirty="0">
                  <a:solidFill>
                    <a:srgbClr val="800080"/>
                  </a:solidFill>
                </a:rPr>
                <a:t>) au travers de tableaux composés d’individus (ou </a:t>
              </a:r>
              <a:r>
                <a:rPr lang="fr-FR" i="1" dirty="0" err="1">
                  <a:solidFill>
                    <a:srgbClr val="800080"/>
                  </a:solidFill>
                </a:rPr>
                <a:t>samples</a:t>
              </a:r>
              <a:r>
                <a:rPr lang="fr-FR" i="1" dirty="0">
                  <a:solidFill>
                    <a:srgbClr val="800080"/>
                  </a:solidFill>
                </a:rPr>
                <a:t>) enregistrés sur les lignes et de colonnes correspondant aux variables (ou </a:t>
              </a:r>
              <a:r>
                <a:rPr lang="fr-FR" i="1" dirty="0" err="1">
                  <a:solidFill>
                    <a:srgbClr val="800080"/>
                  </a:solidFill>
                </a:rPr>
                <a:t>features</a:t>
              </a:r>
              <a:r>
                <a:rPr lang="fr-FR" i="1" dirty="0">
                  <a:solidFill>
                    <a:srgbClr val="800080"/>
                  </a:solidFill>
                </a:rPr>
                <a:t>). </a:t>
              </a:r>
            </a:p>
            <a:p>
              <a:pPr lvl="1" algn="just">
                <a:spcAft>
                  <a:spcPts val="600"/>
                </a:spcAft>
                <a:buFont typeface="Wingdings" pitchFamily="2" charset="2"/>
                <a:buChar char="§"/>
              </a:pPr>
              <a:r>
                <a:rPr lang="fr-FR" i="1" dirty="0">
                  <a:solidFill>
                    <a:srgbClr val="800080"/>
                  </a:solidFill>
                </a:rPr>
                <a:t> Plusieurs bibliothèques permettent de traiter les </a:t>
              </a:r>
              <a:r>
                <a:rPr lang="fr-FR" i="1" dirty="0" err="1">
                  <a:solidFill>
                    <a:srgbClr val="800080"/>
                  </a:solidFill>
                </a:rPr>
                <a:t>DataSet</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a:t>
              </a:r>
              <a:r>
                <a:rPr lang="fr-FR" b="1" i="1" dirty="0" err="1">
                  <a:solidFill>
                    <a:srgbClr val="800080"/>
                  </a:solidFill>
                </a:rPr>
                <a:t>numpy</a:t>
              </a:r>
              <a:r>
                <a:rPr lang="fr-FR" i="1" dirty="0">
                  <a:solidFill>
                    <a:srgbClr val="800080"/>
                  </a:solidFill>
                </a:rPr>
                <a:t> permet d’effectuer des calculs numériques sur des données composées exclusivement d’entiers ou de réels.</a:t>
              </a:r>
            </a:p>
            <a:p>
              <a:pPr lvl="1" algn="just">
                <a:spcAft>
                  <a:spcPts val="600"/>
                </a:spcAft>
                <a:buFont typeface="Wingdings" pitchFamily="2" charset="2"/>
                <a:buChar char="§"/>
              </a:pPr>
              <a:r>
                <a:rPr lang="fr-FR" b="1" i="1" dirty="0">
                  <a:solidFill>
                    <a:srgbClr val="800080"/>
                  </a:solidFill>
                </a:rPr>
                <a:t> pandas</a:t>
              </a:r>
              <a:r>
                <a:rPr lang="fr-FR" i="1" dirty="0">
                  <a:solidFill>
                    <a:srgbClr val="800080"/>
                  </a:solidFill>
                </a:rPr>
                <a:t> est une librairie spécialisée dans l’analyse des données, elle manipule des </a:t>
              </a:r>
              <a:r>
                <a:rPr lang="fr-FR" i="1" dirty="0" err="1">
                  <a:solidFill>
                    <a:srgbClr val="800080"/>
                  </a:solidFill>
                </a:rPr>
                <a:t>DataSet</a:t>
              </a:r>
              <a:r>
                <a:rPr lang="fr-FR" i="1" dirty="0">
                  <a:solidFill>
                    <a:srgbClr val="800080"/>
                  </a:solidFill>
                </a:rPr>
                <a:t> de type </a:t>
              </a:r>
              <a:r>
                <a:rPr lang="fr-FR" i="1" dirty="0" err="1">
                  <a:solidFill>
                    <a:srgbClr val="800080"/>
                  </a:solidFill>
                </a:rPr>
                <a:t>DataFrame</a:t>
              </a:r>
              <a:r>
                <a:rPr lang="fr-FR" i="1" dirty="0">
                  <a:solidFill>
                    <a:srgbClr val="800080"/>
                  </a:solidFill>
                </a:rPr>
                <a:t> (principe d’Excel). </a:t>
              </a:r>
            </a:p>
            <a:p>
              <a:pPr lvl="1" algn="just">
                <a:spcAft>
                  <a:spcPts val="600"/>
                </a:spcAft>
                <a:buFont typeface="Wingdings" pitchFamily="2" charset="2"/>
                <a:buChar char="§"/>
              </a:pPr>
              <a:r>
                <a:rPr lang="fr-FR" i="1" dirty="0">
                  <a:solidFill>
                    <a:srgbClr val="800080"/>
                  </a:solidFill>
                </a:rPr>
                <a:t> </a:t>
              </a:r>
              <a:r>
                <a:rPr lang="fr-FR" b="1" i="1" dirty="0" err="1">
                  <a:solidFill>
                    <a:srgbClr val="800080"/>
                  </a:solidFill>
                </a:rPr>
                <a:t>matplotlib</a:t>
              </a:r>
              <a:r>
                <a:rPr lang="fr-FR" i="1" dirty="0">
                  <a:solidFill>
                    <a:srgbClr val="800080"/>
                  </a:solidFill>
                </a:rPr>
                <a:t> permet de créer et de visualiser des données sous la forme de différents types de graphiques (courbes, histogramme, box, …). </a:t>
              </a:r>
            </a:p>
            <a:p>
              <a:pPr lvl="1" algn="just">
                <a:spcAft>
                  <a:spcPts val="600"/>
                </a:spcAft>
                <a:buFont typeface="Wingdings" pitchFamily="2" charset="2"/>
                <a:buChar char="§"/>
              </a:pPr>
              <a:r>
                <a:rPr lang="fr-FR" b="1" i="1" dirty="0">
                  <a:solidFill>
                    <a:srgbClr val="800080"/>
                  </a:solidFill>
                </a:rPr>
                <a:t> </a:t>
              </a:r>
              <a:r>
                <a:rPr lang="fr-FR" b="1" i="1" dirty="0" err="1">
                  <a:solidFill>
                    <a:srgbClr val="800080"/>
                  </a:solidFill>
                </a:rPr>
                <a:t>seaborn</a:t>
              </a:r>
              <a:r>
                <a:rPr lang="fr-FR" i="1" dirty="0">
                  <a:solidFill>
                    <a:srgbClr val="800080"/>
                  </a:solidFill>
                </a:rPr>
                <a:t> est un outil de Data Visualisation basé sur </a:t>
              </a:r>
              <a:r>
                <a:rPr lang="fr-FR" i="1" dirty="0" err="1">
                  <a:solidFill>
                    <a:srgbClr val="800080"/>
                  </a:solidFill>
                </a:rPr>
                <a:t>matplotlib</a:t>
              </a:r>
              <a:r>
                <a:rPr lang="fr-FR" i="1" dirty="0">
                  <a:solidFill>
                    <a:srgbClr val="800080"/>
                  </a:solidFill>
                </a:rPr>
                <a:t>, permettant de transformer des données en graphiques et diagrammes.</a:t>
              </a:r>
            </a:p>
            <a:p>
              <a:pPr lvl="1" algn="just">
                <a:spcAft>
                  <a:spcPts val="600"/>
                </a:spcAft>
                <a:buFont typeface="Wingdings" pitchFamily="2" charset="2"/>
                <a:buChar char="§"/>
              </a:pPr>
              <a:r>
                <a:rPr lang="fr-FR" i="1" dirty="0">
                  <a:solidFill>
                    <a:srgbClr val="800080"/>
                  </a:solidFill>
                </a:rPr>
                <a:t>  </a:t>
              </a:r>
              <a:r>
                <a:rPr lang="fr-FR" b="1" i="1" dirty="0" err="1">
                  <a:solidFill>
                    <a:srgbClr val="800080"/>
                  </a:solidFill>
                </a:rPr>
                <a:t>sklearn</a:t>
              </a:r>
              <a:r>
                <a:rPr lang="fr-FR" i="1" dirty="0">
                  <a:solidFill>
                    <a:srgbClr val="800080"/>
                  </a:solidFill>
                </a:rPr>
                <a:t> est une bibliothèque pour le machine </a:t>
              </a:r>
              <a:r>
                <a:rPr lang="fr-FR" i="1" dirty="0" err="1">
                  <a:solidFill>
                    <a:srgbClr val="800080"/>
                  </a:solidFill>
                </a:rPr>
                <a:t>learning</a:t>
              </a:r>
              <a:r>
                <a:rPr lang="fr-FR" i="1" dirty="0">
                  <a:solidFill>
                    <a:srgbClr val="800080"/>
                  </a:solidFill>
                </a:rPr>
                <a:t>, elle propose également une palette de méthodes pour piloter le </a:t>
              </a:r>
              <a:r>
                <a:rPr lang="fr-FR" i="1" dirty="0" err="1">
                  <a:solidFill>
                    <a:srgbClr val="800080"/>
                  </a:solidFill>
                </a:rPr>
                <a:t>pre-processing</a:t>
              </a:r>
              <a:r>
                <a:rPr lang="fr-FR" i="1" dirty="0">
                  <a:solidFill>
                    <a:srgbClr val="800080"/>
                  </a:solidFill>
                </a:rPr>
                <a:t> des </a:t>
              </a:r>
              <a:r>
                <a:rPr lang="fr-FR" i="1" dirty="0" err="1">
                  <a:solidFill>
                    <a:srgbClr val="800080"/>
                  </a:solidFill>
                </a:rPr>
                <a:t>DataSets</a:t>
              </a:r>
              <a:r>
                <a:rPr lang="fr-FR" i="1" dirty="0">
                  <a:solidFill>
                    <a:srgbClr val="800080"/>
                  </a:solidFill>
                </a:rPr>
                <a:t> en amont des phases d'apprentissage. </a:t>
              </a:r>
            </a:p>
          </p:txBody>
        </p:sp>
      </p:grpSp>
    </p:spTree>
    <p:extLst>
      <p:ext uri="{BB962C8B-B14F-4D97-AF65-F5344CB8AC3E}">
        <p14:creationId xmlns:p14="http://schemas.microsoft.com/office/powerpoint/2010/main" val="120149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err="1">
                  <a:solidFill>
                    <a:srgbClr val="800080"/>
                  </a:solidFill>
                  <a:sym typeface="Wingdings" pitchFamily="2" charset="2"/>
                </a:rPr>
                <a:t>Numpy</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Numpy</a:t>
              </a:r>
              <a:r>
                <a:rPr lang="fr-FR" i="1" dirty="0">
                  <a:solidFill>
                    <a:srgbClr val="800080"/>
                  </a:solidFill>
                </a:rPr>
                <a:t> manipule des tableaux (</a:t>
              </a:r>
              <a:r>
                <a:rPr lang="fr-FR" i="1" dirty="0" err="1">
                  <a:solidFill>
                    <a:srgbClr val="800080"/>
                  </a:solidFill>
                </a:rPr>
                <a:t>array</a:t>
              </a:r>
              <a:r>
                <a:rPr lang="fr-FR" i="1" dirty="0">
                  <a:solidFill>
                    <a:srgbClr val="800080"/>
                  </a:solidFill>
                </a:rPr>
                <a:t>) multi-</a:t>
              </a:r>
              <a:r>
                <a:rPr lang="fr-FR" i="1" dirty="0" err="1">
                  <a:solidFill>
                    <a:srgbClr val="800080"/>
                  </a:solidFill>
                </a:rPr>
                <a:t>dimentionnels</a:t>
              </a:r>
              <a:r>
                <a:rPr lang="fr-FR" i="1" dirty="0">
                  <a:solidFill>
                    <a:srgbClr val="800080"/>
                  </a:solidFill>
                </a:rPr>
                <a:t>. Cette bibliothèque est généralement renommée </a:t>
              </a:r>
              <a:r>
                <a:rPr lang="fr-FR" i="1" dirty="0" err="1">
                  <a:solidFill>
                    <a:srgbClr val="800080"/>
                  </a:solidFill>
                </a:rPr>
                <a:t>np</a:t>
              </a:r>
              <a:r>
                <a:rPr lang="fr-FR" i="1" dirty="0">
                  <a:solidFill>
                    <a:srgbClr val="800080"/>
                  </a:solidFill>
                </a:rPr>
                <a:t>.</a:t>
              </a:r>
            </a:p>
          </p:txBody>
        </p:sp>
      </p:grpSp>
      <p:sp>
        <p:nvSpPr>
          <p:cNvPr id="3" name="Rectangle 1">
            <a:extLst>
              <a:ext uri="{FF2B5EF4-FFF2-40B4-BE49-F238E27FC236}">
                <a16:creationId xmlns:a16="http://schemas.microsoft.com/office/drawing/2014/main" id="{D2225A50-D884-B0A9-5D3E-5E67F056D18F}"/>
              </a:ext>
            </a:extLst>
          </p:cNvPr>
          <p:cNvSpPr>
            <a:spLocks noChangeArrowheads="1"/>
          </p:cNvSpPr>
          <p:nvPr/>
        </p:nvSpPr>
        <p:spPr bwMode="auto">
          <a:xfrm>
            <a:off x="1508167" y="2783502"/>
            <a:ext cx="6933900"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import </a:t>
            </a:r>
            <a:r>
              <a:rPr lang="fr-FR" sz="1400" i="1" dirty="0" err="1">
                <a:solidFill>
                  <a:srgbClr val="800080"/>
                </a:solidFill>
              </a:rPr>
              <a:t>numpy</a:t>
            </a:r>
            <a:r>
              <a:rPr lang="fr-FR" sz="1400" i="1" dirty="0">
                <a:solidFill>
                  <a:srgbClr val="800080"/>
                </a:solidFill>
              </a:rPr>
              <a:t> as </a:t>
            </a:r>
            <a:r>
              <a:rPr lang="fr-FR" sz="1400" i="1" dirty="0" err="1">
                <a:solidFill>
                  <a:srgbClr val="800080"/>
                </a:solidFill>
              </a:rPr>
              <a:t>np</a:t>
            </a:r>
            <a:r>
              <a:rPr lang="fr-FR" sz="1400" i="1" dirty="0">
                <a:solidFill>
                  <a:srgbClr val="800080"/>
                </a:solidFill>
              </a:rPr>
              <a:t>			</a:t>
            </a:r>
            <a:r>
              <a:rPr lang="fr-FR" sz="1400" i="1" dirty="0">
                <a:solidFill>
                  <a:srgbClr val="419BDF"/>
                </a:solidFill>
              </a:rPr>
              <a:t># Importation de la bibliothèque</a:t>
            </a:r>
            <a:endParaRPr lang="fr-FR" sz="1400" i="1" dirty="0">
              <a:solidFill>
                <a:srgbClr val="800080"/>
              </a:solidFill>
            </a:endParaRPr>
          </a:p>
        </p:txBody>
      </p:sp>
      <p:sp>
        <p:nvSpPr>
          <p:cNvPr id="4" name="Text Box 10">
            <a:extLst>
              <a:ext uri="{FF2B5EF4-FFF2-40B4-BE49-F238E27FC236}">
                <a16:creationId xmlns:a16="http://schemas.microsoft.com/office/drawing/2014/main" id="{4AA3AC0B-4D05-B315-4037-092C516B0356}"/>
              </a:ext>
            </a:extLst>
          </p:cNvPr>
          <p:cNvSpPr txBox="1">
            <a:spLocks noChangeArrowheads="1"/>
          </p:cNvSpPr>
          <p:nvPr/>
        </p:nvSpPr>
        <p:spPr bwMode="auto">
          <a:xfrm>
            <a:off x="701933" y="5086249"/>
            <a:ext cx="8140419" cy="369332"/>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Plusieurs fonctions mathématiques sont accessibles (sin, </a:t>
            </a:r>
            <a:r>
              <a:rPr lang="fr-FR" i="1" dirty="0" err="1">
                <a:solidFill>
                  <a:srgbClr val="800080"/>
                </a:solidFill>
              </a:rPr>
              <a:t>sqrt</a:t>
            </a:r>
            <a:r>
              <a:rPr lang="fr-FR" i="1" dirty="0">
                <a:solidFill>
                  <a:srgbClr val="800080"/>
                </a:solidFill>
              </a:rPr>
              <a:t>, </a:t>
            </a:r>
            <a:r>
              <a:rPr lang="fr-FR" i="1" dirty="0" err="1">
                <a:solidFill>
                  <a:srgbClr val="800080"/>
                </a:solidFill>
              </a:rPr>
              <a:t>exp</a:t>
            </a:r>
            <a:r>
              <a:rPr lang="fr-FR" i="1" dirty="0">
                <a:solidFill>
                  <a:srgbClr val="800080"/>
                </a:solidFill>
              </a:rPr>
              <a:t>, ...)</a:t>
            </a:r>
          </a:p>
        </p:txBody>
      </p:sp>
      <p:sp>
        <p:nvSpPr>
          <p:cNvPr id="5" name="Rectangle 1">
            <a:extLst>
              <a:ext uri="{FF2B5EF4-FFF2-40B4-BE49-F238E27FC236}">
                <a16:creationId xmlns:a16="http://schemas.microsoft.com/office/drawing/2014/main" id="{6CFFAF3A-02D5-9FB8-7514-A5B91E3C9EE1}"/>
              </a:ext>
            </a:extLst>
          </p:cNvPr>
          <p:cNvSpPr>
            <a:spLocks noChangeArrowheads="1"/>
          </p:cNvSpPr>
          <p:nvPr/>
        </p:nvSpPr>
        <p:spPr bwMode="auto">
          <a:xfrm>
            <a:off x="1508166" y="5545337"/>
            <a:ext cx="6933901"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Tab = </a:t>
            </a:r>
            <a:r>
              <a:rPr lang="fr-FR" sz="1400" i="1" dirty="0" err="1">
                <a:solidFill>
                  <a:srgbClr val="800080"/>
                </a:solidFill>
              </a:rPr>
              <a:t>np.linespace</a:t>
            </a:r>
            <a:r>
              <a:rPr lang="fr-FR" sz="1400" i="1" dirty="0">
                <a:solidFill>
                  <a:srgbClr val="800080"/>
                </a:solidFill>
              </a:rPr>
              <a:t>(0,10,11)	</a:t>
            </a:r>
            <a:r>
              <a:rPr lang="fr-FR" sz="1400" i="1" dirty="0">
                <a:solidFill>
                  <a:srgbClr val="419BDF"/>
                </a:solidFill>
              </a:rPr>
              <a:t> # Création d’un tableau de 11 valeurs</a:t>
            </a:r>
          </a:p>
          <a:p>
            <a:pPr>
              <a:tabLst>
                <a:tab pos="1558925" algn="ctr"/>
              </a:tabLst>
            </a:pPr>
            <a:r>
              <a:rPr lang="fr-FR" sz="1400" i="1" dirty="0" err="1">
                <a:solidFill>
                  <a:srgbClr val="800080"/>
                </a:solidFill>
              </a:rPr>
              <a:t>np.exp</a:t>
            </a:r>
            <a:r>
              <a:rPr lang="fr-FR" sz="1400" i="1" dirty="0">
                <a:solidFill>
                  <a:srgbClr val="800080"/>
                </a:solidFill>
              </a:rPr>
              <a:t>(Tab)			</a:t>
            </a:r>
            <a:r>
              <a:rPr lang="fr-FR" sz="1400" i="1" dirty="0">
                <a:solidFill>
                  <a:srgbClr val="419BDF"/>
                </a:solidFill>
              </a:rPr>
              <a:t> # Calcul de l’exponentielle de toutes les valeurs</a:t>
            </a:r>
            <a:endParaRPr lang="fr-FR" sz="1400" i="1" dirty="0">
              <a:solidFill>
                <a:srgbClr val="800080"/>
              </a:solidFill>
            </a:endParaRPr>
          </a:p>
        </p:txBody>
      </p:sp>
      <p:sp>
        <p:nvSpPr>
          <p:cNvPr id="6" name="Text Box 10">
            <a:extLst>
              <a:ext uri="{FF2B5EF4-FFF2-40B4-BE49-F238E27FC236}">
                <a16:creationId xmlns:a16="http://schemas.microsoft.com/office/drawing/2014/main" id="{53DDD776-E864-D2F7-6B99-494610B5A8C8}"/>
              </a:ext>
            </a:extLst>
          </p:cNvPr>
          <p:cNvSpPr txBox="1">
            <a:spLocks noChangeArrowheads="1"/>
          </p:cNvSpPr>
          <p:nvPr/>
        </p:nvSpPr>
        <p:spPr bwMode="auto">
          <a:xfrm>
            <a:off x="711832" y="6176800"/>
            <a:ext cx="8140419" cy="369332"/>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L’attribut </a:t>
            </a:r>
            <a:r>
              <a:rPr lang="fr-FR" i="1" dirty="0" err="1">
                <a:solidFill>
                  <a:srgbClr val="800080"/>
                </a:solidFill>
              </a:rPr>
              <a:t>shape</a:t>
            </a:r>
            <a:r>
              <a:rPr lang="fr-FR" i="1" dirty="0">
                <a:solidFill>
                  <a:srgbClr val="800080"/>
                </a:solidFill>
              </a:rPr>
              <a:t> donne un accès à la taille du tableau</a:t>
            </a:r>
          </a:p>
        </p:txBody>
      </p:sp>
      <p:sp>
        <p:nvSpPr>
          <p:cNvPr id="7" name="Text Box 10">
            <a:extLst>
              <a:ext uri="{FF2B5EF4-FFF2-40B4-BE49-F238E27FC236}">
                <a16:creationId xmlns:a16="http://schemas.microsoft.com/office/drawing/2014/main" id="{BB3CAC1E-7E66-53DE-6B2C-0B5731753FED}"/>
              </a:ext>
            </a:extLst>
          </p:cNvPr>
          <p:cNvSpPr txBox="1">
            <a:spLocks noChangeArrowheads="1"/>
          </p:cNvSpPr>
          <p:nvPr/>
        </p:nvSpPr>
        <p:spPr bwMode="auto">
          <a:xfrm>
            <a:off x="711830" y="3196100"/>
            <a:ext cx="8140419" cy="923330"/>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L’initialisation d’un matrice </a:t>
            </a:r>
            <a:r>
              <a:rPr lang="fr-FR" i="1" dirty="0" err="1">
                <a:solidFill>
                  <a:srgbClr val="800080"/>
                </a:solidFill>
              </a:rPr>
              <a:t>numpy</a:t>
            </a:r>
            <a:r>
              <a:rPr lang="fr-FR" i="1" dirty="0">
                <a:solidFill>
                  <a:srgbClr val="800080"/>
                </a:solidFill>
              </a:rPr>
              <a:t> peut se faire par la lecture des données sur des fichiers de textes (</a:t>
            </a:r>
            <a:r>
              <a:rPr lang="fr-FR" i="1" dirty="0" err="1">
                <a:solidFill>
                  <a:srgbClr val="800080"/>
                </a:solidFill>
              </a:rPr>
              <a:t>loadtxt</a:t>
            </a:r>
            <a:r>
              <a:rPr lang="fr-FR" i="1" dirty="0">
                <a:solidFill>
                  <a:srgbClr val="800080"/>
                </a:solidFill>
              </a:rPr>
              <a:t>) ou en utilisant une des fonctions telles que </a:t>
            </a:r>
            <a:r>
              <a:rPr lang="fr-FR" i="1" dirty="0" err="1">
                <a:solidFill>
                  <a:srgbClr val="800080"/>
                </a:solidFill>
              </a:rPr>
              <a:t>array</a:t>
            </a:r>
            <a:r>
              <a:rPr lang="fr-FR" i="1" dirty="0">
                <a:solidFill>
                  <a:srgbClr val="800080"/>
                </a:solidFill>
              </a:rPr>
              <a:t>(), </a:t>
            </a:r>
            <a:r>
              <a:rPr lang="fr-FR" i="1" dirty="0" err="1">
                <a:solidFill>
                  <a:srgbClr val="800080"/>
                </a:solidFill>
              </a:rPr>
              <a:t>zeros</a:t>
            </a:r>
            <a:r>
              <a:rPr lang="fr-FR" i="1" dirty="0">
                <a:solidFill>
                  <a:srgbClr val="800080"/>
                </a:solidFill>
              </a:rPr>
              <a:t>(), </a:t>
            </a:r>
            <a:r>
              <a:rPr lang="fr-FR" i="1" dirty="0" err="1">
                <a:solidFill>
                  <a:srgbClr val="800080"/>
                </a:solidFill>
              </a:rPr>
              <a:t>random.randint</a:t>
            </a:r>
            <a:r>
              <a:rPr lang="fr-FR" i="1" dirty="0">
                <a:solidFill>
                  <a:srgbClr val="800080"/>
                </a:solidFill>
              </a:rPr>
              <a:t>() ….</a:t>
            </a:r>
          </a:p>
        </p:txBody>
      </p:sp>
      <p:sp>
        <p:nvSpPr>
          <p:cNvPr id="8" name="Rectangle 1">
            <a:extLst>
              <a:ext uri="{FF2B5EF4-FFF2-40B4-BE49-F238E27FC236}">
                <a16:creationId xmlns:a16="http://schemas.microsoft.com/office/drawing/2014/main" id="{3165F893-3227-C28F-BAAE-022293EBDD13}"/>
              </a:ext>
            </a:extLst>
          </p:cNvPr>
          <p:cNvSpPr>
            <a:spLocks noChangeArrowheads="1"/>
          </p:cNvSpPr>
          <p:nvPr/>
        </p:nvSpPr>
        <p:spPr bwMode="auto">
          <a:xfrm>
            <a:off x="1508166" y="4245336"/>
            <a:ext cx="6933901"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Tab = </a:t>
            </a:r>
            <a:r>
              <a:rPr lang="fr-FR" sz="1400" i="1" dirty="0" err="1">
                <a:solidFill>
                  <a:srgbClr val="800080"/>
                </a:solidFill>
              </a:rPr>
              <a:t>np.zeros</a:t>
            </a:r>
            <a:r>
              <a:rPr lang="fr-FR" sz="1400" i="1" dirty="0">
                <a:solidFill>
                  <a:srgbClr val="800080"/>
                </a:solidFill>
              </a:rPr>
              <a:t>((5,5))	</a:t>
            </a:r>
            <a:r>
              <a:rPr lang="fr-FR" sz="1400" i="1" dirty="0">
                <a:solidFill>
                  <a:srgbClr val="419BDF"/>
                </a:solidFill>
              </a:rPr>
              <a:t> 	# Création d’une matrice 5*5 de </a:t>
            </a:r>
            <a:r>
              <a:rPr lang="fr-FR" sz="1400" i="1" dirty="0" err="1">
                <a:solidFill>
                  <a:srgbClr val="419BDF"/>
                </a:solidFill>
              </a:rPr>
              <a:t>zeros</a:t>
            </a:r>
            <a:endParaRPr lang="fr-FR" sz="1400" i="1" dirty="0">
              <a:solidFill>
                <a:srgbClr val="419BDF"/>
              </a:solidFill>
            </a:endParaRPr>
          </a:p>
          <a:p>
            <a:pPr>
              <a:tabLst>
                <a:tab pos="1558925" algn="ctr"/>
              </a:tabLst>
            </a:pPr>
            <a:r>
              <a:rPr lang="fr-FR" sz="1400" i="1" dirty="0">
                <a:solidFill>
                  <a:srgbClr val="419BDF"/>
                </a:solidFill>
              </a:rPr>
              <a:t># Création d’une matrice 5*5 composé de valeurs aléatoire comprises entre 1 et 10</a:t>
            </a:r>
            <a:endParaRPr lang="fr-FR" sz="1400" i="1" dirty="0">
              <a:solidFill>
                <a:srgbClr val="800080"/>
              </a:solidFill>
            </a:endParaRPr>
          </a:p>
          <a:p>
            <a:pPr>
              <a:tabLst>
                <a:tab pos="1558925" algn="ctr"/>
              </a:tabLst>
            </a:pPr>
            <a:r>
              <a:rPr lang="fr-FR" sz="1400" i="1" dirty="0">
                <a:solidFill>
                  <a:srgbClr val="800080"/>
                </a:solidFill>
              </a:rPr>
              <a:t>Tab = </a:t>
            </a:r>
            <a:r>
              <a:rPr lang="fr-FR" sz="1400" i="1" dirty="0" err="1">
                <a:solidFill>
                  <a:srgbClr val="800080"/>
                </a:solidFill>
              </a:rPr>
              <a:t>np.random.randint</a:t>
            </a:r>
            <a:r>
              <a:rPr lang="fr-FR" sz="1400" i="1" dirty="0">
                <a:solidFill>
                  <a:srgbClr val="800080"/>
                </a:solidFill>
              </a:rPr>
              <a:t>(1,10,(5,5)) </a:t>
            </a:r>
          </a:p>
        </p:txBody>
      </p:sp>
    </p:spTree>
    <p:extLst>
      <p:ext uri="{BB962C8B-B14F-4D97-AF65-F5344CB8AC3E}">
        <p14:creationId xmlns:p14="http://schemas.microsoft.com/office/powerpoint/2010/main" val="403839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07152"/>
            <a:chOff x="0" y="998538"/>
            <a:chExt cx="9144000" cy="570715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9370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Pandas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Pandas est une bibliothèque qui permet de traiter des données brutes et volumineuses en tables (</a:t>
              </a:r>
              <a:r>
                <a:rPr lang="fr-FR" i="1" dirty="0" err="1">
                  <a:solidFill>
                    <a:srgbClr val="800080"/>
                  </a:solidFill>
                </a:rPr>
                <a:t>Series</a:t>
              </a:r>
              <a:r>
                <a:rPr lang="fr-FR" i="1" dirty="0">
                  <a:solidFill>
                    <a:srgbClr val="800080"/>
                  </a:solidFill>
                </a:rPr>
                <a:t> et </a:t>
              </a:r>
              <a:r>
                <a:rPr lang="fr-FR" i="1" dirty="0" err="1">
                  <a:solidFill>
                    <a:srgbClr val="800080"/>
                  </a:solidFill>
                </a:rPr>
                <a:t>DataFrame</a:t>
              </a:r>
              <a:r>
                <a:rPr lang="fr-FR" i="1" dirty="0">
                  <a:solidFill>
                    <a:srgbClr val="800080"/>
                  </a:solidFill>
                </a:rPr>
                <a:t>) adaptées pour les modèles d’apprentissage. </a:t>
              </a:r>
            </a:p>
            <a:p>
              <a:pPr lvl="1" algn="just">
                <a:spcAft>
                  <a:spcPts val="600"/>
                </a:spcAft>
                <a:buFont typeface="Wingdings" pitchFamily="2" charset="2"/>
                <a:buChar char="§"/>
              </a:pPr>
              <a:r>
                <a:rPr lang="fr-FR" i="1" dirty="0">
                  <a:solidFill>
                    <a:srgbClr val="800080"/>
                  </a:solidFill>
                </a:rPr>
                <a:t> Bien que très lié à </a:t>
              </a:r>
              <a:r>
                <a:rPr lang="fr-FR" i="1" dirty="0" err="1">
                  <a:solidFill>
                    <a:srgbClr val="800080"/>
                  </a:solidFill>
                </a:rPr>
                <a:t>numpy</a:t>
              </a:r>
              <a:r>
                <a:rPr lang="fr-FR" i="1" dirty="0">
                  <a:solidFill>
                    <a:srgbClr val="800080"/>
                  </a:solidFill>
                </a:rPr>
                <a:t> les données dans Pandas ne sont pas forcement homogènes (string, réels, entiers, date …). </a:t>
              </a:r>
            </a:p>
            <a:p>
              <a:pPr lvl="1" algn="just">
                <a:spcAft>
                  <a:spcPts val="600"/>
                </a:spcAft>
                <a:buFont typeface="Wingdings" pitchFamily="2" charset="2"/>
                <a:buChar char="§"/>
              </a:pPr>
              <a:r>
                <a:rPr lang="fr-FR" i="1" dirty="0">
                  <a:solidFill>
                    <a:srgbClr val="800080"/>
                  </a:solidFill>
                </a:rPr>
                <a:t> La bibliothèque Pandas est un outil essentiel pour la Data Science, elle permet : le nettoyage, la transformation, l’analyse, la modélisation, la visualisation et le </a:t>
              </a:r>
              <a:r>
                <a:rPr lang="fr-FR" i="1" dirty="0" err="1">
                  <a:solidFill>
                    <a:srgbClr val="800080"/>
                  </a:solidFill>
                </a:rPr>
                <a:t>reporting</a:t>
              </a:r>
              <a:r>
                <a:rPr lang="fr-FR" i="1" dirty="0">
                  <a:solidFill>
                    <a:srgbClr val="800080"/>
                  </a:solidFill>
                </a:rPr>
                <a:t> des données.</a:t>
              </a:r>
            </a:p>
            <a:p>
              <a:pPr lvl="1" algn="just">
                <a:spcAft>
                  <a:spcPts val="600"/>
                </a:spcAft>
                <a:buFont typeface="Wingdings" pitchFamily="2" charset="2"/>
                <a:buChar char="§"/>
              </a:pPr>
              <a:r>
                <a:rPr lang="fr-FR" i="1" dirty="0">
                  <a:solidFill>
                    <a:srgbClr val="800080"/>
                  </a:solidFill>
                </a:rPr>
                <a:t> Pandas est moins bien adapté aux traitements de données telles que les images, les fichiers audio ou certaines données textuelles.</a:t>
              </a:r>
            </a:p>
            <a:p>
              <a:pPr lvl="1" algn="just">
                <a:spcAft>
                  <a:spcPts val="600"/>
                </a:spcAft>
                <a:buFont typeface="Wingdings" pitchFamily="2" charset="2"/>
                <a:buChar char="§"/>
              </a:pPr>
              <a:r>
                <a:rPr lang="fr-FR" i="1" dirty="0">
                  <a:solidFill>
                    <a:srgbClr val="800080"/>
                  </a:solidFill>
                </a:rPr>
                <a:t> Pandas permet de manipuler deux types de données les </a:t>
              </a:r>
              <a:r>
                <a:rPr lang="fr-FR" i="1" dirty="0" err="1">
                  <a:solidFill>
                    <a:srgbClr val="800080"/>
                  </a:solidFill>
                </a:rPr>
                <a:t>DataFrames</a:t>
              </a:r>
              <a:r>
                <a:rPr lang="fr-FR" i="1" dirty="0">
                  <a:solidFill>
                    <a:srgbClr val="800080"/>
                  </a:solidFill>
                </a:rPr>
                <a:t> et les </a:t>
              </a:r>
              <a:r>
                <a:rPr lang="fr-FR" i="1" dirty="0" err="1">
                  <a:solidFill>
                    <a:srgbClr val="800080"/>
                  </a:solidFill>
                </a:rPr>
                <a:t>Series</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Les </a:t>
              </a:r>
              <a:r>
                <a:rPr lang="fr-FR" i="1" dirty="0" err="1">
                  <a:solidFill>
                    <a:srgbClr val="800080"/>
                  </a:solidFill>
                </a:rPr>
                <a:t>Series</a:t>
              </a:r>
              <a:r>
                <a:rPr lang="fr-FR" i="1" dirty="0">
                  <a:solidFill>
                    <a:srgbClr val="800080"/>
                  </a:solidFill>
                </a:rPr>
                <a:t> sont des tables à une seule dimension généralement utilisées pour traiter des séries temporelles.</a:t>
              </a:r>
            </a:p>
            <a:p>
              <a:pPr lvl="1" algn="just">
                <a:spcAft>
                  <a:spcPts val="600"/>
                </a:spcAft>
                <a:buFont typeface="Wingdings" pitchFamily="2" charset="2"/>
                <a:buChar char="§"/>
              </a:pPr>
              <a:r>
                <a:rPr lang="fr-FR" i="1" dirty="0">
                  <a:solidFill>
                    <a:srgbClr val="800080"/>
                  </a:solidFill>
                </a:rPr>
                <a:t> Les </a:t>
              </a:r>
              <a:r>
                <a:rPr lang="fr-FR" i="1" dirty="0" err="1">
                  <a:solidFill>
                    <a:srgbClr val="800080"/>
                  </a:solidFill>
                </a:rPr>
                <a:t>DataFrames</a:t>
              </a:r>
              <a:r>
                <a:rPr lang="fr-FR" i="1" dirty="0">
                  <a:solidFill>
                    <a:srgbClr val="800080"/>
                  </a:solidFill>
                </a:rPr>
                <a:t> sont des tableaux composés de </a:t>
              </a:r>
              <a:r>
                <a:rPr lang="fr-FR" i="1" dirty="0" err="1">
                  <a:solidFill>
                    <a:srgbClr val="800080"/>
                  </a:solidFill>
                </a:rPr>
                <a:t>Series</a:t>
              </a:r>
              <a:r>
                <a:rPr lang="fr-FR" i="1" dirty="0">
                  <a:solidFill>
                    <a:srgbClr val="800080"/>
                  </a:solidFill>
                </a:rPr>
                <a:t>.</a:t>
              </a:r>
            </a:p>
          </p:txBody>
        </p:sp>
      </p:grpSp>
    </p:spTree>
    <p:extLst>
      <p:ext uri="{BB962C8B-B14F-4D97-AF65-F5344CB8AC3E}">
        <p14:creationId xmlns:p14="http://schemas.microsoft.com/office/powerpoint/2010/main" val="393445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275443"/>
            <a:chOff x="0" y="998538"/>
            <a:chExt cx="9144000" cy="227544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66199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err="1">
                  <a:solidFill>
                    <a:srgbClr val="800080"/>
                  </a:solidFill>
                  <a:sym typeface="Wingdings" pitchFamily="2" charset="2"/>
                </a:rPr>
                <a:t>DataFrame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Les </a:t>
              </a:r>
              <a:r>
                <a:rPr lang="fr-FR" i="1" dirty="0" err="1">
                  <a:solidFill>
                    <a:srgbClr val="800080"/>
                  </a:solidFill>
                </a:rPr>
                <a:t>DataFrames</a:t>
              </a:r>
              <a:r>
                <a:rPr lang="fr-FR" i="1" dirty="0">
                  <a:solidFill>
                    <a:srgbClr val="800080"/>
                  </a:solidFill>
                </a:rPr>
                <a:t> sont vues comme des collections de colonnes (</a:t>
              </a:r>
              <a:r>
                <a:rPr lang="fr-FR" i="1" dirty="0" err="1">
                  <a:solidFill>
                    <a:srgbClr val="800080"/>
                  </a:solidFill>
                </a:rPr>
                <a:t>features</a:t>
              </a:r>
              <a:r>
                <a:rPr lang="fr-FR" i="1" dirty="0">
                  <a:solidFill>
                    <a:srgbClr val="800080"/>
                  </a:solidFill>
                </a:rPr>
                <a:t>) étiquetés via un label. </a:t>
              </a:r>
            </a:p>
            <a:p>
              <a:pPr lvl="1" algn="just">
                <a:spcAft>
                  <a:spcPts val="600"/>
                </a:spcAft>
                <a:buFont typeface="Wingdings" pitchFamily="2" charset="2"/>
                <a:buChar char="§"/>
              </a:pPr>
              <a:r>
                <a:rPr lang="fr-FR" i="1" dirty="0">
                  <a:solidFill>
                    <a:srgbClr val="800080"/>
                  </a:solidFill>
                </a:rPr>
                <a:t> Une ligne des </a:t>
              </a:r>
              <a:r>
                <a:rPr lang="fr-FR" i="1" dirty="0" err="1">
                  <a:solidFill>
                    <a:srgbClr val="800080"/>
                  </a:solidFill>
                </a:rPr>
                <a:t>DataFrames</a:t>
              </a:r>
              <a:r>
                <a:rPr lang="fr-FR" i="1" dirty="0">
                  <a:solidFill>
                    <a:srgbClr val="800080"/>
                  </a:solidFill>
                </a:rPr>
                <a:t> représente un individu (</a:t>
              </a:r>
              <a:r>
                <a:rPr lang="fr-FR" i="1" dirty="0" err="1">
                  <a:solidFill>
                    <a:srgbClr val="800080"/>
                  </a:solidFill>
                </a:rPr>
                <a:t>sample</a:t>
              </a:r>
              <a:r>
                <a:rPr lang="fr-FR" i="1" dirty="0">
                  <a:solidFill>
                    <a:srgbClr val="800080"/>
                  </a:solidFill>
                </a:rPr>
                <a:t>) qui est repéré par un index.  </a:t>
              </a:r>
            </a:p>
          </p:txBody>
        </p:sp>
      </p:grpSp>
      <p:pic>
        <p:nvPicPr>
          <p:cNvPr id="3" name="Image 2">
            <a:extLst>
              <a:ext uri="{FF2B5EF4-FFF2-40B4-BE49-F238E27FC236}">
                <a16:creationId xmlns:a16="http://schemas.microsoft.com/office/drawing/2014/main" id="{DCA601F6-8636-89F8-701A-A28DDEA64016}"/>
              </a:ext>
            </a:extLst>
          </p:cNvPr>
          <p:cNvPicPr>
            <a:picLocks noChangeAspect="1"/>
          </p:cNvPicPr>
          <p:nvPr/>
        </p:nvPicPr>
        <p:blipFill>
          <a:blip r:embed="rId4"/>
          <a:stretch>
            <a:fillRect/>
          </a:stretch>
        </p:blipFill>
        <p:spPr>
          <a:xfrm>
            <a:off x="644370" y="4106038"/>
            <a:ext cx="7238206" cy="2124321"/>
          </a:xfrm>
          <a:prstGeom prst="rect">
            <a:avLst/>
          </a:prstGeom>
        </p:spPr>
      </p:pic>
      <p:sp>
        <p:nvSpPr>
          <p:cNvPr id="4" name="Rectangle 3">
            <a:extLst>
              <a:ext uri="{FF2B5EF4-FFF2-40B4-BE49-F238E27FC236}">
                <a16:creationId xmlns:a16="http://schemas.microsoft.com/office/drawing/2014/main" id="{BF1135DE-8FC4-3B09-2FD0-D98BDA05AB3E}"/>
              </a:ext>
            </a:extLst>
          </p:cNvPr>
          <p:cNvSpPr/>
          <p:nvPr/>
        </p:nvSpPr>
        <p:spPr>
          <a:xfrm>
            <a:off x="1017064" y="4093338"/>
            <a:ext cx="6979812" cy="363507"/>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851AC9EA-9E7E-02D3-FEC4-5EC94301781D}"/>
              </a:ext>
            </a:extLst>
          </p:cNvPr>
          <p:cNvSpPr/>
          <p:nvPr/>
        </p:nvSpPr>
        <p:spPr>
          <a:xfrm>
            <a:off x="8158742" y="3744593"/>
            <a:ext cx="684803" cy="338554"/>
          </a:xfrm>
          <a:prstGeom prst="rect">
            <a:avLst/>
          </a:prstGeom>
        </p:spPr>
        <p:txBody>
          <a:bodyPr wrap="none">
            <a:spAutoFit/>
          </a:bodyPr>
          <a:lstStyle/>
          <a:p>
            <a:pPr algn="ctr"/>
            <a:r>
              <a:rPr lang="fr-FR" sz="1600" dirty="0">
                <a:solidFill>
                  <a:schemeClr val="accent2"/>
                </a:solidFill>
              </a:rPr>
              <a:t>Label</a:t>
            </a:r>
          </a:p>
        </p:txBody>
      </p:sp>
      <p:cxnSp>
        <p:nvCxnSpPr>
          <p:cNvPr id="6" name="Connecteur droit avec flèche 5">
            <a:extLst>
              <a:ext uri="{FF2B5EF4-FFF2-40B4-BE49-F238E27FC236}">
                <a16:creationId xmlns:a16="http://schemas.microsoft.com/office/drawing/2014/main" id="{58E9E736-FDAD-E877-B712-AE951DAD1B03}"/>
              </a:ext>
            </a:extLst>
          </p:cNvPr>
          <p:cNvCxnSpPr>
            <a:cxnSpLocks/>
            <a:stCxn id="5" idx="2"/>
            <a:endCxn id="4" idx="3"/>
          </p:cNvCxnSpPr>
          <p:nvPr/>
        </p:nvCxnSpPr>
        <p:spPr>
          <a:xfrm flipH="1">
            <a:off x="7996876" y="4083147"/>
            <a:ext cx="504268" cy="191945"/>
          </a:xfrm>
          <a:prstGeom prst="straightConnector1">
            <a:avLst/>
          </a:prstGeom>
          <a:ln w="317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E910543-14D0-F6EC-3F92-A634EFDF6C3C}"/>
              </a:ext>
            </a:extLst>
          </p:cNvPr>
          <p:cNvSpPr/>
          <p:nvPr/>
        </p:nvSpPr>
        <p:spPr>
          <a:xfrm>
            <a:off x="644370" y="4436607"/>
            <a:ext cx="607219" cy="1576265"/>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3489F918-DF59-8253-F46C-B00952400F7E}"/>
              </a:ext>
            </a:extLst>
          </p:cNvPr>
          <p:cNvCxnSpPr>
            <a:cxnSpLocks/>
          </p:cNvCxnSpPr>
          <p:nvPr/>
        </p:nvCxnSpPr>
        <p:spPr>
          <a:xfrm>
            <a:off x="512796" y="3939437"/>
            <a:ext cx="164567" cy="497170"/>
          </a:xfrm>
          <a:prstGeom prst="straightConnector1">
            <a:avLst/>
          </a:prstGeom>
          <a:ln w="317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1E4B42-F2EB-2ED8-F435-11C2C956975E}"/>
              </a:ext>
            </a:extLst>
          </p:cNvPr>
          <p:cNvSpPr/>
          <p:nvPr/>
        </p:nvSpPr>
        <p:spPr>
          <a:xfrm>
            <a:off x="164207" y="3632065"/>
            <a:ext cx="686406" cy="338554"/>
          </a:xfrm>
          <a:prstGeom prst="rect">
            <a:avLst/>
          </a:prstGeom>
        </p:spPr>
        <p:txBody>
          <a:bodyPr wrap="none">
            <a:spAutoFit/>
          </a:bodyPr>
          <a:lstStyle/>
          <a:p>
            <a:pPr algn="ctr"/>
            <a:r>
              <a:rPr lang="fr-FR" sz="1600" dirty="0">
                <a:solidFill>
                  <a:schemeClr val="accent2"/>
                </a:solidFill>
              </a:rPr>
              <a:t>Index</a:t>
            </a:r>
          </a:p>
        </p:txBody>
      </p:sp>
      <p:sp>
        <p:nvSpPr>
          <p:cNvPr id="12" name="Rectangle 11">
            <a:extLst>
              <a:ext uri="{FF2B5EF4-FFF2-40B4-BE49-F238E27FC236}">
                <a16:creationId xmlns:a16="http://schemas.microsoft.com/office/drawing/2014/main" id="{644F8B1F-5BB9-8901-7326-6176BF64E867}"/>
              </a:ext>
            </a:extLst>
          </p:cNvPr>
          <p:cNvSpPr/>
          <p:nvPr/>
        </p:nvSpPr>
        <p:spPr>
          <a:xfrm>
            <a:off x="8027401" y="4900496"/>
            <a:ext cx="1039067" cy="830997"/>
          </a:xfrm>
          <a:prstGeom prst="rect">
            <a:avLst/>
          </a:prstGeom>
        </p:spPr>
        <p:txBody>
          <a:bodyPr wrap="none">
            <a:spAutoFit/>
          </a:bodyPr>
          <a:lstStyle/>
          <a:p>
            <a:pPr algn="ctr"/>
            <a:r>
              <a:rPr lang="fr-FR" sz="1600" dirty="0" err="1">
                <a:solidFill>
                  <a:schemeClr val="accent2"/>
                </a:solidFill>
              </a:rPr>
              <a:t>samples</a:t>
            </a:r>
            <a:r>
              <a:rPr lang="fr-FR" sz="1600" dirty="0">
                <a:solidFill>
                  <a:schemeClr val="accent2"/>
                </a:solidFill>
              </a:rPr>
              <a:t> </a:t>
            </a:r>
          </a:p>
          <a:p>
            <a:pPr algn="ctr"/>
            <a:r>
              <a:rPr lang="fr-FR" sz="1600" dirty="0">
                <a:solidFill>
                  <a:schemeClr val="accent2"/>
                </a:solidFill>
              </a:rPr>
              <a:t>ou </a:t>
            </a:r>
          </a:p>
          <a:p>
            <a:pPr algn="ctr"/>
            <a:r>
              <a:rPr lang="fr-FR" sz="1600" dirty="0">
                <a:solidFill>
                  <a:schemeClr val="accent2"/>
                </a:solidFill>
              </a:rPr>
              <a:t>individus</a:t>
            </a:r>
          </a:p>
        </p:txBody>
      </p:sp>
      <p:cxnSp>
        <p:nvCxnSpPr>
          <p:cNvPr id="13" name="Connecteur droit avec flèche 12">
            <a:extLst>
              <a:ext uri="{FF2B5EF4-FFF2-40B4-BE49-F238E27FC236}">
                <a16:creationId xmlns:a16="http://schemas.microsoft.com/office/drawing/2014/main" id="{081CCBF8-9BCB-591E-F40D-A684971774F1}"/>
              </a:ext>
            </a:extLst>
          </p:cNvPr>
          <p:cNvCxnSpPr>
            <a:cxnSpLocks/>
          </p:cNvCxnSpPr>
          <p:nvPr/>
        </p:nvCxnSpPr>
        <p:spPr>
          <a:xfrm flipV="1">
            <a:off x="8012119" y="4579930"/>
            <a:ext cx="0" cy="1372681"/>
          </a:xfrm>
          <a:prstGeom prst="straightConnector1">
            <a:avLst/>
          </a:prstGeom>
          <a:ln w="3175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233F9D-41D8-CDA1-5EB2-9382F03B48FE}"/>
              </a:ext>
            </a:extLst>
          </p:cNvPr>
          <p:cNvSpPr/>
          <p:nvPr/>
        </p:nvSpPr>
        <p:spPr>
          <a:xfrm>
            <a:off x="3185293" y="3640266"/>
            <a:ext cx="2156360" cy="338554"/>
          </a:xfrm>
          <a:prstGeom prst="rect">
            <a:avLst/>
          </a:prstGeom>
        </p:spPr>
        <p:txBody>
          <a:bodyPr wrap="none">
            <a:spAutoFit/>
          </a:bodyPr>
          <a:lstStyle/>
          <a:p>
            <a:pPr algn="ctr"/>
            <a:r>
              <a:rPr lang="fr-FR" sz="1600" dirty="0" err="1">
                <a:solidFill>
                  <a:schemeClr val="accent2"/>
                </a:solidFill>
              </a:rPr>
              <a:t>features</a:t>
            </a:r>
            <a:r>
              <a:rPr lang="fr-FR" sz="1600" dirty="0">
                <a:solidFill>
                  <a:schemeClr val="accent2"/>
                </a:solidFill>
              </a:rPr>
              <a:t> ou variables</a:t>
            </a:r>
          </a:p>
        </p:txBody>
      </p:sp>
      <p:cxnSp>
        <p:nvCxnSpPr>
          <p:cNvPr id="19" name="Connecteur droit avec flèche 18">
            <a:extLst>
              <a:ext uri="{FF2B5EF4-FFF2-40B4-BE49-F238E27FC236}">
                <a16:creationId xmlns:a16="http://schemas.microsoft.com/office/drawing/2014/main" id="{0206DD56-66CE-7228-9EE7-366C622FB8FB}"/>
              </a:ext>
            </a:extLst>
          </p:cNvPr>
          <p:cNvCxnSpPr>
            <a:cxnSpLocks/>
          </p:cNvCxnSpPr>
          <p:nvPr/>
        </p:nvCxnSpPr>
        <p:spPr>
          <a:xfrm flipH="1" flipV="1">
            <a:off x="1251589" y="3981713"/>
            <a:ext cx="6468454" cy="25312"/>
          </a:xfrm>
          <a:prstGeom prst="straightConnector1">
            <a:avLst/>
          </a:prstGeom>
          <a:ln w="3175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8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21500"/>
            <a:chOff x="0" y="998538"/>
            <a:chExt cx="9144000" cy="192150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30805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Accès aux informations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Tout type de liste, de matrice ou de dictionnaire peut être transformé en un </a:t>
              </a:r>
              <a:r>
                <a:rPr lang="fr-FR" i="1" dirty="0" err="1">
                  <a:solidFill>
                    <a:srgbClr val="800080"/>
                  </a:solidFill>
                </a:rPr>
                <a:t>DataFrame</a:t>
              </a:r>
              <a:r>
                <a:rPr lang="fr-FR" i="1" dirty="0">
                  <a:solidFill>
                    <a:srgbClr val="800080"/>
                  </a:solidFill>
                </a:rPr>
                <a:t>. Les données peuvent également être récupérées à partir de fichiers à différents formats : (csv, </a:t>
              </a:r>
              <a:r>
                <a:rPr lang="fr-FR" i="1" dirty="0" err="1">
                  <a:solidFill>
                    <a:srgbClr val="800080"/>
                  </a:solidFill>
                </a:rPr>
                <a:t>json</a:t>
              </a:r>
              <a:r>
                <a:rPr lang="fr-FR" i="1" dirty="0">
                  <a:solidFill>
                    <a:srgbClr val="800080"/>
                  </a:solidFill>
                </a:rPr>
                <a:t>, xml, html, </a:t>
              </a:r>
              <a:r>
                <a:rPr lang="fr-FR" i="1" dirty="0" err="1">
                  <a:solidFill>
                    <a:srgbClr val="800080"/>
                  </a:solidFill>
                </a:rPr>
                <a:t>sql</a:t>
              </a:r>
              <a:r>
                <a:rPr lang="fr-FR" i="1" dirty="0">
                  <a:solidFill>
                    <a:srgbClr val="800080"/>
                  </a:solidFill>
                </a:rPr>
                <a:t> …} </a:t>
              </a:r>
            </a:p>
          </p:txBody>
        </p:sp>
      </p:grpSp>
      <p:sp>
        <p:nvSpPr>
          <p:cNvPr id="7" name="Rectangle 1">
            <a:extLst>
              <a:ext uri="{FF2B5EF4-FFF2-40B4-BE49-F238E27FC236}">
                <a16:creationId xmlns:a16="http://schemas.microsoft.com/office/drawing/2014/main" id="{26E140CE-3FFA-589C-C6DA-EE36BEAF47A1}"/>
              </a:ext>
            </a:extLst>
          </p:cNvPr>
          <p:cNvSpPr>
            <a:spLocks noChangeArrowheads="1"/>
          </p:cNvSpPr>
          <p:nvPr/>
        </p:nvSpPr>
        <p:spPr bwMode="auto">
          <a:xfrm>
            <a:off x="1595438" y="2965103"/>
            <a:ext cx="6933900"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import pandas as </a:t>
            </a:r>
            <a:r>
              <a:rPr lang="fr-FR" sz="1400" i="1" dirty="0" err="1">
                <a:solidFill>
                  <a:srgbClr val="800080"/>
                </a:solidFill>
              </a:rPr>
              <a:t>pd</a:t>
            </a:r>
            <a:r>
              <a:rPr lang="fr-FR" sz="1400" i="1" dirty="0">
                <a:solidFill>
                  <a:srgbClr val="800080"/>
                </a:solidFill>
              </a:rPr>
              <a:t>		</a:t>
            </a:r>
            <a:r>
              <a:rPr lang="fr-FR" sz="1400" i="1" dirty="0">
                <a:solidFill>
                  <a:srgbClr val="419BDF"/>
                </a:solidFill>
              </a:rPr>
              <a:t># Importation de la bibliothèque</a:t>
            </a:r>
          </a:p>
          <a:p>
            <a:pPr>
              <a:tabLst>
                <a:tab pos="1558925" algn="ctr"/>
              </a:tabLst>
            </a:pPr>
            <a:r>
              <a:rPr lang="fr-FR" sz="1400" i="1" dirty="0">
                <a:solidFill>
                  <a:srgbClr val="419BDF"/>
                </a:solidFill>
              </a:rPr>
              <a:t># Création d’un </a:t>
            </a:r>
            <a:r>
              <a:rPr lang="fr-FR" sz="1400" i="1" dirty="0" err="1">
                <a:solidFill>
                  <a:srgbClr val="419BDF"/>
                </a:solidFill>
              </a:rPr>
              <a:t>DataFrame</a:t>
            </a:r>
            <a:r>
              <a:rPr lang="fr-FR" sz="1400" i="1" dirty="0">
                <a:solidFill>
                  <a:srgbClr val="419BDF"/>
                </a:solidFill>
              </a:rPr>
              <a:t> à partir de listes</a:t>
            </a:r>
          </a:p>
          <a:p>
            <a:pPr>
              <a:tabLst>
                <a:tab pos="1558925" algn="ctr"/>
              </a:tabLst>
            </a:pPr>
            <a:r>
              <a:rPr lang="fr-FR" sz="1400" i="1" dirty="0">
                <a:solidFill>
                  <a:srgbClr val="800080"/>
                </a:solidFill>
              </a:rPr>
              <a:t>Tab = </a:t>
            </a:r>
            <a:r>
              <a:rPr lang="fr-FR" sz="1400" i="1" dirty="0" err="1">
                <a:solidFill>
                  <a:srgbClr val="800080"/>
                </a:solidFill>
              </a:rPr>
              <a:t>np.linespace</a:t>
            </a:r>
            <a:r>
              <a:rPr lang="fr-FR" sz="1400" i="1" dirty="0">
                <a:solidFill>
                  <a:srgbClr val="800080"/>
                </a:solidFill>
              </a:rPr>
              <a:t>(0,10,11) 	</a:t>
            </a:r>
            <a:r>
              <a:rPr lang="fr-FR" sz="1400" i="1" dirty="0">
                <a:solidFill>
                  <a:srgbClr val="419BDF"/>
                </a:solidFill>
              </a:rPr>
              <a:t># Création d’une série de valeurs</a:t>
            </a:r>
          </a:p>
          <a:p>
            <a:pPr>
              <a:tabLst>
                <a:tab pos="1558925" algn="ctr"/>
              </a:tabLst>
            </a:pPr>
            <a:r>
              <a:rPr lang="fr-FR" sz="1400" i="1" dirty="0">
                <a:solidFill>
                  <a:srgbClr val="800080"/>
                </a:solidFill>
              </a:rPr>
              <a:t>data = </a:t>
            </a:r>
            <a:r>
              <a:rPr lang="fr-FR" sz="1400" i="1" dirty="0" err="1">
                <a:solidFill>
                  <a:srgbClr val="800080"/>
                </a:solidFill>
              </a:rPr>
              <a:t>pd.DataFrame</a:t>
            </a:r>
            <a:r>
              <a:rPr lang="fr-FR" sz="1400" i="1" dirty="0">
                <a:solidFill>
                  <a:srgbClr val="800080"/>
                </a:solidFill>
              </a:rPr>
              <a:t>(data={'valeur' : tab, '</a:t>
            </a:r>
            <a:r>
              <a:rPr lang="fr-FR" sz="1400" i="1" dirty="0" err="1">
                <a:solidFill>
                  <a:srgbClr val="800080"/>
                </a:solidFill>
              </a:rPr>
              <a:t>exp</a:t>
            </a:r>
            <a:r>
              <a:rPr lang="fr-FR" sz="1400" i="1" dirty="0">
                <a:solidFill>
                  <a:srgbClr val="800080"/>
                </a:solidFill>
              </a:rPr>
              <a:t>' : </a:t>
            </a:r>
            <a:r>
              <a:rPr lang="fr-FR" sz="1400" i="1" dirty="0" err="1">
                <a:solidFill>
                  <a:srgbClr val="800080"/>
                </a:solidFill>
              </a:rPr>
              <a:t>np.exp</a:t>
            </a:r>
            <a:r>
              <a:rPr lang="fr-FR" sz="1400" i="1" dirty="0">
                <a:solidFill>
                  <a:srgbClr val="800080"/>
                </a:solidFill>
              </a:rPr>
              <a:t>(tab)})</a:t>
            </a:r>
          </a:p>
          <a:p>
            <a:pPr>
              <a:tabLst>
                <a:tab pos="1558925" algn="ctr"/>
              </a:tabLst>
            </a:pPr>
            <a:r>
              <a:rPr lang="fr-FR" sz="1400" i="1" dirty="0">
                <a:solidFill>
                  <a:srgbClr val="419BDF"/>
                </a:solidFill>
              </a:rPr>
              <a:t># Lecture de données à partir de fichiers en spécifiant le caractère séparateur</a:t>
            </a:r>
          </a:p>
          <a:p>
            <a:pPr>
              <a:tabLst>
                <a:tab pos="1558925" algn="ctr"/>
              </a:tabLst>
            </a:pP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pd.read_csv</a:t>
            </a:r>
            <a:r>
              <a:rPr lang="fr-FR" sz="1400" i="1" dirty="0">
                <a:solidFill>
                  <a:srgbClr val="800080"/>
                </a:solidFill>
              </a:rPr>
              <a:t>('</a:t>
            </a:r>
            <a:r>
              <a:rPr lang="fr-FR" sz="1400" i="1" dirty="0" err="1">
                <a:solidFill>
                  <a:srgbClr val="800080"/>
                </a:solidFill>
              </a:rPr>
              <a:t>Penguins.csv</a:t>
            </a:r>
            <a:r>
              <a:rPr lang="fr-FR" sz="1400" i="1" dirty="0">
                <a:solidFill>
                  <a:srgbClr val="800080"/>
                </a:solidFill>
              </a:rPr>
              <a:t>', </a:t>
            </a:r>
            <a:r>
              <a:rPr lang="fr-FR" sz="1400" i="1" dirty="0" err="1">
                <a:solidFill>
                  <a:srgbClr val="800080"/>
                </a:solidFill>
              </a:rPr>
              <a:t>delimiter</a:t>
            </a:r>
            <a:r>
              <a:rPr lang="fr-FR" sz="1400" i="1" dirty="0">
                <a:solidFill>
                  <a:srgbClr val="800080"/>
                </a:solidFill>
              </a:rPr>
              <a:t>=';')</a:t>
            </a:r>
          </a:p>
        </p:txBody>
      </p:sp>
      <p:sp>
        <p:nvSpPr>
          <p:cNvPr id="8" name="Text Box 10">
            <a:extLst>
              <a:ext uri="{FF2B5EF4-FFF2-40B4-BE49-F238E27FC236}">
                <a16:creationId xmlns:a16="http://schemas.microsoft.com/office/drawing/2014/main" id="{84F6E94F-8519-FD16-E0A5-BBF5F06875B6}"/>
              </a:ext>
            </a:extLst>
          </p:cNvPr>
          <p:cNvSpPr txBox="1">
            <a:spLocks noChangeArrowheads="1"/>
          </p:cNvSpPr>
          <p:nvPr/>
        </p:nvSpPr>
        <p:spPr bwMode="auto">
          <a:xfrm>
            <a:off x="711830" y="4443011"/>
            <a:ext cx="8140419" cy="369332"/>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Principaux attributs sur le </a:t>
            </a:r>
            <a:r>
              <a:rPr lang="fr-FR" i="1" dirty="0" err="1">
                <a:solidFill>
                  <a:srgbClr val="800080"/>
                </a:solidFill>
              </a:rPr>
              <a:t>DataFrame</a:t>
            </a:r>
            <a:r>
              <a:rPr lang="fr-FR" i="1" dirty="0">
                <a:solidFill>
                  <a:srgbClr val="800080"/>
                </a:solidFill>
              </a:rPr>
              <a:t> </a:t>
            </a:r>
          </a:p>
        </p:txBody>
      </p:sp>
      <p:sp>
        <p:nvSpPr>
          <p:cNvPr id="14" name="Rectangle 1">
            <a:extLst>
              <a:ext uri="{FF2B5EF4-FFF2-40B4-BE49-F238E27FC236}">
                <a16:creationId xmlns:a16="http://schemas.microsoft.com/office/drawing/2014/main" id="{98E4FE61-C2E7-D169-1862-25B8EF6D669A}"/>
              </a:ext>
            </a:extLst>
          </p:cNvPr>
          <p:cNvSpPr>
            <a:spLocks noChangeArrowheads="1"/>
          </p:cNvSpPr>
          <p:nvPr/>
        </p:nvSpPr>
        <p:spPr bwMode="auto">
          <a:xfrm>
            <a:off x="1605335" y="4852988"/>
            <a:ext cx="6933900"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data_penguins.shape</a:t>
            </a:r>
            <a:r>
              <a:rPr lang="fr-FR" sz="1400" i="1" dirty="0">
                <a:solidFill>
                  <a:srgbClr val="800080"/>
                </a:solidFill>
              </a:rPr>
              <a:t>		</a:t>
            </a:r>
            <a:r>
              <a:rPr lang="fr-FR" sz="1400" i="1" dirty="0">
                <a:solidFill>
                  <a:srgbClr val="419BDF"/>
                </a:solidFill>
              </a:rPr>
              <a:t># taille du </a:t>
            </a:r>
            <a:r>
              <a:rPr lang="fr-FR" sz="1400" i="1" dirty="0" err="1">
                <a:solidFill>
                  <a:srgbClr val="419BDF"/>
                </a:solidFill>
              </a:rPr>
              <a:t>dataframe</a:t>
            </a:r>
            <a:r>
              <a:rPr lang="fr-FR" sz="1400" i="1" dirty="0">
                <a:solidFill>
                  <a:srgbClr val="419BDF"/>
                </a:solidFill>
              </a:rPr>
              <a:t> : (344, 8)</a:t>
            </a:r>
          </a:p>
          <a:p>
            <a:pPr>
              <a:tabLst>
                <a:tab pos="1558925" algn="ctr"/>
              </a:tabLst>
            </a:pPr>
            <a:r>
              <a:rPr lang="fr-FR" sz="1400" i="1" dirty="0" err="1">
                <a:solidFill>
                  <a:srgbClr val="800080"/>
                </a:solidFill>
              </a:rPr>
              <a:t>data_penguins.columns</a:t>
            </a:r>
            <a:r>
              <a:rPr lang="fr-FR" sz="1400" i="1" dirty="0">
                <a:solidFill>
                  <a:srgbClr val="800080"/>
                </a:solidFill>
              </a:rPr>
              <a:t>	</a:t>
            </a:r>
            <a:r>
              <a:rPr lang="fr-FR" sz="1400" i="1" dirty="0">
                <a:solidFill>
                  <a:srgbClr val="419BDF"/>
                </a:solidFill>
              </a:rPr>
              <a:t># noms des colonnes : ([‘</a:t>
            </a:r>
            <a:r>
              <a:rPr lang="fr-FR" sz="1400" i="1" dirty="0" err="1">
                <a:solidFill>
                  <a:srgbClr val="419BDF"/>
                </a:solidFill>
              </a:rPr>
              <a:t>species</a:t>
            </a:r>
            <a:r>
              <a:rPr lang="fr-FR" sz="1400" i="1" dirty="0">
                <a:solidFill>
                  <a:srgbClr val="419BDF"/>
                </a:solidFill>
              </a:rPr>
              <a:t>’, ‘</a:t>
            </a:r>
            <a:r>
              <a:rPr lang="fr-FR" sz="1400" i="1" dirty="0" err="1">
                <a:solidFill>
                  <a:srgbClr val="419BDF"/>
                </a:solidFill>
              </a:rPr>
              <a:t>island</a:t>
            </a:r>
            <a:r>
              <a:rPr lang="fr-FR" sz="1400" i="1" dirty="0">
                <a:solidFill>
                  <a:srgbClr val="419BDF"/>
                </a:solidFill>
              </a:rPr>
              <a:t>’, …])</a:t>
            </a:r>
          </a:p>
          <a:p>
            <a:pPr>
              <a:tabLst>
                <a:tab pos="1558925" algn="ctr"/>
              </a:tabLst>
            </a:pPr>
            <a:r>
              <a:rPr lang="fr-FR" sz="1400" i="1" dirty="0" err="1">
                <a:solidFill>
                  <a:srgbClr val="800080"/>
                </a:solidFill>
              </a:rPr>
              <a:t>data_penguins.index</a:t>
            </a:r>
            <a:r>
              <a:rPr lang="fr-FR" sz="1400" i="1" dirty="0">
                <a:solidFill>
                  <a:srgbClr val="800080"/>
                </a:solidFill>
              </a:rPr>
              <a:t>	 	</a:t>
            </a:r>
            <a:r>
              <a:rPr lang="fr-FR" sz="1400" i="1" dirty="0">
                <a:solidFill>
                  <a:srgbClr val="419BDF"/>
                </a:solidFill>
              </a:rPr>
              <a:t># index : </a:t>
            </a:r>
            <a:r>
              <a:rPr lang="fr-FR" sz="1400" i="1" dirty="0" err="1">
                <a:solidFill>
                  <a:srgbClr val="419BDF"/>
                </a:solidFill>
              </a:rPr>
              <a:t>RangeIndex</a:t>
            </a:r>
            <a:r>
              <a:rPr lang="fr-FR" sz="1400" i="1" dirty="0">
                <a:solidFill>
                  <a:srgbClr val="419BDF"/>
                </a:solidFill>
              </a:rPr>
              <a:t>(start=0, stop=344, </a:t>
            </a:r>
            <a:r>
              <a:rPr lang="fr-FR" sz="1400" i="1" dirty="0" err="1">
                <a:solidFill>
                  <a:srgbClr val="419BDF"/>
                </a:solidFill>
              </a:rPr>
              <a:t>step</a:t>
            </a:r>
            <a:r>
              <a:rPr lang="fr-FR" sz="1400" i="1" dirty="0">
                <a:solidFill>
                  <a:srgbClr val="419BDF"/>
                </a:solidFill>
              </a:rPr>
              <a:t>=1)</a:t>
            </a:r>
          </a:p>
          <a:p>
            <a:pPr>
              <a:tabLst>
                <a:tab pos="1558925" algn="ctr"/>
              </a:tabLst>
            </a:pPr>
            <a:r>
              <a:rPr lang="fr-FR" sz="1400" i="1" dirty="0" err="1">
                <a:solidFill>
                  <a:srgbClr val="800080"/>
                </a:solidFill>
              </a:rPr>
              <a:t>data_penguins.dtypes</a:t>
            </a:r>
            <a:r>
              <a:rPr lang="fr-FR" sz="1400" i="1" dirty="0">
                <a:solidFill>
                  <a:srgbClr val="800080"/>
                </a:solidFill>
              </a:rPr>
              <a:t> 		</a:t>
            </a:r>
            <a:r>
              <a:rPr lang="fr-FR" sz="1400" i="1" dirty="0">
                <a:solidFill>
                  <a:srgbClr val="419BDF"/>
                </a:solidFill>
              </a:rPr>
              <a:t># affiche le type de chaque </a:t>
            </a:r>
            <a:r>
              <a:rPr lang="fr-FR" sz="1400" i="1" dirty="0" err="1">
                <a:solidFill>
                  <a:srgbClr val="419BDF"/>
                </a:solidFill>
              </a:rPr>
              <a:t>features</a:t>
            </a:r>
            <a:endParaRPr lang="fr-FR" sz="1400" i="1" dirty="0">
              <a:solidFill>
                <a:srgbClr val="419BDF"/>
              </a:solidFill>
            </a:endParaRPr>
          </a:p>
        </p:txBody>
      </p:sp>
      <p:sp>
        <p:nvSpPr>
          <p:cNvPr id="15" name="Text Box 10">
            <a:extLst>
              <a:ext uri="{FF2B5EF4-FFF2-40B4-BE49-F238E27FC236}">
                <a16:creationId xmlns:a16="http://schemas.microsoft.com/office/drawing/2014/main" id="{00F00459-F47F-053F-1E01-7D6BB05B4F3E}"/>
              </a:ext>
            </a:extLst>
          </p:cNvPr>
          <p:cNvSpPr txBox="1">
            <a:spLocks noChangeArrowheads="1"/>
          </p:cNvSpPr>
          <p:nvPr/>
        </p:nvSpPr>
        <p:spPr bwMode="auto">
          <a:xfrm>
            <a:off x="721725" y="5937326"/>
            <a:ext cx="8140419" cy="723275"/>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L’accès aux </a:t>
            </a:r>
            <a:r>
              <a:rPr lang="fr-FR" i="1" dirty="0" err="1">
                <a:solidFill>
                  <a:srgbClr val="800080"/>
                </a:solidFill>
              </a:rPr>
              <a:t>features</a:t>
            </a:r>
            <a:r>
              <a:rPr lang="fr-FR" i="1" dirty="0">
                <a:solidFill>
                  <a:srgbClr val="800080"/>
                </a:solidFill>
              </a:rPr>
              <a:t> se fait via l’instruction </a:t>
            </a:r>
            <a:r>
              <a:rPr lang="fr-FR" i="1" dirty="0" err="1">
                <a:solidFill>
                  <a:srgbClr val="800080"/>
                </a:solidFill>
              </a:rPr>
              <a:t>dataframe</a:t>
            </a:r>
            <a:r>
              <a:rPr lang="fr-FR" i="1" dirty="0">
                <a:solidFill>
                  <a:srgbClr val="800080"/>
                </a:solidFill>
              </a:rPr>
              <a:t>[label]</a:t>
            </a:r>
          </a:p>
          <a:p>
            <a:pPr lvl="1" algn="just">
              <a:spcAft>
                <a:spcPts val="600"/>
              </a:spcAft>
              <a:buClr>
                <a:schemeClr val="accent2"/>
              </a:buClr>
              <a:buFont typeface="Wingdings" pitchFamily="2" charset="2"/>
              <a:buChar char="§"/>
            </a:pPr>
            <a:r>
              <a:rPr lang="fr-FR" i="1" dirty="0">
                <a:solidFill>
                  <a:srgbClr val="800080"/>
                </a:solidFill>
              </a:rPr>
              <a:t> L’accès aux </a:t>
            </a:r>
            <a:r>
              <a:rPr lang="fr-FR" i="1" dirty="0" err="1">
                <a:solidFill>
                  <a:srgbClr val="800080"/>
                </a:solidFill>
              </a:rPr>
              <a:t>samples</a:t>
            </a:r>
            <a:r>
              <a:rPr lang="fr-FR" i="1" dirty="0">
                <a:solidFill>
                  <a:srgbClr val="800080"/>
                </a:solidFill>
              </a:rPr>
              <a:t> par l’instruction </a:t>
            </a:r>
            <a:r>
              <a:rPr lang="fr-FR" i="1" dirty="0" err="1">
                <a:solidFill>
                  <a:srgbClr val="800080"/>
                </a:solidFill>
              </a:rPr>
              <a:t>dataFrame.loc</a:t>
            </a:r>
            <a:r>
              <a:rPr lang="fr-FR" i="1" dirty="0">
                <a:solidFill>
                  <a:srgbClr val="800080"/>
                </a:solidFill>
              </a:rPr>
              <a:t>[index] </a:t>
            </a:r>
          </a:p>
        </p:txBody>
      </p:sp>
    </p:spTree>
    <p:extLst>
      <p:ext uri="{BB962C8B-B14F-4D97-AF65-F5344CB8AC3E}">
        <p14:creationId xmlns:p14="http://schemas.microsoft.com/office/powerpoint/2010/main" val="80455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998992"/>
            <a:chOff x="0" y="998538"/>
            <a:chExt cx="9144000" cy="399899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38554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a:t>
              </a:r>
              <a:r>
                <a:rPr lang="fr-FR" sz="2000" b="1" dirty="0" err="1">
                  <a:solidFill>
                    <a:srgbClr val="800080"/>
                  </a:solidFill>
                  <a:sym typeface="Wingdings" pitchFamily="2" charset="2"/>
                </a:rPr>
                <a:t>features</a:t>
              </a:r>
              <a:r>
                <a:rPr lang="fr-FR" sz="2000" b="1" dirty="0">
                  <a:solidFill>
                    <a:srgbClr val="800080"/>
                  </a:solidFill>
                  <a:sym typeface="Wingdings" pitchFamily="2" charset="2"/>
                </a:rPr>
                <a:t> numériques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méthode </a:t>
              </a:r>
              <a:r>
                <a:rPr lang="fr-FR" i="1" dirty="0" err="1">
                  <a:solidFill>
                    <a:srgbClr val="800080"/>
                  </a:solidFill>
                </a:rPr>
                <a:t>describe</a:t>
              </a:r>
              <a:r>
                <a:rPr lang="fr-FR" i="1" dirty="0">
                  <a:solidFill>
                    <a:srgbClr val="800080"/>
                  </a:solidFill>
                </a:rPr>
                <a:t>() produit une description statistique des données numériques (valeurs non nulles, moyenne, min, max, écart type …)</a:t>
              </a:r>
            </a:p>
            <a:p>
              <a:pPr lvl="1" algn="just">
                <a:spcAft>
                  <a:spcPts val="600"/>
                </a:spcAft>
                <a:buFont typeface="Wingdings" pitchFamily="2" charset="2"/>
                <a:buChar char="§"/>
              </a:pPr>
              <a:r>
                <a:rPr lang="fr-FR" i="1" dirty="0">
                  <a:solidFill>
                    <a:srgbClr val="800080"/>
                  </a:solidFill>
                </a:rPr>
                <a:t> Elle permet de savoir s’il y a des valeurs manquantes, des </a:t>
              </a:r>
              <a:r>
                <a:rPr lang="fr-FR" i="1" dirty="0" err="1">
                  <a:solidFill>
                    <a:srgbClr val="800080"/>
                  </a:solidFill>
                </a:rPr>
                <a:t>outliers</a:t>
              </a:r>
              <a:r>
                <a:rPr lang="fr-FR" i="1" dirty="0">
                  <a:solidFill>
                    <a:srgbClr val="800080"/>
                  </a:solidFill>
                </a:rPr>
                <a:t> …</a:t>
              </a:r>
            </a:p>
            <a:p>
              <a:pPr lvl="1" algn="just">
                <a:spcAft>
                  <a:spcPts val="1200"/>
                </a:spcAft>
                <a:buFont typeface="Wingdings" pitchFamily="2" charset="2"/>
                <a:buChar char="§"/>
              </a:pPr>
              <a:r>
                <a:rPr lang="fr-FR" i="1" dirty="0">
                  <a:solidFill>
                    <a:srgbClr val="800080"/>
                  </a:solidFill>
                </a:rPr>
                <a:t> La méthode </a:t>
              </a:r>
              <a:r>
                <a:rPr lang="fr-FR" i="1" dirty="0" err="1">
                  <a:solidFill>
                    <a:srgbClr val="800080"/>
                  </a:solidFill>
                </a:rPr>
                <a:t>corr</a:t>
              </a:r>
              <a:r>
                <a:rPr lang="fr-FR" i="1" dirty="0">
                  <a:solidFill>
                    <a:srgbClr val="800080"/>
                  </a:solidFill>
                </a:rPr>
                <a:t>() renvoie une matrice de corrélation pour chaque variables numériques entre elles.</a:t>
              </a:r>
            </a:p>
            <a:p>
              <a:pPr algn="just">
                <a:spcAft>
                  <a:spcPts val="600"/>
                </a:spcAft>
                <a:buClr>
                  <a:schemeClr val="accent2"/>
                </a:buClr>
              </a:pPr>
              <a:r>
                <a:rPr lang="fr-FR" sz="2000" b="1" dirty="0">
                  <a:solidFill>
                    <a:srgbClr val="800080"/>
                  </a:solidFill>
                  <a:sym typeface="Wingdings" pitchFamily="2" charset="2"/>
                </a:rPr>
                <a:t>Les </a:t>
              </a:r>
              <a:r>
                <a:rPr lang="fr-FR" sz="2000" b="1" dirty="0" err="1">
                  <a:solidFill>
                    <a:srgbClr val="800080"/>
                  </a:solidFill>
                  <a:sym typeface="Wingdings" pitchFamily="2" charset="2"/>
                </a:rPr>
                <a:t>features</a:t>
              </a:r>
              <a:r>
                <a:rPr lang="fr-FR" sz="2000" b="1" dirty="0">
                  <a:solidFill>
                    <a:srgbClr val="800080"/>
                  </a:solidFill>
                  <a:sym typeface="Wingdings" pitchFamily="2" charset="2"/>
                </a:rPr>
                <a:t> </a:t>
              </a:r>
              <a:r>
                <a:rPr lang="fr-FR" sz="2000" b="1" dirty="0" err="1">
                  <a:solidFill>
                    <a:srgbClr val="800080"/>
                  </a:solidFill>
                  <a:sym typeface="Wingdings" pitchFamily="2" charset="2"/>
                </a:rPr>
                <a:t>object</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méthode </a:t>
              </a:r>
              <a:r>
                <a:rPr lang="fr-FR" i="1" dirty="0" err="1">
                  <a:solidFill>
                    <a:srgbClr val="800080"/>
                  </a:solidFill>
                </a:rPr>
                <a:t>value_counts</a:t>
              </a:r>
              <a:r>
                <a:rPr lang="fr-FR" i="1" dirty="0">
                  <a:solidFill>
                    <a:srgbClr val="800080"/>
                  </a:solidFill>
                </a:rPr>
                <a:t>() compte le nombre d’occurrences de chaque valeur unique. Cette méthode peu également s’appliquer à des </a:t>
              </a:r>
              <a:r>
                <a:rPr lang="fr-FR" i="1" dirty="0" err="1">
                  <a:solidFill>
                    <a:srgbClr val="800080"/>
                  </a:solidFill>
                </a:rPr>
                <a:t>features</a:t>
              </a:r>
              <a:r>
                <a:rPr lang="fr-FR" i="1" dirty="0">
                  <a:solidFill>
                    <a:srgbClr val="800080"/>
                  </a:solidFill>
                </a:rPr>
                <a:t> de type </a:t>
              </a:r>
              <a:r>
                <a:rPr lang="fr-FR" i="1" dirty="0" err="1">
                  <a:solidFill>
                    <a:srgbClr val="800080"/>
                  </a:solidFill>
                </a:rPr>
                <a:t>int</a:t>
              </a:r>
              <a:r>
                <a:rPr lang="fr-FR" i="1" dirty="0">
                  <a:solidFill>
                    <a:srgbClr val="800080"/>
                  </a:solidFill>
                </a:rPr>
                <a:t>, mais n’a pas d’intérêt sur les </a:t>
              </a:r>
              <a:r>
                <a:rPr lang="fr-FR" i="1" dirty="0" err="1">
                  <a:solidFill>
                    <a:srgbClr val="800080"/>
                  </a:solidFill>
                </a:rPr>
                <a:t>features</a:t>
              </a:r>
              <a:r>
                <a:rPr lang="fr-FR" i="1" dirty="0">
                  <a:solidFill>
                    <a:srgbClr val="800080"/>
                  </a:solidFill>
                </a:rPr>
                <a:t> de type </a:t>
              </a:r>
              <a:r>
                <a:rPr lang="fr-FR" i="1" dirty="0" err="1">
                  <a:solidFill>
                    <a:srgbClr val="800080"/>
                  </a:solidFill>
                </a:rPr>
                <a:t>float</a:t>
              </a:r>
              <a:r>
                <a:rPr lang="fr-FR" i="1" dirty="0">
                  <a:solidFill>
                    <a:srgbClr val="800080"/>
                  </a:solidFill>
                </a:rPr>
                <a:t>.</a:t>
              </a:r>
            </a:p>
          </p:txBody>
        </p:sp>
      </p:grpSp>
      <p:sp>
        <p:nvSpPr>
          <p:cNvPr id="3" name="Rectangle 1">
            <a:extLst>
              <a:ext uri="{FF2B5EF4-FFF2-40B4-BE49-F238E27FC236}">
                <a16:creationId xmlns:a16="http://schemas.microsoft.com/office/drawing/2014/main" id="{E50AA7B6-C5FC-352E-7AED-7D1610E33C98}"/>
              </a:ext>
            </a:extLst>
          </p:cNvPr>
          <p:cNvSpPr>
            <a:spLocks noChangeArrowheads="1"/>
          </p:cNvSpPr>
          <p:nvPr/>
        </p:nvSpPr>
        <p:spPr bwMode="auto">
          <a:xfrm>
            <a:off x="1595438" y="5041475"/>
            <a:ext cx="6933900"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data_ </a:t>
            </a:r>
            <a:r>
              <a:rPr lang="fr-FR" sz="1400" i="1" dirty="0" err="1">
                <a:solidFill>
                  <a:srgbClr val="800080"/>
                </a:solidFill>
              </a:rPr>
              <a:t>penguins</a:t>
            </a:r>
            <a:r>
              <a:rPr lang="fr-FR" sz="1400" i="1" dirty="0">
                <a:solidFill>
                  <a:srgbClr val="800080"/>
                </a:solidFill>
              </a:rPr>
              <a:t>[‘</a:t>
            </a:r>
            <a:r>
              <a:rPr lang="fr-FR" sz="1400" i="1" dirty="0" err="1">
                <a:solidFill>
                  <a:srgbClr val="800080"/>
                </a:solidFill>
              </a:rPr>
              <a:t>species</a:t>
            </a:r>
            <a:r>
              <a:rPr lang="fr-FR" sz="1400" i="1" dirty="0">
                <a:solidFill>
                  <a:srgbClr val="800080"/>
                </a:solidFill>
              </a:rPr>
              <a:t>’].</a:t>
            </a:r>
            <a:r>
              <a:rPr lang="fr-FR" sz="1400" i="1" dirty="0" err="1">
                <a:solidFill>
                  <a:srgbClr val="800080"/>
                </a:solidFill>
              </a:rPr>
              <a:t>value_counts</a:t>
            </a:r>
            <a:r>
              <a:rPr lang="fr-FR" sz="1400" i="1" dirty="0">
                <a:solidFill>
                  <a:srgbClr val="800080"/>
                </a:solidFill>
              </a:rPr>
              <a:t>()	</a:t>
            </a:r>
            <a:r>
              <a:rPr lang="fr-FR" sz="1400" i="1" dirty="0">
                <a:solidFill>
                  <a:srgbClr val="419BDF"/>
                </a:solidFill>
              </a:rPr>
              <a:t># Affichage des différentes espèces</a:t>
            </a:r>
          </a:p>
          <a:p>
            <a:pPr>
              <a:tabLst>
                <a:tab pos="1558925" algn="ctr"/>
              </a:tabLst>
            </a:pPr>
            <a:r>
              <a:rPr lang="fr-FR" sz="1400" i="1" dirty="0" err="1">
                <a:solidFill>
                  <a:srgbClr val="419BDF"/>
                </a:solidFill>
              </a:rPr>
              <a:t>Adelie</a:t>
            </a:r>
            <a:r>
              <a:rPr lang="fr-FR" sz="1400" i="1" dirty="0">
                <a:solidFill>
                  <a:srgbClr val="419BDF"/>
                </a:solidFill>
              </a:rPr>
              <a:t> 152 </a:t>
            </a:r>
          </a:p>
          <a:p>
            <a:pPr>
              <a:tabLst>
                <a:tab pos="1558925" algn="ctr"/>
              </a:tabLst>
            </a:pPr>
            <a:r>
              <a:rPr lang="fr-FR" sz="1400" i="1" dirty="0" err="1">
                <a:solidFill>
                  <a:srgbClr val="419BDF"/>
                </a:solidFill>
              </a:rPr>
              <a:t>Gentoo</a:t>
            </a:r>
            <a:r>
              <a:rPr lang="fr-FR" sz="1400" i="1" dirty="0">
                <a:solidFill>
                  <a:srgbClr val="419BDF"/>
                </a:solidFill>
              </a:rPr>
              <a:t> 124 </a:t>
            </a:r>
          </a:p>
          <a:p>
            <a:pPr>
              <a:tabLst>
                <a:tab pos="1558925" algn="ctr"/>
              </a:tabLst>
            </a:pPr>
            <a:r>
              <a:rPr lang="fr-FR" sz="1400" i="1" dirty="0" err="1">
                <a:solidFill>
                  <a:srgbClr val="419BDF"/>
                </a:solidFill>
              </a:rPr>
              <a:t>Chinstrap</a:t>
            </a:r>
            <a:r>
              <a:rPr lang="fr-FR" sz="1400" i="1" dirty="0">
                <a:solidFill>
                  <a:srgbClr val="419BDF"/>
                </a:solidFill>
              </a:rPr>
              <a:t> 68</a:t>
            </a:r>
          </a:p>
        </p:txBody>
      </p:sp>
      <p:sp>
        <p:nvSpPr>
          <p:cNvPr id="4" name="Text Box 10">
            <a:extLst>
              <a:ext uri="{FF2B5EF4-FFF2-40B4-BE49-F238E27FC236}">
                <a16:creationId xmlns:a16="http://schemas.microsoft.com/office/drawing/2014/main" id="{762C1DA1-D5F8-9002-BDB6-66BF61C5F651}"/>
              </a:ext>
            </a:extLst>
          </p:cNvPr>
          <p:cNvSpPr txBox="1">
            <a:spLocks noChangeArrowheads="1"/>
          </p:cNvSpPr>
          <p:nvPr/>
        </p:nvSpPr>
        <p:spPr bwMode="auto">
          <a:xfrm>
            <a:off x="711830" y="6176809"/>
            <a:ext cx="8140419" cy="646331"/>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Les méthodes unique() et </a:t>
            </a:r>
            <a:r>
              <a:rPr lang="fr-FR" i="1" dirty="0" err="1">
                <a:solidFill>
                  <a:srgbClr val="800080"/>
                </a:solidFill>
              </a:rPr>
              <a:t>nunique</a:t>
            </a:r>
            <a:r>
              <a:rPr lang="fr-FR" i="1" dirty="0">
                <a:solidFill>
                  <a:srgbClr val="800080"/>
                </a:solidFill>
              </a:rPr>
              <a:t>() retournent la liste des valeurs uniques ainsi que le nombre total de valeurs différentes.</a:t>
            </a:r>
          </a:p>
        </p:txBody>
      </p:sp>
    </p:spTree>
    <p:extLst>
      <p:ext uri="{BB962C8B-B14F-4D97-AF65-F5344CB8AC3E}">
        <p14:creationId xmlns:p14="http://schemas.microsoft.com/office/powerpoint/2010/main" val="18839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07097"/>
            <a:chOff x="0" y="998538"/>
            <a:chExt cx="9144000" cy="550709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9364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artificiel</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but consiste à doter la machine de capacités lui permettant de tirer partie de sa propre expérience, et d’améliorer son comportement.</a:t>
              </a:r>
            </a:p>
            <a:p>
              <a:pPr lvl="1" algn="just">
                <a:spcAft>
                  <a:spcPts val="600"/>
                </a:spcAft>
                <a:buFont typeface="Wingdings" pitchFamily="2" charset="2"/>
                <a:buChar char="§"/>
              </a:pPr>
              <a:r>
                <a:rPr lang="fr-FR" i="1" dirty="0">
                  <a:solidFill>
                    <a:srgbClr val="800080"/>
                  </a:solidFill>
                </a:rPr>
                <a:t> Une branche de l’informatique en interaction avec plusieurs disciplines : Logique, Recherche opérationnelle, Neurosciences, Linguistique, Vision, Probabilités, Statistiques, Théorie des jeux, Heuristiques ...</a:t>
              </a:r>
            </a:p>
            <a:p>
              <a:pPr lvl="1" algn="just">
                <a:spcAft>
                  <a:spcPts val="600"/>
                </a:spcAft>
                <a:buFont typeface="Wingdings" pitchFamily="2" charset="2"/>
                <a:buChar char="§"/>
              </a:pPr>
              <a:r>
                <a:rPr lang="fr-FR" i="1" dirty="0">
                  <a:solidFill>
                    <a:srgbClr val="800080"/>
                  </a:solidFill>
                </a:rPr>
                <a:t> Un aspect fondamental : conception de méthodes d’apprentissage ou d’adaptation qui permettent à un système d’améliorer ses performances.</a:t>
              </a:r>
            </a:p>
            <a:p>
              <a:pPr lvl="1" algn="just">
                <a:spcAft>
                  <a:spcPts val="600"/>
                </a:spcAft>
                <a:buFont typeface="Wingdings" pitchFamily="2" charset="2"/>
                <a:buChar char="§"/>
              </a:pPr>
              <a:r>
                <a:rPr lang="fr-FR" i="1" dirty="0">
                  <a:solidFill>
                    <a:srgbClr val="800080"/>
                  </a:solidFill>
                </a:rPr>
                <a:t> On peut également citer d’autres types d’activités :</a:t>
              </a:r>
            </a:p>
            <a:p>
              <a:pPr lvl="2" algn="just">
                <a:spcAft>
                  <a:spcPts val="600"/>
                </a:spcAft>
                <a:buFont typeface="Wingdings" pitchFamily="2" charset="2"/>
                <a:buChar char="§"/>
              </a:pPr>
              <a:r>
                <a:rPr lang="fr-FR" i="1" dirty="0">
                  <a:solidFill>
                    <a:srgbClr val="800080"/>
                  </a:solidFill>
                </a:rPr>
                <a:t> reconnaissance et interprétation des données (écriture, traitement des images, le diagnostic; la surveillance...)</a:t>
              </a:r>
            </a:p>
            <a:p>
              <a:pPr lvl="2" algn="just">
                <a:spcAft>
                  <a:spcPts val="600"/>
                </a:spcAft>
                <a:buFont typeface="Wingdings" pitchFamily="2" charset="2"/>
                <a:buChar char="§"/>
              </a:pPr>
              <a:r>
                <a:rPr lang="fr-FR" i="1" dirty="0">
                  <a:solidFill>
                    <a:srgbClr val="800080"/>
                  </a:solidFill>
                </a:rPr>
                <a:t> aide à la décision (banque, finance, médical, militaire…)</a:t>
              </a:r>
            </a:p>
            <a:p>
              <a:pPr lvl="2" algn="just">
                <a:spcAft>
                  <a:spcPts val="600"/>
                </a:spcAft>
                <a:buFont typeface="Wingdings" pitchFamily="2" charset="2"/>
                <a:buChar char="§"/>
              </a:pPr>
              <a:r>
                <a:rPr lang="fr-FR" i="1" dirty="0">
                  <a:solidFill>
                    <a:srgbClr val="800080"/>
                  </a:solidFill>
                </a:rPr>
                <a:t> planification d’actions et la robotique (définir des suites d’actions)</a:t>
              </a:r>
            </a:p>
            <a:p>
              <a:pPr lvl="2" algn="just">
                <a:spcAft>
                  <a:spcPts val="1200"/>
                </a:spcAft>
                <a:buFont typeface="Wingdings" pitchFamily="2" charset="2"/>
                <a:buChar char="§"/>
              </a:pPr>
              <a:r>
                <a:rPr lang="fr-FR" i="1" dirty="0">
                  <a:solidFill>
                    <a:srgbClr val="800080"/>
                  </a:solidFill>
                </a:rPr>
                <a:t> traitement du langage naturel (moteur recherche, commande vocale …)</a:t>
              </a:r>
            </a:p>
          </p:txBody>
        </p:sp>
      </p:grpSp>
    </p:spTree>
    <p:extLst>
      <p:ext uri="{BB962C8B-B14F-4D97-AF65-F5344CB8AC3E}">
        <p14:creationId xmlns:p14="http://schemas.microsoft.com/office/powerpoint/2010/main" val="1863078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814326"/>
            <a:chOff x="0" y="998538"/>
            <a:chExt cx="9144000" cy="381432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20087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Sélection des données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L'indexation booléenne est une fonctionnalité puissante qui permet de filtrer des données d’un </a:t>
              </a:r>
              <a:r>
                <a:rPr lang="fr-FR" i="1" dirty="0" err="1">
                  <a:solidFill>
                    <a:srgbClr val="800080"/>
                  </a:solidFill>
                </a:rPr>
                <a:t>DataFrame</a:t>
              </a:r>
              <a:r>
                <a:rPr lang="fr-FR" i="1" dirty="0">
                  <a:solidFill>
                    <a:srgbClr val="800080"/>
                  </a:solidFill>
                </a:rPr>
                <a:t> à l'aide d'un vecteur de booléens.</a:t>
              </a:r>
            </a:p>
            <a:p>
              <a:pPr lvl="1" algn="just">
                <a:spcAft>
                  <a:spcPts val="600"/>
                </a:spcAft>
                <a:buFont typeface="Wingdings" pitchFamily="2" charset="2"/>
                <a:buChar char="§"/>
              </a:pPr>
              <a:r>
                <a:rPr lang="fr-FR" i="1" dirty="0">
                  <a:solidFill>
                    <a:srgbClr val="800080"/>
                  </a:solidFill>
                </a:rPr>
                <a:t> Le vecteur de booléens est passé dans l’opérateur d’indexation ([ ]) du </a:t>
              </a:r>
              <a:r>
                <a:rPr lang="fr-FR" i="1" dirty="0" err="1">
                  <a:solidFill>
                    <a:srgbClr val="800080"/>
                  </a:solidFill>
                </a:rPr>
                <a:t>DataFrame</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Afin de filtrer les données on utilise en général un critère de comparaison sur une ou plusieurs </a:t>
              </a:r>
              <a:r>
                <a:rPr lang="fr-FR" i="1" dirty="0" err="1">
                  <a:solidFill>
                    <a:srgbClr val="800080"/>
                  </a:solidFill>
                </a:rPr>
                <a:t>features</a:t>
              </a:r>
              <a:r>
                <a:rPr lang="fr-FR" i="1" dirty="0">
                  <a:solidFill>
                    <a:srgbClr val="800080"/>
                  </a:solidFill>
                </a:rPr>
                <a:t> du </a:t>
              </a:r>
              <a:r>
                <a:rPr lang="fr-FR" i="1" dirty="0" err="1">
                  <a:solidFill>
                    <a:srgbClr val="800080"/>
                  </a:solidFill>
                </a:rPr>
                <a:t>DataFrame</a:t>
              </a:r>
              <a:r>
                <a:rPr lang="fr-FR" i="1" dirty="0">
                  <a:solidFill>
                    <a:srgbClr val="800080"/>
                  </a:solidFill>
                </a:rPr>
                <a:t> afin d’obtenir en retour un vecteur de booléens.</a:t>
              </a:r>
            </a:p>
            <a:p>
              <a:pPr lvl="1" algn="just">
                <a:spcAft>
                  <a:spcPts val="600"/>
                </a:spcAft>
                <a:buFont typeface="Wingdings" pitchFamily="2" charset="2"/>
                <a:buChar char="§"/>
              </a:pPr>
              <a:r>
                <a:rPr lang="fr-FR" i="1" dirty="0">
                  <a:solidFill>
                    <a:srgbClr val="800080"/>
                  </a:solidFill>
                </a:rPr>
                <a:t> Ce vecteur est ensuite utilisé dans l’opérateur d’indexation du </a:t>
              </a:r>
              <a:r>
                <a:rPr lang="fr-FR" i="1" dirty="0" err="1">
                  <a:solidFill>
                    <a:srgbClr val="800080"/>
                  </a:solidFill>
                </a:rPr>
                <a:t>DataFrame</a:t>
              </a:r>
              <a:r>
                <a:rPr lang="fr-FR" i="1" dirty="0">
                  <a:solidFill>
                    <a:srgbClr val="800080"/>
                  </a:solidFill>
                </a:rPr>
                <a:t> pour sélectionner uniquement les données souhaitées. </a:t>
              </a:r>
            </a:p>
          </p:txBody>
        </p:sp>
      </p:grpSp>
      <p:sp>
        <p:nvSpPr>
          <p:cNvPr id="4" name="Rectangle 1">
            <a:extLst>
              <a:ext uri="{FF2B5EF4-FFF2-40B4-BE49-F238E27FC236}">
                <a16:creationId xmlns:a16="http://schemas.microsoft.com/office/drawing/2014/main" id="{B8084175-4513-5A81-E17A-9042435B9AF3}"/>
              </a:ext>
            </a:extLst>
          </p:cNvPr>
          <p:cNvSpPr>
            <a:spLocks noChangeArrowheads="1"/>
          </p:cNvSpPr>
          <p:nvPr/>
        </p:nvSpPr>
        <p:spPr bwMode="auto">
          <a:xfrm>
            <a:off x="1595438" y="4857929"/>
            <a:ext cx="6933900"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 recherche des valeurs manquantes sur la variable </a:t>
            </a:r>
            <a:r>
              <a:rPr lang="fr-FR" sz="1400" i="1" dirty="0" err="1">
                <a:solidFill>
                  <a:srgbClr val="419BDF"/>
                </a:solidFill>
              </a:rPr>
              <a:t>sex</a:t>
            </a:r>
            <a:endParaRPr lang="fr-FR" sz="1400" i="1" dirty="0">
              <a:solidFill>
                <a:srgbClr val="419BDF"/>
              </a:solidFill>
            </a:endParaRPr>
          </a:p>
          <a:p>
            <a:pPr>
              <a:tabLst>
                <a:tab pos="1558925" algn="ctr"/>
              </a:tabLst>
            </a:pPr>
            <a:r>
              <a:rPr lang="fr-FR" sz="1400" i="1" dirty="0" err="1">
                <a:solidFill>
                  <a:srgbClr val="800080"/>
                </a:solidFill>
              </a:rPr>
              <a:t>df</a:t>
            </a:r>
            <a:r>
              <a:rPr lang="fr-FR" sz="1400" i="1" dirty="0">
                <a:solidFill>
                  <a:srgbClr val="800080"/>
                </a:solidFill>
              </a:rPr>
              <a:t> = </a:t>
            </a: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sex</a:t>
            </a:r>
            <a:r>
              <a:rPr lang="fr-FR" sz="1400" i="1" dirty="0">
                <a:solidFill>
                  <a:srgbClr val="800080"/>
                </a:solidFill>
              </a:rPr>
              <a:t>’].</a:t>
            </a:r>
            <a:r>
              <a:rPr lang="fr-FR" sz="1400" i="1" dirty="0" err="1">
                <a:solidFill>
                  <a:srgbClr val="800080"/>
                </a:solidFill>
              </a:rPr>
              <a:t>isna</a:t>
            </a:r>
            <a:r>
              <a:rPr lang="fr-FR" sz="1400" i="1" dirty="0">
                <a:solidFill>
                  <a:srgbClr val="800080"/>
                </a:solidFill>
              </a:rPr>
              <a:t>()		</a:t>
            </a:r>
            <a:r>
              <a:rPr lang="fr-FR" sz="1400" i="1" dirty="0">
                <a:solidFill>
                  <a:srgbClr val="419BDF"/>
                </a:solidFill>
              </a:rPr>
              <a:t># on obtient un tableau de booléens</a:t>
            </a:r>
          </a:p>
          <a:p>
            <a:pPr>
              <a:tabLst>
                <a:tab pos="1558925" algn="ctr"/>
              </a:tabLst>
            </a:pPr>
            <a:r>
              <a:rPr lang="fr-FR" sz="1400" i="1" dirty="0">
                <a:solidFill>
                  <a:srgbClr val="419BDF"/>
                </a:solidFill>
              </a:rPr>
              <a:t># sélection des </a:t>
            </a:r>
            <a:r>
              <a:rPr lang="fr-FR" sz="1400" i="1" dirty="0" err="1">
                <a:solidFill>
                  <a:srgbClr val="419BDF"/>
                </a:solidFill>
              </a:rPr>
              <a:t>samples</a:t>
            </a:r>
            <a:r>
              <a:rPr lang="fr-FR" sz="1400" i="1" dirty="0">
                <a:solidFill>
                  <a:srgbClr val="419BDF"/>
                </a:solidFill>
              </a:rPr>
              <a:t> ayant une valeur manquante dans la variable </a:t>
            </a:r>
            <a:r>
              <a:rPr lang="fr-FR" sz="1400" i="1" dirty="0" err="1">
                <a:solidFill>
                  <a:srgbClr val="419BDF"/>
                </a:solidFill>
              </a:rPr>
              <a:t>sex</a:t>
            </a:r>
            <a:endParaRPr lang="fr-FR" sz="1400" i="1" dirty="0">
              <a:solidFill>
                <a:srgbClr val="419BDF"/>
              </a:solidFill>
            </a:endParaRPr>
          </a:p>
          <a:p>
            <a:pPr>
              <a:tabLst>
                <a:tab pos="1558925" algn="ctr"/>
              </a:tabLst>
            </a:pP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df</a:t>
            </a:r>
            <a:r>
              <a:rPr lang="fr-FR" sz="1400" i="1" dirty="0">
                <a:solidFill>
                  <a:srgbClr val="800080"/>
                </a:solidFill>
              </a:rPr>
              <a:t>] </a:t>
            </a:r>
          </a:p>
        </p:txBody>
      </p:sp>
      <p:sp>
        <p:nvSpPr>
          <p:cNvPr id="5" name="Rectangle 1">
            <a:extLst>
              <a:ext uri="{FF2B5EF4-FFF2-40B4-BE49-F238E27FC236}">
                <a16:creationId xmlns:a16="http://schemas.microsoft.com/office/drawing/2014/main" id="{70ACE930-E656-AF70-0CC7-DE298A899561}"/>
              </a:ext>
            </a:extLst>
          </p:cNvPr>
          <p:cNvSpPr>
            <a:spLocks noChangeArrowheads="1"/>
          </p:cNvSpPr>
          <p:nvPr/>
        </p:nvSpPr>
        <p:spPr bwMode="auto">
          <a:xfrm>
            <a:off x="1595438" y="6051877"/>
            <a:ext cx="6933900"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df</a:t>
            </a:r>
            <a:r>
              <a:rPr lang="fr-FR" sz="1400" i="1" dirty="0">
                <a:solidFill>
                  <a:srgbClr val="800080"/>
                </a:solidFill>
              </a:rPr>
              <a:t> = data_ </a:t>
            </a:r>
            <a:r>
              <a:rPr lang="fr-FR" sz="1400" i="1" dirty="0" err="1">
                <a:solidFill>
                  <a:srgbClr val="800080"/>
                </a:solidFill>
              </a:rPr>
              <a:t>penguins</a:t>
            </a:r>
            <a:r>
              <a:rPr lang="fr-FR" sz="1400" i="1" dirty="0">
                <a:solidFill>
                  <a:srgbClr val="800080"/>
                </a:solidFill>
              </a:rPr>
              <a:t>['</a:t>
            </a:r>
            <a:r>
              <a:rPr lang="fr-FR" sz="1400" i="1" dirty="0" err="1">
                <a:solidFill>
                  <a:srgbClr val="800080"/>
                </a:solidFill>
              </a:rPr>
              <a:t>body_mass_g</a:t>
            </a:r>
            <a:r>
              <a:rPr lang="fr-FR" sz="1400" i="1" dirty="0">
                <a:solidFill>
                  <a:srgbClr val="800080"/>
                </a:solidFill>
              </a:rPr>
              <a:t>’]&gt;=6000)] 	</a:t>
            </a:r>
            <a:r>
              <a:rPr lang="fr-FR" sz="1400" i="1" dirty="0">
                <a:solidFill>
                  <a:srgbClr val="419BDF"/>
                </a:solidFill>
              </a:rPr>
              <a:t># individus les plus gros</a:t>
            </a:r>
            <a:endParaRPr lang="fr-FR" sz="1400" i="1" dirty="0">
              <a:solidFill>
                <a:srgbClr val="800080"/>
              </a:solidFill>
            </a:endParaRPr>
          </a:p>
          <a:p>
            <a:pPr>
              <a:tabLst>
                <a:tab pos="1558925" algn="ctr"/>
              </a:tabLst>
            </a:pP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df</a:t>
            </a:r>
            <a:r>
              <a:rPr lang="fr-FR" sz="1400" i="1" dirty="0">
                <a:solidFill>
                  <a:srgbClr val="800080"/>
                </a:solidFill>
              </a:rPr>
              <a:t>] </a:t>
            </a:r>
          </a:p>
        </p:txBody>
      </p:sp>
    </p:spTree>
    <p:extLst>
      <p:ext uri="{BB962C8B-B14F-4D97-AF65-F5344CB8AC3E}">
        <p14:creationId xmlns:p14="http://schemas.microsoft.com/office/powerpoint/2010/main" val="254566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814326"/>
            <a:chOff x="0" y="998538"/>
            <a:chExt cx="9144000" cy="381432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20087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Modification des données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méthode </a:t>
              </a:r>
              <a:r>
                <a:rPr lang="fr-FR" i="1" dirty="0" err="1">
                  <a:solidFill>
                    <a:srgbClr val="800080"/>
                  </a:solidFill>
                </a:rPr>
                <a:t>apply</a:t>
              </a:r>
              <a:r>
                <a:rPr lang="fr-FR" i="1" dirty="0">
                  <a:solidFill>
                    <a:srgbClr val="800080"/>
                  </a:solidFill>
                </a:rPr>
                <a:t>() permet d'appliquer une fonction à chaque données sur les lignes ou les colonnes d’un </a:t>
              </a:r>
              <a:r>
                <a:rPr lang="fr-FR" i="1" dirty="0" err="1">
                  <a:solidFill>
                    <a:srgbClr val="800080"/>
                  </a:solidFill>
                </a:rPr>
                <a:t>DataFrame</a:t>
              </a:r>
              <a:r>
                <a:rPr lang="fr-FR" i="1" dirty="0">
                  <a:solidFill>
                    <a:srgbClr val="800080"/>
                  </a:solidFill>
                </a:rPr>
                <a:t>. </a:t>
              </a:r>
            </a:p>
            <a:p>
              <a:pPr lvl="1" algn="just">
                <a:spcAft>
                  <a:spcPts val="600"/>
                </a:spcAft>
                <a:buFont typeface="Wingdings" pitchFamily="2" charset="2"/>
                <a:buChar char="§"/>
              </a:pPr>
              <a:r>
                <a:rPr lang="fr-FR" i="1" dirty="0">
                  <a:solidFill>
                    <a:srgbClr val="800080"/>
                  </a:solidFill>
                </a:rPr>
                <a:t> Les transformations à appliquer sont passées en argument à la méthode sous la forme de fonctions ou de lambda fonction.</a:t>
              </a:r>
            </a:p>
            <a:p>
              <a:pPr lvl="1" algn="just">
                <a:spcAft>
                  <a:spcPts val="600"/>
                </a:spcAft>
                <a:buFont typeface="Wingdings" pitchFamily="2" charset="2"/>
                <a:buChar char="§"/>
              </a:pPr>
              <a:r>
                <a:rPr lang="fr-FR" i="1" dirty="0">
                  <a:solidFill>
                    <a:srgbClr val="800080"/>
                  </a:solidFill>
                </a:rPr>
                <a:t> Comme la plupart des méthodes d’apprentissage utilisent uniquement des données numériques, il est nécessaire de modifier les variables de type </a:t>
              </a:r>
              <a:r>
                <a:rPr lang="fr-FR" i="1" dirty="0" err="1">
                  <a:solidFill>
                    <a:srgbClr val="800080"/>
                  </a:solidFill>
                </a:rPr>
                <a:t>object</a:t>
              </a:r>
              <a:r>
                <a:rPr lang="fr-FR" i="1" dirty="0">
                  <a:solidFill>
                    <a:srgbClr val="800080"/>
                  </a:solidFill>
                </a:rPr>
                <a:t>, </a:t>
              </a:r>
              <a:r>
                <a:rPr lang="fr-FR" i="1" dirty="0" err="1">
                  <a:solidFill>
                    <a:srgbClr val="800080"/>
                  </a:solidFill>
                </a:rPr>
                <a:t>booleen</a:t>
              </a:r>
              <a:r>
                <a:rPr lang="fr-FR" i="1" dirty="0">
                  <a:solidFill>
                    <a:srgbClr val="800080"/>
                  </a:solidFill>
                </a:rPr>
                <a:t>, … en données numériques</a:t>
              </a:r>
            </a:p>
            <a:p>
              <a:pPr lvl="1" algn="just">
                <a:spcAft>
                  <a:spcPts val="600"/>
                </a:spcAft>
                <a:buFont typeface="Wingdings" pitchFamily="2" charset="2"/>
                <a:buChar char="§"/>
              </a:pPr>
              <a:r>
                <a:rPr lang="fr-FR" i="1" dirty="0">
                  <a:solidFill>
                    <a:srgbClr val="800080"/>
                  </a:solidFill>
                </a:rPr>
                <a:t> La méthode </a:t>
              </a:r>
              <a:r>
                <a:rPr lang="fr-FR" i="1" dirty="0" err="1">
                  <a:solidFill>
                    <a:srgbClr val="800080"/>
                  </a:solidFill>
                </a:rPr>
                <a:t>apply</a:t>
              </a:r>
              <a:r>
                <a:rPr lang="fr-FR" i="1" dirty="0">
                  <a:solidFill>
                    <a:srgbClr val="800080"/>
                  </a:solidFill>
                </a:rPr>
                <a:t>() permet d’effectuer ces modification, bien que </a:t>
              </a:r>
              <a:r>
                <a:rPr lang="fr-FR" i="1" dirty="0" err="1">
                  <a:solidFill>
                    <a:srgbClr val="800080"/>
                  </a:solidFill>
                </a:rPr>
                <a:t>sklearn</a:t>
              </a:r>
              <a:r>
                <a:rPr lang="fr-FR" i="1" dirty="0">
                  <a:solidFill>
                    <a:srgbClr val="800080"/>
                  </a:solidFill>
                </a:rPr>
                <a:t> dispose de méthodes adaptées pour le faire. </a:t>
              </a:r>
            </a:p>
          </p:txBody>
        </p:sp>
      </p:grpSp>
      <p:sp>
        <p:nvSpPr>
          <p:cNvPr id="3" name="Rectangle 1">
            <a:extLst>
              <a:ext uri="{FF2B5EF4-FFF2-40B4-BE49-F238E27FC236}">
                <a16:creationId xmlns:a16="http://schemas.microsoft.com/office/drawing/2014/main" id="{C4860BC8-FDD9-2289-6116-58108217539F}"/>
              </a:ext>
            </a:extLst>
          </p:cNvPr>
          <p:cNvSpPr>
            <a:spLocks noChangeArrowheads="1"/>
          </p:cNvSpPr>
          <p:nvPr/>
        </p:nvSpPr>
        <p:spPr bwMode="auto">
          <a:xfrm>
            <a:off x="1344613" y="4924526"/>
            <a:ext cx="6933900"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Modification de la variable </a:t>
            </a:r>
            <a:r>
              <a:rPr lang="fr-FR" sz="1400" i="1" dirty="0" err="1">
                <a:solidFill>
                  <a:srgbClr val="419BDF"/>
                </a:solidFill>
              </a:rPr>
              <a:t>sex</a:t>
            </a:r>
            <a:r>
              <a:rPr lang="fr-FR" sz="1400" i="1" dirty="0">
                <a:solidFill>
                  <a:srgbClr val="419BDF"/>
                </a:solidFill>
              </a:rPr>
              <a:t> via une fonction anonyme</a:t>
            </a:r>
          </a:p>
          <a:p>
            <a:pPr>
              <a:tabLst>
                <a:tab pos="1558925" algn="ctr"/>
              </a:tabLst>
            </a:pP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sex</a:t>
            </a:r>
            <a:r>
              <a:rPr lang="fr-FR" sz="1400" i="1" dirty="0">
                <a:solidFill>
                  <a:srgbClr val="800080"/>
                </a:solidFill>
              </a:rPr>
              <a:t>’]=</a:t>
            </a: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sex</a:t>
            </a:r>
            <a:r>
              <a:rPr lang="fr-FR" sz="1400" i="1" dirty="0">
                <a:solidFill>
                  <a:srgbClr val="800080"/>
                </a:solidFill>
              </a:rPr>
              <a:t>'].</a:t>
            </a:r>
            <a:r>
              <a:rPr lang="fr-FR" sz="1400" i="1" dirty="0" err="1">
                <a:solidFill>
                  <a:srgbClr val="800080"/>
                </a:solidFill>
              </a:rPr>
              <a:t>apply</a:t>
            </a:r>
            <a:r>
              <a:rPr lang="fr-FR" sz="1400" i="1" dirty="0">
                <a:solidFill>
                  <a:srgbClr val="800080"/>
                </a:solidFill>
              </a:rPr>
              <a:t>(lambda x : 0 if x=='male' </a:t>
            </a:r>
            <a:r>
              <a:rPr lang="fr-FR" sz="1400" i="1" dirty="0" err="1">
                <a:solidFill>
                  <a:srgbClr val="800080"/>
                </a:solidFill>
              </a:rPr>
              <a:t>else</a:t>
            </a:r>
            <a:r>
              <a:rPr lang="fr-FR" sz="1400" i="1" dirty="0">
                <a:solidFill>
                  <a:srgbClr val="800080"/>
                </a:solidFill>
              </a:rPr>
              <a:t> 1)	</a:t>
            </a:r>
          </a:p>
        </p:txBody>
      </p:sp>
      <p:sp>
        <p:nvSpPr>
          <p:cNvPr id="6" name="Rectangle 1">
            <a:extLst>
              <a:ext uri="{FF2B5EF4-FFF2-40B4-BE49-F238E27FC236}">
                <a16:creationId xmlns:a16="http://schemas.microsoft.com/office/drawing/2014/main" id="{51AB2F7F-78C9-D4E6-BE22-F9602693D750}"/>
              </a:ext>
            </a:extLst>
          </p:cNvPr>
          <p:cNvSpPr>
            <a:spLocks noChangeArrowheads="1"/>
          </p:cNvSpPr>
          <p:nvPr/>
        </p:nvSpPr>
        <p:spPr bwMode="auto">
          <a:xfrm>
            <a:off x="560841" y="5870932"/>
            <a:ext cx="5566826"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Modification de la variable </a:t>
            </a:r>
            <a:r>
              <a:rPr lang="fr-FR" sz="1400" i="1" dirty="0" err="1">
                <a:solidFill>
                  <a:srgbClr val="419BDF"/>
                </a:solidFill>
              </a:rPr>
              <a:t>island</a:t>
            </a:r>
            <a:r>
              <a:rPr lang="fr-FR" sz="1400" i="1" dirty="0">
                <a:solidFill>
                  <a:srgbClr val="419BDF"/>
                </a:solidFill>
              </a:rPr>
              <a:t> via une fonction</a:t>
            </a:r>
          </a:p>
          <a:p>
            <a:pPr>
              <a:tabLst>
                <a:tab pos="1558925" algn="ctr"/>
              </a:tabLst>
            </a:pP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island</a:t>
            </a:r>
            <a:r>
              <a:rPr lang="fr-FR" sz="1400" i="1" dirty="0">
                <a:solidFill>
                  <a:srgbClr val="800080"/>
                </a:solidFill>
              </a:rPr>
              <a:t>’]=</a:t>
            </a:r>
            <a:r>
              <a:rPr lang="fr-FR" sz="1400" i="1" dirty="0" err="1">
                <a:solidFill>
                  <a:srgbClr val="800080"/>
                </a:solidFill>
              </a:rPr>
              <a:t>data_penguins</a:t>
            </a:r>
            <a:r>
              <a:rPr lang="fr-FR" sz="1400" i="1" dirty="0">
                <a:solidFill>
                  <a:srgbClr val="800080"/>
                </a:solidFill>
              </a:rPr>
              <a:t> ['</a:t>
            </a:r>
            <a:r>
              <a:rPr lang="fr-FR" sz="1400" i="1" dirty="0" err="1">
                <a:solidFill>
                  <a:srgbClr val="800080"/>
                </a:solidFill>
              </a:rPr>
              <a:t>island</a:t>
            </a:r>
            <a:r>
              <a:rPr lang="fr-FR" sz="1400" i="1" dirty="0">
                <a:solidFill>
                  <a:srgbClr val="800080"/>
                </a:solidFill>
              </a:rPr>
              <a:t>'].</a:t>
            </a:r>
            <a:r>
              <a:rPr lang="fr-FR" sz="1400" i="1" dirty="0" err="1">
                <a:solidFill>
                  <a:srgbClr val="800080"/>
                </a:solidFill>
              </a:rPr>
              <a:t>apply</a:t>
            </a:r>
            <a:r>
              <a:rPr lang="fr-FR" sz="1400" i="1" dirty="0">
                <a:solidFill>
                  <a:srgbClr val="800080"/>
                </a:solidFill>
              </a:rPr>
              <a:t>(</a:t>
            </a:r>
            <a:r>
              <a:rPr lang="fr-FR" sz="1400" i="1" dirty="0" err="1">
                <a:solidFill>
                  <a:srgbClr val="800080"/>
                </a:solidFill>
              </a:rPr>
              <a:t>code_island</a:t>
            </a:r>
            <a:r>
              <a:rPr lang="fr-FR" sz="1400" i="1" dirty="0">
                <a:solidFill>
                  <a:srgbClr val="800080"/>
                </a:solidFill>
              </a:rPr>
              <a:t>)</a:t>
            </a:r>
          </a:p>
        </p:txBody>
      </p:sp>
      <p:sp>
        <p:nvSpPr>
          <p:cNvPr id="7" name="Rectangle 1">
            <a:extLst>
              <a:ext uri="{FF2B5EF4-FFF2-40B4-BE49-F238E27FC236}">
                <a16:creationId xmlns:a16="http://schemas.microsoft.com/office/drawing/2014/main" id="{C475DB67-598F-5DE9-EC31-DEEBA5B83AC0}"/>
              </a:ext>
            </a:extLst>
          </p:cNvPr>
          <p:cNvSpPr>
            <a:spLocks noChangeArrowheads="1"/>
          </p:cNvSpPr>
          <p:nvPr/>
        </p:nvSpPr>
        <p:spPr bwMode="auto">
          <a:xfrm>
            <a:off x="6344819" y="5655488"/>
            <a:ext cx="2386410"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def</a:t>
            </a:r>
            <a:r>
              <a:rPr lang="fr-FR" sz="1400" i="1" dirty="0">
                <a:solidFill>
                  <a:srgbClr val="800080"/>
                </a:solidFill>
              </a:rPr>
              <a:t> </a:t>
            </a:r>
            <a:r>
              <a:rPr lang="fr-FR" sz="1400" i="1" dirty="0" err="1">
                <a:solidFill>
                  <a:srgbClr val="800080"/>
                </a:solidFill>
              </a:rPr>
              <a:t>code_island</a:t>
            </a:r>
            <a:r>
              <a:rPr lang="fr-FR" sz="1400" i="1" dirty="0">
                <a:solidFill>
                  <a:srgbClr val="800080"/>
                </a:solidFill>
              </a:rPr>
              <a:t>(x):</a:t>
            </a:r>
          </a:p>
          <a:p>
            <a:pPr>
              <a:tabLst>
                <a:tab pos="1558925" algn="ctr"/>
              </a:tabLst>
            </a:pPr>
            <a:r>
              <a:rPr lang="fr-FR" sz="1400" i="1" dirty="0">
                <a:solidFill>
                  <a:srgbClr val="800080"/>
                </a:solidFill>
              </a:rPr>
              <a:t>    if x=='Biscoe' : return 0</a:t>
            </a:r>
          </a:p>
          <a:p>
            <a:pPr>
              <a:tabLst>
                <a:tab pos="1558925" algn="ctr"/>
              </a:tabLst>
            </a:pPr>
            <a:r>
              <a:rPr lang="fr-FR" sz="1400" i="1" dirty="0">
                <a:solidFill>
                  <a:srgbClr val="800080"/>
                </a:solidFill>
              </a:rPr>
              <a:t>    if x=='</a:t>
            </a:r>
            <a:r>
              <a:rPr lang="fr-FR" sz="1400" i="1" dirty="0" err="1">
                <a:solidFill>
                  <a:srgbClr val="800080"/>
                </a:solidFill>
              </a:rPr>
              <a:t>Dream</a:t>
            </a:r>
            <a:r>
              <a:rPr lang="fr-FR" sz="1400" i="1" dirty="0">
                <a:solidFill>
                  <a:srgbClr val="800080"/>
                </a:solidFill>
              </a:rPr>
              <a:t>' : return 1</a:t>
            </a:r>
          </a:p>
          <a:p>
            <a:pPr>
              <a:tabLst>
                <a:tab pos="1558925" algn="ctr"/>
              </a:tabLst>
            </a:pPr>
            <a:r>
              <a:rPr lang="fr-FR" sz="1400" i="1" dirty="0">
                <a:solidFill>
                  <a:srgbClr val="800080"/>
                </a:solidFill>
              </a:rPr>
              <a:t>    return 2 </a:t>
            </a:r>
          </a:p>
        </p:txBody>
      </p:sp>
    </p:spTree>
    <p:extLst>
      <p:ext uri="{BB962C8B-B14F-4D97-AF65-F5344CB8AC3E}">
        <p14:creationId xmlns:p14="http://schemas.microsoft.com/office/powerpoint/2010/main" val="254025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537327"/>
            <a:chOff x="0" y="998538"/>
            <a:chExt cx="9144000" cy="353732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9238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Principales méthodes et fonctions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méthodes drop(), </a:t>
              </a:r>
              <a:r>
                <a:rPr lang="fr-FR" i="1" dirty="0" err="1">
                  <a:solidFill>
                    <a:srgbClr val="800080"/>
                  </a:solidFill>
                </a:rPr>
                <a:t>dropna</a:t>
              </a:r>
              <a:r>
                <a:rPr lang="fr-FR" i="1" dirty="0">
                  <a:solidFill>
                    <a:srgbClr val="800080"/>
                  </a:solidFill>
                </a:rPr>
                <a:t>() … permettent de supprimer des variables (option axis=1) ou des individus (axis=0). </a:t>
              </a:r>
            </a:p>
            <a:p>
              <a:pPr lvl="1" algn="just">
                <a:spcAft>
                  <a:spcPts val="600"/>
                </a:spcAft>
                <a:buFont typeface="Wingdings" pitchFamily="2" charset="2"/>
                <a:buChar char="§"/>
              </a:pPr>
              <a:r>
                <a:rPr lang="fr-FR" i="1" dirty="0">
                  <a:solidFill>
                    <a:srgbClr val="800080"/>
                  </a:solidFill>
                </a:rPr>
                <a:t> Les méthodes </a:t>
              </a:r>
              <a:r>
                <a:rPr lang="fr-FR" i="1" dirty="0" err="1">
                  <a:solidFill>
                    <a:srgbClr val="800080"/>
                  </a:solidFill>
                </a:rPr>
                <a:t>sort_values</a:t>
              </a:r>
              <a:r>
                <a:rPr lang="fr-FR" i="1" dirty="0">
                  <a:solidFill>
                    <a:srgbClr val="800080"/>
                  </a:solidFill>
                </a:rPr>
                <a:t>() et </a:t>
              </a:r>
              <a:r>
                <a:rPr lang="fr-FR" i="1" dirty="0" err="1">
                  <a:solidFill>
                    <a:srgbClr val="800080"/>
                  </a:solidFill>
                </a:rPr>
                <a:t>sort_index</a:t>
              </a:r>
              <a:r>
                <a:rPr lang="fr-FR" i="1" dirty="0">
                  <a:solidFill>
                    <a:srgbClr val="800080"/>
                  </a:solidFill>
                </a:rPr>
                <a:t>() permettent de trier les </a:t>
              </a:r>
              <a:r>
                <a:rPr lang="fr-FR" i="1" dirty="0" err="1">
                  <a:solidFill>
                    <a:srgbClr val="800080"/>
                  </a:solidFill>
                </a:rPr>
                <a:t>DataFrames</a:t>
              </a:r>
              <a:r>
                <a:rPr lang="fr-FR" i="1" dirty="0">
                  <a:solidFill>
                    <a:srgbClr val="800080"/>
                  </a:solidFill>
                </a:rPr>
                <a:t> par rapport aux valeurs des variables ou sur les index.</a:t>
              </a:r>
            </a:p>
            <a:p>
              <a:pPr lvl="1" algn="just">
                <a:spcAft>
                  <a:spcPts val="600"/>
                </a:spcAft>
                <a:buFont typeface="Wingdings" pitchFamily="2" charset="2"/>
                <a:buChar char="§"/>
              </a:pPr>
              <a:r>
                <a:rPr lang="fr-FR" i="1" dirty="0">
                  <a:solidFill>
                    <a:srgbClr val="800080"/>
                  </a:solidFill>
                </a:rPr>
                <a:t> Les méthodes </a:t>
              </a:r>
              <a:r>
                <a:rPr lang="fr-FR" i="1" dirty="0" err="1">
                  <a:solidFill>
                    <a:srgbClr val="800080"/>
                  </a:solidFill>
                </a:rPr>
                <a:t>sum</a:t>
              </a:r>
              <a:r>
                <a:rPr lang="fr-FR" i="1" dirty="0">
                  <a:solidFill>
                    <a:srgbClr val="800080"/>
                  </a:solidFill>
                </a:rPr>
                <a:t>(), </a:t>
              </a:r>
              <a:r>
                <a:rPr lang="fr-FR" i="1" dirty="0" err="1">
                  <a:solidFill>
                    <a:srgbClr val="800080"/>
                  </a:solidFill>
                </a:rPr>
                <a:t>mean</a:t>
              </a:r>
              <a:r>
                <a:rPr lang="fr-FR" i="1" dirty="0">
                  <a:solidFill>
                    <a:srgbClr val="800080"/>
                  </a:solidFill>
                </a:rPr>
                <a:t>(), max(), min() … permettent d’accéder aux informations statistiques sur les variables ou les individus.</a:t>
              </a:r>
            </a:p>
            <a:p>
              <a:pPr lvl="1" algn="just">
                <a:spcAft>
                  <a:spcPts val="600"/>
                </a:spcAft>
                <a:buFont typeface="Wingdings" pitchFamily="2" charset="2"/>
                <a:buChar char="§"/>
              </a:pPr>
              <a:r>
                <a:rPr lang="fr-FR" i="1" dirty="0">
                  <a:solidFill>
                    <a:srgbClr val="800080"/>
                  </a:solidFill>
                </a:rPr>
                <a:t> La méthode </a:t>
              </a:r>
              <a:r>
                <a:rPr lang="fr-FR" i="1" dirty="0" err="1">
                  <a:solidFill>
                    <a:srgbClr val="800080"/>
                  </a:solidFill>
                </a:rPr>
                <a:t>groupby</a:t>
              </a:r>
              <a:r>
                <a:rPr lang="fr-FR" i="1" dirty="0">
                  <a:solidFill>
                    <a:srgbClr val="800080"/>
                  </a:solidFill>
                </a:rPr>
                <a:t>() permet de regrouper des individus en fonction des valeurs d’une variable ou d’un ensemble de variables.</a:t>
              </a:r>
            </a:p>
          </p:txBody>
        </p:sp>
      </p:grpSp>
      <p:sp>
        <p:nvSpPr>
          <p:cNvPr id="4" name="Rectangle 1">
            <a:extLst>
              <a:ext uri="{FF2B5EF4-FFF2-40B4-BE49-F238E27FC236}">
                <a16:creationId xmlns:a16="http://schemas.microsoft.com/office/drawing/2014/main" id="{DA95CE03-7B02-1C6E-B3FF-416605C43000}"/>
              </a:ext>
            </a:extLst>
          </p:cNvPr>
          <p:cNvSpPr>
            <a:spLocks noChangeArrowheads="1"/>
          </p:cNvSpPr>
          <p:nvPr/>
        </p:nvSpPr>
        <p:spPr bwMode="auto">
          <a:xfrm>
            <a:off x="1507867" y="4539734"/>
            <a:ext cx="6933900"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Calcul des valeurs moyennes des pingouins en fonction du </a:t>
            </a:r>
            <a:r>
              <a:rPr lang="fr-FR" sz="1400" i="1" dirty="0" err="1">
                <a:solidFill>
                  <a:srgbClr val="419BDF"/>
                </a:solidFill>
              </a:rPr>
              <a:t>sex</a:t>
            </a:r>
            <a:endParaRPr lang="fr-FR" sz="1400" i="1" dirty="0">
              <a:solidFill>
                <a:srgbClr val="419BDF"/>
              </a:solidFill>
            </a:endParaRPr>
          </a:p>
          <a:p>
            <a:pPr>
              <a:tabLst>
                <a:tab pos="1558925" algn="ctr"/>
              </a:tabLst>
            </a:pPr>
            <a:r>
              <a:rPr lang="fr-FR" sz="1400" i="1" dirty="0" err="1">
                <a:solidFill>
                  <a:srgbClr val="800080"/>
                </a:solidFill>
              </a:rPr>
              <a:t>data_penguins.groupby</a:t>
            </a:r>
            <a:r>
              <a:rPr lang="fr-FR" sz="1400" i="1" dirty="0">
                <a:solidFill>
                  <a:srgbClr val="800080"/>
                </a:solidFill>
              </a:rPr>
              <a:t>(['</a:t>
            </a:r>
            <a:r>
              <a:rPr lang="fr-FR" sz="1400" i="1" dirty="0" err="1">
                <a:solidFill>
                  <a:srgbClr val="800080"/>
                </a:solidFill>
              </a:rPr>
              <a:t>sex</a:t>
            </a:r>
            <a:r>
              <a:rPr lang="fr-FR" sz="1400" i="1" dirty="0">
                <a:solidFill>
                  <a:srgbClr val="800080"/>
                </a:solidFill>
              </a:rPr>
              <a:t>’]).</a:t>
            </a:r>
            <a:r>
              <a:rPr lang="fr-FR" sz="1400" i="1" dirty="0" err="1">
                <a:solidFill>
                  <a:srgbClr val="800080"/>
                </a:solidFill>
              </a:rPr>
              <a:t>mean</a:t>
            </a:r>
            <a:r>
              <a:rPr lang="fr-FR" sz="1400" i="1" dirty="0">
                <a:solidFill>
                  <a:srgbClr val="800080"/>
                </a:solidFill>
              </a:rPr>
              <a:t>()</a:t>
            </a:r>
          </a:p>
        </p:txBody>
      </p:sp>
      <p:sp>
        <p:nvSpPr>
          <p:cNvPr id="5" name="Text Box 10">
            <a:extLst>
              <a:ext uri="{FF2B5EF4-FFF2-40B4-BE49-F238E27FC236}">
                <a16:creationId xmlns:a16="http://schemas.microsoft.com/office/drawing/2014/main" id="{5ADE08E7-C7FE-AC4B-B15C-8023A1B3EC45}"/>
              </a:ext>
            </a:extLst>
          </p:cNvPr>
          <p:cNvSpPr txBox="1">
            <a:spLocks noChangeArrowheads="1"/>
          </p:cNvSpPr>
          <p:nvPr/>
        </p:nvSpPr>
        <p:spPr bwMode="auto">
          <a:xfrm>
            <a:off x="702232" y="5160294"/>
            <a:ext cx="8140419" cy="923330"/>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rPr>
              <a:t> La fonction </a:t>
            </a:r>
            <a:r>
              <a:rPr lang="fr-FR" i="1" dirty="0" err="1">
                <a:solidFill>
                  <a:srgbClr val="800080"/>
                </a:solidFill>
              </a:rPr>
              <a:t>pandas.cut</a:t>
            </a:r>
            <a:r>
              <a:rPr lang="fr-FR" i="1" dirty="0">
                <a:solidFill>
                  <a:srgbClr val="800080"/>
                </a:solidFill>
              </a:rPr>
              <a:t>() est utilisée pour séparer les éléments en différents bacs. Cette fonction est principalement utilisée pour effectuer une analyse statistique sur des données scalaires.</a:t>
            </a:r>
          </a:p>
        </p:txBody>
      </p:sp>
      <p:sp>
        <p:nvSpPr>
          <p:cNvPr id="8" name="Rectangle 1">
            <a:extLst>
              <a:ext uri="{FF2B5EF4-FFF2-40B4-BE49-F238E27FC236}">
                <a16:creationId xmlns:a16="http://schemas.microsoft.com/office/drawing/2014/main" id="{3E7DD536-F163-0D29-A040-40A129C24871}"/>
              </a:ext>
            </a:extLst>
          </p:cNvPr>
          <p:cNvSpPr>
            <a:spLocks noChangeArrowheads="1"/>
          </p:cNvSpPr>
          <p:nvPr/>
        </p:nvSpPr>
        <p:spPr bwMode="auto">
          <a:xfrm>
            <a:off x="1507867" y="6133464"/>
            <a:ext cx="6933900"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Découpage des individus en 20  bacs sur la base de leur masse corporelle</a:t>
            </a:r>
          </a:p>
          <a:p>
            <a:pPr>
              <a:tabLst>
                <a:tab pos="1558925" algn="ctr"/>
              </a:tabLst>
            </a:pPr>
            <a:r>
              <a:rPr lang="fr-FR" sz="1400" i="1" dirty="0" err="1">
                <a:solidFill>
                  <a:srgbClr val="800080"/>
                </a:solidFill>
              </a:rPr>
              <a:t>pd.cut</a:t>
            </a:r>
            <a:r>
              <a:rPr lang="fr-FR" sz="1400" i="1" dirty="0">
                <a:solidFill>
                  <a:srgbClr val="800080"/>
                </a:solidFill>
              </a:rPr>
              <a:t>(</a:t>
            </a:r>
            <a:r>
              <a:rPr lang="fr-FR" sz="1400" i="1" dirty="0" err="1">
                <a:solidFill>
                  <a:srgbClr val="800080"/>
                </a:solidFill>
              </a:rPr>
              <a:t>data_penguins</a:t>
            </a:r>
            <a:r>
              <a:rPr lang="fr-FR" sz="1400" i="1" dirty="0">
                <a:solidFill>
                  <a:srgbClr val="800080"/>
                </a:solidFill>
              </a:rPr>
              <a:t>['</a:t>
            </a:r>
            <a:r>
              <a:rPr lang="fr-FR" sz="1400" i="1" dirty="0" err="1">
                <a:solidFill>
                  <a:srgbClr val="800080"/>
                </a:solidFill>
              </a:rPr>
              <a:t>body_mass_g</a:t>
            </a:r>
            <a:r>
              <a:rPr lang="fr-FR" sz="1400" i="1" dirty="0">
                <a:solidFill>
                  <a:srgbClr val="800080"/>
                </a:solidFill>
              </a:rPr>
              <a:t>'], </a:t>
            </a:r>
            <a:r>
              <a:rPr lang="fr-FR" sz="1400" i="1" dirty="0" err="1">
                <a:solidFill>
                  <a:srgbClr val="800080"/>
                </a:solidFill>
              </a:rPr>
              <a:t>bins</a:t>
            </a:r>
            <a:r>
              <a:rPr lang="fr-FR" sz="1400" i="1" dirty="0">
                <a:solidFill>
                  <a:srgbClr val="800080"/>
                </a:solidFill>
              </a:rPr>
              <a:t>=20).</a:t>
            </a:r>
            <a:r>
              <a:rPr lang="fr-FR" sz="1400" i="1" dirty="0" err="1">
                <a:solidFill>
                  <a:srgbClr val="800080"/>
                </a:solidFill>
              </a:rPr>
              <a:t>value_counts</a:t>
            </a:r>
            <a:r>
              <a:rPr lang="fr-FR" sz="1400" i="1" dirty="0">
                <a:solidFill>
                  <a:srgbClr val="800080"/>
                </a:solidFill>
              </a:rPr>
              <a:t>().</a:t>
            </a:r>
            <a:r>
              <a:rPr lang="fr-FR" sz="1400" i="1" dirty="0" err="1">
                <a:solidFill>
                  <a:srgbClr val="800080"/>
                </a:solidFill>
              </a:rPr>
              <a:t>sort_index</a:t>
            </a:r>
            <a:r>
              <a:rPr lang="fr-FR" sz="1400" i="1" dirty="0">
                <a:solidFill>
                  <a:srgbClr val="800080"/>
                </a:solidFill>
              </a:rPr>
              <a:t>()</a:t>
            </a:r>
          </a:p>
        </p:txBody>
      </p:sp>
    </p:spTree>
    <p:extLst>
      <p:ext uri="{BB962C8B-B14F-4D97-AF65-F5344CB8AC3E}">
        <p14:creationId xmlns:p14="http://schemas.microsoft.com/office/powerpoint/2010/main" val="338256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537327"/>
            <a:chOff x="0" y="998538"/>
            <a:chExt cx="9144000" cy="353732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9238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err="1">
                  <a:solidFill>
                    <a:srgbClr val="800080"/>
                  </a:solidFill>
                  <a:sym typeface="Wingdings" pitchFamily="2" charset="2"/>
                </a:rPr>
                <a:t>Matplotlib</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bibliothèque </a:t>
              </a:r>
              <a:r>
                <a:rPr lang="fr-FR" i="1" dirty="0" err="1">
                  <a:solidFill>
                    <a:srgbClr val="800080"/>
                  </a:solidFill>
                </a:rPr>
                <a:t>matplotlib</a:t>
              </a:r>
              <a:r>
                <a:rPr lang="fr-FR" i="1" dirty="0">
                  <a:solidFill>
                    <a:srgbClr val="800080"/>
                  </a:solidFill>
                </a:rPr>
                <a:t> est indispensable à python pour effectuer des tracés de courbes. </a:t>
              </a:r>
            </a:p>
            <a:p>
              <a:pPr lvl="1" algn="just">
                <a:spcAft>
                  <a:spcPts val="600"/>
                </a:spcAft>
                <a:buFont typeface="Wingdings" pitchFamily="2" charset="2"/>
                <a:buChar char="§"/>
              </a:pPr>
              <a:r>
                <a:rPr lang="fr-FR" i="1" dirty="0">
                  <a:solidFill>
                    <a:srgbClr val="800080"/>
                  </a:solidFill>
                </a:rPr>
                <a:t> Quel que soit le style de programmation, il est nécessaire d’importer le module </a:t>
              </a:r>
              <a:r>
                <a:rPr lang="fr-FR" i="1" dirty="0" err="1">
                  <a:solidFill>
                    <a:srgbClr val="800080"/>
                  </a:solidFill>
                </a:rPr>
                <a:t>pyplot</a:t>
              </a:r>
              <a:r>
                <a:rPr lang="fr-FR" i="1" dirty="0">
                  <a:solidFill>
                    <a:srgbClr val="800080"/>
                  </a:solidFill>
                </a:rPr>
                <a:t> de </a:t>
              </a:r>
              <a:r>
                <a:rPr lang="fr-FR" i="1" dirty="0" err="1">
                  <a:solidFill>
                    <a:srgbClr val="800080"/>
                  </a:solidFill>
                </a:rPr>
                <a:t>matplotlib</a:t>
              </a:r>
              <a:r>
                <a:rPr lang="fr-FR" i="1" dirty="0">
                  <a:solidFill>
                    <a:srgbClr val="800080"/>
                  </a:solidFill>
                </a:rPr>
                <a:t>. On lui donne en général l’alias </a:t>
              </a:r>
              <a:r>
                <a:rPr lang="fr-FR" i="1" dirty="0" err="1">
                  <a:solidFill>
                    <a:srgbClr val="800080"/>
                  </a:solidFill>
                </a:rPr>
                <a:t>plt</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L’instruction plot() permet de tracer des courbes qui relient des points dont les abscisses et ordonnées sont fournies en arguments.</a:t>
              </a:r>
            </a:p>
            <a:p>
              <a:pPr lvl="1" algn="just">
                <a:spcAft>
                  <a:spcPts val="600"/>
                </a:spcAft>
                <a:buFont typeface="Wingdings" pitchFamily="2" charset="2"/>
                <a:buChar char="§"/>
              </a:pPr>
              <a:r>
                <a:rPr lang="fr-FR" i="1" dirty="0">
                  <a:solidFill>
                    <a:srgbClr val="800080"/>
                  </a:solidFill>
                </a:rPr>
                <a:t> La méthode </a:t>
              </a:r>
              <a:r>
                <a:rPr lang="fr-FR" i="1" dirty="0" err="1">
                  <a:solidFill>
                    <a:srgbClr val="800080"/>
                  </a:solidFill>
                </a:rPr>
                <a:t>subplots</a:t>
              </a:r>
              <a:r>
                <a:rPr lang="fr-FR" i="1" dirty="0">
                  <a:solidFill>
                    <a:srgbClr val="800080"/>
                  </a:solidFill>
                </a:rPr>
                <a:t>() est utilisée pour créer une ou plusieurs grilles de sous-graphiques (axes) dans une seule figure. </a:t>
              </a:r>
            </a:p>
          </p:txBody>
        </p:sp>
      </p:grpSp>
      <p:sp>
        <p:nvSpPr>
          <p:cNvPr id="3" name="Rectangle 1">
            <a:extLst>
              <a:ext uri="{FF2B5EF4-FFF2-40B4-BE49-F238E27FC236}">
                <a16:creationId xmlns:a16="http://schemas.microsoft.com/office/drawing/2014/main" id="{3F77C7B1-4517-1FDE-1BAE-2E4D96E1C230}"/>
              </a:ext>
            </a:extLst>
          </p:cNvPr>
          <p:cNvSpPr>
            <a:spLocks noChangeArrowheads="1"/>
          </p:cNvSpPr>
          <p:nvPr/>
        </p:nvSpPr>
        <p:spPr bwMode="auto">
          <a:xfrm>
            <a:off x="1484116" y="4627922"/>
            <a:ext cx="6933900"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Import </a:t>
            </a:r>
            <a:r>
              <a:rPr lang="fr-FR" sz="1400" i="1" dirty="0" err="1">
                <a:solidFill>
                  <a:srgbClr val="800080"/>
                </a:solidFill>
              </a:rPr>
              <a:t>matplotlib.pyplot</a:t>
            </a:r>
            <a:r>
              <a:rPr lang="fr-FR" sz="1400" i="1" dirty="0">
                <a:solidFill>
                  <a:srgbClr val="800080"/>
                </a:solidFill>
              </a:rPr>
              <a:t> as </a:t>
            </a:r>
            <a:r>
              <a:rPr lang="fr-FR" sz="1400" i="1" dirty="0" err="1">
                <a:solidFill>
                  <a:srgbClr val="800080"/>
                </a:solidFill>
              </a:rPr>
              <a:t>plt</a:t>
            </a:r>
            <a:endParaRPr lang="fr-FR" sz="1400" i="1" dirty="0">
              <a:solidFill>
                <a:srgbClr val="800080"/>
              </a:solidFill>
            </a:endParaRPr>
          </a:p>
          <a:p>
            <a:pPr>
              <a:tabLst>
                <a:tab pos="1558925" algn="ctr"/>
              </a:tabLst>
            </a:pPr>
            <a:r>
              <a:rPr lang="fr-FR" sz="1400" i="1" dirty="0" err="1">
                <a:solidFill>
                  <a:srgbClr val="800080"/>
                </a:solidFill>
              </a:rPr>
              <a:t>fig</a:t>
            </a:r>
            <a:r>
              <a:rPr lang="fr-FR" sz="1400" i="1" dirty="0">
                <a:solidFill>
                  <a:srgbClr val="800080"/>
                </a:solidFill>
              </a:rPr>
              <a:t>, </a:t>
            </a:r>
            <a:r>
              <a:rPr lang="fr-FR" sz="1400" i="1" dirty="0" err="1">
                <a:solidFill>
                  <a:srgbClr val="800080"/>
                </a:solidFill>
              </a:rPr>
              <a:t>ax</a:t>
            </a:r>
            <a:r>
              <a:rPr lang="fr-FR" sz="1400" i="1" dirty="0">
                <a:solidFill>
                  <a:srgbClr val="800080"/>
                </a:solidFill>
              </a:rPr>
              <a:t> = </a:t>
            </a:r>
            <a:r>
              <a:rPr lang="fr-FR" sz="1400" i="1" dirty="0" err="1">
                <a:solidFill>
                  <a:srgbClr val="800080"/>
                </a:solidFill>
              </a:rPr>
              <a:t>plt.subplots</a:t>
            </a:r>
            <a:r>
              <a:rPr lang="fr-FR" sz="1400" i="1" dirty="0">
                <a:solidFill>
                  <a:srgbClr val="800080"/>
                </a:solidFill>
              </a:rPr>
              <a:t>(2,2)		</a:t>
            </a:r>
            <a:r>
              <a:rPr lang="fr-FR" sz="1400" i="1" dirty="0">
                <a:solidFill>
                  <a:srgbClr val="419BDF"/>
                </a:solidFill>
              </a:rPr>
              <a:t>#définition de 4 zones d’affichage</a:t>
            </a:r>
          </a:p>
          <a:p>
            <a:pPr>
              <a:tabLst>
                <a:tab pos="1558925" algn="ctr"/>
              </a:tabLst>
            </a:pPr>
            <a:r>
              <a:rPr lang="fr-FR" sz="1400" i="1" dirty="0">
                <a:solidFill>
                  <a:srgbClr val="800080"/>
                </a:solidFill>
              </a:rPr>
              <a:t>X = </a:t>
            </a:r>
            <a:r>
              <a:rPr lang="fr-FR" sz="1400" i="1" dirty="0" err="1">
                <a:solidFill>
                  <a:srgbClr val="800080"/>
                </a:solidFill>
              </a:rPr>
              <a:t>np.arange</a:t>
            </a:r>
            <a:r>
              <a:rPr lang="fr-FR" sz="1400" i="1" dirty="0">
                <a:solidFill>
                  <a:srgbClr val="800080"/>
                </a:solidFill>
              </a:rPr>
              <a:t>(0.0, 5.0, 0.02)</a:t>
            </a:r>
          </a:p>
          <a:p>
            <a:pPr>
              <a:tabLst>
                <a:tab pos="1558925" algn="ctr"/>
              </a:tabLst>
            </a:pPr>
            <a:r>
              <a:rPr lang="fr-FR" sz="1400" i="1" dirty="0" err="1">
                <a:solidFill>
                  <a:srgbClr val="800080"/>
                </a:solidFill>
              </a:rPr>
              <a:t>ax</a:t>
            </a:r>
            <a:r>
              <a:rPr lang="fr-FR" sz="1400" i="1" dirty="0">
                <a:solidFill>
                  <a:srgbClr val="800080"/>
                </a:solidFill>
              </a:rPr>
              <a:t>[0,0].plot(X, (X-2)*(X-1)*(X-3))</a:t>
            </a:r>
          </a:p>
          <a:p>
            <a:pPr>
              <a:tabLst>
                <a:tab pos="1558925" algn="ctr"/>
              </a:tabLst>
            </a:pPr>
            <a:r>
              <a:rPr lang="fr-FR" sz="1400" i="1" dirty="0" err="1">
                <a:solidFill>
                  <a:srgbClr val="800080"/>
                </a:solidFill>
              </a:rPr>
              <a:t>ax</a:t>
            </a:r>
            <a:r>
              <a:rPr lang="fr-FR" sz="1400" i="1" dirty="0">
                <a:solidFill>
                  <a:srgbClr val="800080"/>
                </a:solidFill>
              </a:rPr>
              <a:t>[0,1].plot(X, 1/(X+1))</a:t>
            </a:r>
          </a:p>
          <a:p>
            <a:pPr>
              <a:tabLst>
                <a:tab pos="1558925" algn="ctr"/>
              </a:tabLst>
            </a:pPr>
            <a:r>
              <a:rPr lang="fr-FR" sz="1400" i="1" dirty="0">
                <a:solidFill>
                  <a:srgbClr val="800080"/>
                </a:solidFill>
              </a:rPr>
              <a:t>X = </a:t>
            </a:r>
            <a:r>
              <a:rPr lang="fr-FR" sz="1400" i="1" dirty="0" err="1">
                <a:solidFill>
                  <a:srgbClr val="800080"/>
                </a:solidFill>
              </a:rPr>
              <a:t>np.arange</a:t>
            </a:r>
            <a:r>
              <a:rPr lang="fr-FR" sz="1400" i="1" dirty="0">
                <a:solidFill>
                  <a:srgbClr val="800080"/>
                </a:solidFill>
              </a:rPr>
              <a:t>(0.0, 5.0, 0.2)</a:t>
            </a:r>
          </a:p>
          <a:p>
            <a:pPr>
              <a:tabLst>
                <a:tab pos="1558925" algn="ctr"/>
              </a:tabLst>
            </a:pPr>
            <a:r>
              <a:rPr lang="fr-FR" sz="1400" i="1" dirty="0" err="1">
                <a:solidFill>
                  <a:srgbClr val="800080"/>
                </a:solidFill>
              </a:rPr>
              <a:t>ax</a:t>
            </a:r>
            <a:r>
              <a:rPr lang="fr-FR" sz="1400" i="1" dirty="0">
                <a:solidFill>
                  <a:srgbClr val="800080"/>
                </a:solidFill>
              </a:rPr>
              <a:t>[1,0].</a:t>
            </a:r>
            <a:r>
              <a:rPr lang="fr-FR" sz="1400" i="1" dirty="0" err="1">
                <a:solidFill>
                  <a:srgbClr val="800080"/>
                </a:solidFill>
              </a:rPr>
              <a:t>scatter</a:t>
            </a:r>
            <a:r>
              <a:rPr lang="fr-FR" sz="1400" i="1" dirty="0">
                <a:solidFill>
                  <a:srgbClr val="800080"/>
                </a:solidFill>
              </a:rPr>
              <a:t>(X, 2*</a:t>
            </a:r>
            <a:r>
              <a:rPr lang="fr-FR" sz="1400" i="1" dirty="0" err="1">
                <a:solidFill>
                  <a:srgbClr val="800080"/>
                </a:solidFill>
              </a:rPr>
              <a:t>np.cos</a:t>
            </a:r>
            <a:r>
              <a:rPr lang="fr-FR" sz="1400" i="1" dirty="0">
                <a:solidFill>
                  <a:srgbClr val="800080"/>
                </a:solidFill>
              </a:rPr>
              <a:t>(X), marker='.')</a:t>
            </a:r>
          </a:p>
          <a:p>
            <a:pPr>
              <a:tabLst>
                <a:tab pos="1558925" algn="ctr"/>
              </a:tabLst>
            </a:pPr>
            <a:r>
              <a:rPr lang="fr-FR" sz="1400" i="1" dirty="0" err="1">
                <a:solidFill>
                  <a:srgbClr val="800080"/>
                </a:solidFill>
              </a:rPr>
              <a:t>ax</a:t>
            </a:r>
            <a:r>
              <a:rPr lang="fr-FR" sz="1400" i="1" dirty="0">
                <a:solidFill>
                  <a:srgbClr val="800080"/>
                </a:solidFill>
              </a:rPr>
              <a:t>[1,1].</a:t>
            </a:r>
            <a:r>
              <a:rPr lang="fr-FR" sz="1400" i="1" dirty="0" err="1">
                <a:solidFill>
                  <a:srgbClr val="800080"/>
                </a:solidFill>
              </a:rPr>
              <a:t>scatter</a:t>
            </a:r>
            <a:r>
              <a:rPr lang="fr-FR" sz="1400" i="1" dirty="0">
                <a:solidFill>
                  <a:srgbClr val="800080"/>
                </a:solidFill>
              </a:rPr>
              <a:t>(X, 2*</a:t>
            </a:r>
            <a:r>
              <a:rPr lang="fr-FR" sz="1400" i="1" dirty="0" err="1">
                <a:solidFill>
                  <a:srgbClr val="800080"/>
                </a:solidFill>
              </a:rPr>
              <a:t>np.sin</a:t>
            </a:r>
            <a:r>
              <a:rPr lang="fr-FR" sz="1400" i="1" dirty="0">
                <a:solidFill>
                  <a:srgbClr val="800080"/>
                </a:solidFill>
              </a:rPr>
              <a:t>(X), marker='.')</a:t>
            </a:r>
          </a:p>
        </p:txBody>
      </p:sp>
    </p:spTree>
    <p:extLst>
      <p:ext uri="{BB962C8B-B14F-4D97-AF65-F5344CB8AC3E}">
        <p14:creationId xmlns:p14="http://schemas.microsoft.com/office/powerpoint/2010/main" val="18681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168269"/>
            <a:chOff x="0" y="998538"/>
            <a:chExt cx="9144000" cy="416826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55481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err="1">
                  <a:solidFill>
                    <a:srgbClr val="800080"/>
                  </a:solidFill>
                  <a:sym typeface="Wingdings" pitchFamily="2" charset="2"/>
                </a:rPr>
                <a:t>Seaborn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Seaborn</a:t>
              </a:r>
              <a:r>
                <a:rPr lang="fr-FR" i="1" dirty="0">
                  <a:solidFill>
                    <a:srgbClr val="800080"/>
                  </a:solidFill>
                </a:rPr>
                <a:t> propose plusieurs fonctions permettant de visualiser les relations entre les variables ainsi que les liens statistiques qui existent. </a:t>
              </a: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Seaborn</a:t>
              </a:r>
              <a:r>
                <a:rPr lang="fr-FR" i="1" dirty="0">
                  <a:solidFill>
                    <a:srgbClr val="800080"/>
                  </a:solidFill>
                </a:rPr>
                <a:t> est une surcouche de </a:t>
              </a:r>
              <a:r>
                <a:rPr lang="fr-FR" i="1" dirty="0" err="1">
                  <a:solidFill>
                    <a:srgbClr val="800080"/>
                  </a:solidFill>
                </a:rPr>
                <a:t>Matplotlib</a:t>
              </a:r>
              <a:r>
                <a:rPr lang="fr-FR" i="1" dirty="0">
                  <a:solidFill>
                    <a:srgbClr val="800080"/>
                  </a:solidFill>
                </a:rPr>
                <a:t>, elle permet de générer des graphiques de qualité et est bien adaptée à l’utilisation des </a:t>
              </a:r>
              <a:r>
                <a:rPr lang="fr-FR" i="1" dirty="0" err="1">
                  <a:solidFill>
                    <a:srgbClr val="800080"/>
                  </a:solidFill>
                </a:rPr>
                <a:t>dataFrames</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En tant que surcouche de </a:t>
              </a:r>
              <a:r>
                <a:rPr lang="fr-FR" i="1" dirty="0" err="1">
                  <a:solidFill>
                    <a:srgbClr val="800080"/>
                  </a:solidFill>
                </a:rPr>
                <a:t>Matplotlib</a:t>
              </a:r>
              <a:r>
                <a:rPr lang="fr-FR" i="1" dirty="0">
                  <a:solidFill>
                    <a:srgbClr val="800080"/>
                  </a:solidFill>
                </a:rPr>
                <a:t>, il y a de grandes ressemblances entre les deux librairies.</a:t>
              </a:r>
            </a:p>
            <a:p>
              <a:pPr lvl="1" algn="just">
                <a:spcAft>
                  <a:spcPts val="600"/>
                </a:spcAft>
                <a:buFont typeface="Wingdings" pitchFamily="2" charset="2"/>
                <a:buChar char="§"/>
              </a:pPr>
              <a:r>
                <a:rPr lang="fr-FR" i="1" dirty="0">
                  <a:solidFill>
                    <a:srgbClr val="800080"/>
                  </a:solidFill>
                </a:rPr>
                <a:t> Les fonctions reçoivent les </a:t>
              </a:r>
              <a:r>
                <a:rPr lang="fr-FR" i="1" dirty="0" err="1">
                  <a:solidFill>
                    <a:srgbClr val="800080"/>
                  </a:solidFill>
                </a:rPr>
                <a:t>dataframes</a:t>
              </a:r>
              <a:r>
                <a:rPr lang="fr-FR" i="1" dirty="0">
                  <a:solidFill>
                    <a:srgbClr val="800080"/>
                  </a:solidFill>
                </a:rPr>
                <a:t> utilisés pour tracer les graphiques, ainsi que les variables a afficher.</a:t>
              </a:r>
            </a:p>
            <a:p>
              <a:pPr lvl="1" algn="just">
                <a:spcAft>
                  <a:spcPts val="600"/>
                </a:spcAft>
                <a:buFont typeface="Wingdings" pitchFamily="2" charset="2"/>
                <a:buChar char="§"/>
              </a:pPr>
              <a:r>
                <a:rPr lang="fr-FR" i="1" dirty="0">
                  <a:solidFill>
                    <a:srgbClr val="800080"/>
                  </a:solidFill>
                </a:rPr>
                <a:t> La plupart des graphiques dispose d’un paramètre hue, permettant d’afficher les graphiques en fonction d’une variable catégorielle.</a:t>
              </a:r>
            </a:p>
          </p:txBody>
        </p:sp>
      </p:grpSp>
      <p:sp>
        <p:nvSpPr>
          <p:cNvPr id="4" name="Rectangle 1">
            <a:extLst>
              <a:ext uri="{FF2B5EF4-FFF2-40B4-BE49-F238E27FC236}">
                <a16:creationId xmlns:a16="http://schemas.microsoft.com/office/drawing/2014/main" id="{7C762041-E99D-D730-0857-8EEDFC7E39D1}"/>
              </a:ext>
            </a:extLst>
          </p:cNvPr>
          <p:cNvSpPr>
            <a:spLocks noChangeArrowheads="1"/>
          </p:cNvSpPr>
          <p:nvPr/>
        </p:nvSpPr>
        <p:spPr bwMode="auto">
          <a:xfrm>
            <a:off x="1595438" y="5185788"/>
            <a:ext cx="6933900"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import </a:t>
            </a:r>
            <a:r>
              <a:rPr lang="fr-FR" sz="1400" i="1" dirty="0" err="1">
                <a:solidFill>
                  <a:srgbClr val="800080"/>
                </a:solidFill>
              </a:rPr>
              <a:t>seaborn</a:t>
            </a:r>
            <a:r>
              <a:rPr lang="fr-FR" sz="1400" i="1" dirty="0">
                <a:solidFill>
                  <a:srgbClr val="800080"/>
                </a:solidFill>
              </a:rPr>
              <a:t> as </a:t>
            </a:r>
            <a:r>
              <a:rPr lang="fr-FR" sz="1400" i="1" dirty="0" err="1">
                <a:solidFill>
                  <a:srgbClr val="800080"/>
                </a:solidFill>
              </a:rPr>
              <a:t>sns</a:t>
            </a:r>
            <a:r>
              <a:rPr lang="fr-FR" sz="1400" i="1" dirty="0">
                <a:solidFill>
                  <a:srgbClr val="800080"/>
                </a:solidFill>
              </a:rPr>
              <a:t>			</a:t>
            </a:r>
            <a:r>
              <a:rPr lang="fr-FR" sz="1400" i="1" dirty="0">
                <a:solidFill>
                  <a:srgbClr val="419BDF"/>
                </a:solidFill>
              </a:rPr>
              <a:t># Importation de la bibliothèque</a:t>
            </a:r>
          </a:p>
          <a:p>
            <a:pPr>
              <a:tabLst>
                <a:tab pos="1558925" algn="ctr"/>
              </a:tabLst>
            </a:pPr>
            <a:r>
              <a:rPr lang="fr-FR" sz="1400" i="1" dirty="0">
                <a:solidFill>
                  <a:srgbClr val="419BDF"/>
                </a:solidFill>
              </a:rPr>
              <a:t># Lien entre la masse corporelle et la longueur de nageoire en fonction du sexe</a:t>
            </a:r>
          </a:p>
          <a:p>
            <a:pPr>
              <a:tabLst>
                <a:tab pos="1558925" algn="ctr"/>
              </a:tabLst>
            </a:pPr>
            <a:r>
              <a:rPr lang="fr-FR" sz="1400" i="1" dirty="0" err="1">
                <a:solidFill>
                  <a:srgbClr val="800080"/>
                </a:solidFill>
              </a:rPr>
              <a:t>sns.scatterplot</a:t>
            </a:r>
            <a:r>
              <a:rPr lang="fr-FR" sz="1400" i="1" dirty="0">
                <a:solidFill>
                  <a:srgbClr val="800080"/>
                </a:solidFill>
              </a:rPr>
              <a:t>(data=</a:t>
            </a:r>
            <a:r>
              <a:rPr lang="fr-FR" sz="1400" i="1" dirty="0" err="1">
                <a:solidFill>
                  <a:srgbClr val="800080"/>
                </a:solidFill>
              </a:rPr>
              <a:t>Data_csv</a:t>
            </a:r>
            <a:r>
              <a:rPr lang="fr-FR" sz="1400" i="1" dirty="0">
                <a:solidFill>
                  <a:srgbClr val="800080"/>
                </a:solidFill>
              </a:rPr>
              <a:t>, x='</a:t>
            </a:r>
            <a:r>
              <a:rPr lang="fr-FR" sz="1400" i="1" dirty="0" err="1">
                <a:solidFill>
                  <a:srgbClr val="800080"/>
                </a:solidFill>
              </a:rPr>
              <a:t>body_mass_g</a:t>
            </a:r>
            <a:r>
              <a:rPr lang="fr-FR" sz="1400" i="1" dirty="0">
                <a:solidFill>
                  <a:srgbClr val="800080"/>
                </a:solidFill>
              </a:rPr>
              <a:t>', y='</a:t>
            </a:r>
            <a:r>
              <a:rPr lang="fr-FR" sz="1400" i="1" dirty="0" err="1">
                <a:solidFill>
                  <a:srgbClr val="800080"/>
                </a:solidFill>
              </a:rPr>
              <a:t>flipper_length_mm</a:t>
            </a:r>
            <a:r>
              <a:rPr lang="fr-FR" sz="1400" i="1" dirty="0">
                <a:solidFill>
                  <a:srgbClr val="800080"/>
                </a:solidFill>
              </a:rPr>
              <a:t>', hue='</a:t>
            </a:r>
            <a:r>
              <a:rPr lang="fr-FR" sz="1400" i="1" dirty="0" err="1">
                <a:solidFill>
                  <a:srgbClr val="800080"/>
                </a:solidFill>
              </a:rPr>
              <a:t>sex</a:t>
            </a:r>
            <a:r>
              <a:rPr lang="fr-FR" sz="1400" i="1" dirty="0">
                <a:solidFill>
                  <a:srgbClr val="800080"/>
                </a:solidFill>
              </a:rPr>
              <a:t>')</a:t>
            </a:r>
          </a:p>
          <a:p>
            <a:pPr>
              <a:tabLst>
                <a:tab pos="1558925" algn="ctr"/>
              </a:tabLst>
            </a:pPr>
            <a:r>
              <a:rPr lang="fr-FR" sz="1400" i="1" dirty="0">
                <a:solidFill>
                  <a:srgbClr val="419BDF"/>
                </a:solidFill>
              </a:rPr>
              <a:t># Lien entre la masse corporelle et la longueur de nageoire en fonction de l’espèce</a:t>
            </a:r>
          </a:p>
          <a:p>
            <a:pPr>
              <a:tabLst>
                <a:tab pos="1558925" algn="ctr"/>
              </a:tabLst>
            </a:pPr>
            <a:r>
              <a:rPr lang="fr-FR" sz="1400" i="1" dirty="0" err="1">
                <a:solidFill>
                  <a:srgbClr val="800080"/>
                </a:solidFill>
              </a:rPr>
              <a:t>sns.scatterplot</a:t>
            </a:r>
            <a:r>
              <a:rPr lang="fr-FR" sz="1400" i="1" dirty="0">
                <a:solidFill>
                  <a:srgbClr val="800080"/>
                </a:solidFill>
              </a:rPr>
              <a:t>(data=</a:t>
            </a:r>
            <a:r>
              <a:rPr lang="fr-FR" sz="1400" i="1" dirty="0" err="1">
                <a:solidFill>
                  <a:srgbClr val="800080"/>
                </a:solidFill>
              </a:rPr>
              <a:t>Data_csv</a:t>
            </a:r>
            <a:r>
              <a:rPr lang="fr-FR" sz="1400" i="1" dirty="0">
                <a:solidFill>
                  <a:srgbClr val="800080"/>
                </a:solidFill>
              </a:rPr>
              <a:t>, x='</a:t>
            </a:r>
            <a:r>
              <a:rPr lang="fr-FR" sz="1400" i="1" dirty="0" err="1">
                <a:solidFill>
                  <a:srgbClr val="800080"/>
                </a:solidFill>
              </a:rPr>
              <a:t>body_mass_g</a:t>
            </a:r>
            <a:r>
              <a:rPr lang="fr-FR" sz="1400" i="1" dirty="0">
                <a:solidFill>
                  <a:srgbClr val="800080"/>
                </a:solidFill>
              </a:rPr>
              <a:t>', y='</a:t>
            </a:r>
            <a:r>
              <a:rPr lang="fr-FR" sz="1400" i="1" dirty="0" err="1">
                <a:solidFill>
                  <a:srgbClr val="800080"/>
                </a:solidFill>
              </a:rPr>
              <a:t>flipper_length_mm</a:t>
            </a:r>
            <a:r>
              <a:rPr lang="fr-FR" sz="1400" i="1" dirty="0">
                <a:solidFill>
                  <a:srgbClr val="800080"/>
                </a:solidFill>
              </a:rPr>
              <a:t>', hue=</a:t>
            </a:r>
            <a:r>
              <a:rPr lang="fr-FR" sz="1400" i="1" dirty="0" err="1">
                <a:solidFill>
                  <a:srgbClr val="800080"/>
                </a:solidFill>
              </a:rPr>
              <a:t>species</a:t>
            </a:r>
            <a:r>
              <a:rPr lang="fr-FR" sz="1400" i="1" dirty="0">
                <a:solidFill>
                  <a:srgbClr val="800080"/>
                </a:solidFill>
              </a:rPr>
              <a:t>')</a:t>
            </a:r>
          </a:p>
        </p:txBody>
      </p:sp>
    </p:spTree>
    <p:extLst>
      <p:ext uri="{BB962C8B-B14F-4D97-AF65-F5344CB8AC3E}">
        <p14:creationId xmlns:p14="http://schemas.microsoft.com/office/powerpoint/2010/main" val="198600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 </a:t>
              </a:r>
              <a:r>
                <a:rPr lang="fr-FR" sz="2000" b="1" dirty="0" err="1">
                  <a:solidFill>
                    <a:srgbClr val="800080"/>
                  </a:solidFill>
                  <a:sym typeface="Wingdings" pitchFamily="2" charset="2"/>
                </a:rPr>
                <a:t>scikit-learn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Scikit-learn</a:t>
              </a:r>
              <a:r>
                <a:rPr lang="fr-FR" i="1" dirty="0">
                  <a:solidFill>
                    <a:srgbClr val="800080"/>
                  </a:solidFill>
                </a:rPr>
                <a:t> : est une librairie d'apprentissage automatique qui contient tous les algorithmes du machine </a:t>
              </a:r>
              <a:r>
                <a:rPr lang="fr-FR" i="1" dirty="0" err="1">
                  <a:solidFill>
                    <a:srgbClr val="800080"/>
                  </a:solidFill>
                </a:rPr>
                <a:t>learning</a:t>
              </a:r>
              <a:r>
                <a:rPr lang="fr-FR" i="1" dirty="0">
                  <a:solidFill>
                    <a:srgbClr val="800080"/>
                  </a:solidFill>
                </a:rPr>
                <a:t>. </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Les bibliothèques</a:t>
              </a:r>
              <a:endParaRPr lang="fr-FR" sz="2000" b="1" dirty="0">
                <a:solidFill>
                  <a:schemeClr val="folHlink"/>
                </a:solidFill>
              </a:endParaRPr>
            </a:p>
          </p:txBody>
        </p:sp>
      </p:grpSp>
      <p:sp>
        <p:nvSpPr>
          <p:cNvPr id="11" name="Rectangle 1"/>
          <p:cNvSpPr>
            <a:spLocks noChangeArrowheads="1"/>
          </p:cNvSpPr>
          <p:nvPr/>
        </p:nvSpPr>
        <p:spPr bwMode="auto">
          <a:xfrm>
            <a:off x="508941" y="2712634"/>
            <a:ext cx="3944643" cy="1815882"/>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#Apprentissage supervisé</a:t>
            </a:r>
          </a:p>
          <a:p>
            <a:pPr>
              <a:tabLst>
                <a:tab pos="1558925" algn="ctr"/>
              </a:tabLst>
            </a:pPr>
            <a:r>
              <a:rPr lang="fr-FR" sz="1400" i="1" dirty="0">
                <a:solidFill>
                  <a:srgbClr val="800080"/>
                </a:solidFill>
              </a:rPr>
              <a:t>Perceptron multicouche (réseau de neurones)</a:t>
            </a:r>
          </a:p>
          <a:p>
            <a:pPr>
              <a:tabLst>
                <a:tab pos="1558925" algn="ctr"/>
              </a:tabLst>
            </a:pPr>
            <a:r>
              <a:rPr lang="fr-FR" sz="1400" i="1" dirty="0">
                <a:solidFill>
                  <a:srgbClr val="800080"/>
                </a:solidFill>
              </a:rPr>
              <a:t>Machines à vecteur de support (SVM)</a:t>
            </a:r>
          </a:p>
          <a:p>
            <a:pPr>
              <a:tabLst>
                <a:tab pos="1558925" algn="ctr"/>
              </a:tabLst>
            </a:pPr>
            <a:r>
              <a:rPr lang="fr-FR" sz="1400" i="1" dirty="0">
                <a:solidFill>
                  <a:srgbClr val="800080"/>
                </a:solidFill>
              </a:rPr>
              <a:t>K plus proches voisins (KNN)</a:t>
            </a:r>
          </a:p>
          <a:p>
            <a:pPr>
              <a:tabLst>
                <a:tab pos="1558925" algn="ctr"/>
              </a:tabLst>
            </a:pPr>
            <a:r>
              <a:rPr lang="fr-FR" sz="1400" i="1" dirty="0">
                <a:solidFill>
                  <a:srgbClr val="800080"/>
                </a:solidFill>
              </a:rPr>
              <a:t>Arbres de décision (</a:t>
            </a:r>
            <a:r>
              <a:rPr lang="fr-FR" sz="1400" i="1" dirty="0" err="1">
                <a:solidFill>
                  <a:srgbClr val="800080"/>
                </a:solidFill>
              </a:rPr>
              <a:t>Decision</a:t>
            </a:r>
            <a:r>
              <a:rPr lang="fr-FR" sz="1400" i="1" dirty="0">
                <a:solidFill>
                  <a:srgbClr val="800080"/>
                </a:solidFill>
              </a:rPr>
              <a:t> </a:t>
            </a:r>
            <a:r>
              <a:rPr lang="fr-FR" sz="1400" i="1" dirty="0" err="1">
                <a:solidFill>
                  <a:srgbClr val="800080"/>
                </a:solidFill>
              </a:rPr>
              <a:t>Tree</a:t>
            </a:r>
            <a:r>
              <a:rPr lang="fr-FR" sz="1400" i="1" dirty="0">
                <a:solidFill>
                  <a:srgbClr val="800080"/>
                </a:solidFill>
              </a:rPr>
              <a:t>)</a:t>
            </a:r>
          </a:p>
          <a:p>
            <a:pPr>
              <a:tabLst>
                <a:tab pos="1558925" algn="ctr"/>
              </a:tabLst>
            </a:pPr>
            <a:r>
              <a:rPr lang="fr-FR" sz="1400" i="1" dirty="0">
                <a:solidFill>
                  <a:srgbClr val="800080"/>
                </a:solidFill>
              </a:rPr>
              <a:t>Régression linéaire (</a:t>
            </a:r>
            <a:r>
              <a:rPr lang="fr-FR" sz="1400" i="1" dirty="0" err="1">
                <a:solidFill>
                  <a:srgbClr val="800080"/>
                </a:solidFill>
              </a:rPr>
              <a:t>Linear</a:t>
            </a:r>
            <a:r>
              <a:rPr lang="fr-FR" sz="1400" i="1" dirty="0">
                <a:solidFill>
                  <a:srgbClr val="800080"/>
                </a:solidFill>
              </a:rPr>
              <a:t> </a:t>
            </a:r>
            <a:r>
              <a:rPr lang="fr-FR" sz="1400" i="1" dirty="0" err="1">
                <a:solidFill>
                  <a:srgbClr val="800080"/>
                </a:solidFill>
              </a:rPr>
              <a:t>Regression</a:t>
            </a:r>
            <a:r>
              <a:rPr lang="fr-FR" sz="1400" i="1" dirty="0">
                <a:solidFill>
                  <a:srgbClr val="800080"/>
                </a:solidFill>
              </a:rPr>
              <a:t>)</a:t>
            </a:r>
          </a:p>
          <a:p>
            <a:pPr>
              <a:tabLst>
                <a:tab pos="1558925" algn="ctr"/>
              </a:tabLst>
            </a:pPr>
            <a:r>
              <a:rPr lang="fr-FR" sz="1400" i="1" dirty="0">
                <a:solidFill>
                  <a:srgbClr val="800080"/>
                </a:solidFill>
              </a:rPr>
              <a:t>Régression logistique (</a:t>
            </a:r>
            <a:r>
              <a:rPr lang="fr-FR" sz="1400" i="1" dirty="0" err="1">
                <a:solidFill>
                  <a:srgbClr val="800080"/>
                </a:solidFill>
              </a:rPr>
              <a:t>Logistic</a:t>
            </a:r>
            <a:r>
              <a:rPr lang="fr-FR" sz="1400" i="1" dirty="0">
                <a:solidFill>
                  <a:srgbClr val="800080"/>
                </a:solidFill>
              </a:rPr>
              <a:t> </a:t>
            </a:r>
            <a:r>
              <a:rPr lang="fr-FR" sz="1400" i="1" dirty="0" err="1">
                <a:solidFill>
                  <a:srgbClr val="800080"/>
                </a:solidFill>
              </a:rPr>
              <a:t>Regression</a:t>
            </a:r>
            <a:r>
              <a:rPr lang="fr-FR" sz="1400" i="1" dirty="0">
                <a:solidFill>
                  <a:srgbClr val="800080"/>
                </a:solidFill>
              </a:rPr>
              <a:t>)</a:t>
            </a:r>
          </a:p>
          <a:p>
            <a:pPr>
              <a:tabLst>
                <a:tab pos="1558925" algn="ctr"/>
              </a:tabLst>
            </a:pPr>
            <a:r>
              <a:rPr lang="fr-FR" sz="1400" i="1" dirty="0">
                <a:solidFill>
                  <a:srgbClr val="800080"/>
                </a:solidFill>
              </a:rPr>
              <a:t>Classification naïve bayésienne (</a:t>
            </a:r>
            <a:r>
              <a:rPr lang="fr-FR" sz="1400" i="1" dirty="0" err="1">
                <a:solidFill>
                  <a:srgbClr val="800080"/>
                </a:solidFill>
              </a:rPr>
              <a:t>Naive</a:t>
            </a:r>
            <a:r>
              <a:rPr lang="fr-FR" sz="1400" i="1" dirty="0">
                <a:solidFill>
                  <a:srgbClr val="800080"/>
                </a:solidFill>
              </a:rPr>
              <a:t> Bayes)</a:t>
            </a:r>
          </a:p>
        </p:txBody>
      </p:sp>
      <p:sp>
        <p:nvSpPr>
          <p:cNvPr id="13" name="Rectangle 1">
            <a:extLst>
              <a:ext uri="{FF2B5EF4-FFF2-40B4-BE49-F238E27FC236}">
                <a16:creationId xmlns:a16="http://schemas.microsoft.com/office/drawing/2014/main" id="{A7E18333-B382-3D42-AD2D-BE701E716328}"/>
              </a:ext>
            </a:extLst>
          </p:cNvPr>
          <p:cNvSpPr>
            <a:spLocks noChangeArrowheads="1"/>
          </p:cNvSpPr>
          <p:nvPr/>
        </p:nvSpPr>
        <p:spPr bwMode="auto">
          <a:xfrm>
            <a:off x="4834509" y="2915378"/>
            <a:ext cx="3944643" cy="1384995"/>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#Apprentissage non-supervisé</a:t>
            </a:r>
          </a:p>
          <a:p>
            <a:pPr>
              <a:tabLst>
                <a:tab pos="1558925" algn="ctr"/>
              </a:tabLst>
            </a:pPr>
            <a:r>
              <a:rPr lang="fr-FR" sz="1400" i="1" dirty="0">
                <a:solidFill>
                  <a:srgbClr val="800080"/>
                </a:solidFill>
              </a:rPr>
              <a:t>Partition en k moyennes (K-</a:t>
            </a:r>
            <a:r>
              <a:rPr lang="fr-FR" sz="1400" i="1" dirty="0" err="1">
                <a:solidFill>
                  <a:srgbClr val="800080"/>
                </a:solidFill>
              </a:rPr>
              <a:t>means</a:t>
            </a:r>
            <a:r>
              <a:rPr lang="fr-FR" sz="1400" i="1" dirty="0">
                <a:solidFill>
                  <a:srgbClr val="800080"/>
                </a:solidFill>
              </a:rPr>
              <a:t> </a:t>
            </a:r>
            <a:r>
              <a:rPr lang="fr-FR" sz="1400" i="1" dirty="0" err="1">
                <a:solidFill>
                  <a:srgbClr val="800080"/>
                </a:solidFill>
              </a:rPr>
              <a:t>clustering</a:t>
            </a:r>
            <a:r>
              <a:rPr lang="fr-FR" sz="1400" i="1" dirty="0">
                <a:solidFill>
                  <a:srgbClr val="800080"/>
                </a:solidFill>
              </a:rPr>
              <a:t>)</a:t>
            </a:r>
          </a:p>
          <a:p>
            <a:pPr>
              <a:tabLst>
                <a:tab pos="1558925" algn="ctr"/>
              </a:tabLst>
            </a:pPr>
            <a:r>
              <a:rPr lang="fr-FR" sz="1400" i="1" dirty="0">
                <a:solidFill>
                  <a:srgbClr val="800080"/>
                </a:solidFill>
              </a:rPr>
              <a:t>Regroupement hiérarchique (CAH)</a:t>
            </a:r>
          </a:p>
          <a:p>
            <a:pPr>
              <a:tabLst>
                <a:tab pos="1558925" algn="ctr"/>
              </a:tabLst>
            </a:pPr>
            <a:r>
              <a:rPr lang="fr-FR" sz="1400" i="1" dirty="0">
                <a:solidFill>
                  <a:srgbClr val="800080"/>
                </a:solidFill>
              </a:rPr>
              <a:t>Processus Gaussien de classification (GPC)</a:t>
            </a:r>
          </a:p>
          <a:p>
            <a:pPr>
              <a:tabLst>
                <a:tab pos="1558925" algn="ctr"/>
              </a:tabLst>
            </a:pPr>
            <a:r>
              <a:rPr lang="fr-FR" sz="1400" i="1" dirty="0">
                <a:solidFill>
                  <a:srgbClr val="800080"/>
                </a:solidFill>
              </a:rPr>
              <a:t>Processus Gaussien de régression (GPR)</a:t>
            </a:r>
          </a:p>
          <a:p>
            <a:pPr>
              <a:tabLst>
                <a:tab pos="1558925" algn="ctr"/>
              </a:tabLst>
            </a:pPr>
            <a:r>
              <a:rPr lang="fr-FR" sz="1400" i="1" dirty="0">
                <a:solidFill>
                  <a:srgbClr val="800080"/>
                </a:solidFill>
              </a:rPr>
              <a:t>Réduction de dimension (ACP)</a:t>
            </a:r>
          </a:p>
        </p:txBody>
      </p:sp>
      <p:grpSp>
        <p:nvGrpSpPr>
          <p:cNvPr id="7" name="Groupe 6">
            <a:extLst>
              <a:ext uri="{FF2B5EF4-FFF2-40B4-BE49-F238E27FC236}">
                <a16:creationId xmlns:a16="http://schemas.microsoft.com/office/drawing/2014/main" id="{4712C2F5-11F0-2659-517B-9CC3138BC4BE}"/>
              </a:ext>
            </a:extLst>
          </p:cNvPr>
          <p:cNvGrpSpPr/>
          <p:nvPr/>
        </p:nvGrpSpPr>
        <p:grpSpPr>
          <a:xfrm>
            <a:off x="524433" y="5146198"/>
            <a:ext cx="7591548" cy="1520005"/>
            <a:chOff x="524433" y="5146198"/>
            <a:chExt cx="7591548" cy="1520005"/>
          </a:xfrm>
        </p:grpSpPr>
        <p:sp>
          <p:nvSpPr>
            <p:cNvPr id="4" name="Rectangle 1">
              <a:extLst>
                <a:ext uri="{FF2B5EF4-FFF2-40B4-BE49-F238E27FC236}">
                  <a16:creationId xmlns:a16="http://schemas.microsoft.com/office/drawing/2014/main" id="{8FE4C989-96A8-537A-F0FA-ECD6EE2786A7}"/>
                </a:ext>
              </a:extLst>
            </p:cNvPr>
            <p:cNvSpPr>
              <a:spLocks noChangeArrowheads="1"/>
            </p:cNvSpPr>
            <p:nvPr/>
          </p:nvSpPr>
          <p:spPr bwMode="auto">
            <a:xfrm>
              <a:off x="2038350" y="5146198"/>
              <a:ext cx="4479367"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#ETAPE 1 : Création d’un estimateur + Entrainement</a:t>
              </a:r>
            </a:p>
            <a:p>
              <a:pPr>
                <a:tabLst>
                  <a:tab pos="1558925" algn="ctr"/>
                </a:tabLst>
              </a:pPr>
              <a:r>
                <a:rPr lang="fr-FR" sz="1400" i="1" dirty="0">
                  <a:solidFill>
                    <a:srgbClr val="800080"/>
                  </a:solidFill>
                </a:rPr>
                <a:t>model = ‘</a:t>
              </a:r>
              <a:r>
                <a:rPr lang="fr-FR" sz="1400" i="1" dirty="0" err="1">
                  <a:solidFill>
                    <a:srgbClr val="800080"/>
                  </a:solidFill>
                </a:rPr>
                <a:t>estimateur.scikit-learn</a:t>
              </a:r>
              <a:r>
                <a:rPr lang="fr-FR" sz="1400" i="1" dirty="0">
                  <a:solidFill>
                    <a:srgbClr val="800080"/>
                  </a:solidFill>
                </a:rPr>
                <a:t>’ ( ‘hyper-paramètres’)</a:t>
              </a:r>
            </a:p>
            <a:p>
              <a:pPr>
                <a:tabLst>
                  <a:tab pos="1558925" algn="ctr"/>
                </a:tabLst>
              </a:pPr>
              <a:r>
                <a:rPr lang="fr-FR" sz="1400" i="1" dirty="0" err="1">
                  <a:solidFill>
                    <a:srgbClr val="800080"/>
                  </a:solidFill>
                </a:rPr>
                <a:t>model.fit</a:t>
              </a:r>
              <a:r>
                <a:rPr lang="fr-FR" sz="1400" i="1" dirty="0">
                  <a:solidFill>
                    <a:srgbClr val="800080"/>
                  </a:solidFill>
                </a:rPr>
                <a:t> (X, y) 		</a:t>
              </a:r>
              <a:endParaRPr lang="fr-FR" sz="1400" i="1" dirty="0">
                <a:solidFill>
                  <a:srgbClr val="419BDF"/>
                </a:solidFill>
              </a:endParaRPr>
            </a:p>
          </p:txBody>
        </p:sp>
        <p:sp>
          <p:nvSpPr>
            <p:cNvPr id="5" name="Rectangle 1">
              <a:extLst>
                <a:ext uri="{FF2B5EF4-FFF2-40B4-BE49-F238E27FC236}">
                  <a16:creationId xmlns:a16="http://schemas.microsoft.com/office/drawing/2014/main" id="{E05B4916-78A6-3CDB-CBE6-A48AECDA53CC}"/>
                </a:ext>
              </a:extLst>
            </p:cNvPr>
            <p:cNvSpPr>
              <a:spLocks noChangeArrowheads="1"/>
            </p:cNvSpPr>
            <p:nvPr/>
          </p:nvSpPr>
          <p:spPr bwMode="auto">
            <a:xfrm>
              <a:off x="524433" y="6142983"/>
              <a:ext cx="3284230" cy="523220"/>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#ETAPE 2 : Prédiction</a:t>
              </a:r>
            </a:p>
            <a:p>
              <a:pPr>
                <a:tabLst>
                  <a:tab pos="1558925" algn="ctr"/>
                </a:tabLst>
              </a:pPr>
              <a:r>
                <a:rPr lang="fr-FR" sz="1400" i="1" dirty="0" err="1">
                  <a:solidFill>
                    <a:srgbClr val="800080"/>
                  </a:solidFill>
                </a:rPr>
                <a:t>ypred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(X)</a:t>
              </a:r>
              <a:endParaRPr lang="fr-FR" sz="1400" i="1" dirty="0">
                <a:solidFill>
                  <a:srgbClr val="419BDF"/>
                </a:solidFill>
              </a:endParaRPr>
            </a:p>
          </p:txBody>
        </p:sp>
        <p:sp>
          <p:nvSpPr>
            <p:cNvPr id="6" name="Rectangle 1">
              <a:extLst>
                <a:ext uri="{FF2B5EF4-FFF2-40B4-BE49-F238E27FC236}">
                  <a16:creationId xmlns:a16="http://schemas.microsoft.com/office/drawing/2014/main" id="{6FE985BC-F873-E7B6-E231-2BB1520445FF}"/>
                </a:ext>
              </a:extLst>
            </p:cNvPr>
            <p:cNvSpPr>
              <a:spLocks noChangeArrowheads="1"/>
            </p:cNvSpPr>
            <p:nvPr/>
          </p:nvSpPr>
          <p:spPr bwMode="auto">
            <a:xfrm>
              <a:off x="4831751" y="6126466"/>
              <a:ext cx="3284230" cy="523220"/>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#ETAPE 3 : Evaluation du modèle</a:t>
              </a:r>
            </a:p>
            <a:p>
              <a:pPr>
                <a:tabLst>
                  <a:tab pos="1558925" algn="ctr"/>
                </a:tabLst>
              </a:pPr>
              <a:r>
                <a:rPr lang="fr-FR" sz="1400" i="1" dirty="0" err="1">
                  <a:solidFill>
                    <a:srgbClr val="800080"/>
                  </a:solidFill>
                </a:rPr>
                <a:t>model.score</a:t>
              </a:r>
              <a:r>
                <a:rPr lang="fr-FR" sz="1400" i="1" dirty="0">
                  <a:solidFill>
                    <a:srgbClr val="800080"/>
                  </a:solidFill>
                </a:rPr>
                <a:t>(X, y)</a:t>
              </a:r>
              <a:endParaRPr lang="fr-FR" sz="1400" i="1" dirty="0">
                <a:solidFill>
                  <a:srgbClr val="419BDF"/>
                </a:solidFill>
              </a:endParaRPr>
            </a:p>
          </p:txBody>
        </p:sp>
      </p:grpSp>
      <p:sp>
        <p:nvSpPr>
          <p:cNvPr id="8" name="Text Box 10">
            <a:extLst>
              <a:ext uri="{FF2B5EF4-FFF2-40B4-BE49-F238E27FC236}">
                <a16:creationId xmlns:a16="http://schemas.microsoft.com/office/drawing/2014/main" id="{95F21E88-550D-3D2C-E154-9CFE619AD6CC}"/>
              </a:ext>
            </a:extLst>
          </p:cNvPr>
          <p:cNvSpPr txBox="1">
            <a:spLocks noChangeArrowheads="1"/>
          </p:cNvSpPr>
          <p:nvPr/>
        </p:nvSpPr>
        <p:spPr bwMode="auto">
          <a:xfrm>
            <a:off x="702232" y="4025205"/>
            <a:ext cx="8140419" cy="954107"/>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endParaRPr lang="fr-FR" sz="1400" i="1" dirty="0">
              <a:solidFill>
                <a:srgbClr val="800080"/>
              </a:solidFill>
            </a:endParaRPr>
          </a:p>
          <a:p>
            <a:pPr lvl="1" algn="just">
              <a:spcAft>
                <a:spcPts val="600"/>
              </a:spcAft>
              <a:buFont typeface="Wingdings" pitchFamily="2" charset="2"/>
              <a:buChar char="§"/>
            </a:pPr>
            <a:endParaRPr lang="fr-FR" sz="1400" i="1" dirty="0">
              <a:solidFill>
                <a:srgbClr val="800080"/>
              </a:solidFill>
            </a:endParaRPr>
          </a:p>
          <a:p>
            <a:pPr lvl="1" algn="just">
              <a:spcAft>
                <a:spcPts val="600"/>
              </a:spcAft>
              <a:buFont typeface="Wingdings" pitchFamily="2" charset="2"/>
              <a:buChar char="§"/>
            </a:pPr>
            <a:r>
              <a:rPr lang="fr-FR" i="1" dirty="0">
                <a:solidFill>
                  <a:srgbClr val="800080"/>
                </a:solidFill>
              </a:rPr>
              <a:t> Le processus d’apprentissage supervisé est toujours le même :</a:t>
            </a:r>
          </a:p>
        </p:txBody>
      </p:sp>
    </p:spTree>
    <p:extLst>
      <p:ext uri="{BB962C8B-B14F-4D97-AF65-F5344CB8AC3E}">
        <p14:creationId xmlns:p14="http://schemas.microsoft.com/office/powerpoint/2010/main" val="116999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85895" y="532660"/>
            <a:ext cx="3105705" cy="411963"/>
          </a:xfrm>
          <a:prstGeom prst="rect">
            <a:avLst/>
          </a:prstGeom>
          <a:noFill/>
          <a:ln w="9525">
            <a:noFill/>
            <a:miter lim="800000"/>
            <a:headEnd/>
            <a:tailEnd/>
          </a:ln>
          <a:effectLst/>
        </p:spPr>
        <p:txBody>
          <a:bodyPr wrap="square">
            <a:spAutoFit/>
          </a:bodyPr>
          <a:lstStyle/>
          <a:p>
            <a:pPr algn="r"/>
            <a:r>
              <a:rPr lang="fr-FR" sz="2000" b="1" i="1" dirty="0">
                <a:solidFill>
                  <a:srgbClr val="3366CC"/>
                </a:solidFill>
              </a:rPr>
              <a:t>Licence 3 - Informatique</a:t>
            </a:r>
          </a:p>
        </p:txBody>
      </p:sp>
      <p:grpSp>
        <p:nvGrpSpPr>
          <p:cNvPr id="2" name="Groupe 19"/>
          <p:cNvGrpSpPr/>
          <p:nvPr/>
        </p:nvGrpSpPr>
        <p:grpSpPr>
          <a:xfrm>
            <a:off x="0" y="998538"/>
            <a:ext cx="9144000" cy="2391885"/>
            <a:chOff x="0" y="998538"/>
            <a:chExt cx="9144000" cy="23918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Apprentissage supervisé</a:t>
              </a:r>
              <a:endParaRPr lang="fr-FR" sz="2000" b="1" dirty="0">
                <a:solidFill>
                  <a:schemeClr val="folHlink"/>
                </a:solidFill>
              </a:endParaRPr>
            </a:p>
          </p:txBody>
        </p:sp>
        <p:sp>
          <p:nvSpPr>
            <p:cNvPr id="16" name="Text Box 10"/>
            <p:cNvSpPr txBox="1">
              <a:spLocks noChangeArrowheads="1"/>
            </p:cNvSpPr>
            <p:nvPr/>
          </p:nvSpPr>
          <p:spPr bwMode="auto">
            <a:xfrm>
              <a:off x="931691" y="1666874"/>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ctr">
                <a:buClr>
                  <a:schemeClr val="accent2"/>
                </a:buClr>
              </a:pPr>
              <a:r>
                <a:rPr lang="fr-FR" sz="2800" b="1" dirty="0">
                  <a:solidFill>
                    <a:srgbClr val="800080"/>
                  </a:solidFill>
                  <a:sym typeface="Wingdings" pitchFamily="2" charset="2"/>
                </a:rPr>
                <a:t>Apprentissage supervisé</a:t>
              </a:r>
            </a:p>
          </p:txBody>
        </p:sp>
      </p:grpSp>
      <p:sp>
        <p:nvSpPr>
          <p:cNvPr id="10" name="Rectangle 9"/>
          <p:cNvSpPr/>
          <p:nvPr/>
        </p:nvSpPr>
        <p:spPr>
          <a:xfrm>
            <a:off x="3749258" y="4226671"/>
            <a:ext cx="5248692" cy="1323439"/>
          </a:xfrm>
          <a:prstGeom prst="rect">
            <a:avLst/>
          </a:prstGeom>
        </p:spPr>
        <p:txBody>
          <a:bodyPr wrap="square">
            <a:spAutoFit/>
          </a:bodyPr>
          <a:lstStyle/>
          <a:p>
            <a:pPr marL="540000">
              <a:buClr>
                <a:schemeClr val="accent2"/>
              </a:buClr>
              <a:buFont typeface="Wingdings" pitchFamily="2" charset="2"/>
              <a:buChar char="§"/>
            </a:pPr>
            <a:r>
              <a:rPr lang="fr-FR" sz="2000" b="1" dirty="0">
                <a:solidFill>
                  <a:srgbClr val="800080"/>
                </a:solidFill>
                <a:sym typeface="Wingdings" pitchFamily="2" charset="2"/>
              </a:rPr>
              <a:t>	Régression linéaire</a:t>
            </a:r>
          </a:p>
          <a:p>
            <a:pPr marL="540000">
              <a:buClr>
                <a:schemeClr val="accent2"/>
              </a:buClr>
              <a:buFont typeface="Wingdings" pitchFamily="2" charset="2"/>
              <a:buChar char="§"/>
            </a:pPr>
            <a:r>
              <a:rPr lang="fr-FR" sz="2000" b="1" dirty="0">
                <a:solidFill>
                  <a:srgbClr val="800080"/>
                </a:solidFill>
                <a:sym typeface="Wingdings" pitchFamily="2" charset="2"/>
              </a:rPr>
              <a:t>	Support </a:t>
            </a:r>
            <a:r>
              <a:rPr lang="fr-FR" sz="2000" b="1" dirty="0" err="1">
                <a:solidFill>
                  <a:srgbClr val="800080"/>
                </a:solidFill>
                <a:sym typeface="Wingdings" pitchFamily="2" charset="2"/>
              </a:rPr>
              <a:t>Vector</a:t>
            </a:r>
            <a:r>
              <a:rPr lang="fr-FR" sz="2000" b="1" dirty="0">
                <a:solidFill>
                  <a:srgbClr val="800080"/>
                </a:solidFill>
                <a:sym typeface="Wingdings" pitchFamily="2" charset="2"/>
              </a:rPr>
              <a:t> Machine</a:t>
            </a: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err="1">
                <a:solidFill>
                  <a:srgbClr val="800080"/>
                </a:solidFill>
                <a:sym typeface="Wingdings" pitchFamily="2" charset="2"/>
              </a:rPr>
              <a:t>KNeighbors</a:t>
            </a:r>
            <a:endParaRPr lang="fr-FR" sz="2000" b="1" dirty="0">
              <a:solidFill>
                <a:srgbClr val="800080"/>
              </a:solidFill>
              <a:sym typeface="Wingdings" pitchFamily="2" charset="2"/>
            </a:endParaRPr>
          </a:p>
          <a:p>
            <a:pPr marL="540000">
              <a:buClr>
                <a:schemeClr val="accent2"/>
              </a:buClr>
              <a:buFont typeface="Wingdings" pitchFamily="2" charset="2"/>
              <a:buChar char="§"/>
            </a:pPr>
            <a:r>
              <a:rPr lang="fr-FR" sz="2000" b="1" dirty="0">
                <a:solidFill>
                  <a:srgbClr val="800080"/>
                </a:solidFill>
                <a:sym typeface="Wingdings" pitchFamily="2" charset="2"/>
              </a:rPr>
              <a:t>	Arbres de décision </a:t>
            </a:r>
          </a:p>
        </p:txBody>
      </p:sp>
    </p:spTree>
    <p:extLst>
      <p:ext uri="{BB962C8B-B14F-4D97-AF65-F5344CB8AC3E}">
        <p14:creationId xmlns:p14="http://schemas.microsoft.com/office/powerpoint/2010/main" val="556155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53319"/>
            <a:chOff x="0" y="998538"/>
            <a:chExt cx="9144000" cy="575331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13986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Présentation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régression linéaire est avec l’algorithme du perceptron un des algorithmes le plus utilisé en machine </a:t>
              </a:r>
              <a:r>
                <a:rPr lang="fr-FR" i="1" dirty="0" err="1">
                  <a:solidFill>
                    <a:srgbClr val="800080"/>
                  </a:solidFill>
                </a:rPr>
                <a:t>learning</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Un modèle de régression linéaire est un outil statistique très utilisé pour l’étude de données multidimensionnelles.</a:t>
              </a:r>
            </a:p>
            <a:p>
              <a:pPr lvl="1" algn="just">
                <a:spcAft>
                  <a:spcPts val="600"/>
                </a:spcAft>
                <a:buFont typeface="Wingdings" pitchFamily="2" charset="2"/>
                <a:buChar char="§"/>
              </a:pPr>
              <a:r>
                <a:rPr lang="fr-FR" i="1" dirty="0">
                  <a:solidFill>
                    <a:srgbClr val="800080"/>
                  </a:solidFill>
                </a:rPr>
                <a:t> La </a:t>
              </a:r>
              <a:r>
                <a:rPr lang="fr-FR" i="1" dirty="0" err="1">
                  <a:solidFill>
                    <a:srgbClr val="800080"/>
                  </a:solidFill>
                </a:rPr>
                <a:t>target</a:t>
              </a:r>
              <a:r>
                <a:rPr lang="fr-FR" i="1" dirty="0">
                  <a:solidFill>
                    <a:srgbClr val="800080"/>
                  </a:solidFill>
                </a:rPr>
                <a:t> (Y) est quantitative tandis que les </a:t>
              </a:r>
              <a:r>
                <a:rPr lang="fr-FR" i="1" dirty="0" err="1">
                  <a:solidFill>
                    <a:srgbClr val="800080"/>
                  </a:solidFill>
                </a:rPr>
                <a:t>samples</a:t>
              </a:r>
              <a:r>
                <a:rPr lang="fr-FR" i="1" dirty="0">
                  <a:solidFill>
                    <a:srgbClr val="800080"/>
                  </a:solidFill>
                </a:rPr>
                <a:t> peuvent être quantitatives ou catégorielles (qualitatives).</a:t>
              </a:r>
            </a:p>
            <a:p>
              <a:pPr lvl="1" algn="just">
                <a:spcAft>
                  <a:spcPts val="600"/>
                </a:spcAft>
                <a:buFont typeface="Wingdings" pitchFamily="2" charset="2"/>
                <a:buChar char="§"/>
              </a:pPr>
              <a:r>
                <a:rPr lang="fr-FR" i="1" dirty="0">
                  <a:solidFill>
                    <a:srgbClr val="800080"/>
                  </a:solidFill>
                </a:rPr>
                <a:t> Pour une régression linéaire la </a:t>
              </a:r>
              <a:r>
                <a:rPr lang="fr-FR" i="1" dirty="0" err="1">
                  <a:solidFill>
                    <a:srgbClr val="800080"/>
                  </a:solidFill>
                </a:rPr>
                <a:t>target</a:t>
              </a:r>
              <a:r>
                <a:rPr lang="fr-FR" i="1" dirty="0">
                  <a:solidFill>
                    <a:srgbClr val="800080"/>
                  </a:solidFill>
                </a:rPr>
                <a:t> dépend uniquement des </a:t>
              </a:r>
              <a:r>
                <a:rPr lang="fr-FR" i="1" dirty="0" err="1">
                  <a:solidFill>
                    <a:srgbClr val="800080"/>
                  </a:solidFill>
                </a:rPr>
                <a:t>features</a:t>
              </a:r>
              <a:r>
                <a:rPr lang="fr-FR" i="1" dirty="0">
                  <a:solidFill>
                    <a:srgbClr val="800080"/>
                  </a:solidFill>
                </a:rPr>
                <a:t> (1, X</a:t>
              </a:r>
              <a:r>
                <a:rPr lang="fr-FR" i="1" baseline="30000" dirty="0">
                  <a:solidFill>
                    <a:srgbClr val="800080"/>
                  </a:solidFill>
                </a:rPr>
                <a:t>1</a:t>
              </a:r>
              <a:r>
                <a:rPr lang="fr-FR" i="1" dirty="0">
                  <a:solidFill>
                    <a:srgbClr val="800080"/>
                  </a:solidFill>
                </a:rPr>
                <a:t>,...,</a:t>
              </a:r>
              <a:r>
                <a:rPr lang="fr-FR" i="1" dirty="0" err="1">
                  <a:solidFill>
                    <a:srgbClr val="800080"/>
                  </a:solidFill>
                </a:rPr>
                <a:t>X</a:t>
              </a:r>
              <a:r>
                <a:rPr lang="fr-FR" i="1" baseline="30000" dirty="0" err="1">
                  <a:solidFill>
                    <a:srgbClr val="800080"/>
                  </a:solidFill>
                </a:rPr>
                <a:t>p</a:t>
              </a:r>
              <a:r>
                <a:rPr lang="fr-FR" i="1" dirty="0">
                  <a:solidFill>
                    <a:srgbClr val="800080"/>
                  </a:solidFill>
                </a:rPr>
                <a:t> ). Si l’on a n </a:t>
              </a:r>
              <a:r>
                <a:rPr lang="fr-FR" i="1" dirty="0" err="1">
                  <a:solidFill>
                    <a:srgbClr val="800080"/>
                  </a:solidFill>
                </a:rPr>
                <a:t>samples</a:t>
              </a:r>
              <a:r>
                <a:rPr lang="fr-FR" i="1" dirty="0">
                  <a:solidFill>
                    <a:srgbClr val="800080"/>
                  </a:solidFill>
                </a:rPr>
                <a:t> les sorties y</a:t>
              </a:r>
              <a:r>
                <a:rPr lang="fr-FR" i="1" baseline="-25000" dirty="0">
                  <a:solidFill>
                    <a:srgbClr val="800080"/>
                  </a:solidFill>
                </a:rPr>
                <a:t>i</a:t>
              </a:r>
              <a:r>
                <a:rPr lang="fr-FR" i="1" dirty="0">
                  <a:solidFill>
                    <a:srgbClr val="800080"/>
                  </a:solidFill>
                </a:rPr>
                <a:t> sont obtenues :</a:t>
              </a:r>
            </a:p>
            <a:p>
              <a:pPr lvl="1" algn="just">
                <a:spcAft>
                  <a:spcPts val="600"/>
                </a:spcAft>
                <a:buFont typeface="Wingdings" pitchFamily="2" charset="2"/>
                <a:buChar char="§"/>
              </a:pPr>
              <a:endParaRPr lang="fr-FR" sz="1200" i="1" dirty="0">
                <a:solidFill>
                  <a:srgbClr val="800080"/>
                </a:solidFill>
              </a:endParaRPr>
            </a:p>
            <a:p>
              <a:pPr lvl="1" algn="just">
                <a:spcAft>
                  <a:spcPts val="600"/>
                </a:spcAft>
                <a:buFont typeface="Wingdings" pitchFamily="2" charset="2"/>
                <a:buChar char="§"/>
              </a:pPr>
              <a:endParaRPr lang="fr-FR" sz="1200"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a:solidFill>
                    <a:srgbClr val="800080"/>
                  </a:solidFill>
                  <a:sym typeface="Symbol" panose="05050102010706020507" pitchFamily="18" charset="2"/>
                </a:rPr>
                <a:t>les </a:t>
              </a:r>
              <a:r>
                <a:rPr lang="fr-FR" i="1" baseline="-25000" dirty="0">
                  <a:solidFill>
                    <a:srgbClr val="800080"/>
                  </a:solidFill>
                  <a:sym typeface="Symbol" panose="05050102010706020507" pitchFamily="18" charset="2"/>
                </a:rPr>
                <a:t>j</a:t>
              </a:r>
              <a:r>
                <a:rPr lang="fr-FR" i="1" dirty="0">
                  <a:solidFill>
                    <a:srgbClr val="800080"/>
                  </a:solidFill>
                  <a:sym typeface="Symbol" panose="05050102010706020507" pitchFamily="18" charset="2"/>
                </a:rPr>
                <a:t> (j=0 à p) sont les poids du modèle que l’on doit estimer. </a:t>
              </a:r>
            </a:p>
            <a:p>
              <a:pPr lvl="1" algn="just">
                <a:spcAft>
                  <a:spcPts val="600"/>
                </a:spcAft>
                <a:buFont typeface="Wingdings" pitchFamily="2" charset="2"/>
                <a:buChar char="§"/>
              </a:pPr>
              <a:r>
                <a:rPr lang="fr-FR" i="1" dirty="0">
                  <a:solidFill>
                    <a:srgbClr val="800080"/>
                  </a:solidFill>
                  <a:sym typeface="Symbol" panose="05050102010706020507" pitchFamily="18" charset="2"/>
                </a:rPr>
                <a:t> Les </a:t>
              </a:r>
              <a:r>
                <a:rPr lang="fr-FR" i="1" baseline="-25000" dirty="0">
                  <a:solidFill>
                    <a:srgbClr val="800080"/>
                  </a:solidFill>
                  <a:sym typeface="Symbol" panose="05050102010706020507" pitchFamily="18" charset="2"/>
                </a:rPr>
                <a:t>i</a:t>
              </a:r>
              <a:r>
                <a:rPr lang="fr-FR" i="1" dirty="0">
                  <a:solidFill>
                    <a:srgbClr val="800080"/>
                  </a:solidFill>
                  <a:sym typeface="Symbol" panose="05050102010706020507" pitchFamily="18" charset="2"/>
                </a:rPr>
                <a:t> sont des termes d’erreurs (résidus) commis par le modèle. </a:t>
              </a:r>
            </a:p>
            <a:p>
              <a:pPr lvl="1" algn="just">
                <a:spcAft>
                  <a:spcPts val="600"/>
                </a:spcAft>
                <a:buFont typeface="Wingdings" pitchFamily="2" charset="2"/>
                <a:buChar char="§"/>
              </a:pPr>
              <a:r>
                <a:rPr lang="fr-FR" i="1" dirty="0">
                  <a:solidFill>
                    <a:srgbClr val="800080"/>
                  </a:solidFill>
                  <a:sym typeface="Symbol" panose="05050102010706020507" pitchFamily="18" charset="2"/>
                </a:rPr>
                <a:t> Pour qu’un modèle de régression linéaire soit acceptable les erreurs doivent être indépendants et normalement distribuées </a:t>
              </a:r>
            </a:p>
            <a:p>
              <a:pPr lvl="1" algn="just">
                <a:spcAft>
                  <a:spcPts val="600"/>
                </a:spcAft>
                <a:buFont typeface="Wingdings" pitchFamily="2" charset="2"/>
                <a:buChar char="§"/>
              </a:pPr>
              <a:r>
                <a:rPr lang="fr-FR" i="1" dirty="0">
                  <a:solidFill>
                    <a:srgbClr val="800080"/>
                  </a:solidFill>
                  <a:sym typeface="Symbol" panose="05050102010706020507" pitchFamily="18" charset="2"/>
                </a:rPr>
                <a:t> Enfin les  doivent être constants.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99BB536-4588-BA0C-D6F2-AA36866D4E65}"/>
                  </a:ext>
                </a:extLst>
              </p:cNvPr>
              <p:cNvSpPr/>
              <p:nvPr/>
            </p:nvSpPr>
            <p:spPr>
              <a:xfrm>
                <a:off x="2923988" y="4575055"/>
                <a:ext cx="4623510" cy="4073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𝑦</m:t>
                          </m:r>
                        </m:e>
                        <m:sub>
                          <m:r>
                            <a:rPr lang="fr-FR" i="1">
                              <a:solidFill>
                                <a:srgbClr val="002060"/>
                              </a:solidFill>
                              <a:latin typeface="Cambria Math" panose="02040503050406030204" pitchFamily="18" charset="0"/>
                            </a:rPr>
                            <m:t>𝑖</m:t>
                          </m:r>
                        </m:sub>
                      </m:sSub>
                      <m:r>
                        <a:rPr lang="fr-FR" i="1" smtClean="0">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rPr>
                            <m:t>0</m:t>
                          </m:r>
                        </m:sub>
                      </m:sSub>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up>
                          <m:r>
                            <a:rPr lang="fr-FR" i="1">
                              <a:solidFill>
                                <a:srgbClr val="002060"/>
                              </a:solidFill>
                              <a:latin typeface="Cambria Math" panose="02040503050406030204" pitchFamily="18" charset="0"/>
                            </a:rPr>
                            <m:t>1</m:t>
                          </m:r>
                        </m:sup>
                      </m:sSubSup>
                      <m:r>
                        <a:rPr lang="fr-FR" b="0" i="1" smtClean="0">
                          <a:solidFill>
                            <a:srgbClr val="002060"/>
                          </a:solidFill>
                          <a:latin typeface="Cambria Math" panose="02040503050406030204" pitchFamily="18" charset="0"/>
                        </a:rPr>
                        <m:t>…</m:t>
                      </m:r>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rPr>
                          </m:ctrlPr>
                        </m:sSubSup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up>
                          <m:r>
                            <a:rPr lang="fr-FR" b="0" i="1" smtClean="0">
                              <a:solidFill>
                                <a:srgbClr val="002060"/>
                              </a:solidFill>
                              <a:latin typeface="Cambria Math" panose="02040503050406030204" pitchFamily="18" charset="0"/>
                            </a:rPr>
                            <m:t>𝑝</m:t>
                          </m:r>
                        </m:sup>
                      </m:sSubSup>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𝜀</m:t>
                          </m:r>
                        </m:e>
                        <m:sub>
                          <m:r>
                            <a:rPr lang="fr-FR" b="0" i="1" smtClean="0">
                              <a:solidFill>
                                <a:srgbClr val="002060"/>
                              </a:solidFill>
                              <a:latin typeface="Cambria Math" panose="02040503050406030204" pitchFamily="18" charset="0"/>
                              <a:ea typeface="Cambria Math" panose="02040503050406030204" pitchFamily="18" charset="0"/>
                            </a:rPr>
                            <m:t>𝑖</m:t>
                          </m:r>
                        </m:sub>
                      </m:sSub>
                      <m:r>
                        <a:rPr lang="fr-FR" b="0" i="1" smtClean="0">
                          <a:solidFill>
                            <a:srgbClr val="002060"/>
                          </a:solidFill>
                          <a:latin typeface="Cambria Math" panose="02040503050406030204" pitchFamily="18" charset="0"/>
                          <a:ea typeface="Cambria Math" panose="02040503050406030204" pitchFamily="18" charset="0"/>
                        </a:rPr>
                        <m:t> </m:t>
                      </m:r>
                      <m:r>
                        <a:rPr lang="fr-FR" b="0" i="1" smtClean="0">
                          <a:solidFill>
                            <a:srgbClr val="002060"/>
                          </a:solidFill>
                          <a:latin typeface="Cambria Math" panose="02040503050406030204" pitchFamily="18" charset="0"/>
                          <a:ea typeface="Cambria Math" panose="02040503050406030204" pitchFamily="18" charset="0"/>
                        </a:rPr>
                        <m:t>𝑎𝑣𝑒𝑐</m:t>
                      </m:r>
                      <m:r>
                        <a:rPr lang="fr-FR" b="0" i="1" smtClean="0">
                          <a:solidFill>
                            <a:srgbClr val="002060"/>
                          </a:solidFill>
                          <a:latin typeface="Cambria Math" panose="02040503050406030204" pitchFamily="18" charset="0"/>
                          <a:ea typeface="Cambria Math" panose="02040503050406030204" pitchFamily="18" charset="0"/>
                        </a:rPr>
                        <m:t> </m:t>
                      </m:r>
                      <m:r>
                        <a:rPr lang="fr-FR" b="0" i="1" smtClean="0">
                          <a:solidFill>
                            <a:srgbClr val="002060"/>
                          </a:solidFill>
                          <a:latin typeface="Cambria Math" panose="02040503050406030204" pitchFamily="18" charset="0"/>
                          <a:ea typeface="Cambria Math" panose="02040503050406030204" pitchFamily="18" charset="0"/>
                        </a:rPr>
                        <m:t>𝑖</m:t>
                      </m:r>
                      <m:r>
                        <a:rPr lang="fr-FR" b="0" i="1" smtClean="0">
                          <a:solidFill>
                            <a:srgbClr val="002060"/>
                          </a:solidFill>
                          <a:latin typeface="Cambria Math" panose="02040503050406030204" pitchFamily="18" charset="0"/>
                          <a:ea typeface="Cambria Math" panose="02040503050406030204" pitchFamily="18" charset="0"/>
                        </a:rPr>
                        <m:t>=1…</m:t>
                      </m:r>
                      <m:r>
                        <a:rPr lang="fr-FR" b="0" i="1" smtClean="0">
                          <a:solidFill>
                            <a:srgbClr val="002060"/>
                          </a:solidFill>
                          <a:latin typeface="Cambria Math" panose="02040503050406030204" pitchFamily="18" charset="0"/>
                          <a:ea typeface="Cambria Math" panose="02040503050406030204" pitchFamily="18" charset="0"/>
                        </a:rPr>
                        <m:t>𝑛</m:t>
                      </m:r>
                    </m:oMath>
                  </m:oMathPara>
                </a14:m>
                <a:endParaRPr lang="fr-FR" dirty="0">
                  <a:solidFill>
                    <a:srgbClr val="002060"/>
                  </a:solidFill>
                </a:endParaRPr>
              </a:p>
            </p:txBody>
          </p:sp>
        </mc:Choice>
        <mc:Fallback xmlns="">
          <p:sp>
            <p:nvSpPr>
              <p:cNvPr id="4" name="Rectangle 3">
                <a:extLst>
                  <a:ext uri="{FF2B5EF4-FFF2-40B4-BE49-F238E27FC236}">
                    <a16:creationId xmlns:a16="http://schemas.microsoft.com/office/drawing/2014/main" id="{199BB536-4588-BA0C-D6F2-AA36866D4E65}"/>
                  </a:ext>
                </a:extLst>
              </p:cNvPr>
              <p:cNvSpPr>
                <a:spLocks noRot="1" noChangeAspect="1" noMove="1" noResize="1" noEditPoints="1" noAdjustHandles="1" noChangeArrowheads="1" noChangeShapeType="1" noTextEdit="1"/>
              </p:cNvSpPr>
              <p:nvPr/>
            </p:nvSpPr>
            <p:spPr>
              <a:xfrm>
                <a:off x="2923988" y="4575055"/>
                <a:ext cx="4623510" cy="407356"/>
              </a:xfrm>
              <a:prstGeom prst="rect">
                <a:avLst/>
              </a:prstGeom>
              <a:blipFill>
                <a:blip r:embed="rId4"/>
                <a:stretch>
                  <a:fillRect b="-9091"/>
                </a:stretch>
              </a:blipFill>
            </p:spPr>
            <p:txBody>
              <a:bodyPr/>
              <a:lstStyle/>
              <a:p>
                <a:r>
                  <a:rPr lang="fr-FR">
                    <a:noFill/>
                  </a:rPr>
                  <a:t> </a:t>
                </a:r>
              </a:p>
            </p:txBody>
          </p:sp>
        </mc:Fallback>
      </mc:AlternateContent>
    </p:spTree>
    <p:extLst>
      <p:ext uri="{BB962C8B-B14F-4D97-AF65-F5344CB8AC3E}">
        <p14:creationId xmlns:p14="http://schemas.microsoft.com/office/powerpoint/2010/main" val="267303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66815"/>
            <a:chOff x="0" y="998538"/>
            <a:chExt cx="9144000" cy="166681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105336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Interprétation </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De la représentation linéaire on en déduit que l’impact de X</a:t>
                  </a:r>
                  <a:r>
                    <a:rPr lang="fr-FR" i="1" baseline="30000" dirty="0">
                      <a:solidFill>
                        <a:srgbClr val="800080"/>
                      </a:solidFill>
                    </a:rPr>
                    <a:t>i</a:t>
                  </a:r>
                  <a:r>
                    <a:rPr lang="fr-FR" i="1" dirty="0">
                      <a:solidFill>
                        <a:srgbClr val="800080"/>
                      </a:solidFill>
                    </a:rPr>
                    <a:t> sur Y ne dépend que des paramètres </a:t>
                  </a:r>
                  <a14:m>
                    <m:oMath xmlns:m="http://schemas.openxmlformats.org/officeDocument/2006/math">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rPr>
                            <m:t>𝑗</m:t>
                          </m:r>
                        </m:sub>
                      </m:sSub>
                    </m:oMath>
                  </a14:m>
                  <a:r>
                    <a:rPr lang="fr-FR" i="1" dirty="0">
                      <a:solidFill>
                        <a:srgbClr val="800080"/>
                      </a:solidFill>
                    </a:rPr>
                    <a:t>.</a:t>
                  </a: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1053365"/>
                </a:xfrm>
                <a:prstGeom prst="rect">
                  <a:avLst/>
                </a:prstGeom>
                <a:blipFill>
                  <a:blip r:embed="rId4"/>
                  <a:stretch>
                    <a:fillRect l="-779" t="-2381" r="-623" b="-5952"/>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4" name="ZoneTexte 13"/>
              <p:cNvSpPr txBox="1"/>
              <p:nvPr/>
            </p:nvSpPr>
            <p:spPr>
              <a:xfrm>
                <a:off x="4475748" y="2421300"/>
                <a:ext cx="1491915" cy="5435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solidFill>
                                <a:srgbClr val="002060"/>
                              </a:solidFill>
                              <a:latin typeface="Cambria Math" panose="02040503050406030204" pitchFamily="18" charset="0"/>
                            </a:rPr>
                          </m:ctrlPr>
                        </m:fPr>
                        <m:num>
                          <m:r>
                            <a:rPr lang="fr-FR" i="1">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rPr>
                            <m:t>𝑌</m:t>
                          </m:r>
                        </m:num>
                        <m:den>
                          <m:sSup>
                            <m:sSupPr>
                              <m:ctrlPr>
                                <a:rPr lang="fr-FR" b="0" i="1" smtClean="0">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rPr>
                                <m:t>𝑗</m:t>
                              </m:r>
                            </m:sup>
                          </m:sSup>
                        </m:den>
                      </m:f>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ea typeface="Cambria Math" panose="02040503050406030204" pitchFamily="18" charset="0"/>
                            </a:rPr>
                            <m:t>𝑗</m:t>
                          </m:r>
                        </m:sub>
                      </m:sSub>
                    </m:oMath>
                  </m:oMathPara>
                </a14:m>
                <a:endParaRPr lang="fr-FR" dirty="0">
                  <a:solidFill>
                    <a:srgbClr val="002060"/>
                  </a:solidFill>
                </a:endParaRPr>
              </a:p>
            </p:txBody>
          </p:sp>
        </mc:Choice>
        <mc:Fallback xmlns="">
          <p:sp>
            <p:nvSpPr>
              <p:cNvPr id="14" name="ZoneTexte 13"/>
              <p:cNvSpPr txBox="1">
                <a:spLocks noRot="1" noChangeAspect="1" noMove="1" noResize="1" noEditPoints="1" noAdjustHandles="1" noChangeArrowheads="1" noChangeShapeType="1" noTextEdit="1"/>
              </p:cNvSpPr>
              <p:nvPr/>
            </p:nvSpPr>
            <p:spPr>
              <a:xfrm>
                <a:off x="4475748" y="2421300"/>
                <a:ext cx="1491915" cy="543547"/>
              </a:xfrm>
              <a:prstGeom prst="rect">
                <a:avLst/>
              </a:prstGeom>
              <a:blipFill>
                <a:blip r:embed="rId5"/>
                <a:stretch>
                  <a:fillRect t="-2273" b="-11364"/>
                </a:stretch>
              </a:blipFill>
            </p:spPr>
            <p:txBody>
              <a:bodyPr/>
              <a:lstStyle/>
              <a:p>
                <a:r>
                  <a:rPr lang="fr-FR">
                    <a:noFill/>
                  </a:rPr>
                  <a:t> </a:t>
                </a:r>
              </a:p>
            </p:txBody>
          </p:sp>
        </mc:Fallback>
      </mc:AlternateContent>
      <p:grpSp>
        <p:nvGrpSpPr>
          <p:cNvPr id="3" name="Groupe 2"/>
          <p:cNvGrpSpPr/>
          <p:nvPr/>
        </p:nvGrpSpPr>
        <p:grpSpPr>
          <a:xfrm>
            <a:off x="130175" y="2731450"/>
            <a:ext cx="8821650" cy="3929087"/>
            <a:chOff x="130175" y="2706050"/>
            <a:chExt cx="8821650" cy="3929087"/>
          </a:xfrm>
        </p:grpSpPr>
        <p:graphicFrame>
          <p:nvGraphicFramePr>
            <p:cNvPr id="17" name="Graphique 16"/>
            <p:cNvGraphicFramePr>
              <a:graphicFrameLocks/>
            </p:cNvGraphicFramePr>
            <p:nvPr>
              <p:extLst>
                <p:ext uri="{D42A27DB-BD31-4B8C-83A1-F6EECF244321}">
                  <p14:modId xmlns:p14="http://schemas.microsoft.com/office/powerpoint/2010/main" val="3985634201"/>
                </p:ext>
              </p:extLst>
            </p:nvPr>
          </p:nvGraphicFramePr>
          <p:xfrm>
            <a:off x="2108459" y="3256488"/>
            <a:ext cx="4918076" cy="3132279"/>
          </p:xfrm>
          <a:graphic>
            <a:graphicData uri="http://schemas.openxmlformats.org/drawingml/2006/chart">
              <c:chart xmlns:c="http://schemas.openxmlformats.org/drawingml/2006/chart" xmlns:r="http://schemas.openxmlformats.org/officeDocument/2006/relationships" r:id="rId6"/>
            </a:graphicData>
          </a:graphic>
        </p:graphicFrame>
        <p:sp>
          <p:nvSpPr>
            <p:cNvPr id="18" name="Rectangle 17"/>
            <p:cNvSpPr/>
            <p:nvPr/>
          </p:nvSpPr>
          <p:spPr>
            <a:xfrm>
              <a:off x="3386101" y="3456942"/>
              <a:ext cx="2367274" cy="338554"/>
            </a:xfrm>
            <a:prstGeom prst="rect">
              <a:avLst/>
            </a:prstGeom>
          </p:spPr>
          <p:txBody>
            <a:bodyPr wrap="square">
              <a:spAutoFit/>
            </a:bodyPr>
            <a:lstStyle/>
            <a:p>
              <a:pPr algn="ctr"/>
              <a:r>
                <a:rPr lang="fr-FR" sz="1600" i="1" dirty="0">
                  <a:solidFill>
                    <a:srgbClr val="800080"/>
                  </a:solidFill>
                </a:rPr>
                <a:t>Valeur observée</a:t>
              </a:r>
              <a:endParaRPr lang="fr-FR" sz="1600" dirty="0"/>
            </a:p>
          </p:txBody>
        </p:sp>
        <p:cxnSp>
          <p:nvCxnSpPr>
            <p:cNvPr id="19" name="Connecteur droit avec flèche 18"/>
            <p:cNvCxnSpPr/>
            <p:nvPr/>
          </p:nvCxnSpPr>
          <p:spPr>
            <a:xfrm flipH="1">
              <a:off x="3444576" y="3738904"/>
              <a:ext cx="1183636" cy="71634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1996333" y="4518836"/>
              <a:ext cx="1314986" cy="2278"/>
            </a:xfrm>
            <a:prstGeom prst="straightConnector1">
              <a:avLst/>
            </a:prstGeom>
            <a:ln w="952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flipH="1">
              <a:off x="1595438" y="4334170"/>
              <a:ext cx="400894" cy="369332"/>
            </a:xfrm>
            <a:prstGeom prst="rect">
              <a:avLst/>
            </a:prstGeom>
          </p:spPr>
          <p:txBody>
            <a:bodyPr wrap="square">
              <a:spAutoFit/>
            </a:bodyPr>
            <a:lstStyle/>
            <a:p>
              <a:r>
                <a:rPr lang="fr-FR" i="1" dirty="0">
                  <a:solidFill>
                    <a:srgbClr val="800080"/>
                  </a:solidFill>
                </a:rPr>
                <a:t>y</a:t>
              </a:r>
              <a:r>
                <a:rPr lang="fr-FR" i="1" baseline="-25000" dirty="0">
                  <a:solidFill>
                    <a:srgbClr val="800080"/>
                  </a:solidFill>
                </a:rPr>
                <a:t>i</a:t>
              </a:r>
              <a:endParaRPr lang="fr-FR" baseline="-25000" dirty="0"/>
            </a:p>
          </p:txBody>
        </p:sp>
        <p:cxnSp>
          <p:nvCxnSpPr>
            <p:cNvPr id="24" name="Connecteur droit avec flèche 23"/>
            <p:cNvCxnSpPr/>
            <p:nvPr/>
          </p:nvCxnSpPr>
          <p:spPr>
            <a:xfrm>
              <a:off x="3357621" y="4565404"/>
              <a:ext cx="0" cy="1020232"/>
            </a:xfrm>
            <a:prstGeom prst="straightConnector1">
              <a:avLst/>
            </a:prstGeom>
            <a:ln w="95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584551" y="5098167"/>
              <a:ext cx="2367274" cy="584775"/>
            </a:xfrm>
            <a:prstGeom prst="rect">
              <a:avLst/>
            </a:prstGeom>
          </p:spPr>
          <p:txBody>
            <a:bodyPr wrap="square">
              <a:spAutoFit/>
            </a:bodyPr>
            <a:lstStyle/>
            <a:p>
              <a:pPr algn="ctr"/>
              <a:r>
                <a:rPr lang="fr-FR" sz="1600" i="1" dirty="0">
                  <a:solidFill>
                    <a:srgbClr val="800080"/>
                  </a:solidFill>
                </a:rPr>
                <a:t>Valeur calculée</a:t>
              </a:r>
            </a:p>
            <a:p>
              <a:pPr algn="ctr"/>
              <a:r>
                <a:rPr lang="fr-FR" sz="1600" i="1" dirty="0">
                  <a:solidFill>
                    <a:srgbClr val="800080"/>
                  </a:solidFill>
                </a:rPr>
                <a:t>par le modèle</a:t>
              </a:r>
              <a:endParaRPr lang="fr-FR" sz="1600" dirty="0"/>
            </a:p>
          </p:txBody>
        </p:sp>
        <p:cxnSp>
          <p:nvCxnSpPr>
            <p:cNvPr id="35" name="Connecteur droit avec flèche 34"/>
            <p:cNvCxnSpPr>
              <a:cxnSpLocks/>
            </p:cNvCxnSpPr>
            <p:nvPr/>
          </p:nvCxnSpPr>
          <p:spPr>
            <a:xfrm flipH="1" flipV="1">
              <a:off x="3469749" y="5585637"/>
              <a:ext cx="3587304" cy="3854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00044" y="4943373"/>
              <a:ext cx="319318" cy="369332"/>
            </a:xfrm>
            <a:prstGeom prst="rect">
              <a:avLst/>
            </a:prstGeom>
          </p:spPr>
          <p:txBody>
            <a:bodyPr wrap="none">
              <a:spAutoFit/>
            </a:bodyPr>
            <a:lstStyle/>
            <a:p>
              <a:r>
                <a:rPr lang="fr-FR" i="1" dirty="0">
                  <a:solidFill>
                    <a:srgbClr val="800080"/>
                  </a:solidFill>
                  <a:sym typeface="Symbol" panose="05050102010706020507" pitchFamily="18" charset="2"/>
                </a:rPr>
                <a:t></a:t>
              </a:r>
              <a:r>
                <a:rPr lang="fr-FR" i="1" baseline="-25000" dirty="0">
                  <a:solidFill>
                    <a:srgbClr val="800080"/>
                  </a:solidFill>
                </a:rPr>
                <a:t>i</a:t>
              </a:r>
              <a:endParaRPr lang="fr-FR" baseline="-25000" dirty="0"/>
            </a:p>
          </p:txBody>
        </p:sp>
        <p:cxnSp>
          <p:nvCxnSpPr>
            <p:cNvPr id="40" name="Connecteur droit avec flèche 39"/>
            <p:cNvCxnSpPr/>
            <p:nvPr/>
          </p:nvCxnSpPr>
          <p:spPr>
            <a:xfrm flipH="1">
              <a:off x="6864824" y="3256488"/>
              <a:ext cx="903364" cy="42428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509915" y="3242383"/>
              <a:ext cx="1261805" cy="338554"/>
            </a:xfrm>
            <a:prstGeom prst="rect">
              <a:avLst/>
            </a:prstGeom>
          </p:spPr>
          <p:txBody>
            <a:bodyPr wrap="square">
              <a:spAutoFit/>
            </a:bodyPr>
            <a:lstStyle/>
            <a:p>
              <a:pPr algn="ctr"/>
              <a:r>
                <a:rPr lang="fr-FR" sz="1600" i="1">
                  <a:solidFill>
                    <a:srgbClr val="800080"/>
                  </a:solidFill>
                </a:rPr>
                <a:t>Modèle</a:t>
              </a:r>
              <a:endParaRPr lang="fr-FR" sz="1600"/>
            </a:p>
          </p:txBody>
        </p:sp>
        <p:sp>
          <p:nvSpPr>
            <p:cNvPr id="44" name="Rectangle 43"/>
            <p:cNvSpPr/>
            <p:nvPr/>
          </p:nvSpPr>
          <p:spPr>
            <a:xfrm>
              <a:off x="130175" y="2706050"/>
              <a:ext cx="3980325" cy="338554"/>
            </a:xfrm>
            <a:prstGeom prst="rect">
              <a:avLst/>
            </a:prstGeom>
          </p:spPr>
          <p:txBody>
            <a:bodyPr wrap="square">
              <a:spAutoFit/>
            </a:bodyPr>
            <a:lstStyle/>
            <a:p>
              <a:pPr algn="ctr"/>
              <a:r>
                <a:rPr lang="fr-FR" sz="1600" i="1" dirty="0">
                  <a:solidFill>
                    <a:srgbClr val="800080"/>
                  </a:solidFill>
                </a:rPr>
                <a:t>Exemple avec un seule </a:t>
              </a:r>
              <a:r>
                <a:rPr lang="fr-FR" sz="1600" i="1" dirty="0" err="1">
                  <a:solidFill>
                    <a:srgbClr val="800080"/>
                  </a:solidFill>
                </a:rPr>
                <a:t>feature</a:t>
              </a:r>
              <a:r>
                <a:rPr lang="fr-FR" sz="1600" i="1" dirty="0">
                  <a:solidFill>
                    <a:srgbClr val="800080"/>
                  </a:solidFill>
                </a:rPr>
                <a:t> X : p=1</a:t>
              </a:r>
              <a:endParaRPr lang="fr-FR" sz="1600" dirty="0"/>
            </a:p>
          </p:txBody>
        </p:sp>
        <p:sp>
          <p:nvSpPr>
            <p:cNvPr id="33" name="Rectangle 32"/>
            <p:cNvSpPr/>
            <p:nvPr/>
          </p:nvSpPr>
          <p:spPr>
            <a:xfrm flipH="1">
              <a:off x="1587551" y="3216295"/>
              <a:ext cx="471540" cy="369332"/>
            </a:xfrm>
            <a:prstGeom prst="rect">
              <a:avLst/>
            </a:prstGeom>
          </p:spPr>
          <p:txBody>
            <a:bodyPr wrap="square">
              <a:spAutoFit/>
            </a:bodyPr>
            <a:lstStyle/>
            <a:p>
              <a:r>
                <a:rPr lang="fr-FR" i="1">
                  <a:solidFill>
                    <a:srgbClr val="800080"/>
                  </a:solidFill>
                </a:rPr>
                <a:t>Y</a:t>
              </a:r>
              <a:endParaRPr lang="fr-FR"/>
            </a:p>
          </p:txBody>
        </p:sp>
        <p:sp>
          <p:nvSpPr>
            <p:cNvPr id="46" name="Rectangle 45"/>
            <p:cNvSpPr/>
            <p:nvPr/>
          </p:nvSpPr>
          <p:spPr>
            <a:xfrm flipH="1">
              <a:off x="6717109" y="6265805"/>
              <a:ext cx="408162" cy="369332"/>
            </a:xfrm>
            <a:prstGeom prst="rect">
              <a:avLst/>
            </a:prstGeom>
          </p:spPr>
          <p:txBody>
            <a:bodyPr wrap="square">
              <a:spAutoFit/>
            </a:bodyPr>
            <a:lstStyle/>
            <a:p>
              <a:r>
                <a:rPr lang="fr-FR" i="1" dirty="0">
                  <a:solidFill>
                    <a:srgbClr val="800080"/>
                  </a:solidFill>
                </a:rPr>
                <a:t>X</a:t>
              </a:r>
              <a:endParaRPr lang="fr-FR" dirty="0"/>
            </a:p>
          </p:txBody>
        </p:sp>
      </p:gr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8A90580-A3D8-92AF-EF1C-73EFB1737580}"/>
                  </a:ext>
                </a:extLst>
              </p:cNvPr>
              <p:cNvSpPr txBox="1"/>
              <p:nvPr/>
            </p:nvSpPr>
            <p:spPr>
              <a:xfrm>
                <a:off x="6999252" y="5754873"/>
                <a:ext cx="17724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solidFill>
                                <a:srgbClr val="002060"/>
                              </a:solidFill>
                              <a:latin typeface="Cambria Math" panose="02040503050406030204" pitchFamily="18" charset="0"/>
                            </a:rPr>
                          </m:ctrlPr>
                        </m:sSubPr>
                        <m:e>
                          <m:acc>
                            <m:accPr>
                              <m:chr m:val="̂"/>
                              <m:ctrlPr>
                                <a:rPr lang="fr-FR" b="0" i="1" smtClean="0">
                                  <a:solidFill>
                                    <a:srgbClr val="002060"/>
                                  </a:solidFill>
                                  <a:latin typeface="Cambria Math" panose="02040503050406030204" pitchFamily="18" charset="0"/>
                                </a:rPr>
                              </m:ctrlPr>
                            </m:accPr>
                            <m:e>
                              <m:r>
                                <a:rPr lang="fr-FR" b="0" i="1" smtClean="0">
                                  <a:solidFill>
                                    <a:srgbClr val="002060"/>
                                  </a:solidFill>
                                  <a:latin typeface="Cambria Math" panose="02040503050406030204" pitchFamily="18" charset="0"/>
                                </a:rPr>
                                <m:t>𝑦</m:t>
                              </m:r>
                            </m:e>
                          </m:acc>
                        </m:e>
                        <m:sub>
                          <m:r>
                            <a:rPr lang="fr-FR" b="0" i="1" smtClean="0">
                              <a:solidFill>
                                <a:srgbClr val="002060"/>
                              </a:solidFill>
                              <a:latin typeface="Cambria Math" panose="02040503050406030204" pitchFamily="18" charset="0"/>
                            </a:rPr>
                            <m:t>𝑖</m:t>
                          </m:r>
                        </m:sub>
                      </m:sSub>
                      <m:r>
                        <a:rPr lang="fr-FR" b="0" i="1" smtClean="0">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b="0" i="1" smtClean="0">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b="0" i="1" smtClean="0">
                                  <a:solidFill>
                                    <a:srgbClr val="002060"/>
                                  </a:solidFill>
                                  <a:latin typeface="Cambria Math" panose="02040503050406030204" pitchFamily="18" charset="0"/>
                                </a:rPr>
                                <m:t>1</m:t>
                              </m:r>
                            </m:sub>
                          </m:sSub>
                          <m:r>
                            <a:rPr lang="fr-FR" i="1">
                              <a:solidFill>
                                <a:srgbClr val="002060"/>
                              </a:solidFill>
                              <a:latin typeface="Cambria Math" panose="02040503050406030204" pitchFamily="18" charset="0"/>
                            </a:rPr>
                            <m:t>𝑥</m:t>
                          </m:r>
                        </m:e>
                        <m:sub>
                          <m:r>
                            <a:rPr lang="fr-FR" b="0" i="1" smtClean="0">
                              <a:solidFill>
                                <a:srgbClr val="002060"/>
                              </a:solidFill>
                              <a:latin typeface="Cambria Math" panose="02040503050406030204" pitchFamily="18" charset="0"/>
                            </a:rPr>
                            <m:t>1</m:t>
                          </m:r>
                        </m:sub>
                      </m:sSub>
                    </m:oMath>
                  </m:oMathPara>
                </a14:m>
                <a:endParaRPr lang="fr-FR" dirty="0">
                  <a:solidFill>
                    <a:srgbClr val="002060"/>
                  </a:solidFill>
                </a:endParaRPr>
              </a:p>
            </p:txBody>
          </p:sp>
        </mc:Choice>
        <mc:Fallback xmlns="">
          <p:sp>
            <p:nvSpPr>
              <p:cNvPr id="4" name="ZoneTexte 3">
                <a:extLst>
                  <a:ext uri="{FF2B5EF4-FFF2-40B4-BE49-F238E27FC236}">
                    <a16:creationId xmlns:a16="http://schemas.microsoft.com/office/drawing/2014/main" id="{58A90580-A3D8-92AF-EF1C-73EFB1737580}"/>
                  </a:ext>
                </a:extLst>
              </p:cNvPr>
              <p:cNvSpPr txBox="1">
                <a:spLocks noRot="1" noChangeAspect="1" noMove="1" noResize="1" noEditPoints="1" noAdjustHandles="1" noChangeArrowheads="1" noChangeShapeType="1" noTextEdit="1"/>
              </p:cNvSpPr>
              <p:nvPr/>
            </p:nvSpPr>
            <p:spPr>
              <a:xfrm>
                <a:off x="6999252" y="5754873"/>
                <a:ext cx="1772468" cy="276999"/>
              </a:xfrm>
              <a:prstGeom prst="rect">
                <a:avLst/>
              </a:prstGeom>
              <a:blipFill>
                <a:blip r:embed="rId7"/>
                <a:stretch>
                  <a:fillRect t="-13636" b="-40909"/>
                </a:stretch>
              </a:blipFill>
            </p:spPr>
            <p:txBody>
              <a:bodyPr/>
              <a:lstStyle/>
              <a:p>
                <a:r>
                  <a:rPr lang="fr-FR">
                    <a:noFill/>
                  </a:rPr>
                  <a:t> </a:t>
                </a:r>
              </a:p>
            </p:txBody>
          </p:sp>
        </mc:Fallback>
      </mc:AlternateContent>
      <p:sp>
        <p:nvSpPr>
          <p:cNvPr id="6" name="Rectangle 5">
            <a:extLst>
              <a:ext uri="{FF2B5EF4-FFF2-40B4-BE49-F238E27FC236}">
                <a16:creationId xmlns:a16="http://schemas.microsoft.com/office/drawing/2014/main" id="{0D78AAC0-764C-1C58-0854-147D03DA8B80}"/>
              </a:ext>
            </a:extLst>
          </p:cNvPr>
          <p:cNvSpPr/>
          <p:nvPr/>
        </p:nvSpPr>
        <p:spPr>
          <a:xfrm>
            <a:off x="757609" y="4999551"/>
            <a:ext cx="939800" cy="338554"/>
          </a:xfrm>
          <a:prstGeom prst="rect">
            <a:avLst/>
          </a:prstGeom>
        </p:spPr>
        <p:txBody>
          <a:bodyPr wrap="square">
            <a:spAutoFit/>
          </a:bodyPr>
          <a:lstStyle/>
          <a:p>
            <a:pPr algn="ctr"/>
            <a:r>
              <a:rPr lang="fr-FR" sz="1600" i="1" dirty="0">
                <a:solidFill>
                  <a:srgbClr val="800080"/>
                </a:solidFill>
              </a:rPr>
              <a:t>Erreur</a:t>
            </a:r>
            <a:endParaRPr lang="fr-FR" sz="1600" dirty="0"/>
          </a:p>
        </p:txBody>
      </p:sp>
      <p:cxnSp>
        <p:nvCxnSpPr>
          <p:cNvPr id="8" name="Connecteur droit avec flèche 7">
            <a:extLst>
              <a:ext uri="{FF2B5EF4-FFF2-40B4-BE49-F238E27FC236}">
                <a16:creationId xmlns:a16="http://schemas.microsoft.com/office/drawing/2014/main" id="{F55188D6-ACC1-CCC2-C647-FC558DF628EF}"/>
              </a:ext>
            </a:extLst>
          </p:cNvPr>
          <p:cNvCxnSpPr>
            <a:cxnSpLocks/>
          </p:cNvCxnSpPr>
          <p:nvPr/>
        </p:nvCxnSpPr>
        <p:spPr>
          <a:xfrm flipV="1">
            <a:off x="1857462" y="5100920"/>
            <a:ext cx="1393441" cy="5251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422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329485"/>
            <a:chOff x="0" y="998538"/>
            <a:chExt cx="9144000" cy="53294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471603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Estimation des coefficients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 modèle d’apprentissage consiste à chercher les valeurs de </a:t>
                  </a:r>
                  <a:r>
                    <a:rPr lang="fr-FR" i="1" dirty="0">
                      <a:solidFill>
                        <a:srgbClr val="800080"/>
                      </a:solidFill>
                      <a:sym typeface="Symbol" panose="05050102010706020507" pitchFamily="18" charset="2"/>
                    </a:rPr>
                    <a:t></a:t>
                  </a:r>
                  <a:r>
                    <a:rPr lang="fr-FR" i="1" baseline="-25000" dirty="0">
                      <a:solidFill>
                        <a:srgbClr val="800080"/>
                      </a:solidFill>
                      <a:sym typeface="Symbol" panose="05050102010706020507" pitchFamily="18" charset="2"/>
                    </a:rPr>
                    <a:t>j</a:t>
                  </a:r>
                  <a:r>
                    <a:rPr lang="fr-FR" i="1" dirty="0">
                      <a:solidFill>
                        <a:srgbClr val="800080"/>
                      </a:solidFill>
                      <a:sym typeface="Symbol" panose="05050102010706020507" pitchFamily="18" charset="2"/>
                    </a:rPr>
                    <a:t> qui minimisent la somme des erreurs commises sur les </a:t>
                  </a:r>
                  <a:r>
                    <a:rPr lang="fr-FR" i="1" dirty="0" err="1">
                      <a:solidFill>
                        <a:srgbClr val="800080"/>
                      </a:solidFill>
                      <a:sym typeface="Symbol" panose="05050102010706020507" pitchFamily="18" charset="2"/>
                    </a:rPr>
                    <a:t>samples</a:t>
                  </a:r>
                  <a:r>
                    <a:rPr lang="fr-FR" i="1" dirty="0">
                      <a:solidFill>
                        <a:srgbClr val="800080"/>
                      </a:solidFill>
                      <a:sym typeface="Symbol" panose="05050102010706020507" pitchFamily="18" charset="2"/>
                    </a:rPr>
                    <a:t>.</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La régression linéaire consiste à minimiser l’erreur quadratique :</a:t>
                  </a:r>
                </a:p>
                <a:p>
                  <a:pPr lvl="1" algn="just">
                    <a:spcAft>
                      <a:spcPts val="600"/>
                    </a:spcAft>
                    <a:buFont typeface="Wingdings" pitchFamily="2" charset="2"/>
                    <a:buChar char="§"/>
                  </a:pPr>
                  <a:endParaRPr lang="fr-FR" sz="2000" i="1" dirty="0">
                    <a:solidFill>
                      <a:srgbClr val="800080"/>
                    </a:solidFill>
                  </a:endParaRPr>
                </a:p>
                <a:p>
                  <a:pPr lvl="1" algn="just">
                    <a:spcAft>
                      <a:spcPts val="600"/>
                    </a:spcAft>
                    <a:buFont typeface="Wingdings" pitchFamily="2" charset="2"/>
                    <a:buChar char="§"/>
                  </a:pPr>
                  <a:endParaRPr lang="fr-FR" sz="2000" i="1" dirty="0">
                    <a:solidFill>
                      <a:srgbClr val="800080"/>
                    </a:solidFill>
                  </a:endParaRPr>
                </a:p>
                <a:p>
                  <a:pPr lvl="1" algn="just">
                    <a:spcAft>
                      <a:spcPts val="600"/>
                    </a:spcAft>
                    <a:buFont typeface="Wingdings" pitchFamily="2" charset="2"/>
                    <a:buChar char="§"/>
                  </a:pP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 minimum est obtenu lorsque la dérivée de :</a:t>
                  </a:r>
                </a:p>
                <a:p>
                  <a:pPr lvl="1" algn="just">
                    <a:spcAft>
                      <a:spcPts val="600"/>
                    </a:spcAft>
                    <a:buFont typeface="Wingdings" pitchFamily="2" charset="2"/>
                    <a:buChar char="§"/>
                  </a:pPr>
                  <a:endParaRPr lang="fr-FR" sz="1400" i="1" dirty="0">
                    <a:solidFill>
                      <a:srgbClr val="800080"/>
                    </a:solidFill>
                  </a:endParaRPr>
                </a:p>
                <a:p>
                  <a:pPr lvl="1" algn="just">
                    <a:spcAft>
                      <a:spcPts val="600"/>
                    </a:spcAft>
                    <a:buFont typeface="Wingdings" pitchFamily="2" charset="2"/>
                    <a:buChar char="§"/>
                  </a:pPr>
                  <a:endParaRPr lang="fr-FR" sz="1400" i="1" dirty="0">
                    <a:solidFill>
                      <a:srgbClr val="800080"/>
                    </a:solidFill>
                  </a:endParaRPr>
                </a:p>
                <a:p>
                  <a:pPr lvl="1" algn="just">
                    <a:spcAft>
                      <a:spcPts val="1200"/>
                    </a:spcAft>
                    <a:buFont typeface="Wingdings" pitchFamily="2" charset="2"/>
                    <a:buChar char="§"/>
                  </a:pPr>
                  <a:r>
                    <a:rPr lang="fr-FR" i="1" dirty="0">
                      <a:solidFill>
                        <a:srgbClr val="800080"/>
                      </a:solidFill>
                    </a:rPr>
                    <a:t> S’annule soit pour :</a:t>
                  </a:r>
                </a:p>
                <a:p>
                  <a:pPr lvl="1" algn="just">
                    <a:spcAft>
                      <a:spcPts val="1200"/>
                    </a:spcAft>
                    <a:buFont typeface="Wingdings" pitchFamily="2" charset="2"/>
                    <a:buChar char="§"/>
                  </a:pPr>
                  <a:r>
                    <a:rPr lang="fr-FR" i="1" dirty="0">
                      <a:solidFill>
                        <a:srgbClr val="800080"/>
                      </a:solidFill>
                    </a:rPr>
                    <a:t> Si la matrice </a:t>
                  </a:r>
                  <a:r>
                    <a:rPr lang="fr-FR" i="1" dirty="0" err="1">
                      <a:solidFill>
                        <a:srgbClr val="800080"/>
                      </a:solidFill>
                    </a:rPr>
                    <a:t>X</a:t>
                  </a:r>
                  <a:r>
                    <a:rPr lang="fr-FR" i="1" baseline="30000" dirty="0" err="1">
                      <a:solidFill>
                        <a:srgbClr val="800080"/>
                      </a:solidFill>
                    </a:rPr>
                    <a:t>t</a:t>
                  </a:r>
                  <a:r>
                    <a:rPr lang="fr-FR" i="1" dirty="0" err="1">
                      <a:solidFill>
                        <a:srgbClr val="800080"/>
                      </a:solidFill>
                    </a:rPr>
                    <a:t>X</a:t>
                  </a:r>
                  <a:r>
                    <a:rPr lang="fr-FR" i="1" dirty="0">
                      <a:solidFill>
                        <a:srgbClr val="800080"/>
                      </a:solidFill>
                    </a:rPr>
                    <a:t> est inversible on obtient le minimum  </a:t>
                  </a:r>
                  <a14:m>
                    <m:oMath xmlns:m="http://schemas.openxmlformats.org/officeDocument/2006/math">
                      <m:sSup>
                        <m:sSupPr>
                          <m:ctrlPr>
                            <a:rPr lang="fr-FR" i="1">
                              <a:solidFill>
                                <a:srgbClr val="002060"/>
                              </a:solidFill>
                              <a:latin typeface="Cambria Math" panose="02040503050406030204" pitchFamily="18" charset="0"/>
                            </a:rPr>
                          </m:ctrlPr>
                        </m:sSupPr>
                        <m:e>
                          <m:acc>
                            <m:accPr>
                              <m:chr m:val="̂"/>
                              <m:ctrlPr>
                                <a:rPr lang="fr-FR" i="1">
                                  <a:solidFill>
                                    <a:srgbClr val="002060"/>
                                  </a:solidFill>
                                  <a:latin typeface="Cambria Math" panose="02040503050406030204" pitchFamily="18" charset="0"/>
                                </a:rPr>
                              </m:ctrlPr>
                            </m:accPr>
                            <m:e>
                              <m:r>
                                <a:rPr lang="fr-FR" i="1">
                                  <a:solidFill>
                                    <a:srgbClr val="002060"/>
                                  </a:solidFill>
                                  <a:latin typeface="Cambria Math" panose="02040503050406030204" pitchFamily="18" charset="0"/>
                                  <a:ea typeface="Cambria Math" panose="02040503050406030204" pitchFamily="18" charset="0"/>
                                </a:rPr>
                                <m:t>𝛽</m:t>
                              </m:r>
                            </m:e>
                          </m:acc>
                          <m:r>
                            <a:rPr lang="fr-FR" i="1">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ea typeface="Cambria Math" panose="02040503050406030204" pitchFamily="18" charset="0"/>
                                </a:rPr>
                              </m:ctrlPr>
                            </m:sSupPr>
                            <m:e>
                              <m:d>
                                <m:dPr>
                                  <m:ctrlPr>
                                    <a:rPr lang="fr-FR" i="1">
                                      <a:solidFill>
                                        <a:srgbClr val="002060"/>
                                      </a:solidFill>
                                      <a:latin typeface="Cambria Math" panose="02040503050406030204" pitchFamily="18" charset="0"/>
                                      <a:ea typeface="Cambria Math" panose="02040503050406030204" pitchFamily="18" charset="0"/>
                                    </a:rPr>
                                  </m:ctrlPr>
                                </m:dPr>
                                <m:e>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𝑋</m:t>
                                      </m:r>
                                    </m:e>
                                    <m:sup>
                                      <m:r>
                                        <a:rPr lang="fr-FR" i="1">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𝑋</m:t>
                                  </m:r>
                                  <m:r>
                                    <m:rPr>
                                      <m:nor/>
                                    </m:rPr>
                                    <a:rPr lang="fr-FR">
                                      <a:solidFill>
                                        <a:srgbClr val="002060"/>
                                      </a:solidFill>
                                    </a:rPr>
                                    <m:t> </m:t>
                                  </m:r>
                                </m:e>
                              </m:d>
                            </m:e>
                            <m:sup>
                              <m:r>
                                <a:rPr lang="fr-FR" i="1">
                                  <a:solidFill>
                                    <a:srgbClr val="002060"/>
                                  </a:solidFill>
                                  <a:latin typeface="Cambria Math" panose="02040503050406030204" pitchFamily="18" charset="0"/>
                                  <a:ea typeface="Cambria Math" panose="02040503050406030204" pitchFamily="18" charset="0"/>
                                </a:rPr>
                                <m:t>−1</m:t>
                              </m:r>
                            </m:sup>
                          </m:sSup>
                          <m:r>
                            <a:rPr lang="fr-FR" i="1">
                              <a:solidFill>
                                <a:srgbClr val="002060"/>
                              </a:solidFill>
                              <a:latin typeface="Cambria Math" panose="02040503050406030204" pitchFamily="18" charset="0"/>
                            </a:rPr>
                            <m:t>𝑋</m:t>
                          </m:r>
                        </m:e>
                        <m:sup>
                          <m:r>
                            <a:rPr lang="fr-FR" i="1">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𝑦</m:t>
                      </m:r>
                    </m:oMath>
                  </a14:m>
                  <a:r>
                    <a:rPr lang="fr-FR" dirty="0">
                      <a:solidFill>
                        <a:srgbClr val="002060"/>
                      </a:solidFill>
                    </a:rPr>
                    <a:t>.</a:t>
                  </a:r>
                </a:p>
                <a:p>
                  <a:pPr lvl="1" algn="just">
                    <a:spcAft>
                      <a:spcPts val="1200"/>
                    </a:spcAft>
                    <a:buFont typeface="Wingdings" pitchFamily="2" charset="2"/>
                    <a:buChar char="§"/>
                  </a:pPr>
                  <a:r>
                    <a:rPr lang="fr-FR" i="1" dirty="0">
                      <a:solidFill>
                        <a:srgbClr val="800080"/>
                      </a:solidFill>
                    </a:rPr>
                    <a:t> On en déduit ensuite les valeurs prédites :</a:t>
                  </a:r>
                  <a14:m>
                    <m:oMath xmlns:m="http://schemas.openxmlformats.org/officeDocument/2006/math">
                      <m:acc>
                        <m:accPr>
                          <m:chr m:val="̂"/>
                          <m:ctrlPr>
                            <a:rPr lang="fr-FR" i="1">
                              <a:solidFill>
                                <a:srgbClr val="002060"/>
                              </a:solidFill>
                              <a:latin typeface="Cambria Math" panose="02040503050406030204" pitchFamily="18" charset="0"/>
                            </a:rPr>
                          </m:ctrlPr>
                        </m:accPr>
                        <m:e>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𝑌</m:t>
                          </m:r>
                        </m:e>
                      </m:acc>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sSup>
                        <m:sSupPr>
                          <m:ctrlPr>
                            <a:rPr lang="fr-FR" i="1">
                              <a:solidFill>
                                <a:srgbClr val="002060"/>
                              </a:solidFill>
                              <a:latin typeface="Cambria Math" panose="02040503050406030204" pitchFamily="18" charset="0"/>
                            </a:rPr>
                          </m:ctrlPr>
                        </m:sSupPr>
                        <m:e>
                          <m:sSup>
                            <m:sSupPr>
                              <m:ctrlPr>
                                <a:rPr lang="fr-FR" i="1">
                                  <a:solidFill>
                                    <a:srgbClr val="002060"/>
                                  </a:solidFill>
                                  <a:latin typeface="Cambria Math" panose="02040503050406030204" pitchFamily="18" charset="0"/>
                                  <a:ea typeface="Cambria Math" panose="02040503050406030204" pitchFamily="18" charset="0"/>
                                </a:rPr>
                              </m:ctrlPr>
                            </m:sSupPr>
                            <m:e>
                              <m:d>
                                <m:dPr>
                                  <m:ctrlPr>
                                    <a:rPr lang="fr-FR" i="1">
                                      <a:solidFill>
                                        <a:srgbClr val="002060"/>
                                      </a:solidFill>
                                      <a:latin typeface="Cambria Math" panose="02040503050406030204" pitchFamily="18" charset="0"/>
                                      <a:ea typeface="Cambria Math" panose="02040503050406030204" pitchFamily="18" charset="0"/>
                                    </a:rPr>
                                  </m:ctrlPr>
                                </m:dPr>
                                <m:e>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𝑋</m:t>
                                      </m:r>
                                    </m:e>
                                    <m:sup>
                                      <m:r>
                                        <a:rPr lang="fr-FR" i="1">
                                          <a:solidFill>
                                            <a:srgbClr val="002060"/>
                                          </a:solidFill>
                                          <a:latin typeface="Cambria Math" panose="02040503050406030204" pitchFamily="18" charset="0"/>
                                        </a:rPr>
                                        <m:t>𝑡</m:t>
                                      </m:r>
                                    </m:sup>
                                  </m:sSup>
                                  <m:r>
                                    <a:rPr lang="fr-FR" i="1">
                                      <a:solidFill>
                                        <a:srgbClr val="002060"/>
                                      </a:solidFill>
                                      <a:latin typeface="Cambria Math" panose="02040503050406030204" pitchFamily="18" charset="0"/>
                                    </a:rPr>
                                    <m:t>𝑋</m:t>
                                  </m:r>
                                  <m:r>
                                    <m:rPr>
                                      <m:nor/>
                                    </m:rPr>
                                    <a:rPr lang="fr-FR">
                                      <a:solidFill>
                                        <a:srgbClr val="002060"/>
                                      </a:solidFill>
                                    </a:rPr>
                                    <m:t> </m:t>
                                  </m:r>
                                </m:e>
                              </m:d>
                            </m:e>
                            <m:sup>
                              <m:r>
                                <a:rPr lang="fr-FR" i="1">
                                  <a:solidFill>
                                    <a:srgbClr val="002060"/>
                                  </a:solidFill>
                                  <a:latin typeface="Cambria Math" panose="02040503050406030204" pitchFamily="18" charset="0"/>
                                  <a:ea typeface="Cambria Math" panose="02040503050406030204" pitchFamily="18" charset="0"/>
                                </a:rPr>
                                <m:t>−1</m:t>
                              </m:r>
                            </m:sup>
                          </m:sSup>
                          <m:r>
                            <a:rPr lang="fr-FR" i="1">
                              <a:solidFill>
                                <a:srgbClr val="002060"/>
                              </a:solidFill>
                              <a:latin typeface="Cambria Math" panose="02040503050406030204" pitchFamily="18" charset="0"/>
                            </a:rPr>
                            <m:t>𝑋</m:t>
                          </m:r>
                        </m:e>
                        <m:sup>
                          <m:r>
                            <a:rPr lang="fr-FR" i="1">
                              <a:solidFill>
                                <a:srgbClr val="002060"/>
                              </a:solidFill>
                              <a:latin typeface="Cambria Math" panose="02040503050406030204" pitchFamily="18" charset="0"/>
                            </a:rPr>
                            <m:t>𝑡</m:t>
                          </m:r>
                        </m:sup>
                      </m:sSup>
                      <m:r>
                        <a:rPr lang="fr-FR" b="0" i="1" smtClean="0">
                          <a:solidFill>
                            <a:srgbClr val="002060"/>
                          </a:solidFill>
                          <a:latin typeface="Cambria Math" panose="02040503050406030204" pitchFamily="18" charset="0"/>
                        </a:rPr>
                        <m:t>𝑌</m:t>
                      </m:r>
                    </m:oMath>
                  </a14:m>
                  <a:endParaRPr lang="fr-FR" i="1" dirty="0">
                    <a:solidFill>
                      <a:srgbClr val="800080"/>
                    </a:solidFill>
                  </a:endParaRP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4716035"/>
                </a:xfrm>
                <a:prstGeom prst="rect">
                  <a:avLst/>
                </a:prstGeom>
                <a:blipFill>
                  <a:blip r:embed="rId4"/>
                  <a:stretch>
                    <a:fillRect l="-779" t="-536" r="-623" b="-804"/>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F8D44320-B87D-7BCA-202F-8713DC8BB3EA}"/>
                  </a:ext>
                </a:extLst>
              </p:cNvPr>
              <p:cNvSpPr txBox="1"/>
              <p:nvPr/>
            </p:nvSpPr>
            <p:spPr>
              <a:xfrm>
                <a:off x="832486" y="3125000"/>
                <a:ext cx="759855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fr-FR" b="0" i="1" smtClean="0">
                              <a:solidFill>
                                <a:srgbClr val="002060"/>
                              </a:solidFill>
                              <a:latin typeface="Cambria Math" panose="02040503050406030204" pitchFamily="18" charset="0"/>
                            </a:rPr>
                          </m:ctrlPr>
                        </m:funcPr>
                        <m:fName>
                          <m:limLow>
                            <m:limLowPr>
                              <m:ctrlPr>
                                <a:rPr lang="fr-FR" b="0" i="1" smtClean="0">
                                  <a:solidFill>
                                    <a:srgbClr val="002060"/>
                                  </a:solidFill>
                                  <a:latin typeface="Cambria Math" panose="02040503050406030204" pitchFamily="18" charset="0"/>
                                </a:rPr>
                              </m:ctrlPr>
                            </m:limLowPr>
                            <m:e>
                              <m:r>
                                <m:rPr>
                                  <m:sty m:val="p"/>
                                </m:rPr>
                                <a:rPr lang="fr-FR" b="0" i="0" smtClean="0">
                                  <a:solidFill>
                                    <a:srgbClr val="002060"/>
                                  </a:solidFill>
                                  <a:latin typeface="Cambria Math" panose="02040503050406030204" pitchFamily="18" charset="0"/>
                                </a:rPr>
                                <m:t>min</m:t>
                              </m:r>
                            </m:e>
                            <m:lim/>
                          </m:limLow>
                        </m:fName>
                        <m:e>
                          <m:d>
                            <m:dPr>
                              <m:ctrlPr>
                                <a:rPr lang="fr-FR" b="0" i="1" smtClean="0">
                                  <a:solidFill>
                                    <a:srgbClr val="002060"/>
                                  </a:solidFill>
                                  <a:latin typeface="Cambria Math" panose="02040503050406030204" pitchFamily="18" charset="0"/>
                                </a:rPr>
                              </m:ctrlPr>
                            </m:dPr>
                            <m:e>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p>
                                    <m:sSupPr>
                                      <m:ctrlPr>
                                        <a:rPr lang="fr-FR" i="1">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𝜀</m:t>
                                              </m:r>
                                            </m:e>
                                            <m:sub>
                                              <m:r>
                                                <a:rPr lang="fr-FR" i="1">
                                                  <a:solidFill>
                                                    <a:srgbClr val="002060"/>
                                                  </a:solidFill>
                                                  <a:latin typeface="Cambria Math" panose="02040503050406030204" pitchFamily="18" charset="0"/>
                                                </a:rPr>
                                                <m:t>𝑖</m:t>
                                              </m:r>
                                            </m:sub>
                                          </m:sSub>
                                        </m:e>
                                      </m:d>
                                    </m:e>
                                    <m:sup>
                                      <m:r>
                                        <a:rPr lang="fr-FR" i="1">
                                          <a:solidFill>
                                            <a:srgbClr val="002060"/>
                                          </a:solidFill>
                                          <a:latin typeface="Cambria Math" panose="02040503050406030204" pitchFamily="18" charset="0"/>
                                        </a:rPr>
                                        <m:t>2</m:t>
                                      </m:r>
                                    </m:sup>
                                  </m:sSup>
                                </m:e>
                              </m:nary>
                            </m:e>
                          </m:d>
                          <m:r>
                            <a:rPr lang="fr-FR" b="0" i="1" smtClean="0">
                              <a:solidFill>
                                <a:srgbClr val="002060"/>
                              </a:solidFill>
                              <a:latin typeface="Cambria Math" panose="02040503050406030204" pitchFamily="18" charset="0"/>
                            </a:rPr>
                            <m:t>=</m:t>
                          </m:r>
                        </m:e>
                      </m:func>
                      <m:func>
                        <m:funcPr>
                          <m:ctrlPr>
                            <a:rPr lang="fr-FR" b="0" i="1" smtClean="0">
                              <a:solidFill>
                                <a:srgbClr val="002060"/>
                              </a:solidFill>
                              <a:latin typeface="Cambria Math" panose="02040503050406030204" pitchFamily="18" charset="0"/>
                            </a:rPr>
                          </m:ctrlPr>
                        </m:funcPr>
                        <m:fName>
                          <m:limLow>
                            <m:limLowPr>
                              <m:ctrlPr>
                                <a:rPr lang="fr-FR" b="0" i="1" smtClean="0">
                                  <a:solidFill>
                                    <a:srgbClr val="002060"/>
                                  </a:solidFill>
                                  <a:latin typeface="Cambria Math" panose="02040503050406030204" pitchFamily="18" charset="0"/>
                                </a:rPr>
                              </m:ctrlPr>
                            </m:limLowPr>
                            <m:e>
                              <m:r>
                                <m:rPr>
                                  <m:sty m:val="p"/>
                                </m:rPr>
                                <a:rPr lang="fr-FR" b="0" i="0" smtClean="0">
                                  <a:solidFill>
                                    <a:srgbClr val="002060"/>
                                  </a:solidFill>
                                  <a:latin typeface="Cambria Math" panose="02040503050406030204" pitchFamily="18" charset="0"/>
                                </a:rPr>
                                <m:t>min</m:t>
                              </m:r>
                            </m:e>
                            <m:lim/>
                          </m:limLow>
                        </m:fName>
                        <m:e>
                          <m:d>
                            <m:dPr>
                              <m:ctrlPr>
                                <a:rPr lang="fr-FR" b="0" i="1" smtClean="0">
                                  <a:solidFill>
                                    <a:srgbClr val="002060"/>
                                  </a:solidFill>
                                  <a:latin typeface="Cambria Math" panose="02040503050406030204" pitchFamily="18" charset="0"/>
                                </a:rPr>
                              </m:ctrlPr>
                            </m:dPr>
                            <m:e>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p>
                                    <m:sSupPr>
                                      <m:ctrlPr>
                                        <a:rPr lang="fr-FR" i="1">
                                          <a:solidFill>
                                            <a:srgbClr val="002060"/>
                                          </a:solidFill>
                                          <a:latin typeface="Cambria Math" panose="02040503050406030204" pitchFamily="18" charset="0"/>
                                        </a:rPr>
                                      </m:ctrlPr>
                                    </m:sSupPr>
                                    <m:e>
                                      <m:d>
                                        <m:dPr>
                                          <m:ctrlPr>
                                            <a:rPr lang="fr-FR" i="1">
                                              <a:solidFill>
                                                <a:srgbClr val="002060"/>
                                              </a:solidFill>
                                              <a:latin typeface="Cambria Math" panose="02040503050406030204" pitchFamily="18" charset="0"/>
                                            </a:rPr>
                                          </m:ctrlPr>
                                        </m:dPr>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𝑦</m:t>
                                              </m:r>
                                            </m:e>
                                            <m:sub>
                                              <m:r>
                                                <a:rPr lang="fr-FR" i="1">
                                                  <a:solidFill>
                                                    <a:srgbClr val="002060"/>
                                                  </a:solidFill>
                                                  <a:latin typeface="Cambria Math" panose="02040503050406030204" pitchFamily="18" charset="0"/>
                                                </a:rPr>
                                                <m:t>𝑖</m:t>
                                              </m:r>
                                            </m:sub>
                                          </m:sSub>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0</m:t>
                                              </m:r>
                                            </m:sub>
                                          </m:sSub>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1</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1</m:t>
                                              </m:r>
                                            </m:sup>
                                          </m:sSubSup>
                                          <m:r>
                                            <m:rPr>
                                              <m:nor/>
                                            </m:rPr>
                                            <a:rPr lang="fr-FR">
                                              <a:solidFill>
                                                <a:srgbClr val="002060"/>
                                              </a:solidFill>
                                            </a:rPr>
                                            <m:t> . . . </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𝛽</m:t>
                                              </m:r>
                                            </m:e>
                                            <m:sub>
                                              <m:r>
                                                <a:rPr lang="fr-FR" i="1">
                                                  <a:solidFill>
                                                    <a:srgbClr val="002060"/>
                                                  </a:solidFill>
                                                  <a:latin typeface="Cambria Math" panose="02040503050406030204" pitchFamily="18" charset="0"/>
                                                  <a:ea typeface="Cambria Math" panose="02040503050406030204" pitchFamily="18" charset="0"/>
                                                </a:rPr>
                                                <m:t>𝑝</m:t>
                                              </m:r>
                                            </m:sub>
                                          </m:sSub>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𝑝</m:t>
                                              </m:r>
                                            </m:sup>
                                          </m:sSubSup>
                                        </m:e>
                                      </m:d>
                                    </m:e>
                                    <m:sup>
                                      <m:r>
                                        <a:rPr lang="fr-FR" i="1">
                                          <a:solidFill>
                                            <a:srgbClr val="002060"/>
                                          </a:solidFill>
                                          <a:latin typeface="Cambria Math" panose="02040503050406030204" pitchFamily="18" charset="0"/>
                                        </a:rPr>
                                        <m:t>2</m:t>
                                      </m:r>
                                    </m:sup>
                                  </m:sSup>
                                </m:e>
                              </m:nary>
                            </m:e>
                          </m:d>
                        </m:e>
                      </m:func>
                      <m:r>
                        <a:rPr lang="fr-FR" b="0" i="1" smtClean="0">
                          <a:solidFill>
                            <a:srgbClr val="002060"/>
                          </a:solidFill>
                          <a:latin typeface="Cambria Math" panose="02040503050406030204" pitchFamily="18" charset="0"/>
                        </a:rPr>
                        <m:t>= </m:t>
                      </m:r>
                      <m:func>
                        <m:funcPr>
                          <m:ctrlPr>
                            <a:rPr lang="fr-FR" b="0" i="1" smtClean="0">
                              <a:solidFill>
                                <a:srgbClr val="002060"/>
                              </a:solidFill>
                              <a:latin typeface="Cambria Math" panose="02040503050406030204" pitchFamily="18" charset="0"/>
                            </a:rPr>
                          </m:ctrlPr>
                        </m:funcPr>
                        <m:fName>
                          <m:limLow>
                            <m:limLowPr>
                              <m:ctrlPr>
                                <a:rPr lang="fr-FR" b="0" i="1" smtClean="0">
                                  <a:solidFill>
                                    <a:srgbClr val="002060"/>
                                  </a:solidFill>
                                  <a:latin typeface="Cambria Math" panose="02040503050406030204" pitchFamily="18" charset="0"/>
                                </a:rPr>
                              </m:ctrlPr>
                            </m:limLowPr>
                            <m:e>
                              <m:r>
                                <m:rPr>
                                  <m:sty m:val="p"/>
                                </m:rPr>
                                <a:rPr lang="fr-FR" b="0" i="0" smtClean="0">
                                  <a:solidFill>
                                    <a:srgbClr val="002060"/>
                                  </a:solidFill>
                                  <a:latin typeface="Cambria Math" panose="02040503050406030204" pitchFamily="18" charset="0"/>
                                </a:rPr>
                                <m:t>min</m:t>
                              </m:r>
                            </m:e>
                            <m:lim/>
                          </m:limLow>
                        </m:fName>
                        <m:e>
                          <m:sSup>
                            <m:sSupPr>
                              <m:ctrlPr>
                                <a:rPr lang="fr-FR" i="1">
                                  <a:solidFill>
                                    <a:srgbClr val="002060"/>
                                  </a:solidFill>
                                  <a:latin typeface="Cambria Math" panose="02040503050406030204" pitchFamily="18" charset="0"/>
                                </a:rPr>
                              </m:ctrlPr>
                            </m:sSupPr>
                            <m:e>
                              <m:d>
                                <m:dPr>
                                  <m:begChr m:val="‖"/>
                                  <m:endChr m:val="‖"/>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𝑌</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e>
                            <m:sup>
                              <m:r>
                                <a:rPr lang="fr-FR" i="1">
                                  <a:solidFill>
                                    <a:srgbClr val="002060"/>
                                  </a:solidFill>
                                  <a:latin typeface="Cambria Math" panose="02040503050406030204" pitchFamily="18" charset="0"/>
                                </a:rPr>
                                <m:t>2</m:t>
                              </m:r>
                            </m:sup>
                          </m:sSup>
                        </m:e>
                      </m:func>
                    </m:oMath>
                  </m:oMathPara>
                </a14:m>
                <a:endParaRPr lang="fr-FR" b="0" i="1" dirty="0">
                  <a:solidFill>
                    <a:srgbClr val="002060"/>
                  </a:solidFill>
                  <a:latin typeface="Cambria Math" panose="02040503050406030204" pitchFamily="18" charset="0"/>
                </a:endParaRPr>
              </a:p>
            </p:txBody>
          </p:sp>
        </mc:Choice>
        <mc:Fallback xmlns="">
          <p:sp>
            <p:nvSpPr>
              <p:cNvPr id="3" name="ZoneTexte 2">
                <a:extLst>
                  <a:ext uri="{FF2B5EF4-FFF2-40B4-BE49-F238E27FC236}">
                    <a16:creationId xmlns:a16="http://schemas.microsoft.com/office/drawing/2014/main" id="{F8D44320-B87D-7BCA-202F-8713DC8BB3EA}"/>
                  </a:ext>
                </a:extLst>
              </p:cNvPr>
              <p:cNvSpPr txBox="1">
                <a:spLocks noRot="1" noChangeAspect="1" noMove="1" noResize="1" noEditPoints="1" noAdjustHandles="1" noChangeArrowheads="1" noChangeShapeType="1" noTextEdit="1"/>
              </p:cNvSpPr>
              <p:nvPr/>
            </p:nvSpPr>
            <p:spPr>
              <a:xfrm>
                <a:off x="832486" y="3125000"/>
                <a:ext cx="7598555" cy="756233"/>
              </a:xfrm>
              <a:prstGeom prst="rect">
                <a:avLst/>
              </a:prstGeom>
              <a:blipFill>
                <a:blip r:embed="rId5"/>
                <a:stretch>
                  <a:fillRect l="-3339" t="-120000" b="-18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7CC67212-BC66-9618-CB91-9A93737DF360}"/>
                  </a:ext>
                </a:extLst>
              </p:cNvPr>
              <p:cNvSpPr txBox="1"/>
              <p:nvPr/>
            </p:nvSpPr>
            <p:spPr>
              <a:xfrm>
                <a:off x="1149621" y="4588253"/>
                <a:ext cx="6844758" cy="276999"/>
              </a:xfrm>
              <a:prstGeom prst="rect">
                <a:avLst/>
              </a:prstGeom>
              <a:noFill/>
            </p:spPr>
            <p:txBody>
              <a:bodyPr wrap="square" lIns="0" tIns="0" rIns="0" bIns="0" rtlCol="0">
                <a:spAutoFit/>
              </a:bodyPr>
              <a:lstStyle/>
              <a:p>
                <a:pPr algn="ctr"/>
                <a14:m>
                  <m:oMath xmlns:m="http://schemas.openxmlformats.org/officeDocument/2006/math">
                    <m:sSup>
                      <m:sSupPr>
                        <m:ctrlPr>
                          <a:rPr lang="fr-FR" b="0" i="1" smtClean="0">
                            <a:solidFill>
                              <a:srgbClr val="002060"/>
                            </a:solidFill>
                            <a:latin typeface="Cambria Math" panose="02040503050406030204" pitchFamily="18" charset="0"/>
                          </a:rPr>
                        </m:ctrlPr>
                      </m:sSupPr>
                      <m:e>
                        <m:d>
                          <m:dPr>
                            <m:begChr m:val="‖"/>
                            <m:endChr m:val="‖"/>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𝑌</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e>
                      <m:sup>
                        <m:r>
                          <a:rPr lang="fr-FR" b="0" i="1" smtClean="0">
                            <a:solidFill>
                              <a:srgbClr val="002060"/>
                            </a:solidFill>
                            <a:latin typeface="Cambria Math" panose="02040503050406030204" pitchFamily="18" charset="0"/>
                          </a:rPr>
                          <m:t>2</m:t>
                        </m:r>
                      </m:sup>
                    </m:sSup>
                    <m:r>
                      <a:rPr lang="fr-FR" b="0" i="1" smtClean="0">
                        <a:solidFill>
                          <a:srgbClr val="002060"/>
                        </a:solidFill>
                        <a:latin typeface="Cambria Math" panose="02040503050406030204" pitchFamily="18" charset="0"/>
                      </a:rPr>
                      <m:t> =</m:t>
                    </m:r>
                    <m:sSup>
                      <m:sSupPr>
                        <m:ctrlPr>
                          <a:rPr lang="fr-FR" b="0" i="1" smtClean="0">
                            <a:solidFill>
                              <a:srgbClr val="002060"/>
                            </a:solidFill>
                            <a:latin typeface="Cambria Math" panose="02040503050406030204" pitchFamily="18" charset="0"/>
                          </a:rPr>
                        </m:ctrlPr>
                      </m:sSupPr>
                      <m:e>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𝑌</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e>
                      <m:sup>
                        <m:r>
                          <a:rPr lang="fr-FR" b="0" i="1" smtClean="0">
                            <a:solidFill>
                              <a:srgbClr val="002060"/>
                            </a:solidFill>
                            <a:latin typeface="Cambria Math" panose="02040503050406030204" pitchFamily="18" charset="0"/>
                          </a:rPr>
                          <m:t>𝑡</m:t>
                        </m:r>
                      </m:sup>
                    </m:sSup>
                    <m:d>
                      <m:dPr>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𝑌</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e>
                    </m:d>
                    <m:r>
                      <a:rPr lang="fr-FR" b="0" i="0" smtClean="0">
                        <a:solidFill>
                          <a:srgbClr val="002060"/>
                        </a:solidFill>
                        <a:latin typeface="Cambria Math" panose="02040503050406030204" pitchFamily="18" charset="0"/>
                        <a:ea typeface="Cambria Math" panose="02040503050406030204" pitchFamily="18" charset="0"/>
                      </a:rPr>
                      <m:t> </m:t>
                    </m:r>
                  </m:oMath>
                </a14:m>
                <a:r>
                  <a:rPr lang="fr-FR" dirty="0">
                    <a:solidFill>
                      <a:srgbClr val="002060"/>
                    </a:solidFill>
                  </a:rPr>
                  <a:t>=</a:t>
                </a:r>
                <a14:m>
                  <m:oMath xmlns:m="http://schemas.openxmlformats.org/officeDocument/2006/math">
                    <m:sSup>
                      <m:sSupPr>
                        <m:ctrlPr>
                          <a:rPr lang="fr-FR" i="1" smtClean="0">
                            <a:solidFill>
                              <a:srgbClr val="002060"/>
                            </a:solidFill>
                            <a:latin typeface="Cambria Math" panose="02040503050406030204" pitchFamily="18" charset="0"/>
                          </a:rPr>
                        </m:ctrlPr>
                      </m:sSupPr>
                      <m:e>
                        <m:r>
                          <a:rPr lang="fr-FR" b="0" i="1" smtClean="0">
                            <a:solidFill>
                              <a:srgbClr val="002060"/>
                            </a:solidFill>
                            <a:latin typeface="Cambria Math" panose="02040503050406030204" pitchFamily="18" charset="0"/>
                          </a:rPr>
                          <m:t>𝑌</m:t>
                        </m:r>
                      </m:e>
                      <m:sup>
                        <m:r>
                          <a:rPr lang="fr-FR" b="0" i="1" smtClean="0">
                            <a:solidFill>
                              <a:srgbClr val="002060"/>
                            </a:solidFill>
                            <a:latin typeface="Cambria Math" panose="02040503050406030204" pitchFamily="18" charset="0"/>
                          </a:rPr>
                          <m:t>𝑡</m:t>
                        </m:r>
                      </m:sup>
                    </m:sSup>
                    <m:r>
                      <m:rPr>
                        <m:sty m:val="p"/>
                      </m:rPr>
                      <a:rPr lang="fr-FR" b="0" i="0" smtClean="0">
                        <a:solidFill>
                          <a:srgbClr val="002060"/>
                        </a:solidFill>
                        <a:latin typeface="Cambria Math" panose="02040503050406030204" pitchFamily="18" charset="0"/>
                      </a:rPr>
                      <m:t>Y</m:t>
                    </m:r>
                    <m:r>
                      <a:rPr lang="fr-FR" b="0" i="0" smtClean="0">
                        <a:solidFill>
                          <a:srgbClr val="002060"/>
                        </a:solidFill>
                        <a:latin typeface="Cambria Math" panose="02040503050406030204" pitchFamily="18" charset="0"/>
                      </a:rPr>
                      <m:t>−2</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𝛽</m:t>
                        </m:r>
                      </m:e>
                      <m:sup>
                        <m:r>
                          <a:rPr lang="fr-FR" b="0" i="1" smtClean="0">
                            <a:solidFill>
                              <a:srgbClr val="002060"/>
                            </a:solidFill>
                            <a:latin typeface="Cambria Math" panose="02040503050406030204" pitchFamily="18" charset="0"/>
                          </a:rPr>
                          <m:t>𝑡</m:t>
                        </m:r>
                      </m:sup>
                    </m:sSup>
                    <m:sSup>
                      <m:sSupPr>
                        <m:ctrlPr>
                          <a:rPr lang="fr-FR" i="1">
                            <a:solidFill>
                              <a:srgbClr val="002060"/>
                            </a:solidFill>
                            <a:latin typeface="Cambria Math" panose="02040503050406030204" pitchFamily="18" charset="0"/>
                          </a:rPr>
                        </m:ctrlPr>
                      </m:sSupPr>
                      <m:e>
                        <m:r>
                          <a:rPr lang="fr-FR" b="0" i="1"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ea typeface="Cambria Math" panose="02040503050406030204" pitchFamily="18" charset="0"/>
                          </a:rPr>
                          <m:t>𝑡</m:t>
                        </m:r>
                      </m:sup>
                    </m:sSup>
                    <m:r>
                      <a:rPr lang="fr-FR" b="0" i="1" smtClean="0">
                        <a:solidFill>
                          <a:srgbClr val="002060"/>
                        </a:solidFill>
                        <a:latin typeface="Cambria Math" panose="02040503050406030204" pitchFamily="18" charset="0"/>
                        <a:ea typeface="Cambria Math" panose="02040503050406030204" pitchFamily="18" charset="0"/>
                      </a:rPr>
                      <m:t>𝑌</m:t>
                    </m:r>
                    <m:r>
                      <a:rPr lang="fr-FR" b="0" i="1" smtClean="0">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𝛽</m:t>
                        </m:r>
                      </m:e>
                      <m:sup>
                        <m:r>
                          <a:rPr lang="fr-FR" b="0" i="1" smtClean="0">
                            <a:solidFill>
                              <a:srgbClr val="002060"/>
                            </a:solidFill>
                            <a:latin typeface="Cambria Math" panose="02040503050406030204" pitchFamily="18" charset="0"/>
                            <a:ea typeface="Cambria Math" panose="02040503050406030204" pitchFamily="18" charset="0"/>
                          </a:rPr>
                          <m:t>𝑡</m:t>
                        </m:r>
                      </m:sup>
                    </m:sSup>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rPr>
                          <m:t>𝑡</m:t>
                        </m:r>
                      </m:sup>
                    </m:sSup>
                    <m:r>
                      <a:rPr lang="fr-FR" b="0" i="1" smtClean="0">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oMath>
                </a14:m>
                <a:endParaRPr lang="fr-FR" dirty="0">
                  <a:solidFill>
                    <a:srgbClr val="002060"/>
                  </a:solidFill>
                </a:endParaRPr>
              </a:p>
            </p:txBody>
          </p:sp>
        </mc:Choice>
        <mc:Fallback xmlns="">
          <p:sp>
            <p:nvSpPr>
              <p:cNvPr id="4" name="ZoneTexte 3">
                <a:extLst>
                  <a:ext uri="{FF2B5EF4-FFF2-40B4-BE49-F238E27FC236}">
                    <a16:creationId xmlns:a16="http://schemas.microsoft.com/office/drawing/2014/main" id="{7CC67212-BC66-9618-CB91-9A93737DF360}"/>
                  </a:ext>
                </a:extLst>
              </p:cNvPr>
              <p:cNvSpPr txBox="1">
                <a:spLocks noRot="1" noChangeAspect="1" noMove="1" noResize="1" noEditPoints="1" noAdjustHandles="1" noChangeArrowheads="1" noChangeShapeType="1" noTextEdit="1"/>
              </p:cNvSpPr>
              <p:nvPr/>
            </p:nvSpPr>
            <p:spPr>
              <a:xfrm>
                <a:off x="1149621" y="4588253"/>
                <a:ext cx="6844758" cy="276999"/>
              </a:xfrm>
              <a:prstGeom prst="rect">
                <a:avLst/>
              </a:prstGeom>
              <a:blipFill>
                <a:blip r:embed="rId6"/>
                <a:stretch>
                  <a:fillRect t="-26087" b="-478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C0A5795-0E19-9581-3A6C-9DA466F21286}"/>
                  </a:ext>
                </a:extLst>
              </p:cNvPr>
              <p:cNvSpPr txBox="1"/>
              <p:nvPr/>
            </p:nvSpPr>
            <p:spPr>
              <a:xfrm>
                <a:off x="3849401" y="5093574"/>
                <a:ext cx="1564724" cy="276999"/>
              </a:xfrm>
              <a:prstGeom prst="rect">
                <a:avLst/>
              </a:prstGeom>
              <a:noFill/>
            </p:spPr>
            <p:txBody>
              <a:bodyPr wrap="none" lIns="0" tIns="0" rIns="0" bIns="0" rtlCol="0">
                <a:spAutoFit/>
              </a:bodyPr>
              <a:lstStyle/>
              <a:p>
                <a14:m>
                  <m:oMath xmlns:m="http://schemas.openxmlformats.org/officeDocument/2006/math">
                    <m:sSup>
                      <m:sSupPr>
                        <m:ctrlPr>
                          <a:rPr lang="fr-FR" i="1" smtClean="0">
                            <a:solidFill>
                              <a:srgbClr val="002060"/>
                            </a:solidFill>
                            <a:latin typeface="Cambria Math" panose="02040503050406030204" pitchFamily="18" charset="0"/>
                          </a:rPr>
                        </m:ctrlPr>
                      </m:sSupPr>
                      <m:e>
                        <m:r>
                          <a:rPr lang="fr-FR" b="0" i="1" smtClean="0">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ea typeface="Cambria Math" panose="02040503050406030204" pitchFamily="18" charset="0"/>
                          </a:rPr>
                          <m:t>𝑡</m:t>
                        </m:r>
                      </m:sup>
                    </m:sSup>
                    <m:r>
                      <a:rPr lang="fr-FR" i="1">
                        <a:solidFill>
                          <a:srgbClr val="002060"/>
                        </a:solidFill>
                        <a:latin typeface="Cambria Math" panose="02040503050406030204" pitchFamily="18" charset="0"/>
                      </a:rPr>
                      <m:t>𝑦</m:t>
                    </m:r>
                    <m:r>
                      <a:rPr lang="fr-FR" b="0" i="1" smtClean="0">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𝑋</m:t>
                        </m:r>
                      </m:e>
                      <m:sup>
                        <m:r>
                          <a:rPr lang="fr-FR" b="0" i="1" smtClean="0">
                            <a:solidFill>
                              <a:srgbClr val="002060"/>
                            </a:solidFill>
                            <a:latin typeface="Cambria Math" panose="02040503050406030204" pitchFamily="18" charset="0"/>
                          </a:rPr>
                          <m:t>𝑡</m:t>
                        </m:r>
                      </m:sup>
                    </m:sSup>
                    <m:r>
                      <a:rPr lang="fr-FR" b="0" i="1" smtClean="0">
                        <a:solidFill>
                          <a:srgbClr val="002060"/>
                        </a:solidFill>
                        <a:latin typeface="Cambria Math" panose="02040503050406030204" pitchFamily="18" charset="0"/>
                      </a:rPr>
                      <m:t>𝑋</m:t>
                    </m:r>
                    <m:r>
                      <a:rPr lang="fr-FR" i="1">
                        <a:solidFill>
                          <a:srgbClr val="002060"/>
                        </a:solidFill>
                        <a:latin typeface="Cambria Math" panose="02040503050406030204" pitchFamily="18" charset="0"/>
                        <a:ea typeface="Cambria Math" panose="02040503050406030204" pitchFamily="18" charset="0"/>
                      </a:rPr>
                      <m:t>𝛽</m:t>
                    </m:r>
                    <m:r>
                      <a:rPr lang="fr-FR" i="1" smtClean="0">
                        <a:solidFill>
                          <a:srgbClr val="002060"/>
                        </a:solidFill>
                        <a:latin typeface="Cambria Math" panose="02040503050406030204" pitchFamily="18" charset="0"/>
                        <a:ea typeface="Cambria Math" panose="02040503050406030204" pitchFamily="18" charset="0"/>
                      </a:rPr>
                      <m:t>=</m:t>
                    </m:r>
                  </m:oMath>
                </a14:m>
                <a:r>
                  <a:rPr lang="fr-FR" dirty="0">
                    <a:solidFill>
                      <a:srgbClr val="002060"/>
                    </a:solidFill>
                  </a:rPr>
                  <a:t>0</a:t>
                </a:r>
              </a:p>
            </p:txBody>
          </p:sp>
        </mc:Choice>
        <mc:Fallback xmlns="">
          <p:sp>
            <p:nvSpPr>
              <p:cNvPr id="5" name="ZoneTexte 4">
                <a:extLst>
                  <a:ext uri="{FF2B5EF4-FFF2-40B4-BE49-F238E27FC236}">
                    <a16:creationId xmlns:a16="http://schemas.microsoft.com/office/drawing/2014/main" id="{EC0A5795-0E19-9581-3A6C-9DA466F21286}"/>
                  </a:ext>
                </a:extLst>
              </p:cNvPr>
              <p:cNvSpPr txBox="1">
                <a:spLocks noRot="1" noChangeAspect="1" noMove="1" noResize="1" noEditPoints="1" noAdjustHandles="1" noChangeArrowheads="1" noChangeShapeType="1" noTextEdit="1"/>
              </p:cNvSpPr>
              <p:nvPr/>
            </p:nvSpPr>
            <p:spPr>
              <a:xfrm>
                <a:off x="3849401" y="5093574"/>
                <a:ext cx="1564724" cy="276999"/>
              </a:xfrm>
              <a:prstGeom prst="rect">
                <a:avLst/>
              </a:prstGeom>
              <a:blipFill>
                <a:blip r:embed="rId7"/>
                <a:stretch>
                  <a:fillRect l="-4800" t="-27273" r="-8000" b="-54545"/>
                </a:stretch>
              </a:blipFill>
            </p:spPr>
            <p:txBody>
              <a:bodyPr/>
              <a:lstStyle/>
              <a:p>
                <a:r>
                  <a:rPr lang="fr-FR">
                    <a:noFill/>
                  </a:rPr>
                  <a:t> </a:t>
                </a:r>
              </a:p>
            </p:txBody>
          </p:sp>
        </mc:Fallback>
      </mc:AlternateContent>
    </p:spTree>
    <p:extLst>
      <p:ext uri="{BB962C8B-B14F-4D97-AF65-F5344CB8AC3E}">
        <p14:creationId xmlns:p14="http://schemas.microsoft.com/office/powerpoint/2010/main" val="177310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53319"/>
            <a:chOff x="0" y="998538"/>
            <a:chExt cx="9144000" cy="575331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13986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artificiel</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Un grand nombre de méthodes de l’intelligence artificielle s’appuient sur des modules d’apprentissage, basés sur des techniques d’optimisation.</a:t>
              </a:r>
            </a:p>
            <a:p>
              <a:pPr lvl="1" algn="just">
                <a:spcAft>
                  <a:spcPts val="1800"/>
                </a:spcAft>
                <a:buFont typeface="Wingdings" pitchFamily="2" charset="2"/>
                <a:buChar char="§"/>
              </a:pPr>
              <a:r>
                <a:rPr lang="fr-FR" i="1" dirty="0">
                  <a:solidFill>
                    <a:srgbClr val="800080"/>
                  </a:solidFill>
                </a:rPr>
                <a:t> L’apprentissage peut consister à extraire des règles à partir d’exemples.</a:t>
              </a: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r>
                <a:rPr kumimoji="0" lang="fr-FR" sz="2000" b="1" i="0" u="none" strike="noStrike" kern="1200" cap="none" spc="0" normalizeH="0" baseline="0" noProof="0" dirty="0">
                  <a:ln>
                    <a:noFill/>
                  </a:ln>
                  <a:solidFill>
                    <a:srgbClr val="800080"/>
                  </a:solidFill>
                  <a:effectLst/>
                  <a:uLnTx/>
                  <a:uFillTx/>
                  <a:latin typeface="Arial" charset="0"/>
                  <a:ea typeface="+mn-ea"/>
                  <a:cs typeface="Arial" charset="0"/>
                  <a:sym typeface="Wingdings" pitchFamily="2" charset="2"/>
                </a:rPr>
                <a:t>Les différentes approches</a:t>
              </a: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endParaRPr lang="fr-FR" sz="2800" b="1" dirty="0">
                <a:solidFill>
                  <a:srgbClr val="800080"/>
                </a:solidFill>
                <a:sym typeface="Wingdings" pitchFamily="2" charset="2"/>
              </a:endParaRP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endParaRPr lang="fr-FR" sz="2000" b="1" dirty="0">
                <a:solidFill>
                  <a:srgbClr val="800080"/>
                </a:solidFill>
                <a:sym typeface="Wingdings" pitchFamily="2" charset="2"/>
              </a:endParaRP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endParaRPr lang="fr-FR" sz="2000" b="1" dirty="0">
                <a:solidFill>
                  <a:srgbClr val="800080"/>
                </a:solidFill>
                <a:sym typeface="Wingdings" pitchFamily="2" charset="2"/>
              </a:endParaRP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endParaRPr lang="fr-FR" sz="2000" b="1" dirty="0">
                <a:solidFill>
                  <a:srgbClr val="800080"/>
                </a:solidFill>
                <a:sym typeface="Wingdings" pitchFamily="2" charset="2"/>
              </a:endParaRP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endParaRPr lang="fr-FR" sz="2000" b="1" dirty="0">
                <a:solidFill>
                  <a:srgbClr val="800080"/>
                </a:solidFill>
                <a:sym typeface="Wingdings" pitchFamily="2" charset="2"/>
              </a:endParaRP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endParaRPr lang="fr-FR" sz="2000" b="1" dirty="0">
                <a:solidFill>
                  <a:srgbClr val="800080"/>
                </a:solidFill>
                <a:sym typeface="Wingdings" pitchFamily="2" charset="2"/>
              </a:endParaRPr>
            </a:p>
            <a:p>
              <a:pPr lvl="1" algn="just">
                <a:spcBef>
                  <a:spcPts val="1200"/>
                </a:spcBef>
                <a:spcAft>
                  <a:spcPts val="600"/>
                </a:spcAft>
                <a:buFont typeface="Wingdings" pitchFamily="2" charset="2"/>
                <a:buChar char="§"/>
              </a:pPr>
              <a:r>
                <a:rPr lang="fr-FR" i="1" dirty="0">
                  <a:solidFill>
                    <a:srgbClr val="800080"/>
                  </a:solidFill>
                </a:rPr>
                <a:t> La tendance actuelle est de faire coexister dans un système plusieurs modes de représentation.</a:t>
              </a:r>
            </a:p>
          </p:txBody>
        </p:sp>
      </p:grpSp>
      <p:graphicFrame>
        <p:nvGraphicFramePr>
          <p:cNvPr id="3" name="Tableau 2">
            <a:extLst>
              <a:ext uri="{FF2B5EF4-FFF2-40B4-BE49-F238E27FC236}">
                <a16:creationId xmlns:a16="http://schemas.microsoft.com/office/drawing/2014/main" id="{8E0616DD-ACF0-14C9-AE3B-AB8C31083FB4}"/>
              </a:ext>
            </a:extLst>
          </p:cNvPr>
          <p:cNvGraphicFramePr>
            <a:graphicFrameLocks noGrp="1"/>
          </p:cNvGraphicFramePr>
          <p:nvPr>
            <p:extLst>
              <p:ext uri="{D42A27DB-BD31-4B8C-83A1-F6EECF244321}">
                <p14:modId xmlns:p14="http://schemas.microsoft.com/office/powerpoint/2010/main" val="1810601114"/>
              </p:ext>
            </p:extLst>
          </p:nvPr>
        </p:nvGraphicFramePr>
        <p:xfrm>
          <a:off x="366661" y="3642633"/>
          <a:ext cx="8568344" cy="2314026"/>
        </p:xfrm>
        <a:graphic>
          <a:graphicData uri="http://schemas.openxmlformats.org/drawingml/2006/table">
            <a:tbl>
              <a:tblPr firstRow="1" bandRow="1">
                <a:tableStyleId>{5C22544A-7EE6-4342-B048-85BDC9FD1C3A}</a:tableStyleId>
              </a:tblPr>
              <a:tblGrid>
                <a:gridCol w="1838704">
                  <a:extLst>
                    <a:ext uri="{9D8B030D-6E8A-4147-A177-3AD203B41FA5}">
                      <a16:colId xmlns:a16="http://schemas.microsoft.com/office/drawing/2014/main" val="3409982367"/>
                    </a:ext>
                  </a:extLst>
                </a:gridCol>
                <a:gridCol w="1803713">
                  <a:extLst>
                    <a:ext uri="{9D8B030D-6E8A-4147-A177-3AD203B41FA5}">
                      <a16:colId xmlns:a16="http://schemas.microsoft.com/office/drawing/2014/main" val="698179491"/>
                    </a:ext>
                  </a:extLst>
                </a:gridCol>
                <a:gridCol w="1634945">
                  <a:extLst>
                    <a:ext uri="{9D8B030D-6E8A-4147-A177-3AD203B41FA5}">
                      <a16:colId xmlns:a16="http://schemas.microsoft.com/office/drawing/2014/main" val="1670545655"/>
                    </a:ext>
                  </a:extLst>
                </a:gridCol>
                <a:gridCol w="1698231">
                  <a:extLst>
                    <a:ext uri="{9D8B030D-6E8A-4147-A177-3AD203B41FA5}">
                      <a16:colId xmlns:a16="http://schemas.microsoft.com/office/drawing/2014/main" val="1088960822"/>
                    </a:ext>
                  </a:extLst>
                </a:gridCol>
                <a:gridCol w="1592751">
                  <a:extLst>
                    <a:ext uri="{9D8B030D-6E8A-4147-A177-3AD203B41FA5}">
                      <a16:colId xmlns:a16="http://schemas.microsoft.com/office/drawing/2014/main" val="70814808"/>
                    </a:ext>
                  </a:extLst>
                </a:gridCol>
              </a:tblGrid>
              <a:tr h="380505">
                <a:tc>
                  <a:txBody>
                    <a:bodyPr/>
                    <a:lstStyle/>
                    <a:p>
                      <a:pPr algn="ctr"/>
                      <a:r>
                        <a:rPr lang="fr-FR" sz="1600" dirty="0">
                          <a:solidFill>
                            <a:srgbClr val="800080"/>
                          </a:solidFill>
                        </a:rPr>
                        <a:t>Apprentissage</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solidFill>
                            <a:srgbClr val="800080"/>
                          </a:solidFill>
                          <a:sym typeface="Wingdings" pitchFamily="2" charset="2"/>
                        </a:rPr>
                        <a:t>Supervisé</a:t>
                      </a:r>
                      <a:endParaRPr lang="fr-FR" sz="1600" b="0" baseline="-25000" dirty="0">
                        <a:solidFill>
                          <a:srgbClr val="800080"/>
                        </a:solidFill>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solidFill>
                            <a:srgbClr val="800080"/>
                          </a:solidFill>
                          <a:sym typeface="Wingdings" pitchFamily="2" charset="2"/>
                        </a:rPr>
                        <a:t>Non-Supervisé</a:t>
                      </a:r>
                      <a:endParaRPr lang="fr-FR" sz="1600" b="0" baseline="-25000" dirty="0">
                        <a:solidFill>
                          <a:srgbClr val="800080"/>
                        </a:solidFill>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solidFill>
                            <a:srgbClr val="800080"/>
                          </a:solidFill>
                          <a:sym typeface="Wingdings" pitchFamily="2" charset="2"/>
                        </a:rPr>
                        <a:t>Evolutionnaire</a:t>
                      </a:r>
                      <a:endParaRPr lang="fr-FR" sz="1600" b="0" baseline="-25000" dirty="0">
                        <a:solidFill>
                          <a:srgbClr val="800080"/>
                        </a:solidFill>
                      </a:endParaRP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solidFill>
                            <a:srgbClr val="800080"/>
                          </a:solidFill>
                          <a:sym typeface="Wingdings" pitchFamily="2" charset="2"/>
                        </a:rPr>
                        <a:t>Renforcement</a:t>
                      </a:r>
                      <a:endParaRPr lang="fr-FR" sz="1600" b="0" baseline="-25000" dirty="0">
                        <a:solidFill>
                          <a:srgbClr val="800080"/>
                        </a:solidFill>
                      </a:endParaRPr>
                    </a:p>
                  </a:txBody>
                  <a:tcPr>
                    <a:solidFill>
                      <a:schemeClr val="accent1"/>
                    </a:solidFill>
                  </a:tcPr>
                </a:tc>
                <a:extLst>
                  <a:ext uri="{0D108BD9-81ED-4DB2-BD59-A6C34878D82A}">
                    <a16:rowId xmlns:a16="http://schemas.microsoft.com/office/drawing/2014/main" val="1564129791"/>
                  </a:ext>
                </a:extLst>
              </a:tr>
              <a:tr h="432372">
                <a:tc>
                  <a:txBody>
                    <a:bodyPr/>
                    <a:lstStyle/>
                    <a:p>
                      <a:pPr algn="ctr"/>
                      <a:r>
                        <a:rPr lang="fr-FR" sz="1400" dirty="0">
                          <a:solidFill>
                            <a:srgbClr val="800080"/>
                          </a:solidFill>
                        </a:rPr>
                        <a:t>Qu’est-ce qu’on apprend</a:t>
                      </a:r>
                    </a:p>
                  </a:txBody>
                  <a:tcPr anchor="ctr"/>
                </a:tc>
                <a:tc>
                  <a:txBody>
                    <a:bodyPr/>
                    <a:lstStyle/>
                    <a:p>
                      <a:pPr algn="ctr"/>
                      <a:r>
                        <a:rPr lang="fr-FR" sz="1400" dirty="0">
                          <a:solidFill>
                            <a:srgbClr val="800080"/>
                          </a:solidFill>
                        </a:rPr>
                        <a:t>Relations</a:t>
                      </a:r>
                    </a:p>
                  </a:txBody>
                  <a:tcPr anchor="ctr"/>
                </a:tc>
                <a:tc>
                  <a:txBody>
                    <a:bodyPr/>
                    <a:lstStyle/>
                    <a:p>
                      <a:pPr algn="ctr"/>
                      <a:r>
                        <a:rPr lang="fr-FR" sz="1400" dirty="0">
                          <a:solidFill>
                            <a:srgbClr val="800080"/>
                          </a:solidFill>
                        </a:rPr>
                        <a:t>Structures</a:t>
                      </a:r>
                    </a:p>
                  </a:txBody>
                  <a:tcPr anchor="ctr"/>
                </a:tc>
                <a:tc>
                  <a:txBody>
                    <a:bodyPr/>
                    <a:lstStyle/>
                    <a:p>
                      <a:pPr algn="ctr"/>
                      <a:r>
                        <a:rPr lang="fr-FR" sz="1400" dirty="0">
                          <a:solidFill>
                            <a:srgbClr val="800080"/>
                          </a:solidFill>
                        </a:rPr>
                        <a:t>L’optimum d’une fonction</a:t>
                      </a:r>
                    </a:p>
                  </a:txBody>
                  <a:tcPr anchor="ctr"/>
                </a:tc>
                <a:tc>
                  <a:txBody>
                    <a:bodyPr/>
                    <a:lstStyle/>
                    <a:p>
                      <a:pPr algn="ctr"/>
                      <a:r>
                        <a:rPr lang="fr-FR" sz="1400" dirty="0">
                          <a:solidFill>
                            <a:srgbClr val="800080"/>
                          </a:solidFill>
                        </a:rPr>
                        <a:t>Lois d’action</a:t>
                      </a:r>
                    </a:p>
                  </a:txBody>
                  <a:tcPr anchor="ctr"/>
                </a:tc>
                <a:extLst>
                  <a:ext uri="{0D108BD9-81ED-4DB2-BD59-A6C34878D82A}">
                    <a16:rowId xmlns:a16="http://schemas.microsoft.com/office/drawing/2014/main" val="4269935124"/>
                  </a:ext>
                </a:extLst>
              </a:tr>
              <a:tr h="379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rgbClr val="800080"/>
                          </a:solidFill>
                        </a:rPr>
                        <a:t>Quelles informations</a:t>
                      </a:r>
                    </a:p>
                  </a:txBody>
                  <a:tcPr anchor="ctr"/>
                </a:tc>
                <a:tc>
                  <a:txBody>
                    <a:bodyPr/>
                    <a:lstStyle/>
                    <a:p>
                      <a:pPr algn="ctr"/>
                      <a:r>
                        <a:rPr lang="fr-FR" sz="1400" dirty="0">
                          <a:solidFill>
                            <a:srgbClr val="800080"/>
                          </a:solidFill>
                        </a:rPr>
                        <a:t>Sorties désirées</a:t>
                      </a:r>
                    </a:p>
                  </a:txBody>
                  <a:tcPr anchor="ctr"/>
                </a:tc>
                <a:tc>
                  <a:txBody>
                    <a:bodyPr/>
                    <a:lstStyle/>
                    <a:p>
                      <a:pPr algn="ctr"/>
                      <a:endParaRPr lang="fr-FR" sz="1400" dirty="0">
                        <a:solidFill>
                          <a:srgbClr val="80008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rgbClr val="800080"/>
                          </a:solidFill>
                        </a:rPr>
                        <a:t>Une fonction</a:t>
                      </a:r>
                    </a:p>
                  </a:txBody>
                  <a:tcPr anchor="ctr"/>
                </a:tc>
                <a:tc>
                  <a:txBody>
                    <a:bodyPr/>
                    <a:lstStyle/>
                    <a:p>
                      <a:pPr algn="ctr"/>
                      <a:r>
                        <a:rPr lang="fr-FR" sz="1400" dirty="0">
                          <a:solidFill>
                            <a:srgbClr val="800080"/>
                          </a:solidFill>
                        </a:rPr>
                        <a:t>Récompenses</a:t>
                      </a:r>
                    </a:p>
                  </a:txBody>
                  <a:tcPr anchor="ctr"/>
                </a:tc>
                <a:extLst>
                  <a:ext uri="{0D108BD9-81ED-4DB2-BD59-A6C34878D82A}">
                    <a16:rowId xmlns:a16="http://schemas.microsoft.com/office/drawing/2014/main" val="969390347"/>
                  </a:ext>
                </a:extLst>
              </a:tr>
              <a:tr h="4996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rgbClr val="800080"/>
                          </a:solidFill>
                        </a:rPr>
                        <a:t>Les formes d’apprentissage</a:t>
                      </a:r>
                    </a:p>
                  </a:txBody>
                  <a:tcPr anchor="ctr"/>
                </a:tc>
                <a:tc>
                  <a:txBody>
                    <a:bodyPr/>
                    <a:lstStyle/>
                    <a:p>
                      <a:pPr algn="ctr"/>
                      <a:r>
                        <a:rPr lang="fr-FR" sz="1400" dirty="0">
                          <a:solidFill>
                            <a:srgbClr val="800080"/>
                          </a:solidFill>
                        </a:rPr>
                        <a:t>Par instruction</a:t>
                      </a:r>
                    </a:p>
                  </a:txBody>
                  <a:tcPr anchor="ctr"/>
                </a:tc>
                <a:tc>
                  <a:txBody>
                    <a:bodyPr/>
                    <a:lstStyle/>
                    <a:p>
                      <a:pPr algn="ctr"/>
                      <a:r>
                        <a:rPr lang="fr-FR" sz="1400" dirty="0">
                          <a:solidFill>
                            <a:srgbClr val="800080"/>
                          </a:solidFill>
                        </a:rPr>
                        <a:t>Par observation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rgbClr val="800080"/>
                          </a:solidFill>
                        </a:rPr>
                        <a:t>Par évolution et sélection</a:t>
                      </a:r>
                    </a:p>
                  </a:txBody>
                  <a:tcPr anchor="ctr"/>
                </a:tc>
                <a:tc>
                  <a:txBody>
                    <a:bodyPr/>
                    <a:lstStyle/>
                    <a:p>
                      <a:pPr algn="ctr"/>
                      <a:r>
                        <a:rPr lang="fr-FR" sz="1400" dirty="0">
                          <a:solidFill>
                            <a:srgbClr val="800080"/>
                          </a:solidFill>
                        </a:rPr>
                        <a:t>Par évaluation</a:t>
                      </a:r>
                    </a:p>
                  </a:txBody>
                  <a:tcPr anchor="ctr"/>
                </a:tc>
                <a:extLst>
                  <a:ext uri="{0D108BD9-81ED-4DB2-BD59-A6C34878D82A}">
                    <a16:rowId xmlns:a16="http://schemas.microsoft.com/office/drawing/2014/main" val="614737612"/>
                  </a:ext>
                </a:extLst>
              </a:tr>
              <a:tr h="4996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rgbClr val="800080"/>
                          </a:solidFill>
                        </a:rPr>
                        <a:t>Les lois d’apprentissage</a:t>
                      </a:r>
                    </a:p>
                  </a:txBody>
                  <a:tcPr anchor="ctr"/>
                </a:tc>
                <a:tc>
                  <a:txBody>
                    <a:bodyPr/>
                    <a:lstStyle/>
                    <a:p>
                      <a:pPr algn="ctr"/>
                      <a:r>
                        <a:rPr lang="fr-FR" sz="1400" dirty="0">
                          <a:solidFill>
                            <a:srgbClr val="800080"/>
                          </a:solidFill>
                        </a:rPr>
                        <a:t>Gradient ou distance</a:t>
                      </a:r>
                    </a:p>
                  </a:txBody>
                  <a:tcPr anchor="ctr"/>
                </a:tc>
                <a:tc>
                  <a:txBody>
                    <a:bodyPr/>
                    <a:lstStyle/>
                    <a:p>
                      <a:pPr algn="ctr"/>
                      <a:r>
                        <a:rPr lang="fr-FR" sz="1400" dirty="0">
                          <a:solidFill>
                            <a:srgbClr val="800080"/>
                          </a:solidFill>
                        </a:rPr>
                        <a:t>Auto-organisation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rgbClr val="800080"/>
                          </a:solidFill>
                        </a:rPr>
                        <a:t>Stochastique</a:t>
                      </a:r>
                    </a:p>
                  </a:txBody>
                  <a:tcPr anchor="ctr"/>
                </a:tc>
                <a:tc>
                  <a:txBody>
                    <a:bodyPr/>
                    <a:lstStyle/>
                    <a:p>
                      <a:pPr algn="ctr"/>
                      <a:r>
                        <a:rPr lang="fr-FR" sz="1400" dirty="0">
                          <a:solidFill>
                            <a:srgbClr val="800080"/>
                          </a:solidFill>
                        </a:rPr>
                        <a:t>Différences temporelles</a:t>
                      </a:r>
                    </a:p>
                  </a:txBody>
                  <a:tcPr anchor="ctr"/>
                </a:tc>
                <a:extLst>
                  <a:ext uri="{0D108BD9-81ED-4DB2-BD59-A6C34878D82A}">
                    <a16:rowId xmlns:a16="http://schemas.microsoft.com/office/drawing/2014/main" val="1304761614"/>
                  </a:ext>
                </a:extLst>
              </a:tr>
            </a:tbl>
          </a:graphicData>
        </a:graphic>
      </p:graphicFrame>
    </p:spTree>
    <p:extLst>
      <p:ext uri="{BB962C8B-B14F-4D97-AF65-F5344CB8AC3E}">
        <p14:creationId xmlns:p14="http://schemas.microsoft.com/office/powerpoint/2010/main" val="3398368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Régression linéaire sous Excel</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grpSp>
      <p:graphicFrame>
        <p:nvGraphicFramePr>
          <p:cNvPr id="4" name="Tableau 3"/>
          <p:cNvGraphicFramePr>
            <a:graphicFrameLocks noGrp="1"/>
          </p:cNvGraphicFramePr>
          <p:nvPr/>
        </p:nvGraphicFramePr>
        <p:xfrm>
          <a:off x="309281" y="2057152"/>
          <a:ext cx="3925839" cy="4648430"/>
        </p:xfrm>
        <a:graphic>
          <a:graphicData uri="http://schemas.openxmlformats.org/drawingml/2006/table">
            <a:tbl>
              <a:tblPr>
                <a:tableStyleId>{5C22544A-7EE6-4342-B048-85BDC9FD1C3A}</a:tableStyleId>
              </a:tblPr>
              <a:tblGrid>
                <a:gridCol w="1032099">
                  <a:extLst>
                    <a:ext uri="{9D8B030D-6E8A-4147-A177-3AD203B41FA5}">
                      <a16:colId xmlns:a16="http://schemas.microsoft.com/office/drawing/2014/main" val="3699823493"/>
                    </a:ext>
                  </a:extLst>
                </a:gridCol>
                <a:gridCol w="578748">
                  <a:extLst>
                    <a:ext uri="{9D8B030D-6E8A-4147-A177-3AD203B41FA5}">
                      <a16:colId xmlns:a16="http://schemas.microsoft.com/office/drawing/2014/main" val="74026172"/>
                    </a:ext>
                  </a:extLst>
                </a:gridCol>
                <a:gridCol w="578748">
                  <a:extLst>
                    <a:ext uri="{9D8B030D-6E8A-4147-A177-3AD203B41FA5}">
                      <a16:colId xmlns:a16="http://schemas.microsoft.com/office/drawing/2014/main" val="2030674755"/>
                    </a:ext>
                  </a:extLst>
                </a:gridCol>
                <a:gridCol w="578748">
                  <a:extLst>
                    <a:ext uri="{9D8B030D-6E8A-4147-A177-3AD203B41FA5}">
                      <a16:colId xmlns:a16="http://schemas.microsoft.com/office/drawing/2014/main" val="636605552"/>
                    </a:ext>
                  </a:extLst>
                </a:gridCol>
                <a:gridCol w="578748">
                  <a:extLst>
                    <a:ext uri="{9D8B030D-6E8A-4147-A177-3AD203B41FA5}">
                      <a16:colId xmlns:a16="http://schemas.microsoft.com/office/drawing/2014/main" val="4274289621"/>
                    </a:ext>
                  </a:extLst>
                </a:gridCol>
                <a:gridCol w="578748">
                  <a:extLst>
                    <a:ext uri="{9D8B030D-6E8A-4147-A177-3AD203B41FA5}">
                      <a16:colId xmlns:a16="http://schemas.microsoft.com/office/drawing/2014/main" val="3502848901"/>
                    </a:ext>
                  </a:extLst>
                </a:gridCol>
              </a:tblGrid>
              <a:tr h="136406">
                <a:tc>
                  <a:txBody>
                    <a:bodyPr/>
                    <a:lstStyle/>
                    <a:p>
                      <a:pPr algn="ctr" fontAlgn="b"/>
                      <a:r>
                        <a:rPr lang="fr-FR" sz="800" u="none" strike="noStrike" dirty="0">
                          <a:effectLst/>
                        </a:rPr>
                        <a:t>Modèle</a:t>
                      </a:r>
                      <a:endParaRPr lang="fr-FR" sz="800" b="0" i="0" u="none" strike="noStrike" dirty="0">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Prix</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Cylindrée</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Puissance</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Poids</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ctr" fontAlgn="b"/>
                      <a:r>
                        <a:rPr lang="fr-FR" sz="800" u="none" strike="noStrike">
                          <a:effectLst/>
                        </a:rPr>
                        <a:t>Conso</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586902975"/>
                  </a:ext>
                </a:extLst>
              </a:tr>
              <a:tr h="136406">
                <a:tc>
                  <a:txBody>
                    <a:bodyPr/>
                    <a:lstStyle/>
                    <a:p>
                      <a:pPr algn="l" fontAlgn="b"/>
                      <a:r>
                        <a:rPr lang="fr-FR" sz="800" u="none" strike="noStrike">
                          <a:effectLst/>
                        </a:rPr>
                        <a:t>Dalhatsu Cuore</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846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729636130"/>
                  </a:ext>
                </a:extLst>
              </a:tr>
              <a:tr h="136406">
                <a:tc>
                  <a:txBody>
                    <a:bodyPr/>
                    <a:lstStyle/>
                    <a:p>
                      <a:pPr algn="l" fontAlgn="b"/>
                      <a:r>
                        <a:rPr lang="fr-FR" sz="800" u="none" strike="noStrike">
                          <a:effectLst/>
                        </a:rPr>
                        <a:t>Suzuki Swift 1.0 GLs</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12490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993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4278363657"/>
                  </a:ext>
                </a:extLst>
              </a:tr>
              <a:tr h="143226">
                <a:tc>
                  <a:txBody>
                    <a:bodyPr/>
                    <a:lstStyle/>
                    <a:p>
                      <a:pPr algn="l" fontAlgn="b"/>
                      <a:r>
                        <a:rPr lang="fr-FR" sz="800" u="none" strike="noStrike">
                          <a:effectLst/>
                        </a:rPr>
                        <a:t>Fiat Panda Mambo L</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10450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730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6,1</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202639261"/>
                  </a:ext>
                </a:extLst>
              </a:tr>
              <a:tr h="136406">
                <a:tc>
                  <a:txBody>
                    <a:bodyPr/>
                    <a:lstStyle/>
                    <a:p>
                      <a:pPr algn="l" fontAlgn="b"/>
                      <a:r>
                        <a:rPr lang="fr-FR" sz="800" u="none" strike="noStrike">
                          <a:effectLst/>
                        </a:rPr>
                        <a:t>VW Polo 1.4 60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17140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44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00143924"/>
                  </a:ext>
                </a:extLst>
              </a:tr>
              <a:tr h="136406">
                <a:tc>
                  <a:txBody>
                    <a:bodyPr/>
                    <a:lstStyle/>
                    <a:p>
                      <a:pPr algn="l" fontAlgn="b"/>
                      <a:r>
                        <a:rPr lang="fr-FR" sz="800" u="none" strike="noStrike">
                          <a:effectLst/>
                        </a:rPr>
                        <a:t>Opel Corse 1.2i Eco</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14825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1195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812376122"/>
                  </a:ext>
                </a:extLst>
              </a:tr>
              <a:tr h="136406">
                <a:tc>
                  <a:txBody>
                    <a:bodyPr/>
                    <a:lstStyle/>
                    <a:p>
                      <a:pPr algn="l" fontAlgn="b"/>
                      <a:r>
                        <a:rPr lang="fr-FR" sz="800" u="none" strike="noStrike">
                          <a:effectLst/>
                        </a:rPr>
                        <a:t>Subaru Vivio 4WD</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13730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724864357"/>
                  </a:ext>
                </a:extLst>
              </a:tr>
              <a:tr h="136406">
                <a:tc>
                  <a:txBody>
                    <a:bodyPr/>
                    <a:lstStyle/>
                    <a:p>
                      <a:pPr algn="l" fontAlgn="b"/>
                      <a:r>
                        <a:rPr lang="fr-FR" sz="800" u="none" strike="noStrike">
                          <a:effectLst/>
                        </a:rPr>
                        <a:t>Toyota Corolla</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19490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1331</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1010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7,1</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28883463"/>
                  </a:ext>
                </a:extLst>
              </a:tr>
              <a:tr h="136406">
                <a:tc>
                  <a:txBody>
                    <a:bodyPr/>
                    <a:lstStyle/>
                    <a:p>
                      <a:pPr algn="l" fontAlgn="b"/>
                      <a:r>
                        <a:rPr lang="fr-FR" sz="800" u="none" strike="noStrike">
                          <a:effectLst/>
                        </a:rPr>
                        <a:t>Ferrai 456 GT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285000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5474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1690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21,2</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011216248"/>
                  </a:ext>
                </a:extLst>
              </a:tr>
              <a:tr h="143226">
                <a:tc>
                  <a:txBody>
                    <a:bodyPr/>
                    <a:lstStyle/>
                    <a:p>
                      <a:pPr algn="l" fontAlgn="b"/>
                      <a:r>
                        <a:rPr lang="fr-FR" sz="800" u="none" strike="noStrike">
                          <a:effectLst/>
                        </a:rPr>
                        <a:t>Mercedes S 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183900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5987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18,7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663970972"/>
                  </a:ext>
                </a:extLst>
              </a:tr>
              <a:tr h="136406">
                <a:tc>
                  <a:txBody>
                    <a:bodyPr/>
                    <a:lstStyle/>
                    <a:p>
                      <a:pPr algn="l" fontAlgn="b"/>
                      <a:r>
                        <a:rPr lang="fr-FR" sz="800" u="none" strike="noStrike" dirty="0">
                          <a:effectLst/>
                        </a:rPr>
                        <a:t>Maserati </a:t>
                      </a:r>
                      <a:r>
                        <a:rPr lang="fr-FR" sz="800" u="none" strike="noStrike" dirty="0" err="1">
                          <a:effectLst/>
                        </a:rPr>
                        <a:t>Ghibli</a:t>
                      </a:r>
                      <a:r>
                        <a:rPr lang="fr-FR" sz="800" u="none" strike="noStrike" dirty="0">
                          <a:effectLst/>
                        </a:rPr>
                        <a:t> GT</a:t>
                      </a:r>
                      <a:endParaRPr lang="fr-FR" sz="800" b="0" i="0" u="none" strike="noStrike" dirty="0">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92500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2789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209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745659775"/>
                  </a:ext>
                </a:extLst>
              </a:tr>
              <a:tr h="143226">
                <a:tc>
                  <a:txBody>
                    <a:bodyPr/>
                    <a:lstStyle/>
                    <a:p>
                      <a:pPr algn="l" fontAlgn="b"/>
                      <a:r>
                        <a:rPr lang="fr-FR" sz="800" u="none" strike="noStrike">
                          <a:effectLst/>
                        </a:rPr>
                        <a:t>Oprel Astra 1.6i 16v</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25000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947392986"/>
                  </a:ext>
                </a:extLst>
              </a:tr>
              <a:tr h="136406">
                <a:tc>
                  <a:txBody>
                    <a:bodyPr/>
                    <a:lstStyle/>
                    <a:p>
                      <a:pPr algn="l" fontAlgn="b"/>
                      <a:r>
                        <a:rPr lang="fr-FR" sz="800" u="none" strike="noStrike">
                          <a:effectLst/>
                        </a:rPr>
                        <a:t>Peugeot 306 XS 108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22350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1761</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694406327"/>
                  </a:ext>
                </a:extLst>
              </a:tr>
              <a:tr h="257665">
                <a:tc>
                  <a:txBody>
                    <a:bodyPr/>
                    <a:lstStyle/>
                    <a:p>
                      <a:pPr algn="l" fontAlgn="b"/>
                      <a:r>
                        <a:rPr lang="fr-FR" sz="800" u="none" strike="noStrike">
                          <a:effectLst/>
                        </a:rPr>
                        <a:t>Renault Safrane 2.2 V</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2165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101</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252878973"/>
                  </a:ext>
                </a:extLst>
              </a:tr>
              <a:tr h="136406">
                <a:tc>
                  <a:txBody>
                    <a:bodyPr/>
                    <a:lstStyle/>
                    <a:p>
                      <a:pPr algn="l" fontAlgn="b"/>
                      <a:r>
                        <a:rPr lang="fr-FR" sz="800" u="none" strike="noStrike">
                          <a:effectLst/>
                        </a:rPr>
                        <a:t>Seat Ibiza 2.0 GTI</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22500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1983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1075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016251803"/>
                  </a:ext>
                </a:extLst>
              </a:tr>
              <a:tr h="143226">
                <a:tc>
                  <a:txBody>
                    <a:bodyPr/>
                    <a:lstStyle/>
                    <a:p>
                      <a:pPr algn="l" fontAlgn="b"/>
                      <a:r>
                        <a:rPr lang="fr-FR" sz="800" u="none" strike="noStrike">
                          <a:effectLst/>
                        </a:rPr>
                        <a:t>VW Golf 2.0 GTI</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31580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1984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9,5</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601937479"/>
                  </a:ext>
                </a:extLst>
              </a:tr>
              <a:tr h="143226">
                <a:tc>
                  <a:txBody>
                    <a:bodyPr/>
                    <a:lstStyle/>
                    <a:p>
                      <a:pPr algn="l" fontAlgn="b"/>
                      <a:r>
                        <a:rPr lang="fr-FR" sz="800" u="none" strike="noStrike">
                          <a:effectLst/>
                        </a:rPr>
                        <a:t>Citroen ZX Volcano</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28750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732347978"/>
                  </a:ext>
                </a:extLst>
              </a:tr>
              <a:tr h="136406">
                <a:tc>
                  <a:txBody>
                    <a:bodyPr/>
                    <a:lstStyle/>
                    <a:p>
                      <a:pPr algn="l" fontAlgn="b"/>
                      <a:r>
                        <a:rPr lang="fr-FR" sz="800" u="none" strike="noStrike">
                          <a:effectLst/>
                        </a:rPr>
                        <a:t>Fiat Escort 1.4i PT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22600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9,3</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154551327"/>
                  </a:ext>
                </a:extLst>
              </a:tr>
              <a:tr h="136406">
                <a:tc>
                  <a:txBody>
                    <a:bodyPr/>
                    <a:lstStyle/>
                    <a:p>
                      <a:pPr algn="l" fontAlgn="b"/>
                      <a:r>
                        <a:rPr lang="fr-FR" sz="800" u="none" strike="noStrike">
                          <a:effectLst/>
                        </a:rPr>
                        <a:t>Ford Escort 1.4i PT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20300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1110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505218555"/>
                  </a:ext>
                </a:extLst>
              </a:tr>
              <a:tr h="136406">
                <a:tc>
                  <a:txBody>
                    <a:bodyPr/>
                    <a:lstStyle/>
                    <a:p>
                      <a:pPr algn="l" fontAlgn="b"/>
                      <a:r>
                        <a:rPr lang="fr-FR" sz="800" u="none" strike="noStrike">
                          <a:effectLst/>
                        </a:rPr>
                        <a:t>Honda Civic joker 1.4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1396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423817504"/>
                  </a:ext>
                </a:extLst>
              </a:tr>
              <a:tr h="136406">
                <a:tc>
                  <a:txBody>
                    <a:bodyPr/>
                    <a:lstStyle/>
                    <a:p>
                      <a:pPr algn="l" fontAlgn="b"/>
                      <a:r>
                        <a:rPr lang="fr-FR" sz="800" u="none" strike="noStrike">
                          <a:effectLst/>
                        </a:rPr>
                        <a:t>Volvo 850 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39800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2435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1370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338461064"/>
                  </a:ext>
                </a:extLst>
              </a:tr>
              <a:tr h="136406">
                <a:tc>
                  <a:txBody>
                    <a:bodyPr/>
                    <a:lstStyle/>
                    <a:p>
                      <a:pPr algn="l" fontAlgn="b"/>
                      <a:r>
                        <a:rPr lang="fr-FR" sz="800" u="none" strike="noStrike">
                          <a:effectLst/>
                        </a:rPr>
                        <a:t>Ford Fiesta 1.2 Zetec</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19740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1242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745970231"/>
                  </a:ext>
                </a:extLst>
              </a:tr>
              <a:tr h="257665">
                <a:tc>
                  <a:txBody>
                    <a:bodyPr/>
                    <a:lstStyle/>
                    <a:p>
                      <a:pPr algn="l" fontAlgn="b"/>
                      <a:r>
                        <a:rPr lang="fr-FR" sz="800" u="none" strike="noStrike">
                          <a:effectLst/>
                        </a:rPr>
                        <a:t>Hyundai Sonata 3000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38990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2972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1400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690504682"/>
                  </a:ext>
                </a:extLst>
              </a:tr>
              <a:tr h="136406">
                <a:tc>
                  <a:txBody>
                    <a:bodyPr/>
                    <a:lstStyle/>
                    <a:p>
                      <a:pPr algn="l" fontAlgn="b"/>
                      <a:r>
                        <a:rPr lang="fr-FR" sz="800" u="none" strike="noStrike">
                          <a:effectLst/>
                        </a:rPr>
                        <a:t>Lancia K 3.0 LS</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50800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2958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11,9</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4099861197"/>
                  </a:ext>
                </a:extLst>
              </a:tr>
              <a:tr h="136406">
                <a:tc>
                  <a:txBody>
                    <a:bodyPr/>
                    <a:lstStyle/>
                    <a:p>
                      <a:pPr algn="l" fontAlgn="b"/>
                      <a:r>
                        <a:rPr lang="fr-FR" sz="800" u="none" strike="noStrike" dirty="0">
                          <a:effectLst/>
                        </a:rPr>
                        <a:t>Mazda </a:t>
                      </a:r>
                      <a:r>
                        <a:rPr lang="fr-FR" sz="800" u="none" strike="noStrike" dirty="0" err="1">
                          <a:effectLst/>
                        </a:rPr>
                        <a:t>Hachtback</a:t>
                      </a:r>
                      <a:r>
                        <a:rPr lang="fr-FR" sz="800" u="none" strike="noStrike" dirty="0">
                          <a:effectLst/>
                        </a:rPr>
                        <a:t> V</a:t>
                      </a:r>
                      <a:endParaRPr lang="fr-FR" sz="800" b="0" i="0" u="none" strike="noStrike" dirty="0">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36200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1330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935209429"/>
                  </a:ext>
                </a:extLst>
              </a:tr>
              <a:tr h="136406">
                <a:tc>
                  <a:txBody>
                    <a:bodyPr/>
                    <a:lstStyle/>
                    <a:p>
                      <a:pPr algn="l" fontAlgn="b"/>
                      <a:r>
                        <a:rPr lang="fr-FR" sz="800" u="none" strike="noStrike">
                          <a:effectLst/>
                        </a:rPr>
                        <a:t>Mitsubishi Galant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31950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66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7,6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06397176"/>
                  </a:ext>
                </a:extLst>
              </a:tr>
              <a:tr h="136406">
                <a:tc>
                  <a:txBody>
                    <a:bodyPr/>
                    <a:lstStyle/>
                    <a:p>
                      <a:pPr algn="l" fontAlgn="b"/>
                      <a:r>
                        <a:rPr lang="fr-FR" sz="800" u="none" strike="noStrike">
                          <a:effectLst/>
                        </a:rPr>
                        <a:t>Opel Omega 2.5i V6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47700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2496</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1670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11,3</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323281715"/>
                  </a:ext>
                </a:extLst>
              </a:tr>
              <a:tr h="143226">
                <a:tc>
                  <a:txBody>
                    <a:bodyPr/>
                    <a:lstStyle/>
                    <a:p>
                      <a:pPr algn="l" fontAlgn="b"/>
                      <a:r>
                        <a:rPr lang="fr-FR" sz="800" u="none" strike="noStrike">
                          <a:effectLst/>
                        </a:rPr>
                        <a:t>Peugot 806 2.0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36950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89</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1560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10,8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3531109985"/>
                  </a:ext>
                </a:extLst>
              </a:tr>
              <a:tr h="136406">
                <a:tc>
                  <a:txBody>
                    <a:bodyPr/>
                    <a:lstStyle/>
                    <a:p>
                      <a:pPr algn="l" fontAlgn="b"/>
                      <a:r>
                        <a:rPr lang="fr-FR" sz="800" u="none" strike="noStrike">
                          <a:effectLst/>
                        </a:rPr>
                        <a:t>Nissan Primera 2.0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26950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92</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1240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9,2</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96732873"/>
                  </a:ext>
                </a:extLst>
              </a:tr>
              <a:tr h="136406">
                <a:tc>
                  <a:txBody>
                    <a:bodyPr/>
                    <a:lstStyle/>
                    <a:p>
                      <a:pPr algn="l" fontAlgn="b"/>
                      <a:r>
                        <a:rPr lang="fr-FR" sz="800" u="none" strike="noStrike">
                          <a:effectLst/>
                        </a:rPr>
                        <a:t>Seat Alhamnra 2.0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36400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1984</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85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1635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11,6</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2005553116"/>
                  </a:ext>
                </a:extLst>
              </a:tr>
              <a:tr h="136406">
                <a:tc>
                  <a:txBody>
                    <a:bodyPr/>
                    <a:lstStyle/>
                    <a:p>
                      <a:pPr algn="l" fontAlgn="b"/>
                      <a:r>
                        <a:rPr lang="fr-FR" sz="800" u="none" strike="noStrike">
                          <a:effectLst/>
                        </a:rPr>
                        <a:t>Toyota Previa salon</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50900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2438</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97</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1800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12,8</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1274480185"/>
                  </a:ext>
                </a:extLst>
              </a:tr>
              <a:tr h="136406">
                <a:tc>
                  <a:txBody>
                    <a:bodyPr/>
                    <a:lstStyle/>
                    <a:p>
                      <a:pPr algn="l" fontAlgn="b"/>
                      <a:r>
                        <a:rPr lang="fr-FR" sz="800" u="none" strike="noStrike">
                          <a:effectLst/>
                        </a:rPr>
                        <a:t>Volvo 960 Kombi aut</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49300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2473</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125</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1570</a:t>
                      </a:r>
                      <a:endParaRPr lang="fr-FR" sz="800" b="0" i="0" u="none" strike="noStrike">
                        <a:solidFill>
                          <a:srgbClr val="000000"/>
                        </a:solidFill>
                        <a:effectLst/>
                        <a:latin typeface="Calibri" panose="020F0502020204030204" pitchFamily="34" charset="0"/>
                      </a:endParaRPr>
                    </a:p>
                  </a:txBody>
                  <a:tcPr marL="6995" marR="6995" marT="6995" marB="0" anchor="b"/>
                </a:tc>
                <a:tc>
                  <a:txBody>
                    <a:bodyPr/>
                    <a:lstStyle/>
                    <a:p>
                      <a:pPr algn="r" fontAlgn="b"/>
                      <a:r>
                        <a:rPr lang="fr-FR" sz="800" u="none" strike="noStrike">
                          <a:effectLst/>
                        </a:rPr>
                        <a:t>12,7</a:t>
                      </a:r>
                      <a:endParaRPr lang="fr-FR" sz="800" b="0" i="0" u="none" strike="noStrike">
                        <a:solidFill>
                          <a:srgbClr val="000000"/>
                        </a:solidFill>
                        <a:effectLst/>
                        <a:latin typeface="Calibri" panose="020F0502020204030204" pitchFamily="34" charset="0"/>
                      </a:endParaRPr>
                    </a:p>
                  </a:txBody>
                  <a:tcPr marL="6995" marR="6995" marT="6995" marB="0" anchor="b"/>
                </a:tc>
                <a:extLst>
                  <a:ext uri="{0D108BD9-81ED-4DB2-BD59-A6C34878D82A}">
                    <a16:rowId xmlns:a16="http://schemas.microsoft.com/office/drawing/2014/main" val="4142175656"/>
                  </a:ext>
                </a:extLst>
              </a:tr>
            </a:tbl>
          </a:graphicData>
        </a:graphic>
      </p:graphicFrame>
      <p:grpSp>
        <p:nvGrpSpPr>
          <p:cNvPr id="7" name="Groupe 6"/>
          <p:cNvGrpSpPr/>
          <p:nvPr/>
        </p:nvGrpSpPr>
        <p:grpSpPr>
          <a:xfrm>
            <a:off x="1557085" y="1749373"/>
            <a:ext cx="6822000" cy="5001263"/>
            <a:chOff x="1557085" y="1749373"/>
            <a:chExt cx="6822000" cy="5001263"/>
          </a:xfrm>
        </p:grpSpPr>
        <p:sp>
          <p:nvSpPr>
            <p:cNvPr id="5" name="Rectangle 4"/>
            <p:cNvSpPr/>
            <p:nvPr/>
          </p:nvSpPr>
          <p:spPr>
            <a:xfrm>
              <a:off x="1557085" y="2012098"/>
              <a:ext cx="2232861" cy="4738538"/>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a:off x="3789947" y="1940625"/>
              <a:ext cx="1554748" cy="38458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53354" y="1749373"/>
              <a:ext cx="3125731" cy="307777"/>
            </a:xfrm>
            <a:prstGeom prst="rect">
              <a:avLst/>
            </a:prstGeom>
          </p:spPr>
          <p:txBody>
            <a:bodyPr wrap="square">
              <a:spAutoFit/>
            </a:bodyPr>
            <a:lstStyle/>
            <a:p>
              <a:pPr algn="ctr"/>
              <a:r>
                <a:rPr lang="fr-FR" sz="1400" i="1" dirty="0">
                  <a:solidFill>
                    <a:srgbClr val="800080"/>
                  </a:solidFill>
                </a:rPr>
                <a:t>Variables observées X</a:t>
              </a:r>
              <a:r>
                <a:rPr lang="fr-FR" sz="1400" i="1" baseline="30000" dirty="0">
                  <a:solidFill>
                    <a:srgbClr val="800080"/>
                  </a:solidFill>
                </a:rPr>
                <a:t>1</a:t>
              </a:r>
              <a:r>
                <a:rPr lang="fr-FR" sz="1400" i="1" dirty="0">
                  <a:solidFill>
                    <a:srgbClr val="800080"/>
                  </a:solidFill>
                </a:rPr>
                <a:t>, X</a:t>
              </a:r>
              <a:r>
                <a:rPr lang="fr-FR" sz="1400" i="1" baseline="30000" dirty="0">
                  <a:solidFill>
                    <a:srgbClr val="800080"/>
                  </a:solidFill>
                </a:rPr>
                <a:t>2</a:t>
              </a:r>
              <a:r>
                <a:rPr lang="fr-FR" sz="1400" i="1" dirty="0">
                  <a:solidFill>
                    <a:srgbClr val="800080"/>
                  </a:solidFill>
                </a:rPr>
                <a:t>, X</a:t>
              </a:r>
              <a:r>
                <a:rPr lang="fr-FR" sz="1400" i="1" baseline="30000" dirty="0">
                  <a:solidFill>
                    <a:srgbClr val="800080"/>
                  </a:solidFill>
                </a:rPr>
                <a:t>3</a:t>
              </a:r>
              <a:r>
                <a:rPr lang="fr-FR" sz="1400" i="1" dirty="0">
                  <a:solidFill>
                    <a:srgbClr val="800080"/>
                  </a:solidFill>
                </a:rPr>
                <a:t>, X</a:t>
              </a:r>
              <a:r>
                <a:rPr lang="fr-FR" sz="1400" i="1" baseline="30000" dirty="0">
                  <a:solidFill>
                    <a:srgbClr val="800080"/>
                  </a:solidFill>
                </a:rPr>
                <a:t>4</a:t>
              </a:r>
              <a:endParaRPr lang="fr-FR" sz="1400" baseline="30000" dirty="0"/>
            </a:p>
          </p:txBody>
        </p:sp>
      </p:grpSp>
      <p:grpSp>
        <p:nvGrpSpPr>
          <p:cNvPr id="9" name="Groupe 8"/>
          <p:cNvGrpSpPr/>
          <p:nvPr/>
        </p:nvGrpSpPr>
        <p:grpSpPr>
          <a:xfrm>
            <a:off x="3789946" y="2012098"/>
            <a:ext cx="4581021" cy="4738538"/>
            <a:chOff x="3789946" y="2012098"/>
            <a:chExt cx="4581021" cy="4738538"/>
          </a:xfrm>
        </p:grpSpPr>
        <p:sp>
          <p:nvSpPr>
            <p:cNvPr id="18" name="Rectangle 17"/>
            <p:cNvSpPr/>
            <p:nvPr/>
          </p:nvSpPr>
          <p:spPr>
            <a:xfrm>
              <a:off x="3789946" y="2012098"/>
              <a:ext cx="589549" cy="4738538"/>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p:nvPr/>
          </p:nvCxnSpPr>
          <p:spPr>
            <a:xfrm flipH="1">
              <a:off x="4379495" y="2203350"/>
              <a:ext cx="996302" cy="282127"/>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245236" y="2049764"/>
              <a:ext cx="3125731" cy="307777"/>
            </a:xfrm>
            <a:prstGeom prst="rect">
              <a:avLst/>
            </a:prstGeom>
          </p:spPr>
          <p:txBody>
            <a:bodyPr wrap="square">
              <a:spAutoFit/>
            </a:bodyPr>
            <a:lstStyle/>
            <a:p>
              <a:pPr algn="ctr"/>
              <a:r>
                <a:rPr lang="fr-FR" sz="1400" i="1" dirty="0">
                  <a:solidFill>
                    <a:srgbClr val="800080"/>
                  </a:solidFill>
                </a:rPr>
                <a:t>Variable Y a estimer</a:t>
              </a:r>
              <a:endParaRPr lang="fr-FR" sz="1400" baseline="30000" dirty="0"/>
            </a:p>
          </p:txBody>
        </p:sp>
      </p:grpSp>
      <p:graphicFrame>
        <p:nvGraphicFramePr>
          <p:cNvPr id="25" name="Tableau 24"/>
          <p:cNvGraphicFramePr>
            <a:graphicFrameLocks noGrp="1"/>
          </p:cNvGraphicFramePr>
          <p:nvPr>
            <p:extLst>
              <p:ext uri="{D42A27DB-BD31-4B8C-83A1-F6EECF244321}">
                <p14:modId xmlns:p14="http://schemas.microsoft.com/office/powerpoint/2010/main" val="3707718468"/>
              </p:ext>
            </p:extLst>
          </p:nvPr>
        </p:nvGraphicFramePr>
        <p:xfrm>
          <a:off x="5000467" y="2435309"/>
          <a:ext cx="2288218" cy="1301252"/>
        </p:xfrm>
        <a:graphic>
          <a:graphicData uri="http://schemas.openxmlformats.org/drawingml/2006/table">
            <a:tbl>
              <a:tblPr firstRow="1" bandRow="1">
                <a:tableStyleId>{5C22544A-7EE6-4342-B048-85BDC9FD1C3A}</a:tableStyleId>
              </a:tblPr>
              <a:tblGrid>
                <a:gridCol w="1413158">
                  <a:extLst>
                    <a:ext uri="{9D8B030D-6E8A-4147-A177-3AD203B41FA5}">
                      <a16:colId xmlns:a16="http://schemas.microsoft.com/office/drawing/2014/main" val="3634962004"/>
                    </a:ext>
                  </a:extLst>
                </a:gridCol>
                <a:gridCol w="875060">
                  <a:extLst>
                    <a:ext uri="{9D8B030D-6E8A-4147-A177-3AD203B41FA5}">
                      <a16:colId xmlns:a16="http://schemas.microsoft.com/office/drawing/2014/main" val="961987523"/>
                    </a:ext>
                  </a:extLst>
                </a:gridCol>
              </a:tblGrid>
              <a:tr h="269947">
                <a:tc gridSpan="2">
                  <a:txBody>
                    <a:bodyPr/>
                    <a:lstStyle/>
                    <a:p>
                      <a:pPr algn="ctr">
                        <a:spcBef>
                          <a:spcPts val="0"/>
                        </a:spcBef>
                      </a:pPr>
                      <a:r>
                        <a:rPr lang="fr-FR" sz="1200" b="0" i="1">
                          <a:solidFill>
                            <a:srgbClr val="800080"/>
                          </a:solidFill>
                        </a:rPr>
                        <a:t>Statistiques de</a:t>
                      </a:r>
                      <a:r>
                        <a:rPr lang="fr-FR" sz="1200" b="0" i="0" baseline="0">
                          <a:solidFill>
                            <a:schemeClr val="lt1"/>
                          </a:solidFill>
                        </a:rPr>
                        <a:t> </a:t>
                      </a:r>
                      <a:r>
                        <a:rPr lang="fr-FR" sz="1200" b="0" i="1" baseline="0">
                          <a:solidFill>
                            <a:srgbClr val="800080"/>
                          </a:solidFill>
                        </a:rPr>
                        <a:t>a régression</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algn="ctr">
                        <a:lnSpc>
                          <a:spcPct val="115000"/>
                        </a:lnSpc>
                        <a:spcBef>
                          <a:spcPts val="0"/>
                        </a:spcBef>
                        <a:spcAft>
                          <a:spcPts val="0"/>
                        </a:spcAft>
                      </a:pP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2992170"/>
                  </a:ext>
                </a:extLst>
              </a:tr>
              <a:tr h="269947">
                <a:tc>
                  <a:txBody>
                    <a:bodyPr/>
                    <a:lstStyle/>
                    <a:p>
                      <a:pPr algn="ctr">
                        <a:lnSpc>
                          <a:spcPct val="115000"/>
                        </a:lnSpc>
                        <a:spcBef>
                          <a:spcPts val="1000"/>
                        </a:spcBef>
                        <a:spcAft>
                          <a:spcPts val="0"/>
                        </a:spcAft>
                      </a:pPr>
                      <a:r>
                        <a:rPr lang="fr-FR" sz="1200" baseline="0" dirty="0">
                          <a:solidFill>
                            <a:schemeClr val="accent2"/>
                          </a:solidFill>
                          <a:effectLst/>
                        </a:rPr>
                        <a:t>Coef multiple </a:t>
                      </a:r>
                      <a:r>
                        <a:rPr lang="fr-FR" sz="1200" i="1" dirty="0">
                          <a:solidFill>
                            <a:srgbClr val="800080"/>
                          </a:solidFill>
                          <a:sym typeface="Symbol" panose="05050102010706020507" pitchFamily="18" charset="2"/>
                        </a:rPr>
                        <a:t></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0.9773</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122007"/>
                  </a:ext>
                </a:extLst>
              </a:tr>
              <a:tr h="269947">
                <a:tc>
                  <a:txBody>
                    <a:bodyPr/>
                    <a:lstStyle/>
                    <a:p>
                      <a:pPr algn="ctr">
                        <a:lnSpc>
                          <a:spcPct val="115000"/>
                        </a:lnSpc>
                        <a:spcBef>
                          <a:spcPts val="1000"/>
                        </a:spcBef>
                        <a:spcAft>
                          <a:spcPts val="0"/>
                        </a:spcAft>
                      </a:pPr>
                      <a:r>
                        <a:rPr lang="fr-FR" sz="1200" baseline="0" dirty="0">
                          <a:solidFill>
                            <a:schemeClr val="accent2"/>
                          </a:solidFill>
                          <a:effectLst/>
                        </a:rPr>
                        <a:t>Coef </a:t>
                      </a:r>
                      <a:r>
                        <a:rPr lang="fr-FR" sz="1200" i="1" dirty="0">
                          <a:solidFill>
                            <a:srgbClr val="800080"/>
                          </a:solidFill>
                          <a:sym typeface="Symbol" panose="05050102010706020507" pitchFamily="18" charset="2"/>
                        </a:rPr>
                        <a:t></a:t>
                      </a:r>
                      <a:r>
                        <a:rPr lang="fr-FR" sz="1200" i="1" baseline="30000" dirty="0">
                          <a:solidFill>
                            <a:srgbClr val="800080"/>
                          </a:solidFill>
                        </a:rPr>
                        <a:t>2</a:t>
                      </a:r>
                      <a:r>
                        <a:rPr lang="fr-FR" sz="1200" i="1" dirty="0">
                          <a:solidFill>
                            <a:srgbClr val="800080"/>
                          </a:solidFill>
                        </a:rPr>
                        <a:t> </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a:solidFill>
                            <a:schemeClr val="accent2"/>
                          </a:solidFill>
                          <a:effectLst/>
                        </a:rPr>
                        <a:t>0.9551</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1291145"/>
                  </a:ext>
                </a:extLst>
              </a:tr>
              <a:tr h="221464">
                <a:tc>
                  <a:txBody>
                    <a:bodyPr/>
                    <a:lstStyle/>
                    <a:p>
                      <a:pPr algn="ctr">
                        <a:lnSpc>
                          <a:spcPct val="115000"/>
                        </a:lnSpc>
                        <a:spcBef>
                          <a:spcPts val="1000"/>
                        </a:spcBef>
                        <a:spcAft>
                          <a:spcPts val="0"/>
                        </a:spcAft>
                      </a:pPr>
                      <a:r>
                        <a:rPr lang="fr-FR" sz="1200" baseline="0" dirty="0">
                          <a:solidFill>
                            <a:schemeClr val="accent2"/>
                          </a:solidFill>
                          <a:effectLst/>
                        </a:rPr>
                        <a:t>Coef ajusté </a:t>
                      </a:r>
                      <a:r>
                        <a:rPr lang="fr-FR" sz="1200" i="1" dirty="0">
                          <a:solidFill>
                            <a:srgbClr val="800080"/>
                          </a:solidFill>
                          <a:sym typeface="Symbol" panose="05050102010706020507" pitchFamily="18" charset="2"/>
                        </a:rPr>
                        <a:t></a:t>
                      </a:r>
                      <a:r>
                        <a:rPr lang="fr-FR" sz="1200" i="1" baseline="30000" dirty="0">
                          <a:solidFill>
                            <a:srgbClr val="800080"/>
                          </a:solidFill>
                        </a:rPr>
                        <a:t>2</a:t>
                      </a:r>
                      <a:r>
                        <a:rPr lang="fr-FR" sz="1200" i="1" dirty="0">
                          <a:solidFill>
                            <a:srgbClr val="800080"/>
                          </a:solidFill>
                        </a:rPr>
                        <a:t> </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0.9482</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52028"/>
                  </a:ext>
                </a:extLst>
              </a:tr>
              <a:tr h="269947">
                <a:tc>
                  <a:txBody>
                    <a:bodyPr/>
                    <a:lstStyle/>
                    <a:p>
                      <a:pPr algn="ctr">
                        <a:lnSpc>
                          <a:spcPct val="115000"/>
                        </a:lnSpc>
                        <a:spcBef>
                          <a:spcPts val="1000"/>
                        </a:spcBef>
                        <a:spcAft>
                          <a:spcPts val="0"/>
                        </a:spcAft>
                      </a:pPr>
                      <a:r>
                        <a:rPr lang="fr-FR" sz="1200" baseline="0" dirty="0">
                          <a:solidFill>
                            <a:schemeClr val="accent2"/>
                          </a:solidFill>
                          <a:effectLst/>
                        </a:rPr>
                        <a:t>Ecart type</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a:solidFill>
                            <a:schemeClr val="accent2"/>
                          </a:solidFill>
                          <a:effectLst/>
                        </a:rPr>
                        <a:t>0.8096</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9873718"/>
                  </a:ext>
                </a:extLst>
              </a:tr>
            </a:tbl>
          </a:graphicData>
        </a:graphic>
      </p:graphicFrame>
      <p:graphicFrame>
        <p:nvGraphicFramePr>
          <p:cNvPr id="26" name="Tableau 25"/>
          <p:cNvGraphicFramePr>
            <a:graphicFrameLocks noGrp="1"/>
          </p:cNvGraphicFramePr>
          <p:nvPr/>
        </p:nvGraphicFramePr>
        <p:xfrm>
          <a:off x="4752185" y="5147048"/>
          <a:ext cx="3175650" cy="1558534"/>
        </p:xfrm>
        <a:graphic>
          <a:graphicData uri="http://schemas.openxmlformats.org/drawingml/2006/table">
            <a:tbl>
              <a:tblPr firstRow="1" bandRow="1">
                <a:tableStyleId>{5C22544A-7EE6-4342-B048-85BDC9FD1C3A}</a:tableStyleId>
              </a:tblPr>
              <a:tblGrid>
                <a:gridCol w="1058550">
                  <a:extLst>
                    <a:ext uri="{9D8B030D-6E8A-4147-A177-3AD203B41FA5}">
                      <a16:colId xmlns:a16="http://schemas.microsoft.com/office/drawing/2014/main" val="3634962004"/>
                    </a:ext>
                  </a:extLst>
                </a:gridCol>
                <a:gridCol w="1058550">
                  <a:extLst>
                    <a:ext uri="{9D8B030D-6E8A-4147-A177-3AD203B41FA5}">
                      <a16:colId xmlns:a16="http://schemas.microsoft.com/office/drawing/2014/main" val="961987523"/>
                    </a:ext>
                  </a:extLst>
                </a:gridCol>
                <a:gridCol w="1058550">
                  <a:extLst>
                    <a:ext uri="{9D8B030D-6E8A-4147-A177-3AD203B41FA5}">
                      <a16:colId xmlns:a16="http://schemas.microsoft.com/office/drawing/2014/main" val="3366856161"/>
                    </a:ext>
                  </a:extLst>
                </a:gridCol>
              </a:tblGrid>
              <a:tr h="267771">
                <a:tc>
                  <a:txBody>
                    <a:bodyPr/>
                    <a:lstStyle/>
                    <a:p>
                      <a:pPr algn="ctr">
                        <a:lnSpc>
                          <a:spcPct val="115000"/>
                        </a:lnSpc>
                        <a:spcBef>
                          <a:spcPts val="1000"/>
                        </a:spcBef>
                        <a:spcAft>
                          <a:spcPts val="0"/>
                        </a:spcAft>
                      </a:pP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Coefficients</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Probabilité</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2992170"/>
                  </a:ext>
                </a:extLst>
              </a:tr>
              <a:tr h="267771">
                <a:tc>
                  <a:txBody>
                    <a:bodyPr/>
                    <a:lstStyle/>
                    <a:p>
                      <a:pPr algn="ctr">
                        <a:lnSpc>
                          <a:spcPct val="115000"/>
                        </a:lnSpc>
                        <a:spcBef>
                          <a:spcPts val="1000"/>
                        </a:spcBef>
                        <a:spcAft>
                          <a:spcPts val="0"/>
                        </a:spcAft>
                      </a:pPr>
                      <a:r>
                        <a:rPr lang="fr-FR" sz="1200" baseline="0">
                          <a:solidFill>
                            <a:schemeClr val="accent2"/>
                          </a:solidFill>
                          <a:effectLst/>
                        </a:rPr>
                        <a:t>Constante</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2.4636</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0,00047</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122007"/>
                  </a:ext>
                </a:extLst>
              </a:tr>
              <a:tr h="267771">
                <a:tc>
                  <a:txBody>
                    <a:bodyPr/>
                    <a:lstStyle/>
                    <a:p>
                      <a:pPr algn="ctr">
                        <a:lnSpc>
                          <a:spcPct val="115000"/>
                        </a:lnSpc>
                        <a:spcBef>
                          <a:spcPts val="1000"/>
                        </a:spcBef>
                        <a:spcAft>
                          <a:spcPts val="0"/>
                        </a:spcAft>
                      </a:pPr>
                      <a:r>
                        <a:rPr lang="fr-FR" sz="1200" baseline="0">
                          <a:solidFill>
                            <a:schemeClr val="accent2"/>
                          </a:solidFill>
                          <a:effectLst/>
                        </a:rPr>
                        <a:t>Prix</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2.0011E-05</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0,02893</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1291145"/>
                  </a:ext>
                </a:extLst>
              </a:tr>
              <a:tr h="219679">
                <a:tc>
                  <a:txBody>
                    <a:bodyPr/>
                    <a:lstStyle/>
                    <a:p>
                      <a:pPr algn="ctr">
                        <a:lnSpc>
                          <a:spcPct val="115000"/>
                        </a:lnSpc>
                        <a:spcBef>
                          <a:spcPts val="1000"/>
                        </a:spcBef>
                        <a:spcAft>
                          <a:spcPts val="0"/>
                        </a:spcAft>
                      </a:pPr>
                      <a:r>
                        <a:rPr lang="fr-FR" sz="1200" baseline="0">
                          <a:solidFill>
                            <a:schemeClr val="accent2"/>
                          </a:solidFill>
                          <a:effectLst/>
                        </a:rPr>
                        <a:t>Cylindrée</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-0.00050</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0,38331</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52028"/>
                  </a:ext>
                </a:extLst>
              </a:tr>
              <a:tr h="267771">
                <a:tc>
                  <a:txBody>
                    <a:bodyPr/>
                    <a:lstStyle/>
                    <a:p>
                      <a:pPr algn="ctr">
                        <a:lnSpc>
                          <a:spcPct val="115000"/>
                        </a:lnSpc>
                        <a:spcBef>
                          <a:spcPts val="1000"/>
                        </a:spcBef>
                        <a:spcAft>
                          <a:spcPts val="0"/>
                        </a:spcAft>
                      </a:pPr>
                      <a:r>
                        <a:rPr lang="fr-FR" sz="1200" baseline="0">
                          <a:solidFill>
                            <a:schemeClr val="accent2"/>
                          </a:solidFill>
                          <a:effectLst/>
                        </a:rPr>
                        <a:t>Puissance</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0.0251</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0,01754</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9873718"/>
                  </a:ext>
                </a:extLst>
              </a:tr>
              <a:tr h="267771">
                <a:tc>
                  <a:txBody>
                    <a:bodyPr/>
                    <a:lstStyle/>
                    <a:p>
                      <a:pPr algn="ctr">
                        <a:lnSpc>
                          <a:spcPct val="115000"/>
                        </a:lnSpc>
                        <a:spcBef>
                          <a:spcPts val="1000"/>
                        </a:spcBef>
                        <a:spcAft>
                          <a:spcPts val="0"/>
                        </a:spcAft>
                      </a:pPr>
                      <a:r>
                        <a:rPr lang="fr-FR" sz="1200" baseline="0">
                          <a:solidFill>
                            <a:schemeClr val="accent2"/>
                          </a:solidFill>
                          <a:effectLst/>
                        </a:rPr>
                        <a:t>Poids</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0.0042</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5.44E-05</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5742005"/>
                  </a:ext>
                </a:extLst>
              </a:tr>
            </a:tbl>
          </a:graphicData>
        </a:graphic>
      </p:graphicFrame>
      <p:grpSp>
        <p:nvGrpSpPr>
          <p:cNvPr id="24" name="Groupe 23"/>
          <p:cNvGrpSpPr/>
          <p:nvPr/>
        </p:nvGrpSpPr>
        <p:grpSpPr>
          <a:xfrm>
            <a:off x="7155588" y="2646080"/>
            <a:ext cx="1706699" cy="738664"/>
            <a:chOff x="7218949" y="2856682"/>
            <a:chExt cx="1706699" cy="738664"/>
          </a:xfrm>
        </p:grpSpPr>
        <p:sp>
          <p:nvSpPr>
            <p:cNvPr id="20" name="Rectangle 19"/>
            <p:cNvSpPr/>
            <p:nvPr/>
          </p:nvSpPr>
          <p:spPr>
            <a:xfrm>
              <a:off x="7658768" y="2856682"/>
              <a:ext cx="1266880" cy="738664"/>
            </a:xfrm>
            <a:prstGeom prst="rect">
              <a:avLst/>
            </a:prstGeom>
          </p:spPr>
          <p:txBody>
            <a:bodyPr wrap="square">
              <a:spAutoFit/>
            </a:bodyPr>
            <a:lstStyle/>
            <a:p>
              <a:pPr algn="ctr"/>
              <a:r>
                <a:rPr lang="fr-FR" sz="1400" i="1" dirty="0">
                  <a:solidFill>
                    <a:srgbClr val="800080"/>
                  </a:solidFill>
                </a:rPr>
                <a:t>SCE/SCT</a:t>
              </a:r>
            </a:p>
            <a:p>
              <a:pPr algn="ctr"/>
              <a:r>
                <a:rPr lang="fr-FR" sz="1400" i="1" dirty="0">
                  <a:solidFill>
                    <a:srgbClr val="800080"/>
                  </a:solidFill>
                </a:rPr>
                <a:t>Y est bien expliqué</a:t>
              </a:r>
              <a:endParaRPr lang="fr-FR" sz="1400" baseline="30000" dirty="0"/>
            </a:p>
          </p:txBody>
        </p:sp>
        <p:cxnSp>
          <p:nvCxnSpPr>
            <p:cNvPr id="31" name="Connecteur droit avec flèche 30"/>
            <p:cNvCxnSpPr>
              <a:cxnSpLocks/>
            </p:cNvCxnSpPr>
            <p:nvPr/>
          </p:nvCxnSpPr>
          <p:spPr>
            <a:xfrm flipH="1">
              <a:off x="7218949" y="3248431"/>
              <a:ext cx="639328" cy="2930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e 39"/>
          <p:cNvGrpSpPr/>
          <p:nvPr/>
        </p:nvGrpSpPr>
        <p:grpSpPr>
          <a:xfrm>
            <a:off x="6808103" y="5766592"/>
            <a:ext cx="2189847" cy="319446"/>
            <a:chOff x="6808103" y="5766592"/>
            <a:chExt cx="2189847" cy="319446"/>
          </a:xfrm>
        </p:grpSpPr>
        <p:cxnSp>
          <p:nvCxnSpPr>
            <p:cNvPr id="35" name="Connecteur droit avec flèche 34"/>
            <p:cNvCxnSpPr/>
            <p:nvPr/>
          </p:nvCxnSpPr>
          <p:spPr>
            <a:xfrm flipH="1" flipV="1">
              <a:off x="6808103" y="5809975"/>
              <a:ext cx="1313213" cy="11634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p:cNvSpPr/>
                <p:nvPr/>
              </p:nvSpPr>
              <p:spPr>
                <a:xfrm>
                  <a:off x="7996938" y="5766592"/>
                  <a:ext cx="1001012" cy="319446"/>
                </a:xfrm>
                <a:prstGeom prst="rect">
                  <a:avLst/>
                </a:prstGeom>
              </p:spPr>
              <p:txBody>
                <a:bodyPr wrap="square">
                  <a:spAutoFit/>
                </a:bodyPr>
                <a:lstStyle/>
                <a:p>
                  <a:pPr algn="ctr"/>
                  <a:r>
                    <a:rPr lang="fr-FR" sz="1400" i="1">
                      <a:solidFill>
                        <a:srgbClr val="800080"/>
                      </a:solidFill>
                    </a:rPr>
                    <a:t>V</a:t>
                  </a:r>
                  <a14:m>
                    <m:oMath xmlns:m="http://schemas.openxmlformats.org/officeDocument/2006/math">
                      <m:r>
                        <a:rPr lang="fr-FR" sz="1400" b="0" i="1" smtClean="0">
                          <a:solidFill>
                            <a:srgbClr val="002060"/>
                          </a:solidFill>
                          <a:latin typeface="Cambria Math" panose="02040503050406030204" pitchFamily="18" charset="0"/>
                        </a:rPr>
                        <m:t>𝑎𝑙𝑒𝑢𝑟𝑠</m:t>
                      </m:r>
                      <m:r>
                        <a:rPr lang="fr-FR" sz="1400" b="0" i="1" smtClean="0">
                          <a:solidFill>
                            <a:srgbClr val="002060"/>
                          </a:solidFill>
                          <a:latin typeface="Cambria Math" panose="02040503050406030204" pitchFamily="18" charset="0"/>
                        </a:rPr>
                        <m:t> </m:t>
                      </m:r>
                      <m:acc>
                        <m:accPr>
                          <m:chr m:val="̂"/>
                          <m:ctrlPr>
                            <a:rPr lang="fr-FR" sz="1400" i="1">
                              <a:solidFill>
                                <a:srgbClr val="002060"/>
                              </a:solidFill>
                              <a:latin typeface="Cambria Math" panose="02040503050406030204" pitchFamily="18" charset="0"/>
                            </a:rPr>
                          </m:ctrlPr>
                        </m:accPr>
                        <m:e>
                          <m:r>
                            <a:rPr lang="fr-FR" sz="1400" i="1">
                              <a:solidFill>
                                <a:srgbClr val="002060"/>
                              </a:solidFill>
                              <a:latin typeface="Cambria Math" panose="02040503050406030204" pitchFamily="18" charset="0"/>
                              <a:ea typeface="Cambria Math" panose="02040503050406030204" pitchFamily="18" charset="0"/>
                            </a:rPr>
                            <m:t>𝛽</m:t>
                          </m:r>
                        </m:e>
                      </m:acc>
                    </m:oMath>
                  </a14:m>
                  <a:endParaRPr lang="fr-FR" sz="1400" baseline="30000"/>
                </a:p>
              </p:txBody>
            </p:sp>
          </mc:Choice>
          <mc:Fallback xmlns="">
            <p:sp>
              <p:nvSpPr>
                <p:cNvPr id="37" name="Rectangle 36"/>
                <p:cNvSpPr>
                  <a:spLocks noRot="1" noChangeAspect="1" noMove="1" noResize="1" noEditPoints="1" noAdjustHandles="1" noChangeArrowheads="1" noChangeShapeType="1" noTextEdit="1"/>
                </p:cNvSpPr>
                <p:nvPr/>
              </p:nvSpPr>
              <p:spPr>
                <a:xfrm>
                  <a:off x="7996938" y="5766592"/>
                  <a:ext cx="1001012" cy="319446"/>
                </a:xfrm>
                <a:prstGeom prst="rect">
                  <a:avLst/>
                </a:prstGeom>
                <a:blipFill>
                  <a:blip r:embed="rId4"/>
                  <a:stretch>
                    <a:fillRect l="-610" r="-8537" b="-19231"/>
                  </a:stretch>
                </a:blipFill>
              </p:spPr>
              <p:txBody>
                <a:bodyPr/>
                <a:lstStyle/>
                <a:p>
                  <a:r>
                    <a:rPr lang="fr-FR">
                      <a:noFill/>
                    </a:rPr>
                    <a:t> </a:t>
                  </a:r>
                </a:p>
              </p:txBody>
            </p:sp>
          </mc:Fallback>
        </mc:AlternateContent>
      </p:grpSp>
      <p:graphicFrame>
        <p:nvGraphicFramePr>
          <p:cNvPr id="48" name="Tableau 47"/>
          <p:cNvGraphicFramePr>
            <a:graphicFrameLocks noGrp="1"/>
          </p:cNvGraphicFramePr>
          <p:nvPr/>
        </p:nvGraphicFramePr>
        <p:xfrm>
          <a:off x="4871963" y="3918296"/>
          <a:ext cx="2810232" cy="1022992"/>
        </p:xfrm>
        <a:graphic>
          <a:graphicData uri="http://schemas.openxmlformats.org/drawingml/2006/table">
            <a:tbl>
              <a:tblPr firstRow="1" bandRow="1">
                <a:tableStyleId>{5C22544A-7EE6-4342-B048-85BDC9FD1C3A}</a:tableStyleId>
              </a:tblPr>
              <a:tblGrid>
                <a:gridCol w="936744">
                  <a:extLst>
                    <a:ext uri="{9D8B030D-6E8A-4147-A177-3AD203B41FA5}">
                      <a16:colId xmlns:a16="http://schemas.microsoft.com/office/drawing/2014/main" val="3634962004"/>
                    </a:ext>
                  </a:extLst>
                </a:gridCol>
                <a:gridCol w="892882">
                  <a:extLst>
                    <a:ext uri="{9D8B030D-6E8A-4147-A177-3AD203B41FA5}">
                      <a16:colId xmlns:a16="http://schemas.microsoft.com/office/drawing/2014/main" val="961987523"/>
                    </a:ext>
                  </a:extLst>
                </a:gridCol>
                <a:gridCol w="980606">
                  <a:extLst>
                    <a:ext uri="{9D8B030D-6E8A-4147-A177-3AD203B41FA5}">
                      <a16:colId xmlns:a16="http://schemas.microsoft.com/office/drawing/2014/main" val="3366856161"/>
                    </a:ext>
                  </a:extLst>
                </a:gridCol>
              </a:tblGrid>
              <a:tr h="267771">
                <a:tc>
                  <a:txBody>
                    <a:bodyPr/>
                    <a:lstStyle/>
                    <a:p>
                      <a:pPr algn="ctr">
                        <a:lnSpc>
                          <a:spcPct val="115000"/>
                        </a:lnSpc>
                        <a:spcBef>
                          <a:spcPts val="1000"/>
                        </a:spcBef>
                        <a:spcAft>
                          <a:spcPts val="0"/>
                        </a:spcAft>
                      </a:pP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D° liberté</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err="1">
                          <a:solidFill>
                            <a:schemeClr val="accent2"/>
                          </a:solidFill>
                          <a:effectLst/>
                        </a:rPr>
                        <a:t>Som</a:t>
                      </a:r>
                      <a:r>
                        <a:rPr lang="fr-FR" sz="1200" baseline="0">
                          <a:solidFill>
                            <a:schemeClr val="accent2"/>
                          </a:solidFill>
                          <a:effectLst/>
                        </a:rPr>
                        <a:t> carrés</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2992170"/>
                  </a:ext>
                </a:extLst>
              </a:tr>
              <a:tr h="267771">
                <a:tc>
                  <a:txBody>
                    <a:bodyPr/>
                    <a:lstStyle/>
                    <a:p>
                      <a:pPr algn="ctr">
                        <a:lnSpc>
                          <a:spcPct val="115000"/>
                        </a:lnSpc>
                        <a:spcBef>
                          <a:spcPts val="1000"/>
                        </a:spcBef>
                        <a:spcAft>
                          <a:spcPts val="0"/>
                        </a:spcAft>
                      </a:pPr>
                      <a:r>
                        <a:rPr lang="fr-FR" sz="1200" baseline="0">
                          <a:solidFill>
                            <a:schemeClr val="accent2"/>
                          </a:solidFill>
                          <a:effectLst/>
                        </a:rPr>
                        <a:t>Régression</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4</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a:solidFill>
                            <a:schemeClr val="accent2"/>
                          </a:solidFill>
                          <a:effectLst/>
                        </a:rPr>
                        <a:t>362.8341</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122007"/>
                  </a:ext>
                </a:extLst>
              </a:tr>
              <a:tr h="267771">
                <a:tc>
                  <a:txBody>
                    <a:bodyPr/>
                    <a:lstStyle/>
                    <a:p>
                      <a:pPr algn="ctr">
                        <a:lnSpc>
                          <a:spcPct val="115000"/>
                        </a:lnSpc>
                        <a:spcBef>
                          <a:spcPts val="1000"/>
                        </a:spcBef>
                        <a:spcAft>
                          <a:spcPts val="0"/>
                        </a:spcAft>
                      </a:pPr>
                      <a:r>
                        <a:rPr lang="fr-FR" sz="1200" baseline="0">
                          <a:solidFill>
                            <a:schemeClr val="accent2"/>
                          </a:solidFill>
                          <a:effectLst/>
                        </a:rPr>
                        <a:t>Résidus</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26</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a:solidFill>
                            <a:schemeClr val="accent2"/>
                          </a:solidFill>
                          <a:effectLst/>
                        </a:rPr>
                        <a:t>17.0432</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1291145"/>
                  </a:ext>
                </a:extLst>
              </a:tr>
              <a:tr h="219679">
                <a:tc>
                  <a:txBody>
                    <a:bodyPr/>
                    <a:lstStyle/>
                    <a:p>
                      <a:pPr algn="ctr">
                        <a:lnSpc>
                          <a:spcPct val="115000"/>
                        </a:lnSpc>
                        <a:spcBef>
                          <a:spcPts val="1000"/>
                        </a:spcBef>
                        <a:spcAft>
                          <a:spcPts val="0"/>
                        </a:spcAft>
                      </a:pPr>
                      <a:r>
                        <a:rPr lang="fr-FR" sz="1200" baseline="0">
                          <a:solidFill>
                            <a:schemeClr val="accent2"/>
                          </a:solidFill>
                          <a:effectLst/>
                        </a:rPr>
                        <a:t>Total</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a:solidFill>
                            <a:schemeClr val="accent2"/>
                          </a:solidFill>
                          <a:effectLst/>
                        </a:rPr>
                        <a:t>-20</a:t>
                      </a:r>
                      <a:endParaRPr lang="fr-FR" sz="1200" baseline="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1000"/>
                        </a:spcBef>
                        <a:spcAft>
                          <a:spcPts val="0"/>
                        </a:spcAft>
                      </a:pPr>
                      <a:r>
                        <a:rPr lang="fr-FR" sz="1200" baseline="0" dirty="0">
                          <a:solidFill>
                            <a:schemeClr val="accent2"/>
                          </a:solidFill>
                          <a:effectLst/>
                        </a:rPr>
                        <a:t>379.8774</a:t>
                      </a:r>
                      <a:endParaRPr lang="fr-FR" sz="1200" baseline="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4852028"/>
                  </a:ext>
                </a:extLst>
              </a:tr>
            </a:tbl>
          </a:graphicData>
        </a:graphic>
      </p:graphicFrame>
      <p:grpSp>
        <p:nvGrpSpPr>
          <p:cNvPr id="49" name="Groupe 48"/>
          <p:cNvGrpSpPr/>
          <p:nvPr/>
        </p:nvGrpSpPr>
        <p:grpSpPr>
          <a:xfrm>
            <a:off x="7520297" y="4338488"/>
            <a:ext cx="1623703" cy="523220"/>
            <a:chOff x="7218949" y="3095077"/>
            <a:chExt cx="1623703" cy="523220"/>
          </a:xfrm>
        </p:grpSpPr>
        <p:sp>
          <p:nvSpPr>
            <p:cNvPr id="50" name="Rectangle 49"/>
            <p:cNvSpPr/>
            <p:nvPr/>
          </p:nvSpPr>
          <p:spPr>
            <a:xfrm>
              <a:off x="7575772" y="3095077"/>
              <a:ext cx="1266880" cy="523220"/>
            </a:xfrm>
            <a:prstGeom prst="rect">
              <a:avLst/>
            </a:prstGeom>
          </p:spPr>
          <p:txBody>
            <a:bodyPr wrap="square">
              <a:spAutoFit/>
            </a:bodyPr>
            <a:lstStyle/>
            <a:p>
              <a:pPr algn="ctr"/>
              <a:r>
                <a:rPr lang="fr-FR" sz="1400" i="1" dirty="0">
                  <a:solidFill>
                    <a:srgbClr val="800080"/>
                  </a:solidFill>
                </a:rPr>
                <a:t>SCE, SCR, SCT</a:t>
              </a:r>
            </a:p>
          </p:txBody>
        </p:sp>
        <p:cxnSp>
          <p:nvCxnSpPr>
            <p:cNvPr id="51" name="Connecteur droit avec flèche 50"/>
            <p:cNvCxnSpPr/>
            <p:nvPr/>
          </p:nvCxnSpPr>
          <p:spPr>
            <a:xfrm flipH="1" flipV="1">
              <a:off x="7218949" y="3277733"/>
              <a:ext cx="549239" cy="7895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70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964641"/>
            <a:chOff x="0" y="998538"/>
            <a:chExt cx="9144000" cy="496464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435119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Régression linéaire : Descente de gradient</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Inverser une matrice est impossible lorsque la taille de X est importante, les algorithmes utilisent plutôt des descentes de gradient.</a:t>
                  </a:r>
                </a:p>
                <a:p>
                  <a:pPr lvl="1" algn="just">
                    <a:spcAft>
                      <a:spcPts val="600"/>
                    </a:spcAft>
                    <a:buFont typeface="Wingdings" pitchFamily="2" charset="2"/>
                    <a:buChar char="§"/>
                  </a:pPr>
                  <a:r>
                    <a:rPr lang="fr-FR" i="1" dirty="0">
                      <a:solidFill>
                        <a:srgbClr val="800080"/>
                      </a:solidFill>
                    </a:rPr>
                    <a:t> Pour le Machine et le </a:t>
                  </a:r>
                  <a:r>
                    <a:rPr lang="fr-FR" i="1" dirty="0" err="1">
                      <a:solidFill>
                        <a:srgbClr val="800080"/>
                      </a:solidFill>
                    </a:rPr>
                    <a:t>Deep</a:t>
                  </a:r>
                  <a:r>
                    <a:rPr lang="fr-FR" i="1" dirty="0">
                      <a:solidFill>
                        <a:srgbClr val="800080"/>
                      </a:solidFill>
                    </a:rPr>
                    <a:t> Learning, la descente de gradient est un des algorithmes les plus importants (Régression, réseaux de Neurones …). </a:t>
                  </a:r>
                </a:p>
                <a:p>
                  <a:pPr lvl="1" algn="just">
                    <a:spcAft>
                      <a:spcPts val="3000"/>
                    </a:spcAft>
                    <a:buFont typeface="Wingdings" pitchFamily="2" charset="2"/>
                    <a:buChar char="§"/>
                  </a:pPr>
                  <a:r>
                    <a:rPr lang="fr-FR" i="1" dirty="0">
                      <a:solidFill>
                        <a:srgbClr val="800080"/>
                      </a:solidFill>
                    </a:rPr>
                    <a:t> C’est un algorithme d’optimisation qui permet de trouver le minimum de n’importe qu’elle fonction convexe (erreur quadratique)</a:t>
                  </a:r>
                </a:p>
                <a:p>
                  <a:pPr lvl="1" algn="just">
                    <a:spcAft>
                      <a:spcPts val="600"/>
                    </a:spcAft>
                    <a:buFont typeface="Wingdings" pitchFamily="2" charset="2"/>
                    <a:buChar char="§"/>
                  </a:pPr>
                  <a:endParaRPr lang="fr-FR" sz="1200" i="1" dirty="0">
                    <a:solidFill>
                      <a:srgbClr val="800080"/>
                    </a:solidFill>
                  </a:endParaRPr>
                </a:p>
                <a:p>
                  <a:pPr algn="just">
                    <a:spcAft>
                      <a:spcPts val="600"/>
                    </a:spcAft>
                    <a:buClr>
                      <a:schemeClr val="accent2"/>
                    </a:buClr>
                  </a:pPr>
                  <a:r>
                    <a:rPr lang="fr-FR" sz="2000" b="1" dirty="0">
                      <a:solidFill>
                        <a:srgbClr val="800080"/>
                      </a:solidFill>
                      <a:sym typeface="Wingdings" pitchFamily="2" charset="2"/>
                    </a:rPr>
                    <a:t>La descente de gradient</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t>
                  </a:r>
                  <a:r>
                    <a:rPr kumimoji="0" lang="fr-FR" sz="1800" b="0" i="1" u="none" strike="noStrike" kern="1200" cap="none" spc="0" normalizeH="0" baseline="0" noProof="0" dirty="0">
                      <a:ln>
                        <a:noFill/>
                      </a:ln>
                      <a:solidFill>
                        <a:srgbClr val="800080"/>
                      </a:solidFill>
                      <a:effectLst/>
                      <a:uLnTx/>
                      <a:uFillTx/>
                      <a:latin typeface="Arial" charset="0"/>
                      <a:ea typeface="+mn-ea"/>
                      <a:cs typeface="Arial" charset="0"/>
                    </a:rPr>
                    <a:t>La suite des valeurs des </a:t>
                  </a:r>
                  <a14:m>
                    <m:oMath xmlns:m="http://schemas.openxmlformats.org/officeDocument/2006/math">
                      <m:r>
                        <a:rPr lang="fr-FR" b="0" i="1" smtClean="0">
                          <a:solidFill>
                            <a:srgbClr val="002060"/>
                          </a:solidFill>
                          <a:latin typeface="Cambria Math" panose="02040503050406030204" pitchFamily="18" charset="0"/>
                          <a:ea typeface="Cambria Math" panose="02040503050406030204" pitchFamily="18" charset="0"/>
                        </a:rPr>
                        <m:t> </m:t>
                      </m:r>
                      <m:sSup>
                        <m:sSupPr>
                          <m:ctrlPr>
                            <a:rPr lang="fr-FR" b="0" i="1" smtClean="0">
                              <a:solidFill>
                                <a:srgbClr val="002060"/>
                              </a:solidFill>
                              <a:latin typeface="Cambria Math" panose="02040503050406030204" pitchFamily="18" charset="0"/>
                              <a:ea typeface="Cambria Math" panose="02040503050406030204" pitchFamily="18" charset="0"/>
                            </a:rPr>
                          </m:ctrlPr>
                        </m:sSupPr>
                        <m:e>
                          <m:r>
                            <a:rPr lang="fr-FR" b="0" i="1" smtClean="0">
                              <a:solidFill>
                                <a:srgbClr val="002060"/>
                              </a:solidFill>
                              <a:latin typeface="Cambria Math" panose="02040503050406030204" pitchFamily="18" charset="0"/>
                              <a:ea typeface="Cambria Math" panose="02040503050406030204" pitchFamily="18" charset="0"/>
                            </a:rPr>
                            <m:t>𝑎</m:t>
                          </m:r>
                        </m:e>
                        <m:sup>
                          <m:r>
                            <a:rPr lang="fr-FR" b="0" i="1" smtClean="0">
                              <a:solidFill>
                                <a:srgbClr val="002060"/>
                              </a:solidFill>
                              <a:latin typeface="Cambria Math" panose="02040503050406030204" pitchFamily="18" charset="0"/>
                              <a:ea typeface="Cambria Math" panose="02040503050406030204" pitchFamily="18" charset="0"/>
                            </a:rPr>
                            <m:t>𝑗</m:t>
                          </m:r>
                        </m:sup>
                      </m:sSup>
                      <m:r>
                        <a:rPr lang="fr-FR" b="0" i="1" smtClean="0">
                          <a:solidFill>
                            <a:srgbClr val="002060"/>
                          </a:solidFill>
                          <a:latin typeface="Cambria Math" panose="02040503050406030204" pitchFamily="18" charset="0"/>
                          <a:ea typeface="Cambria Math" panose="02040503050406030204" pitchFamily="18" charset="0"/>
                        </a:rPr>
                        <m:t> </m:t>
                      </m:r>
                    </m:oMath>
                  </a14:m>
                  <a:r>
                    <a:rPr kumimoji="0" lang="fr-FR" sz="1800" b="0" i="1" u="none" strike="noStrike" kern="1200" cap="none" spc="0" normalizeH="0" baseline="0" noProof="0" dirty="0">
                      <a:ln>
                        <a:noFill/>
                      </a:ln>
                      <a:solidFill>
                        <a:srgbClr val="800080"/>
                      </a:solidFill>
                      <a:effectLst/>
                      <a:uLnTx/>
                      <a:uFillTx/>
                      <a:latin typeface="Arial" charset="0"/>
                      <a:ea typeface="+mn-ea"/>
                      <a:cs typeface="Arial" charset="0"/>
                    </a:rPr>
                    <a:t>convergera vers</a:t>
                  </a:r>
                  <a:endParaRPr lang="fr-FR" i="1" dirty="0">
                    <a:solidFill>
                      <a:srgbClr val="800080"/>
                    </a:solidFill>
                  </a:endParaRPr>
                </a:p>
                <a:p>
                  <a:pPr lvl="1" algn="just">
                    <a:spcAft>
                      <a:spcPts val="600"/>
                    </a:spcAft>
                  </a:pPr>
                  <a:r>
                    <a:rPr kumimoji="0" lang="fr-FR" sz="1800" b="0" i="1" u="none" strike="noStrike" kern="1200" cap="none" spc="0" normalizeH="0" baseline="0" noProof="0" dirty="0">
                      <a:ln>
                        <a:noFill/>
                      </a:ln>
                      <a:solidFill>
                        <a:srgbClr val="800080"/>
                      </a:solidFill>
                      <a:effectLst/>
                      <a:uLnTx/>
                      <a:uFillTx/>
                      <a:latin typeface="Arial" charset="0"/>
                      <a:ea typeface="+mn-ea"/>
                      <a:cs typeface="Arial" charset="0"/>
                    </a:rPr>
                    <a:t>un minimum si l’on se déplace d’une petite</a:t>
                  </a:r>
                </a:p>
                <a:p>
                  <a:pPr lvl="1" algn="just">
                    <a:spcAft>
                      <a:spcPts val="600"/>
                    </a:spcAft>
                  </a:pPr>
                  <a:r>
                    <a:rPr lang="fr-FR" i="1" dirty="0">
                      <a:solidFill>
                        <a:srgbClr val="800080"/>
                      </a:solidFill>
                    </a:rPr>
                    <a:t>distance </a:t>
                  </a: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learning</a:t>
                  </a:r>
                  <a:r>
                    <a:rPr lang="fr-FR" i="1" dirty="0">
                      <a:solidFill>
                        <a:srgbClr val="800080"/>
                      </a:solidFill>
                      <a:sym typeface="Symbol" panose="05050102010706020507" pitchFamily="18" charset="2"/>
                    </a:rPr>
                    <a:t> rate) dans la direction de la dérivée de la fonction</a:t>
                  </a:r>
                  <a:r>
                    <a:rPr lang="fr-FR" i="1" dirty="0">
                      <a:solidFill>
                        <a:srgbClr val="800080"/>
                      </a:solidFill>
                    </a:rPr>
                    <a:t>. </a:t>
                  </a: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4351191"/>
                </a:xfrm>
                <a:prstGeom prst="rect">
                  <a:avLst/>
                </a:prstGeom>
                <a:blipFill>
                  <a:blip r:embed="rId4"/>
                  <a:stretch>
                    <a:fillRect l="-779" t="-581" r="-623" b="-291"/>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grpSp>
      <p:pic>
        <p:nvPicPr>
          <p:cNvPr id="9" name="Image 8">
            <a:extLst>
              <a:ext uri="{FF2B5EF4-FFF2-40B4-BE49-F238E27FC236}">
                <a16:creationId xmlns:a16="http://schemas.microsoft.com/office/drawing/2014/main" id="{2A5228E5-E479-0BAE-9436-90863D18E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424" y="3853542"/>
            <a:ext cx="2860263" cy="1665515"/>
          </a:xfrm>
          <a:prstGeom prst="rect">
            <a:avLst/>
          </a:prstGeom>
        </p:spPr>
      </p:pic>
      <mc:AlternateContent xmlns:mc="http://schemas.openxmlformats.org/markup-compatibility/2006" xmlns:a14="http://schemas.microsoft.com/office/drawing/2010/main">
        <mc:Choice Requires="a14">
          <p:sp>
            <p:nvSpPr>
              <p:cNvPr id="10" name="Rectangle 1">
                <a:extLst>
                  <a:ext uri="{FF2B5EF4-FFF2-40B4-BE49-F238E27FC236}">
                    <a16:creationId xmlns:a16="http://schemas.microsoft.com/office/drawing/2014/main" id="{6CA46D38-A1E0-9AB5-1BD8-5C79CCF4B9F4}"/>
                  </a:ext>
                </a:extLst>
              </p:cNvPr>
              <p:cNvSpPr>
                <a:spLocks noChangeArrowheads="1"/>
              </p:cNvSpPr>
              <p:nvPr/>
            </p:nvSpPr>
            <p:spPr bwMode="auto">
              <a:xfrm>
                <a:off x="2957513" y="6016725"/>
                <a:ext cx="2935287" cy="61991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14:m>
                  <m:oMathPara xmlns:m="http://schemas.openxmlformats.org/officeDocument/2006/math">
                    <m:oMathParaPr>
                      <m:jc m:val="centerGroup"/>
                    </m:oMathParaPr>
                    <m:oMath xmlns:m="http://schemas.openxmlformats.org/officeDocument/2006/math">
                      <m:sSup>
                        <m:sSupPr>
                          <m:ctrlPr>
                            <a:rPr lang="fr-FR" i="1" smtClean="0">
                              <a:solidFill>
                                <a:srgbClr val="002060"/>
                              </a:solidFill>
                              <a:latin typeface="Cambria Math" panose="02040503050406030204" pitchFamily="18" charset="0"/>
                              <a:ea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𝑎</m:t>
                          </m:r>
                        </m:e>
                        <m:sup>
                          <m:r>
                            <a:rPr lang="fr-FR" b="0" i="1" smtClean="0">
                              <a:solidFill>
                                <a:srgbClr val="002060"/>
                              </a:solidFill>
                              <a:latin typeface="Cambria Math" panose="02040503050406030204" pitchFamily="18" charset="0"/>
                              <a:ea typeface="Cambria Math" panose="02040503050406030204" pitchFamily="18" charset="0"/>
                            </a:rPr>
                            <m:t>𝑘</m:t>
                          </m:r>
                        </m:sup>
                      </m:sSup>
                      <m:r>
                        <a:rPr lang="fr-FR" b="0" i="1" smtClean="0">
                          <a:solidFill>
                            <a:srgbClr val="800080"/>
                          </a:solidFill>
                          <a:latin typeface="Cambria Math" panose="02040503050406030204" pitchFamily="18" charset="0"/>
                          <a:sym typeface="Symbol" panose="05050102010706020507" pitchFamily="18" charset="2"/>
                        </a:rPr>
                        <m:t>=</m:t>
                      </m:r>
                      <m:sSup>
                        <m:sSupPr>
                          <m:ctrlPr>
                            <a:rPr lang="fr-FR" i="1">
                              <a:solidFill>
                                <a:srgbClr val="002060"/>
                              </a:solidFill>
                              <a:latin typeface="Cambria Math" panose="02040503050406030204" pitchFamily="18" charset="0"/>
                              <a:ea typeface="Cambria Math" panose="02040503050406030204" pitchFamily="18" charset="0"/>
                            </a:rPr>
                          </m:ctrlPr>
                        </m:sSupPr>
                        <m:e>
                          <m:r>
                            <a:rPr lang="fr-FR" i="1">
                              <a:solidFill>
                                <a:srgbClr val="002060"/>
                              </a:solidFill>
                              <a:latin typeface="Cambria Math" panose="02040503050406030204" pitchFamily="18" charset="0"/>
                              <a:ea typeface="Cambria Math" panose="02040503050406030204" pitchFamily="18" charset="0"/>
                            </a:rPr>
                            <m:t>𝑎</m:t>
                          </m:r>
                        </m:e>
                        <m:sup>
                          <m:r>
                            <a:rPr lang="fr-FR" b="0" i="1" smtClean="0">
                              <a:solidFill>
                                <a:srgbClr val="002060"/>
                              </a:solidFill>
                              <a:latin typeface="Cambria Math" panose="02040503050406030204" pitchFamily="18" charset="0"/>
                              <a:ea typeface="Cambria Math" panose="02040503050406030204" pitchFamily="18" charset="0"/>
                            </a:rPr>
                            <m:t>𝑘</m:t>
                          </m:r>
                          <m:r>
                            <a:rPr lang="fr-FR" b="0" i="1" smtClean="0">
                              <a:solidFill>
                                <a:srgbClr val="002060"/>
                              </a:solidFill>
                              <a:latin typeface="Cambria Math" panose="02040503050406030204" pitchFamily="18" charset="0"/>
                              <a:ea typeface="Cambria Math" panose="02040503050406030204" pitchFamily="18" charset="0"/>
                            </a:rPr>
                            <m:t>−1</m:t>
                          </m:r>
                        </m:sup>
                      </m:sSup>
                      <m:r>
                        <a:rPr lang="fr-FR" b="0" i="1" smtClean="0">
                          <a:solidFill>
                            <a:srgbClr val="800080"/>
                          </a:solidFill>
                          <a:latin typeface="Cambria Math" panose="02040503050406030204" pitchFamily="18" charset="0"/>
                          <a:sym typeface="Symbol" panose="05050102010706020507" pitchFamily="18" charset="2"/>
                        </a:rPr>
                        <m:t>−</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𝜂</m:t>
                      </m:r>
                      <m:f>
                        <m:f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fPr>
                        <m:num>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𝐹</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𝑎</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num>
                        <m:den>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𝑎</m:t>
                          </m:r>
                        </m:den>
                      </m:f>
                    </m:oMath>
                  </m:oMathPara>
                </a14:m>
                <a:endParaRPr lang="fr-FR" i="1" dirty="0">
                  <a:solidFill>
                    <a:srgbClr val="800080"/>
                  </a:solidFill>
                </a:endParaRPr>
              </a:p>
            </p:txBody>
          </p:sp>
        </mc:Choice>
        <mc:Fallback xmlns="">
          <p:sp>
            <p:nvSpPr>
              <p:cNvPr id="10" name="Rectangle 1">
                <a:extLst>
                  <a:ext uri="{FF2B5EF4-FFF2-40B4-BE49-F238E27FC236}">
                    <a16:creationId xmlns:a16="http://schemas.microsoft.com/office/drawing/2014/main" id="{6CA46D38-A1E0-9AB5-1BD8-5C79CCF4B9F4}"/>
                  </a:ext>
                </a:extLst>
              </p:cNvPr>
              <p:cNvSpPr>
                <a:spLocks noRot="1" noChangeAspect="1" noMove="1" noResize="1" noEditPoints="1" noAdjustHandles="1" noChangeArrowheads="1" noChangeShapeType="1" noTextEdit="1"/>
              </p:cNvSpPr>
              <p:nvPr/>
            </p:nvSpPr>
            <p:spPr bwMode="auto">
              <a:xfrm>
                <a:off x="2957513" y="6016725"/>
                <a:ext cx="2935287" cy="619913"/>
              </a:xfrm>
              <a:prstGeom prst="rect">
                <a:avLst/>
              </a:prstGeom>
              <a:blipFill>
                <a:blip r:embed="rId6"/>
                <a:stretch>
                  <a:fillRect b="-3922"/>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spTree>
    <p:extLst>
      <p:ext uri="{BB962C8B-B14F-4D97-AF65-F5344CB8AC3E}">
        <p14:creationId xmlns:p14="http://schemas.microsoft.com/office/powerpoint/2010/main" val="2985191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352388"/>
            <a:chOff x="0" y="998538"/>
            <a:chExt cx="9144000" cy="235238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73893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Mesure de la qualité d’un modèle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Après l’apprentissage les modèles sont utilisés pour des prédictions. </a:t>
              </a:r>
            </a:p>
            <a:p>
              <a:pPr lvl="1" algn="just">
                <a:spcAft>
                  <a:spcPts val="600"/>
                </a:spcAft>
                <a:buFont typeface="Wingdings" pitchFamily="2" charset="2"/>
                <a:buChar char="§"/>
              </a:pPr>
              <a:r>
                <a:rPr lang="fr-FR" i="1" dirty="0">
                  <a:solidFill>
                    <a:srgbClr val="800080"/>
                  </a:solidFill>
                </a:rPr>
                <a:t> On utilise une partie des données (</a:t>
              </a:r>
              <a:r>
                <a:rPr lang="fr-FR" i="1" dirty="0" err="1">
                  <a:solidFill>
                    <a:srgbClr val="800080"/>
                  </a:solidFill>
                </a:rPr>
                <a:t>TrainSet</a:t>
              </a:r>
              <a:r>
                <a:rPr lang="fr-FR" i="1" dirty="0">
                  <a:solidFill>
                    <a:srgbClr val="800080"/>
                  </a:solidFill>
                </a:rPr>
                <a:t>) pour « caler » les paramètres du modèle et une partie (</a:t>
              </a:r>
              <a:r>
                <a:rPr lang="fr-FR" i="1" dirty="0" err="1">
                  <a:solidFill>
                    <a:srgbClr val="800080"/>
                  </a:solidFill>
                </a:rPr>
                <a:t>TestSet</a:t>
              </a:r>
              <a:r>
                <a:rPr lang="fr-FR" i="1" dirty="0">
                  <a:solidFill>
                    <a:srgbClr val="800080"/>
                  </a:solidFill>
                </a:rPr>
                <a:t>) pour le valider.</a:t>
              </a:r>
            </a:p>
            <a:p>
              <a:pPr lvl="1" algn="just">
                <a:spcAft>
                  <a:spcPts val="600"/>
                </a:spcAft>
                <a:buFont typeface="Wingdings" pitchFamily="2" charset="2"/>
                <a:buChar char="§"/>
              </a:pPr>
              <a:r>
                <a:rPr lang="fr-FR" i="1" dirty="0">
                  <a:solidFill>
                    <a:srgbClr val="800080"/>
                  </a:solidFill>
                </a:rPr>
                <a:t> La qualité d’un modèle doit être mesurée sur la partie </a:t>
              </a:r>
              <a:r>
                <a:rPr lang="fr-FR" i="1" dirty="0" err="1">
                  <a:solidFill>
                    <a:srgbClr val="800080"/>
                  </a:solidFill>
                </a:rPr>
                <a:t>TestSet</a:t>
              </a:r>
              <a:r>
                <a:rPr lang="fr-FR" i="1" dirty="0">
                  <a:solidFill>
                    <a:srgbClr val="800080"/>
                  </a:solidFill>
                </a:rPr>
                <a:t>.</a:t>
              </a:r>
            </a:p>
          </p:txBody>
        </p:sp>
      </p:grpSp>
      <p:grpSp>
        <p:nvGrpSpPr>
          <p:cNvPr id="46" name="Groupe 45">
            <a:extLst>
              <a:ext uri="{FF2B5EF4-FFF2-40B4-BE49-F238E27FC236}">
                <a16:creationId xmlns:a16="http://schemas.microsoft.com/office/drawing/2014/main" id="{0AC62AA1-635A-DBAB-B83B-F8A76F775478}"/>
              </a:ext>
            </a:extLst>
          </p:cNvPr>
          <p:cNvGrpSpPr/>
          <p:nvPr/>
        </p:nvGrpSpPr>
        <p:grpSpPr>
          <a:xfrm>
            <a:off x="201403" y="3560023"/>
            <a:ext cx="5740964" cy="3159784"/>
            <a:chOff x="201403" y="3483823"/>
            <a:chExt cx="5740964" cy="3159784"/>
          </a:xfrm>
        </p:grpSpPr>
        <p:pic>
          <p:nvPicPr>
            <p:cNvPr id="3" name="Image 2">
              <a:extLst>
                <a:ext uri="{FF2B5EF4-FFF2-40B4-BE49-F238E27FC236}">
                  <a16:creationId xmlns:a16="http://schemas.microsoft.com/office/drawing/2014/main" id="{A5E7DED8-F978-C341-2454-F891B07ABB89}"/>
                </a:ext>
              </a:extLst>
            </p:cNvPr>
            <p:cNvPicPr>
              <a:picLocks noChangeAspect="1"/>
            </p:cNvPicPr>
            <p:nvPr/>
          </p:nvPicPr>
          <p:blipFill>
            <a:blip r:embed="rId4"/>
            <a:stretch>
              <a:fillRect/>
            </a:stretch>
          </p:blipFill>
          <p:spPr>
            <a:xfrm>
              <a:off x="201403" y="3513502"/>
              <a:ext cx="5740964" cy="3130105"/>
            </a:xfrm>
            <a:prstGeom prst="rect">
              <a:avLst/>
            </a:prstGeom>
          </p:spPr>
        </p:pic>
        <p:sp>
          <p:nvSpPr>
            <p:cNvPr id="13" name="Rectangle 12">
              <a:extLst>
                <a:ext uri="{FF2B5EF4-FFF2-40B4-BE49-F238E27FC236}">
                  <a16:creationId xmlns:a16="http://schemas.microsoft.com/office/drawing/2014/main" id="{B9E8ABCA-684B-DC2A-8826-61CA8AACDC7E}"/>
                </a:ext>
              </a:extLst>
            </p:cNvPr>
            <p:cNvSpPr/>
            <p:nvPr/>
          </p:nvSpPr>
          <p:spPr>
            <a:xfrm>
              <a:off x="1172248" y="3483823"/>
              <a:ext cx="3895618" cy="307777"/>
            </a:xfrm>
            <a:prstGeom prst="rect">
              <a:avLst/>
            </a:prstGeom>
          </p:spPr>
          <p:txBody>
            <a:bodyPr wrap="none">
              <a:spAutoFit/>
            </a:bodyPr>
            <a:lstStyle/>
            <a:p>
              <a:pPr algn="ctr"/>
              <a:r>
                <a:rPr lang="fr-FR" sz="1400" i="1" dirty="0">
                  <a:solidFill>
                    <a:srgbClr val="800080"/>
                  </a:solidFill>
                </a:rPr>
                <a:t>Exemple : estimation du prix d’un appartement</a:t>
              </a:r>
              <a:endParaRPr lang="fr-FR" sz="1400" dirty="0"/>
            </a:p>
          </p:txBody>
        </p:sp>
      </p:grpSp>
      <p:grpSp>
        <p:nvGrpSpPr>
          <p:cNvPr id="45" name="Groupe 44">
            <a:extLst>
              <a:ext uri="{FF2B5EF4-FFF2-40B4-BE49-F238E27FC236}">
                <a16:creationId xmlns:a16="http://schemas.microsoft.com/office/drawing/2014/main" id="{A5FF7BF6-B8D8-E787-5046-6308FD39C040}"/>
              </a:ext>
            </a:extLst>
          </p:cNvPr>
          <p:cNvGrpSpPr/>
          <p:nvPr/>
        </p:nvGrpSpPr>
        <p:grpSpPr>
          <a:xfrm>
            <a:off x="5855836" y="3560023"/>
            <a:ext cx="3231896" cy="1471726"/>
            <a:chOff x="5855836" y="3483823"/>
            <a:chExt cx="3231896" cy="1471726"/>
          </a:xfrm>
        </p:grpSpPr>
        <p:sp>
          <p:nvSpPr>
            <p:cNvPr id="14" name="Rectangle 13">
              <a:extLst>
                <a:ext uri="{FF2B5EF4-FFF2-40B4-BE49-F238E27FC236}">
                  <a16:creationId xmlns:a16="http://schemas.microsoft.com/office/drawing/2014/main" id="{267C594A-C7F9-3F84-D9A9-9CFE9C4E446A}"/>
                </a:ext>
              </a:extLst>
            </p:cNvPr>
            <p:cNvSpPr/>
            <p:nvPr/>
          </p:nvSpPr>
          <p:spPr>
            <a:xfrm>
              <a:off x="6074032" y="3483823"/>
              <a:ext cx="2629245" cy="738664"/>
            </a:xfrm>
            <a:prstGeom prst="rect">
              <a:avLst/>
            </a:prstGeom>
          </p:spPr>
          <p:txBody>
            <a:bodyPr wrap="none">
              <a:spAutoFit/>
            </a:bodyPr>
            <a:lstStyle/>
            <a:p>
              <a:pPr algn="ctr"/>
              <a:r>
                <a:rPr lang="fr-FR" sz="1400" i="1" dirty="0">
                  <a:solidFill>
                    <a:srgbClr val="800080"/>
                  </a:solidFill>
                </a:rPr>
                <a:t>A partir d’un modèle de type</a:t>
              </a:r>
            </a:p>
            <a:p>
              <a:pPr algn="ctr"/>
              <a:r>
                <a:rPr lang="fr-FR" sz="1400" i="1" dirty="0">
                  <a:solidFill>
                    <a:srgbClr val="800080"/>
                  </a:solidFill>
                </a:rPr>
                <a:t>Prix = </a:t>
              </a:r>
              <a:r>
                <a:rPr lang="fr-FR" sz="1400" i="1" dirty="0" err="1">
                  <a:solidFill>
                    <a:srgbClr val="800080"/>
                  </a:solidFill>
                </a:rPr>
                <a:t>ax+b</a:t>
              </a:r>
              <a:r>
                <a:rPr lang="fr-FR" sz="1400" i="1" dirty="0">
                  <a:solidFill>
                    <a:srgbClr val="800080"/>
                  </a:solidFill>
                </a:rPr>
                <a:t> </a:t>
              </a:r>
            </a:p>
            <a:p>
              <a:pPr algn="ctr"/>
              <a:r>
                <a:rPr lang="fr-FR" sz="1400" i="1" dirty="0">
                  <a:solidFill>
                    <a:srgbClr val="800080"/>
                  </a:solidFill>
                </a:rPr>
                <a:t>(x surface – a et b paramètres)</a:t>
              </a:r>
              <a:endParaRPr lang="fr-FR" sz="1400" dirty="0"/>
            </a:p>
          </p:txBody>
        </p:sp>
        <p:sp>
          <p:nvSpPr>
            <p:cNvPr id="15" name="Rectangle 14">
              <a:extLst>
                <a:ext uri="{FF2B5EF4-FFF2-40B4-BE49-F238E27FC236}">
                  <a16:creationId xmlns:a16="http://schemas.microsoft.com/office/drawing/2014/main" id="{CA1AA6A4-4DCC-5C27-D92E-E2E663F5C189}"/>
                </a:ext>
              </a:extLst>
            </p:cNvPr>
            <p:cNvSpPr/>
            <p:nvPr/>
          </p:nvSpPr>
          <p:spPr>
            <a:xfrm>
              <a:off x="5855836" y="4432329"/>
              <a:ext cx="3231896" cy="523220"/>
            </a:xfrm>
            <a:prstGeom prst="rect">
              <a:avLst/>
            </a:prstGeom>
          </p:spPr>
          <p:txBody>
            <a:bodyPr wrap="square">
              <a:spAutoFit/>
            </a:bodyPr>
            <a:lstStyle/>
            <a:p>
              <a:pPr algn="ctr"/>
              <a:r>
                <a:rPr lang="fr-FR" sz="1400" i="1" dirty="0">
                  <a:solidFill>
                    <a:srgbClr val="800080"/>
                  </a:solidFill>
                </a:rPr>
                <a:t>Le but est de trouver a et b qui minimisent les erreurs sur le </a:t>
              </a:r>
              <a:r>
                <a:rPr lang="fr-FR" sz="1400" i="1" dirty="0" err="1">
                  <a:solidFill>
                    <a:srgbClr val="800080"/>
                  </a:solidFill>
                </a:rPr>
                <a:t>TrainSet</a:t>
              </a:r>
              <a:endParaRPr lang="fr-FR" sz="1400" dirty="0"/>
            </a:p>
          </p:txBody>
        </p:sp>
      </p:grpSp>
      <p:grpSp>
        <p:nvGrpSpPr>
          <p:cNvPr id="41" name="Groupe 40">
            <a:extLst>
              <a:ext uri="{FF2B5EF4-FFF2-40B4-BE49-F238E27FC236}">
                <a16:creationId xmlns:a16="http://schemas.microsoft.com/office/drawing/2014/main" id="{0BFF0F67-5831-1F31-BC7F-DDBD574467E9}"/>
              </a:ext>
            </a:extLst>
          </p:cNvPr>
          <p:cNvGrpSpPr/>
          <p:nvPr/>
        </p:nvGrpSpPr>
        <p:grpSpPr>
          <a:xfrm>
            <a:off x="702233" y="4326673"/>
            <a:ext cx="5153603" cy="1817818"/>
            <a:chOff x="702233" y="4250473"/>
            <a:chExt cx="5153603" cy="1817818"/>
          </a:xfrm>
        </p:grpSpPr>
        <p:cxnSp>
          <p:nvCxnSpPr>
            <p:cNvPr id="5" name="Connecteur droit 4">
              <a:extLst>
                <a:ext uri="{FF2B5EF4-FFF2-40B4-BE49-F238E27FC236}">
                  <a16:creationId xmlns:a16="http://schemas.microsoft.com/office/drawing/2014/main" id="{84770649-0D69-0EC1-98A1-0DF09FFC2402}"/>
                </a:ext>
              </a:extLst>
            </p:cNvPr>
            <p:cNvCxnSpPr>
              <a:cxnSpLocks/>
            </p:cNvCxnSpPr>
            <p:nvPr/>
          </p:nvCxnSpPr>
          <p:spPr>
            <a:xfrm>
              <a:off x="702233" y="4875795"/>
              <a:ext cx="5153603"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D6C003F2-63B1-BDDA-C1AE-340CD7D000A8}"/>
                </a:ext>
              </a:extLst>
            </p:cNvPr>
            <p:cNvCxnSpPr>
              <a:cxnSpLocks/>
            </p:cNvCxnSpPr>
            <p:nvPr/>
          </p:nvCxnSpPr>
          <p:spPr>
            <a:xfrm>
              <a:off x="4849090" y="4432329"/>
              <a:ext cx="0" cy="443466"/>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AFB60DBF-5954-2F74-91C0-D335574D552D}"/>
                </a:ext>
              </a:extLst>
            </p:cNvPr>
            <p:cNvCxnSpPr>
              <a:cxnSpLocks/>
            </p:cNvCxnSpPr>
            <p:nvPr/>
          </p:nvCxnSpPr>
          <p:spPr>
            <a:xfrm>
              <a:off x="4558145" y="4250473"/>
              <a:ext cx="0" cy="625322"/>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187CB05E-DEA6-4677-81D4-47983B046D56}"/>
                </a:ext>
              </a:extLst>
            </p:cNvPr>
            <p:cNvCxnSpPr>
              <a:cxnSpLocks/>
            </p:cNvCxnSpPr>
            <p:nvPr/>
          </p:nvCxnSpPr>
          <p:spPr>
            <a:xfrm>
              <a:off x="765104" y="4875795"/>
              <a:ext cx="0" cy="1192496"/>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3FD72374-E70B-5810-ED94-1EEA7B2BD0E8}"/>
                </a:ext>
              </a:extLst>
            </p:cNvPr>
            <p:cNvCxnSpPr>
              <a:cxnSpLocks/>
            </p:cNvCxnSpPr>
            <p:nvPr/>
          </p:nvCxnSpPr>
          <p:spPr>
            <a:xfrm>
              <a:off x="1125322" y="4875795"/>
              <a:ext cx="0" cy="929260"/>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FBB98BBB-41A3-23BC-81E0-FB98FAF90941}"/>
                </a:ext>
              </a:extLst>
            </p:cNvPr>
            <p:cNvCxnSpPr>
              <a:cxnSpLocks/>
            </p:cNvCxnSpPr>
            <p:nvPr/>
          </p:nvCxnSpPr>
          <p:spPr>
            <a:xfrm>
              <a:off x="1471686" y="4875795"/>
              <a:ext cx="0" cy="692497"/>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D7EC66A4-3DBC-68CA-847F-3803B721D317}"/>
                </a:ext>
              </a:extLst>
            </p:cNvPr>
            <p:cNvCxnSpPr>
              <a:cxnSpLocks/>
            </p:cNvCxnSpPr>
            <p:nvPr/>
          </p:nvCxnSpPr>
          <p:spPr>
            <a:xfrm>
              <a:off x="3785394" y="4292783"/>
              <a:ext cx="0" cy="583012"/>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DC236A78-5731-7E25-018A-2172540EB314}"/>
                </a:ext>
              </a:extLst>
            </p:cNvPr>
            <p:cNvCxnSpPr>
              <a:cxnSpLocks/>
            </p:cNvCxnSpPr>
            <p:nvPr/>
          </p:nvCxnSpPr>
          <p:spPr>
            <a:xfrm>
              <a:off x="4034776" y="4432329"/>
              <a:ext cx="0" cy="443466"/>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47F5D4D5-CD02-7D6B-72DD-98BE5EE6BE25}"/>
                </a:ext>
              </a:extLst>
            </p:cNvPr>
            <p:cNvCxnSpPr>
              <a:cxnSpLocks/>
            </p:cNvCxnSpPr>
            <p:nvPr/>
          </p:nvCxnSpPr>
          <p:spPr>
            <a:xfrm>
              <a:off x="3605285" y="4563134"/>
              <a:ext cx="0" cy="312661"/>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051F8CF4-497F-001D-DA43-6A48F322ECF9}"/>
                </a:ext>
              </a:extLst>
            </p:cNvPr>
            <p:cNvCxnSpPr>
              <a:cxnSpLocks/>
            </p:cNvCxnSpPr>
            <p:nvPr/>
          </p:nvCxnSpPr>
          <p:spPr>
            <a:xfrm>
              <a:off x="3251324" y="4875795"/>
              <a:ext cx="0" cy="202759"/>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D1A68192-D613-38DD-8137-216B1395464F}"/>
                </a:ext>
              </a:extLst>
            </p:cNvPr>
            <p:cNvCxnSpPr>
              <a:cxnSpLocks/>
            </p:cNvCxnSpPr>
            <p:nvPr/>
          </p:nvCxnSpPr>
          <p:spPr>
            <a:xfrm>
              <a:off x="2723231" y="4905475"/>
              <a:ext cx="0" cy="340537"/>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55AA65A6-F6A4-F539-89E5-C8F1F848DB69}"/>
                </a:ext>
              </a:extLst>
            </p:cNvPr>
            <p:cNvCxnSpPr>
              <a:cxnSpLocks/>
            </p:cNvCxnSpPr>
            <p:nvPr/>
          </p:nvCxnSpPr>
          <p:spPr>
            <a:xfrm>
              <a:off x="2363013" y="4874803"/>
              <a:ext cx="0" cy="465622"/>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A4CE7760-A353-EC31-B82D-E1C3C0243649}"/>
                </a:ext>
              </a:extLst>
            </p:cNvPr>
            <p:cNvCxnSpPr>
              <a:cxnSpLocks/>
            </p:cNvCxnSpPr>
            <p:nvPr/>
          </p:nvCxnSpPr>
          <p:spPr>
            <a:xfrm>
              <a:off x="2196758" y="4874803"/>
              <a:ext cx="0" cy="693489"/>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DB7F65E1-5EBB-0151-9040-B72AA67208B7}"/>
                </a:ext>
              </a:extLst>
            </p:cNvPr>
            <p:cNvCxnSpPr>
              <a:cxnSpLocks/>
            </p:cNvCxnSpPr>
            <p:nvPr/>
          </p:nvCxnSpPr>
          <p:spPr>
            <a:xfrm>
              <a:off x="1836539" y="4874803"/>
              <a:ext cx="0" cy="465622"/>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grpSp>
      <p:grpSp>
        <p:nvGrpSpPr>
          <p:cNvPr id="78" name="Groupe 77">
            <a:extLst>
              <a:ext uri="{FF2B5EF4-FFF2-40B4-BE49-F238E27FC236}">
                <a16:creationId xmlns:a16="http://schemas.microsoft.com/office/drawing/2014/main" id="{852488AD-2541-95E2-68CB-E0588D7AF77A}"/>
              </a:ext>
            </a:extLst>
          </p:cNvPr>
          <p:cNvGrpSpPr/>
          <p:nvPr/>
        </p:nvGrpSpPr>
        <p:grpSpPr>
          <a:xfrm>
            <a:off x="737394" y="4077642"/>
            <a:ext cx="8350338" cy="2310722"/>
            <a:chOff x="737394" y="4001442"/>
            <a:chExt cx="8350338" cy="2310722"/>
          </a:xfrm>
        </p:grpSpPr>
        <p:cxnSp>
          <p:nvCxnSpPr>
            <p:cNvPr id="62" name="Connecteur droit 61">
              <a:extLst>
                <a:ext uri="{FF2B5EF4-FFF2-40B4-BE49-F238E27FC236}">
                  <a16:creationId xmlns:a16="http://schemas.microsoft.com/office/drawing/2014/main" id="{1B4252F0-AF02-1CE3-3CFF-25BB53844D50}"/>
                </a:ext>
              </a:extLst>
            </p:cNvPr>
            <p:cNvCxnSpPr>
              <a:cxnSpLocks/>
            </p:cNvCxnSpPr>
            <p:nvPr/>
          </p:nvCxnSpPr>
          <p:spPr>
            <a:xfrm>
              <a:off x="4849090" y="4119668"/>
              <a:ext cx="0" cy="312661"/>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grpSp>
          <p:nvGrpSpPr>
            <p:cNvPr id="73" name="Groupe 72">
              <a:extLst>
                <a:ext uri="{FF2B5EF4-FFF2-40B4-BE49-F238E27FC236}">
                  <a16:creationId xmlns:a16="http://schemas.microsoft.com/office/drawing/2014/main" id="{919C8CD4-174E-7B02-2875-6A5B0EBD5877}"/>
                </a:ext>
              </a:extLst>
            </p:cNvPr>
            <p:cNvGrpSpPr/>
            <p:nvPr/>
          </p:nvGrpSpPr>
          <p:grpSpPr>
            <a:xfrm>
              <a:off x="737394" y="4001442"/>
              <a:ext cx="8350338" cy="2310722"/>
              <a:chOff x="737394" y="4001442"/>
              <a:chExt cx="8350338" cy="2310722"/>
            </a:xfrm>
          </p:grpSpPr>
          <p:cxnSp>
            <p:nvCxnSpPr>
              <p:cNvPr id="57" name="Connecteur droit 56">
                <a:extLst>
                  <a:ext uri="{FF2B5EF4-FFF2-40B4-BE49-F238E27FC236}">
                    <a16:creationId xmlns:a16="http://schemas.microsoft.com/office/drawing/2014/main" id="{6846E5DE-E663-0EF5-A8B0-42A739617971}"/>
                  </a:ext>
                </a:extLst>
              </p:cNvPr>
              <p:cNvCxnSpPr>
                <a:cxnSpLocks/>
              </p:cNvCxnSpPr>
              <p:nvPr/>
            </p:nvCxnSpPr>
            <p:spPr>
              <a:xfrm flipV="1">
                <a:off x="737394" y="4001442"/>
                <a:ext cx="4319515" cy="2122269"/>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5BA0A287-AB0F-D2A1-1DDC-E05A7D20D306}"/>
                  </a:ext>
                </a:extLst>
              </p:cNvPr>
              <p:cNvSpPr/>
              <p:nvPr/>
            </p:nvSpPr>
            <p:spPr>
              <a:xfrm>
                <a:off x="5855836" y="5788944"/>
                <a:ext cx="3231896" cy="523220"/>
              </a:xfrm>
              <a:prstGeom prst="rect">
                <a:avLst/>
              </a:prstGeom>
            </p:spPr>
            <p:txBody>
              <a:bodyPr wrap="square">
                <a:spAutoFit/>
              </a:bodyPr>
              <a:lstStyle/>
              <a:p>
                <a:pPr algn="ctr"/>
                <a:r>
                  <a:rPr lang="fr-FR" sz="1400" i="1" dirty="0">
                    <a:solidFill>
                      <a:srgbClr val="800080"/>
                    </a:solidFill>
                  </a:rPr>
                  <a:t>Pour a=2,9 et b=-45.8 on a </a:t>
                </a:r>
              </a:p>
              <a:p>
                <a:pPr algn="ctr"/>
                <a:r>
                  <a:rPr lang="fr-FR" sz="1400" i="1" dirty="0">
                    <a:solidFill>
                      <a:srgbClr val="800080"/>
                    </a:solidFill>
                  </a:rPr>
                  <a:t>(10, 25.8, 110 …, 12, 55.4) = 320.4</a:t>
                </a:r>
                <a:endParaRPr lang="fr-FR" sz="1400" dirty="0"/>
              </a:p>
            </p:txBody>
          </p:sp>
          <p:cxnSp>
            <p:nvCxnSpPr>
              <p:cNvPr id="65" name="Connecteur droit 64">
                <a:extLst>
                  <a:ext uri="{FF2B5EF4-FFF2-40B4-BE49-F238E27FC236}">
                    <a16:creationId xmlns:a16="http://schemas.microsoft.com/office/drawing/2014/main" id="{A193B631-E056-9067-8E70-F22AC3ABA47F}"/>
                  </a:ext>
                </a:extLst>
              </p:cNvPr>
              <p:cNvCxnSpPr>
                <a:cxnSpLocks/>
              </p:cNvCxnSpPr>
              <p:nvPr/>
            </p:nvCxnSpPr>
            <p:spPr>
              <a:xfrm>
                <a:off x="3785394" y="4275998"/>
                <a:ext cx="0" cy="312661"/>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81EB31FA-8461-7EC8-A366-948FCF59FADE}"/>
                  </a:ext>
                </a:extLst>
              </p:cNvPr>
              <p:cNvCxnSpPr>
                <a:cxnSpLocks/>
              </p:cNvCxnSpPr>
              <p:nvPr/>
            </p:nvCxnSpPr>
            <p:spPr>
              <a:xfrm>
                <a:off x="3600496" y="4592814"/>
                <a:ext cx="4789" cy="126650"/>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868DCE6F-9DCC-FD39-72E9-661B7108BCD1}"/>
                  </a:ext>
                </a:extLst>
              </p:cNvPr>
              <p:cNvCxnSpPr>
                <a:cxnSpLocks/>
              </p:cNvCxnSpPr>
              <p:nvPr/>
            </p:nvCxnSpPr>
            <p:spPr>
              <a:xfrm>
                <a:off x="3243606" y="4884112"/>
                <a:ext cx="4789" cy="126650"/>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FD6620A7-FF58-5637-FDBB-33024E728C1E}"/>
                  </a:ext>
                </a:extLst>
              </p:cNvPr>
              <p:cNvCxnSpPr>
                <a:cxnSpLocks/>
              </p:cNvCxnSpPr>
              <p:nvPr/>
            </p:nvCxnSpPr>
            <p:spPr>
              <a:xfrm flipH="1">
                <a:off x="2716974" y="5115316"/>
                <a:ext cx="15776" cy="153729"/>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435EDBD7-4E82-58D3-CC3C-6C40CBF3CD37}"/>
                  </a:ext>
                </a:extLst>
              </p:cNvPr>
              <p:cNvCxnSpPr>
                <a:cxnSpLocks/>
              </p:cNvCxnSpPr>
              <p:nvPr/>
            </p:nvCxnSpPr>
            <p:spPr>
              <a:xfrm>
                <a:off x="2182904" y="5424083"/>
                <a:ext cx="9215" cy="109484"/>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90A8D8D9-C0C0-E034-F917-399DEA3F9C42}"/>
                  </a:ext>
                </a:extLst>
              </p:cNvPr>
              <p:cNvCxnSpPr>
                <a:cxnSpLocks/>
              </p:cNvCxnSpPr>
              <p:nvPr/>
            </p:nvCxnSpPr>
            <p:spPr>
              <a:xfrm>
                <a:off x="1485540" y="5568292"/>
                <a:ext cx="0" cy="209842"/>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1F49B6CE-C5EC-DB1C-4065-94206313C362}"/>
                  </a:ext>
                </a:extLst>
              </p:cNvPr>
              <p:cNvCxnSpPr>
                <a:cxnSpLocks/>
              </p:cNvCxnSpPr>
              <p:nvPr/>
            </p:nvCxnSpPr>
            <p:spPr>
              <a:xfrm>
                <a:off x="1125322" y="5805055"/>
                <a:ext cx="0" cy="121183"/>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grpSp>
      </p:grpSp>
      <p:sp>
        <p:nvSpPr>
          <p:cNvPr id="87" name="Rectangle 86">
            <a:extLst>
              <a:ext uri="{FF2B5EF4-FFF2-40B4-BE49-F238E27FC236}">
                <a16:creationId xmlns:a16="http://schemas.microsoft.com/office/drawing/2014/main" id="{1C7BBD3E-B7B7-1CF6-43B9-B1BF785D0766}"/>
              </a:ext>
            </a:extLst>
          </p:cNvPr>
          <p:cNvSpPr/>
          <p:nvPr/>
        </p:nvSpPr>
        <p:spPr>
          <a:xfrm>
            <a:off x="5855836" y="5173040"/>
            <a:ext cx="3231896" cy="523220"/>
          </a:xfrm>
          <a:prstGeom prst="rect">
            <a:avLst/>
          </a:prstGeom>
        </p:spPr>
        <p:txBody>
          <a:bodyPr wrap="square">
            <a:spAutoFit/>
          </a:bodyPr>
          <a:lstStyle/>
          <a:p>
            <a:pPr algn="ctr"/>
            <a:r>
              <a:rPr lang="fr-FR" sz="1400" i="1" dirty="0">
                <a:solidFill>
                  <a:srgbClr val="800080"/>
                </a:solidFill>
              </a:rPr>
              <a:t>Pour a=0 et b=300 on a des erreurs (190, 145, 110 …, 100, 80) = 1185</a:t>
            </a:r>
            <a:endParaRPr lang="fr-FR" sz="1400" dirty="0"/>
          </a:p>
        </p:txBody>
      </p:sp>
    </p:spTree>
    <p:extLst>
      <p:ext uri="{BB962C8B-B14F-4D97-AF65-F5344CB8AC3E}">
        <p14:creationId xmlns:p14="http://schemas.microsoft.com/office/powerpoint/2010/main" val="43714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629386"/>
            <a:chOff x="0" y="998538"/>
            <a:chExt cx="9144000" cy="26293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0159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Mesure de la qualité d’un modèle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Il est possible d’augmenter la dimension d’un problème pour que l’algorithme d’apprentissage « colle » mieux au </a:t>
              </a:r>
              <a:r>
                <a:rPr lang="fr-FR" i="1" dirty="0" err="1">
                  <a:solidFill>
                    <a:srgbClr val="800080"/>
                  </a:solidFill>
                </a:rPr>
                <a:t>TrainSet</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Pour cela il suffit d’ajouter des </a:t>
              </a:r>
              <a:r>
                <a:rPr lang="fr-FR" i="1" dirty="0" err="1">
                  <a:solidFill>
                    <a:srgbClr val="800080"/>
                  </a:solidFill>
                </a:rPr>
                <a:t>features</a:t>
              </a:r>
              <a:r>
                <a:rPr lang="fr-FR" i="1" dirty="0">
                  <a:solidFill>
                    <a:srgbClr val="800080"/>
                  </a:solidFill>
                </a:rPr>
                <a:t> correspondant à X</a:t>
              </a:r>
              <a:r>
                <a:rPr lang="fr-FR" i="1" baseline="30000" dirty="0">
                  <a:solidFill>
                    <a:srgbClr val="800080"/>
                  </a:solidFill>
                </a:rPr>
                <a:t>2</a:t>
              </a:r>
              <a:r>
                <a:rPr lang="fr-FR" i="1" dirty="0">
                  <a:solidFill>
                    <a:srgbClr val="800080"/>
                  </a:solidFill>
                </a:rPr>
                <a:t>, X</a:t>
              </a:r>
              <a:r>
                <a:rPr lang="fr-FR" i="1" baseline="30000" dirty="0">
                  <a:solidFill>
                    <a:srgbClr val="800080"/>
                  </a:solidFill>
                </a:rPr>
                <a:t>3</a:t>
              </a:r>
              <a:r>
                <a:rPr lang="fr-FR" i="1" dirty="0">
                  <a:solidFill>
                    <a:srgbClr val="800080"/>
                  </a:solidFill>
                </a:rPr>
                <a:t>, …</a:t>
              </a:r>
              <a:r>
                <a:rPr lang="fr-FR" i="1" dirty="0" err="1">
                  <a:solidFill>
                    <a:srgbClr val="800080"/>
                  </a:solidFill>
                </a:rPr>
                <a:t>X</a:t>
              </a:r>
              <a:r>
                <a:rPr lang="fr-FR" i="1" baseline="30000" dirty="0" err="1">
                  <a:solidFill>
                    <a:srgbClr val="800080"/>
                  </a:solidFill>
                </a:rPr>
                <a:t>n</a:t>
              </a:r>
              <a:endParaRPr lang="fr-FR" i="1" baseline="30000" dirty="0">
                <a:solidFill>
                  <a:srgbClr val="800080"/>
                </a:solidFill>
              </a:endParaRPr>
            </a:p>
            <a:p>
              <a:pPr lvl="1" algn="just">
                <a:spcAft>
                  <a:spcPts val="600"/>
                </a:spcAft>
                <a:buFont typeface="Wingdings" pitchFamily="2" charset="2"/>
                <a:buChar char="§"/>
              </a:pPr>
              <a:r>
                <a:rPr lang="fr-FR" i="1" dirty="0">
                  <a:solidFill>
                    <a:srgbClr val="800080"/>
                  </a:solidFill>
                </a:rPr>
                <a:t> Les erreurs sur le </a:t>
              </a:r>
              <a:r>
                <a:rPr lang="fr-FR" i="1" dirty="0" err="1">
                  <a:solidFill>
                    <a:srgbClr val="800080"/>
                  </a:solidFill>
                </a:rPr>
                <a:t>TrainSet</a:t>
              </a:r>
              <a:r>
                <a:rPr lang="fr-FR" i="1" dirty="0">
                  <a:solidFill>
                    <a:srgbClr val="800080"/>
                  </a:solidFill>
                </a:rPr>
                <a:t> tendent alors vers 0, mais un trop grand apprentissage conduit à une dégradation des résultats sur le </a:t>
              </a:r>
              <a:r>
                <a:rPr lang="fr-FR" i="1" dirty="0" err="1">
                  <a:solidFill>
                    <a:srgbClr val="800080"/>
                  </a:solidFill>
                </a:rPr>
                <a:t>TestSet</a:t>
              </a:r>
              <a:r>
                <a:rPr lang="fr-FR" i="1" dirty="0">
                  <a:solidFill>
                    <a:srgbClr val="800080"/>
                  </a:solidFill>
                </a:rPr>
                <a:t>.</a:t>
              </a:r>
            </a:p>
          </p:txBody>
        </p:sp>
      </p:grpSp>
      <p:grpSp>
        <p:nvGrpSpPr>
          <p:cNvPr id="46" name="Groupe 45">
            <a:extLst>
              <a:ext uri="{FF2B5EF4-FFF2-40B4-BE49-F238E27FC236}">
                <a16:creationId xmlns:a16="http://schemas.microsoft.com/office/drawing/2014/main" id="{0AC62AA1-635A-DBAB-B83B-F8A76F775478}"/>
              </a:ext>
            </a:extLst>
          </p:cNvPr>
          <p:cNvGrpSpPr/>
          <p:nvPr/>
        </p:nvGrpSpPr>
        <p:grpSpPr>
          <a:xfrm>
            <a:off x="223020" y="3542654"/>
            <a:ext cx="5740964" cy="3159784"/>
            <a:chOff x="201403" y="3483823"/>
            <a:chExt cx="5740964" cy="3159784"/>
          </a:xfrm>
        </p:grpSpPr>
        <p:pic>
          <p:nvPicPr>
            <p:cNvPr id="3" name="Image 2">
              <a:extLst>
                <a:ext uri="{FF2B5EF4-FFF2-40B4-BE49-F238E27FC236}">
                  <a16:creationId xmlns:a16="http://schemas.microsoft.com/office/drawing/2014/main" id="{A5E7DED8-F978-C341-2454-F891B07ABB89}"/>
                </a:ext>
              </a:extLst>
            </p:cNvPr>
            <p:cNvPicPr>
              <a:picLocks noChangeAspect="1"/>
            </p:cNvPicPr>
            <p:nvPr/>
          </p:nvPicPr>
          <p:blipFill>
            <a:blip r:embed="rId4"/>
            <a:stretch>
              <a:fillRect/>
            </a:stretch>
          </p:blipFill>
          <p:spPr>
            <a:xfrm>
              <a:off x="201403" y="3513502"/>
              <a:ext cx="5740964" cy="3130105"/>
            </a:xfrm>
            <a:prstGeom prst="rect">
              <a:avLst/>
            </a:prstGeom>
          </p:spPr>
        </p:pic>
        <p:sp>
          <p:nvSpPr>
            <p:cNvPr id="13" name="Rectangle 12">
              <a:extLst>
                <a:ext uri="{FF2B5EF4-FFF2-40B4-BE49-F238E27FC236}">
                  <a16:creationId xmlns:a16="http://schemas.microsoft.com/office/drawing/2014/main" id="{B9E8ABCA-684B-DC2A-8826-61CA8AACDC7E}"/>
                </a:ext>
              </a:extLst>
            </p:cNvPr>
            <p:cNvSpPr/>
            <p:nvPr/>
          </p:nvSpPr>
          <p:spPr>
            <a:xfrm>
              <a:off x="1595438" y="3483823"/>
              <a:ext cx="3049233" cy="307777"/>
            </a:xfrm>
            <a:prstGeom prst="rect">
              <a:avLst/>
            </a:prstGeom>
          </p:spPr>
          <p:txBody>
            <a:bodyPr wrap="none">
              <a:spAutoFit/>
            </a:bodyPr>
            <a:lstStyle/>
            <a:p>
              <a:pPr algn="ctr"/>
              <a:r>
                <a:rPr lang="fr-FR" sz="1400" i="1" dirty="0">
                  <a:solidFill>
                    <a:srgbClr val="800080"/>
                  </a:solidFill>
                </a:rPr>
                <a:t>Estimation du prix d’un appartement</a:t>
              </a:r>
              <a:endParaRPr lang="fr-FR" sz="1400" dirty="0"/>
            </a:p>
          </p:txBody>
        </p:sp>
      </p:grpSp>
      <p:grpSp>
        <p:nvGrpSpPr>
          <p:cNvPr id="17" name="Groupe 16">
            <a:extLst>
              <a:ext uri="{FF2B5EF4-FFF2-40B4-BE49-F238E27FC236}">
                <a16:creationId xmlns:a16="http://schemas.microsoft.com/office/drawing/2014/main" id="{64BA5AEF-2356-986A-D3AC-FDB26A5C1F3D}"/>
              </a:ext>
            </a:extLst>
          </p:cNvPr>
          <p:cNvGrpSpPr/>
          <p:nvPr/>
        </p:nvGrpSpPr>
        <p:grpSpPr>
          <a:xfrm>
            <a:off x="5924844" y="4537771"/>
            <a:ext cx="3136025" cy="2077983"/>
            <a:chOff x="5924844" y="4296471"/>
            <a:chExt cx="3136025" cy="2077983"/>
          </a:xfrm>
        </p:grpSpPr>
        <p:sp>
          <p:nvSpPr>
            <p:cNvPr id="54" name="Rectangle 53">
              <a:extLst>
                <a:ext uri="{FF2B5EF4-FFF2-40B4-BE49-F238E27FC236}">
                  <a16:creationId xmlns:a16="http://schemas.microsoft.com/office/drawing/2014/main" id="{6BC4B218-A6F1-0E11-9304-6049DEB20C57}"/>
                </a:ext>
              </a:extLst>
            </p:cNvPr>
            <p:cNvSpPr/>
            <p:nvPr/>
          </p:nvSpPr>
          <p:spPr>
            <a:xfrm>
              <a:off x="5924844" y="4296471"/>
              <a:ext cx="3136025" cy="1169551"/>
            </a:xfrm>
            <a:prstGeom prst="rect">
              <a:avLst/>
            </a:prstGeom>
          </p:spPr>
          <p:txBody>
            <a:bodyPr wrap="square">
              <a:spAutoFit/>
            </a:bodyPr>
            <a:lstStyle/>
            <a:p>
              <a:pPr algn="ctr"/>
              <a:r>
                <a:rPr lang="fr-FR" sz="1400" i="1" dirty="0">
                  <a:solidFill>
                    <a:srgbClr val="800080"/>
                  </a:solidFill>
                </a:rPr>
                <a:t>Le modèle de </a:t>
              </a:r>
              <a:r>
                <a:rPr lang="fr-FR" sz="1400" i="1" dirty="0" err="1">
                  <a:solidFill>
                    <a:srgbClr val="800080"/>
                  </a:solidFill>
                </a:rPr>
                <a:t>degrè</a:t>
              </a:r>
              <a:r>
                <a:rPr lang="fr-FR" sz="1400" i="1" dirty="0">
                  <a:solidFill>
                    <a:srgbClr val="800080"/>
                  </a:solidFill>
                </a:rPr>
                <a:t> 13 à bien appris sur le </a:t>
              </a:r>
              <a:r>
                <a:rPr lang="fr-FR" sz="1400" i="1" dirty="0" err="1">
                  <a:solidFill>
                    <a:srgbClr val="800080"/>
                  </a:solidFill>
                </a:rPr>
                <a:t>TrainSet</a:t>
              </a:r>
              <a:r>
                <a:rPr lang="fr-FR" sz="1400" i="1" dirty="0">
                  <a:solidFill>
                    <a:srgbClr val="800080"/>
                  </a:solidFill>
                </a:rPr>
                <a:t>, mais les erreurs commises par rapport à un modèle de degré 4 sur le </a:t>
              </a:r>
              <a:r>
                <a:rPr lang="fr-FR" sz="1400" i="1" dirty="0" err="1">
                  <a:solidFill>
                    <a:srgbClr val="800080"/>
                  </a:solidFill>
                </a:rPr>
                <a:t>TestSet</a:t>
              </a:r>
              <a:r>
                <a:rPr lang="fr-FR" sz="1400" i="1" dirty="0">
                  <a:solidFill>
                    <a:srgbClr val="800080"/>
                  </a:solidFill>
                </a:rPr>
                <a:t> sont plus grandes</a:t>
              </a:r>
              <a:endParaRPr lang="fr-FR" sz="1400" dirty="0"/>
            </a:p>
          </p:txBody>
        </p:sp>
        <p:grpSp>
          <p:nvGrpSpPr>
            <p:cNvPr id="21" name="Groupe 20">
              <a:extLst>
                <a:ext uri="{FF2B5EF4-FFF2-40B4-BE49-F238E27FC236}">
                  <a16:creationId xmlns:a16="http://schemas.microsoft.com/office/drawing/2014/main" id="{06546309-D1EB-8295-6DE8-389601DC53B3}"/>
                </a:ext>
              </a:extLst>
            </p:cNvPr>
            <p:cNvGrpSpPr/>
            <p:nvPr/>
          </p:nvGrpSpPr>
          <p:grpSpPr>
            <a:xfrm>
              <a:off x="6007975" y="5538112"/>
              <a:ext cx="2966106" cy="836342"/>
              <a:chOff x="6007975" y="5423812"/>
              <a:chExt cx="2966106" cy="836342"/>
            </a:xfrm>
          </p:grpSpPr>
          <p:sp>
            <p:nvSpPr>
              <p:cNvPr id="58" name="Rectangle 57">
                <a:extLst>
                  <a:ext uri="{FF2B5EF4-FFF2-40B4-BE49-F238E27FC236}">
                    <a16:creationId xmlns:a16="http://schemas.microsoft.com/office/drawing/2014/main" id="{ADA40936-0D30-911B-A628-1424B8B719D3}"/>
                  </a:ext>
                </a:extLst>
              </p:cNvPr>
              <p:cNvSpPr/>
              <p:nvPr/>
            </p:nvSpPr>
            <p:spPr>
              <a:xfrm>
                <a:off x="6007975" y="5952377"/>
                <a:ext cx="2966106" cy="307777"/>
              </a:xfrm>
              <a:prstGeom prst="rect">
                <a:avLst/>
              </a:prstGeom>
            </p:spPr>
            <p:txBody>
              <a:bodyPr wrap="square">
                <a:spAutoFit/>
              </a:bodyPr>
              <a:lstStyle/>
              <a:p>
                <a:pPr algn="ctr"/>
                <a:r>
                  <a:rPr lang="fr-FR" sz="1400" i="1" dirty="0" err="1">
                    <a:solidFill>
                      <a:srgbClr val="800080"/>
                    </a:solidFill>
                  </a:rPr>
                  <a:t>Overfitting</a:t>
                </a:r>
                <a:endParaRPr lang="fr-FR" sz="1400" dirty="0"/>
              </a:p>
            </p:txBody>
          </p:sp>
          <p:sp>
            <p:nvSpPr>
              <p:cNvPr id="20" name="Flèche vers le bas 19">
                <a:extLst>
                  <a:ext uri="{FF2B5EF4-FFF2-40B4-BE49-F238E27FC236}">
                    <a16:creationId xmlns:a16="http://schemas.microsoft.com/office/drawing/2014/main" id="{0C6F20ED-C8CB-C086-184D-AAC10E75FBBB}"/>
                  </a:ext>
                </a:extLst>
              </p:cNvPr>
              <p:cNvSpPr/>
              <p:nvPr/>
            </p:nvSpPr>
            <p:spPr>
              <a:xfrm>
                <a:off x="7344034" y="5423812"/>
                <a:ext cx="226281" cy="505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4" name="Groupe 13">
            <a:extLst>
              <a:ext uri="{FF2B5EF4-FFF2-40B4-BE49-F238E27FC236}">
                <a16:creationId xmlns:a16="http://schemas.microsoft.com/office/drawing/2014/main" id="{665031E8-B94A-4A4E-7CD2-841708A35CF2}"/>
              </a:ext>
            </a:extLst>
          </p:cNvPr>
          <p:cNvGrpSpPr/>
          <p:nvPr/>
        </p:nvGrpSpPr>
        <p:grpSpPr>
          <a:xfrm>
            <a:off x="782053" y="3572127"/>
            <a:ext cx="7171572" cy="2636168"/>
            <a:chOff x="782053" y="3572127"/>
            <a:chExt cx="7171572" cy="2636168"/>
          </a:xfrm>
        </p:grpSpPr>
        <p:grpSp>
          <p:nvGrpSpPr>
            <p:cNvPr id="6" name="Groupe 5">
              <a:extLst>
                <a:ext uri="{FF2B5EF4-FFF2-40B4-BE49-F238E27FC236}">
                  <a16:creationId xmlns:a16="http://schemas.microsoft.com/office/drawing/2014/main" id="{AFC1AE0C-A96D-6E7F-D6E9-BE2D2BB3973C}"/>
                </a:ext>
              </a:extLst>
            </p:cNvPr>
            <p:cNvGrpSpPr/>
            <p:nvPr/>
          </p:nvGrpSpPr>
          <p:grpSpPr>
            <a:xfrm>
              <a:off x="5317728" y="3572127"/>
              <a:ext cx="2635897" cy="656973"/>
              <a:chOff x="5317728" y="3752011"/>
              <a:chExt cx="2635897" cy="656973"/>
            </a:xfrm>
          </p:grpSpPr>
          <p:sp>
            <p:nvSpPr>
              <p:cNvPr id="7" name="Rectangle 6">
                <a:extLst>
                  <a:ext uri="{FF2B5EF4-FFF2-40B4-BE49-F238E27FC236}">
                    <a16:creationId xmlns:a16="http://schemas.microsoft.com/office/drawing/2014/main" id="{537691C9-8BFE-DAC1-50AE-926AC5E7FECB}"/>
                  </a:ext>
                </a:extLst>
              </p:cNvPr>
              <p:cNvSpPr/>
              <p:nvPr/>
            </p:nvSpPr>
            <p:spPr>
              <a:xfrm>
                <a:off x="6157941" y="3752011"/>
                <a:ext cx="1795684" cy="307777"/>
              </a:xfrm>
              <a:prstGeom prst="rect">
                <a:avLst/>
              </a:prstGeom>
            </p:spPr>
            <p:txBody>
              <a:bodyPr wrap="none">
                <a:spAutoFit/>
              </a:bodyPr>
              <a:lstStyle/>
              <a:p>
                <a:pPr algn="ctr"/>
                <a:r>
                  <a:rPr lang="fr-FR" sz="1400" i="1" dirty="0">
                    <a:solidFill>
                      <a:srgbClr val="800080"/>
                    </a:solidFill>
                  </a:rPr>
                  <a:t>Equation de degré 4</a:t>
                </a:r>
                <a:endParaRPr lang="fr-FR" sz="1400" dirty="0"/>
              </a:p>
            </p:txBody>
          </p:sp>
          <p:cxnSp>
            <p:nvCxnSpPr>
              <p:cNvPr id="9" name="Connecteur droit avec flèche 8">
                <a:extLst>
                  <a:ext uri="{FF2B5EF4-FFF2-40B4-BE49-F238E27FC236}">
                    <a16:creationId xmlns:a16="http://schemas.microsoft.com/office/drawing/2014/main" id="{EAFF312E-1C51-50F3-D01F-7716438F024A}"/>
                  </a:ext>
                </a:extLst>
              </p:cNvPr>
              <p:cNvCxnSpPr>
                <a:cxnSpLocks/>
                <a:stCxn id="7" idx="1"/>
              </p:cNvCxnSpPr>
              <p:nvPr/>
            </p:nvCxnSpPr>
            <p:spPr>
              <a:xfrm flipH="1">
                <a:off x="5317728" y="3905900"/>
                <a:ext cx="840213" cy="50308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Forme libre 11">
              <a:extLst>
                <a:ext uri="{FF2B5EF4-FFF2-40B4-BE49-F238E27FC236}">
                  <a16:creationId xmlns:a16="http://schemas.microsoft.com/office/drawing/2014/main" id="{E995170F-FE82-36C1-85C6-27DDE289DAF9}"/>
                </a:ext>
              </a:extLst>
            </p:cNvPr>
            <p:cNvSpPr/>
            <p:nvPr/>
          </p:nvSpPr>
          <p:spPr>
            <a:xfrm>
              <a:off x="782053" y="4355432"/>
              <a:ext cx="4367463" cy="1852863"/>
            </a:xfrm>
            <a:custGeom>
              <a:avLst/>
              <a:gdLst>
                <a:gd name="connsiteX0" fmla="*/ 0 w 4367463"/>
                <a:gd name="connsiteY0" fmla="*/ 1852863 h 1852863"/>
                <a:gd name="connsiteX1" fmla="*/ 84221 w 4367463"/>
                <a:gd name="connsiteY1" fmla="*/ 1804736 h 1852863"/>
                <a:gd name="connsiteX2" fmla="*/ 132347 w 4367463"/>
                <a:gd name="connsiteY2" fmla="*/ 1780673 h 1852863"/>
                <a:gd name="connsiteX3" fmla="*/ 204536 w 4367463"/>
                <a:gd name="connsiteY3" fmla="*/ 1732547 h 1852863"/>
                <a:gd name="connsiteX4" fmla="*/ 228600 w 4367463"/>
                <a:gd name="connsiteY4" fmla="*/ 1708484 h 1852863"/>
                <a:gd name="connsiteX5" fmla="*/ 264694 w 4367463"/>
                <a:gd name="connsiteY5" fmla="*/ 1696452 h 1852863"/>
                <a:gd name="connsiteX6" fmla="*/ 288758 w 4367463"/>
                <a:gd name="connsiteY6" fmla="*/ 1660357 h 1852863"/>
                <a:gd name="connsiteX7" fmla="*/ 397042 w 4367463"/>
                <a:gd name="connsiteY7" fmla="*/ 1588168 h 1852863"/>
                <a:gd name="connsiteX8" fmla="*/ 433136 w 4367463"/>
                <a:gd name="connsiteY8" fmla="*/ 1564105 h 1852863"/>
                <a:gd name="connsiteX9" fmla="*/ 457200 w 4367463"/>
                <a:gd name="connsiteY9" fmla="*/ 1540042 h 1852863"/>
                <a:gd name="connsiteX10" fmla="*/ 565484 w 4367463"/>
                <a:gd name="connsiteY10" fmla="*/ 1467852 h 1852863"/>
                <a:gd name="connsiteX11" fmla="*/ 601579 w 4367463"/>
                <a:gd name="connsiteY11" fmla="*/ 1443789 h 1852863"/>
                <a:gd name="connsiteX12" fmla="*/ 673768 w 4367463"/>
                <a:gd name="connsiteY12" fmla="*/ 1383631 h 1852863"/>
                <a:gd name="connsiteX13" fmla="*/ 709863 w 4367463"/>
                <a:gd name="connsiteY13" fmla="*/ 1371600 h 1852863"/>
                <a:gd name="connsiteX14" fmla="*/ 770021 w 4367463"/>
                <a:gd name="connsiteY14" fmla="*/ 1335505 h 1852863"/>
                <a:gd name="connsiteX15" fmla="*/ 806115 w 4367463"/>
                <a:gd name="connsiteY15" fmla="*/ 1311442 h 1852863"/>
                <a:gd name="connsiteX16" fmla="*/ 878305 w 4367463"/>
                <a:gd name="connsiteY16" fmla="*/ 1287379 h 1852863"/>
                <a:gd name="connsiteX17" fmla="*/ 914400 w 4367463"/>
                <a:gd name="connsiteY17" fmla="*/ 1275347 h 1852863"/>
                <a:gd name="connsiteX18" fmla="*/ 950494 w 4367463"/>
                <a:gd name="connsiteY18" fmla="*/ 1251284 h 1852863"/>
                <a:gd name="connsiteX19" fmla="*/ 1022684 w 4367463"/>
                <a:gd name="connsiteY19" fmla="*/ 1227221 h 1852863"/>
                <a:gd name="connsiteX20" fmla="*/ 1118936 w 4367463"/>
                <a:gd name="connsiteY20" fmla="*/ 1179094 h 1852863"/>
                <a:gd name="connsiteX21" fmla="*/ 1227221 w 4367463"/>
                <a:gd name="connsiteY21" fmla="*/ 1143000 h 1852863"/>
                <a:gd name="connsiteX22" fmla="*/ 1299410 w 4367463"/>
                <a:gd name="connsiteY22" fmla="*/ 1118936 h 1852863"/>
                <a:gd name="connsiteX23" fmla="*/ 1335505 w 4367463"/>
                <a:gd name="connsiteY23" fmla="*/ 1106905 h 1852863"/>
                <a:gd name="connsiteX24" fmla="*/ 1371600 w 4367463"/>
                <a:gd name="connsiteY24" fmla="*/ 1082842 h 1852863"/>
                <a:gd name="connsiteX25" fmla="*/ 1443789 w 4367463"/>
                <a:gd name="connsiteY25" fmla="*/ 1058779 h 1852863"/>
                <a:gd name="connsiteX26" fmla="*/ 1479884 w 4367463"/>
                <a:gd name="connsiteY26" fmla="*/ 1034715 h 1852863"/>
                <a:gd name="connsiteX27" fmla="*/ 1648326 w 4367463"/>
                <a:gd name="connsiteY27" fmla="*/ 986589 h 1852863"/>
                <a:gd name="connsiteX28" fmla="*/ 1744579 w 4367463"/>
                <a:gd name="connsiteY28" fmla="*/ 962526 h 1852863"/>
                <a:gd name="connsiteX29" fmla="*/ 1804736 w 4367463"/>
                <a:gd name="connsiteY29" fmla="*/ 950494 h 1852863"/>
                <a:gd name="connsiteX30" fmla="*/ 1973179 w 4367463"/>
                <a:gd name="connsiteY30" fmla="*/ 902368 h 1852863"/>
                <a:gd name="connsiteX31" fmla="*/ 2045368 w 4367463"/>
                <a:gd name="connsiteY31" fmla="*/ 878305 h 1852863"/>
                <a:gd name="connsiteX32" fmla="*/ 2081463 w 4367463"/>
                <a:gd name="connsiteY32" fmla="*/ 866273 h 1852863"/>
                <a:gd name="connsiteX33" fmla="*/ 2129589 w 4367463"/>
                <a:gd name="connsiteY33" fmla="*/ 854242 h 1852863"/>
                <a:gd name="connsiteX34" fmla="*/ 2201779 w 4367463"/>
                <a:gd name="connsiteY34" fmla="*/ 830179 h 1852863"/>
                <a:gd name="connsiteX35" fmla="*/ 2273968 w 4367463"/>
                <a:gd name="connsiteY35" fmla="*/ 806115 h 1852863"/>
                <a:gd name="connsiteX36" fmla="*/ 2346158 w 4367463"/>
                <a:gd name="connsiteY36" fmla="*/ 782052 h 1852863"/>
                <a:gd name="connsiteX37" fmla="*/ 2382252 w 4367463"/>
                <a:gd name="connsiteY37" fmla="*/ 770021 h 1852863"/>
                <a:gd name="connsiteX38" fmla="*/ 2442410 w 4367463"/>
                <a:gd name="connsiteY38" fmla="*/ 733926 h 1852863"/>
                <a:gd name="connsiteX39" fmla="*/ 2514600 w 4367463"/>
                <a:gd name="connsiteY39" fmla="*/ 673768 h 1852863"/>
                <a:gd name="connsiteX40" fmla="*/ 2610852 w 4367463"/>
                <a:gd name="connsiteY40" fmla="*/ 589547 h 1852863"/>
                <a:gd name="connsiteX41" fmla="*/ 2658979 w 4367463"/>
                <a:gd name="connsiteY41" fmla="*/ 529389 h 1852863"/>
                <a:gd name="connsiteX42" fmla="*/ 2743200 w 4367463"/>
                <a:gd name="connsiteY42" fmla="*/ 433136 h 1852863"/>
                <a:gd name="connsiteX43" fmla="*/ 2779294 w 4367463"/>
                <a:gd name="connsiteY43" fmla="*/ 397042 h 1852863"/>
                <a:gd name="connsiteX44" fmla="*/ 2803358 w 4367463"/>
                <a:gd name="connsiteY44" fmla="*/ 372979 h 1852863"/>
                <a:gd name="connsiteX45" fmla="*/ 2887579 w 4367463"/>
                <a:gd name="connsiteY45" fmla="*/ 264694 h 1852863"/>
                <a:gd name="connsiteX46" fmla="*/ 2935705 w 4367463"/>
                <a:gd name="connsiteY46" fmla="*/ 204536 h 1852863"/>
                <a:gd name="connsiteX47" fmla="*/ 3007894 w 4367463"/>
                <a:gd name="connsiteY47" fmla="*/ 156410 h 1852863"/>
                <a:gd name="connsiteX48" fmla="*/ 3043989 w 4367463"/>
                <a:gd name="connsiteY48" fmla="*/ 132347 h 1852863"/>
                <a:gd name="connsiteX49" fmla="*/ 3080084 w 4367463"/>
                <a:gd name="connsiteY49" fmla="*/ 120315 h 1852863"/>
                <a:gd name="connsiteX50" fmla="*/ 3116179 w 4367463"/>
                <a:gd name="connsiteY50" fmla="*/ 96252 h 1852863"/>
                <a:gd name="connsiteX51" fmla="*/ 3188368 w 4367463"/>
                <a:gd name="connsiteY51" fmla="*/ 72189 h 1852863"/>
                <a:gd name="connsiteX52" fmla="*/ 3224463 w 4367463"/>
                <a:gd name="connsiteY52" fmla="*/ 48126 h 1852863"/>
                <a:gd name="connsiteX53" fmla="*/ 3308684 w 4367463"/>
                <a:gd name="connsiteY53" fmla="*/ 36094 h 1852863"/>
                <a:gd name="connsiteX54" fmla="*/ 3380873 w 4367463"/>
                <a:gd name="connsiteY54" fmla="*/ 12031 h 1852863"/>
                <a:gd name="connsiteX55" fmla="*/ 3416968 w 4367463"/>
                <a:gd name="connsiteY55" fmla="*/ 0 h 1852863"/>
                <a:gd name="connsiteX56" fmla="*/ 3874168 w 4367463"/>
                <a:gd name="connsiteY56" fmla="*/ 12031 h 1852863"/>
                <a:gd name="connsiteX57" fmla="*/ 3958389 w 4367463"/>
                <a:gd name="connsiteY57" fmla="*/ 24063 h 1852863"/>
                <a:gd name="connsiteX58" fmla="*/ 4066673 w 4367463"/>
                <a:gd name="connsiteY58" fmla="*/ 36094 h 1852863"/>
                <a:gd name="connsiteX59" fmla="*/ 4235115 w 4367463"/>
                <a:gd name="connsiteY59" fmla="*/ 72189 h 1852863"/>
                <a:gd name="connsiteX60" fmla="*/ 4271210 w 4367463"/>
                <a:gd name="connsiteY60" fmla="*/ 84221 h 1852863"/>
                <a:gd name="connsiteX61" fmla="*/ 4367463 w 4367463"/>
                <a:gd name="connsiteY61" fmla="*/ 108284 h 185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67463" h="1852863">
                  <a:moveTo>
                    <a:pt x="0" y="1852863"/>
                  </a:moveTo>
                  <a:cubicBezTo>
                    <a:pt x="28074" y="1836821"/>
                    <a:pt x="55835" y="1820219"/>
                    <a:pt x="84221" y="1804736"/>
                  </a:cubicBezTo>
                  <a:cubicBezTo>
                    <a:pt x="99966" y="1796147"/>
                    <a:pt x="116967" y="1789901"/>
                    <a:pt x="132347" y="1780673"/>
                  </a:cubicBezTo>
                  <a:cubicBezTo>
                    <a:pt x="157146" y="1765794"/>
                    <a:pt x="184086" y="1752996"/>
                    <a:pt x="204536" y="1732547"/>
                  </a:cubicBezTo>
                  <a:cubicBezTo>
                    <a:pt x="212557" y="1724526"/>
                    <a:pt x="218873" y="1714320"/>
                    <a:pt x="228600" y="1708484"/>
                  </a:cubicBezTo>
                  <a:cubicBezTo>
                    <a:pt x="239475" y="1701959"/>
                    <a:pt x="252663" y="1700463"/>
                    <a:pt x="264694" y="1696452"/>
                  </a:cubicBezTo>
                  <a:cubicBezTo>
                    <a:pt x="272715" y="1684420"/>
                    <a:pt x="277875" y="1669879"/>
                    <a:pt x="288758" y="1660357"/>
                  </a:cubicBezTo>
                  <a:cubicBezTo>
                    <a:pt x="288763" y="1660352"/>
                    <a:pt x="378992" y="1600201"/>
                    <a:pt x="397042" y="1588168"/>
                  </a:cubicBezTo>
                  <a:cubicBezTo>
                    <a:pt x="409073" y="1580147"/>
                    <a:pt x="422911" y="1574329"/>
                    <a:pt x="433136" y="1564105"/>
                  </a:cubicBezTo>
                  <a:cubicBezTo>
                    <a:pt x="441157" y="1556084"/>
                    <a:pt x="448125" y="1546848"/>
                    <a:pt x="457200" y="1540042"/>
                  </a:cubicBezTo>
                  <a:cubicBezTo>
                    <a:pt x="457223" y="1540025"/>
                    <a:pt x="547424" y="1479892"/>
                    <a:pt x="565484" y="1467852"/>
                  </a:cubicBezTo>
                  <a:cubicBezTo>
                    <a:pt x="577516" y="1459831"/>
                    <a:pt x="591354" y="1454014"/>
                    <a:pt x="601579" y="1443789"/>
                  </a:cubicBezTo>
                  <a:cubicBezTo>
                    <a:pt x="628188" y="1417179"/>
                    <a:pt x="640265" y="1400382"/>
                    <a:pt x="673768" y="1383631"/>
                  </a:cubicBezTo>
                  <a:cubicBezTo>
                    <a:pt x="685112" y="1377959"/>
                    <a:pt x="697831" y="1375610"/>
                    <a:pt x="709863" y="1371600"/>
                  </a:cubicBezTo>
                  <a:cubicBezTo>
                    <a:pt x="756863" y="1324598"/>
                    <a:pt x="707546" y="1366742"/>
                    <a:pt x="770021" y="1335505"/>
                  </a:cubicBezTo>
                  <a:cubicBezTo>
                    <a:pt x="782954" y="1329038"/>
                    <a:pt x="792901" y="1317315"/>
                    <a:pt x="806115" y="1311442"/>
                  </a:cubicBezTo>
                  <a:cubicBezTo>
                    <a:pt x="829294" y="1301140"/>
                    <a:pt x="854242" y="1295400"/>
                    <a:pt x="878305" y="1287379"/>
                  </a:cubicBezTo>
                  <a:cubicBezTo>
                    <a:pt x="890337" y="1283368"/>
                    <a:pt x="903848" y="1282382"/>
                    <a:pt x="914400" y="1275347"/>
                  </a:cubicBezTo>
                  <a:cubicBezTo>
                    <a:pt x="926431" y="1267326"/>
                    <a:pt x="937280" y="1257157"/>
                    <a:pt x="950494" y="1251284"/>
                  </a:cubicBezTo>
                  <a:cubicBezTo>
                    <a:pt x="973673" y="1240982"/>
                    <a:pt x="1022684" y="1227221"/>
                    <a:pt x="1022684" y="1227221"/>
                  </a:cubicBezTo>
                  <a:cubicBezTo>
                    <a:pt x="1064682" y="1185221"/>
                    <a:pt x="1035986" y="1206743"/>
                    <a:pt x="1118936" y="1179094"/>
                  </a:cubicBezTo>
                  <a:lnTo>
                    <a:pt x="1227221" y="1143000"/>
                  </a:lnTo>
                  <a:lnTo>
                    <a:pt x="1299410" y="1118936"/>
                  </a:lnTo>
                  <a:lnTo>
                    <a:pt x="1335505" y="1106905"/>
                  </a:lnTo>
                  <a:cubicBezTo>
                    <a:pt x="1347537" y="1098884"/>
                    <a:pt x="1358386" y="1088715"/>
                    <a:pt x="1371600" y="1082842"/>
                  </a:cubicBezTo>
                  <a:cubicBezTo>
                    <a:pt x="1394779" y="1072540"/>
                    <a:pt x="1443789" y="1058779"/>
                    <a:pt x="1443789" y="1058779"/>
                  </a:cubicBezTo>
                  <a:cubicBezTo>
                    <a:pt x="1455821" y="1050758"/>
                    <a:pt x="1466670" y="1040588"/>
                    <a:pt x="1479884" y="1034715"/>
                  </a:cubicBezTo>
                  <a:cubicBezTo>
                    <a:pt x="1524268" y="1014988"/>
                    <a:pt x="1604627" y="997514"/>
                    <a:pt x="1648326" y="986589"/>
                  </a:cubicBezTo>
                  <a:lnTo>
                    <a:pt x="1744579" y="962526"/>
                  </a:lnTo>
                  <a:cubicBezTo>
                    <a:pt x="1764631" y="958515"/>
                    <a:pt x="1784810" y="955092"/>
                    <a:pt x="1804736" y="950494"/>
                  </a:cubicBezTo>
                  <a:cubicBezTo>
                    <a:pt x="1902931" y="927833"/>
                    <a:pt x="1886998" y="931095"/>
                    <a:pt x="1973179" y="902368"/>
                  </a:cubicBezTo>
                  <a:lnTo>
                    <a:pt x="2045368" y="878305"/>
                  </a:lnTo>
                  <a:cubicBezTo>
                    <a:pt x="2057400" y="874294"/>
                    <a:pt x="2069159" y="869349"/>
                    <a:pt x="2081463" y="866273"/>
                  </a:cubicBezTo>
                  <a:cubicBezTo>
                    <a:pt x="2097505" y="862263"/>
                    <a:pt x="2113751" y="858993"/>
                    <a:pt x="2129589" y="854242"/>
                  </a:cubicBezTo>
                  <a:cubicBezTo>
                    <a:pt x="2153884" y="846954"/>
                    <a:pt x="2177716" y="838200"/>
                    <a:pt x="2201779" y="830179"/>
                  </a:cubicBezTo>
                  <a:lnTo>
                    <a:pt x="2273968" y="806115"/>
                  </a:lnTo>
                  <a:lnTo>
                    <a:pt x="2346158" y="782052"/>
                  </a:lnTo>
                  <a:lnTo>
                    <a:pt x="2382252" y="770021"/>
                  </a:lnTo>
                  <a:cubicBezTo>
                    <a:pt x="2429252" y="723019"/>
                    <a:pt x="2379936" y="765162"/>
                    <a:pt x="2442410" y="733926"/>
                  </a:cubicBezTo>
                  <a:cubicBezTo>
                    <a:pt x="2487217" y="711523"/>
                    <a:pt x="2474688" y="707028"/>
                    <a:pt x="2514600" y="673768"/>
                  </a:cubicBezTo>
                  <a:cubicBezTo>
                    <a:pt x="2562295" y="634021"/>
                    <a:pt x="2563993" y="659837"/>
                    <a:pt x="2610852" y="589547"/>
                  </a:cubicBezTo>
                  <a:cubicBezTo>
                    <a:pt x="2684915" y="478451"/>
                    <a:pt x="2590402" y="615109"/>
                    <a:pt x="2658979" y="529389"/>
                  </a:cubicBezTo>
                  <a:cubicBezTo>
                    <a:pt x="2738574" y="429896"/>
                    <a:pt x="2594760" y="581576"/>
                    <a:pt x="2743200" y="433136"/>
                  </a:cubicBezTo>
                  <a:lnTo>
                    <a:pt x="2779294" y="397042"/>
                  </a:lnTo>
                  <a:cubicBezTo>
                    <a:pt x="2787315" y="389021"/>
                    <a:pt x="2797066" y="382418"/>
                    <a:pt x="2803358" y="372979"/>
                  </a:cubicBezTo>
                  <a:cubicBezTo>
                    <a:pt x="2924984" y="190537"/>
                    <a:pt x="2793343" y="377776"/>
                    <a:pt x="2887579" y="264694"/>
                  </a:cubicBezTo>
                  <a:cubicBezTo>
                    <a:pt x="2913886" y="233126"/>
                    <a:pt x="2904594" y="227870"/>
                    <a:pt x="2935705" y="204536"/>
                  </a:cubicBezTo>
                  <a:cubicBezTo>
                    <a:pt x="2958841" y="187184"/>
                    <a:pt x="2983831" y="172452"/>
                    <a:pt x="3007894" y="156410"/>
                  </a:cubicBezTo>
                  <a:cubicBezTo>
                    <a:pt x="3019926" y="148389"/>
                    <a:pt x="3030271" y="136920"/>
                    <a:pt x="3043989" y="132347"/>
                  </a:cubicBezTo>
                  <a:cubicBezTo>
                    <a:pt x="3056021" y="128336"/>
                    <a:pt x="3068740" y="125987"/>
                    <a:pt x="3080084" y="120315"/>
                  </a:cubicBezTo>
                  <a:cubicBezTo>
                    <a:pt x="3093018" y="113848"/>
                    <a:pt x="3102965" y="102125"/>
                    <a:pt x="3116179" y="96252"/>
                  </a:cubicBezTo>
                  <a:cubicBezTo>
                    <a:pt x="3139358" y="85950"/>
                    <a:pt x="3167263" y="86259"/>
                    <a:pt x="3188368" y="72189"/>
                  </a:cubicBezTo>
                  <a:cubicBezTo>
                    <a:pt x="3200400" y="64168"/>
                    <a:pt x="3210613" y="52281"/>
                    <a:pt x="3224463" y="48126"/>
                  </a:cubicBezTo>
                  <a:cubicBezTo>
                    <a:pt x="3251626" y="39977"/>
                    <a:pt x="3280610" y="40105"/>
                    <a:pt x="3308684" y="36094"/>
                  </a:cubicBezTo>
                  <a:lnTo>
                    <a:pt x="3380873" y="12031"/>
                  </a:lnTo>
                  <a:lnTo>
                    <a:pt x="3416968" y="0"/>
                  </a:lnTo>
                  <a:lnTo>
                    <a:pt x="3874168" y="12031"/>
                  </a:lnTo>
                  <a:cubicBezTo>
                    <a:pt x="3902499" y="13290"/>
                    <a:pt x="3930249" y="20546"/>
                    <a:pt x="3958389" y="24063"/>
                  </a:cubicBezTo>
                  <a:cubicBezTo>
                    <a:pt x="3994425" y="28568"/>
                    <a:pt x="4030801" y="30430"/>
                    <a:pt x="4066673" y="36094"/>
                  </a:cubicBezTo>
                  <a:cubicBezTo>
                    <a:pt x="4097557" y="40970"/>
                    <a:pt x="4190024" y="59305"/>
                    <a:pt x="4235115" y="72189"/>
                  </a:cubicBezTo>
                  <a:cubicBezTo>
                    <a:pt x="4247310" y="75673"/>
                    <a:pt x="4258974" y="80884"/>
                    <a:pt x="4271210" y="84221"/>
                  </a:cubicBezTo>
                  <a:cubicBezTo>
                    <a:pt x="4303116" y="92923"/>
                    <a:pt x="4367463" y="108284"/>
                    <a:pt x="4367463" y="108284"/>
                  </a:cubicBezTo>
                </a:path>
              </a:pathLst>
            </a:cu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highlight>
                  <a:srgbClr val="FF0000"/>
                </a:highlight>
              </a:endParaRPr>
            </a:p>
          </p:txBody>
        </p:sp>
      </p:grpSp>
      <p:grpSp>
        <p:nvGrpSpPr>
          <p:cNvPr id="32" name="Groupe 31">
            <a:extLst>
              <a:ext uri="{FF2B5EF4-FFF2-40B4-BE49-F238E27FC236}">
                <a16:creationId xmlns:a16="http://schemas.microsoft.com/office/drawing/2014/main" id="{9D5B049F-0B7D-E3BC-BBD0-D1E058CD5C7C}"/>
              </a:ext>
            </a:extLst>
          </p:cNvPr>
          <p:cNvGrpSpPr/>
          <p:nvPr/>
        </p:nvGrpSpPr>
        <p:grpSpPr>
          <a:xfrm>
            <a:off x="801511" y="3777147"/>
            <a:ext cx="7125391" cy="2324321"/>
            <a:chOff x="801511" y="3777147"/>
            <a:chExt cx="7125391" cy="2324321"/>
          </a:xfrm>
        </p:grpSpPr>
        <p:grpSp>
          <p:nvGrpSpPr>
            <p:cNvPr id="5" name="Groupe 4">
              <a:extLst>
                <a:ext uri="{FF2B5EF4-FFF2-40B4-BE49-F238E27FC236}">
                  <a16:creationId xmlns:a16="http://schemas.microsoft.com/office/drawing/2014/main" id="{7F6B91DF-490C-A34E-EB66-CFA0E3B5A34D}"/>
                </a:ext>
              </a:extLst>
            </p:cNvPr>
            <p:cNvGrpSpPr/>
            <p:nvPr/>
          </p:nvGrpSpPr>
          <p:grpSpPr>
            <a:xfrm>
              <a:off x="4952783" y="4104274"/>
              <a:ext cx="2974119" cy="583307"/>
              <a:chOff x="5029200" y="4006011"/>
              <a:chExt cx="2974119" cy="583307"/>
            </a:xfrm>
          </p:grpSpPr>
          <p:sp>
            <p:nvSpPr>
              <p:cNvPr id="50" name="Rectangle 49">
                <a:extLst>
                  <a:ext uri="{FF2B5EF4-FFF2-40B4-BE49-F238E27FC236}">
                    <a16:creationId xmlns:a16="http://schemas.microsoft.com/office/drawing/2014/main" id="{5041A7FD-0D6A-92E2-F7DE-E49B419072C9}"/>
                  </a:ext>
                </a:extLst>
              </p:cNvPr>
              <p:cNvSpPr/>
              <p:nvPr/>
            </p:nvSpPr>
            <p:spPr>
              <a:xfrm>
                <a:off x="6108248" y="4006011"/>
                <a:ext cx="1895071" cy="307777"/>
              </a:xfrm>
              <a:prstGeom prst="rect">
                <a:avLst/>
              </a:prstGeom>
            </p:spPr>
            <p:txBody>
              <a:bodyPr wrap="none">
                <a:spAutoFit/>
              </a:bodyPr>
              <a:lstStyle/>
              <a:p>
                <a:pPr algn="ctr"/>
                <a:r>
                  <a:rPr lang="fr-FR" sz="1400" i="1" dirty="0">
                    <a:solidFill>
                      <a:srgbClr val="800080"/>
                    </a:solidFill>
                  </a:rPr>
                  <a:t>Equation de degré 13</a:t>
                </a:r>
                <a:endParaRPr lang="fr-FR" sz="1400" dirty="0"/>
              </a:p>
            </p:txBody>
          </p:sp>
          <p:cxnSp>
            <p:nvCxnSpPr>
              <p:cNvPr id="52" name="Connecteur droit avec flèche 51">
                <a:extLst>
                  <a:ext uri="{FF2B5EF4-FFF2-40B4-BE49-F238E27FC236}">
                    <a16:creationId xmlns:a16="http://schemas.microsoft.com/office/drawing/2014/main" id="{714DF634-3C7A-0176-1E68-9B4F6643502C}"/>
                  </a:ext>
                </a:extLst>
              </p:cNvPr>
              <p:cNvCxnSpPr>
                <a:cxnSpLocks/>
                <a:stCxn id="50" idx="1"/>
              </p:cNvCxnSpPr>
              <p:nvPr/>
            </p:nvCxnSpPr>
            <p:spPr>
              <a:xfrm flipH="1">
                <a:off x="5029200" y="4159900"/>
                <a:ext cx="1079048" cy="429418"/>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Forme libre 30">
              <a:extLst>
                <a:ext uri="{FF2B5EF4-FFF2-40B4-BE49-F238E27FC236}">
                  <a16:creationId xmlns:a16="http://schemas.microsoft.com/office/drawing/2014/main" id="{7C6D773A-A71A-D73F-0325-5D94EF6A873C}"/>
                </a:ext>
              </a:extLst>
            </p:cNvPr>
            <p:cNvSpPr/>
            <p:nvPr/>
          </p:nvSpPr>
          <p:spPr>
            <a:xfrm>
              <a:off x="801511" y="3777147"/>
              <a:ext cx="4210756" cy="2324321"/>
            </a:xfrm>
            <a:custGeom>
              <a:avLst/>
              <a:gdLst>
                <a:gd name="connsiteX0" fmla="*/ 0 w 4210756"/>
                <a:gd name="connsiteY0" fmla="*/ 2318853 h 2324321"/>
                <a:gd name="connsiteX1" fmla="*/ 349956 w 4210756"/>
                <a:gd name="connsiteY1" fmla="*/ 2059209 h 2324321"/>
                <a:gd name="connsiteX2" fmla="*/ 699911 w 4210756"/>
                <a:gd name="connsiteY2" fmla="*/ 1844720 h 2324321"/>
                <a:gd name="connsiteX3" fmla="*/ 1072445 w 4210756"/>
                <a:gd name="connsiteY3" fmla="*/ 1618942 h 2324321"/>
                <a:gd name="connsiteX4" fmla="*/ 1275645 w 4210756"/>
                <a:gd name="connsiteY4" fmla="*/ 1697964 h 2324321"/>
                <a:gd name="connsiteX5" fmla="*/ 1399822 w 4210756"/>
                <a:gd name="connsiteY5" fmla="*/ 1889875 h 2324321"/>
                <a:gd name="connsiteX6" fmla="*/ 1490133 w 4210756"/>
                <a:gd name="connsiteY6" fmla="*/ 2262409 h 2324321"/>
                <a:gd name="connsiteX7" fmla="*/ 1524000 w 4210756"/>
                <a:gd name="connsiteY7" fmla="*/ 2284986 h 2324321"/>
                <a:gd name="connsiteX8" fmla="*/ 1557867 w 4210756"/>
                <a:gd name="connsiteY8" fmla="*/ 2205964 h 2324321"/>
                <a:gd name="connsiteX9" fmla="*/ 1591733 w 4210756"/>
                <a:gd name="connsiteY9" fmla="*/ 1562497 h 2324321"/>
                <a:gd name="connsiteX10" fmla="*/ 1648178 w 4210756"/>
                <a:gd name="connsiteY10" fmla="*/ 783564 h 2324321"/>
                <a:gd name="connsiteX11" fmla="*/ 1670756 w 4210756"/>
                <a:gd name="connsiteY11" fmla="*/ 760986 h 2324321"/>
                <a:gd name="connsiteX12" fmla="*/ 1715911 w 4210756"/>
                <a:gd name="connsiteY12" fmla="*/ 704542 h 2324321"/>
                <a:gd name="connsiteX13" fmla="*/ 1851378 w 4210756"/>
                <a:gd name="connsiteY13" fmla="*/ 1314142 h 2324321"/>
                <a:gd name="connsiteX14" fmla="*/ 1919111 w 4210756"/>
                <a:gd name="connsiteY14" fmla="*/ 1618942 h 2324321"/>
                <a:gd name="connsiteX15" fmla="*/ 2088445 w 4210756"/>
                <a:gd name="connsiteY15" fmla="*/ 2262409 h 2324321"/>
                <a:gd name="connsiteX16" fmla="*/ 2156178 w 4210756"/>
                <a:gd name="connsiteY16" fmla="*/ 2296275 h 2324321"/>
                <a:gd name="connsiteX17" fmla="*/ 2190045 w 4210756"/>
                <a:gd name="connsiteY17" fmla="*/ 2239831 h 2324321"/>
                <a:gd name="connsiteX18" fmla="*/ 2280356 w 4210756"/>
                <a:gd name="connsiteY18" fmla="*/ 1822142 h 2324321"/>
                <a:gd name="connsiteX19" fmla="*/ 2415822 w 4210756"/>
                <a:gd name="connsiteY19" fmla="*/ 1393164 h 2324321"/>
                <a:gd name="connsiteX20" fmla="*/ 2619022 w 4210756"/>
                <a:gd name="connsiteY20" fmla="*/ 275564 h 2324321"/>
                <a:gd name="connsiteX21" fmla="*/ 2686756 w 4210756"/>
                <a:gd name="connsiteY21" fmla="*/ 173964 h 2324321"/>
                <a:gd name="connsiteX22" fmla="*/ 2731911 w 4210756"/>
                <a:gd name="connsiteY22" fmla="*/ 309431 h 2324321"/>
                <a:gd name="connsiteX23" fmla="*/ 2833511 w 4210756"/>
                <a:gd name="connsiteY23" fmla="*/ 952897 h 2324321"/>
                <a:gd name="connsiteX24" fmla="*/ 2935111 w 4210756"/>
                <a:gd name="connsiteY24" fmla="*/ 1946320 h 2324321"/>
                <a:gd name="connsiteX25" fmla="*/ 2968978 w 4210756"/>
                <a:gd name="connsiteY25" fmla="*/ 1957609 h 2324321"/>
                <a:gd name="connsiteX26" fmla="*/ 2991556 w 4210756"/>
                <a:gd name="connsiteY26" fmla="*/ 1754409 h 2324321"/>
                <a:gd name="connsiteX27" fmla="*/ 3002845 w 4210756"/>
                <a:gd name="connsiteY27" fmla="*/ 523920 h 2324321"/>
                <a:gd name="connsiteX28" fmla="*/ 3036711 w 4210756"/>
                <a:gd name="connsiteY28" fmla="*/ 38497 h 2324321"/>
                <a:gd name="connsiteX29" fmla="*/ 3138311 w 4210756"/>
                <a:gd name="connsiteY29" fmla="*/ 117520 h 2324321"/>
                <a:gd name="connsiteX30" fmla="*/ 3262489 w 4210756"/>
                <a:gd name="connsiteY30" fmla="*/ 806142 h 2324321"/>
                <a:gd name="connsiteX31" fmla="*/ 3341511 w 4210756"/>
                <a:gd name="connsiteY31" fmla="*/ 1110942 h 2324321"/>
                <a:gd name="connsiteX32" fmla="*/ 3510845 w 4210756"/>
                <a:gd name="connsiteY32" fmla="*/ 1201253 h 2324321"/>
                <a:gd name="connsiteX33" fmla="*/ 3612445 w 4210756"/>
                <a:gd name="connsiteY33" fmla="*/ 1133520 h 2324321"/>
                <a:gd name="connsiteX34" fmla="*/ 3781778 w 4210756"/>
                <a:gd name="connsiteY34" fmla="*/ 512631 h 2324321"/>
                <a:gd name="connsiteX35" fmla="*/ 3860800 w 4210756"/>
                <a:gd name="connsiteY35" fmla="*/ 151386 h 2324321"/>
                <a:gd name="connsiteX36" fmla="*/ 3996267 w 4210756"/>
                <a:gd name="connsiteY36" fmla="*/ 207831 h 2324321"/>
                <a:gd name="connsiteX37" fmla="*/ 4030133 w 4210756"/>
                <a:gd name="connsiteY37" fmla="*/ 422320 h 2324321"/>
                <a:gd name="connsiteX38" fmla="*/ 4210756 w 4210756"/>
                <a:gd name="connsiteY38" fmla="*/ 1122231 h 232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210756" h="2324321">
                  <a:moveTo>
                    <a:pt x="0" y="2318853"/>
                  </a:moveTo>
                  <a:cubicBezTo>
                    <a:pt x="116652" y="2228542"/>
                    <a:pt x="233304" y="2138231"/>
                    <a:pt x="349956" y="2059209"/>
                  </a:cubicBezTo>
                  <a:cubicBezTo>
                    <a:pt x="466608" y="1980187"/>
                    <a:pt x="699911" y="1844720"/>
                    <a:pt x="699911" y="1844720"/>
                  </a:cubicBezTo>
                  <a:cubicBezTo>
                    <a:pt x="820326" y="1771342"/>
                    <a:pt x="976489" y="1643401"/>
                    <a:pt x="1072445" y="1618942"/>
                  </a:cubicBezTo>
                  <a:cubicBezTo>
                    <a:pt x="1168401" y="1594483"/>
                    <a:pt x="1221082" y="1652808"/>
                    <a:pt x="1275645" y="1697964"/>
                  </a:cubicBezTo>
                  <a:cubicBezTo>
                    <a:pt x="1330208" y="1743120"/>
                    <a:pt x="1364074" y="1795801"/>
                    <a:pt x="1399822" y="1889875"/>
                  </a:cubicBezTo>
                  <a:cubicBezTo>
                    <a:pt x="1435570" y="1983949"/>
                    <a:pt x="1490133" y="2262409"/>
                    <a:pt x="1490133" y="2262409"/>
                  </a:cubicBezTo>
                  <a:cubicBezTo>
                    <a:pt x="1510829" y="2328261"/>
                    <a:pt x="1512711" y="2294393"/>
                    <a:pt x="1524000" y="2284986"/>
                  </a:cubicBezTo>
                  <a:cubicBezTo>
                    <a:pt x="1535289" y="2275579"/>
                    <a:pt x="1546578" y="2326379"/>
                    <a:pt x="1557867" y="2205964"/>
                  </a:cubicBezTo>
                  <a:cubicBezTo>
                    <a:pt x="1569156" y="2085549"/>
                    <a:pt x="1576681" y="1799564"/>
                    <a:pt x="1591733" y="1562497"/>
                  </a:cubicBezTo>
                  <a:cubicBezTo>
                    <a:pt x="1606785" y="1325430"/>
                    <a:pt x="1648178" y="783564"/>
                    <a:pt x="1648178" y="783564"/>
                  </a:cubicBezTo>
                  <a:cubicBezTo>
                    <a:pt x="1661348" y="649979"/>
                    <a:pt x="1659467" y="774156"/>
                    <a:pt x="1670756" y="760986"/>
                  </a:cubicBezTo>
                  <a:cubicBezTo>
                    <a:pt x="1682045" y="747816"/>
                    <a:pt x="1685807" y="612349"/>
                    <a:pt x="1715911" y="704542"/>
                  </a:cubicBezTo>
                  <a:cubicBezTo>
                    <a:pt x="1746015" y="796735"/>
                    <a:pt x="1851378" y="1314142"/>
                    <a:pt x="1851378" y="1314142"/>
                  </a:cubicBezTo>
                  <a:cubicBezTo>
                    <a:pt x="1885245" y="1466542"/>
                    <a:pt x="1879600" y="1460898"/>
                    <a:pt x="1919111" y="1618942"/>
                  </a:cubicBezTo>
                  <a:cubicBezTo>
                    <a:pt x="1958622" y="1776986"/>
                    <a:pt x="2088445" y="2262409"/>
                    <a:pt x="2088445" y="2262409"/>
                  </a:cubicBezTo>
                  <a:cubicBezTo>
                    <a:pt x="2127956" y="2375298"/>
                    <a:pt x="2139245" y="2300038"/>
                    <a:pt x="2156178" y="2296275"/>
                  </a:cubicBezTo>
                  <a:cubicBezTo>
                    <a:pt x="2173111" y="2292512"/>
                    <a:pt x="2169349" y="2318853"/>
                    <a:pt x="2190045" y="2239831"/>
                  </a:cubicBezTo>
                  <a:cubicBezTo>
                    <a:pt x="2210741" y="2160809"/>
                    <a:pt x="2242727" y="1963253"/>
                    <a:pt x="2280356" y="1822142"/>
                  </a:cubicBezTo>
                  <a:cubicBezTo>
                    <a:pt x="2317985" y="1681031"/>
                    <a:pt x="2359378" y="1650927"/>
                    <a:pt x="2415822" y="1393164"/>
                  </a:cubicBezTo>
                  <a:cubicBezTo>
                    <a:pt x="2472266" y="1135401"/>
                    <a:pt x="2573866" y="478764"/>
                    <a:pt x="2619022" y="275564"/>
                  </a:cubicBezTo>
                  <a:cubicBezTo>
                    <a:pt x="2664178" y="72364"/>
                    <a:pt x="2667941" y="168320"/>
                    <a:pt x="2686756" y="173964"/>
                  </a:cubicBezTo>
                  <a:cubicBezTo>
                    <a:pt x="2705571" y="179608"/>
                    <a:pt x="2707452" y="179609"/>
                    <a:pt x="2731911" y="309431"/>
                  </a:cubicBezTo>
                  <a:cubicBezTo>
                    <a:pt x="2756370" y="439253"/>
                    <a:pt x="2799644" y="680082"/>
                    <a:pt x="2833511" y="952897"/>
                  </a:cubicBezTo>
                  <a:cubicBezTo>
                    <a:pt x="2867378" y="1225712"/>
                    <a:pt x="2935111" y="1946320"/>
                    <a:pt x="2935111" y="1946320"/>
                  </a:cubicBezTo>
                  <a:cubicBezTo>
                    <a:pt x="2957689" y="2113772"/>
                    <a:pt x="2959571" y="1989594"/>
                    <a:pt x="2968978" y="1957609"/>
                  </a:cubicBezTo>
                  <a:cubicBezTo>
                    <a:pt x="2978385" y="1925624"/>
                    <a:pt x="2985912" y="1993357"/>
                    <a:pt x="2991556" y="1754409"/>
                  </a:cubicBezTo>
                  <a:cubicBezTo>
                    <a:pt x="2997200" y="1515461"/>
                    <a:pt x="2995319" y="809905"/>
                    <a:pt x="3002845" y="523920"/>
                  </a:cubicBezTo>
                  <a:cubicBezTo>
                    <a:pt x="3010371" y="237935"/>
                    <a:pt x="3014133" y="106230"/>
                    <a:pt x="3036711" y="38497"/>
                  </a:cubicBezTo>
                  <a:cubicBezTo>
                    <a:pt x="3059289" y="-29236"/>
                    <a:pt x="3100681" y="-10421"/>
                    <a:pt x="3138311" y="117520"/>
                  </a:cubicBezTo>
                  <a:cubicBezTo>
                    <a:pt x="3175941" y="245461"/>
                    <a:pt x="3228622" y="640572"/>
                    <a:pt x="3262489" y="806142"/>
                  </a:cubicBezTo>
                  <a:cubicBezTo>
                    <a:pt x="3296356" y="971712"/>
                    <a:pt x="3300118" y="1045090"/>
                    <a:pt x="3341511" y="1110942"/>
                  </a:cubicBezTo>
                  <a:cubicBezTo>
                    <a:pt x="3382904" y="1176794"/>
                    <a:pt x="3465689" y="1197490"/>
                    <a:pt x="3510845" y="1201253"/>
                  </a:cubicBezTo>
                  <a:cubicBezTo>
                    <a:pt x="3556001" y="1205016"/>
                    <a:pt x="3567290" y="1248290"/>
                    <a:pt x="3612445" y="1133520"/>
                  </a:cubicBezTo>
                  <a:cubicBezTo>
                    <a:pt x="3657600" y="1018750"/>
                    <a:pt x="3740386" y="676320"/>
                    <a:pt x="3781778" y="512631"/>
                  </a:cubicBezTo>
                  <a:cubicBezTo>
                    <a:pt x="3823170" y="348942"/>
                    <a:pt x="3825052" y="202186"/>
                    <a:pt x="3860800" y="151386"/>
                  </a:cubicBezTo>
                  <a:cubicBezTo>
                    <a:pt x="3896548" y="100586"/>
                    <a:pt x="3968045" y="162675"/>
                    <a:pt x="3996267" y="207831"/>
                  </a:cubicBezTo>
                  <a:cubicBezTo>
                    <a:pt x="4024489" y="252987"/>
                    <a:pt x="3994385" y="269920"/>
                    <a:pt x="4030133" y="422320"/>
                  </a:cubicBezTo>
                  <a:cubicBezTo>
                    <a:pt x="4065881" y="574720"/>
                    <a:pt x="4138318" y="848475"/>
                    <a:pt x="4210756" y="112223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0429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260328"/>
            <a:chOff x="0" y="998538"/>
            <a:chExt cx="9144000" cy="326032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64687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Mesure de la qualité d’un modèle</a:t>
              </a:r>
              <a:r>
                <a:rPr lang="fr-FR" sz="2000" i="1" dirty="0">
                  <a:solidFill>
                    <a:srgbClr val="800080"/>
                  </a:solidFill>
                  <a:sym typeface="Wingdings" pitchFamily="2" charset="2"/>
                </a:rPr>
                <a:t> : </a:t>
              </a:r>
              <a:r>
                <a:rPr lang="fr-FR" sz="2000" b="1" dirty="0" err="1">
                  <a:solidFill>
                    <a:srgbClr val="800080"/>
                  </a:solidFill>
                  <a:sym typeface="Wingdings" pitchFamily="2" charset="2"/>
                </a:rPr>
                <a:t>Overfitting</a:t>
              </a:r>
              <a:r>
                <a:rPr lang="fr-FR" sz="2000" b="1" dirty="0">
                  <a:solidFill>
                    <a:srgbClr val="800080"/>
                  </a:solidFill>
                  <a:sym typeface="Wingdings" pitchFamily="2" charset="2"/>
                </a:rPr>
                <a:t> ou </a:t>
              </a:r>
              <a:r>
                <a:rPr lang="fr-FR" sz="2000" b="1" dirty="0" err="1">
                  <a:solidFill>
                    <a:srgbClr val="800080"/>
                  </a:solidFill>
                  <a:sym typeface="Wingdings" pitchFamily="2" charset="2"/>
                </a:rPr>
                <a:t>Underfitting</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Des causes de mauvaises performances en Machine Learning sont dues à du sur ou du sous apprentissage (</a:t>
              </a:r>
              <a:r>
                <a:rPr lang="fr-FR" i="1" dirty="0" err="1">
                  <a:solidFill>
                    <a:srgbClr val="800080"/>
                  </a:solidFill>
                  <a:sym typeface="Symbol" panose="05050102010706020507" pitchFamily="18" charset="2"/>
                </a:rPr>
                <a:t>Overfitting</a:t>
              </a:r>
              <a:r>
                <a:rPr lang="fr-FR" i="1" dirty="0">
                  <a:solidFill>
                    <a:srgbClr val="800080"/>
                  </a:solidFill>
                  <a:sym typeface="Symbol" panose="05050102010706020507" pitchFamily="18" charset="2"/>
                </a:rPr>
                <a:t>  et </a:t>
              </a:r>
              <a:r>
                <a:rPr lang="fr-FR" i="1" dirty="0" err="1">
                  <a:solidFill>
                    <a:srgbClr val="800080"/>
                  </a:solidFill>
                  <a:sym typeface="Symbol" panose="05050102010706020507" pitchFamily="18" charset="2"/>
                </a:rPr>
                <a:t>Underfitting</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L’</a:t>
              </a:r>
              <a:r>
                <a:rPr lang="fr-FR" i="1" dirty="0" err="1">
                  <a:solidFill>
                    <a:srgbClr val="800080"/>
                  </a:solidFill>
                  <a:sym typeface="Symbol" panose="05050102010706020507" pitchFamily="18" charset="2"/>
                </a:rPr>
                <a:t>overfitting</a:t>
              </a:r>
              <a:r>
                <a:rPr lang="fr-FR" i="1" dirty="0">
                  <a:solidFill>
                    <a:srgbClr val="800080"/>
                  </a:solidFill>
                  <a:sym typeface="Symbol" panose="05050102010706020507" pitchFamily="18" charset="2"/>
                </a:rPr>
                <a:t> se produit lorsqu’un modèle s’adapte très bien au </a:t>
              </a:r>
              <a:r>
                <a:rPr lang="fr-FR" i="1" dirty="0" err="1">
                  <a:solidFill>
                    <a:srgbClr val="800080"/>
                  </a:solidFill>
                  <a:sym typeface="Symbol" panose="05050102010706020507" pitchFamily="18" charset="2"/>
                </a:rPr>
                <a:t>TrainSet</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Dans ce cas on apprend les corrélations générales du modèle mais également le "bruit" dû aux imprécisions sur les données.</a:t>
              </a:r>
            </a:p>
            <a:p>
              <a:pPr lvl="1" algn="just">
                <a:spcAft>
                  <a:spcPts val="600"/>
                </a:spcAft>
                <a:buFont typeface="Wingdings" pitchFamily="2" charset="2"/>
                <a:buChar char="§"/>
              </a:pPr>
              <a:r>
                <a:rPr lang="fr-FR" i="1" dirty="0">
                  <a:solidFill>
                    <a:srgbClr val="800080"/>
                  </a:solidFill>
                  <a:sym typeface="Symbol" panose="05050102010706020507" pitchFamily="18" charset="2"/>
                </a:rPr>
                <a:t> Le modèle est alors parfaitement adapté aux données du </a:t>
              </a:r>
              <a:r>
                <a:rPr lang="fr-FR" i="1" dirty="0" err="1">
                  <a:solidFill>
                    <a:srgbClr val="800080"/>
                  </a:solidFill>
                  <a:sym typeface="Symbol" panose="05050102010706020507" pitchFamily="18" charset="2"/>
                </a:rPr>
                <a:t>TrainSet</a:t>
              </a:r>
              <a:r>
                <a:rPr lang="fr-FR" i="1" dirty="0">
                  <a:solidFill>
                    <a:srgbClr val="800080"/>
                  </a:solidFill>
                  <a:sym typeface="Symbol" panose="05050102010706020507" pitchFamily="18" charset="2"/>
                </a:rPr>
                <a:t> mais prédira très mal les sorites des données non encore vues : </a:t>
              </a:r>
              <a:r>
                <a:rPr lang="fr-FR" i="1" dirty="0" err="1">
                  <a:solidFill>
                    <a:srgbClr val="800080"/>
                  </a:solidFill>
                  <a:sym typeface="Symbol" panose="05050102010706020507" pitchFamily="18" charset="2"/>
                </a:rPr>
                <a:t>TestSet</a:t>
              </a:r>
              <a:r>
                <a:rPr lang="fr-FR" i="1" dirty="0">
                  <a:solidFill>
                    <a:srgbClr val="800080"/>
                  </a:solidFill>
                  <a:sym typeface="Symbol" panose="05050102010706020507" pitchFamily="18" charset="2"/>
                </a:rPr>
                <a:t>.</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grpSp>
      <p:cxnSp>
        <p:nvCxnSpPr>
          <p:cNvPr id="4" name="Connecteur droit avec flèche 3">
            <a:extLst>
              <a:ext uri="{FF2B5EF4-FFF2-40B4-BE49-F238E27FC236}">
                <a16:creationId xmlns:a16="http://schemas.microsoft.com/office/drawing/2014/main" id="{1B310423-6E7B-F94D-9F89-EA4AA2D7CABD}"/>
              </a:ext>
            </a:extLst>
          </p:cNvPr>
          <p:cNvCxnSpPr>
            <a:cxnSpLocks/>
          </p:cNvCxnSpPr>
          <p:nvPr/>
        </p:nvCxnSpPr>
        <p:spPr>
          <a:xfrm flipV="1">
            <a:off x="2211860" y="4980520"/>
            <a:ext cx="0" cy="1396313"/>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41668E6A-17F1-8347-9C8E-4EBF7573F32F}"/>
              </a:ext>
            </a:extLst>
          </p:cNvPr>
          <p:cNvCxnSpPr>
            <a:cxnSpLocks/>
          </p:cNvCxnSpPr>
          <p:nvPr/>
        </p:nvCxnSpPr>
        <p:spPr>
          <a:xfrm flipV="1">
            <a:off x="2211860" y="6376832"/>
            <a:ext cx="4876799" cy="1"/>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10">
            <a:extLst>
              <a:ext uri="{FF2B5EF4-FFF2-40B4-BE49-F238E27FC236}">
                <a16:creationId xmlns:a16="http://schemas.microsoft.com/office/drawing/2014/main" id="{22C39E8B-75BD-4241-B43E-75B18B56863F}"/>
              </a:ext>
            </a:extLst>
          </p:cNvPr>
          <p:cNvSpPr txBox="1">
            <a:spLocks noChangeArrowheads="1"/>
          </p:cNvSpPr>
          <p:nvPr/>
        </p:nvSpPr>
        <p:spPr bwMode="auto">
          <a:xfrm>
            <a:off x="1507889" y="5499399"/>
            <a:ext cx="70397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Erreur</a:t>
            </a:r>
          </a:p>
        </p:txBody>
      </p:sp>
      <p:sp>
        <p:nvSpPr>
          <p:cNvPr id="18" name="Text Box 10">
            <a:extLst>
              <a:ext uri="{FF2B5EF4-FFF2-40B4-BE49-F238E27FC236}">
                <a16:creationId xmlns:a16="http://schemas.microsoft.com/office/drawing/2014/main" id="{8D436C43-019A-F241-A412-E713E164DC3B}"/>
              </a:ext>
            </a:extLst>
          </p:cNvPr>
          <p:cNvSpPr txBox="1">
            <a:spLocks noChangeArrowheads="1"/>
          </p:cNvSpPr>
          <p:nvPr/>
        </p:nvSpPr>
        <p:spPr bwMode="auto">
          <a:xfrm>
            <a:off x="6932140" y="6018279"/>
            <a:ext cx="174230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Erreur sur le </a:t>
            </a:r>
            <a:r>
              <a:rPr lang="fr-FR" sz="1000" i="1" dirty="0" err="1">
                <a:solidFill>
                  <a:srgbClr val="800080"/>
                </a:solidFill>
              </a:rPr>
              <a:t>TrainSet</a:t>
            </a:r>
            <a:endParaRPr lang="fr-FR" sz="1000" i="1" dirty="0">
              <a:solidFill>
                <a:srgbClr val="800080"/>
              </a:solidFill>
            </a:endParaRPr>
          </a:p>
        </p:txBody>
      </p:sp>
      <p:sp>
        <p:nvSpPr>
          <p:cNvPr id="20" name="Text Box 10">
            <a:extLst>
              <a:ext uri="{FF2B5EF4-FFF2-40B4-BE49-F238E27FC236}">
                <a16:creationId xmlns:a16="http://schemas.microsoft.com/office/drawing/2014/main" id="{46A75EC8-1C1A-BD4E-ADF5-DFCE8EFBF42F}"/>
              </a:ext>
            </a:extLst>
          </p:cNvPr>
          <p:cNvSpPr txBox="1">
            <a:spLocks noChangeArrowheads="1"/>
          </p:cNvSpPr>
          <p:nvPr/>
        </p:nvSpPr>
        <p:spPr bwMode="auto">
          <a:xfrm>
            <a:off x="7492010" y="6346769"/>
            <a:ext cx="133482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Apprentissage</a:t>
            </a:r>
          </a:p>
        </p:txBody>
      </p:sp>
      <p:sp>
        <p:nvSpPr>
          <p:cNvPr id="24" name="Text Box 10">
            <a:extLst>
              <a:ext uri="{FF2B5EF4-FFF2-40B4-BE49-F238E27FC236}">
                <a16:creationId xmlns:a16="http://schemas.microsoft.com/office/drawing/2014/main" id="{5B1B8A9C-F0D3-7A4A-9D3A-AC4C920C233B}"/>
              </a:ext>
            </a:extLst>
          </p:cNvPr>
          <p:cNvSpPr txBox="1">
            <a:spLocks noChangeArrowheads="1"/>
          </p:cNvSpPr>
          <p:nvPr/>
        </p:nvSpPr>
        <p:spPr bwMode="auto">
          <a:xfrm>
            <a:off x="6932139" y="5438312"/>
            <a:ext cx="174230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Erreur sur le </a:t>
            </a:r>
            <a:r>
              <a:rPr lang="fr-FR" sz="1000" i="1" dirty="0" err="1">
                <a:solidFill>
                  <a:srgbClr val="800080"/>
                </a:solidFill>
              </a:rPr>
              <a:t>TestSet</a:t>
            </a:r>
            <a:endParaRPr lang="fr-FR" sz="1000" i="1" dirty="0">
              <a:solidFill>
                <a:srgbClr val="800080"/>
              </a:solidFill>
            </a:endParaRPr>
          </a:p>
        </p:txBody>
      </p:sp>
      <p:cxnSp>
        <p:nvCxnSpPr>
          <p:cNvPr id="13" name="Connecteur droit 12">
            <a:extLst>
              <a:ext uri="{FF2B5EF4-FFF2-40B4-BE49-F238E27FC236}">
                <a16:creationId xmlns:a16="http://schemas.microsoft.com/office/drawing/2014/main" id="{A10A48AF-1802-7E48-A5AA-08FD57A829BB}"/>
              </a:ext>
            </a:extLst>
          </p:cNvPr>
          <p:cNvCxnSpPr/>
          <p:nvPr/>
        </p:nvCxnSpPr>
        <p:spPr>
          <a:xfrm>
            <a:off x="4763529" y="5197012"/>
            <a:ext cx="0" cy="1168783"/>
          </a:xfrm>
          <a:prstGeom prst="line">
            <a:avLst/>
          </a:prstGeom>
          <a:ln w="15875">
            <a:solidFill>
              <a:srgbClr val="FF9F5D"/>
            </a:solidFill>
          </a:ln>
        </p:spPr>
        <p:style>
          <a:lnRef idx="1">
            <a:schemeClr val="accent1"/>
          </a:lnRef>
          <a:fillRef idx="0">
            <a:schemeClr val="accent1"/>
          </a:fillRef>
          <a:effectRef idx="0">
            <a:schemeClr val="accent1"/>
          </a:effectRef>
          <a:fontRef idx="minor">
            <a:schemeClr val="tx1"/>
          </a:fontRef>
        </p:style>
      </p:cxnSp>
      <p:sp>
        <p:nvSpPr>
          <p:cNvPr id="27" name="Text Box 10">
            <a:extLst>
              <a:ext uri="{FF2B5EF4-FFF2-40B4-BE49-F238E27FC236}">
                <a16:creationId xmlns:a16="http://schemas.microsoft.com/office/drawing/2014/main" id="{38178600-06D1-634A-8182-36A991364967}"/>
              </a:ext>
            </a:extLst>
          </p:cNvPr>
          <p:cNvSpPr txBox="1">
            <a:spLocks noChangeArrowheads="1"/>
          </p:cNvSpPr>
          <p:nvPr/>
        </p:nvSpPr>
        <p:spPr bwMode="auto">
          <a:xfrm>
            <a:off x="4381070" y="4980520"/>
            <a:ext cx="782744" cy="246221"/>
          </a:xfrm>
          <a:prstGeom prst="rect">
            <a:avLst/>
          </a:prstGeom>
          <a:noFill/>
          <a:ln w="9525">
            <a:noFill/>
            <a:miter lim="800000"/>
            <a:headEnd/>
            <a:tailEnd/>
          </a:ln>
          <a:effectLst/>
        </p:spPr>
        <p:txBody>
          <a:bodyPr wrap="square">
            <a:spAutoFit/>
          </a:bodyPr>
          <a:lstStyle/>
          <a:p>
            <a:pPr algn="just">
              <a:spcAft>
                <a:spcPts val="600"/>
              </a:spcAft>
            </a:pPr>
            <a:r>
              <a:rPr lang="fr-FR" sz="1000" i="1" dirty="0" err="1">
                <a:solidFill>
                  <a:srgbClr val="800080"/>
                </a:solidFill>
              </a:rPr>
              <a:t>Overfitting</a:t>
            </a:r>
            <a:endParaRPr lang="fr-FR" sz="1000" i="1" dirty="0">
              <a:solidFill>
                <a:srgbClr val="800080"/>
              </a:solidFill>
            </a:endParaRPr>
          </a:p>
        </p:txBody>
      </p:sp>
      <p:sp>
        <p:nvSpPr>
          <p:cNvPr id="5" name="Forme libre 4">
            <a:extLst>
              <a:ext uri="{FF2B5EF4-FFF2-40B4-BE49-F238E27FC236}">
                <a16:creationId xmlns:a16="http://schemas.microsoft.com/office/drawing/2014/main" id="{5BCFA058-4782-2058-5CE8-607824B10488}"/>
              </a:ext>
            </a:extLst>
          </p:cNvPr>
          <p:cNvSpPr/>
          <p:nvPr/>
        </p:nvSpPr>
        <p:spPr>
          <a:xfrm>
            <a:off x="2330245" y="4527755"/>
            <a:ext cx="4658917" cy="1740736"/>
          </a:xfrm>
          <a:custGeom>
            <a:avLst/>
            <a:gdLst>
              <a:gd name="connsiteX0" fmla="*/ 0 w 4658917"/>
              <a:gd name="connsiteY0" fmla="*/ 0 h 1740736"/>
              <a:gd name="connsiteX1" fmla="*/ 73742 w 4658917"/>
              <a:gd name="connsiteY1" fmla="*/ 324464 h 1740736"/>
              <a:gd name="connsiteX2" fmla="*/ 147484 w 4658917"/>
              <a:gd name="connsiteY2" fmla="*/ 486697 h 1740736"/>
              <a:gd name="connsiteX3" fmla="*/ 309716 w 4658917"/>
              <a:gd name="connsiteY3" fmla="*/ 722671 h 1740736"/>
              <a:gd name="connsiteX4" fmla="*/ 589936 w 4658917"/>
              <a:gd name="connsiteY4" fmla="*/ 958645 h 1740736"/>
              <a:gd name="connsiteX5" fmla="*/ 988142 w 4658917"/>
              <a:gd name="connsiteY5" fmla="*/ 1224116 h 1740736"/>
              <a:gd name="connsiteX6" fmla="*/ 1386349 w 4658917"/>
              <a:gd name="connsiteY6" fmla="*/ 1386348 h 1740736"/>
              <a:gd name="connsiteX7" fmla="*/ 1887794 w 4658917"/>
              <a:gd name="connsiteY7" fmla="*/ 1563329 h 1740736"/>
              <a:gd name="connsiteX8" fmla="*/ 2846439 w 4658917"/>
              <a:gd name="connsiteY8" fmla="*/ 1681316 h 1740736"/>
              <a:gd name="connsiteX9" fmla="*/ 3510116 w 4658917"/>
              <a:gd name="connsiteY9" fmla="*/ 1710813 h 1740736"/>
              <a:gd name="connsiteX10" fmla="*/ 4498258 w 4658917"/>
              <a:gd name="connsiteY10" fmla="*/ 1740310 h 1740736"/>
              <a:gd name="connsiteX11" fmla="*/ 4645742 w 4658917"/>
              <a:gd name="connsiteY11" fmla="*/ 1725561 h 174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58917" h="1740736">
                <a:moveTo>
                  <a:pt x="0" y="0"/>
                </a:moveTo>
                <a:cubicBezTo>
                  <a:pt x="24580" y="121674"/>
                  <a:pt x="49161" y="243348"/>
                  <a:pt x="73742" y="324464"/>
                </a:cubicBezTo>
                <a:cubicBezTo>
                  <a:pt x="98323" y="405580"/>
                  <a:pt x="108155" y="420329"/>
                  <a:pt x="147484" y="486697"/>
                </a:cubicBezTo>
                <a:cubicBezTo>
                  <a:pt x="186813" y="553065"/>
                  <a:pt x="235974" y="644013"/>
                  <a:pt x="309716" y="722671"/>
                </a:cubicBezTo>
                <a:cubicBezTo>
                  <a:pt x="383458" y="801329"/>
                  <a:pt x="476865" y="875071"/>
                  <a:pt x="589936" y="958645"/>
                </a:cubicBezTo>
                <a:cubicBezTo>
                  <a:pt x="703007" y="1042219"/>
                  <a:pt x="855407" y="1152832"/>
                  <a:pt x="988142" y="1224116"/>
                </a:cubicBezTo>
                <a:cubicBezTo>
                  <a:pt x="1120878" y="1295400"/>
                  <a:pt x="1236407" y="1329813"/>
                  <a:pt x="1386349" y="1386348"/>
                </a:cubicBezTo>
                <a:cubicBezTo>
                  <a:pt x="1536291" y="1442884"/>
                  <a:pt x="1644446" y="1514168"/>
                  <a:pt x="1887794" y="1563329"/>
                </a:cubicBezTo>
                <a:cubicBezTo>
                  <a:pt x="2131142" y="1612490"/>
                  <a:pt x="2576052" y="1656735"/>
                  <a:pt x="2846439" y="1681316"/>
                </a:cubicBezTo>
                <a:cubicBezTo>
                  <a:pt x="3116826" y="1705897"/>
                  <a:pt x="3510116" y="1710813"/>
                  <a:pt x="3510116" y="1710813"/>
                </a:cubicBezTo>
                <a:lnTo>
                  <a:pt x="4498258" y="1740310"/>
                </a:lnTo>
                <a:cubicBezTo>
                  <a:pt x="4687529" y="1742768"/>
                  <a:pt x="4666635" y="1734164"/>
                  <a:pt x="4645742" y="1725561"/>
                </a:cubicBezTo>
              </a:path>
            </a:pathLst>
          </a:custGeom>
          <a:no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orme libre 6">
            <a:extLst>
              <a:ext uri="{FF2B5EF4-FFF2-40B4-BE49-F238E27FC236}">
                <a16:creationId xmlns:a16="http://schemas.microsoft.com/office/drawing/2014/main" id="{71D5C1C7-3DE3-0765-11FC-3C165DFB4716}"/>
              </a:ext>
            </a:extLst>
          </p:cNvPr>
          <p:cNvSpPr/>
          <p:nvPr/>
        </p:nvSpPr>
        <p:spPr>
          <a:xfrm>
            <a:off x="2330245" y="4365523"/>
            <a:ext cx="4424516" cy="1272771"/>
          </a:xfrm>
          <a:custGeom>
            <a:avLst/>
            <a:gdLst>
              <a:gd name="connsiteX0" fmla="*/ 0 w 4424516"/>
              <a:gd name="connsiteY0" fmla="*/ 0 h 1272771"/>
              <a:gd name="connsiteX1" fmla="*/ 132736 w 4424516"/>
              <a:gd name="connsiteY1" fmla="*/ 221225 h 1272771"/>
              <a:gd name="connsiteX2" fmla="*/ 368710 w 4424516"/>
              <a:gd name="connsiteY2" fmla="*/ 471948 h 1272771"/>
              <a:gd name="connsiteX3" fmla="*/ 604684 w 4424516"/>
              <a:gd name="connsiteY3" fmla="*/ 619432 h 1272771"/>
              <a:gd name="connsiteX4" fmla="*/ 1106129 w 4424516"/>
              <a:gd name="connsiteY4" fmla="*/ 870154 h 1272771"/>
              <a:gd name="connsiteX5" fmla="*/ 1489587 w 4424516"/>
              <a:gd name="connsiteY5" fmla="*/ 1002890 h 1272771"/>
              <a:gd name="connsiteX6" fmla="*/ 2094271 w 4424516"/>
              <a:gd name="connsiteY6" fmla="*/ 1209367 h 1272771"/>
              <a:gd name="connsiteX7" fmla="*/ 2433484 w 4424516"/>
              <a:gd name="connsiteY7" fmla="*/ 1268361 h 1272771"/>
              <a:gd name="connsiteX8" fmla="*/ 2831690 w 4424516"/>
              <a:gd name="connsiteY8" fmla="*/ 1253612 h 1272771"/>
              <a:gd name="connsiteX9" fmla="*/ 3244645 w 4424516"/>
              <a:gd name="connsiteY9" fmla="*/ 1135625 h 1272771"/>
              <a:gd name="connsiteX10" fmla="*/ 3716594 w 4424516"/>
              <a:gd name="connsiteY10" fmla="*/ 988142 h 1272771"/>
              <a:gd name="connsiteX11" fmla="*/ 4424516 w 4424516"/>
              <a:gd name="connsiteY11" fmla="*/ 471948 h 12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24516" h="1272771">
                <a:moveTo>
                  <a:pt x="0" y="0"/>
                </a:moveTo>
                <a:cubicBezTo>
                  <a:pt x="35642" y="71283"/>
                  <a:pt x="71284" y="142567"/>
                  <a:pt x="132736" y="221225"/>
                </a:cubicBezTo>
                <a:cubicBezTo>
                  <a:pt x="194188" y="299883"/>
                  <a:pt x="290052" y="405580"/>
                  <a:pt x="368710" y="471948"/>
                </a:cubicBezTo>
                <a:cubicBezTo>
                  <a:pt x="447368" y="538316"/>
                  <a:pt x="481781" y="553064"/>
                  <a:pt x="604684" y="619432"/>
                </a:cubicBezTo>
                <a:cubicBezTo>
                  <a:pt x="727587" y="685800"/>
                  <a:pt x="958645" y="806244"/>
                  <a:pt x="1106129" y="870154"/>
                </a:cubicBezTo>
                <a:cubicBezTo>
                  <a:pt x="1253613" y="934064"/>
                  <a:pt x="1489587" y="1002890"/>
                  <a:pt x="1489587" y="1002890"/>
                </a:cubicBezTo>
                <a:cubicBezTo>
                  <a:pt x="1654277" y="1059425"/>
                  <a:pt x="1936955" y="1165122"/>
                  <a:pt x="2094271" y="1209367"/>
                </a:cubicBezTo>
                <a:cubicBezTo>
                  <a:pt x="2251587" y="1253612"/>
                  <a:pt x="2310581" y="1260987"/>
                  <a:pt x="2433484" y="1268361"/>
                </a:cubicBezTo>
                <a:cubicBezTo>
                  <a:pt x="2556387" y="1275735"/>
                  <a:pt x="2696497" y="1275735"/>
                  <a:pt x="2831690" y="1253612"/>
                </a:cubicBezTo>
                <a:cubicBezTo>
                  <a:pt x="2966884" y="1231489"/>
                  <a:pt x="3097161" y="1179870"/>
                  <a:pt x="3244645" y="1135625"/>
                </a:cubicBezTo>
                <a:cubicBezTo>
                  <a:pt x="3392129" y="1091380"/>
                  <a:pt x="3519949" y="1098755"/>
                  <a:pt x="3716594" y="988142"/>
                </a:cubicBezTo>
                <a:cubicBezTo>
                  <a:pt x="3913239" y="877529"/>
                  <a:pt x="4168877" y="674738"/>
                  <a:pt x="4424516" y="471948"/>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418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367503"/>
            <a:chOff x="0" y="998538"/>
            <a:chExt cx="9144000" cy="13675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75405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Régression linéaire : </a:t>
              </a:r>
              <a:r>
                <a:rPr lang="fr-FR" sz="2000" b="1" dirty="0" err="1">
                  <a:solidFill>
                    <a:srgbClr val="800080"/>
                  </a:solidFill>
                  <a:sym typeface="Wingdings" pitchFamily="2" charset="2"/>
                </a:rPr>
                <a:t>scikit-learn</a:t>
              </a:r>
              <a:endParaRPr lang="fr-FR" sz="2000" b="1" dirty="0">
                <a:solidFill>
                  <a:srgbClr val="800080"/>
                </a:solidFill>
                <a:sym typeface="Wingdings" pitchFamily="2" charset="2"/>
              </a:endParaRPr>
            </a:p>
            <a:p>
              <a:pPr lvl="1" algn="just">
                <a:spcAft>
                  <a:spcPts val="600"/>
                </a:spcAft>
                <a:buFont typeface="Wingdings" pitchFamily="2" charset="2"/>
                <a:buChar char="§"/>
              </a:pPr>
              <a:r>
                <a:rPr lang="fr-FR" i="1" dirty="0">
                  <a:solidFill>
                    <a:srgbClr val="800080"/>
                  </a:solidFill>
                </a:rPr>
                <a:t>  Exemple prix des locations en fonction des surfaces.</a:t>
              </a:r>
              <a:endParaRPr lang="fr-FR" i="1" dirty="0">
                <a:solidFill>
                  <a:srgbClr val="800080"/>
                </a:solidFill>
                <a:sym typeface="Symbol" panose="05050102010706020507" pitchFamily="18" charset="2"/>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Régression linéaire</a:t>
              </a:r>
              <a:endParaRPr lang="fr-FR" sz="2000" b="1" dirty="0">
                <a:solidFill>
                  <a:schemeClr val="folHlink"/>
                </a:solidFill>
              </a:endParaRPr>
            </a:p>
          </p:txBody>
        </p:sp>
      </p:grpSp>
      <p:sp>
        <p:nvSpPr>
          <p:cNvPr id="12" name="Rectangle 1">
            <a:extLst>
              <a:ext uri="{FF2B5EF4-FFF2-40B4-BE49-F238E27FC236}">
                <a16:creationId xmlns:a16="http://schemas.microsoft.com/office/drawing/2014/main" id="{009159C3-3CC1-FF4D-AB30-14F96726DBF3}"/>
              </a:ext>
            </a:extLst>
          </p:cNvPr>
          <p:cNvSpPr>
            <a:spLocks noChangeArrowheads="1"/>
          </p:cNvSpPr>
          <p:nvPr/>
        </p:nvSpPr>
        <p:spPr bwMode="auto">
          <a:xfrm>
            <a:off x="4572000" y="2446661"/>
            <a:ext cx="4318711"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sklearn.linear_model</a:t>
            </a:r>
            <a:r>
              <a:rPr lang="fr-FR" sz="1400" i="1" dirty="0">
                <a:solidFill>
                  <a:srgbClr val="800080"/>
                </a:solidFill>
              </a:rPr>
              <a:t> import </a:t>
            </a:r>
            <a:r>
              <a:rPr lang="fr-FR" sz="1400" i="1" dirty="0" err="1">
                <a:solidFill>
                  <a:srgbClr val="800080"/>
                </a:solidFill>
              </a:rPr>
              <a:t>LinearRegression</a:t>
            </a:r>
            <a:endParaRPr lang="fr-FR" sz="1400" i="1" dirty="0">
              <a:solidFill>
                <a:srgbClr val="800080"/>
              </a:solidFill>
            </a:endParaRPr>
          </a:p>
          <a:p>
            <a:pPr>
              <a:tabLst>
                <a:tab pos="1558925" algn="ctr"/>
              </a:tabLst>
            </a:pPr>
            <a:r>
              <a:rPr lang="fr-FR" sz="1400" i="1" dirty="0">
                <a:solidFill>
                  <a:srgbClr val="800080"/>
                </a:solidFill>
              </a:rPr>
              <a:t>model = </a:t>
            </a:r>
            <a:r>
              <a:rPr lang="fr-FR" sz="1400" i="1" dirty="0" err="1">
                <a:solidFill>
                  <a:srgbClr val="800080"/>
                </a:solidFill>
              </a:rPr>
              <a:t>LinearRegression</a:t>
            </a:r>
            <a:r>
              <a:rPr lang="fr-FR" sz="1400" i="1" dirty="0">
                <a:solidFill>
                  <a:srgbClr val="800080"/>
                </a:solidFill>
              </a:rPr>
              <a:t>() 	</a:t>
            </a:r>
            <a:r>
              <a:rPr lang="fr-FR" sz="1400" i="1" dirty="0">
                <a:solidFill>
                  <a:srgbClr val="419BDF"/>
                </a:solidFill>
              </a:rPr>
              <a:t># model</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model.fit</a:t>
            </a:r>
            <a:r>
              <a:rPr lang="fr-FR" sz="1400" i="1" dirty="0">
                <a:solidFill>
                  <a:srgbClr val="800080"/>
                </a:solidFill>
              </a:rPr>
              <a:t>(X, Y)                   	</a:t>
            </a:r>
            <a:r>
              <a:rPr lang="fr-FR" sz="1400" i="1" dirty="0">
                <a:solidFill>
                  <a:srgbClr val="419BDF"/>
                </a:solidFill>
              </a:rPr>
              <a:t># Apprentissage</a:t>
            </a:r>
            <a:endParaRPr lang="fr-FR" sz="1400" i="1" dirty="0">
              <a:solidFill>
                <a:srgbClr val="800080"/>
              </a:solidFill>
            </a:endParaRPr>
          </a:p>
          <a:p>
            <a:pPr>
              <a:tabLst>
                <a:tab pos="1558925" algn="ctr"/>
              </a:tabLst>
            </a:pPr>
            <a:r>
              <a:rPr lang="fr-FR" sz="1400" i="1" dirty="0" err="1">
                <a:solidFill>
                  <a:srgbClr val="800080"/>
                </a:solidFill>
              </a:rPr>
              <a:t>ypred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(X)	</a:t>
            </a:r>
            <a:r>
              <a:rPr lang="fr-FR" sz="1400" i="1" dirty="0">
                <a:solidFill>
                  <a:srgbClr val="419BDF"/>
                </a:solidFill>
              </a:rPr>
              <a:t># Prédiction</a:t>
            </a:r>
          </a:p>
          <a:p>
            <a:pPr>
              <a:tabLst>
                <a:tab pos="1558925" algn="ctr"/>
              </a:tabLst>
            </a:pPr>
            <a:r>
              <a:rPr lang="fr-FR" sz="1400" i="1" dirty="0" err="1">
                <a:solidFill>
                  <a:srgbClr val="800080"/>
                </a:solidFill>
              </a:rPr>
              <a:t>plt.scatter</a:t>
            </a:r>
            <a:r>
              <a:rPr lang="fr-FR" sz="1400" i="1" dirty="0">
                <a:solidFill>
                  <a:srgbClr val="800080"/>
                </a:solidFill>
              </a:rPr>
              <a:t>(X['surface'], Y, c='b')</a:t>
            </a:r>
          </a:p>
          <a:p>
            <a:pPr>
              <a:tabLst>
                <a:tab pos="1558925" algn="ctr"/>
              </a:tabLst>
            </a:pPr>
            <a:r>
              <a:rPr lang="fr-FR" sz="1400" i="1" dirty="0" err="1">
                <a:solidFill>
                  <a:srgbClr val="800080"/>
                </a:solidFill>
              </a:rPr>
              <a:t>plt.scatter</a:t>
            </a:r>
            <a:r>
              <a:rPr lang="fr-FR" sz="1400" i="1" dirty="0">
                <a:solidFill>
                  <a:srgbClr val="800080"/>
                </a:solidFill>
              </a:rPr>
              <a:t>(X['surface'], </a:t>
            </a:r>
            <a:r>
              <a:rPr lang="fr-FR" sz="1400" i="1" dirty="0" err="1">
                <a:solidFill>
                  <a:srgbClr val="800080"/>
                </a:solidFill>
              </a:rPr>
              <a:t>ypred</a:t>
            </a:r>
            <a:r>
              <a:rPr lang="fr-FR" sz="1400" i="1" dirty="0">
                <a:solidFill>
                  <a:srgbClr val="800080"/>
                </a:solidFill>
              </a:rPr>
              <a:t>, c='r') </a:t>
            </a:r>
          </a:p>
        </p:txBody>
      </p:sp>
      <p:sp>
        <p:nvSpPr>
          <p:cNvPr id="4" name="Rectangle 1">
            <a:extLst>
              <a:ext uri="{FF2B5EF4-FFF2-40B4-BE49-F238E27FC236}">
                <a16:creationId xmlns:a16="http://schemas.microsoft.com/office/drawing/2014/main" id="{30F7B6D7-8882-7D11-F732-B332B8005202}"/>
              </a:ext>
            </a:extLst>
          </p:cNvPr>
          <p:cNvSpPr>
            <a:spLocks noChangeArrowheads="1"/>
          </p:cNvSpPr>
          <p:nvPr/>
        </p:nvSpPr>
        <p:spPr bwMode="auto">
          <a:xfrm>
            <a:off x="309282" y="2411106"/>
            <a:ext cx="4151711" cy="144655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419BDF"/>
                </a:solidFill>
              </a:rPr>
              <a:t># Lecture des données</a:t>
            </a:r>
          </a:p>
          <a:p>
            <a:pPr>
              <a:tabLst>
                <a:tab pos="1558925" algn="ctr"/>
              </a:tabLst>
            </a:pPr>
            <a:r>
              <a:rPr lang="fr-FR" sz="1400" i="1" dirty="0" err="1">
                <a:solidFill>
                  <a:srgbClr val="800080"/>
                </a:solidFill>
              </a:rPr>
              <a:t>dt</a:t>
            </a:r>
            <a:r>
              <a:rPr lang="fr-FR" sz="1400" i="1" dirty="0">
                <a:solidFill>
                  <a:srgbClr val="800080"/>
                </a:solidFill>
              </a:rPr>
              <a:t>=</a:t>
            </a:r>
            <a:r>
              <a:rPr lang="fr-FR" sz="1400" i="1" dirty="0" err="1">
                <a:solidFill>
                  <a:srgbClr val="800080"/>
                </a:solidFill>
              </a:rPr>
              <a:t>pd.read_csv</a:t>
            </a:r>
            <a:r>
              <a:rPr lang="fr-FR" sz="1400" i="1" dirty="0">
                <a:solidFill>
                  <a:srgbClr val="800080"/>
                </a:solidFill>
              </a:rPr>
              <a:t>('</a:t>
            </a:r>
            <a:r>
              <a:rPr lang="fr-FR" sz="1400" i="1" dirty="0" err="1">
                <a:solidFill>
                  <a:srgbClr val="800080"/>
                </a:solidFill>
              </a:rPr>
              <a:t>locations.csv</a:t>
            </a:r>
            <a:r>
              <a:rPr lang="fr-FR" sz="1400" i="1" dirty="0">
                <a:solidFill>
                  <a:srgbClr val="800080"/>
                </a:solidFill>
              </a:rPr>
              <a:t>', </a:t>
            </a:r>
            <a:r>
              <a:rPr lang="fr-FR" sz="1400" i="1" dirty="0" err="1">
                <a:solidFill>
                  <a:srgbClr val="800080"/>
                </a:solidFill>
              </a:rPr>
              <a:t>index_col</a:t>
            </a:r>
            <a:r>
              <a:rPr lang="fr-FR" sz="1400" i="1" dirty="0">
                <a:solidFill>
                  <a:srgbClr val="800080"/>
                </a:solidFill>
              </a:rPr>
              <a:t>=0)</a:t>
            </a:r>
          </a:p>
          <a:p>
            <a:pPr>
              <a:tabLst>
                <a:tab pos="1558925" algn="ctr"/>
              </a:tabLst>
            </a:pPr>
            <a:r>
              <a:rPr lang="fr-FR" sz="1600" i="1" dirty="0">
                <a:solidFill>
                  <a:srgbClr val="419BDF"/>
                </a:solidFill>
              </a:rPr>
              <a:t># Ajout de la colonne unité</a:t>
            </a:r>
            <a:endParaRPr lang="fr-FR" sz="1600" i="1" dirty="0">
              <a:solidFill>
                <a:srgbClr val="800080"/>
              </a:solidFill>
            </a:endParaRPr>
          </a:p>
          <a:p>
            <a:pPr>
              <a:tabLst>
                <a:tab pos="1558925" algn="ctr"/>
              </a:tabLst>
            </a:pPr>
            <a:r>
              <a:rPr lang="fr-FR" sz="1400" i="1" dirty="0" err="1">
                <a:solidFill>
                  <a:srgbClr val="800080"/>
                </a:solidFill>
              </a:rPr>
              <a:t>dt</a:t>
            </a:r>
            <a:r>
              <a:rPr lang="fr-FR" sz="1400" i="1" dirty="0">
                <a:solidFill>
                  <a:srgbClr val="800080"/>
                </a:solidFill>
              </a:rPr>
              <a:t>[‘one’]=</a:t>
            </a:r>
            <a:r>
              <a:rPr lang="fr-FR" sz="1400" i="1" dirty="0" err="1">
                <a:solidFill>
                  <a:srgbClr val="800080"/>
                </a:solidFill>
              </a:rPr>
              <a:t>np.ones</a:t>
            </a:r>
            <a:r>
              <a:rPr lang="fr-FR" sz="1400" i="1" dirty="0">
                <a:solidFill>
                  <a:srgbClr val="800080"/>
                </a:solidFill>
              </a:rPr>
              <a:t>(</a:t>
            </a:r>
            <a:r>
              <a:rPr lang="fr-FR" sz="1400" i="1" dirty="0" err="1">
                <a:solidFill>
                  <a:srgbClr val="800080"/>
                </a:solidFill>
              </a:rPr>
              <a:t>dt.shape</a:t>
            </a:r>
            <a:r>
              <a:rPr lang="fr-FR" sz="1400" i="1" dirty="0">
                <a:solidFill>
                  <a:srgbClr val="800080"/>
                </a:solidFill>
              </a:rPr>
              <a:t>[0])</a:t>
            </a:r>
          </a:p>
          <a:p>
            <a:pPr>
              <a:tabLst>
                <a:tab pos="1558925" algn="ctr"/>
              </a:tabLst>
            </a:pPr>
            <a:r>
              <a:rPr lang="fr-FR" sz="1400" i="1" dirty="0">
                <a:solidFill>
                  <a:srgbClr val="800080"/>
                </a:solidFill>
              </a:rPr>
              <a:t>X = </a:t>
            </a:r>
            <a:r>
              <a:rPr lang="fr-FR" sz="1400" i="1" dirty="0" err="1">
                <a:solidFill>
                  <a:srgbClr val="800080"/>
                </a:solidFill>
              </a:rPr>
              <a:t>dt.drop</a:t>
            </a:r>
            <a:r>
              <a:rPr lang="fr-FR" sz="1400" i="1" dirty="0">
                <a:solidFill>
                  <a:srgbClr val="800080"/>
                </a:solidFill>
              </a:rPr>
              <a:t>([‘loyer’], axis=1)</a:t>
            </a:r>
          </a:p>
          <a:p>
            <a:pPr>
              <a:tabLst>
                <a:tab pos="1558925" algn="ctr"/>
              </a:tabLst>
            </a:pPr>
            <a:r>
              <a:rPr lang="fr-FR" sz="1400" i="1" dirty="0">
                <a:solidFill>
                  <a:srgbClr val="800080"/>
                </a:solidFill>
              </a:rPr>
              <a:t>Y = </a:t>
            </a:r>
            <a:r>
              <a:rPr lang="fr-FR" sz="1400" i="1" dirty="0" err="1">
                <a:solidFill>
                  <a:srgbClr val="800080"/>
                </a:solidFill>
              </a:rPr>
              <a:t>dt</a:t>
            </a:r>
            <a:r>
              <a:rPr lang="fr-FR" sz="1400" i="1" dirty="0">
                <a:solidFill>
                  <a:srgbClr val="800080"/>
                </a:solidFill>
              </a:rPr>
              <a:t>[‘loyer’]</a:t>
            </a:r>
          </a:p>
        </p:txBody>
      </p:sp>
      <p:grpSp>
        <p:nvGrpSpPr>
          <p:cNvPr id="21" name="Groupe 20">
            <a:extLst>
              <a:ext uri="{FF2B5EF4-FFF2-40B4-BE49-F238E27FC236}">
                <a16:creationId xmlns:a16="http://schemas.microsoft.com/office/drawing/2014/main" id="{37A0F039-694C-152A-81F5-9169DEA20D9C}"/>
              </a:ext>
            </a:extLst>
          </p:cNvPr>
          <p:cNvGrpSpPr/>
          <p:nvPr/>
        </p:nvGrpSpPr>
        <p:grpSpPr>
          <a:xfrm>
            <a:off x="3931356" y="1607858"/>
            <a:ext cx="4984750" cy="3489741"/>
            <a:chOff x="1344613" y="4915213"/>
            <a:chExt cx="4984750" cy="3489741"/>
          </a:xfrm>
        </p:grpSpPr>
        <p:grpSp>
          <p:nvGrpSpPr>
            <p:cNvPr id="11" name="Groupe 10">
              <a:extLst>
                <a:ext uri="{FF2B5EF4-FFF2-40B4-BE49-F238E27FC236}">
                  <a16:creationId xmlns:a16="http://schemas.microsoft.com/office/drawing/2014/main" id="{17B6C005-7965-09D8-B640-ED99BD20F934}"/>
                </a:ext>
              </a:extLst>
            </p:cNvPr>
            <p:cNvGrpSpPr/>
            <p:nvPr/>
          </p:nvGrpSpPr>
          <p:grpSpPr>
            <a:xfrm>
              <a:off x="1344613" y="4945919"/>
              <a:ext cx="4984750" cy="3459035"/>
              <a:chOff x="4523487" y="3603906"/>
              <a:chExt cx="4258127" cy="3157211"/>
            </a:xfrm>
          </p:grpSpPr>
          <p:pic>
            <p:nvPicPr>
              <p:cNvPr id="14" name="Image 13">
                <a:extLst>
                  <a:ext uri="{FF2B5EF4-FFF2-40B4-BE49-F238E27FC236}">
                    <a16:creationId xmlns:a16="http://schemas.microsoft.com/office/drawing/2014/main" id="{E4598F32-EF6D-793B-2080-E528C91420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3487" y="3603906"/>
                <a:ext cx="4258127" cy="3157211"/>
              </a:xfrm>
              <a:prstGeom prst="rect">
                <a:avLst/>
              </a:prstGeom>
            </p:spPr>
          </p:pic>
          <p:sp>
            <p:nvSpPr>
              <p:cNvPr id="15" name="Rectangle 1">
                <a:extLst>
                  <a:ext uri="{FF2B5EF4-FFF2-40B4-BE49-F238E27FC236}">
                    <a16:creationId xmlns:a16="http://schemas.microsoft.com/office/drawing/2014/main" id="{E02128E9-F6B7-B7BB-7199-224D4CCA6874}"/>
                  </a:ext>
                </a:extLst>
              </p:cNvPr>
              <p:cNvSpPr>
                <a:spLocks noChangeArrowheads="1"/>
              </p:cNvSpPr>
              <p:nvPr/>
            </p:nvSpPr>
            <p:spPr bwMode="auto">
              <a:xfrm>
                <a:off x="5066376" y="4005092"/>
                <a:ext cx="3330107" cy="309013"/>
              </a:xfrm>
              <a:prstGeom prst="rect">
                <a:avLst/>
              </a:prstGeom>
              <a:noFill/>
              <a:ln w="15875">
                <a:no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a:solidFill>
                      <a:srgbClr val="419BDF"/>
                    </a:solidFill>
                  </a:rPr>
                  <a:t>[‘loyer’] = 30.6*[‘surface’] + 0</a:t>
                </a:r>
              </a:p>
            </p:txBody>
          </p:sp>
        </p:grpSp>
        <p:sp>
          <p:nvSpPr>
            <p:cNvPr id="20" name="Rectangle 1">
              <a:extLst>
                <a:ext uri="{FF2B5EF4-FFF2-40B4-BE49-F238E27FC236}">
                  <a16:creationId xmlns:a16="http://schemas.microsoft.com/office/drawing/2014/main" id="{0FF7540B-3D1A-646E-1E76-603E0876264E}"/>
                </a:ext>
              </a:extLst>
            </p:cNvPr>
            <p:cNvSpPr>
              <a:spLocks noChangeArrowheads="1"/>
            </p:cNvSpPr>
            <p:nvPr/>
          </p:nvSpPr>
          <p:spPr bwMode="auto">
            <a:xfrm>
              <a:off x="1344613" y="4915213"/>
              <a:ext cx="1517340" cy="307777"/>
            </a:xfrm>
            <a:prstGeom prst="rect">
              <a:avLst/>
            </a:prstGeom>
            <a:noFill/>
            <a:ln w="15875">
              <a:no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Score = 0.82</a:t>
              </a:r>
            </a:p>
          </p:txBody>
        </p:sp>
      </p:grpSp>
      <p:sp>
        <p:nvSpPr>
          <p:cNvPr id="22" name="Text Box 10">
            <a:extLst>
              <a:ext uri="{FF2B5EF4-FFF2-40B4-BE49-F238E27FC236}">
                <a16:creationId xmlns:a16="http://schemas.microsoft.com/office/drawing/2014/main" id="{F859783D-AC2F-2C6C-59A5-3FE8F4B4C067}"/>
              </a:ext>
            </a:extLst>
          </p:cNvPr>
          <p:cNvSpPr txBox="1">
            <a:spLocks noChangeArrowheads="1"/>
          </p:cNvSpPr>
          <p:nvPr/>
        </p:nvSpPr>
        <p:spPr bwMode="auto">
          <a:xfrm>
            <a:off x="702232" y="3905628"/>
            <a:ext cx="8140419" cy="661720"/>
          </a:xfrm>
          <a:prstGeom prst="rect">
            <a:avLst/>
          </a:prstGeom>
          <a:noFill/>
          <a:ln w="9525">
            <a:noFill/>
            <a:miter lim="800000"/>
            <a:headEnd/>
            <a:tailEnd/>
          </a:ln>
          <a:effectLst/>
        </p:spPr>
        <p:txBody>
          <a:bodyPr wrap="square">
            <a:spAutoFit/>
          </a:bodyPr>
          <a:lstStyle/>
          <a:p>
            <a:pPr lvl="1" algn="just">
              <a:spcAft>
                <a:spcPts val="600"/>
              </a:spcAft>
            </a:pPr>
            <a:endParaRPr lang="fr-FR" sz="1400" i="1" dirty="0">
              <a:solidFill>
                <a:srgbClr val="800080"/>
              </a:solidFill>
            </a:endParaRPr>
          </a:p>
          <a:p>
            <a:pPr lvl="1" algn="just">
              <a:spcAft>
                <a:spcPts val="600"/>
              </a:spcAft>
              <a:buFont typeface="Wingdings" pitchFamily="2" charset="2"/>
              <a:buChar char="§"/>
            </a:pPr>
            <a:r>
              <a:rPr lang="fr-FR" i="1" dirty="0">
                <a:solidFill>
                  <a:srgbClr val="800080"/>
                </a:solidFill>
              </a:rPr>
              <a:t> Exemple : modèle non linéaire de degré 3.</a:t>
            </a:r>
          </a:p>
        </p:txBody>
      </p:sp>
      <p:sp>
        <p:nvSpPr>
          <p:cNvPr id="23" name="Rectangle 1">
            <a:extLst>
              <a:ext uri="{FF2B5EF4-FFF2-40B4-BE49-F238E27FC236}">
                <a16:creationId xmlns:a16="http://schemas.microsoft.com/office/drawing/2014/main" id="{2F97A8F1-0455-222F-166E-9AE4B210661B}"/>
              </a:ext>
            </a:extLst>
          </p:cNvPr>
          <p:cNvSpPr>
            <a:spLocks noChangeArrowheads="1"/>
          </p:cNvSpPr>
          <p:nvPr/>
        </p:nvSpPr>
        <p:spPr bwMode="auto">
          <a:xfrm>
            <a:off x="200245" y="4740691"/>
            <a:ext cx="4151711" cy="184665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419BDF"/>
                </a:solidFill>
              </a:rPr>
              <a:t># Création des données</a:t>
            </a:r>
          </a:p>
          <a:p>
            <a:pPr>
              <a:tabLst>
                <a:tab pos="1558925" algn="ctr"/>
              </a:tabLst>
            </a:pPr>
            <a:r>
              <a:rPr lang="fr-FR" sz="1400" i="1" dirty="0">
                <a:solidFill>
                  <a:srgbClr val="800080"/>
                </a:solidFill>
              </a:rPr>
              <a:t>x=</a:t>
            </a:r>
            <a:r>
              <a:rPr lang="fr-FR" sz="1400" i="1" dirty="0" err="1">
                <a:solidFill>
                  <a:srgbClr val="800080"/>
                </a:solidFill>
              </a:rPr>
              <a:t>np.linspace</a:t>
            </a:r>
            <a:r>
              <a:rPr lang="fr-FR" sz="1400" i="1" dirty="0">
                <a:solidFill>
                  <a:srgbClr val="800080"/>
                </a:solidFill>
              </a:rPr>
              <a:t>(-2,2,100)</a:t>
            </a:r>
          </a:p>
          <a:p>
            <a:pPr>
              <a:tabLst>
                <a:tab pos="1558925" algn="ctr"/>
              </a:tabLst>
            </a:pPr>
            <a:r>
              <a:rPr lang="fr-FR" sz="1400" i="1" dirty="0">
                <a:solidFill>
                  <a:srgbClr val="800080"/>
                </a:solidFill>
              </a:rPr>
              <a:t>noise = </a:t>
            </a:r>
            <a:r>
              <a:rPr lang="fr-FR" sz="1400" i="1" dirty="0" err="1">
                <a:solidFill>
                  <a:srgbClr val="800080"/>
                </a:solidFill>
              </a:rPr>
              <a:t>np.random.normal</a:t>
            </a:r>
            <a:r>
              <a:rPr lang="fr-FR" sz="1400" i="1" dirty="0">
                <a:solidFill>
                  <a:srgbClr val="800080"/>
                </a:solidFill>
              </a:rPr>
              <a:t>(0,0.3,100)</a:t>
            </a:r>
          </a:p>
          <a:p>
            <a:pPr>
              <a:tabLst>
                <a:tab pos="1558925" algn="ctr"/>
              </a:tabLst>
            </a:pPr>
            <a:r>
              <a:rPr lang="fr-FR" sz="1400" i="1" dirty="0" err="1">
                <a:solidFill>
                  <a:srgbClr val="800080"/>
                </a:solidFill>
              </a:rPr>
              <a:t>dt</a:t>
            </a:r>
            <a:r>
              <a:rPr lang="fr-FR" sz="1400" i="1" dirty="0">
                <a:solidFill>
                  <a:srgbClr val="800080"/>
                </a:solidFill>
              </a:rPr>
              <a:t>=</a:t>
            </a:r>
            <a:r>
              <a:rPr lang="fr-FR" sz="1400" i="1" dirty="0" err="1">
                <a:solidFill>
                  <a:srgbClr val="800080"/>
                </a:solidFill>
              </a:rPr>
              <a:t>pd.DataFrame</a:t>
            </a:r>
            <a:r>
              <a:rPr lang="fr-FR" sz="1400" i="1" dirty="0">
                <a:solidFill>
                  <a:srgbClr val="800080"/>
                </a:solidFill>
              </a:rPr>
              <a:t>(x, </a:t>
            </a:r>
            <a:r>
              <a:rPr lang="fr-FR" sz="1400" i="1" dirty="0" err="1">
                <a:solidFill>
                  <a:srgbClr val="800080"/>
                </a:solidFill>
              </a:rPr>
              <a:t>columns</a:t>
            </a:r>
            <a:r>
              <a:rPr lang="fr-FR" sz="1400" i="1" dirty="0">
                <a:solidFill>
                  <a:srgbClr val="800080"/>
                </a:solidFill>
              </a:rPr>
              <a:t>=['x'])</a:t>
            </a:r>
          </a:p>
          <a:p>
            <a:pPr>
              <a:tabLst>
                <a:tab pos="1558925" algn="ctr"/>
              </a:tabLst>
            </a:pPr>
            <a:r>
              <a:rPr lang="fr-FR" sz="1400" i="1" dirty="0" err="1">
                <a:solidFill>
                  <a:srgbClr val="800080"/>
                </a:solidFill>
              </a:rPr>
              <a:t>dt</a:t>
            </a:r>
            <a:r>
              <a:rPr lang="fr-FR" sz="1400" i="1" dirty="0">
                <a:solidFill>
                  <a:srgbClr val="800080"/>
                </a:solidFill>
              </a:rPr>
              <a:t>['y']=(</a:t>
            </a:r>
            <a:r>
              <a:rPr lang="fr-FR" sz="1400" i="1" dirty="0" err="1">
                <a:solidFill>
                  <a:srgbClr val="800080"/>
                </a:solidFill>
              </a:rPr>
              <a:t>dt</a:t>
            </a:r>
            <a:r>
              <a:rPr lang="fr-FR" sz="1400" i="1" dirty="0">
                <a:solidFill>
                  <a:srgbClr val="800080"/>
                </a:solidFill>
              </a:rPr>
              <a:t>['x']*abs(</a:t>
            </a:r>
            <a:r>
              <a:rPr lang="fr-FR" sz="1400" i="1" dirty="0" err="1">
                <a:solidFill>
                  <a:srgbClr val="800080"/>
                </a:solidFill>
              </a:rPr>
              <a:t>dt</a:t>
            </a:r>
            <a:r>
              <a:rPr lang="fr-FR" sz="1400" i="1" dirty="0">
                <a:solidFill>
                  <a:srgbClr val="800080"/>
                </a:solidFill>
              </a:rPr>
              <a:t>['x'])/2)+noise</a:t>
            </a:r>
          </a:p>
          <a:p>
            <a:pPr>
              <a:tabLst>
                <a:tab pos="1558925" algn="ctr"/>
              </a:tabLst>
            </a:pPr>
            <a:r>
              <a:rPr lang="fr-FR" sz="1400" i="1" dirty="0" err="1">
                <a:solidFill>
                  <a:srgbClr val="800080"/>
                </a:solidFill>
              </a:rPr>
              <a:t>dt</a:t>
            </a:r>
            <a:r>
              <a:rPr lang="fr-FR" sz="1400" i="1" dirty="0">
                <a:solidFill>
                  <a:srgbClr val="800080"/>
                </a:solidFill>
              </a:rPr>
              <a:t>['one']=</a:t>
            </a:r>
            <a:r>
              <a:rPr lang="fr-FR" sz="1400" i="1" dirty="0" err="1">
                <a:solidFill>
                  <a:srgbClr val="800080"/>
                </a:solidFill>
              </a:rPr>
              <a:t>np.ones</a:t>
            </a:r>
            <a:r>
              <a:rPr lang="fr-FR" sz="1400" i="1" dirty="0">
                <a:solidFill>
                  <a:srgbClr val="800080"/>
                </a:solidFill>
              </a:rPr>
              <a:t>(</a:t>
            </a:r>
            <a:r>
              <a:rPr lang="fr-FR" sz="1400" i="1" dirty="0" err="1">
                <a:solidFill>
                  <a:srgbClr val="800080"/>
                </a:solidFill>
              </a:rPr>
              <a:t>dt.shape</a:t>
            </a:r>
            <a:r>
              <a:rPr lang="fr-FR" sz="1400" i="1" dirty="0">
                <a:solidFill>
                  <a:srgbClr val="800080"/>
                </a:solidFill>
              </a:rPr>
              <a:t>[0])</a:t>
            </a:r>
          </a:p>
          <a:p>
            <a:pPr>
              <a:tabLst>
                <a:tab pos="1558925" algn="ctr"/>
              </a:tabLst>
            </a:pPr>
            <a:r>
              <a:rPr lang="fr-FR" sz="1400" i="1" dirty="0" err="1">
                <a:solidFill>
                  <a:srgbClr val="800080"/>
                </a:solidFill>
              </a:rPr>
              <a:t>dt</a:t>
            </a:r>
            <a:r>
              <a:rPr lang="fr-FR" sz="1400" i="1" dirty="0">
                <a:solidFill>
                  <a:srgbClr val="800080"/>
                </a:solidFill>
              </a:rPr>
              <a:t>['x**2']=</a:t>
            </a:r>
            <a:r>
              <a:rPr lang="fr-FR" sz="1400" i="1" dirty="0" err="1">
                <a:solidFill>
                  <a:srgbClr val="800080"/>
                </a:solidFill>
              </a:rPr>
              <a:t>dt</a:t>
            </a:r>
            <a:r>
              <a:rPr lang="fr-FR" sz="1400" i="1" dirty="0">
                <a:solidFill>
                  <a:srgbClr val="800080"/>
                </a:solidFill>
              </a:rPr>
              <a:t>['x']**2</a:t>
            </a:r>
          </a:p>
          <a:p>
            <a:pPr>
              <a:tabLst>
                <a:tab pos="1558925" algn="ctr"/>
              </a:tabLst>
            </a:pPr>
            <a:r>
              <a:rPr lang="fr-FR" sz="1400" i="1" dirty="0" err="1">
                <a:solidFill>
                  <a:srgbClr val="800080"/>
                </a:solidFill>
              </a:rPr>
              <a:t>dt</a:t>
            </a:r>
            <a:r>
              <a:rPr lang="fr-FR" sz="1400" i="1" dirty="0">
                <a:solidFill>
                  <a:srgbClr val="800080"/>
                </a:solidFill>
              </a:rPr>
              <a:t>['x**3']=</a:t>
            </a:r>
            <a:r>
              <a:rPr lang="fr-FR" sz="1400" i="1" dirty="0" err="1">
                <a:solidFill>
                  <a:srgbClr val="800080"/>
                </a:solidFill>
              </a:rPr>
              <a:t>dt</a:t>
            </a:r>
            <a:r>
              <a:rPr lang="fr-FR" sz="1400" i="1" dirty="0">
                <a:solidFill>
                  <a:srgbClr val="800080"/>
                </a:solidFill>
              </a:rPr>
              <a:t>['x']**3</a:t>
            </a:r>
          </a:p>
        </p:txBody>
      </p:sp>
      <p:sp>
        <p:nvSpPr>
          <p:cNvPr id="24" name="Rectangle 1">
            <a:extLst>
              <a:ext uri="{FF2B5EF4-FFF2-40B4-BE49-F238E27FC236}">
                <a16:creationId xmlns:a16="http://schemas.microsoft.com/office/drawing/2014/main" id="{04081B8F-E67A-24F2-C027-5149DFC052EE}"/>
              </a:ext>
            </a:extLst>
          </p:cNvPr>
          <p:cNvSpPr>
            <a:spLocks noChangeArrowheads="1"/>
          </p:cNvSpPr>
          <p:nvPr/>
        </p:nvSpPr>
        <p:spPr bwMode="auto">
          <a:xfrm>
            <a:off x="4608638" y="4737752"/>
            <a:ext cx="4282073" cy="184665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419BDF"/>
                </a:solidFill>
              </a:rPr>
              <a:t># Apprentissage</a:t>
            </a:r>
          </a:p>
          <a:p>
            <a:pPr>
              <a:tabLst>
                <a:tab pos="1558925" algn="ctr"/>
              </a:tabLst>
            </a:pPr>
            <a:r>
              <a:rPr lang="fr-FR" sz="1400" i="1" dirty="0">
                <a:solidFill>
                  <a:srgbClr val="800080"/>
                </a:solidFill>
              </a:rPr>
              <a:t>X=</a:t>
            </a:r>
            <a:r>
              <a:rPr lang="fr-FR" sz="1400" i="1" dirty="0" err="1">
                <a:solidFill>
                  <a:srgbClr val="800080"/>
                </a:solidFill>
              </a:rPr>
              <a:t>dt.drop</a:t>
            </a:r>
            <a:r>
              <a:rPr lang="fr-FR" sz="1400" i="1" dirty="0">
                <a:solidFill>
                  <a:srgbClr val="800080"/>
                </a:solidFill>
              </a:rPr>
              <a:t>(['y'],axis=1)</a:t>
            </a:r>
          </a:p>
          <a:p>
            <a:pPr>
              <a:tabLst>
                <a:tab pos="1558925" algn="ctr"/>
              </a:tabLst>
            </a:pPr>
            <a:r>
              <a:rPr lang="fr-FR" sz="1400" i="1" dirty="0">
                <a:solidFill>
                  <a:srgbClr val="800080"/>
                </a:solidFill>
              </a:rPr>
              <a:t>Y=</a:t>
            </a:r>
            <a:r>
              <a:rPr lang="fr-FR" sz="1400" i="1" dirty="0" err="1">
                <a:solidFill>
                  <a:srgbClr val="800080"/>
                </a:solidFill>
              </a:rPr>
              <a:t>dt</a:t>
            </a:r>
            <a:r>
              <a:rPr lang="fr-FR" sz="1400" i="1" dirty="0">
                <a:solidFill>
                  <a:srgbClr val="800080"/>
                </a:solidFill>
              </a:rPr>
              <a:t>['y']</a:t>
            </a:r>
          </a:p>
          <a:p>
            <a:pPr>
              <a:tabLst>
                <a:tab pos="1558925" algn="ctr"/>
              </a:tabLst>
            </a:pPr>
            <a:r>
              <a:rPr lang="fr-FR" sz="1400" i="1" dirty="0" err="1">
                <a:solidFill>
                  <a:srgbClr val="800080"/>
                </a:solidFill>
              </a:rPr>
              <a:t>model.fit</a:t>
            </a:r>
            <a:r>
              <a:rPr lang="fr-FR" sz="1400" i="1" dirty="0">
                <a:solidFill>
                  <a:srgbClr val="800080"/>
                </a:solidFill>
              </a:rPr>
              <a:t>(X, Y) </a:t>
            </a:r>
          </a:p>
          <a:p>
            <a:pPr>
              <a:tabLst>
                <a:tab pos="1558925" algn="ctr"/>
              </a:tabLst>
            </a:pPr>
            <a:r>
              <a:rPr lang="fr-FR" sz="1400" i="1" dirty="0" err="1">
                <a:solidFill>
                  <a:srgbClr val="800080"/>
                </a:solidFill>
              </a:rPr>
              <a:t>ypred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(X)</a:t>
            </a:r>
          </a:p>
          <a:p>
            <a:pPr>
              <a:tabLst>
                <a:tab pos="1558925" algn="ctr"/>
              </a:tabLst>
            </a:pPr>
            <a:r>
              <a:rPr lang="fr-FR" sz="1400" i="1" dirty="0" err="1">
                <a:solidFill>
                  <a:srgbClr val="800080"/>
                </a:solidFill>
              </a:rPr>
              <a:t>model.score</a:t>
            </a:r>
            <a:r>
              <a:rPr lang="fr-FR" sz="1400" i="1" dirty="0">
                <a:solidFill>
                  <a:srgbClr val="800080"/>
                </a:solidFill>
              </a:rPr>
              <a:t>(X, Y)			</a:t>
            </a:r>
            <a:r>
              <a:rPr lang="fr-FR" sz="1400" i="1" dirty="0">
                <a:solidFill>
                  <a:srgbClr val="419BDF"/>
                </a:solidFill>
              </a:rPr>
              <a:t> # 0.91</a:t>
            </a:r>
          </a:p>
          <a:p>
            <a:pPr>
              <a:tabLst>
                <a:tab pos="1558925" algn="ctr"/>
              </a:tabLst>
            </a:pPr>
            <a:r>
              <a:rPr lang="fr-FR" sz="1400" i="1" dirty="0" err="1">
                <a:solidFill>
                  <a:srgbClr val="800080"/>
                </a:solidFill>
              </a:rPr>
              <a:t>plt.scatter</a:t>
            </a:r>
            <a:r>
              <a:rPr lang="fr-FR" sz="1400" i="1" dirty="0">
                <a:solidFill>
                  <a:srgbClr val="800080"/>
                </a:solidFill>
              </a:rPr>
              <a:t>(X['surface'], Y, c='b')</a:t>
            </a:r>
          </a:p>
          <a:p>
            <a:pPr>
              <a:tabLst>
                <a:tab pos="1558925" algn="ctr"/>
              </a:tabLst>
            </a:pPr>
            <a:r>
              <a:rPr lang="fr-FR" sz="1400" i="1" dirty="0" err="1">
                <a:solidFill>
                  <a:srgbClr val="800080"/>
                </a:solidFill>
              </a:rPr>
              <a:t>plt.scatter</a:t>
            </a:r>
            <a:r>
              <a:rPr lang="fr-FR" sz="1400" i="1" dirty="0">
                <a:solidFill>
                  <a:srgbClr val="800080"/>
                </a:solidFill>
              </a:rPr>
              <a:t>(X['surface'], </a:t>
            </a:r>
            <a:r>
              <a:rPr lang="fr-FR" sz="1400" i="1" dirty="0" err="1">
                <a:solidFill>
                  <a:srgbClr val="800080"/>
                </a:solidFill>
              </a:rPr>
              <a:t>ypred</a:t>
            </a:r>
            <a:r>
              <a:rPr lang="fr-FR" sz="1400" i="1" dirty="0">
                <a:solidFill>
                  <a:srgbClr val="800080"/>
                </a:solidFill>
              </a:rPr>
              <a:t>, c='r') </a:t>
            </a:r>
          </a:p>
        </p:txBody>
      </p:sp>
      <p:grpSp>
        <p:nvGrpSpPr>
          <p:cNvPr id="30" name="Groupe 29">
            <a:extLst>
              <a:ext uri="{FF2B5EF4-FFF2-40B4-BE49-F238E27FC236}">
                <a16:creationId xmlns:a16="http://schemas.microsoft.com/office/drawing/2014/main" id="{76C07835-9CA8-5FDA-1059-CD5BBF8EEBE7}"/>
              </a:ext>
            </a:extLst>
          </p:cNvPr>
          <p:cNvGrpSpPr/>
          <p:nvPr/>
        </p:nvGrpSpPr>
        <p:grpSpPr>
          <a:xfrm>
            <a:off x="3798902" y="2903537"/>
            <a:ext cx="4991100" cy="3771900"/>
            <a:chOff x="3661256" y="2903537"/>
            <a:chExt cx="4991100" cy="3771900"/>
          </a:xfrm>
        </p:grpSpPr>
        <p:pic>
          <p:nvPicPr>
            <p:cNvPr id="28" name="Image 27">
              <a:extLst>
                <a:ext uri="{FF2B5EF4-FFF2-40B4-BE49-F238E27FC236}">
                  <a16:creationId xmlns:a16="http://schemas.microsoft.com/office/drawing/2014/main" id="{EE3170B2-4F8A-3C12-887A-BD4B69A813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1256" y="2903537"/>
              <a:ext cx="4991100" cy="3771900"/>
            </a:xfrm>
            <a:prstGeom prst="rect">
              <a:avLst/>
            </a:prstGeom>
          </p:spPr>
        </p:pic>
        <p:sp>
          <p:nvSpPr>
            <p:cNvPr id="29" name="Rectangle 1">
              <a:extLst>
                <a:ext uri="{FF2B5EF4-FFF2-40B4-BE49-F238E27FC236}">
                  <a16:creationId xmlns:a16="http://schemas.microsoft.com/office/drawing/2014/main" id="{BD069538-3784-AF09-2AC0-9C488456C456}"/>
                </a:ext>
              </a:extLst>
            </p:cNvPr>
            <p:cNvSpPr>
              <a:spLocks noChangeArrowheads="1"/>
            </p:cNvSpPr>
            <p:nvPr/>
          </p:nvSpPr>
          <p:spPr bwMode="auto">
            <a:xfrm>
              <a:off x="3905961" y="3055477"/>
              <a:ext cx="3898369" cy="338554"/>
            </a:xfrm>
            <a:prstGeom prst="rect">
              <a:avLst/>
            </a:prstGeom>
            <a:noFill/>
            <a:ln w="15875">
              <a:no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a:solidFill>
                    <a:srgbClr val="419BDF"/>
                  </a:solidFill>
                </a:rPr>
                <a:t>y = 0.17*(x**3) +0.02*(x**2) + 0.35*x</a:t>
              </a:r>
            </a:p>
          </p:txBody>
        </p:sp>
      </p:grpSp>
    </p:spTree>
    <p:extLst>
      <p:ext uri="{BB962C8B-B14F-4D97-AF65-F5344CB8AC3E}">
        <p14:creationId xmlns:p14="http://schemas.microsoft.com/office/powerpoint/2010/main" val="15093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22" grpId="0"/>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84096"/>
            <a:chOff x="0" y="998538"/>
            <a:chExt cx="9144000" cy="578409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Support </a:t>
              </a:r>
              <a:r>
                <a:rPr lang="fr-FR" sz="2000" b="1" i="1" dirty="0" err="1">
                  <a:solidFill>
                    <a:schemeClr val="folHlink"/>
                  </a:solidFill>
                </a:rPr>
                <a:t>vector</a:t>
              </a:r>
              <a:r>
                <a:rPr lang="fr-FR" sz="2000" b="1" i="1" dirty="0">
                  <a:solidFill>
                    <a:schemeClr val="folHlink"/>
                  </a:solidFill>
                </a:rPr>
                <a:t> machine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17064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Machines à vecteurs de support (SVM)</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Les SVM (séparateurs à vastes de marges) sont des d’algorithmes initialement définis pour la prévision d’une variable qualitative, dont le principe est de séparer les données à l’aide d’une frontière.</a:t>
              </a:r>
            </a:p>
            <a:p>
              <a:pPr lvl="1" algn="just">
                <a:spcAft>
                  <a:spcPts val="600"/>
                </a:spcAft>
                <a:buFont typeface="Wingdings" pitchFamily="2" charset="2"/>
                <a:buChar char="§"/>
              </a:pPr>
              <a:r>
                <a:rPr lang="fr-FR" i="1" dirty="0">
                  <a:solidFill>
                    <a:srgbClr val="800080"/>
                  </a:solidFill>
                </a:rPr>
                <a:t> Ces algorithmes tentent de trouver un hyperplan de telle sorte que la distance entre les différents groupes et la frontière soit maximale. </a:t>
              </a:r>
            </a:p>
            <a:p>
              <a:pPr lvl="1" algn="just">
                <a:spcAft>
                  <a:spcPts val="600"/>
                </a:spcAft>
                <a:buFont typeface="Wingdings" pitchFamily="2" charset="2"/>
                <a:buChar char="§"/>
              </a:pPr>
              <a:r>
                <a:rPr lang="fr-FR" i="1" dirty="0">
                  <a:solidFill>
                    <a:srgbClr val="800080"/>
                  </a:solidFill>
                </a:rPr>
                <a:t> La fonction de décision permet d’associer à chaque </a:t>
              </a:r>
              <a:r>
                <a:rPr lang="fr-FR" i="1" dirty="0" err="1">
                  <a:solidFill>
                    <a:srgbClr val="800080"/>
                  </a:solidFill>
                </a:rPr>
                <a:t>sample</a:t>
              </a:r>
              <a:r>
                <a:rPr lang="fr-FR" i="1" dirty="0">
                  <a:solidFill>
                    <a:srgbClr val="800080"/>
                  </a:solidFill>
                </a:rPr>
                <a:t> sa classe. </a:t>
              </a:r>
            </a:p>
            <a:p>
              <a:pPr lvl="1" algn="just">
                <a:spcAft>
                  <a:spcPts val="600"/>
                </a:spcAft>
                <a:buFont typeface="Wingdings" pitchFamily="2" charset="2"/>
                <a:buChar char="§"/>
              </a:pPr>
              <a:r>
                <a:rPr lang="fr-FR" i="1" dirty="0">
                  <a:solidFill>
                    <a:srgbClr val="800080"/>
                  </a:solidFill>
                </a:rPr>
                <a:t> Les SVM ont été généralisés à la prévision des variables quantitatives. </a:t>
              </a:r>
            </a:p>
            <a:p>
              <a:pPr lvl="1" algn="just">
                <a:spcAft>
                  <a:spcPts val="600"/>
                </a:spcAft>
                <a:buFont typeface="Wingdings" pitchFamily="2" charset="2"/>
                <a:buChar char="§"/>
              </a:pPr>
              <a:r>
                <a:rPr lang="fr-FR" i="1" dirty="0">
                  <a:solidFill>
                    <a:srgbClr val="800080"/>
                  </a:solidFill>
                </a:rPr>
                <a:t> Contrairement à la plupart des algorithmes d’apprentissage, les SVM peuvent être plus pénalisés par le nombre de </a:t>
              </a:r>
              <a:r>
                <a:rPr lang="fr-FR" i="1" dirty="0" err="1">
                  <a:solidFill>
                    <a:srgbClr val="800080"/>
                  </a:solidFill>
                </a:rPr>
                <a:t>samples</a:t>
              </a:r>
              <a:r>
                <a:rPr lang="fr-FR" i="1" dirty="0">
                  <a:solidFill>
                    <a:srgbClr val="800080"/>
                  </a:solidFill>
                </a:rPr>
                <a:t> que de </a:t>
              </a:r>
              <a:r>
                <a:rPr lang="fr-FR" i="1" dirty="0" err="1">
                  <a:solidFill>
                    <a:srgbClr val="800080"/>
                  </a:solidFill>
                </a:rPr>
                <a:t>features</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Aussi, si le nombre de </a:t>
              </a:r>
              <a:r>
                <a:rPr lang="fr-FR" i="1" dirty="0" err="1">
                  <a:solidFill>
                    <a:srgbClr val="800080"/>
                  </a:solidFill>
                </a:rPr>
                <a:t>samples</a:t>
              </a:r>
              <a:r>
                <a:rPr lang="fr-FR" i="1" dirty="0">
                  <a:solidFill>
                    <a:srgbClr val="800080"/>
                  </a:solidFill>
                </a:rPr>
                <a:t> est "faible" on utilise des SVM pour l’apprentissage et des </a:t>
              </a:r>
              <a:r>
                <a:rPr lang="fr-FR" i="1" dirty="0" err="1">
                  <a:solidFill>
                    <a:srgbClr val="800080"/>
                  </a:solidFill>
                </a:rPr>
                <a:t>RdN</a:t>
              </a:r>
              <a:r>
                <a:rPr lang="fr-FR" i="1" dirty="0">
                  <a:solidFill>
                    <a:srgbClr val="800080"/>
                  </a:solidFill>
                </a:rPr>
                <a:t> lorsque le </a:t>
              </a:r>
              <a:r>
                <a:rPr lang="fr-FR" i="1" dirty="0" err="1">
                  <a:solidFill>
                    <a:srgbClr val="800080"/>
                  </a:solidFill>
                </a:rPr>
                <a:t>DataSet</a:t>
              </a:r>
              <a:r>
                <a:rPr lang="fr-FR" i="1" dirty="0">
                  <a:solidFill>
                    <a:srgbClr val="800080"/>
                  </a:solidFill>
                </a:rPr>
                <a:t> est conséquent.</a:t>
              </a:r>
            </a:p>
            <a:p>
              <a:pPr lvl="1" algn="just">
                <a:spcAft>
                  <a:spcPts val="600"/>
                </a:spcAft>
                <a:buFont typeface="Wingdings" pitchFamily="2" charset="2"/>
                <a:buChar char="§"/>
              </a:pPr>
              <a:r>
                <a:rPr lang="fr-FR" i="1" dirty="0">
                  <a:solidFill>
                    <a:srgbClr val="800080"/>
                  </a:solidFill>
                </a:rPr>
                <a:t> Cependant, il existe des versions performantes (en temps de calcul) qui permettent de prendre en compte des bases de données volumineuses. </a:t>
              </a:r>
            </a:p>
            <a:p>
              <a:pPr lvl="1" algn="just">
                <a:spcAft>
                  <a:spcPts val="600"/>
                </a:spcAft>
                <a:buFont typeface="Wingdings" pitchFamily="2" charset="2"/>
                <a:buChar char="§"/>
              </a:pPr>
              <a:r>
                <a:rPr lang="fr-FR" i="1" dirty="0">
                  <a:solidFill>
                    <a:srgbClr val="800080"/>
                  </a:solidFill>
                </a:rPr>
                <a:t> En fonction du </a:t>
              </a:r>
              <a:r>
                <a:rPr lang="fr-FR" i="1" dirty="0" err="1">
                  <a:solidFill>
                    <a:srgbClr val="800080"/>
                  </a:solidFill>
                </a:rPr>
                <a:t>Dataset</a:t>
              </a:r>
              <a:r>
                <a:rPr lang="fr-FR" i="1" dirty="0">
                  <a:solidFill>
                    <a:srgbClr val="800080"/>
                  </a:solidFill>
                </a:rPr>
                <a:t>, ces algorithmes ont des performances de même ordre, voir supérieures, à celle d’un </a:t>
              </a:r>
              <a:r>
                <a:rPr lang="fr-FR" i="1" dirty="0" err="1">
                  <a:solidFill>
                    <a:srgbClr val="800080"/>
                  </a:solidFill>
                </a:rPr>
                <a:t>RdN</a:t>
              </a:r>
              <a:r>
                <a:rPr lang="fr-FR" i="1" dirty="0">
                  <a:solidFill>
                    <a:srgbClr val="800080"/>
                  </a:solidFill>
                </a:rPr>
                <a:t>.</a:t>
              </a:r>
            </a:p>
          </p:txBody>
        </p:sp>
      </p:grpSp>
    </p:spTree>
    <p:extLst>
      <p:ext uri="{BB962C8B-B14F-4D97-AF65-F5344CB8AC3E}">
        <p14:creationId xmlns:p14="http://schemas.microsoft.com/office/powerpoint/2010/main" val="33568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153154"/>
            <a:chOff x="0" y="998538"/>
            <a:chExt cx="9144000" cy="515315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Support </a:t>
              </a:r>
              <a:r>
                <a:rPr lang="fr-FR" sz="2000" b="1" i="1" dirty="0" err="1">
                  <a:solidFill>
                    <a:schemeClr val="folHlink"/>
                  </a:solidFill>
                </a:rPr>
                <a:t>vector</a:t>
              </a:r>
              <a:r>
                <a:rPr lang="fr-FR" sz="2000" b="1" i="1" dirty="0">
                  <a:solidFill>
                    <a:schemeClr val="folHlink"/>
                  </a:solidFill>
                </a:rPr>
                <a:t> machine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53970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La notion de marge maximale</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Les SVM reposent sur deux principes :</a:t>
              </a:r>
            </a:p>
            <a:p>
              <a:pPr lvl="2" algn="just">
                <a:spcAft>
                  <a:spcPts val="600"/>
                </a:spcAft>
                <a:buFont typeface="Wingdings" pitchFamily="2" charset="2"/>
                <a:buChar char="§"/>
              </a:pPr>
              <a:r>
                <a:rPr lang="fr-FR" i="1" dirty="0">
                  <a:solidFill>
                    <a:srgbClr val="800080"/>
                  </a:solidFill>
                </a:rPr>
                <a:t> La notion de marge maximale : distance entre la frontière et les échantillons les plus proches (vecteurs supports).</a:t>
              </a:r>
            </a:p>
            <a:p>
              <a:pPr lvl="2" algn="just">
                <a:spcAft>
                  <a:spcPts val="600"/>
                </a:spcAft>
                <a:buFont typeface="Wingdings" pitchFamily="2" charset="2"/>
                <a:buChar char="§"/>
              </a:pPr>
              <a:r>
                <a:rPr lang="fr-FR" i="1" dirty="0">
                  <a:solidFill>
                    <a:srgbClr val="800080"/>
                  </a:solidFill>
                </a:rPr>
                <a:t> Si les données ne sont pas linéairement séparables, on transforme l'espace de représentation en un espace de plus grande dimension, dans lequel il existe une séparation linéaire.</a:t>
              </a:r>
            </a:p>
            <a:p>
              <a:pPr lvl="2" algn="just">
                <a:spcAft>
                  <a:spcPts val="600"/>
                </a:spcAft>
                <a:buFont typeface="Wingdings" pitchFamily="2" charset="2"/>
                <a:buChar char="§"/>
              </a:pPr>
              <a:r>
                <a:rPr lang="fr-FR" i="1" dirty="0">
                  <a:solidFill>
                    <a:srgbClr val="800080"/>
                  </a:solidFill>
                </a:rPr>
                <a:t> Pour rendre les données linéairement séparables on utilise des fonctions appelées fonctions noyaux.</a:t>
              </a:r>
            </a:p>
            <a:p>
              <a:pPr lvl="1" algn="just">
                <a:spcAft>
                  <a:spcPts val="600"/>
                </a:spcAft>
                <a:buFont typeface="Wingdings" pitchFamily="2" charset="2"/>
                <a:buChar char="§"/>
              </a:pPr>
              <a:r>
                <a:rPr lang="fr-FR" i="1" dirty="0">
                  <a:solidFill>
                    <a:srgbClr val="800080"/>
                  </a:solidFill>
                </a:rPr>
                <a:t> Les SVM sont des séparateurs linéaires, la frontière est une droite qui maximise sa distance avec les points les plus proches de cette frontière.</a:t>
              </a:r>
            </a:p>
            <a:p>
              <a:pPr lvl="1" algn="just">
                <a:spcAft>
                  <a:spcPts val="600"/>
                </a:spcAft>
                <a:buFont typeface="Wingdings" pitchFamily="2" charset="2"/>
                <a:buChar char="§"/>
              </a:pPr>
              <a:r>
                <a:rPr lang="fr-FR" i="1" dirty="0">
                  <a:solidFill>
                    <a:srgbClr val="800080"/>
                  </a:solidFill>
                </a:rPr>
                <a:t> Ces points sont d’ailleurs appelés vecteurs support.</a:t>
              </a:r>
            </a:p>
            <a:p>
              <a:pPr lvl="1" algn="just">
                <a:spcAft>
                  <a:spcPts val="600"/>
                </a:spcAft>
                <a:buFont typeface="Wingdings" pitchFamily="2" charset="2"/>
                <a:buChar char="§"/>
              </a:pPr>
              <a:r>
                <a:rPr lang="fr-FR" i="1" dirty="0">
                  <a:solidFill>
                    <a:srgbClr val="800080"/>
                  </a:solidFill>
                </a:rPr>
                <a:t> Comme la quasi totalité des cas ne sont pas linéairement séparable, on augmente la dimension et on reconsidère le problème dans cet espace là.</a:t>
              </a:r>
            </a:p>
          </p:txBody>
        </p:sp>
      </p:grpSp>
    </p:spTree>
    <p:extLst>
      <p:ext uri="{BB962C8B-B14F-4D97-AF65-F5344CB8AC3E}">
        <p14:creationId xmlns:p14="http://schemas.microsoft.com/office/powerpoint/2010/main" val="4132679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Support </a:t>
              </a:r>
              <a:r>
                <a:rPr lang="fr-FR" sz="2000" b="1" i="1" dirty="0" err="1">
                  <a:solidFill>
                    <a:schemeClr val="folHlink"/>
                  </a:solidFill>
                </a:rPr>
                <a:t>vector</a:t>
              </a:r>
              <a:r>
                <a:rPr lang="fr-FR" sz="2000" b="1" i="1" dirty="0">
                  <a:solidFill>
                    <a:schemeClr val="folHlink"/>
                  </a:solidFill>
                </a:rPr>
                <a:t> machine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La notion de marge maximale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Pour des classes linéairement séparables, une marge ferme est utilisée. </a:t>
              </a:r>
            </a:p>
            <a:p>
              <a:pPr lvl="1" algn="just">
                <a:spcAft>
                  <a:spcPts val="600"/>
                </a:spcAft>
                <a:buFont typeface="Wingdings" pitchFamily="2" charset="2"/>
                <a:buChar char="§"/>
              </a:pPr>
              <a:r>
                <a:rPr lang="fr-FR" i="1" dirty="0">
                  <a:solidFill>
                    <a:srgbClr val="800080"/>
                  </a:solidFill>
                </a:rPr>
                <a:t> Dans le cas contraire une marge souple peut être calculée à partir d’un changement d’espace de dimension.</a:t>
              </a:r>
            </a:p>
          </p:txBody>
        </p:sp>
      </p:grpSp>
      <p:grpSp>
        <p:nvGrpSpPr>
          <p:cNvPr id="13" name="Groupe 12">
            <a:extLst>
              <a:ext uri="{FF2B5EF4-FFF2-40B4-BE49-F238E27FC236}">
                <a16:creationId xmlns:a16="http://schemas.microsoft.com/office/drawing/2014/main" id="{BED255DD-FD91-6789-37FA-B3AF4581016C}"/>
              </a:ext>
            </a:extLst>
          </p:cNvPr>
          <p:cNvGrpSpPr/>
          <p:nvPr/>
        </p:nvGrpSpPr>
        <p:grpSpPr>
          <a:xfrm>
            <a:off x="4724228" y="3123258"/>
            <a:ext cx="4333743" cy="3740313"/>
            <a:chOff x="4724228" y="3123258"/>
            <a:chExt cx="4333743" cy="3740313"/>
          </a:xfrm>
        </p:grpSpPr>
        <p:sp>
          <p:nvSpPr>
            <p:cNvPr id="35" name="Text Box 10">
              <a:extLst>
                <a:ext uri="{FF2B5EF4-FFF2-40B4-BE49-F238E27FC236}">
                  <a16:creationId xmlns:a16="http://schemas.microsoft.com/office/drawing/2014/main" id="{0701833E-B364-FA42-A45E-F4CB0C63E391}"/>
                </a:ext>
              </a:extLst>
            </p:cNvPr>
            <p:cNvSpPr txBox="1">
              <a:spLocks noChangeArrowheads="1"/>
            </p:cNvSpPr>
            <p:nvPr/>
          </p:nvSpPr>
          <p:spPr bwMode="auto">
            <a:xfrm>
              <a:off x="5860614" y="6586572"/>
              <a:ext cx="2060973" cy="276999"/>
            </a:xfrm>
            <a:prstGeom prst="rect">
              <a:avLst/>
            </a:prstGeom>
            <a:noFill/>
            <a:ln w="9525">
              <a:noFill/>
              <a:miter lim="800000"/>
              <a:headEnd/>
              <a:tailEnd/>
            </a:ln>
            <a:effectLst/>
          </p:spPr>
          <p:txBody>
            <a:bodyPr wrap="square">
              <a:spAutoFit/>
            </a:bodyPr>
            <a:lstStyle/>
            <a:p>
              <a:pPr algn="just">
                <a:spcAft>
                  <a:spcPts val="600"/>
                </a:spcAft>
              </a:pPr>
              <a:r>
                <a:rPr lang="fr-FR" sz="1200" i="1" dirty="0">
                  <a:solidFill>
                    <a:srgbClr val="800080"/>
                  </a:solidFill>
                </a:rPr>
                <a:t>Exemple 2 : Marge souple</a:t>
              </a:r>
            </a:p>
          </p:txBody>
        </p:sp>
        <p:pic>
          <p:nvPicPr>
            <p:cNvPr id="8" name="Image 7">
              <a:extLst>
                <a:ext uri="{FF2B5EF4-FFF2-40B4-BE49-F238E27FC236}">
                  <a16:creationId xmlns:a16="http://schemas.microsoft.com/office/drawing/2014/main" id="{FB8851CF-B688-FE43-A417-3C5129BA5346}"/>
                </a:ext>
              </a:extLst>
            </p:cNvPr>
            <p:cNvPicPr>
              <a:picLocks noChangeAspect="1"/>
            </p:cNvPicPr>
            <p:nvPr/>
          </p:nvPicPr>
          <p:blipFill>
            <a:blip r:embed="rId4"/>
            <a:stretch>
              <a:fillRect/>
            </a:stretch>
          </p:blipFill>
          <p:spPr>
            <a:xfrm>
              <a:off x="4724228" y="3901025"/>
              <a:ext cx="4333743" cy="2609823"/>
            </a:xfrm>
            <a:prstGeom prst="rect">
              <a:avLst/>
            </a:prstGeom>
          </p:spPr>
        </p:pic>
        <p:sp>
          <p:nvSpPr>
            <p:cNvPr id="37" name="Text Box 10">
              <a:extLst>
                <a:ext uri="{FF2B5EF4-FFF2-40B4-BE49-F238E27FC236}">
                  <a16:creationId xmlns:a16="http://schemas.microsoft.com/office/drawing/2014/main" id="{28020AF0-709F-1A40-9DB2-DA0DFEE88212}"/>
                </a:ext>
              </a:extLst>
            </p:cNvPr>
            <p:cNvSpPr txBox="1">
              <a:spLocks noChangeArrowheads="1"/>
            </p:cNvSpPr>
            <p:nvPr/>
          </p:nvSpPr>
          <p:spPr bwMode="auto">
            <a:xfrm>
              <a:off x="5590266" y="3123258"/>
              <a:ext cx="3181453" cy="707886"/>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En reportant les points dans un espace à 3 dimension tel que z = x</a:t>
              </a:r>
              <a:r>
                <a:rPr lang="fr-FR" sz="1000" i="1" baseline="30000" dirty="0">
                  <a:solidFill>
                    <a:srgbClr val="800080"/>
                  </a:solidFill>
                </a:rPr>
                <a:t>2 </a:t>
              </a:r>
              <a:r>
                <a:rPr lang="fr-FR" sz="1000" i="1" dirty="0">
                  <a:solidFill>
                    <a:srgbClr val="800080"/>
                  </a:solidFill>
                </a:rPr>
                <a:t>+ y</a:t>
              </a:r>
              <a:r>
                <a:rPr lang="fr-FR" sz="1000" i="1" baseline="30000" dirty="0">
                  <a:solidFill>
                    <a:srgbClr val="800080"/>
                  </a:solidFill>
                </a:rPr>
                <a:t>2</a:t>
              </a:r>
              <a:r>
                <a:rPr lang="fr-FR" sz="1000" i="1" dirty="0">
                  <a:solidFill>
                    <a:srgbClr val="800080"/>
                  </a:solidFill>
                </a:rPr>
                <a:t>, il existe alors un hyperplan (par exemple : -0.1x-01y+z-0.56=0) qui sépare les deux classes.</a:t>
              </a:r>
            </a:p>
          </p:txBody>
        </p:sp>
      </p:grpSp>
      <p:sp>
        <p:nvSpPr>
          <p:cNvPr id="23" name="Text Box 10">
            <a:extLst>
              <a:ext uri="{FF2B5EF4-FFF2-40B4-BE49-F238E27FC236}">
                <a16:creationId xmlns:a16="http://schemas.microsoft.com/office/drawing/2014/main" id="{E6D9EA2D-32CE-7C49-822C-8902BA9BC8BD}"/>
              </a:ext>
            </a:extLst>
          </p:cNvPr>
          <p:cNvSpPr txBox="1">
            <a:spLocks noChangeArrowheads="1"/>
          </p:cNvSpPr>
          <p:nvPr/>
        </p:nvSpPr>
        <p:spPr bwMode="auto">
          <a:xfrm>
            <a:off x="2606532" y="3148419"/>
            <a:ext cx="2391336" cy="707886"/>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L’hyperplan HP2 pour lequel la distance entre les groupes est maximale, à plus de chance de classer correctement le point (x=0.69, y=1.2).</a:t>
            </a:r>
          </a:p>
        </p:txBody>
      </p:sp>
      <p:grpSp>
        <p:nvGrpSpPr>
          <p:cNvPr id="17" name="Groupe 16">
            <a:extLst>
              <a:ext uri="{FF2B5EF4-FFF2-40B4-BE49-F238E27FC236}">
                <a16:creationId xmlns:a16="http://schemas.microsoft.com/office/drawing/2014/main" id="{279BCC1F-A742-D7DE-445C-8A5B461E62AF}"/>
              </a:ext>
            </a:extLst>
          </p:cNvPr>
          <p:cNvGrpSpPr/>
          <p:nvPr/>
        </p:nvGrpSpPr>
        <p:grpSpPr>
          <a:xfrm>
            <a:off x="169632" y="3123258"/>
            <a:ext cx="4434088" cy="3740314"/>
            <a:chOff x="169632" y="3123258"/>
            <a:chExt cx="4434088" cy="3740314"/>
          </a:xfrm>
        </p:grpSpPr>
        <p:sp>
          <p:nvSpPr>
            <p:cNvPr id="25" name="Text Box 10">
              <a:extLst>
                <a:ext uri="{FF2B5EF4-FFF2-40B4-BE49-F238E27FC236}">
                  <a16:creationId xmlns:a16="http://schemas.microsoft.com/office/drawing/2014/main" id="{EEFF8DBD-FD9C-9E43-8DF6-A9D80CA8102D}"/>
                </a:ext>
              </a:extLst>
            </p:cNvPr>
            <p:cNvSpPr txBox="1">
              <a:spLocks noChangeArrowheads="1"/>
            </p:cNvSpPr>
            <p:nvPr/>
          </p:nvSpPr>
          <p:spPr bwMode="auto">
            <a:xfrm>
              <a:off x="1450776" y="6586573"/>
              <a:ext cx="2060973" cy="276999"/>
            </a:xfrm>
            <a:prstGeom prst="rect">
              <a:avLst/>
            </a:prstGeom>
            <a:noFill/>
            <a:ln w="9525">
              <a:noFill/>
              <a:miter lim="800000"/>
              <a:headEnd/>
              <a:tailEnd/>
            </a:ln>
            <a:effectLst/>
          </p:spPr>
          <p:txBody>
            <a:bodyPr wrap="square">
              <a:spAutoFit/>
            </a:bodyPr>
            <a:lstStyle/>
            <a:p>
              <a:pPr algn="just">
                <a:spcAft>
                  <a:spcPts val="600"/>
                </a:spcAft>
              </a:pPr>
              <a:r>
                <a:rPr lang="fr-FR" sz="1200" i="1" dirty="0">
                  <a:solidFill>
                    <a:srgbClr val="800080"/>
                  </a:solidFill>
                </a:rPr>
                <a:t>Exemple 1 : Marge ferme</a:t>
              </a:r>
            </a:p>
          </p:txBody>
        </p:sp>
        <p:grpSp>
          <p:nvGrpSpPr>
            <p:cNvPr id="12" name="Groupe 11">
              <a:extLst>
                <a:ext uri="{FF2B5EF4-FFF2-40B4-BE49-F238E27FC236}">
                  <a16:creationId xmlns:a16="http://schemas.microsoft.com/office/drawing/2014/main" id="{1AC5DF29-6AEE-429D-F77D-29F219B7EE36}"/>
                </a:ext>
              </a:extLst>
            </p:cNvPr>
            <p:cNvGrpSpPr/>
            <p:nvPr/>
          </p:nvGrpSpPr>
          <p:grpSpPr>
            <a:xfrm>
              <a:off x="169632" y="3123258"/>
              <a:ext cx="4434088" cy="3423317"/>
              <a:chOff x="169632" y="3123258"/>
              <a:chExt cx="4434088" cy="3423317"/>
            </a:xfrm>
          </p:grpSpPr>
          <p:grpSp>
            <p:nvGrpSpPr>
              <p:cNvPr id="6" name="Groupe 5">
                <a:extLst>
                  <a:ext uri="{FF2B5EF4-FFF2-40B4-BE49-F238E27FC236}">
                    <a16:creationId xmlns:a16="http://schemas.microsoft.com/office/drawing/2014/main" id="{7A2814CB-3889-0145-8479-5C7718A93565}"/>
                  </a:ext>
                </a:extLst>
              </p:cNvPr>
              <p:cNvGrpSpPr/>
              <p:nvPr/>
            </p:nvGrpSpPr>
            <p:grpSpPr>
              <a:xfrm>
                <a:off x="204996" y="3123258"/>
                <a:ext cx="3018088" cy="1688837"/>
                <a:chOff x="989156" y="3216453"/>
                <a:chExt cx="3018088" cy="1688837"/>
              </a:xfrm>
            </p:grpSpPr>
            <p:sp>
              <p:nvSpPr>
                <p:cNvPr id="15" name="Text Box 10">
                  <a:extLst>
                    <a:ext uri="{FF2B5EF4-FFF2-40B4-BE49-F238E27FC236}">
                      <a16:creationId xmlns:a16="http://schemas.microsoft.com/office/drawing/2014/main" id="{B792EA56-4455-2A4B-9C75-CABA1A9F694D}"/>
                    </a:ext>
                  </a:extLst>
                </p:cNvPr>
                <p:cNvSpPr txBox="1">
                  <a:spLocks noChangeArrowheads="1"/>
                </p:cNvSpPr>
                <p:nvPr/>
              </p:nvSpPr>
              <p:spPr bwMode="auto">
                <a:xfrm>
                  <a:off x="989156" y="3216453"/>
                  <a:ext cx="2279234" cy="707886"/>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A partir de l’hyperplan HP1, le point (x=0.69, y=1.2) serait classé dans la classe rouge, avec un forte chance d’être classé de manière incorrecte.</a:t>
                  </a:r>
                </a:p>
              </p:txBody>
            </p:sp>
            <p:sp>
              <p:nvSpPr>
                <p:cNvPr id="4" name="Ellipse 3">
                  <a:extLst>
                    <a:ext uri="{FF2B5EF4-FFF2-40B4-BE49-F238E27FC236}">
                      <a16:creationId xmlns:a16="http://schemas.microsoft.com/office/drawing/2014/main" id="{4BD5CC23-0F22-AB4C-BBF6-CD4FA8D92D75}"/>
                    </a:ext>
                  </a:extLst>
                </p:cNvPr>
                <p:cNvSpPr/>
                <p:nvPr/>
              </p:nvSpPr>
              <p:spPr>
                <a:xfrm>
                  <a:off x="3961525" y="48595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oupe 2">
                <a:extLst>
                  <a:ext uri="{FF2B5EF4-FFF2-40B4-BE49-F238E27FC236}">
                    <a16:creationId xmlns:a16="http://schemas.microsoft.com/office/drawing/2014/main" id="{1B361EB8-41C8-F0BE-884C-125061AEEA20}"/>
                  </a:ext>
                </a:extLst>
              </p:cNvPr>
              <p:cNvGrpSpPr/>
              <p:nvPr/>
            </p:nvGrpSpPr>
            <p:grpSpPr>
              <a:xfrm>
                <a:off x="169632" y="3914526"/>
                <a:ext cx="4434088" cy="2632049"/>
                <a:chOff x="169632" y="3914526"/>
                <a:chExt cx="4434088" cy="2632049"/>
              </a:xfrm>
            </p:grpSpPr>
            <p:pic>
              <p:nvPicPr>
                <p:cNvPr id="5" name="Image 4">
                  <a:extLst>
                    <a:ext uri="{FF2B5EF4-FFF2-40B4-BE49-F238E27FC236}">
                      <a16:creationId xmlns:a16="http://schemas.microsoft.com/office/drawing/2014/main" id="{4C89D971-170F-E14A-BE52-C3896CBD09A1}"/>
                    </a:ext>
                  </a:extLst>
                </p:cNvPr>
                <p:cNvPicPr>
                  <a:picLocks noChangeAspect="1"/>
                </p:cNvPicPr>
                <p:nvPr/>
              </p:nvPicPr>
              <p:blipFill>
                <a:blip r:embed="rId5"/>
                <a:stretch>
                  <a:fillRect/>
                </a:stretch>
              </p:blipFill>
              <p:spPr>
                <a:xfrm>
                  <a:off x="169632" y="3914526"/>
                  <a:ext cx="4370650" cy="2632049"/>
                </a:xfrm>
                <a:prstGeom prst="rect">
                  <a:avLst/>
                </a:prstGeom>
              </p:spPr>
            </p:pic>
            <p:sp>
              <p:nvSpPr>
                <p:cNvPr id="14" name="Text Box 10">
                  <a:extLst>
                    <a:ext uri="{FF2B5EF4-FFF2-40B4-BE49-F238E27FC236}">
                      <a16:creationId xmlns:a16="http://schemas.microsoft.com/office/drawing/2014/main" id="{56D0D9FD-2E3A-134B-889E-D7A885FB5CDB}"/>
                    </a:ext>
                  </a:extLst>
                </p:cNvPr>
                <p:cNvSpPr txBox="1">
                  <a:spLocks noChangeArrowheads="1"/>
                </p:cNvSpPr>
                <p:nvPr/>
              </p:nvSpPr>
              <p:spPr bwMode="auto">
                <a:xfrm>
                  <a:off x="2927625" y="4040829"/>
                  <a:ext cx="449559" cy="250994"/>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HP1</a:t>
                  </a:r>
                </a:p>
              </p:txBody>
            </p:sp>
            <p:sp>
              <p:nvSpPr>
                <p:cNvPr id="22" name="Text Box 10">
                  <a:extLst>
                    <a:ext uri="{FF2B5EF4-FFF2-40B4-BE49-F238E27FC236}">
                      <a16:creationId xmlns:a16="http://schemas.microsoft.com/office/drawing/2014/main" id="{94356AA5-B233-7844-B842-970BF613E784}"/>
                    </a:ext>
                  </a:extLst>
                </p:cNvPr>
                <p:cNvSpPr txBox="1">
                  <a:spLocks noChangeArrowheads="1"/>
                </p:cNvSpPr>
                <p:nvPr/>
              </p:nvSpPr>
              <p:spPr bwMode="auto">
                <a:xfrm>
                  <a:off x="4154161" y="4291823"/>
                  <a:ext cx="449559" cy="250994"/>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HP2</a:t>
                  </a:r>
                </a:p>
              </p:txBody>
            </p:sp>
          </p:grpSp>
          <p:sp>
            <p:nvSpPr>
              <p:cNvPr id="7" name="Ellipse 6">
                <a:extLst>
                  <a:ext uri="{FF2B5EF4-FFF2-40B4-BE49-F238E27FC236}">
                    <a16:creationId xmlns:a16="http://schemas.microsoft.com/office/drawing/2014/main" id="{DE82C065-206D-805E-7A41-6D95873C22E7}"/>
                  </a:ext>
                </a:extLst>
              </p:cNvPr>
              <p:cNvSpPr/>
              <p:nvPr/>
            </p:nvSpPr>
            <p:spPr>
              <a:xfrm>
                <a:off x="3204035" y="4711131"/>
                <a:ext cx="4572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spTree>
    <p:extLst>
      <p:ext uri="{BB962C8B-B14F-4D97-AF65-F5344CB8AC3E}">
        <p14:creationId xmlns:p14="http://schemas.microsoft.com/office/powerpoint/2010/main" val="316045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783822"/>
            <a:chOff x="0" y="998538"/>
            <a:chExt cx="9144000" cy="478382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Support </a:t>
              </a:r>
              <a:r>
                <a:rPr lang="fr-FR" sz="2000" b="1" i="1" dirty="0" err="1">
                  <a:solidFill>
                    <a:schemeClr val="folHlink"/>
                  </a:solidFill>
                </a:rPr>
                <a:t>vector</a:t>
              </a:r>
              <a:r>
                <a:rPr lang="fr-FR" sz="2000" b="1" i="1" dirty="0">
                  <a:solidFill>
                    <a:schemeClr val="folHlink"/>
                  </a:solidFill>
                </a:rPr>
                <a:t> machine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17037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Outils python pour la classification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Afin d’évaluer un modèle il est nécessaire de prédire les résultats sur des données différentes de celles qui ont servie pour l’apprentissage.</a:t>
              </a: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scikit</a:t>
              </a:r>
              <a:r>
                <a:rPr lang="fr-FR" i="1" dirty="0">
                  <a:solidFill>
                    <a:srgbClr val="800080"/>
                  </a:solidFill>
                </a:rPr>
                <a:t> </a:t>
              </a:r>
              <a:r>
                <a:rPr lang="fr-FR" i="1" dirty="0" err="1">
                  <a:solidFill>
                    <a:srgbClr val="800080"/>
                  </a:solidFill>
                </a:rPr>
                <a:t>learn</a:t>
              </a:r>
              <a:r>
                <a:rPr lang="fr-FR" i="1" dirty="0">
                  <a:solidFill>
                    <a:srgbClr val="800080"/>
                  </a:solidFill>
                </a:rPr>
                <a:t> propose une fonction permettant de découper un </a:t>
              </a:r>
              <a:r>
                <a:rPr lang="fr-FR" i="1" dirty="0" err="1">
                  <a:solidFill>
                    <a:srgbClr val="800080"/>
                  </a:solidFill>
                </a:rPr>
                <a:t>DataSet</a:t>
              </a:r>
              <a:r>
                <a:rPr lang="fr-FR" i="1" dirty="0">
                  <a:solidFill>
                    <a:srgbClr val="800080"/>
                  </a:solidFill>
                </a:rPr>
                <a:t> en un jeu de </a:t>
              </a:r>
              <a:r>
                <a:rPr lang="fr-FR" i="1" dirty="0" err="1">
                  <a:solidFill>
                    <a:srgbClr val="800080"/>
                  </a:solidFill>
                </a:rPr>
                <a:t>TrainSet</a:t>
              </a:r>
              <a:r>
                <a:rPr lang="fr-FR" i="1" dirty="0">
                  <a:solidFill>
                    <a:srgbClr val="800080"/>
                  </a:solidFill>
                </a:rPr>
                <a:t> et de un jeu de </a:t>
              </a:r>
              <a:r>
                <a:rPr lang="fr-FR" i="1" dirty="0" err="1">
                  <a:solidFill>
                    <a:srgbClr val="800080"/>
                  </a:solidFill>
                </a:rPr>
                <a:t>TestSet</a:t>
              </a:r>
              <a:r>
                <a:rPr lang="fr-FR" i="1" dirty="0">
                  <a:solidFill>
                    <a:srgbClr val="800080"/>
                  </a:solidFill>
                </a:rPr>
                <a:t>. </a:t>
              </a:r>
            </a:p>
            <a:p>
              <a:pPr lvl="1" algn="just">
                <a:spcAft>
                  <a:spcPts val="600"/>
                </a:spcAft>
                <a:buFont typeface="Wingdings" pitchFamily="2" charset="2"/>
                <a:buChar char="§"/>
              </a:pPr>
              <a:r>
                <a:rPr lang="fr-FR" i="1" dirty="0">
                  <a:solidFill>
                    <a:srgbClr val="800080"/>
                  </a:solidFill>
                </a:rPr>
                <a:t> La fonction reçoit les données X, la </a:t>
              </a:r>
              <a:r>
                <a:rPr lang="fr-FR" i="1" dirty="0" err="1">
                  <a:solidFill>
                    <a:srgbClr val="800080"/>
                  </a:solidFill>
                </a:rPr>
                <a:t>target</a:t>
              </a:r>
              <a:r>
                <a:rPr lang="fr-FR" i="1" dirty="0">
                  <a:solidFill>
                    <a:srgbClr val="800080"/>
                  </a:solidFill>
                </a:rPr>
                <a:t> Y et un taux de découpage.</a:t>
              </a:r>
            </a:p>
            <a:p>
              <a:pPr lvl="1" algn="just">
                <a:spcAft>
                  <a:spcPts val="600"/>
                </a:spcAft>
              </a:pPr>
              <a:endParaRPr lang="fr-FR" sz="2400" i="1" dirty="0">
                <a:solidFill>
                  <a:srgbClr val="800080"/>
                </a:solidFill>
              </a:endParaRPr>
            </a:p>
            <a:p>
              <a:pPr lvl="1" algn="just">
                <a:spcAft>
                  <a:spcPts val="600"/>
                </a:spcAft>
                <a:buFont typeface="Wingdings" pitchFamily="2" charset="2"/>
                <a:buChar char="§"/>
              </a:pPr>
              <a:endParaRPr lang="fr-FR" sz="2400" i="1" dirty="0">
                <a:solidFill>
                  <a:srgbClr val="800080"/>
                </a:solidFill>
              </a:endParaRPr>
            </a:p>
            <a:p>
              <a:pPr lvl="1" algn="just">
                <a:spcAft>
                  <a:spcPts val="600"/>
                </a:spcAft>
                <a:buFont typeface="Wingdings" pitchFamily="2" charset="2"/>
                <a:buChar char="§"/>
              </a:pPr>
              <a:r>
                <a:rPr lang="fr-FR" i="1" dirty="0">
                  <a:solidFill>
                    <a:srgbClr val="800080"/>
                  </a:solidFill>
                </a:rPr>
                <a:t> La qualité d’un modèle de classification peut se mesurer en utilisant une matrice de confusion qui affiche comment sont classés les individus.</a:t>
              </a:r>
            </a:p>
            <a:p>
              <a:pPr lvl="1" algn="just">
                <a:spcAft>
                  <a:spcPts val="600"/>
                </a:spcAft>
                <a:buFont typeface="Wingdings" pitchFamily="2" charset="2"/>
                <a:buChar char="§"/>
              </a:pPr>
              <a:r>
                <a:rPr lang="fr-FR" i="1" dirty="0">
                  <a:solidFill>
                    <a:srgbClr val="800080"/>
                  </a:solidFill>
                </a:rPr>
                <a:t> La matrice de confusion compare les résultats attendus Y avec les résultats estimés par la fonction prédiction.</a:t>
              </a:r>
            </a:p>
          </p:txBody>
        </p:sp>
      </p:grpSp>
      <p:sp>
        <p:nvSpPr>
          <p:cNvPr id="3" name="Rectangle 1">
            <a:extLst>
              <a:ext uri="{FF2B5EF4-FFF2-40B4-BE49-F238E27FC236}">
                <a16:creationId xmlns:a16="http://schemas.microsoft.com/office/drawing/2014/main" id="{45517427-BE2D-59A0-3EFC-1BAC27FAD8E8}"/>
              </a:ext>
            </a:extLst>
          </p:cNvPr>
          <p:cNvSpPr>
            <a:spLocks noChangeArrowheads="1"/>
          </p:cNvSpPr>
          <p:nvPr/>
        </p:nvSpPr>
        <p:spPr bwMode="auto">
          <a:xfrm>
            <a:off x="1547038" y="3616691"/>
            <a:ext cx="6580961" cy="76944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419BDF"/>
                </a:solidFill>
              </a:rPr>
              <a:t># Fonction de découpage d’un </a:t>
            </a:r>
            <a:r>
              <a:rPr lang="fr-FR" sz="1600" i="1" dirty="0" err="1">
                <a:solidFill>
                  <a:srgbClr val="419BDF"/>
                </a:solidFill>
              </a:rPr>
              <a:t>DataSet</a:t>
            </a:r>
            <a:r>
              <a:rPr lang="fr-FR" sz="1600" i="1" dirty="0">
                <a:solidFill>
                  <a:srgbClr val="419BDF"/>
                </a:solidFill>
              </a:rPr>
              <a:t> du module </a:t>
            </a:r>
            <a:r>
              <a:rPr lang="fr-FR" sz="1600" i="1" dirty="0" err="1">
                <a:solidFill>
                  <a:srgbClr val="419BDF"/>
                </a:solidFill>
              </a:rPr>
              <a:t>model_selection</a:t>
            </a:r>
            <a:endParaRPr lang="fr-FR" sz="1600" i="1" dirty="0">
              <a:solidFill>
                <a:srgbClr val="419BDF"/>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train_test_split</a:t>
            </a:r>
            <a:endParaRPr lang="fr-FR" sz="1400" i="1" dirty="0">
              <a:solidFill>
                <a:srgbClr val="800080"/>
              </a:solidFill>
            </a:endParaRPr>
          </a:p>
          <a:p>
            <a:pPr>
              <a:tabLst>
                <a:tab pos="1558925" algn="ctr"/>
              </a:tabLst>
            </a:pPr>
            <a:r>
              <a:rPr lang="fr-FR" sz="1400" i="1" dirty="0" err="1">
                <a:solidFill>
                  <a:srgbClr val="800080"/>
                </a:solidFill>
              </a:rPr>
              <a:t>X_train</a:t>
            </a:r>
            <a:r>
              <a:rPr lang="fr-FR" sz="1400" i="1" dirty="0">
                <a:solidFill>
                  <a:srgbClr val="800080"/>
                </a:solidFill>
              </a:rPr>
              <a:t>, </a:t>
            </a:r>
            <a:r>
              <a:rPr lang="fr-FR" sz="1400" i="1" dirty="0" err="1">
                <a:solidFill>
                  <a:srgbClr val="800080"/>
                </a:solidFill>
              </a:rPr>
              <a:t>X_test</a:t>
            </a:r>
            <a:r>
              <a:rPr lang="fr-FR" sz="1400" i="1" dirty="0">
                <a:solidFill>
                  <a:srgbClr val="800080"/>
                </a:solidFill>
              </a:rPr>
              <a:t>, </a:t>
            </a:r>
            <a:r>
              <a:rPr lang="fr-FR" sz="1400" i="1" dirty="0" err="1">
                <a:solidFill>
                  <a:srgbClr val="800080"/>
                </a:solidFill>
              </a:rPr>
              <a:t>Y_train</a:t>
            </a:r>
            <a:r>
              <a:rPr lang="fr-FR" sz="1400" i="1" dirty="0">
                <a:solidFill>
                  <a:srgbClr val="800080"/>
                </a:solidFill>
              </a:rPr>
              <a:t>, </a:t>
            </a:r>
            <a:r>
              <a:rPr lang="fr-FR" sz="1400" i="1" dirty="0" err="1">
                <a:solidFill>
                  <a:srgbClr val="800080"/>
                </a:solidFill>
              </a:rPr>
              <a:t>Y_test</a:t>
            </a:r>
            <a:r>
              <a:rPr lang="fr-FR" sz="1400" i="1" dirty="0">
                <a:solidFill>
                  <a:srgbClr val="800080"/>
                </a:solidFill>
              </a:rPr>
              <a:t> = </a:t>
            </a:r>
            <a:r>
              <a:rPr lang="fr-FR" sz="1400" i="1" dirty="0" err="1">
                <a:solidFill>
                  <a:srgbClr val="800080"/>
                </a:solidFill>
              </a:rPr>
              <a:t>train_test_split</a:t>
            </a:r>
            <a:r>
              <a:rPr lang="fr-FR" sz="1400" i="1" dirty="0">
                <a:solidFill>
                  <a:srgbClr val="800080"/>
                </a:solidFill>
              </a:rPr>
              <a:t>( X , Y, </a:t>
            </a:r>
            <a:r>
              <a:rPr lang="fr-FR" sz="1400" i="1" dirty="0" err="1">
                <a:solidFill>
                  <a:srgbClr val="800080"/>
                </a:solidFill>
              </a:rPr>
              <a:t>test_size</a:t>
            </a:r>
            <a:r>
              <a:rPr lang="fr-FR" sz="1400" i="1" dirty="0">
                <a:solidFill>
                  <a:srgbClr val="800080"/>
                </a:solidFill>
              </a:rPr>
              <a:t>=taux)</a:t>
            </a:r>
          </a:p>
        </p:txBody>
      </p:sp>
      <p:sp>
        <p:nvSpPr>
          <p:cNvPr id="4" name="Rectangle 1">
            <a:extLst>
              <a:ext uri="{FF2B5EF4-FFF2-40B4-BE49-F238E27FC236}">
                <a16:creationId xmlns:a16="http://schemas.microsoft.com/office/drawing/2014/main" id="{9310268C-9679-22F5-94F0-FEF0904DB019}"/>
              </a:ext>
            </a:extLst>
          </p:cNvPr>
          <p:cNvSpPr>
            <a:spLocks noChangeArrowheads="1"/>
          </p:cNvSpPr>
          <p:nvPr/>
        </p:nvSpPr>
        <p:spPr bwMode="auto">
          <a:xfrm>
            <a:off x="1547038" y="5852883"/>
            <a:ext cx="6580961" cy="55399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419BDF"/>
                </a:solidFill>
              </a:rPr>
              <a:t># Matrice de confusion du module </a:t>
            </a:r>
            <a:r>
              <a:rPr lang="fr-FR" sz="1600" i="1" dirty="0" err="1">
                <a:solidFill>
                  <a:srgbClr val="419BDF"/>
                </a:solidFill>
              </a:rPr>
              <a:t>metrics</a:t>
            </a:r>
            <a:endParaRPr lang="fr-FR" sz="1600" i="1" dirty="0">
              <a:solidFill>
                <a:srgbClr val="419BDF"/>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sklearn.metrics</a:t>
            </a:r>
            <a:r>
              <a:rPr lang="fr-FR" sz="1400" i="1" dirty="0">
                <a:solidFill>
                  <a:srgbClr val="800080"/>
                </a:solidFill>
              </a:rPr>
              <a:t> import </a:t>
            </a:r>
            <a:r>
              <a:rPr lang="fr-FR" sz="1400" i="1" dirty="0" err="1">
                <a:solidFill>
                  <a:srgbClr val="800080"/>
                </a:solidFill>
              </a:rPr>
              <a:t>confusion_matrix</a:t>
            </a:r>
            <a:endParaRPr lang="fr-FR" sz="1400" i="1" dirty="0">
              <a:solidFill>
                <a:srgbClr val="800080"/>
              </a:solidFill>
            </a:endParaRPr>
          </a:p>
        </p:txBody>
      </p:sp>
    </p:spTree>
    <p:extLst>
      <p:ext uri="{BB962C8B-B14F-4D97-AF65-F5344CB8AC3E}">
        <p14:creationId xmlns:p14="http://schemas.microsoft.com/office/powerpoint/2010/main" val="107054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814326"/>
            <a:chOff x="0" y="998538"/>
            <a:chExt cx="9144000" cy="381432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20087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supervisé</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Les algorithmes connaissent les réponses qu’ils doivent obtenir et sont "guidés" par les données préalablement étiquetées (</a:t>
              </a:r>
              <a:r>
                <a:rPr lang="en-GB" i="1" dirty="0">
                  <a:solidFill>
                    <a:srgbClr val="800080"/>
                  </a:solidFill>
                </a:rPr>
                <a:t>target</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Ils peuvent être de 2 types : modèles de régression (</a:t>
              </a:r>
              <a:r>
                <a:rPr lang="fr-FR" i="1" dirty="0" err="1">
                  <a:solidFill>
                    <a:srgbClr val="800080"/>
                  </a:solidFill>
                </a:rPr>
                <a:t>target</a:t>
              </a:r>
              <a:r>
                <a:rPr lang="fr-FR" i="1" dirty="0">
                  <a:solidFill>
                    <a:srgbClr val="800080"/>
                  </a:solidFill>
                </a:rPr>
                <a:t> continue) ou de classification (</a:t>
              </a:r>
              <a:r>
                <a:rPr lang="fr-FR" i="1" dirty="0" err="1">
                  <a:solidFill>
                    <a:srgbClr val="800080"/>
                  </a:solidFill>
                </a:rPr>
                <a:t>target</a:t>
              </a:r>
              <a:r>
                <a:rPr lang="fr-FR" i="1" dirty="0">
                  <a:solidFill>
                    <a:srgbClr val="800080"/>
                  </a:solidFill>
                </a:rPr>
                <a:t> discrète).</a:t>
              </a:r>
            </a:p>
            <a:p>
              <a:pPr lvl="1" algn="just">
                <a:spcAft>
                  <a:spcPts val="600"/>
                </a:spcAft>
                <a:buFont typeface="Wingdings" pitchFamily="2" charset="2"/>
                <a:buChar char="§"/>
              </a:pPr>
              <a:r>
                <a:rPr lang="fr-FR" i="1" dirty="0">
                  <a:solidFill>
                    <a:srgbClr val="800080"/>
                  </a:solidFill>
                </a:rPr>
                <a:t> Les paramètres des modèles (poids pour les neurones) sont ajustés afin de diminuer l’écart entre les résultats attendus et ceux obtenus.</a:t>
              </a:r>
            </a:p>
            <a:p>
              <a:pPr lvl="1" algn="just">
                <a:spcAft>
                  <a:spcPts val="600"/>
                </a:spcAft>
                <a:buFont typeface="Wingdings" pitchFamily="2" charset="2"/>
                <a:buChar char="§"/>
              </a:pPr>
              <a:r>
                <a:rPr lang="fr-FR" i="1" dirty="0">
                  <a:solidFill>
                    <a:srgbClr val="800080"/>
                  </a:solidFill>
                </a:rPr>
                <a:t> Exemples : Réseaux de neurones, Support </a:t>
              </a:r>
              <a:r>
                <a:rPr lang="fr-FR" i="1" dirty="0" err="1">
                  <a:solidFill>
                    <a:srgbClr val="800080"/>
                  </a:solidFill>
                </a:rPr>
                <a:t>Vector</a:t>
              </a:r>
              <a:r>
                <a:rPr lang="fr-FR" i="1" dirty="0">
                  <a:solidFill>
                    <a:srgbClr val="800080"/>
                  </a:solidFill>
                </a:rPr>
                <a:t> Machine, Régression Linéaire, Arbres de décision, Plus proches voisins, Approches statistiques et probabilistes : Méthodes bayésiennes …</a:t>
              </a:r>
            </a:p>
          </p:txBody>
        </p:sp>
      </p:grpSp>
      <p:sp>
        <p:nvSpPr>
          <p:cNvPr id="11" name="Rectangle à coins arrondis 2">
            <a:extLst>
              <a:ext uri="{FF2B5EF4-FFF2-40B4-BE49-F238E27FC236}">
                <a16:creationId xmlns:a16="http://schemas.microsoft.com/office/drawing/2014/main" id="{267E0A40-F711-B04A-ACA2-A6BA9CB4359B}"/>
              </a:ext>
            </a:extLst>
          </p:cNvPr>
          <p:cNvSpPr/>
          <p:nvPr/>
        </p:nvSpPr>
        <p:spPr>
          <a:xfrm>
            <a:off x="3229555" y="5386557"/>
            <a:ext cx="2684890" cy="11076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D817388D-0141-8941-B41A-EFB94A2B993A}"/>
              </a:ext>
            </a:extLst>
          </p:cNvPr>
          <p:cNvSpPr/>
          <p:nvPr/>
        </p:nvSpPr>
        <p:spPr>
          <a:xfrm>
            <a:off x="2977887" y="4818173"/>
            <a:ext cx="950388" cy="307777"/>
          </a:xfrm>
          <a:prstGeom prst="rect">
            <a:avLst/>
          </a:prstGeom>
        </p:spPr>
        <p:txBody>
          <a:bodyPr wrap="none">
            <a:spAutoFit/>
          </a:bodyPr>
          <a:lstStyle/>
          <a:p>
            <a:r>
              <a:rPr lang="fr-FR" sz="1400" i="1" dirty="0">
                <a:solidFill>
                  <a:srgbClr val="800080"/>
                </a:solidFill>
              </a:rPr>
              <a:t>Target : Y</a:t>
            </a:r>
            <a:endParaRPr lang="fr-FR" sz="1400" dirty="0"/>
          </a:p>
        </p:txBody>
      </p:sp>
      <p:sp>
        <p:nvSpPr>
          <p:cNvPr id="13" name="Rectangle 12">
            <a:extLst>
              <a:ext uri="{FF2B5EF4-FFF2-40B4-BE49-F238E27FC236}">
                <a16:creationId xmlns:a16="http://schemas.microsoft.com/office/drawing/2014/main" id="{8F07026A-192C-C349-B631-227628E52ED6}"/>
              </a:ext>
            </a:extLst>
          </p:cNvPr>
          <p:cNvSpPr/>
          <p:nvPr/>
        </p:nvSpPr>
        <p:spPr>
          <a:xfrm>
            <a:off x="1153954" y="5076846"/>
            <a:ext cx="1140057" cy="523220"/>
          </a:xfrm>
          <a:prstGeom prst="rect">
            <a:avLst/>
          </a:prstGeom>
        </p:spPr>
        <p:txBody>
          <a:bodyPr wrap="none">
            <a:spAutoFit/>
          </a:bodyPr>
          <a:lstStyle/>
          <a:p>
            <a:pPr algn="ctr"/>
            <a:r>
              <a:rPr lang="fr-FR" sz="1400" i="1" dirty="0">
                <a:solidFill>
                  <a:srgbClr val="800080"/>
                </a:solidFill>
              </a:rPr>
              <a:t>Individus ou</a:t>
            </a:r>
          </a:p>
          <a:p>
            <a:pPr algn="ctr"/>
            <a:r>
              <a:rPr lang="fr-FR" sz="1400" i="1" dirty="0" err="1">
                <a:solidFill>
                  <a:srgbClr val="800080"/>
                </a:solidFill>
              </a:rPr>
              <a:t>Samples</a:t>
            </a:r>
            <a:endParaRPr lang="fr-FR" sz="1400" dirty="0"/>
          </a:p>
        </p:txBody>
      </p:sp>
      <p:cxnSp>
        <p:nvCxnSpPr>
          <p:cNvPr id="14" name="Connecteur droit avec flèche 13">
            <a:extLst>
              <a:ext uri="{FF2B5EF4-FFF2-40B4-BE49-F238E27FC236}">
                <a16:creationId xmlns:a16="http://schemas.microsoft.com/office/drawing/2014/main" id="{F61ACF83-9C53-2241-81DB-F815D07472FB}"/>
              </a:ext>
            </a:extLst>
          </p:cNvPr>
          <p:cNvCxnSpPr>
            <a:cxnSpLocks/>
          </p:cNvCxnSpPr>
          <p:nvPr/>
        </p:nvCxnSpPr>
        <p:spPr>
          <a:xfrm>
            <a:off x="1979875" y="5713690"/>
            <a:ext cx="1249680"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E965954A-8FAD-3B4D-9607-41D2A7254E7D}"/>
              </a:ext>
            </a:extLst>
          </p:cNvPr>
          <p:cNvCxnSpPr>
            <a:cxnSpLocks/>
          </p:cNvCxnSpPr>
          <p:nvPr/>
        </p:nvCxnSpPr>
        <p:spPr>
          <a:xfrm>
            <a:off x="1979875" y="6223897"/>
            <a:ext cx="1249680"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E01EA7E5-63D0-D34B-8339-579C5A0C325D}"/>
              </a:ext>
            </a:extLst>
          </p:cNvPr>
          <p:cNvCxnSpPr>
            <a:cxnSpLocks/>
          </p:cNvCxnSpPr>
          <p:nvPr/>
        </p:nvCxnSpPr>
        <p:spPr>
          <a:xfrm>
            <a:off x="2279374" y="5966169"/>
            <a:ext cx="672009" cy="0"/>
          </a:xfrm>
          <a:prstGeom prst="straightConnector1">
            <a:avLst/>
          </a:prstGeom>
          <a:ln w="19050">
            <a:solidFill>
              <a:schemeClr val="bg2"/>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6808F65-AF54-D743-8B6D-84A3A5555E9F}"/>
              </a:ext>
            </a:extLst>
          </p:cNvPr>
          <p:cNvSpPr/>
          <p:nvPr/>
        </p:nvSpPr>
        <p:spPr>
          <a:xfrm>
            <a:off x="1530625" y="5573053"/>
            <a:ext cx="372218" cy="743793"/>
          </a:xfrm>
          <a:prstGeom prst="rect">
            <a:avLst/>
          </a:prstGeom>
        </p:spPr>
        <p:txBody>
          <a:bodyPr wrap="none">
            <a:spAutoFit/>
          </a:bodyPr>
          <a:lstStyle/>
          <a:p>
            <a:pPr>
              <a:spcAft>
                <a:spcPts val="0"/>
              </a:spcAft>
            </a:pPr>
            <a:r>
              <a:rPr lang="fr-FR" sz="1400" i="1" dirty="0">
                <a:solidFill>
                  <a:srgbClr val="800080"/>
                </a:solidFill>
              </a:rPr>
              <a:t>X</a:t>
            </a:r>
            <a:r>
              <a:rPr lang="fr-FR" sz="1400" i="1" baseline="-25000" dirty="0">
                <a:solidFill>
                  <a:srgbClr val="800080"/>
                </a:solidFill>
              </a:rPr>
              <a:t>1</a:t>
            </a:r>
          </a:p>
          <a:p>
            <a:pPr>
              <a:spcAft>
                <a:spcPts val="600"/>
              </a:spcAft>
            </a:pPr>
            <a:r>
              <a:rPr lang="fr-FR" sz="1400" i="1" baseline="-25000" dirty="0">
                <a:solidFill>
                  <a:srgbClr val="800080"/>
                </a:solidFill>
              </a:rPr>
              <a:t>…</a:t>
            </a:r>
          </a:p>
          <a:p>
            <a:pPr>
              <a:spcAft>
                <a:spcPts val="0"/>
              </a:spcAft>
            </a:pPr>
            <a:r>
              <a:rPr lang="fr-FR" sz="1400" i="1" dirty="0" err="1">
                <a:solidFill>
                  <a:srgbClr val="800080"/>
                </a:solidFill>
              </a:rPr>
              <a:t>X</a:t>
            </a:r>
            <a:r>
              <a:rPr lang="fr-FR" sz="1400" i="1" baseline="-25000" dirty="0" err="1">
                <a:solidFill>
                  <a:srgbClr val="800080"/>
                </a:solidFill>
              </a:rPr>
              <a:t>n</a:t>
            </a:r>
            <a:endParaRPr lang="fr-FR" sz="1400" baseline="-25000" dirty="0"/>
          </a:p>
        </p:txBody>
      </p:sp>
      <p:sp>
        <p:nvSpPr>
          <p:cNvPr id="20" name="Rectangle 19">
            <a:extLst>
              <a:ext uri="{FF2B5EF4-FFF2-40B4-BE49-F238E27FC236}">
                <a16:creationId xmlns:a16="http://schemas.microsoft.com/office/drawing/2014/main" id="{BB705FAC-D9AD-0E46-BC70-6A34C2F8C927}"/>
              </a:ext>
            </a:extLst>
          </p:cNvPr>
          <p:cNvSpPr/>
          <p:nvPr/>
        </p:nvSpPr>
        <p:spPr>
          <a:xfrm>
            <a:off x="3945544" y="5651431"/>
            <a:ext cx="1378904" cy="523220"/>
          </a:xfrm>
          <a:prstGeom prst="rect">
            <a:avLst/>
          </a:prstGeom>
        </p:spPr>
        <p:txBody>
          <a:bodyPr wrap="none">
            <a:spAutoFit/>
          </a:bodyPr>
          <a:lstStyle/>
          <a:p>
            <a:pPr algn="ctr"/>
            <a:r>
              <a:rPr lang="fr-FR" sz="1400" i="1" dirty="0">
                <a:solidFill>
                  <a:srgbClr val="800080"/>
                </a:solidFill>
              </a:rPr>
              <a:t>Système</a:t>
            </a:r>
          </a:p>
          <a:p>
            <a:pPr algn="ctr"/>
            <a:r>
              <a:rPr lang="fr-FR" sz="1400" i="1" dirty="0">
                <a:solidFill>
                  <a:srgbClr val="800080"/>
                </a:solidFill>
              </a:rPr>
              <a:t>Paramètres W </a:t>
            </a:r>
            <a:endParaRPr lang="fr-FR" sz="1400" dirty="0"/>
          </a:p>
        </p:txBody>
      </p:sp>
      <p:cxnSp>
        <p:nvCxnSpPr>
          <p:cNvPr id="21" name="Connecteur droit avec flèche 20">
            <a:extLst>
              <a:ext uri="{FF2B5EF4-FFF2-40B4-BE49-F238E27FC236}">
                <a16:creationId xmlns:a16="http://schemas.microsoft.com/office/drawing/2014/main" id="{5BB5F0F9-68A0-E04B-A93D-7D9E2B650A5D}"/>
              </a:ext>
            </a:extLst>
          </p:cNvPr>
          <p:cNvCxnSpPr>
            <a:cxnSpLocks/>
          </p:cNvCxnSpPr>
          <p:nvPr/>
        </p:nvCxnSpPr>
        <p:spPr>
          <a:xfrm>
            <a:off x="5914445" y="5913041"/>
            <a:ext cx="791155"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E680358-43A5-4C47-A763-94C366787D1F}"/>
              </a:ext>
            </a:extLst>
          </p:cNvPr>
          <p:cNvSpPr/>
          <p:nvPr/>
        </p:nvSpPr>
        <p:spPr>
          <a:xfrm>
            <a:off x="6052898" y="6049759"/>
            <a:ext cx="801823" cy="307777"/>
          </a:xfrm>
          <a:prstGeom prst="rect">
            <a:avLst/>
          </a:prstGeom>
        </p:spPr>
        <p:txBody>
          <a:bodyPr wrap="none">
            <a:spAutoFit/>
          </a:bodyPr>
          <a:lstStyle/>
          <a:p>
            <a:pPr algn="ctr"/>
            <a:r>
              <a:rPr lang="fr-FR" sz="1400" i="1" dirty="0">
                <a:solidFill>
                  <a:srgbClr val="800080"/>
                </a:solidFill>
              </a:rPr>
              <a:t>F(W ,X)</a:t>
            </a:r>
            <a:endParaRPr lang="fr-FR" sz="1400" dirty="0"/>
          </a:p>
        </p:txBody>
      </p:sp>
      <p:cxnSp>
        <p:nvCxnSpPr>
          <p:cNvPr id="24" name="Connecteur droit avec flèche 23">
            <a:extLst>
              <a:ext uri="{FF2B5EF4-FFF2-40B4-BE49-F238E27FC236}">
                <a16:creationId xmlns:a16="http://schemas.microsoft.com/office/drawing/2014/main" id="{4527735C-E42C-224D-8968-BA21E820AEF6}"/>
              </a:ext>
            </a:extLst>
          </p:cNvPr>
          <p:cNvCxnSpPr>
            <a:cxnSpLocks/>
          </p:cNvCxnSpPr>
          <p:nvPr/>
        </p:nvCxnSpPr>
        <p:spPr>
          <a:xfrm>
            <a:off x="4176422" y="4972061"/>
            <a:ext cx="2529177"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A79E380-854B-D749-9349-04C26754AEBA}"/>
              </a:ext>
            </a:extLst>
          </p:cNvPr>
          <p:cNvSpPr/>
          <p:nvPr/>
        </p:nvSpPr>
        <p:spPr>
          <a:xfrm>
            <a:off x="6926523" y="5156416"/>
            <a:ext cx="1674689" cy="523220"/>
          </a:xfrm>
          <a:prstGeom prst="rect">
            <a:avLst/>
          </a:prstGeom>
        </p:spPr>
        <p:txBody>
          <a:bodyPr wrap="none">
            <a:spAutoFit/>
          </a:bodyPr>
          <a:lstStyle/>
          <a:p>
            <a:pPr algn="ctr"/>
            <a:r>
              <a:rPr lang="fr-FR" sz="1400" i="1" dirty="0">
                <a:solidFill>
                  <a:srgbClr val="800080"/>
                </a:solidFill>
              </a:rPr>
              <a:t>Minimisation</a:t>
            </a:r>
          </a:p>
          <a:p>
            <a:pPr algn="ctr"/>
            <a:r>
              <a:rPr lang="fr-FR" sz="1400" i="1" dirty="0">
                <a:solidFill>
                  <a:srgbClr val="800080"/>
                </a:solidFill>
              </a:rPr>
              <a:t>Erreur [Y-F(W,X)]</a:t>
            </a:r>
            <a:r>
              <a:rPr lang="fr-FR" sz="1400" i="1" baseline="30000" dirty="0">
                <a:solidFill>
                  <a:srgbClr val="800080"/>
                </a:solidFill>
              </a:rPr>
              <a:t>2</a:t>
            </a:r>
            <a:r>
              <a:rPr lang="fr-FR" sz="1400" i="1" dirty="0">
                <a:solidFill>
                  <a:srgbClr val="800080"/>
                </a:solidFill>
              </a:rPr>
              <a:t> </a:t>
            </a:r>
            <a:endParaRPr lang="fr-FR" sz="1400" dirty="0"/>
          </a:p>
        </p:txBody>
      </p:sp>
      <p:sp>
        <p:nvSpPr>
          <p:cNvPr id="8" name="Accolade fermante 7">
            <a:extLst>
              <a:ext uri="{FF2B5EF4-FFF2-40B4-BE49-F238E27FC236}">
                <a16:creationId xmlns:a16="http://schemas.microsoft.com/office/drawing/2014/main" id="{2ED75045-27B2-F646-BEA0-C16092D67D87}"/>
              </a:ext>
            </a:extLst>
          </p:cNvPr>
          <p:cNvSpPr/>
          <p:nvPr/>
        </p:nvSpPr>
        <p:spPr>
          <a:xfrm>
            <a:off x="6705599" y="4818173"/>
            <a:ext cx="204894" cy="1231586"/>
          </a:xfrm>
          <a:prstGeom prst="rightBrace">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25" name="Connecteur en angle 24">
            <a:extLst>
              <a:ext uri="{FF2B5EF4-FFF2-40B4-BE49-F238E27FC236}">
                <a16:creationId xmlns:a16="http://schemas.microsoft.com/office/drawing/2014/main" id="{2A483F7E-115D-0D46-AB44-AD2584BE4A21}"/>
              </a:ext>
            </a:extLst>
          </p:cNvPr>
          <p:cNvCxnSpPr>
            <a:cxnSpLocks/>
            <a:stCxn id="26" idx="2"/>
            <a:endCxn id="11" idx="2"/>
          </p:cNvCxnSpPr>
          <p:nvPr/>
        </p:nvCxnSpPr>
        <p:spPr>
          <a:xfrm rot="5400000">
            <a:off x="5760625" y="4491011"/>
            <a:ext cx="814618" cy="3191868"/>
          </a:xfrm>
          <a:prstGeom prst="bentConnector3">
            <a:avLst>
              <a:gd name="adj1" fmla="val 128062"/>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460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275443"/>
            <a:chOff x="0" y="998538"/>
            <a:chExt cx="9144000" cy="227544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Support </a:t>
              </a:r>
              <a:r>
                <a:rPr lang="fr-FR" sz="2000" b="1" i="1" dirty="0" err="1">
                  <a:solidFill>
                    <a:schemeClr val="folHlink"/>
                  </a:solidFill>
                </a:rPr>
                <a:t>vector</a:t>
              </a:r>
              <a:r>
                <a:rPr lang="fr-FR" sz="2000" b="1" i="1" dirty="0">
                  <a:solidFill>
                    <a:schemeClr val="folHlink"/>
                  </a:solidFill>
                </a:rPr>
                <a:t> machine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66199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Classement des iris (SVC)</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scikit-learn</a:t>
              </a:r>
              <a:r>
                <a:rPr lang="fr-FR" i="1" dirty="0">
                  <a:solidFill>
                    <a:srgbClr val="800080"/>
                  </a:solidFill>
                </a:rPr>
                <a:t> propose plusieurs </a:t>
              </a:r>
              <a:r>
                <a:rPr lang="fr-FR" i="1" dirty="0" err="1">
                  <a:solidFill>
                    <a:srgbClr val="800080"/>
                  </a:solidFill>
                </a:rPr>
                <a:t>DataSets</a:t>
              </a:r>
              <a:r>
                <a:rPr lang="fr-FR" i="1" dirty="0">
                  <a:solidFill>
                    <a:srgbClr val="800080"/>
                  </a:solidFill>
                </a:rPr>
                <a:t>, en particulier un jeu de données d’Iris classés par un botaniste Ronald Fisher en 1936.</a:t>
              </a:r>
            </a:p>
            <a:p>
              <a:pPr lvl="1" algn="just">
                <a:spcAft>
                  <a:spcPts val="600"/>
                </a:spcAft>
                <a:buFont typeface="Wingdings" pitchFamily="2" charset="2"/>
                <a:buChar char="§"/>
              </a:pPr>
              <a:r>
                <a:rPr lang="fr-FR" i="1" dirty="0">
                  <a:solidFill>
                    <a:srgbClr val="800080"/>
                  </a:solidFill>
                </a:rPr>
                <a:t> Cette base contient 150 </a:t>
              </a:r>
              <a:r>
                <a:rPr lang="fr-FR" i="1" dirty="0" err="1">
                  <a:solidFill>
                    <a:srgbClr val="800080"/>
                  </a:solidFill>
                </a:rPr>
                <a:t>samples</a:t>
              </a:r>
              <a:r>
                <a:rPr lang="fr-FR" i="1" dirty="0">
                  <a:solidFill>
                    <a:srgbClr val="800080"/>
                  </a:solidFill>
                </a:rPr>
                <a:t> et 5 </a:t>
              </a:r>
              <a:r>
                <a:rPr lang="fr-FR" i="1" dirty="0" err="1">
                  <a:solidFill>
                    <a:srgbClr val="800080"/>
                  </a:solidFill>
                </a:rPr>
                <a:t>features</a:t>
              </a:r>
              <a:r>
                <a:rPr lang="fr-FR" i="1" dirty="0">
                  <a:solidFill>
                    <a:srgbClr val="800080"/>
                  </a:solidFill>
                </a:rPr>
                <a:t>. 4 </a:t>
              </a:r>
              <a:r>
                <a:rPr lang="fr-FR" i="1" dirty="0" err="1">
                  <a:solidFill>
                    <a:srgbClr val="800080"/>
                  </a:solidFill>
                </a:rPr>
                <a:t>features</a:t>
              </a:r>
              <a:r>
                <a:rPr lang="fr-FR" i="1" dirty="0">
                  <a:solidFill>
                    <a:srgbClr val="800080"/>
                  </a:solidFill>
                </a:rPr>
                <a:t> représentent la longueur et la largeur des pétales et de sépales et la dernière l’espèce.</a:t>
              </a:r>
            </a:p>
          </p:txBody>
        </p:sp>
      </p:grpSp>
      <p:grpSp>
        <p:nvGrpSpPr>
          <p:cNvPr id="14" name="Groupe 13">
            <a:extLst>
              <a:ext uri="{FF2B5EF4-FFF2-40B4-BE49-F238E27FC236}">
                <a16:creationId xmlns:a16="http://schemas.microsoft.com/office/drawing/2014/main" id="{6CF62FF0-4E09-8AC5-72F9-FA8C3E21C5D7}"/>
              </a:ext>
            </a:extLst>
          </p:cNvPr>
          <p:cNvGrpSpPr/>
          <p:nvPr/>
        </p:nvGrpSpPr>
        <p:grpSpPr>
          <a:xfrm>
            <a:off x="813198" y="3340844"/>
            <a:ext cx="7721202" cy="584775"/>
            <a:chOff x="813198" y="3340844"/>
            <a:chExt cx="7721202" cy="584775"/>
          </a:xfrm>
        </p:grpSpPr>
        <p:sp>
          <p:nvSpPr>
            <p:cNvPr id="5" name="Rectangle 1">
              <a:extLst>
                <a:ext uri="{FF2B5EF4-FFF2-40B4-BE49-F238E27FC236}">
                  <a16:creationId xmlns:a16="http://schemas.microsoft.com/office/drawing/2014/main" id="{8ACBC3A4-F5B3-267A-067E-12B8BA2C9D22}"/>
                </a:ext>
              </a:extLst>
            </p:cNvPr>
            <p:cNvSpPr>
              <a:spLocks noChangeArrowheads="1"/>
            </p:cNvSpPr>
            <p:nvPr/>
          </p:nvSpPr>
          <p:spPr bwMode="auto">
            <a:xfrm>
              <a:off x="3511550" y="3371621"/>
              <a:ext cx="5022850" cy="523220"/>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sklearn.datasets</a:t>
              </a:r>
              <a:r>
                <a:rPr lang="fr-FR" sz="1400" i="1" dirty="0">
                  <a:solidFill>
                    <a:srgbClr val="800080"/>
                  </a:solidFill>
                </a:rPr>
                <a:t> import </a:t>
              </a:r>
              <a:r>
                <a:rPr lang="fr-FR" sz="1400" i="1" dirty="0" err="1">
                  <a:solidFill>
                    <a:srgbClr val="800080"/>
                  </a:solidFill>
                </a:rPr>
                <a:t>load_iris</a:t>
              </a:r>
              <a:endParaRPr lang="fr-FR" sz="1400" i="1" dirty="0">
                <a:solidFill>
                  <a:srgbClr val="800080"/>
                </a:solidFill>
              </a:endParaRPr>
            </a:p>
            <a:p>
              <a:pPr>
                <a:tabLst>
                  <a:tab pos="1558925" algn="ctr"/>
                </a:tabLst>
              </a:pPr>
              <a:r>
                <a:rPr lang="fr-FR" sz="1400" i="1" dirty="0">
                  <a:solidFill>
                    <a:srgbClr val="800080"/>
                  </a:solidFill>
                </a:rPr>
                <a:t>iris = </a:t>
              </a:r>
              <a:r>
                <a:rPr lang="fr-FR" sz="1400" i="1" dirty="0" err="1">
                  <a:solidFill>
                    <a:srgbClr val="800080"/>
                  </a:solidFill>
                </a:rPr>
                <a:t>load_iris</a:t>
              </a:r>
              <a:r>
                <a:rPr lang="fr-FR" sz="1400" i="1" dirty="0">
                  <a:solidFill>
                    <a:srgbClr val="800080"/>
                  </a:solidFill>
                </a:rPr>
                <a:t>()		</a:t>
              </a:r>
              <a:r>
                <a:rPr lang="fr-FR" sz="1400" i="1" dirty="0">
                  <a:solidFill>
                    <a:srgbClr val="419BDF"/>
                  </a:solidFill>
                </a:rPr>
                <a:t> # Chargement des iris </a:t>
              </a:r>
              <a:endParaRPr lang="fr-FR" sz="1400" i="1" dirty="0">
                <a:solidFill>
                  <a:srgbClr val="800080"/>
                </a:solidFill>
              </a:endParaRPr>
            </a:p>
          </p:txBody>
        </p:sp>
        <p:sp>
          <p:nvSpPr>
            <p:cNvPr id="7" name="ZoneTexte 6">
              <a:extLst>
                <a:ext uri="{FF2B5EF4-FFF2-40B4-BE49-F238E27FC236}">
                  <a16:creationId xmlns:a16="http://schemas.microsoft.com/office/drawing/2014/main" id="{C8A57D15-5EEB-B66A-13E5-5646F738B3D0}"/>
                </a:ext>
              </a:extLst>
            </p:cNvPr>
            <p:cNvSpPr txBox="1"/>
            <p:nvPr/>
          </p:nvSpPr>
          <p:spPr>
            <a:xfrm>
              <a:off x="813198" y="3340844"/>
              <a:ext cx="1892719" cy="584775"/>
            </a:xfrm>
            <a:prstGeom prst="rect">
              <a:avLst/>
            </a:prstGeom>
            <a:noFill/>
          </p:spPr>
          <p:txBody>
            <a:bodyPr wrap="square">
              <a:spAutoFit/>
            </a:bodyPr>
            <a:lstStyle/>
            <a:p>
              <a:pPr algn="ctr">
                <a:tabLst>
                  <a:tab pos="1558925" algn="ctr"/>
                </a:tabLst>
              </a:pPr>
              <a:r>
                <a:rPr lang="fr-FR" sz="1600" i="1" dirty="0">
                  <a:solidFill>
                    <a:srgbClr val="800080"/>
                  </a:solidFill>
                </a:rPr>
                <a:t>Chargement du </a:t>
              </a:r>
              <a:r>
                <a:rPr lang="fr-FR" sz="1600" i="1" dirty="0" err="1">
                  <a:solidFill>
                    <a:srgbClr val="800080"/>
                  </a:solidFill>
                </a:rPr>
                <a:t>DataSet</a:t>
              </a:r>
              <a:endParaRPr lang="fr-FR" sz="1600" i="1" dirty="0">
                <a:solidFill>
                  <a:srgbClr val="419BDF"/>
                </a:solidFill>
              </a:endParaRPr>
            </a:p>
          </p:txBody>
        </p:sp>
      </p:grpSp>
      <p:grpSp>
        <p:nvGrpSpPr>
          <p:cNvPr id="15" name="Groupe 14">
            <a:extLst>
              <a:ext uri="{FF2B5EF4-FFF2-40B4-BE49-F238E27FC236}">
                <a16:creationId xmlns:a16="http://schemas.microsoft.com/office/drawing/2014/main" id="{11844D5A-98AE-D77F-4D1C-59BB5ECDD66D}"/>
              </a:ext>
            </a:extLst>
          </p:cNvPr>
          <p:cNvGrpSpPr/>
          <p:nvPr/>
        </p:nvGrpSpPr>
        <p:grpSpPr>
          <a:xfrm>
            <a:off x="813197" y="4050297"/>
            <a:ext cx="7721203" cy="738664"/>
            <a:chOff x="813197" y="4072454"/>
            <a:chExt cx="7721203" cy="738664"/>
          </a:xfrm>
        </p:grpSpPr>
        <p:sp>
          <p:nvSpPr>
            <p:cNvPr id="8" name="ZoneTexte 7">
              <a:extLst>
                <a:ext uri="{FF2B5EF4-FFF2-40B4-BE49-F238E27FC236}">
                  <a16:creationId xmlns:a16="http://schemas.microsoft.com/office/drawing/2014/main" id="{0B73A9B2-A812-456E-7724-84500E51ED47}"/>
                </a:ext>
              </a:extLst>
            </p:cNvPr>
            <p:cNvSpPr txBox="1"/>
            <p:nvPr/>
          </p:nvSpPr>
          <p:spPr>
            <a:xfrm>
              <a:off x="813197" y="4149399"/>
              <a:ext cx="1892720" cy="584775"/>
            </a:xfrm>
            <a:prstGeom prst="rect">
              <a:avLst/>
            </a:prstGeom>
            <a:noFill/>
          </p:spPr>
          <p:txBody>
            <a:bodyPr wrap="square">
              <a:spAutoFit/>
            </a:bodyPr>
            <a:lstStyle/>
            <a:p>
              <a:pPr algn="ctr">
                <a:tabLst>
                  <a:tab pos="1558925" algn="ctr"/>
                </a:tabLst>
              </a:pPr>
              <a:r>
                <a:rPr lang="fr-FR" sz="1600" i="1" dirty="0">
                  <a:solidFill>
                    <a:srgbClr val="800080"/>
                  </a:solidFill>
                </a:rPr>
                <a:t>Découpage des données (2/3, 1/3)</a:t>
              </a:r>
              <a:endParaRPr lang="fr-FR" sz="1600" i="1" dirty="0">
                <a:solidFill>
                  <a:srgbClr val="419BDF"/>
                </a:solidFill>
              </a:endParaRPr>
            </a:p>
          </p:txBody>
        </p:sp>
        <p:sp>
          <p:nvSpPr>
            <p:cNvPr id="9" name="Rectangle 1">
              <a:extLst>
                <a:ext uri="{FF2B5EF4-FFF2-40B4-BE49-F238E27FC236}">
                  <a16:creationId xmlns:a16="http://schemas.microsoft.com/office/drawing/2014/main" id="{8720749F-7737-FC55-E534-21608BA2F7E6}"/>
                </a:ext>
              </a:extLst>
            </p:cNvPr>
            <p:cNvSpPr>
              <a:spLocks noChangeArrowheads="1"/>
            </p:cNvSpPr>
            <p:nvPr/>
          </p:nvSpPr>
          <p:spPr bwMode="auto">
            <a:xfrm>
              <a:off x="3511550" y="4072454"/>
              <a:ext cx="5022850"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train_test_split</a:t>
              </a:r>
              <a:endParaRPr lang="fr-FR" sz="1400" i="1" dirty="0">
                <a:solidFill>
                  <a:srgbClr val="800080"/>
                </a:solidFill>
              </a:endParaRPr>
            </a:p>
            <a:p>
              <a:pPr>
                <a:tabLst>
                  <a:tab pos="1558925" algn="ctr"/>
                </a:tabLst>
              </a:pPr>
              <a:r>
                <a:rPr lang="fr-FR" sz="1400" i="1" dirty="0" err="1">
                  <a:solidFill>
                    <a:srgbClr val="800080"/>
                  </a:solidFill>
                </a:rPr>
                <a:t>X_train</a:t>
              </a:r>
              <a:r>
                <a:rPr lang="fr-FR" sz="1400" i="1" dirty="0">
                  <a:solidFill>
                    <a:srgbClr val="800080"/>
                  </a:solidFill>
                </a:rPr>
                <a:t>, </a:t>
              </a:r>
              <a:r>
                <a:rPr lang="fr-FR" sz="1400" i="1" dirty="0" err="1">
                  <a:solidFill>
                    <a:srgbClr val="800080"/>
                  </a:solidFill>
                </a:rPr>
                <a:t>X_test</a:t>
              </a:r>
              <a:r>
                <a:rPr lang="fr-FR" sz="1400" i="1" dirty="0">
                  <a:solidFill>
                    <a:srgbClr val="800080"/>
                  </a:solidFill>
                </a:rPr>
                <a:t>, </a:t>
              </a:r>
              <a:r>
                <a:rPr lang="fr-FR" sz="1400" i="1" dirty="0" err="1">
                  <a:solidFill>
                    <a:srgbClr val="800080"/>
                  </a:solidFill>
                </a:rPr>
                <a:t>Y_train</a:t>
              </a:r>
              <a:r>
                <a:rPr lang="fr-FR" sz="1400" i="1" dirty="0">
                  <a:solidFill>
                    <a:srgbClr val="800080"/>
                  </a:solidFill>
                </a:rPr>
                <a:t>, </a:t>
              </a:r>
              <a:r>
                <a:rPr lang="fr-FR" sz="1400" i="1" dirty="0" err="1">
                  <a:solidFill>
                    <a:srgbClr val="800080"/>
                  </a:solidFill>
                </a:rPr>
                <a:t>Y_test</a:t>
              </a:r>
              <a:r>
                <a:rPr lang="fr-FR" sz="1400" i="1" dirty="0">
                  <a:solidFill>
                    <a:srgbClr val="800080"/>
                  </a:solidFill>
                </a:rPr>
                <a:t> = </a:t>
              </a:r>
              <a:r>
                <a:rPr lang="fr-FR" sz="1400" i="1" dirty="0" err="1">
                  <a:solidFill>
                    <a:srgbClr val="800080"/>
                  </a:solidFill>
                </a:rPr>
                <a:t>train_test_split</a:t>
              </a:r>
              <a:r>
                <a:rPr lang="fr-FR" sz="1400" i="1" dirty="0">
                  <a:solidFill>
                    <a:srgbClr val="800080"/>
                  </a:solidFill>
                </a:rPr>
                <a:t>(</a:t>
              </a:r>
              <a:r>
                <a:rPr lang="fr-FR" sz="1400" i="1" dirty="0" err="1">
                  <a:solidFill>
                    <a:srgbClr val="800080"/>
                  </a:solidFill>
                </a:rPr>
                <a:t>iris.data</a:t>
              </a:r>
              <a:r>
                <a:rPr lang="fr-FR" sz="1400" i="1" dirty="0">
                  <a:solidFill>
                    <a:srgbClr val="800080"/>
                  </a:solidFill>
                </a:rPr>
                <a:t>, 	 </a:t>
              </a:r>
            </a:p>
            <a:p>
              <a:pPr>
                <a:tabLst>
                  <a:tab pos="1558925" algn="ctr"/>
                </a:tabLst>
              </a:pPr>
              <a:r>
                <a:rPr lang="fr-FR" sz="1400" i="1" dirty="0">
                  <a:solidFill>
                    <a:srgbClr val="800080"/>
                  </a:solidFill>
                </a:rPr>
                <a:t>	                     </a:t>
              </a:r>
              <a:r>
                <a:rPr lang="fr-FR" sz="1400" i="1" dirty="0" err="1">
                  <a:solidFill>
                    <a:srgbClr val="800080"/>
                  </a:solidFill>
                </a:rPr>
                <a:t>iris.target</a:t>
              </a:r>
              <a:r>
                <a:rPr lang="fr-FR" sz="1400" i="1" dirty="0">
                  <a:solidFill>
                    <a:srgbClr val="800080"/>
                  </a:solidFill>
                </a:rPr>
                <a:t>, </a:t>
              </a:r>
              <a:r>
                <a:rPr lang="fr-FR" sz="1400" i="1" dirty="0" err="1">
                  <a:solidFill>
                    <a:srgbClr val="800080"/>
                  </a:solidFill>
                </a:rPr>
                <a:t>test_size</a:t>
              </a:r>
              <a:r>
                <a:rPr lang="fr-FR" sz="1400" i="1" dirty="0">
                  <a:solidFill>
                    <a:srgbClr val="800080"/>
                  </a:solidFill>
                </a:rPr>
                <a:t>=0.33, </a:t>
              </a:r>
              <a:r>
                <a:rPr lang="fr-FR" sz="1400" i="1" dirty="0" err="1">
                  <a:solidFill>
                    <a:srgbClr val="800080"/>
                  </a:solidFill>
                </a:rPr>
                <a:t>random_state</a:t>
              </a:r>
              <a:r>
                <a:rPr lang="fr-FR" sz="1400" i="1" dirty="0">
                  <a:solidFill>
                    <a:srgbClr val="800080"/>
                  </a:solidFill>
                </a:rPr>
                <a:t>=0)</a:t>
              </a:r>
              <a:endParaRPr lang="fr-FR" sz="1400" i="1" dirty="0">
                <a:solidFill>
                  <a:srgbClr val="419BDF"/>
                </a:solidFill>
              </a:endParaRPr>
            </a:p>
          </p:txBody>
        </p:sp>
      </p:grpSp>
      <p:grpSp>
        <p:nvGrpSpPr>
          <p:cNvPr id="17" name="Groupe 16">
            <a:extLst>
              <a:ext uri="{FF2B5EF4-FFF2-40B4-BE49-F238E27FC236}">
                <a16:creationId xmlns:a16="http://schemas.microsoft.com/office/drawing/2014/main" id="{6F31A1E6-4C8B-24CD-7C3D-7495A77ACCB7}"/>
              </a:ext>
            </a:extLst>
          </p:cNvPr>
          <p:cNvGrpSpPr/>
          <p:nvPr/>
        </p:nvGrpSpPr>
        <p:grpSpPr>
          <a:xfrm>
            <a:off x="813197" y="4913639"/>
            <a:ext cx="7733903" cy="738664"/>
            <a:chOff x="813197" y="4965223"/>
            <a:chExt cx="7733903" cy="738664"/>
          </a:xfrm>
        </p:grpSpPr>
        <p:sp>
          <p:nvSpPr>
            <p:cNvPr id="10" name="ZoneTexte 9">
              <a:extLst>
                <a:ext uri="{FF2B5EF4-FFF2-40B4-BE49-F238E27FC236}">
                  <a16:creationId xmlns:a16="http://schemas.microsoft.com/office/drawing/2014/main" id="{F3C4A115-EC17-5324-938B-E4A9123FC0B0}"/>
                </a:ext>
              </a:extLst>
            </p:cNvPr>
            <p:cNvSpPr txBox="1"/>
            <p:nvPr/>
          </p:nvSpPr>
          <p:spPr>
            <a:xfrm>
              <a:off x="813197" y="5042168"/>
              <a:ext cx="1892720" cy="584775"/>
            </a:xfrm>
            <a:prstGeom prst="rect">
              <a:avLst/>
            </a:prstGeom>
            <a:noFill/>
          </p:spPr>
          <p:txBody>
            <a:bodyPr wrap="square">
              <a:spAutoFit/>
            </a:bodyPr>
            <a:lstStyle/>
            <a:p>
              <a:pPr algn="ctr">
                <a:tabLst>
                  <a:tab pos="1558925" algn="ctr"/>
                </a:tabLst>
              </a:pPr>
              <a:r>
                <a:rPr lang="fr-FR" sz="1600" i="1" dirty="0">
                  <a:solidFill>
                    <a:srgbClr val="800080"/>
                  </a:solidFill>
                </a:rPr>
                <a:t>Utilisation d’un modèle de SVM</a:t>
              </a:r>
              <a:endParaRPr lang="fr-FR" sz="1600" i="1" dirty="0">
                <a:solidFill>
                  <a:srgbClr val="419BDF"/>
                </a:solidFill>
              </a:endParaRPr>
            </a:p>
          </p:txBody>
        </p:sp>
        <p:sp>
          <p:nvSpPr>
            <p:cNvPr id="11" name="Rectangle 1">
              <a:extLst>
                <a:ext uri="{FF2B5EF4-FFF2-40B4-BE49-F238E27FC236}">
                  <a16:creationId xmlns:a16="http://schemas.microsoft.com/office/drawing/2014/main" id="{28E8AD14-1BC1-9464-DB4B-7EFEE84FA7C6}"/>
                </a:ext>
              </a:extLst>
            </p:cNvPr>
            <p:cNvSpPr>
              <a:spLocks noChangeArrowheads="1"/>
            </p:cNvSpPr>
            <p:nvPr/>
          </p:nvSpPr>
          <p:spPr bwMode="auto">
            <a:xfrm>
              <a:off x="3524250" y="4965223"/>
              <a:ext cx="5022850"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sklearn.svm</a:t>
              </a:r>
              <a:r>
                <a:rPr lang="fr-FR" sz="1400" i="1" dirty="0">
                  <a:solidFill>
                    <a:srgbClr val="800080"/>
                  </a:solidFill>
                </a:rPr>
                <a:t> import SVC</a:t>
              </a:r>
            </a:p>
            <a:p>
              <a:pPr>
                <a:tabLst>
                  <a:tab pos="1558925" algn="ctr"/>
                </a:tabLst>
              </a:pPr>
              <a:r>
                <a:rPr lang="fr-FR" sz="1400" i="1" dirty="0">
                  <a:solidFill>
                    <a:srgbClr val="800080"/>
                  </a:solidFill>
                </a:rPr>
                <a:t>model = SVC(kernel = '</a:t>
              </a:r>
              <a:r>
                <a:rPr lang="fr-FR" sz="1400" i="1" dirty="0" err="1">
                  <a:solidFill>
                    <a:srgbClr val="800080"/>
                  </a:solidFill>
                </a:rPr>
                <a:t>linear</a:t>
              </a:r>
              <a:r>
                <a:rPr lang="fr-FR" sz="1400" i="1" dirty="0">
                  <a:solidFill>
                    <a:srgbClr val="800080"/>
                  </a:solidFill>
                </a:rPr>
                <a:t>’) ; </a:t>
              </a:r>
              <a:r>
                <a:rPr lang="fr-FR" sz="1400" i="1" dirty="0" err="1">
                  <a:solidFill>
                    <a:srgbClr val="800080"/>
                  </a:solidFill>
                </a:rPr>
                <a:t>model.fit</a:t>
              </a:r>
              <a:r>
                <a:rPr lang="fr-FR" sz="1400" i="1" dirty="0">
                  <a:solidFill>
                    <a:srgbClr val="800080"/>
                  </a:solidFill>
                </a:rPr>
                <a:t>(</a:t>
              </a:r>
              <a:r>
                <a:rPr lang="fr-FR" sz="1400" i="1" dirty="0" err="1">
                  <a:solidFill>
                    <a:srgbClr val="800080"/>
                  </a:solidFill>
                </a:rPr>
                <a:t>X_train,Y_train</a:t>
              </a:r>
              <a:r>
                <a:rPr lang="fr-FR" sz="1400" i="1" dirty="0">
                  <a:solidFill>
                    <a:srgbClr val="800080"/>
                  </a:solidFill>
                </a:rPr>
                <a:t>)</a:t>
              </a:r>
            </a:p>
            <a:p>
              <a:pPr>
                <a:tabLst>
                  <a:tab pos="1558925" algn="ctr"/>
                </a:tabLst>
              </a:pPr>
              <a:r>
                <a:rPr lang="fr-FR" sz="1400" i="1" dirty="0" err="1">
                  <a:solidFill>
                    <a:srgbClr val="800080"/>
                  </a:solidFill>
                </a:rPr>
                <a:t>Y_pred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a:t>
              </a:r>
              <a:r>
                <a:rPr lang="fr-FR" sz="1400" i="1" dirty="0" err="1">
                  <a:solidFill>
                    <a:srgbClr val="800080"/>
                  </a:solidFill>
                </a:rPr>
                <a:t>X_test</a:t>
              </a:r>
              <a:r>
                <a:rPr lang="fr-FR" sz="1400" i="1" dirty="0">
                  <a:solidFill>
                    <a:srgbClr val="800080"/>
                  </a:solidFill>
                </a:rPr>
                <a:t>)	 </a:t>
              </a:r>
              <a:r>
                <a:rPr lang="fr-FR" sz="1400" i="1" dirty="0">
                  <a:solidFill>
                    <a:srgbClr val="419BDF"/>
                  </a:solidFill>
                </a:rPr>
                <a:t># Estimation sur le test</a:t>
              </a:r>
            </a:p>
          </p:txBody>
        </p:sp>
      </p:grpSp>
      <p:grpSp>
        <p:nvGrpSpPr>
          <p:cNvPr id="18" name="Groupe 17">
            <a:extLst>
              <a:ext uri="{FF2B5EF4-FFF2-40B4-BE49-F238E27FC236}">
                <a16:creationId xmlns:a16="http://schemas.microsoft.com/office/drawing/2014/main" id="{25968156-E587-E9BE-F8DA-CB1FBBA9A042}"/>
              </a:ext>
            </a:extLst>
          </p:cNvPr>
          <p:cNvGrpSpPr/>
          <p:nvPr/>
        </p:nvGrpSpPr>
        <p:grpSpPr>
          <a:xfrm>
            <a:off x="813197" y="5796857"/>
            <a:ext cx="7733903" cy="954107"/>
            <a:chOff x="813197" y="5796857"/>
            <a:chExt cx="7733903" cy="954107"/>
          </a:xfrm>
        </p:grpSpPr>
        <p:sp>
          <p:nvSpPr>
            <p:cNvPr id="12" name="Rectangle 1">
              <a:extLst>
                <a:ext uri="{FF2B5EF4-FFF2-40B4-BE49-F238E27FC236}">
                  <a16:creationId xmlns:a16="http://schemas.microsoft.com/office/drawing/2014/main" id="{86E93A1D-17EB-D0B4-1BE5-13F0B4E046A8}"/>
                </a:ext>
              </a:extLst>
            </p:cNvPr>
            <p:cNvSpPr>
              <a:spLocks noChangeArrowheads="1"/>
            </p:cNvSpPr>
            <p:nvPr/>
          </p:nvSpPr>
          <p:spPr bwMode="auto">
            <a:xfrm>
              <a:off x="3524250" y="5796857"/>
              <a:ext cx="5022850" cy="954107"/>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sklearn.metrics</a:t>
              </a:r>
              <a:r>
                <a:rPr lang="fr-FR" sz="1400" i="1" dirty="0">
                  <a:solidFill>
                    <a:srgbClr val="800080"/>
                  </a:solidFill>
                </a:rPr>
                <a:t> import </a:t>
              </a:r>
              <a:r>
                <a:rPr lang="fr-FR" sz="1400" i="1" dirty="0" err="1">
                  <a:solidFill>
                    <a:srgbClr val="800080"/>
                  </a:solidFill>
                </a:rPr>
                <a:t>confusion_matrix</a:t>
              </a:r>
              <a:endParaRPr lang="fr-FR" sz="1400" i="1" dirty="0">
                <a:solidFill>
                  <a:srgbClr val="800080"/>
                </a:solidFill>
              </a:endParaRPr>
            </a:p>
            <a:p>
              <a:pPr>
                <a:tabLst>
                  <a:tab pos="1558925" algn="ctr"/>
                </a:tabLst>
              </a:pPr>
              <a:r>
                <a:rPr lang="fr-FR" sz="1400" i="1" dirty="0" err="1">
                  <a:solidFill>
                    <a:srgbClr val="800080"/>
                  </a:solidFill>
                </a:rPr>
                <a:t>sns.heatmap</a:t>
              </a:r>
              <a:r>
                <a:rPr lang="fr-FR" sz="1400" i="1" dirty="0">
                  <a:solidFill>
                    <a:srgbClr val="800080"/>
                  </a:solidFill>
                </a:rPr>
                <a:t>( </a:t>
              </a:r>
              <a:r>
                <a:rPr lang="fr-FR" sz="1400" i="1" dirty="0" err="1">
                  <a:solidFill>
                    <a:srgbClr val="800080"/>
                  </a:solidFill>
                </a:rPr>
                <a:t>confusion_matrix</a:t>
              </a:r>
              <a:r>
                <a:rPr lang="fr-FR" sz="1400" i="1" dirty="0">
                  <a:solidFill>
                    <a:srgbClr val="800080"/>
                  </a:solidFill>
                </a:rPr>
                <a:t>(</a:t>
              </a:r>
              <a:r>
                <a:rPr lang="fr-FR" sz="1400" i="1" dirty="0" err="1">
                  <a:solidFill>
                    <a:srgbClr val="800080"/>
                  </a:solidFill>
                </a:rPr>
                <a:t>Y_test</a:t>
              </a:r>
              <a:r>
                <a:rPr lang="fr-FR" sz="1400" i="1" dirty="0">
                  <a:solidFill>
                    <a:srgbClr val="800080"/>
                  </a:solidFill>
                </a:rPr>
                <a:t>, </a:t>
              </a:r>
              <a:r>
                <a:rPr lang="fr-FR" sz="1400" i="1" dirty="0" err="1">
                  <a:solidFill>
                    <a:srgbClr val="800080"/>
                  </a:solidFill>
                </a:rPr>
                <a:t>Y_pred</a:t>
              </a:r>
              <a:r>
                <a:rPr lang="fr-FR" sz="1400" i="1" dirty="0">
                  <a:solidFill>
                    <a:srgbClr val="800080"/>
                  </a:solidFill>
                </a:rPr>
                <a:t>), </a:t>
              </a:r>
            </a:p>
            <a:p>
              <a:pPr>
                <a:tabLst>
                  <a:tab pos="1558925" algn="ctr"/>
                </a:tabLst>
              </a:pPr>
              <a:r>
                <a:rPr lang="fr-FR" sz="1400" i="1" dirty="0">
                  <a:solidFill>
                    <a:srgbClr val="800080"/>
                  </a:solidFill>
                </a:rPr>
                <a:t>              </a:t>
              </a:r>
              <a:r>
                <a:rPr lang="fr-FR" sz="1400" i="1" dirty="0" err="1">
                  <a:solidFill>
                    <a:srgbClr val="800080"/>
                  </a:solidFill>
                </a:rPr>
                <a:t>annot</a:t>
              </a:r>
              <a:r>
                <a:rPr lang="fr-FR" sz="1400" i="1" dirty="0">
                  <a:solidFill>
                    <a:srgbClr val="800080"/>
                  </a:solidFill>
                </a:rPr>
                <a:t>=</a:t>
              </a:r>
              <a:r>
                <a:rPr lang="fr-FR" sz="1400" i="1" dirty="0" err="1">
                  <a:solidFill>
                    <a:srgbClr val="800080"/>
                  </a:solidFill>
                </a:rPr>
                <a:t>True</a:t>
              </a:r>
              <a:r>
                <a:rPr lang="fr-FR" sz="1400" i="1" dirty="0">
                  <a:solidFill>
                    <a:srgbClr val="800080"/>
                  </a:solidFill>
                </a:rPr>
                <a:t>,  </a:t>
              </a:r>
              <a:r>
                <a:rPr lang="fr-FR" sz="1400" i="1" dirty="0" err="1">
                  <a:solidFill>
                    <a:srgbClr val="800080"/>
                  </a:solidFill>
                </a:rPr>
                <a:t>xticklabels</a:t>
              </a:r>
              <a:r>
                <a:rPr lang="fr-FR" sz="1400" i="1" dirty="0">
                  <a:solidFill>
                    <a:srgbClr val="800080"/>
                  </a:solidFill>
                </a:rPr>
                <a:t>=</a:t>
              </a:r>
              <a:r>
                <a:rPr lang="fr-FR" sz="1400" i="1" dirty="0" err="1">
                  <a:solidFill>
                    <a:srgbClr val="800080"/>
                  </a:solidFill>
                </a:rPr>
                <a:t>model.classes</a:t>
              </a:r>
              <a:r>
                <a:rPr lang="fr-FR" sz="1400" i="1" dirty="0">
                  <a:solidFill>
                    <a:srgbClr val="800080"/>
                  </a:solidFill>
                </a:rPr>
                <a:t>_, </a:t>
              </a:r>
            </a:p>
            <a:p>
              <a:pPr>
                <a:tabLst>
                  <a:tab pos="1558925" algn="ctr"/>
                </a:tabLst>
              </a:pPr>
              <a:r>
                <a:rPr lang="fr-FR" sz="1400" i="1" dirty="0">
                  <a:solidFill>
                    <a:srgbClr val="800080"/>
                  </a:solidFill>
                </a:rPr>
                <a:t>              </a:t>
              </a:r>
              <a:r>
                <a:rPr lang="fr-FR" sz="1400" i="1" dirty="0" err="1">
                  <a:solidFill>
                    <a:srgbClr val="800080"/>
                  </a:solidFill>
                </a:rPr>
                <a:t>yticklabels</a:t>
              </a:r>
              <a:r>
                <a:rPr lang="fr-FR" sz="1400" i="1" dirty="0">
                  <a:solidFill>
                    <a:srgbClr val="800080"/>
                  </a:solidFill>
                </a:rPr>
                <a:t>=</a:t>
              </a:r>
              <a:r>
                <a:rPr lang="fr-FR" sz="1400" i="1" dirty="0" err="1">
                  <a:solidFill>
                    <a:srgbClr val="800080"/>
                  </a:solidFill>
                </a:rPr>
                <a:t>model.classes</a:t>
              </a:r>
              <a:r>
                <a:rPr lang="fr-FR" sz="1400" i="1" dirty="0">
                  <a:solidFill>
                    <a:srgbClr val="800080"/>
                  </a:solidFill>
                </a:rPr>
                <a:t>_)</a:t>
              </a:r>
            </a:p>
          </p:txBody>
        </p:sp>
        <p:sp>
          <p:nvSpPr>
            <p:cNvPr id="13" name="ZoneTexte 12">
              <a:extLst>
                <a:ext uri="{FF2B5EF4-FFF2-40B4-BE49-F238E27FC236}">
                  <a16:creationId xmlns:a16="http://schemas.microsoft.com/office/drawing/2014/main" id="{F66F3AE1-2A1F-3CEF-2BA1-0891FEB29CEA}"/>
                </a:ext>
              </a:extLst>
            </p:cNvPr>
            <p:cNvSpPr txBox="1"/>
            <p:nvPr/>
          </p:nvSpPr>
          <p:spPr>
            <a:xfrm>
              <a:off x="813197" y="6005582"/>
              <a:ext cx="1892720" cy="584775"/>
            </a:xfrm>
            <a:prstGeom prst="rect">
              <a:avLst/>
            </a:prstGeom>
            <a:noFill/>
          </p:spPr>
          <p:txBody>
            <a:bodyPr wrap="square">
              <a:spAutoFit/>
            </a:bodyPr>
            <a:lstStyle/>
            <a:p>
              <a:pPr algn="ctr">
                <a:tabLst>
                  <a:tab pos="1558925" algn="ctr"/>
                </a:tabLst>
              </a:pPr>
              <a:r>
                <a:rPr lang="fr-FR" sz="1600" i="1" dirty="0">
                  <a:solidFill>
                    <a:srgbClr val="800080"/>
                  </a:solidFill>
                </a:rPr>
                <a:t>Evaluation des classements</a:t>
              </a:r>
              <a:endParaRPr lang="fr-FR" sz="1600" i="1" dirty="0">
                <a:solidFill>
                  <a:srgbClr val="419BDF"/>
                </a:solidFill>
              </a:endParaRPr>
            </a:p>
          </p:txBody>
        </p:sp>
      </p:grpSp>
      <p:pic>
        <p:nvPicPr>
          <p:cNvPr id="20" name="Image 19">
            <a:extLst>
              <a:ext uri="{FF2B5EF4-FFF2-40B4-BE49-F238E27FC236}">
                <a16:creationId xmlns:a16="http://schemas.microsoft.com/office/drawing/2014/main" id="{F2EBBF23-938F-8741-7209-217D8F56D0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092" y="3273981"/>
            <a:ext cx="4595985" cy="3446989"/>
          </a:xfrm>
          <a:prstGeom prst="rect">
            <a:avLst/>
          </a:prstGeom>
        </p:spPr>
      </p:pic>
    </p:spTree>
    <p:extLst>
      <p:ext uri="{BB962C8B-B14F-4D97-AF65-F5344CB8AC3E}">
        <p14:creationId xmlns:p14="http://schemas.microsoft.com/office/powerpoint/2010/main" val="185574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245487"/>
            <a:chOff x="0" y="998538"/>
            <a:chExt cx="9144000" cy="524548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Support </a:t>
              </a:r>
              <a:r>
                <a:rPr lang="fr-FR" sz="2000" b="1" i="1" dirty="0" err="1">
                  <a:solidFill>
                    <a:schemeClr val="folHlink"/>
                  </a:solidFill>
                </a:rPr>
                <a:t>vector</a:t>
              </a:r>
              <a:r>
                <a:rPr lang="fr-FR" sz="2000" b="1" i="1" dirty="0">
                  <a:solidFill>
                    <a:schemeClr val="folHlink"/>
                  </a:solidFill>
                </a:rPr>
                <a:t> machine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63203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Utilisation des SVM</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Un SVM nécessite d’augmenter la taille du domaine si les données ne sont pas linéairement séparable.</a:t>
              </a:r>
            </a:p>
            <a:p>
              <a:pPr lvl="1" algn="just">
                <a:spcAft>
                  <a:spcPts val="600"/>
                </a:spcAft>
                <a:buFont typeface="Wingdings" pitchFamily="2" charset="2"/>
                <a:buChar char="§"/>
              </a:pPr>
              <a:r>
                <a:rPr lang="fr-FR" i="1" dirty="0">
                  <a:solidFill>
                    <a:srgbClr val="800080"/>
                  </a:solidFill>
                </a:rPr>
                <a:t> Lorsque les informations sont importantes (&gt; 1Million) il peut être nécessaire d’augmenter considérablement le domaine pour obtenir des résultats acceptables. </a:t>
              </a:r>
            </a:p>
            <a:p>
              <a:pPr lvl="1" algn="just">
                <a:spcAft>
                  <a:spcPts val="600"/>
                </a:spcAft>
                <a:buFont typeface="Wingdings" pitchFamily="2" charset="2"/>
                <a:buChar char="§"/>
              </a:pPr>
              <a:r>
                <a:rPr lang="fr-FR" i="1" dirty="0">
                  <a:solidFill>
                    <a:srgbClr val="800080"/>
                  </a:solidFill>
                </a:rPr>
                <a:t> Le nombre de paramètres va alors augmenter considérablement.</a:t>
              </a:r>
            </a:p>
            <a:p>
              <a:pPr lvl="1" algn="just">
                <a:spcAft>
                  <a:spcPts val="600"/>
                </a:spcAft>
                <a:buFont typeface="Wingdings" pitchFamily="2" charset="2"/>
                <a:buChar char="§"/>
              </a:pPr>
              <a:r>
                <a:rPr lang="fr-FR" i="1" dirty="0">
                  <a:solidFill>
                    <a:srgbClr val="800080"/>
                  </a:solidFill>
                </a:rPr>
                <a:t> Les temps de calcul deviennent donc trop important.</a:t>
              </a:r>
              <a:endParaRPr lang="fr-FR" sz="2400" i="1" dirty="0">
                <a:solidFill>
                  <a:srgbClr val="800080"/>
                </a:solidFill>
              </a:endParaRPr>
            </a:p>
            <a:p>
              <a:pPr lvl="1" algn="just">
                <a:spcAft>
                  <a:spcPts val="600"/>
                </a:spcAft>
                <a:buFont typeface="Wingdings" pitchFamily="2" charset="2"/>
                <a:buChar char="§"/>
              </a:pPr>
              <a:r>
                <a:rPr lang="fr-FR" i="1" dirty="0">
                  <a:solidFill>
                    <a:srgbClr val="800080"/>
                  </a:solidFill>
                </a:rPr>
                <a:t> Il est préférable d’utiliser des algorithmes moins gourmands en temps de calcul et donc bien plus efficaces.</a:t>
              </a:r>
            </a:p>
            <a:p>
              <a:pPr lvl="1" algn="just">
                <a:spcAft>
                  <a:spcPts val="600"/>
                </a:spcAft>
                <a:buFont typeface="Wingdings" pitchFamily="2" charset="2"/>
                <a:buChar char="§"/>
              </a:pPr>
              <a:r>
                <a:rPr lang="fr-FR" i="1" dirty="0">
                  <a:solidFill>
                    <a:srgbClr val="800080"/>
                  </a:solidFill>
                </a:rPr>
                <a:t> Les réseaux de neurones ou les régression logistiques sont alors bien plus adaptés.</a:t>
              </a:r>
            </a:p>
            <a:p>
              <a:pPr lvl="1" algn="just">
                <a:spcAft>
                  <a:spcPts val="600"/>
                </a:spcAft>
                <a:buFont typeface="Wingdings" pitchFamily="2" charset="2"/>
                <a:buChar char="§"/>
              </a:pPr>
              <a:r>
                <a:rPr lang="fr-FR" i="1" dirty="0">
                  <a:solidFill>
                    <a:srgbClr val="800080"/>
                  </a:solidFill>
                </a:rPr>
                <a:t> De même si les données sont non structurées (images, textes, son…) les réseaux de neurones sont bien adaptés alors qu’un SVM ne l’est pas.</a:t>
              </a:r>
            </a:p>
          </p:txBody>
        </p:sp>
      </p:grpSp>
    </p:spTree>
    <p:extLst>
      <p:ext uri="{BB962C8B-B14F-4D97-AF65-F5344CB8AC3E}">
        <p14:creationId xmlns:p14="http://schemas.microsoft.com/office/powerpoint/2010/main" val="605626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Régression polynomiale (SVR) </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Support </a:t>
              </a:r>
              <a:r>
                <a:rPr lang="fr-FR" sz="2000" b="1" i="1" dirty="0" err="1">
                  <a:solidFill>
                    <a:schemeClr val="folHlink"/>
                  </a:solidFill>
                </a:rPr>
                <a:t>vector</a:t>
              </a:r>
              <a:r>
                <a:rPr lang="fr-FR" sz="2000" b="1" i="1" dirty="0">
                  <a:solidFill>
                    <a:schemeClr val="folHlink"/>
                  </a:solidFill>
                </a:rPr>
                <a:t> machine</a:t>
              </a:r>
              <a:endParaRPr lang="fr-FR" sz="2000" b="1" dirty="0">
                <a:solidFill>
                  <a:schemeClr val="folHlink"/>
                </a:solidFill>
              </a:endParaRPr>
            </a:p>
          </p:txBody>
        </p:sp>
      </p:grpSp>
      <p:grpSp>
        <p:nvGrpSpPr>
          <p:cNvPr id="5" name="Groupe 4">
            <a:extLst>
              <a:ext uri="{FF2B5EF4-FFF2-40B4-BE49-F238E27FC236}">
                <a16:creationId xmlns:a16="http://schemas.microsoft.com/office/drawing/2014/main" id="{CF710D4C-C01C-BBA2-24CB-745D2C2F3ED3}"/>
              </a:ext>
            </a:extLst>
          </p:cNvPr>
          <p:cNvGrpSpPr/>
          <p:nvPr/>
        </p:nvGrpSpPr>
        <p:grpSpPr>
          <a:xfrm>
            <a:off x="752112" y="2278263"/>
            <a:ext cx="7733903" cy="738664"/>
            <a:chOff x="813197" y="4941159"/>
            <a:chExt cx="7733903" cy="738664"/>
          </a:xfrm>
        </p:grpSpPr>
        <p:sp>
          <p:nvSpPr>
            <p:cNvPr id="6" name="ZoneTexte 5">
              <a:extLst>
                <a:ext uri="{FF2B5EF4-FFF2-40B4-BE49-F238E27FC236}">
                  <a16:creationId xmlns:a16="http://schemas.microsoft.com/office/drawing/2014/main" id="{C62C4DC4-62B7-2133-1210-D9C7A8E34F93}"/>
                </a:ext>
              </a:extLst>
            </p:cNvPr>
            <p:cNvSpPr txBox="1"/>
            <p:nvPr/>
          </p:nvSpPr>
          <p:spPr>
            <a:xfrm>
              <a:off x="813197" y="5042168"/>
              <a:ext cx="1892720" cy="584775"/>
            </a:xfrm>
            <a:prstGeom prst="rect">
              <a:avLst/>
            </a:prstGeom>
            <a:noFill/>
          </p:spPr>
          <p:txBody>
            <a:bodyPr wrap="square">
              <a:spAutoFit/>
            </a:bodyPr>
            <a:lstStyle/>
            <a:p>
              <a:pPr algn="ctr">
                <a:tabLst>
                  <a:tab pos="1558925" algn="ctr"/>
                </a:tabLst>
              </a:pPr>
              <a:r>
                <a:rPr lang="fr-FR" sz="1600" i="1" dirty="0">
                  <a:solidFill>
                    <a:srgbClr val="800080"/>
                  </a:solidFill>
                </a:rPr>
                <a:t>Création d’un </a:t>
              </a:r>
              <a:r>
                <a:rPr lang="fr-FR" sz="1600" i="1" dirty="0" err="1">
                  <a:solidFill>
                    <a:srgbClr val="800080"/>
                  </a:solidFill>
                </a:rPr>
                <a:t>dataSet</a:t>
              </a:r>
              <a:endParaRPr lang="fr-FR" sz="1600" i="1" dirty="0">
                <a:solidFill>
                  <a:srgbClr val="419BDF"/>
                </a:solidFill>
              </a:endParaRPr>
            </a:p>
          </p:txBody>
        </p:sp>
        <p:sp>
          <p:nvSpPr>
            <p:cNvPr id="7" name="Rectangle 1">
              <a:extLst>
                <a:ext uri="{FF2B5EF4-FFF2-40B4-BE49-F238E27FC236}">
                  <a16:creationId xmlns:a16="http://schemas.microsoft.com/office/drawing/2014/main" id="{71C5E06E-0369-9E87-9F42-A82DA65A8B80}"/>
                </a:ext>
              </a:extLst>
            </p:cNvPr>
            <p:cNvSpPr>
              <a:spLocks noChangeArrowheads="1"/>
            </p:cNvSpPr>
            <p:nvPr/>
          </p:nvSpPr>
          <p:spPr bwMode="auto">
            <a:xfrm>
              <a:off x="3524250" y="4941159"/>
              <a:ext cx="5022850"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np.random.seed</a:t>
              </a:r>
              <a:r>
                <a:rPr lang="fr-FR" sz="1400" i="1" dirty="0">
                  <a:solidFill>
                    <a:srgbClr val="800080"/>
                  </a:solidFill>
                </a:rPr>
                <a:t>(0)			</a:t>
              </a:r>
              <a:r>
                <a:rPr lang="fr-FR" sz="1400" i="1" dirty="0">
                  <a:solidFill>
                    <a:srgbClr val="419BDF"/>
                  </a:solidFill>
                </a:rPr>
                <a:t> # initialisation du </a:t>
              </a:r>
              <a:r>
                <a:rPr lang="fr-FR" sz="1400" i="1" dirty="0" err="1">
                  <a:solidFill>
                    <a:srgbClr val="419BDF"/>
                  </a:solidFill>
                </a:rPr>
                <a:t>random</a:t>
              </a:r>
              <a:endParaRPr lang="fr-FR" sz="1400" i="1" dirty="0">
                <a:solidFill>
                  <a:srgbClr val="800080"/>
                </a:solidFill>
              </a:endParaRPr>
            </a:p>
            <a:p>
              <a:pPr>
                <a:tabLst>
                  <a:tab pos="1558925" algn="ctr"/>
                </a:tabLst>
              </a:pPr>
              <a:r>
                <a:rPr lang="fr-FR" sz="1400" i="1" dirty="0">
                  <a:solidFill>
                    <a:srgbClr val="800080"/>
                  </a:solidFill>
                </a:rPr>
                <a:t>X = </a:t>
              </a:r>
              <a:r>
                <a:rPr lang="fr-FR" sz="1400" i="1" dirty="0" err="1">
                  <a:solidFill>
                    <a:srgbClr val="800080"/>
                  </a:solidFill>
                </a:rPr>
                <a:t>pd.DataFrame</a:t>
              </a:r>
              <a:r>
                <a:rPr lang="fr-FR" sz="1400" i="1" dirty="0">
                  <a:solidFill>
                    <a:srgbClr val="800080"/>
                  </a:solidFill>
                </a:rPr>
                <a:t>( </a:t>
              </a:r>
              <a:r>
                <a:rPr lang="fr-FR" sz="1400" i="1" dirty="0" err="1">
                  <a:solidFill>
                    <a:srgbClr val="800080"/>
                  </a:solidFill>
                </a:rPr>
                <a:t>np.linspace</a:t>
              </a:r>
              <a:r>
                <a:rPr lang="fr-FR" sz="1400" i="1" dirty="0">
                  <a:solidFill>
                    <a:srgbClr val="800080"/>
                  </a:solidFill>
                </a:rPr>
                <a:t>(-10, 10, 100) )</a:t>
              </a:r>
            </a:p>
            <a:p>
              <a:pPr>
                <a:tabLst>
                  <a:tab pos="1558925" algn="ctr"/>
                </a:tabLst>
              </a:pPr>
              <a:r>
                <a:rPr lang="fr-FR" sz="1400" i="1" dirty="0">
                  <a:solidFill>
                    <a:srgbClr val="800080"/>
                  </a:solidFill>
                </a:rPr>
                <a:t>y = abs(X)*(</a:t>
              </a:r>
              <a:r>
                <a:rPr lang="fr-FR" sz="1400" i="1" dirty="0" err="1">
                  <a:solidFill>
                    <a:srgbClr val="800080"/>
                  </a:solidFill>
                </a:rPr>
                <a:t>X+np.random.randn</a:t>
              </a:r>
              <a:r>
                <a:rPr lang="fr-FR" sz="1400" i="1" dirty="0">
                  <a:solidFill>
                    <a:srgbClr val="800080"/>
                  </a:solidFill>
                </a:rPr>
                <a:t>(100, 1)*3) 	</a:t>
              </a:r>
              <a:endParaRPr lang="fr-FR" sz="1400" i="1" dirty="0">
                <a:solidFill>
                  <a:srgbClr val="419BDF"/>
                </a:solidFill>
              </a:endParaRPr>
            </a:p>
          </p:txBody>
        </p:sp>
      </p:grpSp>
      <p:grpSp>
        <p:nvGrpSpPr>
          <p:cNvPr id="8" name="Groupe 7">
            <a:extLst>
              <a:ext uri="{FF2B5EF4-FFF2-40B4-BE49-F238E27FC236}">
                <a16:creationId xmlns:a16="http://schemas.microsoft.com/office/drawing/2014/main" id="{6E8E0F3B-1743-84FB-3AA0-EB2643E3A1E6}"/>
              </a:ext>
            </a:extLst>
          </p:cNvPr>
          <p:cNvGrpSpPr/>
          <p:nvPr/>
        </p:nvGrpSpPr>
        <p:grpSpPr>
          <a:xfrm>
            <a:off x="768227" y="3367142"/>
            <a:ext cx="7733903" cy="1169551"/>
            <a:chOff x="813197" y="4749780"/>
            <a:chExt cx="7733903" cy="1169551"/>
          </a:xfrm>
        </p:grpSpPr>
        <p:sp>
          <p:nvSpPr>
            <p:cNvPr id="9" name="ZoneTexte 8">
              <a:extLst>
                <a:ext uri="{FF2B5EF4-FFF2-40B4-BE49-F238E27FC236}">
                  <a16:creationId xmlns:a16="http://schemas.microsoft.com/office/drawing/2014/main" id="{FBA7CD3C-9B05-4D25-DB52-DCF793259F9C}"/>
                </a:ext>
              </a:extLst>
            </p:cNvPr>
            <p:cNvSpPr txBox="1"/>
            <p:nvPr/>
          </p:nvSpPr>
          <p:spPr>
            <a:xfrm>
              <a:off x="813197" y="5042168"/>
              <a:ext cx="2311968" cy="584775"/>
            </a:xfrm>
            <a:prstGeom prst="rect">
              <a:avLst/>
            </a:prstGeom>
            <a:noFill/>
          </p:spPr>
          <p:txBody>
            <a:bodyPr wrap="square">
              <a:spAutoFit/>
            </a:bodyPr>
            <a:lstStyle/>
            <a:p>
              <a:pPr algn="ctr">
                <a:tabLst>
                  <a:tab pos="1558925" algn="ctr"/>
                </a:tabLst>
              </a:pPr>
              <a:r>
                <a:rPr lang="fr-FR" sz="1600" i="1" dirty="0">
                  <a:solidFill>
                    <a:srgbClr val="800080"/>
                  </a:solidFill>
                </a:rPr>
                <a:t>Utilisation d’un modèle de régression</a:t>
              </a:r>
              <a:endParaRPr lang="fr-FR" sz="1600" i="1" dirty="0">
                <a:solidFill>
                  <a:srgbClr val="419BDF"/>
                </a:solidFill>
              </a:endParaRPr>
            </a:p>
          </p:txBody>
        </p:sp>
        <p:sp>
          <p:nvSpPr>
            <p:cNvPr id="10" name="Rectangle 1">
              <a:extLst>
                <a:ext uri="{FF2B5EF4-FFF2-40B4-BE49-F238E27FC236}">
                  <a16:creationId xmlns:a16="http://schemas.microsoft.com/office/drawing/2014/main" id="{BE79CE7B-1D88-1A1D-151C-0C11F7500833}"/>
                </a:ext>
              </a:extLst>
            </p:cNvPr>
            <p:cNvSpPr>
              <a:spLocks noChangeArrowheads="1"/>
            </p:cNvSpPr>
            <p:nvPr/>
          </p:nvSpPr>
          <p:spPr bwMode="auto">
            <a:xfrm>
              <a:off x="3524250" y="4749780"/>
              <a:ext cx="5022850" cy="1169551"/>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sklearn.svm</a:t>
              </a:r>
              <a:r>
                <a:rPr lang="fr-FR" sz="1400" i="1" dirty="0">
                  <a:solidFill>
                    <a:srgbClr val="800080"/>
                  </a:solidFill>
                </a:rPr>
                <a:t> import SVR</a:t>
              </a:r>
            </a:p>
            <a:p>
              <a:pPr>
                <a:tabLst>
                  <a:tab pos="1558925" algn="ctr"/>
                </a:tabLst>
              </a:pPr>
              <a:r>
                <a:rPr lang="fr-FR" sz="1400" i="1" dirty="0">
                  <a:solidFill>
                    <a:srgbClr val="800080"/>
                  </a:solidFill>
                </a:rPr>
                <a:t>model = SVR(C=100)		</a:t>
              </a:r>
              <a:r>
                <a:rPr lang="fr-FR" sz="1400" i="1" dirty="0">
                  <a:solidFill>
                    <a:srgbClr val="419BDF"/>
                  </a:solidFill>
                </a:rPr>
                <a:t> # création du modèle</a:t>
              </a:r>
              <a:endParaRPr lang="fr-FR" sz="1400" i="1" dirty="0">
                <a:solidFill>
                  <a:srgbClr val="800080"/>
                </a:solidFill>
              </a:endParaRPr>
            </a:p>
            <a:p>
              <a:pPr>
                <a:tabLst>
                  <a:tab pos="1558925" algn="ctr"/>
                </a:tabLst>
              </a:pPr>
              <a:r>
                <a:rPr lang="fr-FR" sz="1400" i="1" dirty="0" err="1">
                  <a:solidFill>
                    <a:srgbClr val="800080"/>
                  </a:solidFill>
                </a:rPr>
                <a:t>model.fit</a:t>
              </a:r>
              <a:r>
                <a:rPr lang="fr-FR" sz="1400" i="1" dirty="0">
                  <a:solidFill>
                    <a:srgbClr val="800080"/>
                  </a:solidFill>
                </a:rPr>
                <a:t>(X, y[0])			</a:t>
              </a:r>
              <a:r>
                <a:rPr lang="fr-FR" sz="1400" i="1" dirty="0">
                  <a:solidFill>
                    <a:srgbClr val="419BDF"/>
                  </a:solidFill>
                </a:rPr>
                <a:t> # apprentissage</a:t>
              </a:r>
              <a:endParaRPr lang="fr-FR" sz="1400" i="1" dirty="0">
                <a:solidFill>
                  <a:srgbClr val="800080"/>
                </a:solidFill>
              </a:endParaRPr>
            </a:p>
            <a:p>
              <a:pPr>
                <a:tabLst>
                  <a:tab pos="1558925" algn="ctr"/>
                </a:tabLst>
              </a:pPr>
              <a:r>
                <a:rPr lang="fr-FR" sz="1400" i="1" dirty="0">
                  <a:solidFill>
                    <a:srgbClr val="800080"/>
                  </a:solidFill>
                </a:rPr>
                <a:t>score = </a:t>
              </a:r>
              <a:r>
                <a:rPr lang="fr-FR" sz="1400" i="1" dirty="0" err="1">
                  <a:solidFill>
                    <a:srgbClr val="800080"/>
                  </a:solidFill>
                </a:rPr>
                <a:t>modele.score</a:t>
              </a:r>
              <a:r>
                <a:rPr lang="fr-FR" sz="1400" i="1" dirty="0">
                  <a:solidFill>
                    <a:srgbClr val="800080"/>
                  </a:solidFill>
                </a:rPr>
                <a:t>(X, y[0])	</a:t>
              </a:r>
              <a:r>
                <a:rPr lang="fr-FR" sz="1400" i="1" dirty="0">
                  <a:solidFill>
                    <a:srgbClr val="419BDF"/>
                  </a:solidFill>
                </a:rPr>
                <a:t> # 0.87</a:t>
              </a:r>
              <a:endParaRPr lang="fr-FR" sz="1400" i="1" dirty="0">
                <a:solidFill>
                  <a:srgbClr val="800080"/>
                </a:solidFill>
              </a:endParaRPr>
            </a:p>
            <a:p>
              <a:pPr>
                <a:tabLst>
                  <a:tab pos="1558925" algn="ctr"/>
                </a:tabLst>
              </a:pPr>
              <a:r>
                <a:rPr lang="fr-FR" sz="1400" i="1" dirty="0" err="1">
                  <a:solidFill>
                    <a:srgbClr val="800080"/>
                  </a:solidFill>
                </a:rPr>
                <a:t>y_pred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(X) 	</a:t>
              </a:r>
              <a:r>
                <a:rPr lang="fr-FR" sz="1400" i="1" dirty="0">
                  <a:solidFill>
                    <a:srgbClr val="419BDF"/>
                  </a:solidFill>
                </a:rPr>
                <a:t> # Evaluation</a:t>
              </a:r>
              <a:endParaRPr lang="fr-FR" sz="1400" i="1" dirty="0">
                <a:solidFill>
                  <a:srgbClr val="800080"/>
                </a:solidFill>
              </a:endParaRPr>
            </a:p>
          </p:txBody>
        </p:sp>
      </p:grpSp>
      <p:grpSp>
        <p:nvGrpSpPr>
          <p:cNvPr id="11" name="Groupe 10">
            <a:extLst>
              <a:ext uri="{FF2B5EF4-FFF2-40B4-BE49-F238E27FC236}">
                <a16:creationId xmlns:a16="http://schemas.microsoft.com/office/drawing/2014/main" id="{B2CE5479-6052-98CA-49D8-5193E9072F14}"/>
              </a:ext>
            </a:extLst>
          </p:cNvPr>
          <p:cNvGrpSpPr/>
          <p:nvPr/>
        </p:nvGrpSpPr>
        <p:grpSpPr>
          <a:xfrm>
            <a:off x="770727" y="4669879"/>
            <a:ext cx="7733903" cy="738664"/>
            <a:chOff x="813197" y="4965223"/>
            <a:chExt cx="7733903" cy="738664"/>
          </a:xfrm>
        </p:grpSpPr>
        <p:sp>
          <p:nvSpPr>
            <p:cNvPr id="14" name="ZoneTexte 13">
              <a:extLst>
                <a:ext uri="{FF2B5EF4-FFF2-40B4-BE49-F238E27FC236}">
                  <a16:creationId xmlns:a16="http://schemas.microsoft.com/office/drawing/2014/main" id="{06D546CE-3A53-AAB3-B00B-6C6E8A0BD7AC}"/>
                </a:ext>
              </a:extLst>
            </p:cNvPr>
            <p:cNvSpPr txBox="1"/>
            <p:nvPr/>
          </p:nvSpPr>
          <p:spPr>
            <a:xfrm>
              <a:off x="813197" y="5042168"/>
              <a:ext cx="2311968" cy="338554"/>
            </a:xfrm>
            <a:prstGeom prst="rect">
              <a:avLst/>
            </a:prstGeom>
            <a:noFill/>
          </p:spPr>
          <p:txBody>
            <a:bodyPr wrap="square">
              <a:spAutoFit/>
            </a:bodyPr>
            <a:lstStyle/>
            <a:p>
              <a:pPr algn="ctr">
                <a:tabLst>
                  <a:tab pos="1558925" algn="ctr"/>
                </a:tabLst>
              </a:pPr>
              <a:r>
                <a:rPr lang="fr-FR" sz="1600" i="1" dirty="0">
                  <a:solidFill>
                    <a:srgbClr val="800080"/>
                  </a:solidFill>
                </a:rPr>
                <a:t>Affichage</a:t>
              </a:r>
              <a:endParaRPr lang="fr-FR" sz="1600" i="1" dirty="0">
                <a:solidFill>
                  <a:srgbClr val="419BDF"/>
                </a:solidFill>
              </a:endParaRPr>
            </a:p>
          </p:txBody>
        </p:sp>
        <p:sp>
          <p:nvSpPr>
            <p:cNvPr id="15" name="Rectangle 1">
              <a:extLst>
                <a:ext uri="{FF2B5EF4-FFF2-40B4-BE49-F238E27FC236}">
                  <a16:creationId xmlns:a16="http://schemas.microsoft.com/office/drawing/2014/main" id="{4BA326B8-5FD4-27B8-6217-2A5720F81414}"/>
                </a:ext>
              </a:extLst>
            </p:cNvPr>
            <p:cNvSpPr>
              <a:spLocks noChangeArrowheads="1"/>
            </p:cNvSpPr>
            <p:nvPr/>
          </p:nvSpPr>
          <p:spPr bwMode="auto">
            <a:xfrm>
              <a:off x="3524250" y="4965223"/>
              <a:ext cx="5022850"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plt.scatter</a:t>
              </a:r>
              <a:r>
                <a:rPr lang="fr-FR" sz="1400" i="1" dirty="0">
                  <a:solidFill>
                    <a:srgbClr val="800080"/>
                  </a:solidFill>
                </a:rPr>
                <a:t>(X, y)</a:t>
              </a:r>
            </a:p>
            <a:p>
              <a:pPr>
                <a:tabLst>
                  <a:tab pos="1558925" algn="ctr"/>
                </a:tabLst>
              </a:pPr>
              <a:r>
                <a:rPr lang="fr-FR" sz="1400" i="1" dirty="0" err="1">
                  <a:solidFill>
                    <a:srgbClr val="800080"/>
                  </a:solidFill>
                </a:rPr>
                <a:t>plt.plot</a:t>
              </a:r>
              <a:r>
                <a:rPr lang="fr-FR" sz="1400" i="1" dirty="0">
                  <a:solidFill>
                    <a:srgbClr val="800080"/>
                  </a:solidFill>
                </a:rPr>
                <a:t>(X, </a:t>
              </a:r>
              <a:r>
                <a:rPr lang="fr-FR" sz="1400" i="1" dirty="0" err="1">
                  <a:solidFill>
                    <a:srgbClr val="800080"/>
                  </a:solidFill>
                </a:rPr>
                <a:t>y_pred</a:t>
              </a:r>
              <a:r>
                <a:rPr lang="fr-FR" sz="1400" i="1" dirty="0">
                  <a:solidFill>
                    <a:srgbClr val="800080"/>
                  </a:solidFill>
                </a:rPr>
                <a:t>, c='r')</a:t>
              </a:r>
            </a:p>
            <a:p>
              <a:pPr>
                <a:tabLst>
                  <a:tab pos="1558925" algn="ctr"/>
                </a:tabLst>
              </a:pPr>
              <a:r>
                <a:rPr lang="fr-FR" sz="1400" i="1" dirty="0" err="1">
                  <a:solidFill>
                    <a:srgbClr val="800080"/>
                  </a:solidFill>
                </a:rPr>
                <a:t>plt.show</a:t>
              </a:r>
              <a:r>
                <a:rPr lang="fr-FR" sz="1400" i="1" dirty="0">
                  <a:solidFill>
                    <a:srgbClr val="800080"/>
                  </a:solidFill>
                </a:rPr>
                <a:t>()</a:t>
              </a:r>
            </a:p>
          </p:txBody>
        </p:sp>
      </p:grpSp>
      <p:sp>
        <p:nvSpPr>
          <p:cNvPr id="19" name="Text Box 10">
            <a:extLst>
              <a:ext uri="{FF2B5EF4-FFF2-40B4-BE49-F238E27FC236}">
                <a16:creationId xmlns:a16="http://schemas.microsoft.com/office/drawing/2014/main" id="{0BC37529-09EF-B240-BEE6-833F46DF4868}"/>
              </a:ext>
            </a:extLst>
          </p:cNvPr>
          <p:cNvSpPr txBox="1">
            <a:spLocks noChangeArrowheads="1"/>
          </p:cNvSpPr>
          <p:nvPr/>
        </p:nvSpPr>
        <p:spPr bwMode="auto">
          <a:xfrm>
            <a:off x="713808" y="5479934"/>
            <a:ext cx="8140419" cy="1277273"/>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Le paramètre C contrôle la taille de la marge. Il représente un compromis entre la marge et le nombre d’erreurs. </a:t>
            </a:r>
          </a:p>
          <a:p>
            <a:pPr lvl="1" algn="just">
              <a:spcAft>
                <a:spcPts val="600"/>
              </a:spcAft>
              <a:buClr>
                <a:schemeClr val="accent2"/>
              </a:buClr>
              <a:buFont typeface="Wingdings" pitchFamily="2" charset="2"/>
              <a:buChar char="§"/>
            </a:pPr>
            <a:r>
              <a:rPr lang="fr-FR" i="1" dirty="0">
                <a:solidFill>
                  <a:srgbClr val="800080"/>
                </a:solidFill>
              </a:rPr>
              <a:t> Le paramètre gamma peut avoir une importance, il permet de contrôler l’importance des estimations sur la fonction noyau.</a:t>
            </a:r>
          </a:p>
        </p:txBody>
      </p:sp>
      <p:pic>
        <p:nvPicPr>
          <p:cNvPr id="18" name="Image 17">
            <a:extLst>
              <a:ext uri="{FF2B5EF4-FFF2-40B4-BE49-F238E27FC236}">
                <a16:creationId xmlns:a16="http://schemas.microsoft.com/office/drawing/2014/main" id="{9B7810D3-8326-3CE3-B84F-00AFD3D4B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9614" y="2180235"/>
            <a:ext cx="5842000" cy="4381500"/>
          </a:xfrm>
          <a:prstGeom prst="rect">
            <a:avLst/>
          </a:prstGeom>
        </p:spPr>
      </p:pic>
    </p:spTree>
    <p:extLst>
      <p:ext uri="{BB962C8B-B14F-4D97-AF65-F5344CB8AC3E}">
        <p14:creationId xmlns:p14="http://schemas.microsoft.com/office/powerpoint/2010/main" val="94568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260328"/>
            <a:chOff x="0" y="998538"/>
            <a:chExt cx="9144000" cy="326032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64687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K plus proches voisins : K-</a:t>
              </a:r>
              <a:r>
                <a:rPr lang="fr-FR" sz="2000" b="1" dirty="0" err="1">
                  <a:solidFill>
                    <a:srgbClr val="800080"/>
                  </a:solidFill>
                  <a:sym typeface="Wingdings" pitchFamily="2" charset="2"/>
                </a:rPr>
                <a:t>Neightbors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K voisins est une méthode supervisée, pour la classification ou la régression lorsque les données ont des étiquettes discrètes ou continues.</a:t>
              </a:r>
            </a:p>
            <a:p>
              <a:pPr lvl="1" algn="just">
                <a:spcAft>
                  <a:spcPts val="600"/>
                </a:spcAft>
                <a:buFont typeface="Wingdings" pitchFamily="2" charset="2"/>
                <a:buChar char="§"/>
              </a:pPr>
              <a:r>
                <a:rPr lang="fr-FR" i="1" dirty="0">
                  <a:solidFill>
                    <a:srgbClr val="800080"/>
                  </a:solidFill>
                  <a:sym typeface="Symbol" panose="05050102010706020507" pitchFamily="18" charset="2"/>
                </a:rPr>
                <a:t> Cet algorithme ne nécessite pas de phase d’apprentissage, il classe une donnée en fonction de sa distance par rapport à d’autres données.</a:t>
              </a:r>
            </a:p>
            <a:p>
              <a:pPr lvl="1" algn="just">
                <a:spcAft>
                  <a:spcPts val="600"/>
                </a:spcAft>
                <a:buFont typeface="Wingdings" pitchFamily="2" charset="2"/>
                <a:buChar char="§"/>
              </a:pPr>
              <a:r>
                <a:rPr lang="fr-FR" i="1" dirty="0">
                  <a:solidFill>
                    <a:srgbClr val="800080"/>
                  </a:solidFill>
                </a:rPr>
                <a:t> L’algorithme calcule la distance de la donnée à ses k voisins les plus proches, puis prédit la classe de l’individu par un vote.</a:t>
              </a:r>
            </a:p>
            <a:p>
              <a:pPr lvl="1" algn="just">
                <a:spcAft>
                  <a:spcPts val="600"/>
                </a:spcAft>
                <a:buFont typeface="Wingdings" pitchFamily="2" charset="2"/>
                <a:buChar char="§"/>
              </a:pPr>
              <a:endParaRPr lang="fr-FR"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 Neighbors</a:t>
              </a:r>
              <a:endParaRPr lang="fr-FR" sz="2000" b="1" dirty="0">
                <a:solidFill>
                  <a:schemeClr val="folHlink"/>
                </a:solidFill>
              </a:endParaRPr>
            </a:p>
          </p:txBody>
        </p:sp>
      </p:grpSp>
      <p:pic>
        <p:nvPicPr>
          <p:cNvPr id="3" name="Image 2">
            <a:extLst>
              <a:ext uri="{FF2B5EF4-FFF2-40B4-BE49-F238E27FC236}">
                <a16:creationId xmlns:a16="http://schemas.microsoft.com/office/drawing/2014/main" id="{8E428D88-2AFB-1B46-90C7-4BAACAFC2697}"/>
              </a:ext>
            </a:extLst>
          </p:cNvPr>
          <p:cNvPicPr>
            <a:picLocks noChangeAspect="1"/>
          </p:cNvPicPr>
          <p:nvPr/>
        </p:nvPicPr>
        <p:blipFill>
          <a:blip r:embed="rId4"/>
          <a:stretch>
            <a:fillRect/>
          </a:stretch>
        </p:blipFill>
        <p:spPr>
          <a:xfrm>
            <a:off x="1087051" y="3956265"/>
            <a:ext cx="4597400" cy="2768600"/>
          </a:xfrm>
          <a:prstGeom prst="rect">
            <a:avLst/>
          </a:prstGeom>
        </p:spPr>
      </p:pic>
      <p:grpSp>
        <p:nvGrpSpPr>
          <p:cNvPr id="5" name="Groupe 4">
            <a:extLst>
              <a:ext uri="{FF2B5EF4-FFF2-40B4-BE49-F238E27FC236}">
                <a16:creationId xmlns:a16="http://schemas.microsoft.com/office/drawing/2014/main" id="{4C8E799D-CACF-2544-A8E2-1CC14102B824}"/>
              </a:ext>
            </a:extLst>
          </p:cNvPr>
          <p:cNvGrpSpPr/>
          <p:nvPr/>
        </p:nvGrpSpPr>
        <p:grpSpPr>
          <a:xfrm>
            <a:off x="2118197" y="4157345"/>
            <a:ext cx="6047223" cy="1113831"/>
            <a:chOff x="2118197" y="4157345"/>
            <a:chExt cx="6047223" cy="1113831"/>
          </a:xfrm>
        </p:grpSpPr>
        <p:sp>
          <p:nvSpPr>
            <p:cNvPr id="13" name="Ellipse 12">
              <a:extLst>
                <a:ext uri="{FF2B5EF4-FFF2-40B4-BE49-F238E27FC236}">
                  <a16:creationId xmlns:a16="http://schemas.microsoft.com/office/drawing/2014/main" id="{3D83BBAC-66C6-6C45-872E-8A4FE34F4444}"/>
                </a:ext>
              </a:extLst>
            </p:cNvPr>
            <p:cNvSpPr/>
            <p:nvPr/>
          </p:nvSpPr>
          <p:spPr>
            <a:xfrm>
              <a:off x="2473023" y="486523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17CDB713-5AAC-8A47-872E-FAF9C14C12D8}"/>
                </a:ext>
              </a:extLst>
            </p:cNvPr>
            <p:cNvSpPr/>
            <p:nvPr/>
          </p:nvSpPr>
          <p:spPr>
            <a:xfrm>
              <a:off x="2118197" y="4526010"/>
              <a:ext cx="751661" cy="7451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 Box 10">
              <a:extLst>
                <a:ext uri="{FF2B5EF4-FFF2-40B4-BE49-F238E27FC236}">
                  <a16:creationId xmlns:a16="http://schemas.microsoft.com/office/drawing/2014/main" id="{64727437-DDED-1845-9AAF-1866E995DED3}"/>
                </a:ext>
              </a:extLst>
            </p:cNvPr>
            <p:cNvSpPr txBox="1">
              <a:spLocks noChangeArrowheads="1"/>
            </p:cNvSpPr>
            <p:nvPr/>
          </p:nvSpPr>
          <p:spPr bwMode="auto">
            <a:xfrm>
              <a:off x="5886186" y="4157345"/>
              <a:ext cx="2279234" cy="707886"/>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Pour k=3, la donnée (0.43, 1,32) a deux voisins rouges et un bleu. Cette donnée est alors classée dans le groupe rouge</a:t>
              </a:r>
            </a:p>
          </p:txBody>
        </p:sp>
      </p:grpSp>
      <p:grpSp>
        <p:nvGrpSpPr>
          <p:cNvPr id="6" name="Groupe 5">
            <a:extLst>
              <a:ext uri="{FF2B5EF4-FFF2-40B4-BE49-F238E27FC236}">
                <a16:creationId xmlns:a16="http://schemas.microsoft.com/office/drawing/2014/main" id="{29849087-4823-A042-AB0D-E3053F68DA89}"/>
              </a:ext>
            </a:extLst>
          </p:cNvPr>
          <p:cNvGrpSpPr/>
          <p:nvPr/>
        </p:nvGrpSpPr>
        <p:grpSpPr>
          <a:xfrm>
            <a:off x="4332255" y="5140367"/>
            <a:ext cx="3833165" cy="908084"/>
            <a:chOff x="4332255" y="5140367"/>
            <a:chExt cx="3833165" cy="908084"/>
          </a:xfrm>
        </p:grpSpPr>
        <p:sp>
          <p:nvSpPr>
            <p:cNvPr id="17" name="Text Box 10">
              <a:extLst>
                <a:ext uri="{FF2B5EF4-FFF2-40B4-BE49-F238E27FC236}">
                  <a16:creationId xmlns:a16="http://schemas.microsoft.com/office/drawing/2014/main" id="{25FA038E-5D6C-A04A-A983-7BD9AFFC50E9}"/>
                </a:ext>
              </a:extLst>
            </p:cNvPr>
            <p:cNvSpPr txBox="1">
              <a:spLocks noChangeArrowheads="1"/>
            </p:cNvSpPr>
            <p:nvPr/>
          </p:nvSpPr>
          <p:spPr bwMode="auto">
            <a:xfrm>
              <a:off x="5886186" y="5340565"/>
              <a:ext cx="2279234" cy="707886"/>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Pour k=4, la donnée (1.3, 0.73) a trois voisins bleus et un rouge. Cette donnée est alors classée dans le groupe bleu</a:t>
              </a:r>
            </a:p>
          </p:txBody>
        </p:sp>
        <p:sp>
          <p:nvSpPr>
            <p:cNvPr id="19" name="Ellipse 18">
              <a:extLst>
                <a:ext uri="{FF2B5EF4-FFF2-40B4-BE49-F238E27FC236}">
                  <a16:creationId xmlns:a16="http://schemas.microsoft.com/office/drawing/2014/main" id="{70EA1FBF-2D74-5B43-B0D3-1BE2F5E6F3CD}"/>
                </a:ext>
              </a:extLst>
            </p:cNvPr>
            <p:cNvSpPr/>
            <p:nvPr/>
          </p:nvSpPr>
          <p:spPr>
            <a:xfrm>
              <a:off x="4332255" y="5140367"/>
              <a:ext cx="830945" cy="8462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3529AA08-59CE-7A44-ABC5-9FBD745C71B0}"/>
                </a:ext>
              </a:extLst>
            </p:cNvPr>
            <p:cNvSpPr/>
            <p:nvPr/>
          </p:nvSpPr>
          <p:spPr>
            <a:xfrm>
              <a:off x="4713721" y="554897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09630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260876"/>
            <a:chOff x="0" y="998538"/>
            <a:chExt cx="9144000" cy="526087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64742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K-</a:t>
              </a:r>
              <a:r>
                <a:rPr lang="fr-FR" sz="2000" b="1" dirty="0" err="1">
                  <a:solidFill>
                    <a:srgbClr val="800080"/>
                  </a:solidFill>
                  <a:sym typeface="Wingdings" pitchFamily="2" charset="2"/>
                </a:rPr>
                <a:t>Neightbors</a:t>
              </a:r>
              <a:r>
                <a:rPr lang="fr-FR" sz="2000" b="1" dirty="0">
                  <a:solidFill>
                    <a:srgbClr val="800080"/>
                  </a:solidFill>
                  <a:sym typeface="Wingdings" pitchFamily="2" charset="2"/>
                </a:rPr>
                <a:t> – mesure de distance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Le choix de la mesure de distance peut impacter les résultats. </a:t>
              </a:r>
            </a:p>
            <a:p>
              <a:pPr lvl="1" algn="just">
                <a:spcAft>
                  <a:spcPts val="600"/>
                </a:spcAft>
                <a:buFont typeface="Wingdings" pitchFamily="2" charset="2"/>
                <a:buChar char="§"/>
              </a:pPr>
              <a:r>
                <a:rPr lang="fr-FR" i="1" dirty="0">
                  <a:solidFill>
                    <a:srgbClr val="800080"/>
                  </a:solidFill>
                  <a:sym typeface="Symbol" panose="05050102010706020507" pitchFamily="18" charset="2"/>
                </a:rPr>
                <a:t> La distance Euclidienne est la mesure la plus couramment utilisée, elle réalise une mesure en "ligne droite" entre deux individus X et Y :</a:t>
              </a:r>
            </a:p>
            <a:p>
              <a:pPr lvl="1" algn="just">
                <a:spcAft>
                  <a:spcPts val="600"/>
                </a:spcAft>
                <a:buFont typeface="Wingdings" pitchFamily="2" charset="2"/>
                <a:buChar char="§"/>
              </a:pPr>
              <a:endParaRPr lang="fr-FR" sz="1600" i="1" dirty="0">
                <a:solidFill>
                  <a:srgbClr val="800080"/>
                </a:solidFill>
                <a:sym typeface="Symbol" panose="05050102010706020507" pitchFamily="18" charset="2"/>
              </a:endParaRP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endParaRPr lang="fr-FR" sz="1200" i="1" dirty="0">
                <a:solidFill>
                  <a:srgbClr val="800080"/>
                </a:solidFill>
                <a:sym typeface="Symbol" panose="05050102010706020507" pitchFamily="18" charset="2"/>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La distance de Manhattan mesure la valeur absolue entre deux points.</a:t>
              </a: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Il existe d’autres distances : Distance de Minkowski qui est une généralisation des distances Euclidienne et de Manhattan, Distance de </a:t>
              </a:r>
              <a:r>
                <a:rPr lang="fr-FR" i="1" dirty="0" err="1">
                  <a:solidFill>
                    <a:srgbClr val="800080"/>
                  </a:solidFill>
                  <a:sym typeface="Symbol" panose="05050102010706020507" pitchFamily="18" charset="2"/>
                </a:rPr>
                <a:t>Hamming</a:t>
              </a:r>
              <a:r>
                <a:rPr lang="fr-FR" i="1" dirty="0">
                  <a:solidFill>
                    <a:srgbClr val="800080"/>
                  </a:solidFill>
                  <a:sym typeface="Symbol" panose="05050102010706020507" pitchFamily="18" charset="2"/>
                </a:rPr>
                <a:t> plutôt utilisé pour des vecteurs de booléens…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 Neighbors</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3" name="Rectangle 1">
                <a:extLst>
                  <a:ext uri="{FF2B5EF4-FFF2-40B4-BE49-F238E27FC236}">
                    <a16:creationId xmlns:a16="http://schemas.microsoft.com/office/drawing/2014/main" id="{D8A881E1-FABB-35FB-073E-A9F42B4ED8CA}"/>
                  </a:ext>
                </a:extLst>
              </p:cNvPr>
              <p:cNvSpPr>
                <a:spLocks noChangeArrowheads="1"/>
              </p:cNvSpPr>
              <p:nvPr/>
            </p:nvSpPr>
            <p:spPr bwMode="auto">
              <a:xfrm>
                <a:off x="1228140" y="3148365"/>
                <a:ext cx="3784426" cy="1050288"/>
              </a:xfrm>
              <a:prstGeom prst="rect">
                <a:avLst/>
              </a:prstGeom>
              <a:noFill/>
              <a:ln w="15875">
                <a:no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14:m>
                  <m:oMathPara xmlns:m="http://schemas.openxmlformats.org/officeDocument/2006/math">
                    <m:oMathParaPr>
                      <m:jc m:val="centerGroup"/>
                    </m:oMathParaPr>
                    <m:oMath xmlns:m="http://schemas.openxmlformats.org/officeDocument/2006/math">
                      <m:r>
                        <a:rPr lang="fr-FR" sz="1600" i="1" smtClean="0">
                          <a:solidFill>
                            <a:srgbClr val="002060"/>
                          </a:solidFill>
                          <a:latin typeface="Cambria Math" panose="02040503050406030204" pitchFamily="18" charset="0"/>
                          <a:ea typeface="Cambria Math" panose="02040503050406030204" pitchFamily="18" charset="0"/>
                        </a:rPr>
                        <m:t>𝑑</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𝑋</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𝑌</m:t>
                      </m:r>
                      <m:r>
                        <a:rPr lang="fr-FR" sz="1600" b="0" i="1" smtClean="0">
                          <a:solidFill>
                            <a:srgbClr val="002060"/>
                          </a:solidFill>
                          <a:latin typeface="Cambria Math" panose="02040503050406030204" pitchFamily="18" charset="0"/>
                          <a:ea typeface="Cambria Math" panose="02040503050406030204" pitchFamily="18" charset="0"/>
                        </a:rPr>
                        <m:t>)=</m:t>
                      </m:r>
                      <m:rad>
                        <m:radPr>
                          <m:degHide m:val="on"/>
                          <m:ctrlPr>
                            <a:rPr lang="fr-FR" sz="1600" b="0" i="1" smtClean="0">
                              <a:solidFill>
                                <a:srgbClr val="800080"/>
                              </a:solidFill>
                              <a:latin typeface="Cambria Math" panose="02040503050406030204" pitchFamily="18" charset="0"/>
                              <a:sym typeface="Symbol" panose="05050102010706020507" pitchFamily="18" charset="2"/>
                            </a:rPr>
                          </m:ctrlPr>
                        </m:radPr>
                        <m:deg/>
                        <m:e>
                          <m:nary>
                            <m:naryPr>
                              <m:chr m:val="∑"/>
                              <m:ctrlPr>
                                <a:rPr lang="fr-FR" sz="1600" b="0" i="1" smtClean="0">
                                  <a:solidFill>
                                    <a:srgbClr val="800080"/>
                                  </a:solidFill>
                                  <a:latin typeface="Cambria Math" panose="02040503050406030204" pitchFamily="18" charset="0"/>
                                  <a:sym typeface="Symbol" panose="05050102010706020507" pitchFamily="18" charset="2"/>
                                </a:rPr>
                              </m:ctrlPr>
                            </m:naryPr>
                            <m:sub>
                              <m:r>
                                <m:rPr>
                                  <m:brk m:alnAt="23"/>
                                </m:rPr>
                                <a:rPr lang="fr-FR" sz="1600" b="0" i="1" smtClean="0">
                                  <a:solidFill>
                                    <a:srgbClr val="800080"/>
                                  </a:solidFill>
                                  <a:latin typeface="Cambria Math" panose="02040503050406030204" pitchFamily="18" charset="0"/>
                                  <a:sym typeface="Symbol" panose="05050102010706020507" pitchFamily="18" charset="2"/>
                                </a:rPr>
                                <m:t>𝑖</m:t>
                              </m:r>
                              <m:r>
                                <a:rPr lang="fr-FR" sz="1600" b="0" i="1" smtClean="0">
                                  <a:solidFill>
                                    <a:srgbClr val="800080"/>
                                  </a:solidFill>
                                  <a:latin typeface="Cambria Math" panose="02040503050406030204" pitchFamily="18" charset="0"/>
                                  <a:sym typeface="Symbol" panose="05050102010706020507" pitchFamily="18" charset="2"/>
                                </a:rPr>
                                <m:t>=1</m:t>
                              </m:r>
                            </m:sub>
                            <m:sup>
                              <m:r>
                                <a:rPr lang="fr-FR" sz="1600" b="0" i="1" smtClean="0">
                                  <a:solidFill>
                                    <a:srgbClr val="800080"/>
                                  </a:solidFill>
                                  <a:latin typeface="Cambria Math" panose="02040503050406030204" pitchFamily="18" charset="0"/>
                                  <a:sym typeface="Symbol" panose="05050102010706020507" pitchFamily="18" charset="2"/>
                                </a:rPr>
                                <m:t>𝑥</m:t>
                              </m:r>
                            </m:sup>
                            <m:e>
                              <m:sSup>
                                <m:sSupPr>
                                  <m:ctrlPr>
                                    <a:rPr lang="fr-FR" sz="1600" b="0" i="1" smtClean="0">
                                      <a:solidFill>
                                        <a:srgbClr val="800080"/>
                                      </a:solidFill>
                                      <a:latin typeface="Cambria Math" panose="02040503050406030204" pitchFamily="18" charset="0"/>
                                      <a:sym typeface="Symbol" panose="05050102010706020507" pitchFamily="18" charset="2"/>
                                    </a:rPr>
                                  </m:ctrlPr>
                                </m:sSupPr>
                                <m:e>
                                  <m:d>
                                    <m:dPr>
                                      <m:ctrlPr>
                                        <a:rPr lang="fr-FR" sz="1600" b="0" i="1" smtClean="0">
                                          <a:solidFill>
                                            <a:srgbClr val="800080"/>
                                          </a:solidFill>
                                          <a:latin typeface="Cambria Math" panose="02040503050406030204" pitchFamily="18" charset="0"/>
                                          <a:sym typeface="Symbol" panose="05050102010706020507" pitchFamily="18" charset="2"/>
                                        </a:rPr>
                                      </m:ctrlPr>
                                    </m:dPr>
                                    <m:e>
                                      <m:sSub>
                                        <m:sSubPr>
                                          <m:ctrlPr>
                                            <a:rPr lang="fr-FR" sz="1600" b="0" i="1" smtClean="0">
                                              <a:solidFill>
                                                <a:srgbClr val="800080"/>
                                              </a:solidFill>
                                              <a:latin typeface="Cambria Math" panose="02040503050406030204" pitchFamily="18" charset="0"/>
                                              <a:sym typeface="Symbol" panose="05050102010706020507" pitchFamily="18" charset="2"/>
                                            </a:rPr>
                                          </m:ctrlPr>
                                        </m:sSubPr>
                                        <m:e>
                                          <m:r>
                                            <a:rPr lang="fr-FR" sz="1600" b="0" i="1" smtClean="0">
                                              <a:solidFill>
                                                <a:srgbClr val="800080"/>
                                              </a:solidFill>
                                              <a:latin typeface="Cambria Math" panose="02040503050406030204" pitchFamily="18" charset="0"/>
                                              <a:sym typeface="Symbol" panose="05050102010706020507" pitchFamily="18" charset="2"/>
                                            </a:rPr>
                                            <m:t>𝑥</m:t>
                                          </m:r>
                                        </m:e>
                                        <m:sub>
                                          <m:r>
                                            <a:rPr lang="fr-FR" sz="1600" b="0" i="1" smtClean="0">
                                              <a:solidFill>
                                                <a:srgbClr val="800080"/>
                                              </a:solidFill>
                                              <a:latin typeface="Cambria Math" panose="02040503050406030204" pitchFamily="18" charset="0"/>
                                              <a:sym typeface="Symbol" panose="05050102010706020507" pitchFamily="18" charset="2"/>
                                            </a:rPr>
                                            <m:t>𝑖</m:t>
                                          </m:r>
                                        </m:sub>
                                      </m:sSub>
                                      <m:r>
                                        <a:rPr lang="fr-FR" sz="1600" b="0" i="1" smtClean="0">
                                          <a:solidFill>
                                            <a:srgbClr val="800080"/>
                                          </a:solidFill>
                                          <a:latin typeface="Cambria Math" panose="02040503050406030204" pitchFamily="18" charset="0"/>
                                          <a:sym typeface="Symbol" panose="05050102010706020507" pitchFamily="18" charset="2"/>
                                        </a:rPr>
                                        <m:t>−</m:t>
                                      </m:r>
                                      <m:sSub>
                                        <m:sSubPr>
                                          <m:ctrlPr>
                                            <a:rPr lang="fr-FR" sz="1600" b="0" i="1" smtClean="0">
                                              <a:solidFill>
                                                <a:srgbClr val="800080"/>
                                              </a:solidFill>
                                              <a:latin typeface="Cambria Math" panose="02040503050406030204" pitchFamily="18" charset="0"/>
                                              <a:sym typeface="Symbol" panose="05050102010706020507" pitchFamily="18" charset="2"/>
                                            </a:rPr>
                                          </m:ctrlPr>
                                        </m:sSubPr>
                                        <m:e>
                                          <m:r>
                                            <a:rPr lang="fr-FR" sz="1600" b="0" i="1" smtClean="0">
                                              <a:solidFill>
                                                <a:srgbClr val="800080"/>
                                              </a:solidFill>
                                              <a:latin typeface="Cambria Math" panose="02040503050406030204" pitchFamily="18" charset="0"/>
                                              <a:sym typeface="Symbol" panose="05050102010706020507" pitchFamily="18" charset="2"/>
                                            </a:rPr>
                                            <m:t>𝑦</m:t>
                                          </m:r>
                                        </m:e>
                                        <m:sub>
                                          <m:r>
                                            <a:rPr lang="fr-FR" sz="1600" b="0" i="1" smtClean="0">
                                              <a:solidFill>
                                                <a:srgbClr val="800080"/>
                                              </a:solidFill>
                                              <a:latin typeface="Cambria Math" panose="02040503050406030204" pitchFamily="18" charset="0"/>
                                              <a:sym typeface="Symbol" panose="05050102010706020507" pitchFamily="18" charset="2"/>
                                            </a:rPr>
                                            <m:t>𝑖</m:t>
                                          </m:r>
                                        </m:sub>
                                      </m:sSub>
                                    </m:e>
                                  </m:d>
                                </m:e>
                                <m:sup>
                                  <m:r>
                                    <a:rPr lang="fr-FR" sz="1600" b="0" i="1" smtClean="0">
                                      <a:solidFill>
                                        <a:srgbClr val="800080"/>
                                      </a:solidFill>
                                      <a:latin typeface="Cambria Math" panose="02040503050406030204" pitchFamily="18" charset="0"/>
                                      <a:sym typeface="Symbol" panose="05050102010706020507" pitchFamily="18" charset="2"/>
                                    </a:rPr>
                                    <m:t>2</m:t>
                                  </m:r>
                                </m:sup>
                              </m:sSup>
                            </m:e>
                          </m:nary>
                        </m:e>
                      </m:rad>
                    </m:oMath>
                  </m:oMathPara>
                </a14:m>
                <a:endParaRPr lang="fr-FR" sz="1600" i="1" dirty="0">
                  <a:solidFill>
                    <a:srgbClr val="800080"/>
                  </a:solidFill>
                </a:endParaRPr>
              </a:p>
            </p:txBody>
          </p:sp>
        </mc:Choice>
        <mc:Fallback xmlns="">
          <p:sp>
            <p:nvSpPr>
              <p:cNvPr id="3" name="Rectangle 1">
                <a:extLst>
                  <a:ext uri="{FF2B5EF4-FFF2-40B4-BE49-F238E27FC236}">
                    <a16:creationId xmlns:a16="http://schemas.microsoft.com/office/drawing/2014/main" id="{D8A881E1-FABB-35FB-073E-A9F42B4ED8CA}"/>
                  </a:ext>
                </a:extLst>
              </p:cNvPr>
              <p:cNvSpPr>
                <a:spLocks noRot="1" noChangeAspect="1" noMove="1" noResize="1" noEditPoints="1" noAdjustHandles="1" noChangeArrowheads="1" noChangeShapeType="1" noTextEdit="1"/>
              </p:cNvSpPr>
              <p:nvPr/>
            </p:nvSpPr>
            <p:spPr bwMode="auto">
              <a:xfrm>
                <a:off x="1228140" y="3148365"/>
                <a:ext cx="3784426" cy="1050288"/>
              </a:xfrm>
              <a:prstGeom prst="rect">
                <a:avLst/>
              </a:prstGeom>
              <a:blipFill>
                <a:blip r:embed="rId4"/>
                <a:stretch>
                  <a:fillRect t="-57143" b="-103571"/>
                </a:stretch>
              </a:blipFill>
              <a:ln w="15875">
                <a:noFill/>
                <a:miter lim="800000"/>
                <a:headEnd/>
                <a:tailEnd/>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4AA01DA4-A0BD-519B-36E2-FF9DD0AFE2D2}"/>
                  </a:ext>
                </a:extLst>
              </p:cNvPr>
              <p:cNvSpPr>
                <a:spLocks noChangeArrowheads="1"/>
              </p:cNvSpPr>
              <p:nvPr/>
            </p:nvSpPr>
            <p:spPr bwMode="auto">
              <a:xfrm>
                <a:off x="4724399" y="3381122"/>
                <a:ext cx="3191461" cy="584775"/>
              </a:xfrm>
              <a:prstGeom prst="rect">
                <a:avLst/>
              </a:prstGeom>
              <a:noFill/>
              <a:ln w="15875">
                <a:no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14:m>
                  <m:oMath xmlns:m="http://schemas.openxmlformats.org/officeDocument/2006/math">
                    <m:r>
                      <a:rPr lang="fr-FR" sz="1600" i="1" smtClean="0">
                        <a:solidFill>
                          <a:srgbClr val="002060"/>
                        </a:solidFill>
                        <a:latin typeface="Cambria Math" panose="02040503050406030204" pitchFamily="18" charset="0"/>
                        <a:ea typeface="Cambria Math" panose="02040503050406030204" pitchFamily="18" charset="0"/>
                      </a:rPr>
                      <m:t>𝑋</m:t>
                    </m:r>
                    <m:r>
                      <a:rPr lang="fr-FR" sz="1600" b="0" i="1" smtClean="0">
                        <a:solidFill>
                          <a:srgbClr val="002060"/>
                        </a:solidFill>
                        <a:latin typeface="Cambria Math" panose="02040503050406030204" pitchFamily="18" charset="0"/>
                        <a:ea typeface="Cambria Math" panose="02040503050406030204" pitchFamily="18" charset="0"/>
                      </a:rPr>
                      <m:t>=</m:t>
                    </m:r>
                    <m:d>
                      <m:dPr>
                        <m:ctrlPr>
                          <a:rPr lang="fr-FR" sz="1600" b="0" i="1" smtClean="0">
                            <a:solidFill>
                              <a:srgbClr val="002060"/>
                            </a:solidFill>
                            <a:latin typeface="Cambria Math" panose="02040503050406030204" pitchFamily="18" charset="0"/>
                            <a:ea typeface="Cambria Math" panose="02040503050406030204" pitchFamily="18" charset="0"/>
                          </a:rPr>
                        </m:ctrlPr>
                      </m:dPr>
                      <m:e>
                        <m:sSub>
                          <m:sSubPr>
                            <m:ctrlPr>
                              <a:rPr lang="fr-FR" sz="1600" b="0" i="1" smtClean="0">
                                <a:solidFill>
                                  <a:srgbClr val="002060"/>
                                </a:solidFill>
                                <a:latin typeface="Cambria Math" panose="02040503050406030204" pitchFamily="18" charset="0"/>
                                <a:ea typeface="Cambria Math" panose="02040503050406030204" pitchFamily="18" charset="0"/>
                              </a:rPr>
                            </m:ctrlPr>
                          </m:sSubPr>
                          <m:e>
                            <m:r>
                              <a:rPr lang="fr-FR" sz="1600" b="0" i="1" smtClean="0">
                                <a:solidFill>
                                  <a:srgbClr val="002060"/>
                                </a:solidFill>
                                <a:latin typeface="Cambria Math" panose="02040503050406030204" pitchFamily="18" charset="0"/>
                                <a:ea typeface="Cambria Math" panose="02040503050406030204" pitchFamily="18" charset="0"/>
                              </a:rPr>
                              <m:t>𝑥</m:t>
                            </m:r>
                          </m:e>
                          <m:sub>
                            <m:r>
                              <a:rPr lang="fr-FR" sz="1600" b="0" i="1" smtClean="0">
                                <a:solidFill>
                                  <a:srgbClr val="002060"/>
                                </a:solidFill>
                                <a:latin typeface="Cambria Math" panose="02040503050406030204" pitchFamily="18" charset="0"/>
                                <a:ea typeface="Cambria Math" panose="02040503050406030204" pitchFamily="18" charset="0"/>
                              </a:rPr>
                              <m:t>1</m:t>
                            </m:r>
                          </m:sub>
                        </m:sSub>
                        <m:r>
                          <a:rPr lang="fr-FR" sz="1600" b="0" i="1" smtClean="0">
                            <a:solidFill>
                              <a:srgbClr val="002060"/>
                            </a:solidFill>
                            <a:latin typeface="Cambria Math" panose="02040503050406030204" pitchFamily="18" charset="0"/>
                            <a:ea typeface="Cambria Math" panose="02040503050406030204" pitchFamily="18" charset="0"/>
                          </a:rPr>
                          <m:t>, </m:t>
                        </m:r>
                        <m:sSub>
                          <m:sSubPr>
                            <m:ctrlPr>
                              <a:rPr lang="fr-FR" sz="1600" b="0" i="1" smtClean="0">
                                <a:solidFill>
                                  <a:srgbClr val="002060"/>
                                </a:solidFill>
                                <a:latin typeface="Cambria Math" panose="02040503050406030204" pitchFamily="18" charset="0"/>
                                <a:ea typeface="Cambria Math" panose="02040503050406030204" pitchFamily="18" charset="0"/>
                              </a:rPr>
                            </m:ctrlPr>
                          </m:sSubPr>
                          <m:e>
                            <m:r>
                              <a:rPr lang="fr-FR" sz="1600" b="0" i="1" smtClean="0">
                                <a:solidFill>
                                  <a:srgbClr val="002060"/>
                                </a:solidFill>
                                <a:latin typeface="Cambria Math" panose="02040503050406030204" pitchFamily="18" charset="0"/>
                                <a:ea typeface="Cambria Math" panose="02040503050406030204" pitchFamily="18" charset="0"/>
                              </a:rPr>
                              <m:t>𝑥</m:t>
                            </m:r>
                          </m:e>
                          <m:sub>
                            <m:r>
                              <a:rPr lang="fr-FR" sz="1600" b="0" i="1" smtClean="0">
                                <a:solidFill>
                                  <a:srgbClr val="002060"/>
                                </a:solidFill>
                                <a:latin typeface="Cambria Math" panose="02040503050406030204" pitchFamily="18" charset="0"/>
                                <a:ea typeface="Cambria Math" panose="02040503050406030204" pitchFamily="18" charset="0"/>
                              </a:rPr>
                              <m:t>2</m:t>
                            </m:r>
                          </m:sub>
                        </m:sSub>
                        <m:r>
                          <a:rPr lang="fr-FR" sz="1600" b="0" i="1" smtClean="0">
                            <a:solidFill>
                              <a:srgbClr val="002060"/>
                            </a:solidFill>
                            <a:latin typeface="Cambria Math" panose="02040503050406030204" pitchFamily="18" charset="0"/>
                            <a:ea typeface="Cambria Math" panose="02040503050406030204" pitchFamily="18" charset="0"/>
                          </a:rPr>
                          <m:t>, …,</m:t>
                        </m:r>
                        <m:sSub>
                          <m:sSubPr>
                            <m:ctrlPr>
                              <a:rPr lang="fr-FR" sz="1600" b="0" i="1" smtClean="0">
                                <a:solidFill>
                                  <a:srgbClr val="002060"/>
                                </a:solidFill>
                                <a:latin typeface="Cambria Math" panose="02040503050406030204" pitchFamily="18" charset="0"/>
                                <a:ea typeface="Cambria Math" panose="02040503050406030204" pitchFamily="18" charset="0"/>
                              </a:rPr>
                            </m:ctrlPr>
                          </m:sSubPr>
                          <m:e>
                            <m:r>
                              <a:rPr lang="fr-FR" sz="1600" b="0" i="1" smtClean="0">
                                <a:solidFill>
                                  <a:srgbClr val="002060"/>
                                </a:solidFill>
                                <a:latin typeface="Cambria Math" panose="02040503050406030204" pitchFamily="18" charset="0"/>
                                <a:ea typeface="Cambria Math" panose="02040503050406030204" pitchFamily="18" charset="0"/>
                              </a:rPr>
                              <m:t>𝑥</m:t>
                            </m:r>
                          </m:e>
                          <m:sub>
                            <m:r>
                              <a:rPr lang="fr-FR" sz="1600" b="0" i="1" smtClean="0">
                                <a:solidFill>
                                  <a:srgbClr val="002060"/>
                                </a:solidFill>
                                <a:latin typeface="Cambria Math" panose="02040503050406030204" pitchFamily="18" charset="0"/>
                                <a:ea typeface="Cambria Math" panose="02040503050406030204" pitchFamily="18" charset="0"/>
                              </a:rPr>
                              <m:t>𝑛</m:t>
                            </m:r>
                          </m:sub>
                        </m:sSub>
                      </m:e>
                    </m:d>
                  </m:oMath>
                </a14:m>
                <a:r>
                  <a:rPr lang="fr-FR" sz="1600" dirty="0">
                    <a:solidFill>
                      <a:srgbClr val="002060"/>
                    </a:solidFill>
                    <a:ea typeface="Cambria Math" panose="02040503050406030204" pitchFamily="18" charset="0"/>
                  </a:rPr>
                  <a:t> </a:t>
                </a:r>
                <a:endParaRPr lang="fr-FR" sz="1600" i="1" dirty="0">
                  <a:solidFill>
                    <a:srgbClr val="002060"/>
                  </a:solidFill>
                  <a:latin typeface="Cambria Math" panose="02040503050406030204" pitchFamily="18" charset="0"/>
                  <a:ea typeface="Cambria Math" panose="02040503050406030204" pitchFamily="18" charset="0"/>
                </a:endParaRPr>
              </a:p>
              <a:p>
                <a:pPr algn="ctr">
                  <a:tabLst>
                    <a:tab pos="1558925" algn="ctr"/>
                  </a:tabLst>
                </a:pPr>
                <a:r>
                  <a:rPr lang="fr-FR" sz="1600" dirty="0">
                    <a:solidFill>
                      <a:srgbClr val="002060"/>
                    </a:solidFill>
                    <a:ea typeface="Cambria Math" panose="02040503050406030204" pitchFamily="18" charset="0"/>
                  </a:rPr>
                  <a:t>Y</a:t>
                </a:r>
                <a14:m>
                  <m:oMath xmlns:m="http://schemas.openxmlformats.org/officeDocument/2006/math">
                    <m:r>
                      <a:rPr lang="fr-FR" sz="1600" i="1">
                        <a:solidFill>
                          <a:srgbClr val="002060"/>
                        </a:solidFill>
                        <a:latin typeface="Cambria Math" panose="02040503050406030204" pitchFamily="18" charset="0"/>
                        <a:ea typeface="Cambria Math" panose="02040503050406030204" pitchFamily="18" charset="0"/>
                      </a:rPr>
                      <m:t>=</m:t>
                    </m:r>
                    <m:d>
                      <m:dPr>
                        <m:ctrlPr>
                          <a:rPr lang="fr-FR" sz="1600" i="1">
                            <a:solidFill>
                              <a:srgbClr val="002060"/>
                            </a:solidFill>
                            <a:latin typeface="Cambria Math" panose="02040503050406030204" pitchFamily="18" charset="0"/>
                            <a:ea typeface="Cambria Math" panose="02040503050406030204" pitchFamily="18" charset="0"/>
                          </a:rPr>
                        </m:ctrlPr>
                      </m:dPr>
                      <m:e>
                        <m:sSub>
                          <m:sSubPr>
                            <m:ctrlPr>
                              <a:rPr lang="fr-FR" sz="1600" i="1">
                                <a:solidFill>
                                  <a:srgbClr val="002060"/>
                                </a:solidFill>
                                <a:latin typeface="Cambria Math" panose="02040503050406030204" pitchFamily="18" charset="0"/>
                                <a:ea typeface="Cambria Math" panose="02040503050406030204" pitchFamily="18" charset="0"/>
                              </a:rPr>
                            </m:ctrlPr>
                          </m:sSubPr>
                          <m:e>
                            <m:r>
                              <a:rPr lang="fr-FR" sz="1600" b="0" i="1" smtClean="0">
                                <a:solidFill>
                                  <a:srgbClr val="002060"/>
                                </a:solidFill>
                                <a:latin typeface="Cambria Math" panose="02040503050406030204" pitchFamily="18" charset="0"/>
                                <a:ea typeface="Cambria Math" panose="02040503050406030204" pitchFamily="18" charset="0"/>
                              </a:rPr>
                              <m:t>𝑦</m:t>
                            </m:r>
                          </m:e>
                          <m:sub>
                            <m:r>
                              <a:rPr lang="fr-FR" sz="1600" b="0" i="1" smtClean="0">
                                <a:solidFill>
                                  <a:srgbClr val="002060"/>
                                </a:solidFill>
                                <a:latin typeface="Cambria Math" panose="02040503050406030204" pitchFamily="18" charset="0"/>
                                <a:ea typeface="Cambria Math" panose="02040503050406030204" pitchFamily="18" charset="0"/>
                              </a:rPr>
                              <m:t>1</m:t>
                            </m:r>
                          </m:sub>
                        </m:sSub>
                        <m:r>
                          <a:rPr lang="fr-FR" sz="1600" i="1">
                            <a:solidFill>
                              <a:srgbClr val="002060"/>
                            </a:solidFill>
                            <a:latin typeface="Cambria Math" panose="02040503050406030204" pitchFamily="18" charset="0"/>
                            <a:ea typeface="Cambria Math" panose="02040503050406030204" pitchFamily="18" charset="0"/>
                          </a:rPr>
                          <m:t>, </m:t>
                        </m:r>
                        <m:sSub>
                          <m:sSubPr>
                            <m:ctrlPr>
                              <a:rPr lang="fr-FR" sz="1600" i="1">
                                <a:solidFill>
                                  <a:srgbClr val="002060"/>
                                </a:solidFill>
                                <a:latin typeface="Cambria Math" panose="02040503050406030204" pitchFamily="18" charset="0"/>
                                <a:ea typeface="Cambria Math" panose="02040503050406030204" pitchFamily="18" charset="0"/>
                              </a:rPr>
                            </m:ctrlPr>
                          </m:sSubPr>
                          <m:e>
                            <m:r>
                              <a:rPr lang="fr-FR" sz="1600" b="0" i="1" smtClean="0">
                                <a:solidFill>
                                  <a:srgbClr val="002060"/>
                                </a:solidFill>
                                <a:latin typeface="Cambria Math" panose="02040503050406030204" pitchFamily="18" charset="0"/>
                                <a:ea typeface="Cambria Math" panose="02040503050406030204" pitchFamily="18" charset="0"/>
                              </a:rPr>
                              <m:t>𝑦</m:t>
                            </m:r>
                          </m:e>
                          <m:sub>
                            <m:r>
                              <a:rPr lang="fr-FR" sz="1600" b="0" i="1" smtClean="0">
                                <a:solidFill>
                                  <a:srgbClr val="002060"/>
                                </a:solidFill>
                                <a:latin typeface="Cambria Math" panose="02040503050406030204" pitchFamily="18" charset="0"/>
                                <a:ea typeface="Cambria Math" panose="02040503050406030204" pitchFamily="18" charset="0"/>
                              </a:rPr>
                              <m:t>2</m:t>
                            </m:r>
                          </m:sub>
                        </m:sSub>
                        <m:r>
                          <a:rPr lang="fr-FR" sz="1600" i="1">
                            <a:solidFill>
                              <a:srgbClr val="002060"/>
                            </a:solidFill>
                            <a:latin typeface="Cambria Math" panose="02040503050406030204" pitchFamily="18" charset="0"/>
                            <a:ea typeface="Cambria Math" panose="02040503050406030204" pitchFamily="18" charset="0"/>
                          </a:rPr>
                          <m:t>, …,</m:t>
                        </m:r>
                        <m:sSub>
                          <m:sSubPr>
                            <m:ctrlPr>
                              <a:rPr lang="fr-FR" sz="1600" i="1">
                                <a:solidFill>
                                  <a:srgbClr val="002060"/>
                                </a:solidFill>
                                <a:latin typeface="Cambria Math" panose="02040503050406030204" pitchFamily="18" charset="0"/>
                                <a:ea typeface="Cambria Math" panose="02040503050406030204" pitchFamily="18" charset="0"/>
                              </a:rPr>
                            </m:ctrlPr>
                          </m:sSubPr>
                          <m:e>
                            <m:r>
                              <a:rPr lang="fr-FR" sz="1600" b="0" i="1" smtClean="0">
                                <a:solidFill>
                                  <a:srgbClr val="002060"/>
                                </a:solidFill>
                                <a:latin typeface="Cambria Math" panose="02040503050406030204" pitchFamily="18" charset="0"/>
                                <a:ea typeface="Cambria Math" panose="02040503050406030204" pitchFamily="18" charset="0"/>
                              </a:rPr>
                              <m:t>𝑦</m:t>
                            </m:r>
                          </m:e>
                          <m:sub>
                            <m:r>
                              <a:rPr lang="fr-FR" sz="1600" b="0" i="1" smtClean="0">
                                <a:solidFill>
                                  <a:srgbClr val="002060"/>
                                </a:solidFill>
                                <a:latin typeface="Cambria Math" panose="02040503050406030204" pitchFamily="18" charset="0"/>
                                <a:ea typeface="Cambria Math" panose="02040503050406030204" pitchFamily="18" charset="0"/>
                              </a:rPr>
                              <m:t>𝑛</m:t>
                            </m:r>
                          </m:sub>
                        </m:sSub>
                      </m:e>
                    </m:d>
                    <m:r>
                      <m:rPr>
                        <m:nor/>
                      </m:rPr>
                      <a:rPr lang="fr-FR" sz="1600" dirty="0">
                        <a:solidFill>
                          <a:srgbClr val="002060"/>
                        </a:solidFill>
                        <a:ea typeface="Cambria Math" panose="02040503050406030204" pitchFamily="18" charset="0"/>
                      </a:rPr>
                      <m:t> </m:t>
                    </m:r>
                  </m:oMath>
                </a14:m>
                <a:endParaRPr lang="fr-FR" sz="1600" i="1" dirty="0">
                  <a:solidFill>
                    <a:srgbClr val="002060"/>
                  </a:solidFill>
                  <a:latin typeface="Cambria Math" panose="02040503050406030204" pitchFamily="18" charset="0"/>
                  <a:ea typeface="Cambria Math" panose="02040503050406030204" pitchFamily="18" charset="0"/>
                </a:endParaRPr>
              </a:p>
            </p:txBody>
          </p:sp>
        </mc:Choice>
        <mc:Fallback xmlns="">
          <p:sp>
            <p:nvSpPr>
              <p:cNvPr id="4" name="Rectangle 1">
                <a:extLst>
                  <a:ext uri="{FF2B5EF4-FFF2-40B4-BE49-F238E27FC236}">
                    <a16:creationId xmlns:a16="http://schemas.microsoft.com/office/drawing/2014/main" id="{4AA01DA4-A0BD-519B-36E2-FF9DD0AFE2D2}"/>
                  </a:ext>
                </a:extLst>
              </p:cNvPr>
              <p:cNvSpPr>
                <a:spLocks noRot="1" noChangeAspect="1" noMove="1" noResize="1" noEditPoints="1" noAdjustHandles="1" noChangeArrowheads="1" noChangeShapeType="1" noTextEdit="1"/>
              </p:cNvSpPr>
              <p:nvPr/>
            </p:nvSpPr>
            <p:spPr bwMode="auto">
              <a:xfrm>
                <a:off x="4724399" y="3381122"/>
                <a:ext cx="3191461" cy="584775"/>
              </a:xfrm>
              <a:prstGeom prst="rect">
                <a:avLst/>
              </a:prstGeom>
              <a:blipFill>
                <a:blip r:embed="rId5"/>
                <a:stretch>
                  <a:fillRect b="-10638"/>
                </a:stretch>
              </a:blipFill>
              <a:ln w="15875">
                <a:noFill/>
                <a:miter lim="800000"/>
                <a:headEnd/>
                <a:tailEnd/>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2500D5FE-0A1C-91AA-CDF5-47A034D1D718}"/>
                  </a:ext>
                </a:extLst>
              </p:cNvPr>
              <p:cNvSpPr>
                <a:spLocks noChangeArrowheads="1"/>
              </p:cNvSpPr>
              <p:nvPr/>
            </p:nvSpPr>
            <p:spPr bwMode="auto">
              <a:xfrm>
                <a:off x="2976736" y="4628150"/>
                <a:ext cx="3784426" cy="764505"/>
              </a:xfrm>
              <a:prstGeom prst="rect">
                <a:avLst/>
              </a:prstGeom>
              <a:noFill/>
              <a:ln w="15875">
                <a:no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14:m>
                  <m:oMathPara xmlns:m="http://schemas.openxmlformats.org/officeDocument/2006/math">
                    <m:oMathParaPr>
                      <m:jc m:val="centerGroup"/>
                    </m:oMathParaPr>
                    <m:oMath xmlns:m="http://schemas.openxmlformats.org/officeDocument/2006/math">
                      <m:r>
                        <a:rPr lang="fr-FR" sz="1600" i="1" smtClean="0">
                          <a:solidFill>
                            <a:srgbClr val="002060"/>
                          </a:solidFill>
                          <a:latin typeface="Cambria Math" panose="02040503050406030204" pitchFamily="18" charset="0"/>
                          <a:ea typeface="Cambria Math" panose="02040503050406030204" pitchFamily="18" charset="0"/>
                        </a:rPr>
                        <m:t>𝑑</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𝑋</m:t>
                      </m:r>
                      <m:r>
                        <a:rPr lang="fr-FR" sz="1600" b="0" i="1" smtClean="0">
                          <a:solidFill>
                            <a:srgbClr val="002060"/>
                          </a:solidFill>
                          <a:latin typeface="Cambria Math" panose="02040503050406030204" pitchFamily="18" charset="0"/>
                          <a:ea typeface="Cambria Math" panose="02040503050406030204" pitchFamily="18" charset="0"/>
                        </a:rPr>
                        <m:t>,</m:t>
                      </m:r>
                      <m:r>
                        <a:rPr lang="fr-FR" sz="1600" b="0" i="1" smtClean="0">
                          <a:solidFill>
                            <a:srgbClr val="002060"/>
                          </a:solidFill>
                          <a:latin typeface="Cambria Math" panose="02040503050406030204" pitchFamily="18" charset="0"/>
                          <a:ea typeface="Cambria Math" panose="02040503050406030204" pitchFamily="18" charset="0"/>
                        </a:rPr>
                        <m:t>𝑌</m:t>
                      </m:r>
                      <m:r>
                        <a:rPr lang="fr-FR" sz="1600" b="0" i="1" smtClean="0">
                          <a:solidFill>
                            <a:srgbClr val="002060"/>
                          </a:solidFill>
                          <a:latin typeface="Cambria Math" panose="02040503050406030204" pitchFamily="18" charset="0"/>
                          <a:ea typeface="Cambria Math" panose="02040503050406030204" pitchFamily="18" charset="0"/>
                        </a:rPr>
                        <m:t>)=</m:t>
                      </m:r>
                      <m:nary>
                        <m:naryPr>
                          <m:chr m:val="∑"/>
                          <m:ctrlPr>
                            <a:rPr lang="fr-FR" sz="1600" i="1">
                              <a:solidFill>
                                <a:srgbClr val="800080"/>
                              </a:solidFill>
                              <a:latin typeface="Cambria Math" panose="02040503050406030204" pitchFamily="18" charset="0"/>
                              <a:sym typeface="Symbol" panose="05050102010706020507" pitchFamily="18" charset="2"/>
                            </a:rPr>
                          </m:ctrlPr>
                        </m:naryPr>
                        <m:sub>
                          <m:r>
                            <m:rPr>
                              <m:brk m:alnAt="23"/>
                            </m:rPr>
                            <a:rPr lang="fr-FR" sz="1600" i="1">
                              <a:solidFill>
                                <a:srgbClr val="800080"/>
                              </a:solidFill>
                              <a:latin typeface="Cambria Math" panose="02040503050406030204" pitchFamily="18" charset="0"/>
                              <a:sym typeface="Symbol" panose="05050102010706020507" pitchFamily="18" charset="2"/>
                            </a:rPr>
                            <m:t>𝑖</m:t>
                          </m:r>
                          <m:r>
                            <a:rPr lang="fr-FR" sz="1600" i="1">
                              <a:solidFill>
                                <a:srgbClr val="800080"/>
                              </a:solidFill>
                              <a:latin typeface="Cambria Math" panose="02040503050406030204" pitchFamily="18" charset="0"/>
                              <a:sym typeface="Symbol" panose="05050102010706020507" pitchFamily="18" charset="2"/>
                            </a:rPr>
                            <m:t>=1</m:t>
                          </m:r>
                        </m:sub>
                        <m:sup>
                          <m:r>
                            <a:rPr lang="fr-FR" sz="1600" i="1">
                              <a:solidFill>
                                <a:srgbClr val="800080"/>
                              </a:solidFill>
                              <a:latin typeface="Cambria Math" panose="02040503050406030204" pitchFamily="18" charset="0"/>
                              <a:sym typeface="Symbol" panose="05050102010706020507" pitchFamily="18" charset="2"/>
                            </a:rPr>
                            <m:t>𝑥</m:t>
                          </m:r>
                        </m:sup>
                        <m:e>
                          <m:d>
                            <m:dPr>
                              <m:begChr m:val="|"/>
                              <m:endChr m:val="|"/>
                              <m:ctrlPr>
                                <a:rPr lang="fr-FR" sz="1600" i="1" smtClean="0">
                                  <a:solidFill>
                                    <a:srgbClr val="800080"/>
                                  </a:solidFill>
                                  <a:latin typeface="Cambria Math" panose="02040503050406030204" pitchFamily="18" charset="0"/>
                                  <a:sym typeface="Symbol" panose="05050102010706020507" pitchFamily="18" charset="2"/>
                                </a:rPr>
                              </m:ctrlPr>
                            </m:dPr>
                            <m:e>
                              <m:sSub>
                                <m:sSubPr>
                                  <m:ctrlPr>
                                    <a:rPr lang="fr-FR" sz="1600" i="1">
                                      <a:solidFill>
                                        <a:srgbClr val="800080"/>
                                      </a:solidFill>
                                      <a:latin typeface="Cambria Math" panose="02040503050406030204" pitchFamily="18" charset="0"/>
                                      <a:sym typeface="Symbol" panose="05050102010706020507" pitchFamily="18" charset="2"/>
                                    </a:rPr>
                                  </m:ctrlPr>
                                </m:sSubPr>
                                <m:e>
                                  <m:r>
                                    <a:rPr lang="fr-FR" sz="1600" i="1">
                                      <a:solidFill>
                                        <a:srgbClr val="800080"/>
                                      </a:solidFill>
                                      <a:latin typeface="Cambria Math" panose="02040503050406030204" pitchFamily="18" charset="0"/>
                                      <a:sym typeface="Symbol" panose="05050102010706020507" pitchFamily="18" charset="2"/>
                                    </a:rPr>
                                    <m:t>𝑥</m:t>
                                  </m:r>
                                </m:e>
                                <m:sub>
                                  <m:r>
                                    <a:rPr lang="fr-FR" sz="1600" i="1">
                                      <a:solidFill>
                                        <a:srgbClr val="800080"/>
                                      </a:solidFill>
                                      <a:latin typeface="Cambria Math" panose="02040503050406030204" pitchFamily="18" charset="0"/>
                                      <a:sym typeface="Symbol" panose="05050102010706020507" pitchFamily="18" charset="2"/>
                                    </a:rPr>
                                    <m:t>𝑖</m:t>
                                  </m:r>
                                </m:sub>
                              </m:sSub>
                              <m:r>
                                <a:rPr lang="fr-FR" sz="1600" i="1">
                                  <a:solidFill>
                                    <a:srgbClr val="800080"/>
                                  </a:solidFill>
                                  <a:latin typeface="Cambria Math" panose="02040503050406030204" pitchFamily="18" charset="0"/>
                                  <a:sym typeface="Symbol" panose="05050102010706020507" pitchFamily="18" charset="2"/>
                                </a:rPr>
                                <m:t>−</m:t>
                              </m:r>
                              <m:sSub>
                                <m:sSubPr>
                                  <m:ctrlPr>
                                    <a:rPr lang="fr-FR" sz="1600" i="1">
                                      <a:solidFill>
                                        <a:srgbClr val="800080"/>
                                      </a:solidFill>
                                      <a:latin typeface="Cambria Math" panose="02040503050406030204" pitchFamily="18" charset="0"/>
                                      <a:sym typeface="Symbol" panose="05050102010706020507" pitchFamily="18" charset="2"/>
                                    </a:rPr>
                                  </m:ctrlPr>
                                </m:sSubPr>
                                <m:e>
                                  <m:r>
                                    <a:rPr lang="fr-FR" sz="1600" i="1">
                                      <a:solidFill>
                                        <a:srgbClr val="800080"/>
                                      </a:solidFill>
                                      <a:latin typeface="Cambria Math" panose="02040503050406030204" pitchFamily="18" charset="0"/>
                                      <a:sym typeface="Symbol" panose="05050102010706020507" pitchFamily="18" charset="2"/>
                                    </a:rPr>
                                    <m:t>𝑦</m:t>
                                  </m:r>
                                </m:e>
                                <m:sub>
                                  <m:r>
                                    <a:rPr lang="fr-FR" sz="1600" i="1">
                                      <a:solidFill>
                                        <a:srgbClr val="800080"/>
                                      </a:solidFill>
                                      <a:latin typeface="Cambria Math" panose="02040503050406030204" pitchFamily="18" charset="0"/>
                                      <a:sym typeface="Symbol" panose="05050102010706020507" pitchFamily="18" charset="2"/>
                                    </a:rPr>
                                    <m:t>𝑖</m:t>
                                  </m:r>
                                </m:sub>
                              </m:sSub>
                            </m:e>
                          </m:d>
                        </m:e>
                      </m:nary>
                    </m:oMath>
                  </m:oMathPara>
                </a14:m>
                <a:endParaRPr lang="fr-FR" sz="1600" i="1" dirty="0">
                  <a:solidFill>
                    <a:srgbClr val="800080"/>
                  </a:solidFill>
                </a:endParaRPr>
              </a:p>
            </p:txBody>
          </p:sp>
        </mc:Choice>
        <mc:Fallback xmlns="">
          <p:sp>
            <p:nvSpPr>
              <p:cNvPr id="5" name="Rectangle 1">
                <a:extLst>
                  <a:ext uri="{FF2B5EF4-FFF2-40B4-BE49-F238E27FC236}">
                    <a16:creationId xmlns:a16="http://schemas.microsoft.com/office/drawing/2014/main" id="{2500D5FE-0A1C-91AA-CDF5-47A034D1D718}"/>
                  </a:ext>
                </a:extLst>
              </p:cNvPr>
              <p:cNvSpPr>
                <a:spLocks noRot="1" noChangeAspect="1" noMove="1" noResize="1" noEditPoints="1" noAdjustHandles="1" noChangeArrowheads="1" noChangeShapeType="1" noTextEdit="1"/>
              </p:cNvSpPr>
              <p:nvPr/>
            </p:nvSpPr>
            <p:spPr bwMode="auto">
              <a:xfrm>
                <a:off x="2976736" y="4628150"/>
                <a:ext cx="3784426" cy="764505"/>
              </a:xfrm>
              <a:prstGeom prst="rect">
                <a:avLst/>
              </a:prstGeom>
              <a:blipFill>
                <a:blip r:embed="rId6"/>
                <a:stretch>
                  <a:fillRect t="-101639" b="-157377"/>
                </a:stretch>
              </a:blipFill>
              <a:ln w="15875">
                <a:noFill/>
                <a:miter lim="800000"/>
                <a:headEnd/>
                <a:tailEnd/>
              </a:ln>
              <a:effectLst/>
            </p:spPr>
            <p:txBody>
              <a:bodyPr/>
              <a:lstStyle/>
              <a:p>
                <a:r>
                  <a:rPr lang="fr-FR">
                    <a:noFill/>
                  </a:rPr>
                  <a:t> </a:t>
                </a:r>
              </a:p>
            </p:txBody>
          </p:sp>
        </mc:Fallback>
      </mc:AlternateContent>
    </p:spTree>
    <p:extLst>
      <p:ext uri="{BB962C8B-B14F-4D97-AF65-F5344CB8AC3E}">
        <p14:creationId xmlns:p14="http://schemas.microsoft.com/office/powerpoint/2010/main" val="1033624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 Neighbors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Classement des iris (K-</a:t>
              </a:r>
              <a:r>
                <a:rPr lang="fr-FR" sz="2000" b="1" dirty="0" err="1">
                  <a:solidFill>
                    <a:srgbClr val="800080"/>
                  </a:solidFill>
                  <a:sym typeface="Wingdings" pitchFamily="2" charset="2"/>
                </a:rPr>
                <a:t>Neightbors</a:t>
              </a:r>
              <a:r>
                <a:rPr lang="fr-FR" sz="2000" b="1" dirty="0">
                  <a:solidFill>
                    <a:srgbClr val="800080"/>
                  </a:solidFill>
                  <a:sym typeface="Wingdings" pitchFamily="2" charset="2"/>
                </a:rPr>
                <a:t>)</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L’utilisation d’un </a:t>
              </a:r>
              <a:r>
                <a:rPr lang="fr-FR" i="1" dirty="0" err="1">
                  <a:solidFill>
                    <a:srgbClr val="800080"/>
                  </a:solidFill>
                </a:rPr>
                <a:t>KNeighborsClassifier</a:t>
              </a:r>
              <a:r>
                <a:rPr lang="fr-FR" i="1" dirty="0">
                  <a:solidFill>
                    <a:srgbClr val="800080"/>
                  </a:solidFill>
                </a:rPr>
                <a:t> permet de classifier les données.</a:t>
              </a:r>
            </a:p>
            <a:p>
              <a:pPr lvl="1" algn="just">
                <a:spcAft>
                  <a:spcPts val="600"/>
                </a:spcAft>
                <a:buFont typeface="Wingdings" pitchFamily="2" charset="2"/>
                <a:buChar char="§"/>
              </a:pPr>
              <a:r>
                <a:rPr lang="fr-FR" i="1" dirty="0">
                  <a:solidFill>
                    <a:srgbClr val="800080"/>
                  </a:solidFill>
                </a:rPr>
                <a:t> Par défaut ce modèle utilise 5 voisins et une distance Euclidienne comme hyper paramètres.</a:t>
              </a:r>
            </a:p>
          </p:txBody>
        </p:sp>
      </p:grpSp>
      <p:grpSp>
        <p:nvGrpSpPr>
          <p:cNvPr id="17" name="Groupe 16">
            <a:extLst>
              <a:ext uri="{FF2B5EF4-FFF2-40B4-BE49-F238E27FC236}">
                <a16:creationId xmlns:a16="http://schemas.microsoft.com/office/drawing/2014/main" id="{6F31A1E6-4C8B-24CD-7C3D-7495A77ACCB7}"/>
              </a:ext>
            </a:extLst>
          </p:cNvPr>
          <p:cNvGrpSpPr/>
          <p:nvPr/>
        </p:nvGrpSpPr>
        <p:grpSpPr>
          <a:xfrm>
            <a:off x="813197" y="3079000"/>
            <a:ext cx="7733903" cy="954107"/>
            <a:chOff x="813197" y="4857502"/>
            <a:chExt cx="7733903" cy="954107"/>
          </a:xfrm>
        </p:grpSpPr>
        <p:sp>
          <p:nvSpPr>
            <p:cNvPr id="10" name="ZoneTexte 9">
              <a:extLst>
                <a:ext uri="{FF2B5EF4-FFF2-40B4-BE49-F238E27FC236}">
                  <a16:creationId xmlns:a16="http://schemas.microsoft.com/office/drawing/2014/main" id="{F3C4A115-EC17-5324-938B-E4A9123FC0B0}"/>
                </a:ext>
              </a:extLst>
            </p:cNvPr>
            <p:cNvSpPr txBox="1"/>
            <p:nvPr/>
          </p:nvSpPr>
          <p:spPr>
            <a:xfrm>
              <a:off x="813197" y="5042168"/>
              <a:ext cx="1892720" cy="584775"/>
            </a:xfrm>
            <a:prstGeom prst="rect">
              <a:avLst/>
            </a:prstGeom>
            <a:noFill/>
          </p:spPr>
          <p:txBody>
            <a:bodyPr wrap="square">
              <a:spAutoFit/>
            </a:bodyPr>
            <a:lstStyle/>
            <a:p>
              <a:pPr algn="ctr">
                <a:tabLst>
                  <a:tab pos="1558925" algn="ctr"/>
                </a:tabLst>
              </a:pPr>
              <a:r>
                <a:rPr lang="fr-FR" sz="1600" i="1" dirty="0">
                  <a:solidFill>
                    <a:srgbClr val="800080"/>
                  </a:solidFill>
                </a:rPr>
                <a:t>Utilisation d’un modèle de K-NC</a:t>
              </a:r>
              <a:endParaRPr lang="fr-FR" sz="1600" i="1" dirty="0">
                <a:solidFill>
                  <a:srgbClr val="419BDF"/>
                </a:solidFill>
              </a:endParaRPr>
            </a:p>
          </p:txBody>
        </p:sp>
        <p:sp>
          <p:nvSpPr>
            <p:cNvPr id="11" name="Rectangle 1">
              <a:extLst>
                <a:ext uri="{FF2B5EF4-FFF2-40B4-BE49-F238E27FC236}">
                  <a16:creationId xmlns:a16="http://schemas.microsoft.com/office/drawing/2014/main" id="{28E8AD14-1BC1-9464-DB4B-7EFEE84FA7C6}"/>
                </a:ext>
              </a:extLst>
            </p:cNvPr>
            <p:cNvSpPr>
              <a:spLocks noChangeArrowheads="1"/>
            </p:cNvSpPr>
            <p:nvPr/>
          </p:nvSpPr>
          <p:spPr bwMode="auto">
            <a:xfrm>
              <a:off x="3524250" y="4857502"/>
              <a:ext cx="5022850" cy="954107"/>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sklearn.neighbors</a:t>
              </a:r>
              <a:r>
                <a:rPr lang="fr-FR" sz="1400" i="1" dirty="0">
                  <a:solidFill>
                    <a:srgbClr val="800080"/>
                  </a:solidFill>
                </a:rPr>
                <a:t> import </a:t>
              </a:r>
              <a:r>
                <a:rPr lang="fr-FR" sz="1400" i="1" dirty="0" err="1">
                  <a:solidFill>
                    <a:srgbClr val="800080"/>
                  </a:solidFill>
                </a:rPr>
                <a:t>KNeighborsClassifier</a:t>
              </a:r>
              <a:endParaRPr lang="fr-FR" sz="1400" i="1" dirty="0">
                <a:solidFill>
                  <a:srgbClr val="800080"/>
                </a:solidFill>
              </a:endParaRPr>
            </a:p>
            <a:p>
              <a:pPr>
                <a:tabLst>
                  <a:tab pos="1558925" algn="ctr"/>
                </a:tabLst>
              </a:pPr>
              <a:r>
                <a:rPr lang="fr-FR" sz="1400" i="1" dirty="0">
                  <a:solidFill>
                    <a:srgbClr val="800080"/>
                  </a:solidFill>
                </a:rPr>
                <a:t>model = </a:t>
              </a:r>
              <a:r>
                <a:rPr lang="fr-FR" sz="1400" i="1" dirty="0" err="1">
                  <a:solidFill>
                    <a:srgbClr val="800080"/>
                  </a:solidFill>
                </a:rPr>
                <a:t>KNeighborsClassifier</a:t>
              </a:r>
              <a:r>
                <a:rPr lang="fr-FR" sz="1400" i="1" dirty="0">
                  <a:solidFill>
                    <a:srgbClr val="800080"/>
                  </a:solidFill>
                </a:rPr>
                <a:t>() </a:t>
              </a:r>
            </a:p>
            <a:p>
              <a:pPr>
                <a:tabLst>
                  <a:tab pos="1558925" algn="ctr"/>
                </a:tabLst>
              </a:pPr>
              <a:r>
                <a:rPr lang="fr-FR" sz="1400" i="1" dirty="0" err="1">
                  <a:solidFill>
                    <a:srgbClr val="800080"/>
                  </a:solidFill>
                </a:rPr>
                <a:t>model.fit</a:t>
              </a:r>
              <a:r>
                <a:rPr lang="fr-FR" sz="1400" i="1" dirty="0">
                  <a:solidFill>
                    <a:srgbClr val="800080"/>
                  </a:solidFill>
                </a:rPr>
                <a:t>(</a:t>
              </a:r>
              <a:r>
                <a:rPr lang="fr-FR" sz="1400" i="1" dirty="0" err="1">
                  <a:solidFill>
                    <a:srgbClr val="800080"/>
                  </a:solidFill>
                </a:rPr>
                <a:t>X_train,Y_train</a:t>
              </a:r>
              <a:r>
                <a:rPr lang="fr-FR" sz="1400" i="1" dirty="0">
                  <a:solidFill>
                    <a:srgbClr val="800080"/>
                  </a:solidFill>
                </a:rPr>
                <a:t>)</a:t>
              </a:r>
            </a:p>
            <a:p>
              <a:pPr>
                <a:tabLst>
                  <a:tab pos="1558925" algn="ctr"/>
                </a:tabLst>
              </a:pPr>
              <a:r>
                <a:rPr lang="fr-FR" sz="1400" i="1" dirty="0" err="1">
                  <a:solidFill>
                    <a:srgbClr val="800080"/>
                  </a:solidFill>
                </a:rPr>
                <a:t>Y_pred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a:t>
              </a:r>
              <a:r>
                <a:rPr lang="fr-FR" sz="1400" i="1" dirty="0" err="1">
                  <a:solidFill>
                    <a:srgbClr val="800080"/>
                  </a:solidFill>
                </a:rPr>
                <a:t>X_test</a:t>
              </a:r>
              <a:r>
                <a:rPr lang="fr-FR" sz="1400" i="1" dirty="0">
                  <a:solidFill>
                    <a:srgbClr val="800080"/>
                  </a:solidFill>
                </a:rPr>
                <a:t>)	 </a:t>
              </a:r>
              <a:r>
                <a:rPr lang="fr-FR" sz="1400" i="1" dirty="0">
                  <a:solidFill>
                    <a:srgbClr val="419BDF"/>
                  </a:solidFill>
                </a:rPr>
                <a:t># Estimation sur le test</a:t>
              </a:r>
            </a:p>
          </p:txBody>
        </p:sp>
      </p:grpSp>
      <p:grpSp>
        <p:nvGrpSpPr>
          <p:cNvPr id="3" name="Groupe 2">
            <a:extLst>
              <a:ext uri="{FF2B5EF4-FFF2-40B4-BE49-F238E27FC236}">
                <a16:creationId xmlns:a16="http://schemas.microsoft.com/office/drawing/2014/main" id="{8EB0AA8B-A4DF-73BD-CF7D-F395DBEAADA5}"/>
              </a:ext>
            </a:extLst>
          </p:cNvPr>
          <p:cNvGrpSpPr/>
          <p:nvPr/>
        </p:nvGrpSpPr>
        <p:grpSpPr>
          <a:xfrm>
            <a:off x="813197" y="4299317"/>
            <a:ext cx="7733903" cy="954107"/>
            <a:chOff x="813197" y="4857502"/>
            <a:chExt cx="7733903" cy="954107"/>
          </a:xfrm>
        </p:grpSpPr>
        <p:sp>
          <p:nvSpPr>
            <p:cNvPr id="4" name="ZoneTexte 3">
              <a:extLst>
                <a:ext uri="{FF2B5EF4-FFF2-40B4-BE49-F238E27FC236}">
                  <a16:creationId xmlns:a16="http://schemas.microsoft.com/office/drawing/2014/main" id="{885042C4-9314-75B4-9BBD-36B11D1CFBE4}"/>
                </a:ext>
              </a:extLst>
            </p:cNvPr>
            <p:cNvSpPr txBox="1"/>
            <p:nvPr/>
          </p:nvSpPr>
          <p:spPr>
            <a:xfrm>
              <a:off x="813197" y="5042168"/>
              <a:ext cx="2311968" cy="584775"/>
            </a:xfrm>
            <a:prstGeom prst="rect">
              <a:avLst/>
            </a:prstGeom>
            <a:noFill/>
          </p:spPr>
          <p:txBody>
            <a:bodyPr wrap="square">
              <a:spAutoFit/>
            </a:bodyPr>
            <a:lstStyle/>
            <a:p>
              <a:pPr algn="ctr">
                <a:tabLst>
                  <a:tab pos="1558925" algn="ctr"/>
                </a:tabLst>
              </a:pPr>
              <a:r>
                <a:rPr lang="fr-FR" sz="1600" i="1" dirty="0">
                  <a:solidFill>
                    <a:srgbClr val="800080"/>
                  </a:solidFill>
                </a:rPr>
                <a:t>Utilisation de </a:t>
              </a:r>
              <a:r>
                <a:rPr lang="fr-FR" sz="1600" i="1" dirty="0" err="1">
                  <a:solidFill>
                    <a:srgbClr val="800080"/>
                  </a:solidFill>
                </a:rPr>
                <a:t>seaborn</a:t>
              </a:r>
              <a:r>
                <a:rPr lang="fr-FR" sz="1600" i="1" dirty="0">
                  <a:solidFill>
                    <a:srgbClr val="800080"/>
                  </a:solidFill>
                </a:rPr>
                <a:t> pour l’affichage</a:t>
              </a:r>
              <a:endParaRPr lang="fr-FR" sz="1600" i="1" dirty="0">
                <a:solidFill>
                  <a:srgbClr val="419BDF"/>
                </a:solidFill>
              </a:endParaRPr>
            </a:p>
          </p:txBody>
        </p:sp>
        <p:sp>
          <p:nvSpPr>
            <p:cNvPr id="6" name="Rectangle 1">
              <a:extLst>
                <a:ext uri="{FF2B5EF4-FFF2-40B4-BE49-F238E27FC236}">
                  <a16:creationId xmlns:a16="http://schemas.microsoft.com/office/drawing/2014/main" id="{95CC0A6B-5398-6A6B-4F39-9931D337DD41}"/>
                </a:ext>
              </a:extLst>
            </p:cNvPr>
            <p:cNvSpPr>
              <a:spLocks noChangeArrowheads="1"/>
            </p:cNvSpPr>
            <p:nvPr/>
          </p:nvSpPr>
          <p:spPr bwMode="auto">
            <a:xfrm>
              <a:off x="3524250" y="4857502"/>
              <a:ext cx="5022850" cy="954107"/>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import </a:t>
              </a:r>
              <a:r>
                <a:rPr lang="fr-FR" sz="1400" i="1" dirty="0" err="1">
                  <a:solidFill>
                    <a:srgbClr val="800080"/>
                  </a:solidFill>
                </a:rPr>
                <a:t>seaborn</a:t>
              </a:r>
              <a:r>
                <a:rPr lang="fr-FR" sz="1400" i="1" dirty="0">
                  <a:solidFill>
                    <a:srgbClr val="800080"/>
                  </a:solidFill>
                </a:rPr>
                <a:t> as </a:t>
              </a:r>
              <a:r>
                <a:rPr lang="fr-FR" sz="1400" i="1" dirty="0" err="1">
                  <a:solidFill>
                    <a:srgbClr val="800080"/>
                  </a:solidFill>
                </a:rPr>
                <a:t>sns</a:t>
              </a:r>
              <a:endParaRPr lang="fr-FR" sz="1400" i="1" dirty="0">
                <a:solidFill>
                  <a:srgbClr val="800080"/>
                </a:solidFill>
              </a:endParaRPr>
            </a:p>
            <a:p>
              <a:pPr>
                <a:tabLst>
                  <a:tab pos="1558925" algn="ctr"/>
                </a:tabLst>
              </a:pPr>
              <a:r>
                <a:rPr lang="fr-FR" sz="1400" i="1" dirty="0" err="1">
                  <a:solidFill>
                    <a:srgbClr val="800080"/>
                  </a:solidFill>
                </a:rPr>
                <a:t>sns.heatmap</a:t>
              </a:r>
              <a:r>
                <a:rPr lang="fr-FR" sz="1400" i="1" dirty="0">
                  <a:solidFill>
                    <a:srgbClr val="800080"/>
                  </a:solidFill>
                </a:rPr>
                <a:t>(conf, </a:t>
              </a:r>
              <a:r>
                <a:rPr lang="fr-FR" sz="1400" i="1" dirty="0" err="1">
                  <a:solidFill>
                    <a:srgbClr val="800080"/>
                  </a:solidFill>
                </a:rPr>
                <a:t>annot</a:t>
              </a:r>
              <a:r>
                <a:rPr lang="fr-FR" sz="1400" i="1" dirty="0">
                  <a:solidFill>
                    <a:srgbClr val="800080"/>
                  </a:solidFill>
                </a:rPr>
                <a:t>=</a:t>
              </a:r>
              <a:r>
                <a:rPr lang="fr-FR" sz="1400" i="1" dirty="0" err="1">
                  <a:solidFill>
                    <a:srgbClr val="800080"/>
                  </a:solidFill>
                </a:rPr>
                <a:t>True</a:t>
              </a:r>
              <a:r>
                <a:rPr lang="fr-FR" sz="1400" i="1" dirty="0">
                  <a:solidFill>
                    <a:srgbClr val="800080"/>
                  </a:solidFill>
                </a:rPr>
                <a:t>, </a:t>
              </a:r>
              <a:r>
                <a:rPr lang="fr-FR" sz="1400" i="1" dirty="0" err="1">
                  <a:solidFill>
                    <a:srgbClr val="800080"/>
                  </a:solidFill>
                </a:rPr>
                <a:t>cbar</a:t>
              </a:r>
              <a:r>
                <a:rPr lang="fr-FR" sz="1400" i="1" dirty="0">
                  <a:solidFill>
                    <a:srgbClr val="800080"/>
                  </a:solidFill>
                </a:rPr>
                <a:t>=False, </a:t>
              </a:r>
              <a:r>
                <a:rPr lang="fr-FR" sz="1400" i="1" dirty="0" err="1">
                  <a:solidFill>
                    <a:srgbClr val="800080"/>
                  </a:solidFill>
                </a:rPr>
                <a:t>xticklabels</a:t>
              </a:r>
              <a:r>
                <a:rPr lang="fr-FR" sz="1400" i="1" dirty="0">
                  <a:solidFill>
                    <a:srgbClr val="800080"/>
                  </a:solidFill>
                </a:rPr>
                <a:t>=       </a:t>
              </a:r>
            </a:p>
            <a:p>
              <a:pPr>
                <a:tabLst>
                  <a:tab pos="1558925" algn="ctr"/>
                </a:tabLst>
              </a:pPr>
              <a:r>
                <a:rPr lang="fr-FR" sz="1400" i="1" dirty="0">
                  <a:solidFill>
                    <a:srgbClr val="800080"/>
                  </a:solidFill>
                </a:rPr>
                <a:t>                     </a:t>
              </a:r>
              <a:r>
                <a:rPr lang="fr-FR" sz="1400" i="1" dirty="0" err="1">
                  <a:solidFill>
                    <a:srgbClr val="800080"/>
                  </a:solidFill>
                </a:rPr>
                <a:t>model.classes</a:t>
              </a:r>
              <a:r>
                <a:rPr lang="fr-FR" sz="1400" i="1" dirty="0">
                  <a:solidFill>
                    <a:srgbClr val="800080"/>
                  </a:solidFill>
                </a:rPr>
                <a:t>_, </a:t>
              </a:r>
              <a:r>
                <a:rPr lang="fr-FR" sz="1400" i="1" dirty="0" err="1">
                  <a:solidFill>
                    <a:srgbClr val="800080"/>
                  </a:solidFill>
                </a:rPr>
                <a:t>yticklabels</a:t>
              </a:r>
              <a:r>
                <a:rPr lang="fr-FR" sz="1400" i="1" dirty="0">
                  <a:solidFill>
                    <a:srgbClr val="800080"/>
                  </a:solidFill>
                </a:rPr>
                <a:t>=</a:t>
              </a:r>
              <a:r>
                <a:rPr lang="fr-FR" sz="1400" i="1" dirty="0" err="1">
                  <a:solidFill>
                    <a:srgbClr val="800080"/>
                  </a:solidFill>
                </a:rPr>
                <a:t>model.classes</a:t>
              </a:r>
              <a:r>
                <a:rPr lang="fr-FR" sz="1400" i="1" dirty="0">
                  <a:solidFill>
                    <a:srgbClr val="800080"/>
                  </a:solidFill>
                </a:rPr>
                <a:t>_)</a:t>
              </a:r>
            </a:p>
            <a:p>
              <a:pPr>
                <a:tabLst>
                  <a:tab pos="1558925" algn="ctr"/>
                </a:tabLst>
              </a:pPr>
              <a:r>
                <a:rPr lang="fr-FR" sz="1400" i="1" dirty="0" err="1">
                  <a:solidFill>
                    <a:srgbClr val="800080"/>
                  </a:solidFill>
                </a:rPr>
                <a:t>plt.show</a:t>
              </a:r>
              <a:r>
                <a:rPr lang="fr-FR" sz="1400" i="1" dirty="0">
                  <a:solidFill>
                    <a:srgbClr val="800080"/>
                  </a:solidFill>
                </a:rPr>
                <a:t>()</a:t>
              </a:r>
              <a:endParaRPr lang="fr-FR" sz="1400" i="1" dirty="0">
                <a:solidFill>
                  <a:srgbClr val="419BDF"/>
                </a:solidFill>
              </a:endParaRPr>
            </a:p>
          </p:txBody>
        </p:sp>
      </p:grpSp>
      <p:sp>
        <p:nvSpPr>
          <p:cNvPr id="19" name="Text Box 10">
            <a:extLst>
              <a:ext uri="{FF2B5EF4-FFF2-40B4-BE49-F238E27FC236}">
                <a16:creationId xmlns:a16="http://schemas.microsoft.com/office/drawing/2014/main" id="{2BEFAACA-50DA-9F3F-E036-8D8360520100}"/>
              </a:ext>
            </a:extLst>
          </p:cNvPr>
          <p:cNvSpPr txBox="1">
            <a:spLocks noChangeArrowheads="1"/>
          </p:cNvSpPr>
          <p:nvPr/>
        </p:nvSpPr>
        <p:spPr bwMode="auto">
          <a:xfrm>
            <a:off x="713808" y="5549384"/>
            <a:ext cx="8140419" cy="1000274"/>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Le modèle est sensible au nombre de voisins. </a:t>
            </a:r>
          </a:p>
          <a:p>
            <a:pPr lvl="1" algn="just">
              <a:spcAft>
                <a:spcPts val="600"/>
              </a:spcAft>
              <a:buClr>
                <a:schemeClr val="accent2"/>
              </a:buClr>
              <a:buFont typeface="Wingdings" pitchFamily="2" charset="2"/>
              <a:buChar char="§"/>
            </a:pPr>
            <a:r>
              <a:rPr lang="fr-FR" i="1" dirty="0">
                <a:solidFill>
                  <a:srgbClr val="800080"/>
                </a:solidFill>
              </a:rPr>
              <a:t> Avec un nombre de </a:t>
            </a:r>
            <a:r>
              <a:rPr lang="fr-FR" i="1" dirty="0" err="1">
                <a:solidFill>
                  <a:srgbClr val="800080"/>
                </a:solidFill>
              </a:rPr>
              <a:t>n_neighbors</a:t>
            </a:r>
            <a:r>
              <a:rPr lang="fr-FR" i="1" dirty="0">
                <a:solidFill>
                  <a:srgbClr val="800080"/>
                </a:solidFill>
              </a:rPr>
              <a:t>=100 tous les iris sont classés comme étant de type "</a:t>
            </a:r>
            <a:r>
              <a:rPr lang="fr-FR" i="1" dirty="0" err="1">
                <a:solidFill>
                  <a:srgbClr val="800080"/>
                </a:solidFill>
              </a:rPr>
              <a:t>virginica</a:t>
            </a:r>
            <a:r>
              <a:rPr lang="fr-FR" i="1" dirty="0">
                <a:solidFill>
                  <a:srgbClr val="800080"/>
                </a:solidFill>
              </a:rPr>
              <a:t>".</a:t>
            </a:r>
          </a:p>
        </p:txBody>
      </p:sp>
      <p:pic>
        <p:nvPicPr>
          <p:cNvPr id="20" name="Image 19">
            <a:extLst>
              <a:ext uri="{FF2B5EF4-FFF2-40B4-BE49-F238E27FC236}">
                <a16:creationId xmlns:a16="http://schemas.microsoft.com/office/drawing/2014/main" id="{F2EBBF23-938F-8741-7209-217D8F56D0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6826" y="3052875"/>
            <a:ext cx="4595985" cy="3446989"/>
          </a:xfrm>
          <a:prstGeom prst="rect">
            <a:avLst/>
          </a:prstGeom>
        </p:spPr>
      </p:pic>
    </p:spTree>
    <p:extLst>
      <p:ext uri="{BB962C8B-B14F-4D97-AF65-F5344CB8AC3E}">
        <p14:creationId xmlns:p14="http://schemas.microsoft.com/office/powerpoint/2010/main" val="14019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30153"/>
            <a:chOff x="0" y="998538"/>
            <a:chExt cx="9144000" cy="543015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 Neighbors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167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Utilisation des K-</a:t>
              </a:r>
              <a:r>
                <a:rPr lang="fr-FR" sz="2000" b="1" dirty="0" err="1">
                  <a:solidFill>
                    <a:srgbClr val="800080"/>
                  </a:solidFill>
                  <a:sym typeface="Wingdings" pitchFamily="2" charset="2"/>
                </a:rPr>
                <a:t>Neightbors</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Un K-</a:t>
              </a:r>
              <a:r>
                <a:rPr lang="fr-FR" i="1" dirty="0" err="1">
                  <a:solidFill>
                    <a:srgbClr val="800080"/>
                  </a:solidFill>
                </a:rPr>
                <a:t>Neightbors</a:t>
              </a:r>
              <a:r>
                <a:rPr lang="fr-FR" i="1" dirty="0">
                  <a:solidFill>
                    <a:srgbClr val="800080"/>
                  </a:solidFill>
                </a:rPr>
                <a:t> est facile à implémenter et très simple à comprendre.</a:t>
              </a:r>
            </a:p>
            <a:p>
              <a:pPr lvl="1" algn="just">
                <a:spcAft>
                  <a:spcPts val="600"/>
                </a:spcAft>
                <a:buFont typeface="Wingdings" pitchFamily="2" charset="2"/>
                <a:buChar char="§"/>
              </a:pPr>
              <a:r>
                <a:rPr lang="fr-FR" i="1" dirty="0">
                  <a:solidFill>
                    <a:srgbClr val="800080"/>
                  </a:solidFill>
                </a:rPr>
                <a:t> Il s'adapte facilement a mesure que de nouveaux individus sont ajoutés et permet de les prendre en compte sans avoir a réentraîner le modèle.</a:t>
              </a:r>
            </a:p>
            <a:p>
              <a:pPr lvl="1" algn="just">
                <a:spcAft>
                  <a:spcPts val="600"/>
                </a:spcAft>
                <a:buFont typeface="Wingdings" pitchFamily="2" charset="2"/>
                <a:buChar char="§"/>
              </a:pPr>
              <a:r>
                <a:rPr lang="fr-FR" i="1" dirty="0">
                  <a:solidFill>
                    <a:srgbClr val="800080"/>
                  </a:solidFill>
                </a:rPr>
                <a:t> Seulement deux hyper paramètres sont nécessaires pour définir le modèle : la valeur k et une mesure de distance.</a:t>
              </a:r>
            </a:p>
            <a:p>
              <a:pPr lvl="1" algn="just">
                <a:spcAft>
                  <a:spcPts val="600"/>
                </a:spcAft>
                <a:buFont typeface="Wingdings" pitchFamily="2" charset="2"/>
                <a:buChar char="§"/>
              </a:pPr>
              <a:r>
                <a:rPr lang="fr-FR" i="1" dirty="0">
                  <a:solidFill>
                    <a:srgbClr val="800080"/>
                  </a:solidFill>
                </a:rPr>
                <a:t> Mais les K-</a:t>
              </a:r>
              <a:r>
                <a:rPr lang="fr-FR" i="1" dirty="0" err="1">
                  <a:solidFill>
                    <a:srgbClr val="800080"/>
                  </a:solidFill>
                </a:rPr>
                <a:t>Neightbors</a:t>
              </a:r>
              <a:r>
                <a:rPr lang="fr-FR" i="1" dirty="0">
                  <a:solidFill>
                    <a:srgbClr val="800080"/>
                  </a:solidFill>
                </a:rPr>
                <a:t> utilisent plus de mémoire de stockage de données par rapport aux autres approches. </a:t>
              </a:r>
            </a:p>
            <a:p>
              <a:pPr lvl="1" algn="just">
                <a:spcAft>
                  <a:spcPts val="600"/>
                </a:spcAft>
                <a:buFont typeface="Wingdings" pitchFamily="2" charset="2"/>
                <a:buChar char="§"/>
              </a:pPr>
              <a:r>
                <a:rPr lang="fr-FR" i="1" dirty="0">
                  <a:solidFill>
                    <a:srgbClr val="800080"/>
                  </a:solidFill>
                </a:rPr>
                <a:t> Ces algorithmes fonctionnent mal avec des entrées de données de grande dimension. Le nombre d’erreurs augmente avec la taille des vecteurs.</a:t>
              </a:r>
            </a:p>
            <a:p>
              <a:pPr lvl="1" algn="just">
                <a:spcAft>
                  <a:spcPts val="600"/>
                </a:spcAft>
                <a:buFont typeface="Wingdings" pitchFamily="2" charset="2"/>
                <a:buChar char="§"/>
              </a:pPr>
              <a:r>
                <a:rPr lang="fr-FR" i="1" dirty="0">
                  <a:solidFill>
                    <a:srgbClr val="800080"/>
                  </a:solidFill>
                </a:rPr>
                <a:t> L’algorithme est très dépendant de la valeur k. Des différences notables peuvent apparaitre en fonction de ce paramètre.</a:t>
              </a:r>
            </a:p>
            <a:p>
              <a:pPr lvl="1" algn="just">
                <a:spcAft>
                  <a:spcPts val="600"/>
                </a:spcAft>
                <a:buFont typeface="Wingdings" pitchFamily="2" charset="2"/>
                <a:buChar char="§"/>
              </a:pPr>
              <a:r>
                <a:rPr lang="fr-FR" i="1" dirty="0">
                  <a:solidFill>
                    <a:srgbClr val="800080"/>
                  </a:solidFill>
                </a:rPr>
                <a:t> Avec des k trop petits le modèle peur sur-ajuster les données alors que des valeurs trop grandes ont tendance à "lisser" les prédictions.</a:t>
              </a:r>
            </a:p>
          </p:txBody>
        </p:sp>
      </p:grpSp>
    </p:spTree>
    <p:extLst>
      <p:ext uri="{BB962C8B-B14F-4D97-AF65-F5344CB8AC3E}">
        <p14:creationId xmlns:p14="http://schemas.microsoft.com/office/powerpoint/2010/main" val="1965761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84096"/>
            <a:chOff x="0" y="998538"/>
            <a:chExt cx="9144000" cy="578409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17064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Présentation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Les arbres de décision (AD) sont une catégorie d’arbres utilisée dans l’exploration de données et en informatique décisionnelle.</a:t>
              </a:r>
            </a:p>
            <a:p>
              <a:pPr lvl="1" algn="just">
                <a:spcAft>
                  <a:spcPts val="600"/>
                </a:spcAft>
                <a:buFont typeface="Wingdings" pitchFamily="2" charset="2"/>
                <a:buChar char="§"/>
              </a:pPr>
              <a:r>
                <a:rPr lang="fr-FR" i="1" dirty="0">
                  <a:solidFill>
                    <a:srgbClr val="800080"/>
                  </a:solidFill>
                </a:rPr>
                <a:t> Ils permettent d’obtenir un résultat en se basant sur une série de tests en vue de la prédiction d’un résultat ou d’une classe.</a:t>
              </a:r>
            </a:p>
            <a:p>
              <a:pPr lvl="1" algn="just">
                <a:spcAft>
                  <a:spcPts val="600"/>
                </a:spcAft>
                <a:buFont typeface="Wingdings" pitchFamily="2" charset="2"/>
                <a:buChar char="§"/>
              </a:pPr>
              <a:r>
                <a:rPr lang="fr-FR" i="1" dirty="0">
                  <a:solidFill>
                    <a:srgbClr val="800080"/>
                  </a:solidFill>
                </a:rPr>
                <a:t> La construction d’un AD se réalise en deux étapes.</a:t>
              </a:r>
            </a:p>
            <a:p>
              <a:pPr lvl="1" algn="just">
                <a:spcAft>
                  <a:spcPts val="600"/>
                </a:spcAft>
                <a:buFont typeface="Wingdings" pitchFamily="2" charset="2"/>
                <a:buChar char="§"/>
              </a:pPr>
              <a:r>
                <a:rPr lang="fr-FR" i="1" dirty="0">
                  <a:solidFill>
                    <a:srgbClr val="800080"/>
                  </a:solidFill>
                  <a:sym typeface="Symbol" panose="05050102010706020507" pitchFamily="18" charset="2"/>
                </a:rPr>
                <a:t> Etape 1 : la construction est un processus itératif de division de l’espace des données en régions de plus en plus pures en terme de classes.</a:t>
              </a:r>
            </a:p>
            <a:p>
              <a:pPr lvl="1" algn="just">
                <a:spcAft>
                  <a:spcPts val="600"/>
                </a:spcAft>
                <a:buFont typeface="Wingdings" pitchFamily="2" charset="2"/>
                <a:buChar char="§"/>
              </a:pPr>
              <a:r>
                <a:rPr lang="fr-FR" i="1" dirty="0">
                  <a:solidFill>
                    <a:srgbClr val="800080"/>
                  </a:solidFill>
                  <a:sym typeface="Symbol" panose="05050102010706020507" pitchFamily="18" charset="2"/>
                </a:rPr>
                <a:t> Chaque nœud intermédiaire réalise un test portant sur une variable dont le résultat indique la branche à suivre dans l'arbre. </a:t>
              </a:r>
            </a:p>
            <a:p>
              <a:pPr lvl="1" algn="just">
                <a:spcAft>
                  <a:spcPts val="600"/>
                </a:spcAft>
                <a:buFont typeface="Wingdings" pitchFamily="2" charset="2"/>
                <a:buChar char="§"/>
              </a:pPr>
              <a:r>
                <a:rPr lang="fr-FR" i="1" dirty="0">
                  <a:solidFill>
                    <a:srgbClr val="800080"/>
                  </a:solidFill>
                  <a:sym typeface="Symbol" panose="05050102010706020507" pitchFamily="18" charset="2"/>
                </a:rPr>
                <a:t> Pour classer un nouveau cas il faut suivre le chemin partant de la racine à une feuille de l'arbre en effectuant les différents tests à chaque nœud.</a:t>
              </a:r>
            </a:p>
            <a:p>
              <a:pPr lvl="1" algn="just">
                <a:spcAft>
                  <a:spcPts val="600"/>
                </a:spcAft>
                <a:buFont typeface="Wingdings" pitchFamily="2" charset="2"/>
                <a:buChar char="§"/>
              </a:pPr>
              <a:r>
                <a:rPr lang="fr-FR" i="1" dirty="0">
                  <a:solidFill>
                    <a:srgbClr val="800080"/>
                  </a:solidFill>
                  <a:sym typeface="Symbol" panose="05050102010706020507" pitchFamily="18" charset="2"/>
                </a:rPr>
                <a:t> Etape 2: l’élagage ("</a:t>
              </a:r>
              <a:r>
                <a:rPr lang="fr-FR" i="1" dirty="0" err="1">
                  <a:solidFill>
                    <a:srgbClr val="800080"/>
                  </a:solidFill>
                  <a:sym typeface="Symbol" panose="05050102010706020507" pitchFamily="18" charset="2"/>
                </a:rPr>
                <a:t>pruning</a:t>
              </a:r>
              <a:r>
                <a:rPr lang="fr-FR" i="1" dirty="0">
                  <a:solidFill>
                    <a:srgbClr val="800080"/>
                  </a:solidFill>
                  <a:sym typeface="Symbol" panose="05050102010706020507" pitchFamily="18" charset="2"/>
                </a:rPr>
                <a:t>") consiste à supprimer les feuilles peu représentatives pour garder de bonnes performances prédictives. </a:t>
              </a:r>
            </a:p>
            <a:p>
              <a:pPr lvl="1" algn="just">
                <a:spcAft>
                  <a:spcPts val="600"/>
                </a:spcAft>
                <a:buFont typeface="Wingdings" pitchFamily="2" charset="2"/>
                <a:buChar char="§"/>
              </a:pPr>
              <a:r>
                <a:rPr lang="fr-FR" i="1" dirty="0">
                  <a:solidFill>
                    <a:srgbClr val="800080"/>
                  </a:solidFill>
                  <a:sym typeface="Symbol" panose="05050102010706020507" pitchFamily="18" charset="2"/>
                </a:rPr>
                <a:t> Il existe un grand nombre de logiciels permettant de modéliser un processus sous la forme d’un arbre de décision : CART, CHAID, C4.5 …</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grpSp>
    </p:spTree>
    <p:extLst>
      <p:ext uri="{BB962C8B-B14F-4D97-AF65-F5344CB8AC3E}">
        <p14:creationId xmlns:p14="http://schemas.microsoft.com/office/powerpoint/2010/main" val="4094360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Représentation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Ces logiciels différents les uns des autres par les critères qui vont permettre de sélectionner l’ordre dans lesquels seront réalisés les tests.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grpSp>
      <p:cxnSp>
        <p:nvCxnSpPr>
          <p:cNvPr id="21" name="Connecteur droit avec flèche 20"/>
          <p:cNvCxnSpPr>
            <a:endCxn id="53" idx="0"/>
          </p:cNvCxnSpPr>
          <p:nvPr/>
        </p:nvCxnSpPr>
        <p:spPr>
          <a:xfrm>
            <a:off x="2409951" y="3177473"/>
            <a:ext cx="2763740" cy="3811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960451" y="3200855"/>
            <a:ext cx="1520811" cy="927467"/>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endCxn id="39" idx="0"/>
          </p:cNvCxnSpPr>
          <p:nvPr/>
        </p:nvCxnSpPr>
        <p:spPr>
          <a:xfrm flipH="1">
            <a:off x="2318773" y="3185624"/>
            <a:ext cx="148524" cy="102777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28668" y="3397399"/>
            <a:ext cx="950901" cy="307777"/>
          </a:xfrm>
          <a:prstGeom prst="rect">
            <a:avLst/>
          </a:prstGeom>
        </p:spPr>
        <p:txBody>
          <a:bodyPr wrap="none">
            <a:spAutoFit/>
          </a:bodyPr>
          <a:lstStyle/>
          <a:p>
            <a:r>
              <a:rPr lang="fr-FR" sz="1400" i="1">
                <a:solidFill>
                  <a:srgbClr val="800080"/>
                </a:solidFill>
              </a:rPr>
              <a:t>Abdomen</a:t>
            </a:r>
            <a:endParaRPr lang="fr-FR" sz="1400"/>
          </a:p>
        </p:txBody>
      </p:sp>
      <p:sp>
        <p:nvSpPr>
          <p:cNvPr id="49" name="Rectangle 48"/>
          <p:cNvSpPr/>
          <p:nvPr/>
        </p:nvSpPr>
        <p:spPr>
          <a:xfrm>
            <a:off x="1624497" y="3804054"/>
            <a:ext cx="681597" cy="307777"/>
          </a:xfrm>
          <a:prstGeom prst="rect">
            <a:avLst/>
          </a:prstGeom>
        </p:spPr>
        <p:txBody>
          <a:bodyPr wrap="none">
            <a:spAutoFit/>
          </a:bodyPr>
          <a:lstStyle/>
          <a:p>
            <a:r>
              <a:rPr lang="fr-FR" sz="1400" i="1">
                <a:solidFill>
                  <a:srgbClr val="800080"/>
                </a:solidFill>
              </a:rPr>
              <a:t>Gorge</a:t>
            </a:r>
            <a:endParaRPr lang="fr-FR" sz="1400"/>
          </a:p>
        </p:txBody>
      </p:sp>
      <p:sp>
        <p:nvSpPr>
          <p:cNvPr id="56" name="Rectangle 55"/>
          <p:cNvSpPr/>
          <p:nvPr/>
        </p:nvSpPr>
        <p:spPr>
          <a:xfrm>
            <a:off x="4069062" y="3034009"/>
            <a:ext cx="792205" cy="307777"/>
          </a:xfrm>
          <a:prstGeom prst="rect">
            <a:avLst/>
          </a:prstGeom>
        </p:spPr>
        <p:txBody>
          <a:bodyPr wrap="none">
            <a:spAutoFit/>
          </a:bodyPr>
          <a:lstStyle/>
          <a:p>
            <a:r>
              <a:rPr lang="fr-FR" sz="1400" i="1">
                <a:solidFill>
                  <a:srgbClr val="800080"/>
                </a:solidFill>
              </a:rPr>
              <a:t>Aucune</a:t>
            </a:r>
            <a:endParaRPr lang="fr-FR" sz="1400"/>
          </a:p>
        </p:txBody>
      </p:sp>
      <p:sp>
        <p:nvSpPr>
          <p:cNvPr id="57" name="Rectangle 56"/>
          <p:cNvSpPr/>
          <p:nvPr/>
        </p:nvSpPr>
        <p:spPr>
          <a:xfrm>
            <a:off x="5687236" y="4334036"/>
            <a:ext cx="463588" cy="307777"/>
          </a:xfrm>
          <a:prstGeom prst="rect">
            <a:avLst/>
          </a:prstGeom>
        </p:spPr>
        <p:txBody>
          <a:bodyPr wrap="none">
            <a:spAutoFit/>
          </a:bodyPr>
          <a:lstStyle/>
          <a:p>
            <a:r>
              <a:rPr lang="fr-FR" sz="1400" i="1">
                <a:solidFill>
                  <a:srgbClr val="800080"/>
                </a:solidFill>
              </a:rPr>
              <a:t>Oui</a:t>
            </a:r>
            <a:endParaRPr lang="fr-FR" sz="1400"/>
          </a:p>
        </p:txBody>
      </p:sp>
      <p:cxnSp>
        <p:nvCxnSpPr>
          <p:cNvPr id="58" name="Connecteur droit avec flèche 57"/>
          <p:cNvCxnSpPr>
            <a:endCxn id="42" idx="0"/>
          </p:cNvCxnSpPr>
          <p:nvPr/>
        </p:nvCxnSpPr>
        <p:spPr>
          <a:xfrm>
            <a:off x="5173690" y="3931682"/>
            <a:ext cx="628526" cy="98123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a:stCxn id="54" idx="0"/>
            <a:endCxn id="93" idx="0"/>
          </p:cNvCxnSpPr>
          <p:nvPr/>
        </p:nvCxnSpPr>
        <p:spPr>
          <a:xfrm flipH="1">
            <a:off x="4365584" y="3693956"/>
            <a:ext cx="808108" cy="159928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e 50"/>
          <p:cNvGrpSpPr/>
          <p:nvPr/>
        </p:nvGrpSpPr>
        <p:grpSpPr>
          <a:xfrm>
            <a:off x="144530" y="4164091"/>
            <a:ext cx="1390124" cy="413254"/>
            <a:chOff x="5222686" y="3076673"/>
            <a:chExt cx="1390124" cy="413254"/>
          </a:xfrm>
        </p:grpSpPr>
        <p:sp>
          <p:nvSpPr>
            <p:cNvPr id="50" name="Rectangle à coins arrondis 49"/>
            <p:cNvSpPr/>
            <p:nvPr/>
          </p:nvSpPr>
          <p:spPr>
            <a:xfrm>
              <a:off x="5222686" y="3076673"/>
              <a:ext cx="1390124"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5222686" y="3098634"/>
              <a:ext cx="1390124" cy="369332"/>
            </a:xfrm>
            <a:prstGeom prst="rect">
              <a:avLst/>
            </a:prstGeom>
          </p:spPr>
          <p:txBody>
            <a:bodyPr wrap="none">
              <a:spAutoFit/>
            </a:bodyPr>
            <a:lstStyle/>
            <a:p>
              <a:r>
                <a:rPr lang="fr-FR" i="1">
                  <a:solidFill>
                    <a:srgbClr val="800080"/>
                  </a:solidFill>
                </a:rPr>
                <a:t>Appendicite</a:t>
              </a:r>
              <a:endParaRPr lang="fr-FR"/>
            </a:p>
          </p:txBody>
        </p:sp>
      </p:grpSp>
      <p:grpSp>
        <p:nvGrpSpPr>
          <p:cNvPr id="66" name="Groupe 65"/>
          <p:cNvGrpSpPr/>
          <p:nvPr/>
        </p:nvGrpSpPr>
        <p:grpSpPr>
          <a:xfrm>
            <a:off x="363126" y="5186559"/>
            <a:ext cx="952931" cy="413254"/>
            <a:chOff x="5222686" y="3076673"/>
            <a:chExt cx="952931" cy="413254"/>
          </a:xfrm>
        </p:grpSpPr>
        <p:sp>
          <p:nvSpPr>
            <p:cNvPr id="67" name="Rectangle à coins arrondis 66"/>
            <p:cNvSpPr/>
            <p:nvPr/>
          </p:nvSpPr>
          <p:spPr>
            <a:xfrm>
              <a:off x="5222686" y="3076673"/>
              <a:ext cx="952931"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Rectangle 67"/>
            <p:cNvSpPr/>
            <p:nvPr/>
          </p:nvSpPr>
          <p:spPr>
            <a:xfrm>
              <a:off x="5222686" y="3098634"/>
              <a:ext cx="952931" cy="369332"/>
            </a:xfrm>
            <a:prstGeom prst="rect">
              <a:avLst/>
            </a:prstGeom>
          </p:spPr>
          <p:txBody>
            <a:bodyPr wrap="square">
              <a:spAutoFit/>
            </a:bodyPr>
            <a:lstStyle/>
            <a:p>
              <a:r>
                <a:rPr lang="fr-FR" i="1">
                  <a:solidFill>
                    <a:srgbClr val="800080"/>
                  </a:solidFill>
                </a:rPr>
                <a:t>Rhume</a:t>
              </a:r>
              <a:endParaRPr lang="fr-FR"/>
            </a:p>
          </p:txBody>
        </p:sp>
      </p:grpSp>
      <p:cxnSp>
        <p:nvCxnSpPr>
          <p:cNvPr id="69" name="Connecteur droit avec flèche 68"/>
          <p:cNvCxnSpPr>
            <a:endCxn id="68" idx="0"/>
          </p:cNvCxnSpPr>
          <p:nvPr/>
        </p:nvCxnSpPr>
        <p:spPr>
          <a:xfrm flipH="1">
            <a:off x="839592" y="4540672"/>
            <a:ext cx="1438611" cy="667848"/>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flipH="1">
            <a:off x="2038350" y="4601535"/>
            <a:ext cx="268142" cy="1385063"/>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e 74"/>
          <p:cNvGrpSpPr/>
          <p:nvPr/>
        </p:nvGrpSpPr>
        <p:grpSpPr>
          <a:xfrm>
            <a:off x="3708109" y="6278067"/>
            <a:ext cx="1851790" cy="413254"/>
            <a:chOff x="5222685" y="3076673"/>
            <a:chExt cx="1851790" cy="413254"/>
          </a:xfrm>
        </p:grpSpPr>
        <p:sp>
          <p:nvSpPr>
            <p:cNvPr id="76" name="Rectangle à coins arrondis 75"/>
            <p:cNvSpPr/>
            <p:nvPr/>
          </p:nvSpPr>
          <p:spPr>
            <a:xfrm>
              <a:off x="5222685" y="3076673"/>
              <a:ext cx="1851789"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p:cNvSpPr/>
            <p:nvPr/>
          </p:nvSpPr>
          <p:spPr>
            <a:xfrm>
              <a:off x="5222686" y="3098634"/>
              <a:ext cx="1851789" cy="369332"/>
            </a:xfrm>
            <a:prstGeom prst="rect">
              <a:avLst/>
            </a:prstGeom>
          </p:spPr>
          <p:txBody>
            <a:bodyPr wrap="none">
              <a:spAutoFit/>
            </a:bodyPr>
            <a:lstStyle/>
            <a:p>
              <a:r>
                <a:rPr lang="fr-FR" i="1">
                  <a:solidFill>
                    <a:srgbClr val="800080"/>
                  </a:solidFill>
                </a:rPr>
                <a:t>Refroidissement</a:t>
              </a:r>
              <a:endParaRPr lang="fr-FR"/>
            </a:p>
          </p:txBody>
        </p:sp>
      </p:grpSp>
      <p:sp>
        <p:nvSpPr>
          <p:cNvPr id="86" name="Rectangle 85"/>
          <p:cNvSpPr/>
          <p:nvPr/>
        </p:nvSpPr>
        <p:spPr>
          <a:xfrm>
            <a:off x="1445409" y="4918836"/>
            <a:ext cx="463588" cy="307777"/>
          </a:xfrm>
          <a:prstGeom prst="rect">
            <a:avLst/>
          </a:prstGeom>
        </p:spPr>
        <p:txBody>
          <a:bodyPr wrap="none">
            <a:spAutoFit/>
          </a:bodyPr>
          <a:lstStyle/>
          <a:p>
            <a:r>
              <a:rPr lang="fr-FR" sz="1400" i="1">
                <a:solidFill>
                  <a:srgbClr val="800080"/>
                </a:solidFill>
              </a:rPr>
              <a:t>Oui</a:t>
            </a:r>
            <a:endParaRPr lang="fr-FR" sz="1400"/>
          </a:p>
        </p:txBody>
      </p:sp>
      <p:sp>
        <p:nvSpPr>
          <p:cNvPr id="87" name="Rectangle 86"/>
          <p:cNvSpPr/>
          <p:nvPr/>
        </p:nvSpPr>
        <p:spPr>
          <a:xfrm>
            <a:off x="2178157" y="5161209"/>
            <a:ext cx="513282" cy="307777"/>
          </a:xfrm>
          <a:prstGeom prst="rect">
            <a:avLst/>
          </a:prstGeom>
        </p:spPr>
        <p:txBody>
          <a:bodyPr wrap="none">
            <a:spAutoFit/>
          </a:bodyPr>
          <a:lstStyle/>
          <a:p>
            <a:r>
              <a:rPr lang="fr-FR" sz="1400" i="1">
                <a:solidFill>
                  <a:srgbClr val="800080"/>
                </a:solidFill>
              </a:rPr>
              <a:t>Non</a:t>
            </a:r>
            <a:endParaRPr lang="fr-FR" sz="1400"/>
          </a:p>
        </p:txBody>
      </p:sp>
      <p:sp>
        <p:nvSpPr>
          <p:cNvPr id="91" name="Rectangle 90"/>
          <p:cNvSpPr/>
          <p:nvPr/>
        </p:nvSpPr>
        <p:spPr>
          <a:xfrm>
            <a:off x="4747933" y="4558567"/>
            <a:ext cx="513282" cy="307777"/>
          </a:xfrm>
          <a:prstGeom prst="rect">
            <a:avLst/>
          </a:prstGeom>
        </p:spPr>
        <p:txBody>
          <a:bodyPr wrap="none">
            <a:spAutoFit/>
          </a:bodyPr>
          <a:lstStyle/>
          <a:p>
            <a:r>
              <a:rPr lang="fr-FR" sz="1400" i="1">
                <a:solidFill>
                  <a:srgbClr val="800080"/>
                </a:solidFill>
              </a:rPr>
              <a:t>Non</a:t>
            </a:r>
            <a:endParaRPr lang="fr-FR" sz="1400"/>
          </a:p>
        </p:txBody>
      </p:sp>
      <p:grpSp>
        <p:nvGrpSpPr>
          <p:cNvPr id="92" name="Groupe 91"/>
          <p:cNvGrpSpPr/>
          <p:nvPr/>
        </p:nvGrpSpPr>
        <p:grpSpPr>
          <a:xfrm>
            <a:off x="4000682" y="5293236"/>
            <a:ext cx="729803" cy="413254"/>
            <a:chOff x="5222686" y="3076673"/>
            <a:chExt cx="729803" cy="413254"/>
          </a:xfrm>
        </p:grpSpPr>
        <p:sp>
          <p:nvSpPr>
            <p:cNvPr id="93" name="Rectangle à coins arrondis 92"/>
            <p:cNvSpPr/>
            <p:nvPr/>
          </p:nvSpPr>
          <p:spPr>
            <a:xfrm>
              <a:off x="5222686" y="3076673"/>
              <a:ext cx="729803"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ectangle 93"/>
            <p:cNvSpPr/>
            <p:nvPr/>
          </p:nvSpPr>
          <p:spPr>
            <a:xfrm>
              <a:off x="5222686" y="3098634"/>
              <a:ext cx="659155" cy="369332"/>
            </a:xfrm>
            <a:prstGeom prst="rect">
              <a:avLst/>
            </a:prstGeom>
          </p:spPr>
          <p:txBody>
            <a:bodyPr wrap="none">
              <a:spAutoFit/>
            </a:bodyPr>
            <a:lstStyle/>
            <a:p>
              <a:r>
                <a:rPr lang="fr-FR" i="1">
                  <a:solidFill>
                    <a:srgbClr val="800080"/>
                  </a:solidFill>
                </a:rPr>
                <a:t>Rien</a:t>
              </a:r>
              <a:endParaRPr lang="fr-FR"/>
            </a:p>
          </p:txBody>
        </p:sp>
      </p:grpSp>
      <p:cxnSp>
        <p:nvCxnSpPr>
          <p:cNvPr id="96" name="Connecteur droit avec flèche 95"/>
          <p:cNvCxnSpPr>
            <a:endCxn id="100" idx="0"/>
          </p:cNvCxnSpPr>
          <p:nvPr/>
        </p:nvCxnSpPr>
        <p:spPr>
          <a:xfrm>
            <a:off x="5761859" y="5262359"/>
            <a:ext cx="453291" cy="938738"/>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oupe 97"/>
          <p:cNvGrpSpPr/>
          <p:nvPr/>
        </p:nvGrpSpPr>
        <p:grpSpPr>
          <a:xfrm>
            <a:off x="5738684" y="6179136"/>
            <a:ext cx="952931" cy="413254"/>
            <a:chOff x="5222686" y="3076673"/>
            <a:chExt cx="952931" cy="413254"/>
          </a:xfrm>
        </p:grpSpPr>
        <p:sp>
          <p:nvSpPr>
            <p:cNvPr id="99" name="Rectangle à coins arrondis 98"/>
            <p:cNvSpPr/>
            <p:nvPr/>
          </p:nvSpPr>
          <p:spPr>
            <a:xfrm>
              <a:off x="5222686" y="3076673"/>
              <a:ext cx="952931"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99"/>
            <p:cNvSpPr/>
            <p:nvPr/>
          </p:nvSpPr>
          <p:spPr>
            <a:xfrm>
              <a:off x="5222686" y="3098634"/>
              <a:ext cx="952931" cy="369332"/>
            </a:xfrm>
            <a:prstGeom prst="rect">
              <a:avLst/>
            </a:prstGeom>
          </p:spPr>
          <p:txBody>
            <a:bodyPr wrap="square">
              <a:spAutoFit/>
            </a:bodyPr>
            <a:lstStyle/>
            <a:p>
              <a:r>
                <a:rPr lang="fr-FR" i="1">
                  <a:solidFill>
                    <a:srgbClr val="800080"/>
                  </a:solidFill>
                </a:rPr>
                <a:t>Rhume</a:t>
              </a:r>
              <a:endParaRPr lang="fr-FR"/>
            </a:p>
          </p:txBody>
        </p:sp>
      </p:grpSp>
      <p:sp>
        <p:nvSpPr>
          <p:cNvPr id="102" name="Rectangle 101"/>
          <p:cNvSpPr/>
          <p:nvPr/>
        </p:nvSpPr>
        <p:spPr>
          <a:xfrm>
            <a:off x="6051405" y="5706490"/>
            <a:ext cx="463588" cy="307777"/>
          </a:xfrm>
          <a:prstGeom prst="rect">
            <a:avLst/>
          </a:prstGeom>
        </p:spPr>
        <p:txBody>
          <a:bodyPr wrap="none">
            <a:spAutoFit/>
          </a:bodyPr>
          <a:lstStyle/>
          <a:p>
            <a:r>
              <a:rPr lang="fr-FR" sz="1400" i="1">
                <a:solidFill>
                  <a:srgbClr val="800080"/>
                </a:solidFill>
              </a:rPr>
              <a:t>Oui</a:t>
            </a:r>
            <a:endParaRPr lang="fr-FR" sz="1400"/>
          </a:p>
        </p:txBody>
      </p:sp>
      <p:cxnSp>
        <p:nvCxnSpPr>
          <p:cNvPr id="103" name="Connecteur droit avec flèche 102"/>
          <p:cNvCxnSpPr>
            <a:endCxn id="76" idx="0"/>
          </p:cNvCxnSpPr>
          <p:nvPr/>
        </p:nvCxnSpPr>
        <p:spPr>
          <a:xfrm flipH="1">
            <a:off x="4634004" y="5273976"/>
            <a:ext cx="1127720" cy="10040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e 106"/>
          <p:cNvGrpSpPr/>
          <p:nvPr/>
        </p:nvGrpSpPr>
        <p:grpSpPr>
          <a:xfrm>
            <a:off x="1227949" y="5974496"/>
            <a:ext cx="1531188" cy="413254"/>
            <a:chOff x="5222686" y="3076673"/>
            <a:chExt cx="1531188" cy="413254"/>
          </a:xfrm>
        </p:grpSpPr>
        <p:sp>
          <p:nvSpPr>
            <p:cNvPr id="108" name="Rectangle à coins arrondis 107"/>
            <p:cNvSpPr/>
            <p:nvPr/>
          </p:nvSpPr>
          <p:spPr>
            <a:xfrm>
              <a:off x="5222686" y="3076673"/>
              <a:ext cx="1531188"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p:cNvSpPr/>
            <p:nvPr/>
          </p:nvSpPr>
          <p:spPr>
            <a:xfrm>
              <a:off x="5222686" y="3098634"/>
              <a:ext cx="1531188" cy="369332"/>
            </a:xfrm>
            <a:prstGeom prst="rect">
              <a:avLst/>
            </a:prstGeom>
          </p:spPr>
          <p:txBody>
            <a:bodyPr wrap="none">
              <a:spAutoFit/>
            </a:bodyPr>
            <a:lstStyle/>
            <a:p>
              <a:r>
                <a:rPr lang="fr-FR" i="1">
                  <a:solidFill>
                    <a:srgbClr val="800080"/>
                  </a:solidFill>
                </a:rPr>
                <a:t>Mal de gorge</a:t>
              </a:r>
              <a:endParaRPr lang="fr-FR"/>
            </a:p>
          </p:txBody>
        </p:sp>
      </p:grpSp>
      <p:sp>
        <p:nvSpPr>
          <p:cNvPr id="112" name="Rectangle 111"/>
          <p:cNvSpPr/>
          <p:nvPr/>
        </p:nvSpPr>
        <p:spPr>
          <a:xfrm>
            <a:off x="5197864" y="5731728"/>
            <a:ext cx="513282" cy="307777"/>
          </a:xfrm>
          <a:prstGeom prst="rect">
            <a:avLst/>
          </a:prstGeom>
        </p:spPr>
        <p:txBody>
          <a:bodyPr wrap="none">
            <a:spAutoFit/>
          </a:bodyPr>
          <a:lstStyle/>
          <a:p>
            <a:r>
              <a:rPr lang="fr-FR" sz="1400" i="1">
                <a:solidFill>
                  <a:srgbClr val="800080"/>
                </a:solidFill>
              </a:rPr>
              <a:t>Non</a:t>
            </a:r>
            <a:endParaRPr lang="fr-FR" sz="1400"/>
          </a:p>
        </p:txBody>
      </p:sp>
      <p:grpSp>
        <p:nvGrpSpPr>
          <p:cNvPr id="52" name="Groupe 51"/>
          <p:cNvGrpSpPr/>
          <p:nvPr/>
        </p:nvGrpSpPr>
        <p:grpSpPr>
          <a:xfrm>
            <a:off x="4585522" y="3558582"/>
            <a:ext cx="1176337" cy="640080"/>
            <a:chOff x="2096343" y="3169887"/>
            <a:chExt cx="1176337" cy="640080"/>
          </a:xfrm>
        </p:grpSpPr>
        <p:sp>
          <p:nvSpPr>
            <p:cNvPr id="53" name="Ellipse 52"/>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2346279" y="3305261"/>
              <a:ext cx="676467" cy="369332"/>
            </a:xfrm>
            <a:prstGeom prst="rect">
              <a:avLst/>
            </a:prstGeom>
          </p:spPr>
          <p:txBody>
            <a:bodyPr wrap="none">
              <a:spAutoFit/>
            </a:bodyPr>
            <a:lstStyle/>
            <a:p>
              <a:pPr algn="ctr"/>
              <a:r>
                <a:rPr lang="fr-FR" i="1">
                  <a:solidFill>
                    <a:srgbClr val="800080"/>
                  </a:solidFill>
                </a:rPr>
                <a:t>Toux</a:t>
              </a:r>
              <a:endParaRPr lang="fr-FR"/>
            </a:p>
          </p:txBody>
        </p:sp>
      </p:grpSp>
      <p:grpSp>
        <p:nvGrpSpPr>
          <p:cNvPr id="38" name="Groupe 37"/>
          <p:cNvGrpSpPr/>
          <p:nvPr/>
        </p:nvGrpSpPr>
        <p:grpSpPr>
          <a:xfrm>
            <a:off x="1730604" y="4213399"/>
            <a:ext cx="1176337" cy="640080"/>
            <a:chOff x="2096343" y="3169887"/>
            <a:chExt cx="1176337" cy="640080"/>
          </a:xfrm>
        </p:grpSpPr>
        <p:sp>
          <p:nvSpPr>
            <p:cNvPr id="39" name="Ellipse 38"/>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2271579" y="3305261"/>
              <a:ext cx="825867" cy="369332"/>
            </a:xfrm>
            <a:prstGeom prst="rect">
              <a:avLst/>
            </a:prstGeom>
          </p:spPr>
          <p:txBody>
            <a:bodyPr wrap="none">
              <a:spAutoFit/>
            </a:bodyPr>
            <a:lstStyle/>
            <a:p>
              <a:pPr algn="ctr"/>
              <a:r>
                <a:rPr lang="fr-FR" i="1">
                  <a:solidFill>
                    <a:srgbClr val="800080"/>
                  </a:solidFill>
                </a:rPr>
                <a:t>Fièvre</a:t>
              </a:r>
              <a:endParaRPr lang="fr-FR"/>
            </a:p>
          </p:txBody>
        </p:sp>
      </p:grpSp>
      <p:grpSp>
        <p:nvGrpSpPr>
          <p:cNvPr id="41" name="Groupe 40"/>
          <p:cNvGrpSpPr/>
          <p:nvPr/>
        </p:nvGrpSpPr>
        <p:grpSpPr>
          <a:xfrm>
            <a:off x="5214047" y="4912917"/>
            <a:ext cx="1176337" cy="640080"/>
            <a:chOff x="2096343" y="3169887"/>
            <a:chExt cx="1176337" cy="640080"/>
          </a:xfrm>
        </p:grpSpPr>
        <p:sp>
          <p:nvSpPr>
            <p:cNvPr id="42" name="Ellipse 41"/>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2271579" y="3305261"/>
              <a:ext cx="825867" cy="369332"/>
            </a:xfrm>
            <a:prstGeom prst="rect">
              <a:avLst/>
            </a:prstGeom>
          </p:spPr>
          <p:txBody>
            <a:bodyPr wrap="none">
              <a:spAutoFit/>
            </a:bodyPr>
            <a:lstStyle/>
            <a:p>
              <a:pPr algn="ctr"/>
              <a:r>
                <a:rPr lang="fr-FR" i="1">
                  <a:solidFill>
                    <a:srgbClr val="800080"/>
                  </a:solidFill>
                </a:rPr>
                <a:t>Fièvre</a:t>
              </a:r>
              <a:endParaRPr lang="fr-FR"/>
            </a:p>
          </p:txBody>
        </p:sp>
      </p:grpSp>
      <p:sp>
        <p:nvSpPr>
          <p:cNvPr id="113" name="Rectangle 112"/>
          <p:cNvSpPr/>
          <p:nvPr/>
        </p:nvSpPr>
        <p:spPr>
          <a:xfrm>
            <a:off x="6617389" y="2893078"/>
            <a:ext cx="2201220" cy="523220"/>
          </a:xfrm>
          <a:prstGeom prst="rect">
            <a:avLst/>
          </a:prstGeom>
        </p:spPr>
        <p:txBody>
          <a:bodyPr wrap="square">
            <a:spAutoFit/>
          </a:bodyPr>
          <a:lstStyle/>
          <a:p>
            <a:pPr algn="ctr"/>
            <a:r>
              <a:rPr lang="fr-FR" sz="1400" i="1" dirty="0">
                <a:solidFill>
                  <a:srgbClr val="800080"/>
                </a:solidFill>
              </a:rPr>
              <a:t>Les nœuds testent les attributs</a:t>
            </a:r>
            <a:endParaRPr lang="fr-FR" sz="1400" baseline="30000" dirty="0"/>
          </a:p>
        </p:txBody>
      </p:sp>
      <p:sp>
        <p:nvSpPr>
          <p:cNvPr id="114" name="Rectangle 113"/>
          <p:cNvSpPr/>
          <p:nvPr/>
        </p:nvSpPr>
        <p:spPr>
          <a:xfrm>
            <a:off x="6579841" y="4154753"/>
            <a:ext cx="2475128" cy="523220"/>
          </a:xfrm>
          <a:prstGeom prst="rect">
            <a:avLst/>
          </a:prstGeom>
        </p:spPr>
        <p:txBody>
          <a:bodyPr wrap="square">
            <a:spAutoFit/>
          </a:bodyPr>
          <a:lstStyle/>
          <a:p>
            <a:pPr algn="ctr"/>
            <a:r>
              <a:rPr lang="fr-FR" sz="1400" i="1">
                <a:solidFill>
                  <a:srgbClr val="800080"/>
                </a:solidFill>
              </a:rPr>
              <a:t>Les branches représentent les valeurs des attributs</a:t>
            </a:r>
            <a:endParaRPr lang="fr-FR" sz="1400" baseline="30000"/>
          </a:p>
        </p:txBody>
      </p:sp>
      <p:sp>
        <p:nvSpPr>
          <p:cNvPr id="115" name="Rectangle 114"/>
          <p:cNvSpPr/>
          <p:nvPr/>
        </p:nvSpPr>
        <p:spPr>
          <a:xfrm>
            <a:off x="6514993" y="5500076"/>
            <a:ext cx="2475128" cy="523220"/>
          </a:xfrm>
          <a:prstGeom prst="rect">
            <a:avLst/>
          </a:prstGeom>
        </p:spPr>
        <p:txBody>
          <a:bodyPr wrap="square">
            <a:spAutoFit/>
          </a:bodyPr>
          <a:lstStyle/>
          <a:p>
            <a:pPr algn="ctr"/>
            <a:r>
              <a:rPr lang="fr-FR" sz="1400" i="1">
                <a:solidFill>
                  <a:srgbClr val="800080"/>
                </a:solidFill>
              </a:rPr>
              <a:t>Les feuilles indiquent la classe résultante</a:t>
            </a:r>
            <a:endParaRPr lang="fr-FR" sz="1400" baseline="30000"/>
          </a:p>
        </p:txBody>
      </p:sp>
      <p:cxnSp>
        <p:nvCxnSpPr>
          <p:cNvPr id="136" name="Connecteur droit avec flèche 135"/>
          <p:cNvCxnSpPr>
            <a:endCxn id="143" idx="0"/>
          </p:cNvCxnSpPr>
          <p:nvPr/>
        </p:nvCxnSpPr>
        <p:spPr>
          <a:xfrm>
            <a:off x="2493941" y="3236577"/>
            <a:ext cx="1247856" cy="95170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e 4"/>
          <p:cNvGrpSpPr/>
          <p:nvPr/>
        </p:nvGrpSpPr>
        <p:grpSpPr>
          <a:xfrm>
            <a:off x="1893094" y="2880815"/>
            <a:ext cx="1176337" cy="640080"/>
            <a:chOff x="2096343" y="3169887"/>
            <a:chExt cx="1176337" cy="640080"/>
          </a:xfrm>
        </p:grpSpPr>
        <p:sp>
          <p:nvSpPr>
            <p:cNvPr id="34" name="Ellipse 33"/>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2188222" y="3305261"/>
              <a:ext cx="992579" cy="369332"/>
            </a:xfrm>
            <a:prstGeom prst="rect">
              <a:avLst/>
            </a:prstGeom>
          </p:spPr>
          <p:txBody>
            <a:bodyPr wrap="none">
              <a:spAutoFit/>
            </a:bodyPr>
            <a:lstStyle/>
            <a:p>
              <a:pPr algn="ctr"/>
              <a:r>
                <a:rPr lang="fr-FR" i="1">
                  <a:solidFill>
                    <a:srgbClr val="800080"/>
                  </a:solidFill>
                </a:rPr>
                <a:t>Douleur</a:t>
              </a:r>
              <a:endParaRPr lang="fr-FR"/>
            </a:p>
          </p:txBody>
        </p:sp>
      </p:grpSp>
      <p:grpSp>
        <p:nvGrpSpPr>
          <p:cNvPr id="142" name="Groupe 141"/>
          <p:cNvGrpSpPr/>
          <p:nvPr/>
        </p:nvGrpSpPr>
        <p:grpSpPr>
          <a:xfrm>
            <a:off x="3186358" y="4188281"/>
            <a:ext cx="1110878" cy="413254"/>
            <a:chOff x="5222686" y="3076673"/>
            <a:chExt cx="1110878" cy="413254"/>
          </a:xfrm>
        </p:grpSpPr>
        <p:sp>
          <p:nvSpPr>
            <p:cNvPr id="143" name="Rectangle à coins arrondis 142"/>
            <p:cNvSpPr/>
            <p:nvPr/>
          </p:nvSpPr>
          <p:spPr>
            <a:xfrm>
              <a:off x="5222686" y="3076673"/>
              <a:ext cx="1110878"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143"/>
            <p:cNvSpPr/>
            <p:nvPr/>
          </p:nvSpPr>
          <p:spPr>
            <a:xfrm>
              <a:off x="5222686" y="3098634"/>
              <a:ext cx="1069524" cy="369332"/>
            </a:xfrm>
            <a:prstGeom prst="rect">
              <a:avLst/>
            </a:prstGeom>
          </p:spPr>
          <p:txBody>
            <a:bodyPr wrap="none">
              <a:spAutoFit/>
            </a:bodyPr>
            <a:lstStyle/>
            <a:p>
              <a:r>
                <a:rPr lang="fr-FR" i="1">
                  <a:solidFill>
                    <a:srgbClr val="800080"/>
                  </a:solidFill>
                </a:rPr>
                <a:t>Infarctus</a:t>
              </a:r>
              <a:endParaRPr lang="fr-FR"/>
            </a:p>
          </p:txBody>
        </p:sp>
      </p:grpSp>
      <p:sp>
        <p:nvSpPr>
          <p:cNvPr id="146" name="Rectangle 145"/>
          <p:cNvSpPr/>
          <p:nvPr/>
        </p:nvSpPr>
        <p:spPr>
          <a:xfrm>
            <a:off x="3297200" y="3618606"/>
            <a:ext cx="792205" cy="307777"/>
          </a:xfrm>
          <a:prstGeom prst="rect">
            <a:avLst/>
          </a:prstGeom>
        </p:spPr>
        <p:txBody>
          <a:bodyPr wrap="none">
            <a:spAutoFit/>
          </a:bodyPr>
          <a:lstStyle/>
          <a:p>
            <a:r>
              <a:rPr lang="fr-FR" sz="1400" i="1">
                <a:solidFill>
                  <a:srgbClr val="800080"/>
                </a:solidFill>
              </a:rPr>
              <a:t>Poitrine</a:t>
            </a:r>
            <a:endParaRPr lang="fr-FR" sz="1400"/>
          </a:p>
        </p:txBody>
      </p:sp>
    </p:spTree>
    <p:extLst>
      <p:ext uri="{BB962C8B-B14F-4D97-AF65-F5344CB8AC3E}">
        <p14:creationId xmlns:p14="http://schemas.microsoft.com/office/powerpoint/2010/main" val="1276539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4706878"/>
            <a:chOff x="0" y="998538"/>
            <a:chExt cx="9144000" cy="470687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9342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Arbre de décision : construction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 construction qui correspond à la phase de prédiction est totalement automatique, elle n’est en rien dirigée par les utilisateurs.</a:t>
              </a:r>
            </a:p>
            <a:p>
              <a:pPr lvl="1" algn="just">
                <a:spcAft>
                  <a:spcPts val="600"/>
                </a:spcAft>
                <a:buFont typeface="Wingdings" pitchFamily="2" charset="2"/>
                <a:buChar char="§"/>
              </a:pPr>
              <a:r>
                <a:rPr lang="fr-FR" i="1" dirty="0">
                  <a:solidFill>
                    <a:srgbClr val="800080"/>
                  </a:solidFill>
                </a:rPr>
                <a:t> Les algorithmes de construction consistent à trouver les variables les plus discriminantes, c’est-à-dire celles qui séparent le mieux les données.</a:t>
              </a:r>
            </a:p>
            <a:p>
              <a:pPr lvl="1" algn="just">
                <a:spcAft>
                  <a:spcPts val="1200"/>
                </a:spcAft>
                <a:buFont typeface="Wingdings" pitchFamily="2" charset="2"/>
                <a:buChar char="§"/>
              </a:pPr>
              <a:r>
                <a:rPr lang="fr-FR" i="1" dirty="0">
                  <a:solidFill>
                    <a:srgbClr val="800080"/>
                  </a:solidFill>
                </a:rPr>
                <a:t> Il existe plusieurs mesures qui permettent de sélectionner ces variables.</a:t>
              </a:r>
            </a:p>
            <a:p>
              <a:pPr algn="just">
                <a:spcAft>
                  <a:spcPts val="600"/>
                </a:spcAft>
                <a:buClr>
                  <a:schemeClr val="accent2"/>
                </a:buClr>
              </a:pPr>
              <a:r>
                <a:rPr lang="fr-FR" sz="2000" b="1" dirty="0">
                  <a:solidFill>
                    <a:srgbClr val="800080"/>
                  </a:solidFill>
                  <a:sym typeface="Wingdings" pitchFamily="2" charset="2"/>
                </a:rPr>
                <a:t>Mesure : Entropie de la </a:t>
              </a:r>
              <a:r>
                <a:rPr lang="fr-FR" sz="2000" b="1" dirty="0" err="1">
                  <a:solidFill>
                    <a:srgbClr val="800080"/>
                  </a:solidFill>
                  <a:sym typeface="Wingdings" pitchFamily="2" charset="2"/>
                </a:rPr>
                <a:t>target</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L’algorithme ID3 (Itérative Dichotomiser 3) permet de sélectionner la variable qui a le gain d’information basé sur l’entropie le plus élevé. </a:t>
              </a:r>
            </a:p>
            <a:p>
              <a:pPr lvl="1" algn="just">
                <a:spcAft>
                  <a:spcPts val="600"/>
                </a:spcAft>
                <a:buFont typeface="Wingdings" pitchFamily="2" charset="2"/>
                <a:buChar char="§"/>
              </a:pPr>
              <a:r>
                <a:rPr lang="fr-FR" i="1" dirty="0">
                  <a:solidFill>
                    <a:srgbClr val="800080"/>
                  </a:solidFill>
                </a:rPr>
                <a:t> L’entropie mesure le degré de désorganisation des données. Plus la valeur de l’entropie est grande et plus les données sont désorganisées.</a:t>
              </a:r>
            </a:p>
            <a:p>
              <a:pPr lvl="1" algn="just">
                <a:spcAft>
                  <a:spcPts val="600"/>
                </a:spcAft>
                <a:buFont typeface="Wingdings" pitchFamily="2" charset="2"/>
                <a:buChar char="§"/>
              </a:pPr>
              <a:r>
                <a:rPr lang="fr-FR" i="1" dirty="0">
                  <a:solidFill>
                    <a:srgbClr val="800080"/>
                  </a:solidFill>
                </a:rPr>
                <a:t> L’entropie de Shannon pour une </a:t>
              </a:r>
              <a:r>
                <a:rPr lang="fr-FR" b="1" i="1" dirty="0">
                  <a:solidFill>
                    <a:srgbClr val="800080"/>
                  </a:solidFill>
                </a:rPr>
                <a:t>variable cible </a:t>
              </a:r>
              <a:r>
                <a:rPr lang="fr-FR" i="1" dirty="0">
                  <a:solidFill>
                    <a:srgbClr val="800080"/>
                  </a:solidFill>
                </a:rPr>
                <a:t>(</a:t>
              </a:r>
              <a:r>
                <a:rPr lang="fr-FR" i="1" dirty="0" err="1">
                  <a:solidFill>
                    <a:srgbClr val="800080"/>
                  </a:solidFill>
                </a:rPr>
                <a:t>target</a:t>
              </a:r>
              <a:r>
                <a:rPr lang="fr-FR" i="1" dirty="0">
                  <a:solidFill>
                    <a:srgbClr val="800080"/>
                  </a:solidFill>
                </a:rPr>
                <a:t>) est donnée par :</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1" name="ZoneTexte 10"/>
              <p:cNvSpPr txBox="1"/>
              <p:nvPr/>
            </p:nvSpPr>
            <p:spPr>
              <a:xfrm>
                <a:off x="1389654" y="5716834"/>
                <a:ext cx="3229410" cy="6724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𝐻</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r>
                        <a:rPr lang="fr-FR" b="0" i="1" smtClean="0">
                          <a:solidFill>
                            <a:srgbClr val="002060"/>
                          </a:solidFill>
                          <a:latin typeface="Cambria Math" panose="02040503050406030204" pitchFamily="18" charset="0"/>
                        </a:rPr>
                        <m:t>)=</m:t>
                      </m:r>
                      <m:nary>
                        <m:naryPr>
                          <m:chr m:val="∑"/>
                          <m:supHide m:val="on"/>
                          <m:ctrlPr>
                            <a:rPr lang="fr-FR" i="1">
                              <a:solidFill>
                                <a:srgbClr val="002060"/>
                              </a:solidFill>
                              <a:latin typeface="Cambria Math" panose="02040503050406030204" pitchFamily="18" charset="0"/>
                            </a:rPr>
                          </m:ctrlPr>
                        </m:naryPr>
                        <m:sub>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𝑆</m:t>
                          </m:r>
                        </m:sub>
                        <m:sup/>
                        <m:e>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rPr>
                            <m:t>)∗</m:t>
                          </m:r>
                          <m:sSub>
                            <m:sSubPr>
                              <m:ctrlPr>
                                <a:rPr lang="fr-FR" b="0" i="1" smtClean="0">
                                  <a:solidFill>
                                    <a:srgbClr val="002060"/>
                                  </a:solidFill>
                                  <a:latin typeface="Cambria Math" panose="02040503050406030204" pitchFamily="18" charset="0"/>
                                </a:rPr>
                              </m:ctrlPr>
                            </m:sSubPr>
                            <m:e>
                              <m:r>
                                <a:rPr lang="fr-FR" b="0" i="1" smtClean="0">
                                  <a:solidFill>
                                    <a:srgbClr val="002060"/>
                                  </a:solidFill>
                                  <a:latin typeface="Cambria Math" panose="02040503050406030204" pitchFamily="18" charset="0"/>
                                </a:rPr>
                                <m:t>𝑙𝑜𝑔</m:t>
                              </m:r>
                            </m:e>
                            <m:sub>
                              <m:r>
                                <a:rPr lang="fr-FR" b="0" i="1" smtClean="0">
                                  <a:solidFill>
                                    <a:srgbClr val="002060"/>
                                  </a:solidFill>
                                  <a:latin typeface="Cambria Math" panose="02040503050406030204" pitchFamily="18" charset="0"/>
                                </a:rPr>
                                <m:t>2</m:t>
                              </m:r>
                            </m:sub>
                          </m:sSub>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𝑐</m:t>
                              </m:r>
                              <m:r>
                                <a:rPr lang="fr-FR" b="0" i="1" smtClean="0">
                                  <a:solidFill>
                                    <a:srgbClr val="002060"/>
                                  </a:solidFill>
                                  <a:latin typeface="Cambria Math" panose="02040503050406030204" pitchFamily="18" charset="0"/>
                                </a:rPr>
                                <m:t>)</m:t>
                              </m:r>
                            </m:e>
                          </m:d>
                          <m:r>
                            <a:rPr lang="fr-FR" b="0" i="1" smtClean="0">
                              <a:solidFill>
                                <a:srgbClr val="002060"/>
                              </a:solidFill>
                              <a:latin typeface="Cambria Math" panose="02040503050406030204" pitchFamily="18" charset="0"/>
                            </a:rPr>
                            <m:t>  </m:t>
                          </m:r>
                        </m:e>
                      </m:nary>
                    </m:oMath>
                  </m:oMathPara>
                </a14:m>
                <a:endParaRPr lang="fr-FR">
                  <a:solidFill>
                    <a:srgbClr val="00206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1389654" y="5716834"/>
                <a:ext cx="3229410" cy="672492"/>
              </a:xfrm>
              <a:prstGeom prst="rect">
                <a:avLst/>
              </a:prstGeom>
              <a:blipFill>
                <a:blip r:embed="rId4"/>
                <a:stretch>
                  <a:fillRect/>
                </a:stretch>
              </a:blipFill>
            </p:spPr>
            <p:txBody>
              <a:bodyPr/>
              <a:lstStyle/>
              <a:p>
                <a:r>
                  <a:rPr lang="fr-FR">
                    <a:noFill/>
                  </a:rPr>
                  <a:t> </a:t>
                </a:r>
              </a:p>
            </p:txBody>
          </p:sp>
        </mc:Fallback>
      </mc:AlternateContent>
      <p:sp>
        <p:nvSpPr>
          <p:cNvPr id="3" name="Rectangle 2"/>
          <p:cNvSpPr/>
          <p:nvPr/>
        </p:nvSpPr>
        <p:spPr>
          <a:xfrm>
            <a:off x="5015433" y="5692696"/>
            <a:ext cx="3719288" cy="1077218"/>
          </a:xfrm>
          <a:prstGeom prst="rect">
            <a:avLst/>
          </a:prstGeom>
        </p:spPr>
        <p:txBody>
          <a:bodyPr wrap="none">
            <a:spAutoFit/>
          </a:bodyPr>
          <a:lstStyle/>
          <a:p>
            <a:r>
              <a:rPr lang="fr-FR" sz="1600" i="1" dirty="0">
                <a:solidFill>
                  <a:srgbClr val="800080"/>
                </a:solidFill>
              </a:rPr>
              <a:t>S est le jeu de données (</a:t>
            </a:r>
            <a:r>
              <a:rPr lang="fr-FR" sz="1600" i="1" dirty="0" err="1">
                <a:solidFill>
                  <a:srgbClr val="800080"/>
                </a:solidFill>
              </a:rPr>
              <a:t>DataSet</a:t>
            </a:r>
            <a:r>
              <a:rPr lang="fr-FR" sz="1600" i="1" dirty="0">
                <a:solidFill>
                  <a:srgbClr val="800080"/>
                </a:solidFill>
              </a:rPr>
              <a:t>)</a:t>
            </a:r>
          </a:p>
          <a:p>
            <a:r>
              <a:rPr lang="fr-FR" sz="1600" i="1" dirty="0">
                <a:solidFill>
                  <a:srgbClr val="800080"/>
                </a:solidFill>
              </a:rPr>
              <a:t>c les classes de S</a:t>
            </a:r>
          </a:p>
          <a:p>
            <a:r>
              <a:rPr lang="fr-FR" sz="1600" i="1" dirty="0">
                <a:solidFill>
                  <a:srgbClr val="800080"/>
                </a:solidFill>
              </a:rPr>
              <a:t>P(c) proportion d’individus de classe c</a:t>
            </a:r>
          </a:p>
          <a:p>
            <a:r>
              <a:rPr lang="fr-FR" sz="1600" i="1" dirty="0">
                <a:solidFill>
                  <a:srgbClr val="800080"/>
                </a:solidFill>
              </a:rPr>
              <a:t>par rapport au nombre d’individus de S</a:t>
            </a:r>
          </a:p>
        </p:txBody>
      </p:sp>
      <mc:AlternateContent xmlns:mc="http://schemas.openxmlformats.org/markup-compatibility/2006" xmlns:a14="http://schemas.microsoft.com/office/drawing/2010/main">
        <mc:Choice Requires="a14">
          <p:sp>
            <p:nvSpPr>
              <p:cNvPr id="4" name="Rectangle 3"/>
              <p:cNvSpPr/>
              <p:nvPr/>
            </p:nvSpPr>
            <p:spPr>
              <a:xfrm>
                <a:off x="3137697" y="6400744"/>
                <a:ext cx="1434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𝑙𝑜𝑔</m:t>
                          </m:r>
                        </m:e>
                        <m:sub>
                          <m:r>
                            <a:rPr lang="fr-FR" b="0" i="1" smtClean="0">
                              <a:solidFill>
                                <a:srgbClr val="002060"/>
                              </a:solidFill>
                              <a:latin typeface="Cambria Math" panose="02040503050406030204" pitchFamily="18" charset="0"/>
                            </a:rPr>
                            <m:t>2</m:t>
                          </m:r>
                        </m:sub>
                      </m:sSub>
                      <m:d>
                        <m:dPr>
                          <m:ctrlPr>
                            <a:rPr lang="fr-FR" i="1">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0</m:t>
                          </m:r>
                        </m:e>
                      </m:d>
                      <m:r>
                        <a:rPr lang="fr-FR" b="0" i="1" smtClean="0">
                          <a:solidFill>
                            <a:srgbClr val="002060"/>
                          </a:solidFill>
                          <a:latin typeface="Cambria Math" panose="02040503050406030204" pitchFamily="18" charset="0"/>
                        </a:rPr>
                        <m:t>=0</m:t>
                      </m:r>
                    </m:oMath>
                  </m:oMathPara>
                </a14:m>
                <a:endParaRPr lang="fr-FR"/>
              </a:p>
            </p:txBody>
          </p:sp>
        </mc:Choice>
        <mc:Fallback xmlns="">
          <p:sp>
            <p:nvSpPr>
              <p:cNvPr id="4" name="Rectangle 3"/>
              <p:cNvSpPr>
                <a:spLocks noRot="1" noChangeAspect="1" noMove="1" noResize="1" noEditPoints="1" noAdjustHandles="1" noChangeArrowheads="1" noChangeShapeType="1" noTextEdit="1"/>
              </p:cNvSpPr>
              <p:nvPr/>
            </p:nvSpPr>
            <p:spPr>
              <a:xfrm>
                <a:off x="3137697" y="6400744"/>
                <a:ext cx="1434303" cy="369332"/>
              </a:xfrm>
              <a:prstGeom prst="rect">
                <a:avLst/>
              </a:prstGeom>
              <a:blipFill>
                <a:blip r:embed="rId5"/>
                <a:stretch>
                  <a:fillRect b="-13115"/>
                </a:stretch>
              </a:blipFill>
            </p:spPr>
            <p:txBody>
              <a:bodyPr/>
              <a:lstStyle/>
              <a:p>
                <a:r>
                  <a:rPr lang="fr-FR">
                    <a:noFill/>
                  </a:rPr>
                  <a:t> </a:t>
                </a:r>
              </a:p>
            </p:txBody>
          </p:sp>
        </mc:Fallback>
      </mc:AlternateContent>
      <p:sp>
        <p:nvSpPr>
          <p:cNvPr id="15" name="Rectangle 14"/>
          <p:cNvSpPr/>
          <p:nvPr/>
        </p:nvSpPr>
        <p:spPr>
          <a:xfrm>
            <a:off x="1344613" y="6468038"/>
            <a:ext cx="1552028" cy="338554"/>
          </a:xfrm>
          <a:prstGeom prst="rect">
            <a:avLst/>
          </a:prstGeom>
        </p:spPr>
        <p:txBody>
          <a:bodyPr wrap="none">
            <a:spAutoFit/>
          </a:bodyPr>
          <a:lstStyle/>
          <a:p>
            <a:r>
              <a:rPr lang="fr-FR" sz="1600" i="1">
                <a:solidFill>
                  <a:srgbClr val="800080"/>
                </a:solidFill>
              </a:rPr>
              <a:t>Par convention</a:t>
            </a:r>
          </a:p>
        </p:txBody>
      </p:sp>
    </p:spTree>
    <p:extLst>
      <p:ext uri="{BB962C8B-B14F-4D97-AF65-F5344CB8AC3E}">
        <p14:creationId xmlns:p14="http://schemas.microsoft.com/office/powerpoint/2010/main" val="318007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07097"/>
            <a:chOff x="0" y="998538"/>
            <a:chExt cx="9144000" cy="550709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9364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supervisé</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L’objectif principal est d’apprendre une association entre les </a:t>
              </a:r>
              <a:r>
                <a:rPr lang="fr-FR" i="1" dirty="0" err="1">
                  <a:solidFill>
                    <a:srgbClr val="800080"/>
                  </a:solidFill>
                </a:rPr>
                <a:t>Samples</a:t>
              </a:r>
              <a:r>
                <a:rPr lang="fr-FR" i="1" dirty="0">
                  <a:solidFill>
                    <a:srgbClr val="800080"/>
                  </a:solidFill>
                </a:rPr>
                <a:t> et la Target à partir d’un processus d’apprentissage.</a:t>
              </a:r>
            </a:p>
            <a:p>
              <a:pPr lvl="1" algn="just">
                <a:spcAft>
                  <a:spcPts val="600"/>
                </a:spcAft>
                <a:buFont typeface="Wingdings" pitchFamily="2" charset="2"/>
                <a:buChar char="§"/>
              </a:pPr>
              <a:r>
                <a:rPr lang="fr-FR" i="1" dirty="0">
                  <a:solidFill>
                    <a:srgbClr val="800080"/>
                  </a:solidFill>
                </a:rPr>
                <a:t> Le processus d’apprentissage évalue les coefficients W de l’expression F(W,X) qui permettent d’approximer au mieux la Target Y.</a:t>
              </a:r>
            </a:p>
            <a:p>
              <a:pPr lvl="1" algn="just">
                <a:spcAft>
                  <a:spcPts val="600"/>
                </a:spcAft>
                <a:buFont typeface="Wingdings" pitchFamily="2" charset="2"/>
                <a:buChar char="§"/>
              </a:pPr>
              <a:r>
                <a:rPr lang="fr-FR" i="1" dirty="0">
                  <a:solidFill>
                    <a:srgbClr val="800080"/>
                  </a:solidFill>
                </a:rPr>
                <a:t> A partir de cette expression il sera possible de calculer les sorties pour de nouvelles valeurs de X, afin d’estimer les sorties Y correspondantes.</a:t>
              </a:r>
            </a:p>
            <a:p>
              <a:pPr lvl="1" algn="just">
                <a:spcAft>
                  <a:spcPts val="600"/>
                </a:spcAft>
                <a:buFont typeface="Wingdings" pitchFamily="2" charset="2"/>
                <a:buChar char="§"/>
              </a:pPr>
              <a:r>
                <a:rPr lang="fr-FR" i="1" dirty="0">
                  <a:solidFill>
                    <a:srgbClr val="800080"/>
                  </a:solidFill>
                </a:rPr>
                <a:t> Les algorithmes d’apprentissage supervisés se divisent en deux grandes catégories : Classification ou Régression.</a:t>
              </a:r>
            </a:p>
            <a:p>
              <a:pPr lvl="1" algn="just">
                <a:spcAft>
                  <a:spcPts val="600"/>
                </a:spcAft>
                <a:buFont typeface="Wingdings" pitchFamily="2" charset="2"/>
                <a:buChar char="§"/>
              </a:pPr>
              <a:r>
                <a:rPr lang="fr-FR" i="1" dirty="0">
                  <a:solidFill>
                    <a:srgbClr val="800080"/>
                  </a:solidFill>
                </a:rPr>
                <a:t> Classifications : les </a:t>
              </a:r>
              <a:r>
                <a:rPr lang="fr-FR" i="1" dirty="0" err="1">
                  <a:solidFill>
                    <a:srgbClr val="800080"/>
                  </a:solidFill>
                </a:rPr>
                <a:t>targets</a:t>
              </a:r>
              <a:r>
                <a:rPr lang="fr-FR" i="1" dirty="0">
                  <a:solidFill>
                    <a:srgbClr val="800080"/>
                  </a:solidFill>
                </a:rPr>
                <a:t> sont des valeurs discrètes et non ordonnées (données catégorielles), elles appartiennent à une catégorie spécifique.</a:t>
              </a:r>
            </a:p>
            <a:p>
              <a:pPr lvl="1" algn="just">
                <a:spcAft>
                  <a:spcPts val="600"/>
                </a:spcAft>
                <a:buFont typeface="Wingdings" pitchFamily="2" charset="2"/>
                <a:buChar char="§"/>
              </a:pPr>
              <a:r>
                <a:rPr lang="fr-FR" i="1" dirty="0">
                  <a:solidFill>
                    <a:srgbClr val="800080"/>
                  </a:solidFill>
                </a:rPr>
                <a:t> Ces algorithmes mesurent le nombre de </a:t>
              </a:r>
              <a:r>
                <a:rPr lang="fr-FR" i="1" dirty="0" err="1">
                  <a:solidFill>
                    <a:srgbClr val="800080"/>
                  </a:solidFill>
                </a:rPr>
                <a:t>samples</a:t>
              </a:r>
              <a:r>
                <a:rPr lang="fr-FR" i="1" dirty="0">
                  <a:solidFill>
                    <a:srgbClr val="800080"/>
                  </a:solidFill>
                </a:rPr>
                <a:t> bien classés.</a:t>
              </a:r>
            </a:p>
            <a:p>
              <a:pPr lvl="1" algn="just">
                <a:spcAft>
                  <a:spcPts val="600"/>
                </a:spcAft>
                <a:buFont typeface="Wingdings" pitchFamily="2" charset="2"/>
                <a:buChar char="§"/>
              </a:pPr>
              <a:r>
                <a:rPr lang="fr-FR" i="1" dirty="0">
                  <a:solidFill>
                    <a:srgbClr val="800080"/>
                  </a:solidFill>
                </a:rPr>
                <a:t> Régression : les </a:t>
              </a:r>
              <a:r>
                <a:rPr lang="fr-FR" i="1" dirty="0" err="1">
                  <a:solidFill>
                    <a:srgbClr val="800080"/>
                  </a:solidFill>
                </a:rPr>
                <a:t>targets</a:t>
              </a:r>
              <a:r>
                <a:rPr lang="fr-FR" i="1" dirty="0">
                  <a:solidFill>
                    <a:srgbClr val="800080"/>
                  </a:solidFill>
                </a:rPr>
                <a:t> ont des valeurs numériques continues.</a:t>
              </a:r>
            </a:p>
            <a:p>
              <a:pPr lvl="1" algn="just">
                <a:spcAft>
                  <a:spcPts val="600"/>
                </a:spcAft>
                <a:buFont typeface="Wingdings" pitchFamily="2" charset="2"/>
                <a:buChar char="§"/>
              </a:pPr>
              <a:r>
                <a:rPr lang="fr-FR" i="1" dirty="0">
                  <a:solidFill>
                    <a:srgbClr val="800080"/>
                  </a:solidFill>
                </a:rPr>
                <a:t> Pour ces algorithmes les performances des modèles on cherchera à minimiser la racine carré de l’erreur quadratique moyenne (RMSE).</a:t>
              </a:r>
            </a:p>
          </p:txBody>
        </p:sp>
      </p:grpSp>
    </p:spTree>
    <p:extLst>
      <p:ext uri="{BB962C8B-B14F-4D97-AF65-F5344CB8AC3E}">
        <p14:creationId xmlns:p14="http://schemas.microsoft.com/office/powerpoint/2010/main" val="564402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61040"/>
            <a:chOff x="0" y="998538"/>
            <a:chExt cx="9144000" cy="586104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mc:AlternateContent xmlns:mc="http://schemas.openxmlformats.org/markup-compatibility/2006" xmlns:a14="http://schemas.microsoft.com/office/drawing/2010/main">
          <mc:Choice Requires="a14">
            <p:sp>
              <p:nvSpPr>
                <p:cNvPr id="16" name="Text Box 10"/>
                <p:cNvSpPr txBox="1">
                  <a:spLocks noChangeArrowheads="1"/>
                </p:cNvSpPr>
                <p:nvPr/>
              </p:nvSpPr>
              <p:spPr bwMode="auto">
                <a:xfrm>
                  <a:off x="416859" y="1611988"/>
                  <a:ext cx="8635702" cy="524759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Mesure : Entropie d’une variable non cible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Pour un variable V à estimer, pouvant prendre les valeurs v</a:t>
                  </a:r>
                  <a:r>
                    <a:rPr lang="fr-FR" i="1" baseline="-25000" dirty="0">
                      <a:solidFill>
                        <a:srgbClr val="800080"/>
                      </a:solidFill>
                    </a:rPr>
                    <a:t>1</a:t>
                  </a:r>
                  <a:r>
                    <a:rPr lang="fr-FR" i="1" dirty="0">
                      <a:solidFill>
                        <a:srgbClr val="800080"/>
                      </a:solidFill>
                    </a:rPr>
                    <a:t> à </a:t>
                  </a:r>
                  <a:r>
                    <a:rPr lang="fr-FR" i="1" dirty="0" err="1">
                      <a:solidFill>
                        <a:srgbClr val="800080"/>
                      </a:solidFill>
                    </a:rPr>
                    <a:t>v</a:t>
                  </a:r>
                  <a:r>
                    <a:rPr lang="fr-FR" i="1" baseline="-25000" dirty="0" err="1">
                      <a:solidFill>
                        <a:srgbClr val="800080"/>
                      </a:solidFill>
                    </a:rPr>
                    <a:t>n</a:t>
                  </a:r>
                  <a:r>
                    <a:rPr lang="fr-FR" i="1" dirty="0">
                      <a:solidFill>
                        <a:srgbClr val="800080"/>
                      </a:solidFill>
                    </a:rPr>
                    <a:t>, son entropie dépend de l’entropie de V sur chacune de ses valeurs.</a:t>
                  </a:r>
                </a:p>
                <a:p>
                  <a:pPr lvl="1" algn="just">
                    <a:spcAft>
                      <a:spcPts val="600"/>
                    </a:spcAft>
                    <a:buFont typeface="Wingdings" pitchFamily="2" charset="2"/>
                    <a:buChar char="§"/>
                  </a:pPr>
                  <a:endParaRPr lang="fr-FR" sz="2400" i="1" dirty="0">
                    <a:solidFill>
                      <a:srgbClr val="800080"/>
                    </a:solidFill>
                  </a:endParaRPr>
                </a:p>
                <a:p>
                  <a:pPr lvl="1" algn="just">
                    <a:spcAft>
                      <a:spcPts val="600"/>
                    </a:spcAft>
                    <a:buFont typeface="Wingdings" pitchFamily="2" charset="2"/>
                    <a:buChar char="§"/>
                  </a:pPr>
                  <a:endParaRPr lang="fr-FR" sz="2400" i="1" dirty="0">
                    <a:solidFill>
                      <a:srgbClr val="800080"/>
                    </a:solidFill>
                  </a:endParaRPr>
                </a:p>
                <a:p>
                  <a:pPr lvl="1" algn="just">
                    <a:spcAft>
                      <a:spcPts val="600"/>
                    </a:spcAft>
                    <a:buFont typeface="Wingdings" pitchFamily="2" charset="2"/>
                    <a:buChar char="§"/>
                  </a:pPr>
                  <a:r>
                    <a:rPr lang="fr-FR" dirty="0">
                      <a:solidFill>
                        <a:srgbClr val="002060"/>
                      </a:solidFill>
                    </a:rPr>
                    <a:t> </a:t>
                  </a:r>
                  <a14:m>
                    <m:oMath xmlns:m="http://schemas.openxmlformats.org/officeDocument/2006/math">
                      <m:r>
                        <a:rPr lang="fr-FR" i="1">
                          <a:solidFill>
                            <a:srgbClr val="002060"/>
                          </a:solidFill>
                          <a:latin typeface="Cambria Math" panose="02040503050406030204" pitchFamily="18" charset="0"/>
                        </a:rPr>
                        <m:t>𝑃</m:t>
                      </m:r>
                      <m:d>
                        <m:dPr>
                          <m:endChr m:val="|"/>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e>
                      </m:d>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𝑣</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rPr>
                        <m:t>)</m:t>
                      </m:r>
                    </m:oMath>
                  </a14:m>
                  <a:r>
                    <a:rPr lang="fr-FR" i="1" dirty="0">
                      <a:solidFill>
                        <a:srgbClr val="800080"/>
                      </a:solidFill>
                    </a:rPr>
                    <a:t> est la proportion d’individus de V avec la valeur v</a:t>
                  </a:r>
                  <a:r>
                    <a:rPr lang="fr-FR" i="1" baseline="-25000" dirty="0">
                      <a:solidFill>
                        <a:srgbClr val="800080"/>
                      </a:solidFill>
                    </a:rPr>
                    <a:t>i </a:t>
                  </a:r>
                  <a:r>
                    <a:rPr lang="fr-FR" i="1" dirty="0">
                      <a:solidFill>
                        <a:srgbClr val="800080"/>
                      </a:solidFill>
                    </a:rPr>
                    <a:t>et qui appartiennent à la classe c de S.</a:t>
                  </a:r>
                </a:p>
                <a:p>
                  <a:pPr lvl="1" algn="just">
                    <a:spcAft>
                      <a:spcPts val="600"/>
                    </a:spcAft>
                    <a:buFont typeface="Wingdings" pitchFamily="2" charset="2"/>
                    <a:buChar char="§"/>
                  </a:pPr>
                  <a:r>
                    <a:rPr lang="fr-FR" i="1" dirty="0">
                      <a:solidFill>
                        <a:srgbClr val="800080"/>
                      </a:solidFill>
                    </a:rPr>
                    <a:t> Le gain d’information, mesure la différence entre l’entropie de base et celle séparant les individus sur la variable a estimer.</a:t>
                  </a:r>
                </a:p>
                <a:p>
                  <a:pPr lvl="1" algn="just">
                    <a:spcAft>
                      <a:spcPts val="600"/>
                    </a:spcAft>
                    <a:buFont typeface="Wingdings" pitchFamily="2" charset="2"/>
                    <a:buChar char="§"/>
                  </a:pPr>
                  <a:endParaRPr lang="fr-FR" sz="2400" i="1" dirty="0">
                    <a:solidFill>
                      <a:srgbClr val="800080"/>
                    </a:solidFill>
                  </a:endParaRPr>
                </a:p>
                <a:p>
                  <a:pPr lvl="1" algn="just">
                    <a:spcAft>
                      <a:spcPts val="600"/>
                    </a:spcAft>
                    <a:buFont typeface="Wingdings" pitchFamily="2" charset="2"/>
                    <a:buChar char="§"/>
                  </a:pPr>
                  <a:r>
                    <a:rPr lang="fr-FR" i="1" dirty="0">
                      <a:solidFill>
                        <a:srgbClr val="800080"/>
                      </a:solidFill>
                    </a:rPr>
                    <a:t> Le premier test se fera sur la variable qui a le gain le plus élevé.</a:t>
                  </a:r>
                </a:p>
                <a:p>
                  <a:pPr lvl="1" algn="just">
                    <a:spcAft>
                      <a:spcPts val="600"/>
                    </a:spcAft>
                    <a:buFont typeface="Wingdings" pitchFamily="2" charset="2"/>
                    <a:buChar char="§"/>
                  </a:pPr>
                  <a:r>
                    <a:rPr lang="fr-FR" i="1" dirty="0">
                      <a:solidFill>
                        <a:srgbClr val="800080"/>
                      </a:solidFill>
                    </a:rPr>
                    <a:t> Le processus recommence ensuite sur chacune de branche, avec un </a:t>
                  </a:r>
                  <a:r>
                    <a:rPr lang="fr-FR" i="1" dirty="0" err="1">
                      <a:solidFill>
                        <a:srgbClr val="800080"/>
                      </a:solidFill>
                    </a:rPr>
                    <a:t>DataSet</a:t>
                  </a:r>
                  <a:r>
                    <a:rPr lang="fr-FR" i="1" dirty="0">
                      <a:solidFill>
                        <a:srgbClr val="800080"/>
                      </a:solidFill>
                    </a:rPr>
                    <a:t> réduit aux données appartenant à la classe sélectionnée.</a:t>
                  </a:r>
                </a:p>
                <a:p>
                  <a:pPr lvl="1" algn="just">
                    <a:spcAft>
                      <a:spcPts val="600"/>
                    </a:spcAft>
                    <a:buFont typeface="Wingdings" pitchFamily="2" charset="2"/>
                    <a:buChar char="§"/>
                  </a:pPr>
                  <a:r>
                    <a:rPr lang="fr-FR" i="1" dirty="0">
                      <a:solidFill>
                        <a:srgbClr val="800080"/>
                      </a:solidFill>
                    </a:rPr>
                    <a:t> Le processus s’arrête quand les éléments d’un nœud ont la même valeur pour la variable cible (homogénéité).</a:t>
                  </a:r>
                </a:p>
              </p:txBody>
            </p:sp>
          </mc:Choice>
          <mc:Fallback xmlns="">
            <p:sp>
              <p:nvSpPr>
                <p:cNvPr id="16" name="Text Box 10"/>
                <p:cNvSpPr txBox="1">
                  <a:spLocks noRot="1" noChangeAspect="1" noMove="1" noResize="1" noEditPoints="1" noAdjustHandles="1" noChangeArrowheads="1" noChangeShapeType="1" noTextEdit="1"/>
                </p:cNvSpPr>
                <p:nvPr/>
              </p:nvSpPr>
              <p:spPr bwMode="auto">
                <a:xfrm>
                  <a:off x="416859" y="1611988"/>
                  <a:ext cx="8635702" cy="5247590"/>
                </a:xfrm>
                <a:prstGeom prst="rect">
                  <a:avLst/>
                </a:prstGeom>
                <a:blipFill>
                  <a:blip r:embed="rId4"/>
                  <a:stretch>
                    <a:fillRect l="-779" t="-483" r="-623" b="-966"/>
                  </a:stretch>
                </a:blipFill>
                <a:ln w="9525">
                  <a:noFill/>
                  <a:miter lim="800000"/>
                  <a:headEnd/>
                  <a:tailEnd/>
                </a:ln>
                <a:effectLst/>
              </p:spPr>
              <p:txBody>
                <a:bodyPr/>
                <a:lstStyle/>
                <a:p>
                  <a:r>
                    <a:rPr lang="fr-FR">
                      <a:noFill/>
                    </a:rPr>
                    <a:t> </a:t>
                  </a:r>
                </a:p>
              </p:txBody>
            </p:sp>
          </mc:Fallback>
        </mc:AlternateContent>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2" name="ZoneTexte 11"/>
              <p:cNvSpPr txBox="1"/>
              <p:nvPr/>
            </p:nvSpPr>
            <p:spPr>
              <a:xfrm>
                <a:off x="3457755" y="4866404"/>
                <a:ext cx="2629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𝐺</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e>
                      </m:d>
                      <m:r>
                        <a:rPr lang="fr-FR" b="0" i="1" smtClean="0">
                          <a:solidFill>
                            <a:srgbClr val="002060"/>
                          </a:solidFill>
                          <a:latin typeface="Cambria Math" panose="02040503050406030204" pitchFamily="18" charset="0"/>
                        </a:rPr>
                        <m:t>=</m:t>
                      </m:r>
                      <m:r>
                        <a:rPr lang="fr-FR" i="1" smtClean="0">
                          <a:solidFill>
                            <a:srgbClr val="002060"/>
                          </a:solidFill>
                          <a:latin typeface="Cambria Math" panose="02040503050406030204" pitchFamily="18" charset="0"/>
                        </a:rPr>
                        <m:t>𝐻</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𝑆</m:t>
                          </m:r>
                        </m:e>
                      </m:d>
                      <m:r>
                        <a:rPr lang="fr-FR" b="0" i="1" smtClean="0">
                          <a:solidFill>
                            <a:srgbClr val="002060"/>
                          </a:solidFill>
                          <a:latin typeface="Cambria Math" panose="02040503050406030204" pitchFamily="18" charset="0"/>
                        </a:rPr>
                        <m:t> −</m:t>
                      </m:r>
                      <m:r>
                        <a:rPr lang="fr-FR" b="0" i="1" smtClean="0">
                          <a:solidFill>
                            <a:srgbClr val="002060"/>
                          </a:solidFill>
                          <a:latin typeface="Cambria Math" panose="02040503050406030204" pitchFamily="18" charset="0"/>
                        </a:rPr>
                        <m:t>𝐻</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r>
                        <a:rPr lang="fr-FR" b="0" i="1" smtClean="0">
                          <a:solidFill>
                            <a:srgbClr val="002060"/>
                          </a:solidFill>
                          <a:latin typeface="Cambria Math" panose="02040503050406030204" pitchFamily="18" charset="0"/>
                        </a:rPr>
                        <m:t>)</m:t>
                      </m:r>
                    </m:oMath>
                  </m:oMathPara>
                </a14:m>
                <a:endParaRPr lang="fr-FR" dirty="0">
                  <a:solidFill>
                    <a:srgbClr val="002060"/>
                  </a:solidFill>
                </a:endParaRPr>
              </a:p>
            </p:txBody>
          </p:sp>
        </mc:Choice>
        <mc:Fallback xmlns="">
          <p:sp>
            <p:nvSpPr>
              <p:cNvPr id="12" name="ZoneTexte 11"/>
              <p:cNvSpPr txBox="1">
                <a:spLocks noRot="1" noChangeAspect="1" noMove="1" noResize="1" noEditPoints="1" noAdjustHandles="1" noChangeArrowheads="1" noChangeShapeType="1" noTextEdit="1"/>
              </p:cNvSpPr>
              <p:nvPr/>
            </p:nvSpPr>
            <p:spPr>
              <a:xfrm>
                <a:off x="3457755" y="4866404"/>
                <a:ext cx="2629374" cy="276999"/>
              </a:xfrm>
              <a:prstGeom prst="rect">
                <a:avLst/>
              </a:prstGeom>
              <a:blipFill>
                <a:blip r:embed="rId5"/>
                <a:stretch>
                  <a:fillRect l="-1442" t="-4348" r="-2404" b="-3913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p:cNvSpPr txBox="1"/>
              <p:nvPr/>
            </p:nvSpPr>
            <p:spPr>
              <a:xfrm>
                <a:off x="1677203" y="2667405"/>
                <a:ext cx="5482335" cy="756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𝐻</m:t>
                      </m:r>
                      <m:d>
                        <m:dPr>
                          <m:ctrlPr>
                            <a:rPr lang="fr-FR" b="0" i="1" smtClean="0">
                              <a:solidFill>
                                <a:srgbClr val="002060"/>
                              </a:solidFill>
                              <a:latin typeface="Cambria Math" panose="02040503050406030204" pitchFamily="18" charset="0"/>
                            </a:rPr>
                          </m:ctrlPr>
                        </m:dPr>
                        <m:e>
                          <m:r>
                            <a:rPr lang="fr-FR" b="0" i="1" smtClean="0">
                              <a:solidFill>
                                <a:srgbClr val="002060"/>
                              </a:solidFill>
                              <a:latin typeface="Cambria Math" panose="02040503050406030204" pitchFamily="18" charset="0"/>
                            </a:rPr>
                            <m:t>𝑉</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𝑆</m:t>
                          </m:r>
                        </m:e>
                      </m:d>
                      <m:r>
                        <a:rPr lang="fr-FR" b="0" i="1" smtClean="0">
                          <a:solidFill>
                            <a:srgbClr val="002060"/>
                          </a:solidFill>
                          <a:latin typeface="Cambria Math" panose="02040503050406030204" pitchFamily="18" charset="0"/>
                        </a:rPr>
                        <m:t>=</m:t>
                      </m:r>
                      <m:nary>
                        <m:naryPr>
                          <m:chr m:val="∑"/>
                          <m:ctrlPr>
                            <a:rPr lang="fr-FR" i="1" smtClean="0">
                              <a:solidFill>
                                <a:srgbClr val="002060"/>
                              </a:solidFill>
                              <a:latin typeface="Cambria Math" panose="02040503050406030204" pitchFamily="18" charset="0"/>
                            </a:rPr>
                          </m:ctrlPr>
                        </m:naryPr>
                        <m:sub>
                          <m: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ea typeface="Cambria Math" panose="02040503050406030204" pitchFamily="18" charset="0"/>
                            </a:rPr>
                            <m:t>𝑛</m:t>
                          </m:r>
                        </m:sup>
                        <m:e>
                          <m:f>
                            <m:fPr>
                              <m:ctrlPr>
                                <a:rPr lang="fr-FR" i="1" smtClean="0">
                                  <a:solidFill>
                                    <a:srgbClr val="002060"/>
                                  </a:solidFill>
                                  <a:latin typeface="Cambria Math" panose="02040503050406030204" pitchFamily="18" charset="0"/>
                                  <a:ea typeface="Cambria Math" panose="02040503050406030204" pitchFamily="18" charset="0"/>
                                </a:rPr>
                              </m:ctrlPr>
                            </m:fPr>
                            <m:num>
                              <m:r>
                                <a:rPr lang="fr-FR" b="0" i="1" smtClean="0">
                                  <a:solidFill>
                                    <a:srgbClr val="002060"/>
                                  </a:solidFill>
                                  <a:latin typeface="Cambria Math" panose="02040503050406030204" pitchFamily="18" charset="0"/>
                                  <a:ea typeface="Cambria Math" panose="02040503050406030204" pitchFamily="18" charset="0"/>
                                </a:rPr>
                                <m:t>𝑐𝑎𝑟</m:t>
                              </m:r>
                              <m:r>
                                <a:rPr lang="fr-FR" b="0" i="1" smtClean="0">
                                  <a:solidFill>
                                    <a:srgbClr val="002060"/>
                                  </a:solidFill>
                                  <a:latin typeface="Cambria Math" panose="02040503050406030204" pitchFamily="18" charset="0"/>
                                  <a:ea typeface="Cambria Math" panose="02040503050406030204" pitchFamily="18" charset="0"/>
                                </a:rPr>
                                <m:t>(</m:t>
                              </m:r>
                              <m:sSub>
                                <m:sSubPr>
                                  <m:ctrlPr>
                                    <a:rPr lang="fr-FR" b="0" i="1" smtClean="0">
                                      <a:solidFill>
                                        <a:srgbClr val="002060"/>
                                      </a:solidFill>
                                      <a:latin typeface="Cambria Math" panose="02040503050406030204" pitchFamily="18" charset="0"/>
                                      <a:ea typeface="Cambria Math" panose="02040503050406030204" pitchFamily="18" charset="0"/>
                                    </a:rPr>
                                  </m:ctrlPr>
                                </m:sSubPr>
                                <m:e>
                                  <m:r>
                                    <a:rPr lang="fr-FR" b="0" i="1" smtClean="0">
                                      <a:solidFill>
                                        <a:srgbClr val="002060"/>
                                      </a:solidFill>
                                      <a:latin typeface="Cambria Math" panose="02040503050406030204" pitchFamily="18" charset="0"/>
                                      <a:ea typeface="Cambria Math" panose="02040503050406030204" pitchFamily="18" charset="0"/>
                                    </a:rPr>
                                    <m:t>𝑣</m:t>
                                  </m:r>
                                </m:e>
                                <m:sub>
                                  <m:r>
                                    <a:rPr lang="fr-FR" b="0" i="1" smtClean="0">
                                      <a:solidFill>
                                        <a:srgbClr val="002060"/>
                                      </a:solidFill>
                                      <a:latin typeface="Cambria Math" panose="02040503050406030204" pitchFamily="18" charset="0"/>
                                      <a:ea typeface="Cambria Math" panose="02040503050406030204" pitchFamily="18" charset="0"/>
                                    </a:rPr>
                                    <m:t>𝑖</m:t>
                                  </m:r>
                                </m:sub>
                              </m:sSub>
                              <m:r>
                                <a:rPr lang="fr-FR" b="0" i="1" smtClean="0">
                                  <a:solidFill>
                                    <a:srgbClr val="002060"/>
                                  </a:solidFill>
                                  <a:latin typeface="Cambria Math" panose="02040503050406030204" pitchFamily="18" charset="0"/>
                                  <a:ea typeface="Cambria Math" panose="02040503050406030204" pitchFamily="18" charset="0"/>
                                </a:rPr>
                                <m:t>)</m:t>
                              </m:r>
                            </m:num>
                            <m:den>
                              <m:r>
                                <a:rPr lang="fr-FR" b="0" i="1" smtClean="0">
                                  <a:solidFill>
                                    <a:srgbClr val="002060"/>
                                  </a:solidFill>
                                  <a:latin typeface="Cambria Math" panose="02040503050406030204" pitchFamily="18" charset="0"/>
                                  <a:ea typeface="Cambria Math" panose="02040503050406030204" pitchFamily="18" charset="0"/>
                                </a:rPr>
                                <m:t>𝑐𝑎𝑟</m:t>
                              </m:r>
                              <m:r>
                                <a:rPr lang="fr-FR" b="0" i="1" smtClean="0">
                                  <a:solidFill>
                                    <a:srgbClr val="002060"/>
                                  </a:solidFill>
                                  <a:latin typeface="Cambria Math" panose="02040503050406030204" pitchFamily="18" charset="0"/>
                                  <a:ea typeface="Cambria Math" panose="02040503050406030204" pitchFamily="18" charset="0"/>
                                </a:rPr>
                                <m:t>(</m:t>
                              </m:r>
                              <m:r>
                                <a:rPr lang="fr-FR" b="0" i="1" smtClean="0">
                                  <a:solidFill>
                                    <a:srgbClr val="002060"/>
                                  </a:solidFill>
                                  <a:latin typeface="Cambria Math" panose="02040503050406030204" pitchFamily="18" charset="0"/>
                                  <a:ea typeface="Cambria Math" panose="02040503050406030204" pitchFamily="18" charset="0"/>
                                </a:rPr>
                                <m:t>𝑆</m:t>
                              </m:r>
                              <m:r>
                                <a:rPr lang="fr-FR" b="0" i="1" smtClean="0">
                                  <a:solidFill>
                                    <a:srgbClr val="002060"/>
                                  </a:solidFill>
                                  <a:latin typeface="Cambria Math" panose="02040503050406030204" pitchFamily="18" charset="0"/>
                                  <a:ea typeface="Cambria Math" panose="02040503050406030204" pitchFamily="18" charset="0"/>
                                </a:rPr>
                                <m:t>)</m:t>
                              </m:r>
                            </m:den>
                          </m:f>
                          <m:r>
                            <a:rPr lang="fr-FR" b="0" i="1" smtClean="0">
                              <a:solidFill>
                                <a:srgbClr val="002060"/>
                              </a:solidFill>
                              <a:latin typeface="Cambria Math" panose="02040503050406030204" pitchFamily="18" charset="0"/>
                            </a:rPr>
                            <m:t>∗</m:t>
                          </m:r>
                          <m:nary>
                            <m:naryPr>
                              <m:chr m:val="∑"/>
                              <m:supHide m:val="on"/>
                              <m:ctrlPr>
                                <a:rPr lang="fr-FR" i="1">
                                  <a:solidFill>
                                    <a:srgbClr val="002060"/>
                                  </a:solidFill>
                                  <a:latin typeface="Cambria Math" panose="02040503050406030204" pitchFamily="18" charset="0"/>
                                </a:rPr>
                              </m:ctrlPr>
                            </m:naryPr>
                            <m:sub>
                              <m:r>
                                <a:rPr lang="fr-FR" i="1">
                                  <a:solidFill>
                                    <a:srgbClr val="002060"/>
                                  </a:solidFill>
                                  <a:latin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𝑆</m:t>
                              </m:r>
                            </m:sub>
                            <m:sup/>
                            <m:e>
                              <m:r>
                                <a:rPr lang="fr-FR" b="0" i="1" smtClean="0">
                                  <a:solidFill>
                                    <a:srgbClr val="002060"/>
                                  </a:solidFill>
                                  <a:latin typeface="Cambria Math" panose="02040503050406030204" pitchFamily="18" charset="0"/>
                                  <a:ea typeface="Cambria Math" panose="02040503050406030204" pitchFamily="18" charset="0"/>
                                </a:rPr>
                                <m:t>−</m:t>
                              </m:r>
                              <m:f>
                                <m:fPr>
                                  <m:ctrlPr>
                                    <a:rPr lang="fr-FR" i="1">
                                      <a:solidFill>
                                        <a:srgbClr val="002060"/>
                                      </a:solidFill>
                                      <a:latin typeface="Cambria Math" panose="02040503050406030204" pitchFamily="18" charset="0"/>
                                      <a:ea typeface="Cambria Math" panose="02040503050406030204" pitchFamily="18" charset="0"/>
                                    </a:rPr>
                                  </m:ctrlPr>
                                </m:fPr>
                                <m:num>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num>
                                <m:den>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𝑣</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m:t>
                                  </m:r>
                                </m:den>
                              </m:f>
                              <m:r>
                                <a:rPr lang="fr-FR" i="1">
                                  <a:solidFill>
                                    <a:srgbClr val="002060"/>
                                  </a:solidFill>
                                  <a:latin typeface="Cambria Math" panose="02040503050406030204" pitchFamily="18" charset="0"/>
                                </a:rPr>
                                <m:t>∗</m:t>
                              </m:r>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𝑙𝑜𝑔</m:t>
                                  </m:r>
                                </m:e>
                                <m:sub>
                                  <m:r>
                                    <a:rPr lang="fr-FR" i="1">
                                      <a:solidFill>
                                        <a:srgbClr val="002060"/>
                                      </a:solidFill>
                                      <a:latin typeface="Cambria Math" panose="02040503050406030204" pitchFamily="18" charset="0"/>
                                    </a:rPr>
                                    <m:t>2</m:t>
                                  </m:r>
                                </m:sub>
                              </m:sSub>
                              <m:d>
                                <m:dPr>
                                  <m:ctrlPr>
                                    <a:rPr lang="fr-FR" i="1">
                                      <a:solidFill>
                                        <a:srgbClr val="002060"/>
                                      </a:solidFill>
                                      <a:latin typeface="Cambria Math" panose="02040503050406030204" pitchFamily="18" charset="0"/>
                                    </a:rPr>
                                  </m:ctrlPr>
                                </m:dPr>
                                <m:e>
                                  <m:f>
                                    <m:fPr>
                                      <m:ctrlPr>
                                        <a:rPr lang="fr-FR" i="1">
                                          <a:solidFill>
                                            <a:srgbClr val="002060"/>
                                          </a:solidFill>
                                          <a:latin typeface="Cambria Math" panose="02040503050406030204" pitchFamily="18" charset="0"/>
                                          <a:ea typeface="Cambria Math" panose="02040503050406030204" pitchFamily="18" charset="0"/>
                                        </a:rPr>
                                      </m:ctrlPr>
                                    </m:fPr>
                                    <m:num>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𝑐</m:t>
                                      </m:r>
                                      <m:r>
                                        <a:rPr lang="fr-FR" i="1">
                                          <a:solidFill>
                                            <a:srgbClr val="002060"/>
                                          </a:solidFill>
                                          <a:latin typeface="Cambria Math" panose="02040503050406030204" pitchFamily="18" charset="0"/>
                                          <a:ea typeface="Cambria Math" panose="02040503050406030204" pitchFamily="18" charset="0"/>
                                        </a:rPr>
                                        <m:t>)</m:t>
                                      </m:r>
                                    </m:num>
                                    <m:den>
                                      <m:r>
                                        <a:rPr lang="fr-FR" i="1">
                                          <a:solidFill>
                                            <a:srgbClr val="002060"/>
                                          </a:solidFill>
                                          <a:latin typeface="Cambria Math" panose="02040503050406030204" pitchFamily="18" charset="0"/>
                                          <a:ea typeface="Cambria Math" panose="02040503050406030204" pitchFamily="18" charset="0"/>
                                        </a:rPr>
                                        <m:t>𝑐𝑎𝑟</m:t>
                                      </m:r>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𝑣</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m:t>
                                      </m:r>
                                    </m:den>
                                  </m:f>
                                </m:e>
                              </m:d>
                              <m:r>
                                <a:rPr lang="fr-FR" i="1">
                                  <a:solidFill>
                                    <a:srgbClr val="002060"/>
                                  </a:solidFill>
                                  <a:latin typeface="Cambria Math" panose="02040503050406030204" pitchFamily="18" charset="0"/>
                                </a:rPr>
                                <m:t>  </m:t>
                              </m:r>
                            </m:e>
                          </m:nary>
                        </m:e>
                      </m:nary>
                    </m:oMath>
                  </m:oMathPara>
                </a14:m>
                <a:endParaRPr lang="fr-FR">
                  <a:solidFill>
                    <a:srgbClr val="002060"/>
                  </a:solidFill>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1677203" y="2667405"/>
                <a:ext cx="5482335" cy="756489"/>
              </a:xfrm>
              <a:prstGeom prst="rect">
                <a:avLst/>
              </a:prstGeom>
              <a:blipFill>
                <a:blip r:embed="rId7"/>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2932468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Exemple : Entropie </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L’entropie de la variable cible (Achat) et obtenues à partir des deux probabilités d’acheter ou pas un ordinateur.</a:t>
              </a:r>
            </a:p>
            <a:p>
              <a:pPr lvl="1" algn="just">
                <a:spcAft>
                  <a:spcPts val="1200"/>
                </a:spcAft>
                <a:buFont typeface="Wingdings" pitchFamily="2" charset="2"/>
                <a:buChar char="§"/>
              </a:pPr>
              <a:r>
                <a:rPr lang="fr-FR" i="1" dirty="0">
                  <a:solidFill>
                    <a:srgbClr val="800080"/>
                  </a:solidFill>
                </a:rPr>
                <a:t> Pour les autres l’entropie est la somme des entropies de chaque cas.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4" name="ZoneTexte 13"/>
              <p:cNvSpPr txBox="1"/>
              <p:nvPr/>
            </p:nvSpPr>
            <p:spPr>
              <a:xfrm>
                <a:off x="4154341" y="3368410"/>
                <a:ext cx="4431537"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𝐴𝑐h𝑎𝑡</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9</m:t>
                          </m:r>
                        </m:num>
                        <m:den>
                          <m:r>
                            <a:rPr lang="fr-FR" sz="1400" i="1">
                              <a:solidFill>
                                <a:srgbClr val="002060"/>
                              </a:solidFill>
                              <a:latin typeface="Cambria Math" panose="02040503050406030204" pitchFamily="18" charset="0"/>
                            </a:rPr>
                            <m:t>14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9</m:t>
                              </m:r>
                            </m:num>
                            <m:den>
                              <m:r>
                                <a:rPr lang="fr-FR" sz="1400" i="1">
                                  <a:solidFill>
                                    <a:srgbClr val="002060"/>
                                  </a:solidFill>
                                  <a:latin typeface="Cambria Math" panose="02040503050406030204" pitchFamily="18" charset="0"/>
                                </a:rPr>
                                <m:t>14</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e>
                      </m:d>
                      <m:r>
                        <a:rPr lang="fr-FR" sz="1400" b="0" i="1" smtClean="0">
                          <a:solidFill>
                            <a:srgbClr val="002060"/>
                          </a:solidFill>
                          <a:latin typeface="Cambria Math" panose="02040503050406030204" pitchFamily="18" charset="0"/>
                        </a:rPr>
                        <m:t>=0,940</m:t>
                      </m:r>
                    </m:oMath>
                  </m:oMathPara>
                </a14:m>
                <a:endParaRPr lang="fr-FR" sz="1400">
                  <a:solidFill>
                    <a:srgbClr val="002060"/>
                  </a:solidFill>
                </a:endParaRPr>
              </a:p>
            </p:txBody>
          </p:sp>
        </mc:Choice>
        <mc:Fallback xmlns="">
          <p:sp>
            <p:nvSpPr>
              <p:cNvPr id="14" name="ZoneTexte 13"/>
              <p:cNvSpPr txBox="1">
                <a:spLocks noRot="1" noChangeAspect="1" noMove="1" noResize="1" noEditPoints="1" noAdjustHandles="1" noChangeArrowheads="1" noChangeShapeType="1" noTextEdit="1"/>
              </p:cNvSpPr>
              <p:nvPr/>
            </p:nvSpPr>
            <p:spPr>
              <a:xfrm>
                <a:off x="4154341" y="3368410"/>
                <a:ext cx="4431537" cy="48404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4154341" y="4054635"/>
                <a:ext cx="4431537"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𝐴𝑔𝑒</m:t>
                          </m:r>
                          <m:r>
                            <a:rPr lang="fr-FR" sz="1400" b="0" i="1" smtClean="0">
                              <a:solidFill>
                                <a:srgbClr val="002060"/>
                              </a:solidFill>
                              <a:latin typeface="Cambria Math" panose="02040503050406030204" pitchFamily="18" charset="0"/>
                            </a:rPr>
                            <m:t>≤30</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2</m:t>
                              </m:r>
                            </m:num>
                            <m:den>
                              <m:r>
                                <a:rPr lang="fr-FR" sz="1400" b="0" i="1" smtClean="0">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2</m:t>
                                  </m:r>
                                </m:num>
                                <m:den>
                                  <m:r>
                                    <a:rPr lang="fr-FR" sz="1400" b="0" i="1" smtClean="0">
                                      <a:solidFill>
                                        <a:srgbClr val="002060"/>
                                      </a:solidFill>
                                      <a:latin typeface="Cambria Math" panose="02040503050406030204" pitchFamily="18" charset="0"/>
                                    </a:rPr>
                                    <m:t>5</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i="1">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i="1">
                                      <a:solidFill>
                                        <a:srgbClr val="002060"/>
                                      </a:solidFill>
                                      <a:latin typeface="Cambria Math" panose="02040503050406030204" pitchFamily="18" charset="0"/>
                                    </a:rPr>
                                    <m:t>5</m:t>
                                  </m:r>
                                </m:den>
                              </m:f>
                            </m:e>
                          </m:d>
                        </m:e>
                      </m:d>
                      <m:r>
                        <a:rPr lang="fr-FR" sz="1400" b="0" i="1" smtClean="0">
                          <a:solidFill>
                            <a:srgbClr val="002060"/>
                          </a:solidFill>
                          <a:latin typeface="Cambria Math" panose="02040503050406030204" pitchFamily="18" charset="0"/>
                        </a:rPr>
                        <m:t>=0,347</m:t>
                      </m:r>
                    </m:oMath>
                  </m:oMathPara>
                </a14:m>
                <a:endParaRPr lang="fr-FR" sz="1400">
                  <a:solidFill>
                    <a:srgbClr val="002060"/>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4154341" y="4054635"/>
                <a:ext cx="4431537" cy="556819"/>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ZoneTexte 17"/>
              <p:cNvSpPr txBox="1"/>
              <p:nvPr/>
            </p:nvSpPr>
            <p:spPr>
              <a:xfrm>
                <a:off x="3968499" y="4668084"/>
                <a:ext cx="4803221"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30&lt;</m:t>
                          </m:r>
                          <m:r>
                            <a:rPr lang="fr-FR" sz="1400" b="0" i="1" smtClean="0">
                              <a:solidFill>
                                <a:srgbClr val="002060"/>
                              </a:solidFill>
                              <a:latin typeface="Cambria Math" panose="02040503050406030204" pitchFamily="18" charset="0"/>
                            </a:rPr>
                            <m:t>𝐴𝑔𝑒</m:t>
                          </m:r>
                          <m:r>
                            <a:rPr lang="fr-FR" sz="1400" b="0" i="1" smtClean="0">
                              <a:solidFill>
                                <a:srgbClr val="002060"/>
                              </a:solidFill>
                              <a:latin typeface="Cambria Math" panose="02040503050406030204" pitchFamily="18" charset="0"/>
                            </a:rPr>
                            <m:t>≤40</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4</m:t>
                          </m:r>
                        </m:num>
                        <m:den>
                          <m:r>
                            <a:rPr lang="fr-FR" sz="1400" i="1">
                              <a:solidFill>
                                <a:srgbClr val="002060"/>
                              </a:solidFill>
                              <a:latin typeface="Cambria Math" panose="02040503050406030204" pitchFamily="18" charset="0"/>
                            </a:rPr>
                            <m:t>14</m:t>
                          </m:r>
                        </m:den>
                      </m:f>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b="0" i="1" smtClean="0">
                                  <a:solidFill>
                                    <a:srgbClr val="002060"/>
                                  </a:solidFill>
                                  <a:latin typeface="Cambria Math" panose="02040503050406030204" pitchFamily="18" charset="0"/>
                                </a:rPr>
                                <m:t>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3</m:t>
                                  </m:r>
                                </m:num>
                                <m:den>
                                  <m:r>
                                    <a:rPr lang="fr-FR" sz="1400" b="0" i="1" smtClean="0">
                                      <a:solidFill>
                                        <a:srgbClr val="002060"/>
                                      </a:solidFill>
                                      <a:latin typeface="Cambria Math" panose="02040503050406030204" pitchFamily="18" charset="0"/>
                                    </a:rPr>
                                    <m:t>4</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b="0" i="1" smtClean="0">
                                  <a:solidFill>
                                    <a:srgbClr val="002060"/>
                                  </a:solidFill>
                                  <a:latin typeface="Cambria Math" panose="02040503050406030204" pitchFamily="18" charset="0"/>
                                </a:rPr>
                                <m:t>4</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i="1">
                                      <a:solidFill>
                                        <a:srgbClr val="002060"/>
                                      </a:solidFill>
                                      <a:latin typeface="Cambria Math" panose="02040503050406030204" pitchFamily="18" charset="0"/>
                                    </a:rPr>
                                    <m:t>4</m:t>
                                  </m:r>
                                </m:den>
                              </m:f>
                            </m:e>
                          </m:d>
                        </m:e>
                      </m:d>
                      <m:r>
                        <a:rPr lang="fr-FR" sz="1400" b="0" i="1" smtClean="0">
                          <a:solidFill>
                            <a:srgbClr val="002060"/>
                          </a:solidFill>
                          <a:latin typeface="Cambria Math" panose="02040503050406030204" pitchFamily="18" charset="0"/>
                        </a:rPr>
                        <m:t>=0.232,</m:t>
                      </m:r>
                    </m:oMath>
                  </m:oMathPara>
                </a14:m>
                <a:endParaRPr lang="fr-FR" sz="1400">
                  <a:solidFill>
                    <a:srgbClr val="002060"/>
                  </a:solidFill>
                </a:endParaRPr>
              </a:p>
            </p:txBody>
          </p:sp>
        </mc:Choice>
        <mc:Fallback xmlns="">
          <p:sp>
            <p:nvSpPr>
              <p:cNvPr id="18" name="ZoneTexte 17"/>
              <p:cNvSpPr txBox="1">
                <a:spLocks noRot="1" noChangeAspect="1" noMove="1" noResize="1" noEditPoints="1" noAdjustHandles="1" noChangeArrowheads="1" noChangeShapeType="1" noTextEdit="1"/>
              </p:cNvSpPr>
              <p:nvPr/>
            </p:nvSpPr>
            <p:spPr>
              <a:xfrm>
                <a:off x="3968499" y="4668084"/>
                <a:ext cx="4803221" cy="556819"/>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p:cNvSpPr txBox="1"/>
              <p:nvPr/>
            </p:nvSpPr>
            <p:spPr>
              <a:xfrm>
                <a:off x="4154341" y="5363118"/>
                <a:ext cx="4431537" cy="5568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𝐴𝑔𝑒</m:t>
                          </m:r>
                          <m:r>
                            <a:rPr lang="fr-FR" sz="1400" b="0" i="1" smtClean="0">
                              <a:solidFill>
                                <a:srgbClr val="002060"/>
                              </a:solidFill>
                              <a:latin typeface="Cambria Math" panose="02040503050406030204" pitchFamily="18" charset="0"/>
                            </a:rPr>
                            <m:t>&gt;40</m:t>
                          </m:r>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5</m:t>
                          </m:r>
                        </m:num>
                        <m:den>
                          <m:r>
                            <a:rPr lang="fr-FR" sz="1400" i="1">
                              <a:solidFill>
                                <a:srgbClr val="002060"/>
                              </a:solidFill>
                              <a:latin typeface="Cambria Math" panose="02040503050406030204" pitchFamily="18" charset="0"/>
                            </a:rPr>
                            <m:t>14</m:t>
                          </m:r>
                        </m:den>
                      </m:f>
                      <m:d>
                        <m:dPr>
                          <m:ctrlPr>
                            <a:rPr lang="fr-FR" sz="1400" i="1" smtClean="0">
                              <a:solidFill>
                                <a:srgbClr val="002060"/>
                              </a:solidFill>
                              <a:latin typeface="Cambria Math" panose="02040503050406030204" pitchFamily="18" charset="0"/>
                            </a:rPr>
                          </m:ctrlPr>
                        </m:dPr>
                        <m:e>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b="0" i="1" smtClean="0">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1</m:t>
                                  </m:r>
                                </m:num>
                                <m:den>
                                  <m:r>
                                    <a:rPr lang="fr-FR" sz="1400" b="0" i="1" smtClean="0">
                                      <a:solidFill>
                                        <a:srgbClr val="002060"/>
                                      </a:solidFill>
                                      <a:latin typeface="Cambria Math" panose="02040503050406030204" pitchFamily="18" charset="0"/>
                                    </a:rPr>
                                    <m:t>5</m:t>
                                  </m:r>
                                </m:den>
                              </m:f>
                            </m:e>
                          </m:d>
                          <m:r>
                            <a:rPr lang="fr-FR" sz="1400" i="1">
                              <a:solidFill>
                                <a:srgbClr val="002060"/>
                              </a:solidFill>
                              <a:latin typeface="Cambria Math" panose="02040503050406030204" pitchFamily="18" charset="0"/>
                            </a:rPr>
                            <m:t>−</m:t>
                          </m:r>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4</m:t>
                              </m:r>
                            </m:num>
                            <m:den>
                              <m:r>
                                <a:rPr lang="fr-FR" sz="1400" i="1">
                                  <a:solidFill>
                                    <a:srgbClr val="002060"/>
                                  </a:solidFill>
                                  <a:latin typeface="Cambria Math" panose="02040503050406030204" pitchFamily="18" charset="0"/>
                                </a:rPr>
                                <m:t>5</m:t>
                              </m:r>
                            </m:den>
                          </m:f>
                          <m:sSub>
                            <m:sSubPr>
                              <m:ctrlPr>
                                <a:rPr lang="fr-FR" sz="1400" i="1">
                                  <a:solidFill>
                                    <a:srgbClr val="002060"/>
                                  </a:solidFill>
                                  <a:latin typeface="Cambria Math" panose="02040503050406030204" pitchFamily="18" charset="0"/>
                                </a:rPr>
                              </m:ctrlPr>
                            </m:sSubPr>
                            <m:e>
                              <m:r>
                                <a:rPr lang="fr-FR" sz="1400" i="1">
                                  <a:solidFill>
                                    <a:srgbClr val="002060"/>
                                  </a:solidFill>
                                  <a:latin typeface="Cambria Math" panose="02040503050406030204" pitchFamily="18" charset="0"/>
                                </a:rPr>
                                <m:t>𝑙𝑜𝑔</m:t>
                              </m:r>
                            </m:e>
                            <m:sub>
                              <m:r>
                                <a:rPr lang="fr-FR" sz="1400" b="0" i="1" smtClean="0">
                                  <a:solidFill>
                                    <a:srgbClr val="002060"/>
                                  </a:solidFill>
                                  <a:latin typeface="Cambria Math" panose="02040503050406030204" pitchFamily="18" charset="0"/>
                                </a:rPr>
                                <m:t>2</m:t>
                              </m:r>
                            </m:sub>
                          </m:sSub>
                          <m:d>
                            <m:dPr>
                              <m:ctrlPr>
                                <a:rPr lang="fr-FR" sz="1400" i="1">
                                  <a:solidFill>
                                    <a:srgbClr val="002060"/>
                                  </a:solidFill>
                                  <a:latin typeface="Cambria Math" panose="02040503050406030204" pitchFamily="18" charset="0"/>
                                </a:rPr>
                              </m:ctrlPr>
                            </m:dPr>
                            <m:e>
                              <m:f>
                                <m:fPr>
                                  <m:ctrlPr>
                                    <a:rPr lang="fr-FR" sz="1400" i="1">
                                      <a:solidFill>
                                        <a:srgbClr val="002060"/>
                                      </a:solidFill>
                                      <a:latin typeface="Cambria Math" panose="02040503050406030204" pitchFamily="18" charset="0"/>
                                    </a:rPr>
                                  </m:ctrlPr>
                                </m:fPr>
                                <m:num>
                                  <m:r>
                                    <a:rPr lang="fr-FR" sz="1400" b="0" i="1" smtClean="0">
                                      <a:solidFill>
                                        <a:srgbClr val="002060"/>
                                      </a:solidFill>
                                      <a:latin typeface="Cambria Math" panose="02040503050406030204" pitchFamily="18" charset="0"/>
                                    </a:rPr>
                                    <m:t>4</m:t>
                                  </m:r>
                                </m:num>
                                <m:den>
                                  <m:r>
                                    <a:rPr lang="fr-FR" sz="1400" i="1">
                                      <a:solidFill>
                                        <a:srgbClr val="002060"/>
                                      </a:solidFill>
                                      <a:latin typeface="Cambria Math" panose="02040503050406030204" pitchFamily="18" charset="0"/>
                                    </a:rPr>
                                    <m:t>5</m:t>
                                  </m:r>
                                </m:den>
                              </m:f>
                            </m:e>
                          </m:d>
                        </m:e>
                      </m:d>
                      <m:r>
                        <a:rPr lang="fr-FR" sz="1400" b="0" i="1" smtClean="0">
                          <a:solidFill>
                            <a:srgbClr val="002060"/>
                          </a:solidFill>
                          <a:latin typeface="Cambria Math" panose="02040503050406030204" pitchFamily="18" charset="0"/>
                        </a:rPr>
                        <m:t>=0,258</m:t>
                      </m:r>
                    </m:oMath>
                  </m:oMathPara>
                </a14:m>
                <a:endParaRPr lang="fr-FR" sz="1400">
                  <a:solidFill>
                    <a:srgbClr val="002060"/>
                  </a:solidFill>
                </a:endParaRPr>
              </a:p>
            </p:txBody>
          </p:sp>
        </mc:Choice>
        <mc:Fallback xmlns="">
          <p:sp>
            <p:nvSpPr>
              <p:cNvPr id="19" name="ZoneTexte 18"/>
              <p:cNvSpPr txBox="1">
                <a:spLocks noRot="1" noChangeAspect="1" noMove="1" noResize="1" noEditPoints="1" noAdjustHandles="1" noChangeArrowheads="1" noChangeShapeType="1" noTextEdit="1"/>
              </p:cNvSpPr>
              <p:nvPr/>
            </p:nvSpPr>
            <p:spPr>
              <a:xfrm>
                <a:off x="4154341" y="5363118"/>
                <a:ext cx="4431537" cy="556819"/>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p:cNvSpPr txBox="1"/>
              <p:nvPr/>
            </p:nvSpPr>
            <p:spPr>
              <a:xfrm>
                <a:off x="4154341" y="6058152"/>
                <a:ext cx="443153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solidFill>
                            <a:srgbClr val="002060"/>
                          </a:solidFill>
                          <a:latin typeface="Cambria Math" panose="02040503050406030204" pitchFamily="18" charset="0"/>
                        </a:rPr>
                        <m:t>𝐸</m:t>
                      </m:r>
                      <m:d>
                        <m:dPr>
                          <m:ctrlPr>
                            <a:rPr lang="fr-FR" sz="1400" b="0" i="1" smtClean="0">
                              <a:solidFill>
                                <a:srgbClr val="002060"/>
                              </a:solidFill>
                              <a:latin typeface="Cambria Math" panose="02040503050406030204" pitchFamily="18" charset="0"/>
                            </a:rPr>
                          </m:ctrlPr>
                        </m:dPr>
                        <m:e>
                          <m:r>
                            <a:rPr lang="fr-FR" sz="1400" b="0" i="1" smtClean="0">
                              <a:solidFill>
                                <a:srgbClr val="002060"/>
                              </a:solidFill>
                              <a:latin typeface="Cambria Math" panose="02040503050406030204" pitchFamily="18" charset="0"/>
                            </a:rPr>
                            <m:t>𝐴𝑔𝑒</m:t>
                          </m:r>
                        </m:e>
                      </m:d>
                      <m:r>
                        <a:rPr lang="fr-FR" sz="1400" i="1">
                          <a:solidFill>
                            <a:srgbClr val="002060"/>
                          </a:solidFill>
                          <a:latin typeface="Cambria Math" panose="02040503050406030204" pitchFamily="18" charset="0"/>
                        </a:rPr>
                        <m:t>=0,347+</m:t>
                      </m:r>
                      <m:r>
                        <a:rPr lang="fr-FR" sz="1400" b="0" i="1" smtClean="0">
                          <a:solidFill>
                            <a:srgbClr val="002060"/>
                          </a:solidFill>
                          <a:latin typeface="Cambria Math" panose="02040503050406030204" pitchFamily="18" charset="0"/>
                        </a:rPr>
                        <m:t>0.232+ </m:t>
                      </m:r>
                      <m:r>
                        <a:rPr lang="fr-FR" sz="1400" i="1">
                          <a:solidFill>
                            <a:srgbClr val="002060"/>
                          </a:solidFill>
                          <a:latin typeface="Cambria Math" panose="02040503050406030204" pitchFamily="18" charset="0"/>
                        </a:rPr>
                        <m:t>0,258</m:t>
                      </m:r>
                      <m:r>
                        <a:rPr lang="fr-FR" sz="1400" b="0" i="1" smtClean="0">
                          <a:solidFill>
                            <a:srgbClr val="002060"/>
                          </a:solidFill>
                          <a:latin typeface="Cambria Math" panose="02040503050406030204" pitchFamily="18" charset="0"/>
                        </a:rPr>
                        <m:t>=0.836</m:t>
                      </m:r>
                    </m:oMath>
                  </m:oMathPara>
                </a14:m>
                <a:endParaRPr lang="fr-FR" sz="1400">
                  <a:solidFill>
                    <a:srgbClr val="002060"/>
                  </a:solidFill>
                </a:endParaRPr>
              </a:p>
            </p:txBody>
          </p:sp>
        </mc:Choice>
        <mc:Fallback xmlns="">
          <p:sp>
            <p:nvSpPr>
              <p:cNvPr id="20" name="ZoneTexte 19"/>
              <p:cNvSpPr txBox="1">
                <a:spLocks noRot="1" noChangeAspect="1" noMove="1" noResize="1" noEditPoints="1" noAdjustHandles="1" noChangeArrowheads="1" noChangeShapeType="1" noTextEdit="1"/>
              </p:cNvSpPr>
              <p:nvPr/>
            </p:nvSpPr>
            <p:spPr>
              <a:xfrm>
                <a:off x="4154341" y="6058152"/>
                <a:ext cx="4431537" cy="215444"/>
              </a:xfrm>
              <a:prstGeom prst="rect">
                <a:avLst/>
              </a:prstGeom>
              <a:blipFill>
                <a:blip r:embed="rId8"/>
                <a:stretch>
                  <a:fillRect b="-34286"/>
                </a:stretch>
              </a:blipFill>
            </p:spPr>
            <p:txBody>
              <a:bodyPr/>
              <a:lstStyle/>
              <a:p>
                <a:r>
                  <a:rPr lang="fr-FR">
                    <a:noFill/>
                  </a:rPr>
                  <a:t> </a:t>
                </a:r>
              </a:p>
            </p:txBody>
          </p:sp>
        </mc:Fallback>
      </mc:AlternateContent>
      <p:graphicFrame>
        <p:nvGraphicFramePr>
          <p:cNvPr id="6" name="Tableau 5"/>
          <p:cNvGraphicFramePr>
            <a:graphicFrameLocks noGrp="1"/>
          </p:cNvGraphicFramePr>
          <p:nvPr/>
        </p:nvGraphicFramePr>
        <p:xfrm>
          <a:off x="130174" y="2996988"/>
          <a:ext cx="3708403" cy="3756510"/>
        </p:xfrm>
        <a:graphic>
          <a:graphicData uri="http://schemas.openxmlformats.org/drawingml/2006/table">
            <a:tbl>
              <a:tblPr>
                <a:tableStyleId>{5C22544A-7EE6-4342-B048-85BDC9FD1C3A}</a:tableStyleId>
              </a:tblPr>
              <a:tblGrid>
                <a:gridCol w="877091">
                  <a:extLst>
                    <a:ext uri="{9D8B030D-6E8A-4147-A177-3AD203B41FA5}">
                      <a16:colId xmlns:a16="http://schemas.microsoft.com/office/drawing/2014/main" val="2130643118"/>
                    </a:ext>
                  </a:extLst>
                </a:gridCol>
                <a:gridCol w="707828">
                  <a:extLst>
                    <a:ext uri="{9D8B030D-6E8A-4147-A177-3AD203B41FA5}">
                      <a16:colId xmlns:a16="http://schemas.microsoft.com/office/drawing/2014/main" val="2455011335"/>
                    </a:ext>
                  </a:extLst>
                </a:gridCol>
                <a:gridCol w="707828">
                  <a:extLst>
                    <a:ext uri="{9D8B030D-6E8A-4147-A177-3AD203B41FA5}">
                      <a16:colId xmlns:a16="http://schemas.microsoft.com/office/drawing/2014/main" val="1496230133"/>
                    </a:ext>
                  </a:extLst>
                </a:gridCol>
                <a:gridCol w="707828">
                  <a:extLst>
                    <a:ext uri="{9D8B030D-6E8A-4147-A177-3AD203B41FA5}">
                      <a16:colId xmlns:a16="http://schemas.microsoft.com/office/drawing/2014/main" val="2257286824"/>
                    </a:ext>
                  </a:extLst>
                </a:gridCol>
                <a:gridCol w="707828">
                  <a:extLst>
                    <a:ext uri="{9D8B030D-6E8A-4147-A177-3AD203B41FA5}">
                      <a16:colId xmlns:a16="http://schemas.microsoft.com/office/drawing/2014/main" val="1810364365"/>
                    </a:ext>
                  </a:extLst>
                </a:gridCol>
              </a:tblGrid>
              <a:tr h="250434">
                <a:tc>
                  <a:txBody>
                    <a:bodyPr/>
                    <a:lstStyle/>
                    <a:p>
                      <a:pPr algn="ctr" fontAlgn="b"/>
                      <a:r>
                        <a:rPr lang="fr-FR" sz="1100" u="none" strike="noStrike">
                          <a:effectLst/>
                        </a:rPr>
                        <a:t>Age</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Statut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Revenu</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Solvabilité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Achat PC</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4754751"/>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err="1">
                          <a:effectLst/>
                        </a:rPr>
                        <a:t>Chomeur</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6350066"/>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4830734"/>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err="1">
                          <a:effectLst/>
                        </a:rPr>
                        <a:t>Chomeur</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Mauvais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1731040"/>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Bas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8429626"/>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Mauvais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0082214"/>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Bas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7752293"/>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Bas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6137429"/>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Mauvais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Non</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028591"/>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Bas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Mauvais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1992757"/>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245446"/>
                  </a:ext>
                </a:extLst>
              </a:tr>
              <a:tr h="250434">
                <a:tc>
                  <a:txBody>
                    <a:bodyPr/>
                    <a:lstStyle/>
                    <a:p>
                      <a:pPr algn="ctr" fontAlgn="b"/>
                      <a:r>
                        <a:rPr lang="fr-FR" sz="1100" u="none" strike="noStrike">
                          <a:effectLst/>
                        </a:rPr>
                        <a:t>&lt;= 30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0144587"/>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Salarié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9007999"/>
                  </a:ext>
                </a:extLst>
              </a:tr>
              <a:tr h="250434">
                <a:tc>
                  <a:txBody>
                    <a:bodyPr/>
                    <a:lstStyle/>
                    <a:p>
                      <a:pPr algn="ctr" fontAlgn="b"/>
                      <a:r>
                        <a:rPr lang="fr-FR" sz="1100" u="none" strike="noStrike">
                          <a:effectLst/>
                        </a:rPr>
                        <a:t>[31..40]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Etudiant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Elevé</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Mauvais</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Oui</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265080"/>
                  </a:ext>
                </a:extLst>
              </a:tr>
              <a:tr h="250434">
                <a:tc>
                  <a:txBody>
                    <a:bodyPr/>
                    <a:lstStyle/>
                    <a:p>
                      <a:pPr algn="ctr" fontAlgn="b"/>
                      <a:r>
                        <a:rPr lang="fr-FR" sz="1100" u="none" strike="noStrike">
                          <a:effectLst/>
                        </a:rPr>
                        <a:t>&gt; 40</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Chomeur</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Moyen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Bon</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Non</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1049487"/>
                  </a:ext>
                </a:extLst>
              </a:tr>
            </a:tbl>
          </a:graphicData>
        </a:graphic>
      </p:graphicFrame>
    </p:spTree>
    <p:extLst>
      <p:ext uri="{BB962C8B-B14F-4D97-AF65-F5344CB8AC3E}">
        <p14:creationId xmlns:p14="http://schemas.microsoft.com/office/powerpoint/2010/main" val="3410824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Mesure : Entropie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On obtient les gains suivants : G(Age) = 0.104 , G(Statut) = 0.594 , G(Revenu) = 0.226 et G(Solvabilité) = 0.003. </a:t>
              </a:r>
            </a:p>
            <a:p>
              <a:pPr lvl="1" algn="just">
                <a:spcAft>
                  <a:spcPts val="600"/>
                </a:spcAft>
                <a:buFont typeface="Wingdings" pitchFamily="2" charset="2"/>
                <a:buChar char="§"/>
              </a:pPr>
              <a:r>
                <a:rPr lang="fr-FR" i="1" dirty="0">
                  <a:solidFill>
                    <a:srgbClr val="800080"/>
                  </a:solidFill>
                </a:rPr>
                <a:t> La variable Statut qui a le gain le plus élevé, est choisie.</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grpSp>
      <p:sp>
        <p:nvSpPr>
          <p:cNvPr id="32" name="Rectangle 31"/>
          <p:cNvSpPr/>
          <p:nvPr/>
        </p:nvSpPr>
        <p:spPr>
          <a:xfrm>
            <a:off x="5291122" y="4496931"/>
            <a:ext cx="3409209" cy="738664"/>
          </a:xfrm>
          <a:prstGeom prst="rect">
            <a:avLst/>
          </a:prstGeom>
        </p:spPr>
        <p:txBody>
          <a:bodyPr wrap="square">
            <a:spAutoFit/>
          </a:bodyPr>
          <a:lstStyle/>
          <a:p>
            <a:r>
              <a:rPr lang="fr-FR" sz="1400" i="1">
                <a:solidFill>
                  <a:srgbClr val="800080"/>
                </a:solidFill>
              </a:rPr>
              <a:t>La classe Salarié est de 5 individus</a:t>
            </a:r>
          </a:p>
          <a:p>
            <a:r>
              <a:rPr lang="fr-FR" sz="1400" i="1">
                <a:solidFill>
                  <a:srgbClr val="800080"/>
                </a:solidFill>
              </a:rPr>
              <a:t>E(Achat) = 0.97</a:t>
            </a:r>
          </a:p>
          <a:p>
            <a:r>
              <a:rPr lang="fr-FR" sz="1400" i="1">
                <a:solidFill>
                  <a:srgbClr val="800080"/>
                </a:solidFill>
              </a:rPr>
              <a:t>G(Age) = 0.97 et G(Statut)=G(Sol)=0.02</a:t>
            </a:r>
          </a:p>
        </p:txBody>
      </p:sp>
      <p:grpSp>
        <p:nvGrpSpPr>
          <p:cNvPr id="6" name="Groupe 5"/>
          <p:cNvGrpSpPr/>
          <p:nvPr/>
        </p:nvGrpSpPr>
        <p:grpSpPr>
          <a:xfrm>
            <a:off x="833670" y="4406920"/>
            <a:ext cx="2409359" cy="1757950"/>
            <a:chOff x="859972" y="5010644"/>
            <a:chExt cx="2409359" cy="1757950"/>
          </a:xfrm>
        </p:grpSpPr>
        <p:cxnSp>
          <p:nvCxnSpPr>
            <p:cNvPr id="43" name="Connecteur droit avec flèche 42"/>
            <p:cNvCxnSpPr/>
            <p:nvPr/>
          </p:nvCxnSpPr>
          <p:spPr>
            <a:xfrm flipH="1">
              <a:off x="1363837" y="5333252"/>
              <a:ext cx="1037923" cy="5776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265130" y="5437044"/>
              <a:ext cx="537327" cy="307777"/>
            </a:xfrm>
            <a:prstGeom prst="rect">
              <a:avLst/>
            </a:prstGeom>
          </p:spPr>
          <p:txBody>
            <a:bodyPr wrap="none">
              <a:spAutoFit/>
            </a:bodyPr>
            <a:lstStyle/>
            <a:p>
              <a:r>
                <a:rPr lang="fr-FR" sz="1400" i="1">
                  <a:solidFill>
                    <a:srgbClr val="800080"/>
                  </a:solidFill>
                </a:rPr>
                <a:t>&lt; 30</a:t>
              </a:r>
              <a:endParaRPr lang="fr-FR" sz="1400"/>
            </a:p>
          </p:txBody>
        </p:sp>
        <p:grpSp>
          <p:nvGrpSpPr>
            <p:cNvPr id="45" name="Groupe 44"/>
            <p:cNvGrpSpPr/>
            <p:nvPr/>
          </p:nvGrpSpPr>
          <p:grpSpPr>
            <a:xfrm>
              <a:off x="859972" y="5914313"/>
              <a:ext cx="1033120" cy="413254"/>
              <a:chOff x="5142138" y="3076673"/>
              <a:chExt cx="1033120" cy="413254"/>
            </a:xfrm>
          </p:grpSpPr>
          <p:sp>
            <p:nvSpPr>
              <p:cNvPr id="49" name="Rectangle à coins arrondis 48"/>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5142138" y="3098634"/>
                <a:ext cx="1033120" cy="369332"/>
              </a:xfrm>
              <a:prstGeom prst="rect">
                <a:avLst/>
              </a:prstGeom>
            </p:spPr>
            <p:txBody>
              <a:bodyPr wrap="square">
                <a:spAutoFit/>
              </a:bodyPr>
              <a:lstStyle/>
              <a:p>
                <a:pPr algn="ctr"/>
                <a:r>
                  <a:rPr lang="fr-FR" i="1">
                    <a:solidFill>
                      <a:srgbClr val="800080"/>
                    </a:solidFill>
                  </a:rPr>
                  <a:t>N-Achat</a:t>
                </a:r>
                <a:endParaRPr lang="fr-FR"/>
              </a:p>
            </p:txBody>
          </p:sp>
        </p:grpSp>
        <p:sp>
          <p:nvSpPr>
            <p:cNvPr id="51" name="Rectangle 50"/>
            <p:cNvSpPr/>
            <p:nvPr/>
          </p:nvSpPr>
          <p:spPr>
            <a:xfrm>
              <a:off x="1023049" y="6349528"/>
              <a:ext cx="643125" cy="307777"/>
            </a:xfrm>
            <a:prstGeom prst="rect">
              <a:avLst/>
            </a:prstGeom>
          </p:spPr>
          <p:txBody>
            <a:bodyPr wrap="none">
              <a:spAutoFit/>
            </a:bodyPr>
            <a:lstStyle/>
            <a:p>
              <a:r>
                <a:rPr lang="fr-FR" sz="1400" i="1">
                  <a:solidFill>
                    <a:srgbClr val="800080"/>
                  </a:solidFill>
                </a:rPr>
                <a:t>100%</a:t>
              </a:r>
              <a:endParaRPr lang="fr-FR" sz="1400"/>
            </a:p>
          </p:txBody>
        </p:sp>
        <p:cxnSp>
          <p:nvCxnSpPr>
            <p:cNvPr id="52" name="Connecteur droit avec flèche 51"/>
            <p:cNvCxnSpPr/>
            <p:nvPr/>
          </p:nvCxnSpPr>
          <p:spPr>
            <a:xfrm>
              <a:off x="2521054" y="5333252"/>
              <a:ext cx="171358" cy="73009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732004" y="5650724"/>
              <a:ext cx="537327" cy="307777"/>
            </a:xfrm>
            <a:prstGeom prst="rect">
              <a:avLst/>
            </a:prstGeom>
          </p:spPr>
          <p:txBody>
            <a:bodyPr wrap="none">
              <a:spAutoFit/>
            </a:bodyPr>
            <a:lstStyle/>
            <a:p>
              <a:r>
                <a:rPr lang="fr-FR" sz="1400" i="1">
                  <a:solidFill>
                    <a:srgbClr val="800080"/>
                  </a:solidFill>
                </a:rPr>
                <a:t>&gt; 30</a:t>
              </a:r>
              <a:endParaRPr lang="fr-FR" sz="1400"/>
            </a:p>
          </p:txBody>
        </p:sp>
        <p:grpSp>
          <p:nvGrpSpPr>
            <p:cNvPr id="54" name="Groupe 53"/>
            <p:cNvGrpSpPr/>
            <p:nvPr/>
          </p:nvGrpSpPr>
          <p:grpSpPr>
            <a:xfrm>
              <a:off x="2288319" y="6048734"/>
              <a:ext cx="808185" cy="413254"/>
              <a:chOff x="5222686" y="3076673"/>
              <a:chExt cx="808185" cy="413254"/>
            </a:xfrm>
          </p:grpSpPr>
          <p:sp>
            <p:nvSpPr>
              <p:cNvPr id="55" name="Rectangle à coins arrondis 54"/>
              <p:cNvSpPr/>
              <p:nvPr/>
            </p:nvSpPr>
            <p:spPr>
              <a:xfrm>
                <a:off x="5222686" y="3076673"/>
                <a:ext cx="808185"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5222686" y="3098634"/>
                <a:ext cx="774571" cy="369332"/>
              </a:xfrm>
              <a:prstGeom prst="rect">
                <a:avLst/>
              </a:prstGeom>
            </p:spPr>
            <p:txBody>
              <a:bodyPr wrap="none">
                <a:spAutoFit/>
              </a:bodyPr>
              <a:lstStyle/>
              <a:p>
                <a:r>
                  <a:rPr lang="fr-FR" i="1">
                    <a:solidFill>
                      <a:srgbClr val="800080"/>
                    </a:solidFill>
                  </a:rPr>
                  <a:t>Achat</a:t>
                </a:r>
                <a:endParaRPr lang="fr-FR"/>
              </a:p>
            </p:txBody>
          </p:sp>
        </p:grpSp>
        <p:sp>
          <p:nvSpPr>
            <p:cNvPr id="57" name="Rectangle 56"/>
            <p:cNvSpPr/>
            <p:nvPr/>
          </p:nvSpPr>
          <p:spPr>
            <a:xfrm>
              <a:off x="2370848" y="6460817"/>
              <a:ext cx="643125" cy="307777"/>
            </a:xfrm>
            <a:prstGeom prst="rect">
              <a:avLst/>
            </a:prstGeom>
          </p:spPr>
          <p:txBody>
            <a:bodyPr wrap="none">
              <a:spAutoFit/>
            </a:bodyPr>
            <a:lstStyle/>
            <a:p>
              <a:r>
                <a:rPr lang="fr-FR" sz="1400" i="1">
                  <a:solidFill>
                    <a:srgbClr val="800080"/>
                  </a:solidFill>
                </a:rPr>
                <a:t>100%</a:t>
              </a:r>
              <a:endParaRPr lang="fr-FR" sz="1400"/>
            </a:p>
          </p:txBody>
        </p:sp>
        <p:grpSp>
          <p:nvGrpSpPr>
            <p:cNvPr id="36" name="Groupe 35"/>
            <p:cNvGrpSpPr/>
            <p:nvPr/>
          </p:nvGrpSpPr>
          <p:grpSpPr>
            <a:xfrm>
              <a:off x="1893092" y="5010644"/>
              <a:ext cx="1176337" cy="640080"/>
              <a:chOff x="2096343" y="3169887"/>
              <a:chExt cx="1176337" cy="640080"/>
            </a:xfrm>
          </p:grpSpPr>
          <p:sp>
            <p:nvSpPr>
              <p:cNvPr id="37" name="Ellipse 36"/>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2386995" y="3305261"/>
                <a:ext cx="595036" cy="369332"/>
              </a:xfrm>
              <a:prstGeom prst="rect">
                <a:avLst/>
              </a:prstGeom>
            </p:spPr>
            <p:txBody>
              <a:bodyPr wrap="none">
                <a:spAutoFit/>
              </a:bodyPr>
              <a:lstStyle/>
              <a:p>
                <a:pPr algn="ctr"/>
                <a:r>
                  <a:rPr lang="fr-FR" i="1">
                    <a:solidFill>
                      <a:srgbClr val="800080"/>
                    </a:solidFill>
                  </a:rPr>
                  <a:t>Age</a:t>
                </a:r>
                <a:endParaRPr lang="fr-FR"/>
              </a:p>
            </p:txBody>
          </p:sp>
        </p:grpSp>
      </p:grpSp>
      <p:grpSp>
        <p:nvGrpSpPr>
          <p:cNvPr id="39" name="Groupe 38"/>
          <p:cNvGrpSpPr/>
          <p:nvPr/>
        </p:nvGrpSpPr>
        <p:grpSpPr>
          <a:xfrm>
            <a:off x="1593515" y="4406921"/>
            <a:ext cx="1775493" cy="545181"/>
            <a:chOff x="5222685" y="3076673"/>
            <a:chExt cx="1775493" cy="545181"/>
          </a:xfrm>
        </p:grpSpPr>
        <p:sp>
          <p:nvSpPr>
            <p:cNvPr id="40" name="Rectangle à coins arrondis 39"/>
            <p:cNvSpPr/>
            <p:nvPr/>
          </p:nvSpPr>
          <p:spPr>
            <a:xfrm>
              <a:off x="5222686" y="3076673"/>
              <a:ext cx="1691272" cy="545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5222685" y="3098634"/>
              <a:ext cx="1775493" cy="523220"/>
            </a:xfrm>
            <a:prstGeom prst="rect">
              <a:avLst/>
            </a:prstGeom>
          </p:spPr>
          <p:txBody>
            <a:bodyPr wrap="square">
              <a:spAutoFit/>
            </a:bodyPr>
            <a:lstStyle/>
            <a:p>
              <a:r>
                <a:rPr lang="fr-FR" sz="1400" i="1">
                  <a:solidFill>
                    <a:srgbClr val="800080"/>
                  </a:solidFill>
                </a:rPr>
                <a:t>3 Achats et 2 non : partie non terminale</a:t>
              </a:r>
            </a:p>
          </p:txBody>
        </p:sp>
      </p:grpSp>
      <p:grpSp>
        <p:nvGrpSpPr>
          <p:cNvPr id="9" name="Groupe 8"/>
          <p:cNvGrpSpPr/>
          <p:nvPr/>
        </p:nvGrpSpPr>
        <p:grpSpPr>
          <a:xfrm>
            <a:off x="465648" y="3171895"/>
            <a:ext cx="4349908" cy="1937881"/>
            <a:chOff x="465648" y="3171895"/>
            <a:chExt cx="4349908" cy="1937881"/>
          </a:xfrm>
        </p:grpSpPr>
        <p:sp>
          <p:nvSpPr>
            <p:cNvPr id="29" name="Rectangle 28"/>
            <p:cNvSpPr/>
            <p:nvPr/>
          </p:nvSpPr>
          <p:spPr>
            <a:xfrm>
              <a:off x="521940" y="3768553"/>
              <a:ext cx="841897" cy="307777"/>
            </a:xfrm>
            <a:prstGeom prst="rect">
              <a:avLst/>
            </a:prstGeom>
          </p:spPr>
          <p:txBody>
            <a:bodyPr wrap="none">
              <a:spAutoFit/>
            </a:bodyPr>
            <a:lstStyle/>
            <a:p>
              <a:r>
                <a:rPr lang="fr-FR" sz="1400" i="1">
                  <a:solidFill>
                    <a:srgbClr val="800080"/>
                  </a:solidFill>
                </a:rPr>
                <a:t>Etudiant</a:t>
              </a:r>
              <a:endParaRPr lang="fr-FR" sz="1400"/>
            </a:p>
          </p:txBody>
        </p:sp>
        <p:grpSp>
          <p:nvGrpSpPr>
            <p:cNvPr id="8" name="Groupe 7"/>
            <p:cNvGrpSpPr/>
            <p:nvPr/>
          </p:nvGrpSpPr>
          <p:grpSpPr>
            <a:xfrm>
              <a:off x="465648" y="3171895"/>
              <a:ext cx="4349908" cy="1937881"/>
              <a:chOff x="465648" y="3171895"/>
              <a:chExt cx="4349908" cy="1937881"/>
            </a:xfrm>
          </p:grpSpPr>
          <p:cxnSp>
            <p:nvCxnSpPr>
              <p:cNvPr id="24" name="Connecteur droit avec flèche 23"/>
              <p:cNvCxnSpPr/>
              <p:nvPr/>
            </p:nvCxnSpPr>
            <p:spPr>
              <a:xfrm flipH="1">
                <a:off x="950494" y="3491935"/>
                <a:ext cx="1530769" cy="78585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2481262" y="3499010"/>
                <a:ext cx="1" cy="90791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2481263" y="3510340"/>
                <a:ext cx="1920950" cy="83803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1893094" y="3171895"/>
                <a:ext cx="1176337" cy="640080"/>
                <a:chOff x="2096343" y="3169887"/>
                <a:chExt cx="1176337" cy="640080"/>
              </a:xfrm>
            </p:grpSpPr>
            <p:sp>
              <p:nvSpPr>
                <p:cNvPr id="22" name="Ellipse 21"/>
                <p:cNvSpPr/>
                <p:nvPr/>
              </p:nvSpPr>
              <p:spPr>
                <a:xfrm>
                  <a:off x="2096343" y="3169887"/>
                  <a:ext cx="1176337"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2290815" y="3305261"/>
                  <a:ext cx="787395" cy="369332"/>
                </a:xfrm>
                <a:prstGeom prst="rect">
                  <a:avLst/>
                </a:prstGeom>
              </p:spPr>
              <p:txBody>
                <a:bodyPr wrap="none">
                  <a:spAutoFit/>
                </a:bodyPr>
                <a:lstStyle/>
                <a:p>
                  <a:pPr algn="ctr"/>
                  <a:r>
                    <a:rPr lang="fr-FR" i="1">
                      <a:solidFill>
                        <a:srgbClr val="800080"/>
                      </a:solidFill>
                    </a:rPr>
                    <a:t>Statut</a:t>
                  </a:r>
                  <a:endParaRPr lang="fr-FR"/>
                </a:p>
              </p:txBody>
            </p:sp>
          </p:grpSp>
          <p:sp>
            <p:nvSpPr>
              <p:cNvPr id="30" name="Rectangle 29"/>
              <p:cNvSpPr/>
              <p:nvPr/>
            </p:nvSpPr>
            <p:spPr>
              <a:xfrm>
                <a:off x="1670910" y="3970010"/>
                <a:ext cx="742511" cy="307777"/>
              </a:xfrm>
              <a:prstGeom prst="rect">
                <a:avLst/>
              </a:prstGeom>
            </p:spPr>
            <p:txBody>
              <a:bodyPr wrap="none">
                <a:spAutoFit/>
              </a:bodyPr>
              <a:lstStyle/>
              <a:p>
                <a:r>
                  <a:rPr lang="fr-FR" sz="1400" i="1">
                    <a:solidFill>
                      <a:srgbClr val="800080"/>
                    </a:solidFill>
                  </a:rPr>
                  <a:t>Salarié</a:t>
                </a:r>
                <a:endParaRPr lang="fr-FR" sz="1400"/>
              </a:p>
            </p:txBody>
          </p:sp>
          <p:sp>
            <p:nvSpPr>
              <p:cNvPr id="31" name="Rectangle 30"/>
              <p:cNvSpPr/>
              <p:nvPr/>
            </p:nvSpPr>
            <p:spPr>
              <a:xfrm>
                <a:off x="3598688" y="3676601"/>
                <a:ext cx="920445" cy="307777"/>
              </a:xfrm>
              <a:prstGeom prst="rect">
                <a:avLst/>
              </a:prstGeom>
            </p:spPr>
            <p:txBody>
              <a:bodyPr wrap="none">
                <a:spAutoFit/>
              </a:bodyPr>
              <a:lstStyle/>
              <a:p>
                <a:r>
                  <a:rPr lang="fr-FR" sz="1400" i="1">
                    <a:solidFill>
                      <a:srgbClr val="800080"/>
                    </a:solidFill>
                  </a:rPr>
                  <a:t>Chômeur</a:t>
                </a:r>
                <a:endParaRPr lang="fr-FR" sz="1400"/>
              </a:p>
            </p:txBody>
          </p:sp>
          <p:grpSp>
            <p:nvGrpSpPr>
              <p:cNvPr id="33" name="Groupe 32"/>
              <p:cNvGrpSpPr/>
              <p:nvPr/>
            </p:nvGrpSpPr>
            <p:grpSpPr>
              <a:xfrm>
                <a:off x="465648" y="4290304"/>
                <a:ext cx="808185" cy="413254"/>
                <a:chOff x="5222686" y="3076673"/>
                <a:chExt cx="808185" cy="413254"/>
              </a:xfrm>
            </p:grpSpPr>
            <p:sp>
              <p:nvSpPr>
                <p:cNvPr id="34" name="Rectangle à coins arrondis 33"/>
                <p:cNvSpPr/>
                <p:nvPr/>
              </p:nvSpPr>
              <p:spPr>
                <a:xfrm>
                  <a:off x="5222686" y="3076673"/>
                  <a:ext cx="808185"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5222686" y="3098634"/>
                  <a:ext cx="774571" cy="369332"/>
                </a:xfrm>
                <a:prstGeom prst="rect">
                  <a:avLst/>
                </a:prstGeom>
              </p:spPr>
              <p:txBody>
                <a:bodyPr wrap="none">
                  <a:spAutoFit/>
                </a:bodyPr>
                <a:lstStyle/>
                <a:p>
                  <a:r>
                    <a:rPr lang="fr-FR" i="1">
                      <a:solidFill>
                        <a:srgbClr val="800080"/>
                      </a:solidFill>
                    </a:rPr>
                    <a:t>Achat</a:t>
                  </a:r>
                  <a:endParaRPr lang="fr-FR"/>
                </a:p>
              </p:txBody>
            </p:sp>
          </p:grpSp>
          <p:sp>
            <p:nvSpPr>
              <p:cNvPr id="38" name="Rectangle 37"/>
              <p:cNvSpPr/>
              <p:nvPr/>
            </p:nvSpPr>
            <p:spPr>
              <a:xfrm>
                <a:off x="531370" y="4703558"/>
                <a:ext cx="643125" cy="307777"/>
              </a:xfrm>
              <a:prstGeom prst="rect">
                <a:avLst/>
              </a:prstGeom>
            </p:spPr>
            <p:txBody>
              <a:bodyPr wrap="none">
                <a:spAutoFit/>
              </a:bodyPr>
              <a:lstStyle/>
              <a:p>
                <a:r>
                  <a:rPr lang="fr-FR" sz="1400" i="1">
                    <a:solidFill>
                      <a:srgbClr val="800080"/>
                    </a:solidFill>
                  </a:rPr>
                  <a:t>100%</a:t>
                </a:r>
                <a:endParaRPr lang="fr-FR" sz="1400"/>
              </a:p>
            </p:txBody>
          </p:sp>
          <p:grpSp>
            <p:nvGrpSpPr>
              <p:cNvPr id="65" name="Groupe 64"/>
              <p:cNvGrpSpPr/>
              <p:nvPr/>
            </p:nvGrpSpPr>
            <p:grpSpPr>
              <a:xfrm>
                <a:off x="3782436" y="4366784"/>
                <a:ext cx="1033120" cy="413254"/>
                <a:chOff x="5142138" y="3076673"/>
                <a:chExt cx="1033120" cy="413254"/>
              </a:xfrm>
            </p:grpSpPr>
            <p:sp>
              <p:nvSpPr>
                <p:cNvPr id="76" name="Rectangle à coins arrondis 75"/>
                <p:cNvSpPr/>
                <p:nvPr/>
              </p:nvSpPr>
              <p:spPr>
                <a:xfrm>
                  <a:off x="5142138" y="3076673"/>
                  <a:ext cx="1033120" cy="413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p:cNvSpPr/>
                <p:nvPr/>
              </p:nvSpPr>
              <p:spPr>
                <a:xfrm>
                  <a:off x="5142138" y="3098634"/>
                  <a:ext cx="1033120" cy="369332"/>
                </a:xfrm>
                <a:prstGeom prst="rect">
                  <a:avLst/>
                </a:prstGeom>
              </p:spPr>
              <p:txBody>
                <a:bodyPr wrap="square">
                  <a:spAutoFit/>
                </a:bodyPr>
                <a:lstStyle/>
                <a:p>
                  <a:pPr algn="ctr"/>
                  <a:r>
                    <a:rPr lang="fr-FR" i="1">
                      <a:solidFill>
                        <a:srgbClr val="800080"/>
                      </a:solidFill>
                    </a:rPr>
                    <a:t>N-Achat</a:t>
                  </a:r>
                  <a:endParaRPr lang="fr-FR"/>
                </a:p>
              </p:txBody>
            </p:sp>
          </p:grpSp>
          <p:sp>
            <p:nvSpPr>
              <p:cNvPr id="66" name="Rectangle 65"/>
              <p:cNvSpPr/>
              <p:nvPr/>
            </p:nvSpPr>
            <p:spPr>
              <a:xfrm>
                <a:off x="3945513" y="4801999"/>
                <a:ext cx="643125" cy="307777"/>
              </a:xfrm>
              <a:prstGeom prst="rect">
                <a:avLst/>
              </a:prstGeom>
            </p:spPr>
            <p:txBody>
              <a:bodyPr wrap="none">
                <a:spAutoFit/>
              </a:bodyPr>
              <a:lstStyle/>
              <a:p>
                <a:r>
                  <a:rPr lang="fr-FR" sz="1400" i="1">
                    <a:solidFill>
                      <a:srgbClr val="800080"/>
                    </a:solidFill>
                  </a:rPr>
                  <a:t>100%</a:t>
                </a:r>
                <a:endParaRPr lang="fr-FR" sz="1400"/>
              </a:p>
            </p:txBody>
          </p:sp>
        </p:grpSp>
      </p:grpSp>
    </p:spTree>
    <p:extLst>
      <p:ext uri="{BB962C8B-B14F-4D97-AF65-F5344CB8AC3E}">
        <p14:creationId xmlns:p14="http://schemas.microsoft.com/office/powerpoint/2010/main" val="97311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644501"/>
            <a:chOff x="0" y="998538"/>
            <a:chExt cx="9144000" cy="164450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03105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Prix des maisons à Boston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 </a:t>
              </a:r>
              <a:r>
                <a:rPr lang="fr-FR" i="1" dirty="0" err="1">
                  <a:solidFill>
                    <a:srgbClr val="800080"/>
                  </a:solidFill>
                </a:rPr>
                <a:t>dataset</a:t>
              </a:r>
              <a:r>
                <a:rPr lang="fr-FR" i="1" dirty="0">
                  <a:solidFill>
                    <a:srgbClr val="800080"/>
                  </a:solidFill>
                </a:rPr>
                <a:t> Boston contient 394 </a:t>
              </a:r>
              <a:r>
                <a:rPr lang="fr-FR" i="1" dirty="0" err="1">
                  <a:solidFill>
                    <a:srgbClr val="800080"/>
                  </a:solidFill>
                </a:rPr>
                <a:t>samples</a:t>
              </a:r>
              <a:r>
                <a:rPr lang="fr-FR" i="1" dirty="0">
                  <a:solidFill>
                    <a:srgbClr val="800080"/>
                  </a:solidFill>
                </a:rPr>
                <a:t>, 13 </a:t>
              </a:r>
              <a:r>
                <a:rPr lang="fr-FR" i="1" dirty="0" err="1">
                  <a:solidFill>
                    <a:srgbClr val="800080"/>
                  </a:solidFill>
                </a:rPr>
                <a:t>features</a:t>
              </a:r>
              <a:r>
                <a:rPr lang="fr-FR" i="1" dirty="0">
                  <a:solidFill>
                    <a:srgbClr val="800080"/>
                  </a:solidFill>
                </a:rPr>
                <a:t> et une </a:t>
              </a:r>
              <a:r>
                <a:rPr lang="fr-FR" i="1" dirty="0" err="1">
                  <a:solidFill>
                    <a:srgbClr val="800080"/>
                  </a:solidFill>
                </a:rPr>
                <a:t>target</a:t>
              </a:r>
              <a:r>
                <a:rPr lang="fr-FR" i="1" dirty="0">
                  <a:solidFill>
                    <a:srgbClr val="800080"/>
                  </a:solidFill>
                </a:rPr>
                <a:t> correspondant au prix des maisons sur Boston.</a:t>
              </a:r>
            </a:p>
          </p:txBody>
        </p:sp>
      </p:grpSp>
      <p:grpSp>
        <p:nvGrpSpPr>
          <p:cNvPr id="5" name="Groupe 4">
            <a:extLst>
              <a:ext uri="{FF2B5EF4-FFF2-40B4-BE49-F238E27FC236}">
                <a16:creationId xmlns:a16="http://schemas.microsoft.com/office/drawing/2014/main" id="{4CFCD0B2-AB38-2114-33A6-818A479E5E22}"/>
              </a:ext>
            </a:extLst>
          </p:cNvPr>
          <p:cNvGrpSpPr/>
          <p:nvPr/>
        </p:nvGrpSpPr>
        <p:grpSpPr>
          <a:xfrm>
            <a:off x="752111" y="2693176"/>
            <a:ext cx="7733904" cy="584775"/>
            <a:chOff x="813196" y="5042168"/>
            <a:chExt cx="7733904" cy="584775"/>
          </a:xfrm>
        </p:grpSpPr>
        <p:sp>
          <p:nvSpPr>
            <p:cNvPr id="7" name="ZoneTexte 6">
              <a:extLst>
                <a:ext uri="{FF2B5EF4-FFF2-40B4-BE49-F238E27FC236}">
                  <a16:creationId xmlns:a16="http://schemas.microsoft.com/office/drawing/2014/main" id="{22338C0D-2087-1791-878E-1E66533F2DFE}"/>
                </a:ext>
              </a:extLst>
            </p:cNvPr>
            <p:cNvSpPr txBox="1"/>
            <p:nvPr/>
          </p:nvSpPr>
          <p:spPr>
            <a:xfrm>
              <a:off x="813196" y="5042168"/>
              <a:ext cx="2121717" cy="584775"/>
            </a:xfrm>
            <a:prstGeom prst="rect">
              <a:avLst/>
            </a:prstGeom>
            <a:noFill/>
          </p:spPr>
          <p:txBody>
            <a:bodyPr wrap="square">
              <a:spAutoFit/>
            </a:bodyPr>
            <a:lstStyle/>
            <a:p>
              <a:pPr algn="ctr">
                <a:tabLst>
                  <a:tab pos="1558925" algn="ctr"/>
                </a:tabLst>
              </a:pPr>
              <a:r>
                <a:rPr lang="fr-FR" sz="1600" i="1" dirty="0">
                  <a:solidFill>
                    <a:srgbClr val="800080"/>
                  </a:solidFill>
                </a:rPr>
                <a:t>Lecture du </a:t>
              </a:r>
              <a:r>
                <a:rPr lang="fr-FR" sz="1600" i="1" dirty="0" err="1">
                  <a:solidFill>
                    <a:srgbClr val="800080"/>
                  </a:solidFill>
                </a:rPr>
                <a:t>DataSet</a:t>
              </a:r>
              <a:r>
                <a:rPr lang="fr-FR" sz="1600" i="1" dirty="0">
                  <a:solidFill>
                    <a:srgbClr val="800080"/>
                  </a:solidFill>
                </a:rPr>
                <a:t> avec pandas</a:t>
              </a:r>
              <a:endParaRPr lang="fr-FR" sz="1600" i="1" dirty="0">
                <a:solidFill>
                  <a:srgbClr val="419BDF"/>
                </a:solidFill>
              </a:endParaRPr>
            </a:p>
          </p:txBody>
        </p:sp>
        <p:sp>
          <p:nvSpPr>
            <p:cNvPr id="8" name="Rectangle 1">
              <a:extLst>
                <a:ext uri="{FF2B5EF4-FFF2-40B4-BE49-F238E27FC236}">
                  <a16:creationId xmlns:a16="http://schemas.microsoft.com/office/drawing/2014/main" id="{BD33D42F-0A42-E33E-DD09-E17421B95BA4}"/>
                </a:ext>
              </a:extLst>
            </p:cNvPr>
            <p:cNvSpPr>
              <a:spLocks noChangeArrowheads="1"/>
            </p:cNvSpPr>
            <p:nvPr/>
          </p:nvSpPr>
          <p:spPr bwMode="auto">
            <a:xfrm>
              <a:off x="3524250" y="5072945"/>
              <a:ext cx="5022850" cy="523220"/>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import pandas as </a:t>
              </a:r>
              <a:r>
                <a:rPr lang="fr-FR" sz="1400" i="1" dirty="0" err="1">
                  <a:solidFill>
                    <a:srgbClr val="800080"/>
                  </a:solidFill>
                </a:rPr>
                <a:t>pd</a:t>
              </a:r>
              <a:r>
                <a:rPr lang="fr-FR" sz="1400" i="1" dirty="0">
                  <a:solidFill>
                    <a:srgbClr val="800080"/>
                  </a:solidFill>
                </a:rPr>
                <a:t>		</a:t>
              </a:r>
              <a:r>
                <a:rPr lang="fr-FR" sz="1400" i="1" dirty="0">
                  <a:solidFill>
                    <a:srgbClr val="419BDF"/>
                  </a:solidFill>
                </a:rPr>
                <a:t> # bibliothèque</a:t>
              </a:r>
              <a:endParaRPr lang="fr-FR" sz="1400" i="1" dirty="0">
                <a:solidFill>
                  <a:srgbClr val="800080"/>
                </a:solidFill>
              </a:endParaRPr>
            </a:p>
            <a:p>
              <a:pPr>
                <a:tabLst>
                  <a:tab pos="1558925" algn="ctr"/>
                </a:tabLst>
              </a:pPr>
              <a:r>
                <a:rPr lang="fr-FR" sz="1400" i="1" dirty="0">
                  <a:solidFill>
                    <a:srgbClr val="800080"/>
                  </a:solidFill>
                </a:rPr>
                <a:t>boston = </a:t>
              </a:r>
              <a:r>
                <a:rPr lang="fr-FR" sz="1400" i="1" dirty="0" err="1">
                  <a:solidFill>
                    <a:srgbClr val="800080"/>
                  </a:solidFill>
                </a:rPr>
                <a:t>pd.read_csv</a:t>
              </a:r>
              <a:r>
                <a:rPr lang="fr-FR" sz="1400" i="1" dirty="0">
                  <a:solidFill>
                    <a:srgbClr val="800080"/>
                  </a:solidFill>
                </a:rPr>
                <a:t>('</a:t>
              </a:r>
              <a:r>
                <a:rPr lang="fr-FR" sz="1400" i="1" dirty="0" err="1">
                  <a:solidFill>
                    <a:srgbClr val="800080"/>
                  </a:solidFill>
                </a:rPr>
                <a:t>Boston.csv</a:t>
              </a:r>
              <a:r>
                <a:rPr lang="fr-FR" sz="1400" i="1" dirty="0">
                  <a:solidFill>
                    <a:srgbClr val="800080"/>
                  </a:solidFill>
                </a:rPr>
                <a:t>') </a:t>
              </a:r>
            </a:p>
          </p:txBody>
        </p:sp>
      </p:grpSp>
      <p:grpSp>
        <p:nvGrpSpPr>
          <p:cNvPr id="9" name="Groupe 8">
            <a:extLst>
              <a:ext uri="{FF2B5EF4-FFF2-40B4-BE49-F238E27FC236}">
                <a16:creationId xmlns:a16="http://schemas.microsoft.com/office/drawing/2014/main" id="{2B665589-C074-56F3-6D2F-C568B9D82399}"/>
              </a:ext>
            </a:extLst>
          </p:cNvPr>
          <p:cNvGrpSpPr/>
          <p:nvPr/>
        </p:nvGrpSpPr>
        <p:grpSpPr>
          <a:xfrm>
            <a:off x="752112" y="3378389"/>
            <a:ext cx="7733904" cy="954107"/>
            <a:chOff x="813196" y="4857502"/>
            <a:chExt cx="7733904" cy="954107"/>
          </a:xfrm>
        </p:grpSpPr>
        <p:sp>
          <p:nvSpPr>
            <p:cNvPr id="12" name="ZoneTexte 11">
              <a:extLst>
                <a:ext uri="{FF2B5EF4-FFF2-40B4-BE49-F238E27FC236}">
                  <a16:creationId xmlns:a16="http://schemas.microsoft.com/office/drawing/2014/main" id="{90302FC0-06DA-F333-0F4C-09F787F65760}"/>
                </a:ext>
              </a:extLst>
            </p:cNvPr>
            <p:cNvSpPr txBox="1"/>
            <p:nvPr/>
          </p:nvSpPr>
          <p:spPr>
            <a:xfrm>
              <a:off x="813196" y="5042168"/>
              <a:ext cx="2501727" cy="584775"/>
            </a:xfrm>
            <a:prstGeom prst="rect">
              <a:avLst/>
            </a:prstGeom>
            <a:noFill/>
          </p:spPr>
          <p:txBody>
            <a:bodyPr wrap="square">
              <a:spAutoFit/>
            </a:bodyPr>
            <a:lstStyle/>
            <a:p>
              <a:pPr algn="ctr">
                <a:tabLst>
                  <a:tab pos="1558925" algn="ctr"/>
                </a:tabLst>
              </a:pPr>
              <a:r>
                <a:rPr lang="fr-FR" sz="1600" i="1" dirty="0">
                  <a:solidFill>
                    <a:srgbClr val="800080"/>
                  </a:solidFill>
                </a:rPr>
                <a:t>Création des données de test et de train</a:t>
              </a:r>
              <a:endParaRPr lang="fr-FR" sz="1600" i="1" dirty="0">
                <a:solidFill>
                  <a:srgbClr val="419BDF"/>
                </a:solidFill>
              </a:endParaRPr>
            </a:p>
          </p:txBody>
        </p:sp>
        <p:sp>
          <p:nvSpPr>
            <p:cNvPr id="13" name="Rectangle 1">
              <a:extLst>
                <a:ext uri="{FF2B5EF4-FFF2-40B4-BE49-F238E27FC236}">
                  <a16:creationId xmlns:a16="http://schemas.microsoft.com/office/drawing/2014/main" id="{5A6EFB63-576C-85F2-B3F7-6B30E2F30006}"/>
                </a:ext>
              </a:extLst>
            </p:cNvPr>
            <p:cNvSpPr>
              <a:spLocks noChangeArrowheads="1"/>
            </p:cNvSpPr>
            <p:nvPr/>
          </p:nvSpPr>
          <p:spPr bwMode="auto">
            <a:xfrm>
              <a:off x="3524250" y="4857502"/>
              <a:ext cx="5022850" cy="954107"/>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train_test_split</a:t>
              </a:r>
              <a:endParaRPr lang="fr-FR" sz="1400" i="1" dirty="0">
                <a:solidFill>
                  <a:srgbClr val="800080"/>
                </a:solidFill>
              </a:endParaRPr>
            </a:p>
            <a:p>
              <a:pPr>
                <a:tabLst>
                  <a:tab pos="1558925" algn="ctr"/>
                </a:tabLst>
              </a:pPr>
              <a:r>
                <a:rPr lang="fr-FR" sz="1400" i="1" dirty="0" err="1">
                  <a:solidFill>
                    <a:srgbClr val="800080"/>
                  </a:solidFill>
                </a:rPr>
                <a:t>X_train</a:t>
              </a:r>
              <a:r>
                <a:rPr lang="fr-FR" sz="1400" i="1" dirty="0">
                  <a:solidFill>
                    <a:srgbClr val="800080"/>
                  </a:solidFill>
                </a:rPr>
                <a:t>, </a:t>
              </a:r>
              <a:r>
                <a:rPr lang="fr-FR" sz="1400" i="1" dirty="0" err="1">
                  <a:solidFill>
                    <a:srgbClr val="800080"/>
                  </a:solidFill>
                </a:rPr>
                <a:t>X_test</a:t>
              </a:r>
              <a:r>
                <a:rPr lang="fr-FR" sz="1400" i="1" dirty="0">
                  <a:solidFill>
                    <a:srgbClr val="800080"/>
                  </a:solidFill>
                </a:rPr>
                <a:t>, </a:t>
              </a:r>
              <a:r>
                <a:rPr lang="fr-FR" sz="1400" i="1" dirty="0" err="1">
                  <a:solidFill>
                    <a:srgbClr val="800080"/>
                  </a:solidFill>
                </a:rPr>
                <a:t>Y_train</a:t>
              </a:r>
              <a:r>
                <a:rPr lang="fr-FR" sz="1400" i="1" dirty="0">
                  <a:solidFill>
                    <a:srgbClr val="800080"/>
                  </a:solidFill>
                </a:rPr>
                <a:t>, </a:t>
              </a:r>
              <a:r>
                <a:rPr lang="fr-FR" sz="1400" i="1" dirty="0" err="1">
                  <a:solidFill>
                    <a:srgbClr val="800080"/>
                  </a:solidFill>
                </a:rPr>
                <a:t>Y_test</a:t>
              </a:r>
              <a:r>
                <a:rPr lang="fr-FR" sz="1400" i="1" dirty="0">
                  <a:solidFill>
                    <a:srgbClr val="800080"/>
                  </a:solidFill>
                </a:rPr>
                <a:t> = </a:t>
              </a:r>
              <a:r>
                <a:rPr lang="fr-FR" sz="1400" i="1" dirty="0" err="1">
                  <a:solidFill>
                    <a:srgbClr val="800080"/>
                  </a:solidFill>
                </a:rPr>
                <a:t>train_test_split</a:t>
              </a:r>
              <a:r>
                <a:rPr lang="fr-FR" sz="1400" i="1" dirty="0">
                  <a:solidFill>
                    <a:srgbClr val="800080"/>
                  </a:solidFill>
                </a:rPr>
                <a:t>(</a:t>
              </a:r>
            </a:p>
            <a:p>
              <a:pPr>
                <a:tabLst>
                  <a:tab pos="1558925" algn="ctr"/>
                </a:tabLst>
              </a:pPr>
              <a:r>
                <a:rPr lang="fr-FR" sz="1400" i="1" dirty="0">
                  <a:solidFill>
                    <a:srgbClr val="800080"/>
                  </a:solidFill>
                </a:rPr>
                <a:t>	              </a:t>
              </a:r>
              <a:r>
                <a:rPr lang="fr-FR" sz="1400" i="1" dirty="0" err="1">
                  <a:solidFill>
                    <a:srgbClr val="800080"/>
                  </a:solidFill>
                </a:rPr>
                <a:t>boston.drop</a:t>
              </a:r>
              <a:r>
                <a:rPr lang="fr-FR" sz="1400" i="1" dirty="0">
                  <a:solidFill>
                    <a:srgbClr val="800080"/>
                  </a:solidFill>
                </a:rPr>
                <a:t>(['MEDV'], axis=1), boston['MEDV'],</a:t>
              </a:r>
            </a:p>
            <a:p>
              <a:pPr>
                <a:tabLst>
                  <a:tab pos="1558925" algn="ctr"/>
                </a:tabLst>
              </a:pPr>
              <a:r>
                <a:rPr lang="fr-FR" sz="1400" i="1" dirty="0">
                  <a:solidFill>
                    <a:srgbClr val="800080"/>
                  </a:solidFill>
                </a:rPr>
                <a:t>              </a:t>
              </a:r>
              <a:r>
                <a:rPr lang="fr-FR" sz="1400" i="1" dirty="0" err="1">
                  <a:solidFill>
                    <a:srgbClr val="800080"/>
                  </a:solidFill>
                </a:rPr>
                <a:t>test_size</a:t>
              </a:r>
              <a:r>
                <a:rPr lang="fr-FR" sz="1400" i="1" dirty="0">
                  <a:solidFill>
                    <a:srgbClr val="800080"/>
                  </a:solidFill>
                </a:rPr>
                <a:t>=0.33, </a:t>
              </a:r>
              <a:r>
                <a:rPr lang="fr-FR" sz="1400" i="1" dirty="0" err="1">
                  <a:solidFill>
                    <a:srgbClr val="800080"/>
                  </a:solidFill>
                </a:rPr>
                <a:t>random_state</a:t>
              </a:r>
              <a:r>
                <a:rPr lang="fr-FR" sz="1400" i="1" dirty="0">
                  <a:solidFill>
                    <a:srgbClr val="800080"/>
                  </a:solidFill>
                </a:rPr>
                <a:t>=0)</a:t>
              </a:r>
            </a:p>
          </p:txBody>
        </p:sp>
      </p:grpSp>
      <p:grpSp>
        <p:nvGrpSpPr>
          <p:cNvPr id="14" name="Groupe 13">
            <a:extLst>
              <a:ext uri="{FF2B5EF4-FFF2-40B4-BE49-F238E27FC236}">
                <a16:creationId xmlns:a16="http://schemas.microsoft.com/office/drawing/2014/main" id="{FF310B28-6813-5A18-E84B-CA0E37669946}"/>
              </a:ext>
            </a:extLst>
          </p:cNvPr>
          <p:cNvGrpSpPr/>
          <p:nvPr/>
        </p:nvGrpSpPr>
        <p:grpSpPr>
          <a:xfrm>
            <a:off x="750132" y="4468940"/>
            <a:ext cx="7733904" cy="954107"/>
            <a:chOff x="813196" y="4857502"/>
            <a:chExt cx="7733904" cy="954107"/>
          </a:xfrm>
        </p:grpSpPr>
        <p:sp>
          <p:nvSpPr>
            <p:cNvPr id="15" name="ZoneTexte 14">
              <a:extLst>
                <a:ext uri="{FF2B5EF4-FFF2-40B4-BE49-F238E27FC236}">
                  <a16:creationId xmlns:a16="http://schemas.microsoft.com/office/drawing/2014/main" id="{7D421862-A0BD-5CF3-19C2-AFE0C2D77276}"/>
                </a:ext>
              </a:extLst>
            </p:cNvPr>
            <p:cNvSpPr txBox="1"/>
            <p:nvPr/>
          </p:nvSpPr>
          <p:spPr>
            <a:xfrm>
              <a:off x="813196" y="5042168"/>
              <a:ext cx="2501727" cy="338554"/>
            </a:xfrm>
            <a:prstGeom prst="rect">
              <a:avLst/>
            </a:prstGeom>
            <a:noFill/>
          </p:spPr>
          <p:txBody>
            <a:bodyPr wrap="square">
              <a:spAutoFit/>
            </a:bodyPr>
            <a:lstStyle/>
            <a:p>
              <a:pPr algn="ctr">
                <a:tabLst>
                  <a:tab pos="1558925" algn="ctr"/>
                </a:tabLst>
              </a:pPr>
              <a:r>
                <a:rPr lang="fr-FR" sz="1600" i="1" dirty="0">
                  <a:solidFill>
                    <a:srgbClr val="800080"/>
                  </a:solidFill>
                </a:rPr>
                <a:t>Estimation</a:t>
              </a:r>
              <a:endParaRPr lang="fr-FR" sz="1600" i="1" dirty="0">
                <a:solidFill>
                  <a:srgbClr val="419BDF"/>
                </a:solidFill>
              </a:endParaRPr>
            </a:p>
          </p:txBody>
        </p:sp>
        <p:sp>
          <p:nvSpPr>
            <p:cNvPr id="18" name="Rectangle 1">
              <a:extLst>
                <a:ext uri="{FF2B5EF4-FFF2-40B4-BE49-F238E27FC236}">
                  <a16:creationId xmlns:a16="http://schemas.microsoft.com/office/drawing/2014/main" id="{037DB382-2A39-8C97-AFB6-553188F06917}"/>
                </a:ext>
              </a:extLst>
            </p:cNvPr>
            <p:cNvSpPr>
              <a:spLocks noChangeArrowheads="1"/>
            </p:cNvSpPr>
            <p:nvPr/>
          </p:nvSpPr>
          <p:spPr bwMode="auto">
            <a:xfrm>
              <a:off x="3524250" y="4857502"/>
              <a:ext cx="5022850" cy="954107"/>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sklearn.tree</a:t>
              </a:r>
              <a:r>
                <a:rPr lang="fr-FR" sz="1400" i="1" dirty="0">
                  <a:solidFill>
                    <a:srgbClr val="800080"/>
                  </a:solidFill>
                </a:rPr>
                <a:t> import </a:t>
              </a:r>
              <a:r>
                <a:rPr lang="fr-FR" sz="1400" i="1" dirty="0" err="1">
                  <a:solidFill>
                    <a:srgbClr val="800080"/>
                  </a:solidFill>
                </a:rPr>
                <a:t>DecisionTreeRegressor</a:t>
              </a:r>
              <a:endParaRPr lang="fr-FR" sz="1400" i="1" dirty="0">
                <a:solidFill>
                  <a:srgbClr val="800080"/>
                </a:solidFill>
              </a:endParaRPr>
            </a:p>
            <a:p>
              <a:pPr>
                <a:tabLst>
                  <a:tab pos="1558925" algn="ctr"/>
                </a:tabLst>
              </a:pPr>
              <a:r>
                <a:rPr lang="fr-FR" sz="1400" i="1" dirty="0">
                  <a:solidFill>
                    <a:srgbClr val="800080"/>
                  </a:solidFill>
                </a:rPr>
                <a:t>model = </a:t>
              </a:r>
              <a:r>
                <a:rPr lang="fr-FR" sz="1400" i="1" dirty="0" err="1">
                  <a:solidFill>
                    <a:srgbClr val="800080"/>
                  </a:solidFill>
                </a:rPr>
                <a:t>DecisionTreeRegressor</a:t>
              </a:r>
              <a:r>
                <a:rPr lang="fr-FR" sz="1400" i="1" dirty="0">
                  <a:solidFill>
                    <a:srgbClr val="800080"/>
                  </a:solidFill>
                </a:rPr>
                <a:t>() ; </a:t>
              </a:r>
              <a:r>
                <a:rPr lang="fr-FR" sz="1400" i="1" dirty="0" err="1">
                  <a:solidFill>
                    <a:srgbClr val="800080"/>
                  </a:solidFill>
                </a:rPr>
                <a:t>model.fit</a:t>
              </a:r>
              <a:r>
                <a:rPr lang="fr-FR" sz="1400" i="1" dirty="0">
                  <a:solidFill>
                    <a:srgbClr val="800080"/>
                  </a:solidFill>
                </a:rPr>
                <a:t>(</a:t>
              </a:r>
              <a:r>
                <a:rPr lang="fr-FR" sz="1400" i="1" dirty="0" err="1">
                  <a:solidFill>
                    <a:srgbClr val="800080"/>
                  </a:solidFill>
                </a:rPr>
                <a:t>X_train</a:t>
              </a:r>
              <a:r>
                <a:rPr lang="fr-FR" sz="1400" i="1" dirty="0">
                  <a:solidFill>
                    <a:srgbClr val="800080"/>
                  </a:solidFill>
                </a:rPr>
                <a:t>, </a:t>
              </a:r>
              <a:r>
                <a:rPr lang="fr-FR" sz="1400" i="1" dirty="0" err="1">
                  <a:solidFill>
                    <a:srgbClr val="800080"/>
                  </a:solidFill>
                </a:rPr>
                <a:t>Y_train</a:t>
              </a:r>
              <a:r>
                <a:rPr lang="fr-FR" sz="1400" i="1" dirty="0">
                  <a:solidFill>
                    <a:srgbClr val="800080"/>
                  </a:solidFill>
                </a:rPr>
                <a:t>)</a:t>
              </a:r>
            </a:p>
            <a:p>
              <a:pPr>
                <a:tabLst>
                  <a:tab pos="1558925" algn="ctr"/>
                </a:tabLst>
              </a:pPr>
              <a:r>
                <a:rPr lang="fr-FR" sz="1400" i="1" dirty="0" err="1">
                  <a:solidFill>
                    <a:srgbClr val="800080"/>
                  </a:solidFill>
                </a:rPr>
                <a:t>Y_pred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a:t>
              </a:r>
              <a:r>
                <a:rPr lang="fr-FR" sz="1400" i="1" dirty="0" err="1">
                  <a:solidFill>
                    <a:srgbClr val="800080"/>
                  </a:solidFill>
                </a:rPr>
                <a:t>X_test</a:t>
              </a:r>
              <a:r>
                <a:rPr lang="fr-FR" sz="1400" i="1" dirty="0">
                  <a:solidFill>
                    <a:srgbClr val="800080"/>
                  </a:solidFill>
                </a:rPr>
                <a:t>)</a:t>
              </a:r>
            </a:p>
            <a:p>
              <a:pPr>
                <a:tabLst>
                  <a:tab pos="1558925" algn="ctr"/>
                </a:tabLst>
              </a:pPr>
              <a:r>
                <a:rPr lang="fr-FR" sz="1400" i="1" dirty="0">
                  <a:solidFill>
                    <a:srgbClr val="800080"/>
                  </a:solidFill>
                </a:rPr>
                <a:t>score = </a:t>
              </a:r>
              <a:r>
                <a:rPr lang="fr-FR" sz="1400" i="1" dirty="0" err="1">
                  <a:solidFill>
                    <a:srgbClr val="800080"/>
                  </a:solidFill>
                </a:rPr>
                <a:t>model.score</a:t>
              </a:r>
              <a:r>
                <a:rPr lang="fr-FR" sz="1400" i="1" dirty="0">
                  <a:solidFill>
                    <a:srgbClr val="800080"/>
                  </a:solidFill>
                </a:rPr>
                <a:t>(</a:t>
              </a:r>
              <a:r>
                <a:rPr lang="fr-FR" sz="1400" i="1" dirty="0" err="1">
                  <a:solidFill>
                    <a:srgbClr val="800080"/>
                  </a:solidFill>
                </a:rPr>
                <a:t>X_test</a:t>
              </a:r>
              <a:r>
                <a:rPr lang="fr-FR" sz="1400" i="1" dirty="0">
                  <a:solidFill>
                    <a:srgbClr val="800080"/>
                  </a:solidFill>
                </a:rPr>
                <a:t>, </a:t>
              </a:r>
              <a:r>
                <a:rPr lang="fr-FR" sz="1400" i="1" dirty="0" err="1">
                  <a:solidFill>
                    <a:srgbClr val="800080"/>
                  </a:solidFill>
                </a:rPr>
                <a:t>Y_test</a:t>
              </a:r>
              <a:r>
                <a:rPr lang="fr-FR" sz="1400" i="1" dirty="0">
                  <a:solidFill>
                    <a:srgbClr val="800080"/>
                  </a:solidFill>
                </a:rPr>
                <a:t>).   </a:t>
              </a:r>
              <a:r>
                <a:rPr lang="fr-FR" sz="1400" i="1" dirty="0">
                  <a:solidFill>
                    <a:srgbClr val="419BDF"/>
                  </a:solidFill>
                </a:rPr>
                <a:t># 0.827</a:t>
              </a:r>
              <a:endParaRPr lang="fr-FR" sz="1400" i="1" dirty="0">
                <a:solidFill>
                  <a:srgbClr val="800080"/>
                </a:solidFill>
              </a:endParaRPr>
            </a:p>
          </p:txBody>
        </p:sp>
      </p:grpSp>
      <p:grpSp>
        <p:nvGrpSpPr>
          <p:cNvPr id="21" name="Groupe 20">
            <a:extLst>
              <a:ext uri="{FF2B5EF4-FFF2-40B4-BE49-F238E27FC236}">
                <a16:creationId xmlns:a16="http://schemas.microsoft.com/office/drawing/2014/main" id="{240C963C-3778-B7C9-DE8E-1B599772FDD7}"/>
              </a:ext>
            </a:extLst>
          </p:cNvPr>
          <p:cNvGrpSpPr/>
          <p:nvPr/>
        </p:nvGrpSpPr>
        <p:grpSpPr>
          <a:xfrm>
            <a:off x="748155" y="5558650"/>
            <a:ext cx="7733904" cy="1169551"/>
            <a:chOff x="813196" y="4714155"/>
            <a:chExt cx="7733904" cy="1169551"/>
          </a:xfrm>
        </p:grpSpPr>
        <p:sp>
          <p:nvSpPr>
            <p:cNvPr id="22" name="ZoneTexte 21">
              <a:extLst>
                <a:ext uri="{FF2B5EF4-FFF2-40B4-BE49-F238E27FC236}">
                  <a16:creationId xmlns:a16="http://schemas.microsoft.com/office/drawing/2014/main" id="{6E6497E5-439D-3245-A431-50784F3F37BC}"/>
                </a:ext>
              </a:extLst>
            </p:cNvPr>
            <p:cNvSpPr txBox="1"/>
            <p:nvPr/>
          </p:nvSpPr>
          <p:spPr>
            <a:xfrm>
              <a:off x="813196" y="5042168"/>
              <a:ext cx="2501727" cy="338554"/>
            </a:xfrm>
            <a:prstGeom prst="rect">
              <a:avLst/>
            </a:prstGeom>
            <a:noFill/>
          </p:spPr>
          <p:txBody>
            <a:bodyPr wrap="square">
              <a:spAutoFit/>
            </a:bodyPr>
            <a:lstStyle/>
            <a:p>
              <a:pPr algn="ctr">
                <a:tabLst>
                  <a:tab pos="1558925" algn="ctr"/>
                </a:tabLst>
              </a:pPr>
              <a:r>
                <a:rPr lang="fr-FR" sz="1600" i="1" dirty="0">
                  <a:solidFill>
                    <a:srgbClr val="800080"/>
                  </a:solidFill>
                </a:rPr>
                <a:t>Affichage des résultats</a:t>
              </a:r>
              <a:endParaRPr lang="fr-FR" sz="1600" i="1" dirty="0">
                <a:solidFill>
                  <a:srgbClr val="419BDF"/>
                </a:solidFill>
              </a:endParaRPr>
            </a:p>
          </p:txBody>
        </p:sp>
        <p:sp>
          <p:nvSpPr>
            <p:cNvPr id="23" name="Rectangle 1">
              <a:extLst>
                <a:ext uri="{FF2B5EF4-FFF2-40B4-BE49-F238E27FC236}">
                  <a16:creationId xmlns:a16="http://schemas.microsoft.com/office/drawing/2014/main" id="{3AAEE722-9226-F9AD-B803-03256FE8EFAE}"/>
                </a:ext>
              </a:extLst>
            </p:cNvPr>
            <p:cNvSpPr>
              <a:spLocks noChangeArrowheads="1"/>
            </p:cNvSpPr>
            <p:nvPr/>
          </p:nvSpPr>
          <p:spPr bwMode="auto">
            <a:xfrm>
              <a:off x="3524250" y="4714155"/>
              <a:ext cx="5022850" cy="1169551"/>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plt.scatter</a:t>
              </a:r>
              <a:r>
                <a:rPr lang="fr-FR" sz="1400" i="1" dirty="0">
                  <a:solidFill>
                    <a:srgbClr val="800080"/>
                  </a:solidFill>
                </a:rPr>
                <a:t>(</a:t>
              </a:r>
              <a:r>
                <a:rPr lang="fr-FR" sz="1400" i="1" dirty="0" err="1">
                  <a:solidFill>
                    <a:srgbClr val="800080"/>
                  </a:solidFill>
                </a:rPr>
                <a:t>Y_test</a:t>
              </a:r>
              <a:r>
                <a:rPr lang="fr-FR" sz="1400" i="1" dirty="0">
                  <a:solidFill>
                    <a:srgbClr val="800080"/>
                  </a:solidFill>
                </a:rPr>
                <a:t>, </a:t>
              </a:r>
              <a:r>
                <a:rPr lang="fr-FR" sz="1400" i="1" dirty="0" err="1">
                  <a:solidFill>
                    <a:srgbClr val="800080"/>
                  </a:solidFill>
                </a:rPr>
                <a:t>Y_pred</a:t>
              </a:r>
              <a:r>
                <a:rPr lang="fr-FR" sz="1400" i="1" dirty="0">
                  <a:solidFill>
                    <a:srgbClr val="800080"/>
                  </a:solidFill>
                </a:rPr>
                <a:t>)</a:t>
              </a:r>
            </a:p>
            <a:p>
              <a:pPr>
                <a:tabLst>
                  <a:tab pos="1558925" algn="ctr"/>
                </a:tabLst>
              </a:pPr>
              <a:r>
                <a:rPr lang="fr-FR" sz="1400" i="1" dirty="0" err="1">
                  <a:solidFill>
                    <a:srgbClr val="800080"/>
                  </a:solidFill>
                </a:rPr>
                <a:t>plt.xlabel</a:t>
              </a:r>
              <a:r>
                <a:rPr lang="fr-FR" sz="1400" i="1" dirty="0">
                  <a:solidFill>
                    <a:srgbClr val="800080"/>
                  </a:solidFill>
                </a:rPr>
                <a:t>('Prix réels’) ; </a:t>
              </a:r>
              <a:r>
                <a:rPr lang="fr-FR" sz="1400" i="1" dirty="0" err="1">
                  <a:solidFill>
                    <a:srgbClr val="800080"/>
                  </a:solidFill>
                </a:rPr>
                <a:t>plt.ylabel</a:t>
              </a:r>
              <a:r>
                <a:rPr lang="fr-FR" sz="1400" i="1" dirty="0">
                  <a:solidFill>
                    <a:srgbClr val="800080"/>
                  </a:solidFill>
                </a:rPr>
                <a:t>('Prix estimés')</a:t>
              </a:r>
            </a:p>
            <a:p>
              <a:pPr>
                <a:tabLst>
                  <a:tab pos="1558925" algn="ctr"/>
                </a:tabLst>
              </a:pPr>
              <a:r>
                <a:rPr lang="fr-FR" sz="1400" i="1" dirty="0" err="1">
                  <a:solidFill>
                    <a:srgbClr val="800080"/>
                  </a:solidFill>
                </a:rPr>
                <a:t>plt.plot</a:t>
              </a:r>
              <a:r>
                <a:rPr lang="fr-FR" sz="1400" i="1" dirty="0">
                  <a:solidFill>
                    <a:srgbClr val="800080"/>
                  </a:solidFill>
                </a:rPr>
                <a:t>([min(</a:t>
              </a:r>
              <a:r>
                <a:rPr lang="fr-FR" sz="1400" i="1" dirty="0" err="1">
                  <a:solidFill>
                    <a:srgbClr val="800080"/>
                  </a:solidFill>
                </a:rPr>
                <a:t>Y_test</a:t>
              </a:r>
              <a:r>
                <a:rPr lang="fr-FR" sz="1400" i="1" dirty="0">
                  <a:solidFill>
                    <a:srgbClr val="800080"/>
                  </a:solidFill>
                </a:rPr>
                <a:t>),max(</a:t>
              </a:r>
              <a:r>
                <a:rPr lang="fr-FR" sz="1400" i="1" dirty="0" err="1">
                  <a:solidFill>
                    <a:srgbClr val="800080"/>
                  </a:solidFill>
                </a:rPr>
                <a:t>Y_test</a:t>
              </a:r>
              <a:r>
                <a:rPr lang="fr-FR" sz="1400" i="1" dirty="0">
                  <a:solidFill>
                    <a:srgbClr val="800080"/>
                  </a:solidFill>
                </a:rPr>
                <a:t>)], [min(</a:t>
              </a:r>
              <a:r>
                <a:rPr lang="fr-FR" sz="1400" i="1" dirty="0" err="1">
                  <a:solidFill>
                    <a:srgbClr val="800080"/>
                  </a:solidFill>
                </a:rPr>
                <a:t>Y_pred</a:t>
              </a:r>
              <a:r>
                <a:rPr lang="fr-FR" sz="1400" i="1" dirty="0">
                  <a:solidFill>
                    <a:srgbClr val="800080"/>
                  </a:solidFill>
                </a:rPr>
                <a:t>), </a:t>
              </a:r>
            </a:p>
            <a:p>
              <a:pPr>
                <a:tabLst>
                  <a:tab pos="1558925" algn="ctr"/>
                </a:tabLst>
              </a:pPr>
              <a:r>
                <a:rPr lang="fr-FR" sz="1400" i="1" dirty="0">
                  <a:solidFill>
                    <a:srgbClr val="800080"/>
                  </a:solidFill>
                </a:rPr>
                <a:t>                             max(</a:t>
              </a:r>
              <a:r>
                <a:rPr lang="fr-FR" sz="1400" i="1" dirty="0" err="1">
                  <a:solidFill>
                    <a:srgbClr val="800080"/>
                  </a:solidFill>
                </a:rPr>
                <a:t>Y_pred</a:t>
              </a:r>
              <a:r>
                <a:rPr lang="fr-FR" sz="1400" i="1" dirty="0">
                  <a:solidFill>
                    <a:srgbClr val="800080"/>
                  </a:solidFill>
                </a:rPr>
                <a:t>)], </a:t>
              </a:r>
              <a:r>
                <a:rPr lang="fr-FR" sz="1400" i="1" dirty="0" err="1">
                  <a:solidFill>
                    <a:srgbClr val="800080"/>
                  </a:solidFill>
                </a:rPr>
                <a:t>color</a:t>
              </a:r>
              <a:r>
                <a:rPr lang="fr-FR" sz="1400" i="1" dirty="0">
                  <a:solidFill>
                    <a:srgbClr val="800080"/>
                  </a:solidFill>
                </a:rPr>
                <a:t>='</a:t>
              </a:r>
              <a:r>
                <a:rPr lang="fr-FR" sz="1400" i="1" dirty="0" err="1">
                  <a:solidFill>
                    <a:srgbClr val="800080"/>
                  </a:solidFill>
                </a:rPr>
                <a:t>red</a:t>
              </a:r>
              <a:r>
                <a:rPr lang="fr-FR" sz="1400" i="1" dirty="0">
                  <a:solidFill>
                    <a:srgbClr val="800080"/>
                  </a:solidFill>
                </a:rPr>
                <a:t>’)</a:t>
              </a:r>
            </a:p>
            <a:p>
              <a:pPr>
                <a:tabLst>
                  <a:tab pos="1558925" algn="ctr"/>
                </a:tabLst>
              </a:pPr>
              <a:r>
                <a:rPr lang="fr-FR" sz="1400" i="1" dirty="0" err="1">
                  <a:solidFill>
                    <a:srgbClr val="800080"/>
                  </a:solidFill>
                </a:rPr>
                <a:t>plt.show</a:t>
              </a:r>
              <a:r>
                <a:rPr lang="fr-FR" sz="1400" i="1" dirty="0">
                  <a:solidFill>
                    <a:srgbClr val="800080"/>
                  </a:solidFill>
                </a:rPr>
                <a:t>()</a:t>
              </a:r>
            </a:p>
          </p:txBody>
        </p:sp>
      </p:grpSp>
      <p:grpSp>
        <p:nvGrpSpPr>
          <p:cNvPr id="27" name="Groupe 26">
            <a:extLst>
              <a:ext uri="{FF2B5EF4-FFF2-40B4-BE49-F238E27FC236}">
                <a16:creationId xmlns:a16="http://schemas.microsoft.com/office/drawing/2014/main" id="{58C0E51B-E0AF-711D-11B7-E72A1AA1039F}"/>
              </a:ext>
            </a:extLst>
          </p:cNvPr>
          <p:cNvGrpSpPr/>
          <p:nvPr/>
        </p:nvGrpSpPr>
        <p:grpSpPr>
          <a:xfrm>
            <a:off x="3086847" y="2346701"/>
            <a:ext cx="5842000" cy="4381500"/>
            <a:chOff x="2806066" y="2293937"/>
            <a:chExt cx="5842000" cy="4381500"/>
          </a:xfrm>
        </p:grpSpPr>
        <p:pic>
          <p:nvPicPr>
            <p:cNvPr id="25" name="Image 24">
              <a:extLst>
                <a:ext uri="{FF2B5EF4-FFF2-40B4-BE49-F238E27FC236}">
                  <a16:creationId xmlns:a16="http://schemas.microsoft.com/office/drawing/2014/main" id="{0F864C66-1D9F-5A89-30C4-B9BBE56C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6066" y="2293937"/>
              <a:ext cx="5842000" cy="4381500"/>
            </a:xfrm>
            <a:prstGeom prst="rect">
              <a:avLst/>
            </a:prstGeom>
          </p:spPr>
        </p:pic>
        <p:sp>
          <p:nvSpPr>
            <p:cNvPr id="26" name="Text Box 10">
              <a:extLst>
                <a:ext uri="{FF2B5EF4-FFF2-40B4-BE49-F238E27FC236}">
                  <a16:creationId xmlns:a16="http://schemas.microsoft.com/office/drawing/2014/main" id="{630B3DC6-D351-944A-9BAD-23718737A314}"/>
                </a:ext>
              </a:extLst>
            </p:cNvPr>
            <p:cNvSpPr txBox="1">
              <a:spLocks noChangeArrowheads="1"/>
            </p:cNvSpPr>
            <p:nvPr/>
          </p:nvSpPr>
          <p:spPr bwMode="auto">
            <a:xfrm>
              <a:off x="3594448" y="2985563"/>
              <a:ext cx="2913230" cy="400110"/>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Le modèle estime assez correctement les prix, bien qu’il est plutôt tendance à les sous-estimer. </a:t>
              </a:r>
            </a:p>
          </p:txBody>
        </p:sp>
      </p:grpSp>
    </p:spTree>
    <p:extLst>
      <p:ext uri="{BB962C8B-B14F-4D97-AF65-F5344CB8AC3E}">
        <p14:creationId xmlns:p14="http://schemas.microsoft.com/office/powerpoint/2010/main" val="410488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260328"/>
            <a:chOff x="0" y="998538"/>
            <a:chExt cx="9144000" cy="326032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64687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Profondeur des arbres de décision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Pour des problèmes non-linéaires les arbres peuvent être de grande taille avec beaucoup de feuilles qui ont peu d’éléments (souvent un seul).</a:t>
              </a:r>
            </a:p>
            <a:p>
              <a:pPr lvl="1" algn="just">
                <a:spcAft>
                  <a:spcPts val="600"/>
                </a:spcAft>
                <a:buFont typeface="Wingdings" pitchFamily="2" charset="2"/>
                <a:buChar char="§"/>
              </a:pPr>
              <a:r>
                <a:rPr lang="fr-FR" i="1" dirty="0">
                  <a:solidFill>
                    <a:srgbClr val="800080"/>
                  </a:solidFill>
                </a:rPr>
                <a:t> Les profondeurs importantes décrivent alors les particularités du modèle (‘bruit’) ce qui conduit à du sur-apprentissage.</a:t>
              </a:r>
            </a:p>
            <a:p>
              <a:pPr lvl="1" algn="just">
                <a:spcAft>
                  <a:spcPts val="600"/>
                </a:spcAft>
                <a:buFont typeface="Wingdings" pitchFamily="2" charset="2"/>
                <a:buChar char="§"/>
              </a:pPr>
              <a:r>
                <a:rPr lang="fr-FR" i="1" dirty="0">
                  <a:solidFill>
                    <a:srgbClr val="800080"/>
                  </a:solidFill>
                </a:rPr>
                <a:t> Pour éviter ce sur apprentissage il est nécessaire de garder un niveau correct de généralité et d’élaguer l’arbre, en limitant sa profondeur.</a:t>
              </a:r>
            </a:p>
            <a:p>
              <a:pPr lvl="1" algn="just">
                <a:spcAft>
                  <a:spcPts val="600"/>
                </a:spcAft>
                <a:buFont typeface="Wingdings" pitchFamily="2" charset="2"/>
                <a:buChar char="§"/>
              </a:pPr>
              <a:r>
                <a:rPr lang="fr-FR" i="1" dirty="0">
                  <a:solidFill>
                    <a:srgbClr val="800080"/>
                  </a:solidFill>
                </a:rPr>
                <a:t> L’hyper paramètre </a:t>
              </a:r>
              <a:r>
                <a:rPr lang="fr-FR" i="1" dirty="0" err="1">
                  <a:solidFill>
                    <a:srgbClr val="800080"/>
                  </a:solidFill>
                </a:rPr>
                <a:t>max_depth</a:t>
              </a:r>
              <a:r>
                <a:rPr lang="fr-FR" i="1" dirty="0">
                  <a:solidFill>
                    <a:srgbClr val="800080"/>
                  </a:solidFill>
                </a:rPr>
                <a:t> doit être calé avec précaution. </a:t>
              </a:r>
            </a:p>
          </p:txBody>
        </p:sp>
      </p:grpSp>
      <p:grpSp>
        <p:nvGrpSpPr>
          <p:cNvPr id="20" name="Groupe 19">
            <a:extLst>
              <a:ext uri="{FF2B5EF4-FFF2-40B4-BE49-F238E27FC236}">
                <a16:creationId xmlns:a16="http://schemas.microsoft.com/office/drawing/2014/main" id="{AF3B204C-2986-66DC-4F0B-964DC468A431}"/>
              </a:ext>
            </a:extLst>
          </p:cNvPr>
          <p:cNvGrpSpPr/>
          <p:nvPr/>
        </p:nvGrpSpPr>
        <p:grpSpPr>
          <a:xfrm>
            <a:off x="309282" y="4430329"/>
            <a:ext cx="8533370" cy="1384995"/>
            <a:chOff x="813196" y="4642058"/>
            <a:chExt cx="7733904" cy="1384995"/>
          </a:xfrm>
        </p:grpSpPr>
        <p:sp>
          <p:nvSpPr>
            <p:cNvPr id="24" name="ZoneTexte 23">
              <a:extLst>
                <a:ext uri="{FF2B5EF4-FFF2-40B4-BE49-F238E27FC236}">
                  <a16:creationId xmlns:a16="http://schemas.microsoft.com/office/drawing/2014/main" id="{A64E97DD-1CE8-33A2-E210-A372CFB55A67}"/>
                </a:ext>
              </a:extLst>
            </p:cNvPr>
            <p:cNvSpPr txBox="1"/>
            <p:nvPr/>
          </p:nvSpPr>
          <p:spPr>
            <a:xfrm>
              <a:off x="813196" y="5042168"/>
              <a:ext cx="2501727" cy="584775"/>
            </a:xfrm>
            <a:prstGeom prst="rect">
              <a:avLst/>
            </a:prstGeom>
            <a:noFill/>
          </p:spPr>
          <p:txBody>
            <a:bodyPr wrap="square">
              <a:spAutoFit/>
            </a:bodyPr>
            <a:lstStyle/>
            <a:p>
              <a:pPr algn="ctr">
                <a:tabLst>
                  <a:tab pos="1558925" algn="ctr"/>
                </a:tabLst>
              </a:pPr>
              <a:r>
                <a:rPr lang="fr-FR" sz="1600" i="1" dirty="0">
                  <a:solidFill>
                    <a:srgbClr val="800080"/>
                  </a:solidFill>
                </a:rPr>
                <a:t>Evaluation des résultats avec différentes profondeurs</a:t>
              </a:r>
              <a:endParaRPr lang="fr-FR" sz="1600" i="1" dirty="0">
                <a:solidFill>
                  <a:srgbClr val="419BDF"/>
                </a:solidFill>
              </a:endParaRPr>
            </a:p>
          </p:txBody>
        </p:sp>
        <p:sp>
          <p:nvSpPr>
            <p:cNvPr id="26" name="Rectangle 1">
              <a:extLst>
                <a:ext uri="{FF2B5EF4-FFF2-40B4-BE49-F238E27FC236}">
                  <a16:creationId xmlns:a16="http://schemas.microsoft.com/office/drawing/2014/main" id="{675AECBF-981C-5948-5F45-5C5BA8D962E5}"/>
                </a:ext>
              </a:extLst>
            </p:cNvPr>
            <p:cNvSpPr>
              <a:spLocks noChangeArrowheads="1"/>
            </p:cNvSpPr>
            <p:nvPr/>
          </p:nvSpPr>
          <p:spPr bwMode="auto">
            <a:xfrm>
              <a:off x="3524250" y="4642058"/>
              <a:ext cx="5022850" cy="1384995"/>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score = []</a:t>
              </a:r>
            </a:p>
            <a:p>
              <a:pPr>
                <a:tabLst>
                  <a:tab pos="1558925" algn="ctr"/>
                </a:tabLst>
              </a:pPr>
              <a:r>
                <a:rPr lang="fr-FR" sz="1400" i="1" dirty="0">
                  <a:solidFill>
                    <a:srgbClr val="800080"/>
                  </a:solidFill>
                </a:rPr>
                <a:t>for i in range(1,30) :</a:t>
              </a:r>
            </a:p>
            <a:p>
              <a:pPr>
                <a:tabLst>
                  <a:tab pos="1558925" algn="ctr"/>
                </a:tabLst>
              </a:pPr>
              <a:r>
                <a:rPr lang="fr-FR" sz="1400" i="1" dirty="0">
                  <a:solidFill>
                    <a:srgbClr val="800080"/>
                  </a:solidFill>
                </a:rPr>
                <a:t>      model = </a:t>
              </a:r>
              <a:r>
                <a:rPr lang="fr-FR" sz="1400" i="1" dirty="0" err="1">
                  <a:solidFill>
                    <a:srgbClr val="800080"/>
                  </a:solidFill>
                </a:rPr>
                <a:t>DecisionTreeRegressor</a:t>
              </a:r>
              <a:r>
                <a:rPr lang="fr-FR" sz="1400" i="1" dirty="0">
                  <a:solidFill>
                    <a:srgbClr val="800080"/>
                  </a:solidFill>
                </a:rPr>
                <a:t>(</a:t>
              </a:r>
              <a:r>
                <a:rPr lang="fr-FR" sz="1400" i="1" dirty="0" err="1">
                  <a:solidFill>
                    <a:srgbClr val="800080"/>
                  </a:solidFill>
                </a:rPr>
                <a:t>random_state</a:t>
              </a:r>
              <a:r>
                <a:rPr lang="fr-FR" sz="1400" i="1" dirty="0">
                  <a:solidFill>
                    <a:srgbClr val="800080"/>
                  </a:solidFill>
                </a:rPr>
                <a:t>=0, </a:t>
              </a:r>
              <a:r>
                <a:rPr lang="fr-FR" sz="1400" i="1" dirty="0" err="1">
                  <a:solidFill>
                    <a:srgbClr val="800080"/>
                  </a:solidFill>
                </a:rPr>
                <a:t>max_depth</a:t>
              </a:r>
              <a:r>
                <a:rPr lang="fr-FR" sz="1400" i="1" dirty="0">
                  <a:solidFill>
                    <a:srgbClr val="800080"/>
                  </a:solidFill>
                </a:rPr>
                <a:t>=i)</a:t>
              </a:r>
            </a:p>
            <a:p>
              <a:pPr>
                <a:tabLst>
                  <a:tab pos="1558925" algn="ctr"/>
                </a:tabLst>
              </a:pPr>
              <a:r>
                <a:rPr lang="fr-FR" sz="1400" i="1" dirty="0">
                  <a:solidFill>
                    <a:srgbClr val="800080"/>
                  </a:solidFill>
                </a:rPr>
                <a:t>      </a:t>
              </a:r>
              <a:r>
                <a:rPr lang="fr-FR" sz="1400" i="1" dirty="0" err="1">
                  <a:solidFill>
                    <a:srgbClr val="800080"/>
                  </a:solidFill>
                </a:rPr>
                <a:t>model.fit</a:t>
              </a:r>
              <a:r>
                <a:rPr lang="fr-FR" sz="1400" i="1" dirty="0">
                  <a:solidFill>
                    <a:srgbClr val="800080"/>
                  </a:solidFill>
                </a:rPr>
                <a:t>(</a:t>
              </a:r>
              <a:r>
                <a:rPr lang="fr-FR" sz="1400" i="1" dirty="0" err="1">
                  <a:solidFill>
                    <a:srgbClr val="800080"/>
                  </a:solidFill>
                </a:rPr>
                <a:t>X_train</a:t>
              </a:r>
              <a:r>
                <a:rPr lang="fr-FR" sz="1400" i="1" dirty="0">
                  <a:solidFill>
                    <a:srgbClr val="800080"/>
                  </a:solidFill>
                </a:rPr>
                <a:t>, </a:t>
              </a:r>
              <a:r>
                <a:rPr lang="fr-FR" sz="1400" i="1" dirty="0" err="1">
                  <a:solidFill>
                    <a:srgbClr val="800080"/>
                  </a:solidFill>
                </a:rPr>
                <a:t>Y_train</a:t>
              </a:r>
              <a:r>
                <a:rPr lang="fr-FR" sz="1400" i="1" dirty="0">
                  <a:solidFill>
                    <a:srgbClr val="800080"/>
                  </a:solidFill>
                </a:rPr>
                <a:t>)</a:t>
              </a:r>
            </a:p>
            <a:p>
              <a:pPr>
                <a:tabLst>
                  <a:tab pos="1558925" algn="ctr"/>
                </a:tabLst>
              </a:pPr>
              <a:r>
                <a:rPr lang="fr-FR" sz="1400" i="1" dirty="0">
                  <a:solidFill>
                    <a:srgbClr val="800080"/>
                  </a:solidFill>
                </a:rPr>
                <a:t>      </a:t>
              </a:r>
              <a:r>
                <a:rPr lang="fr-FR" sz="1400" i="1" dirty="0" err="1">
                  <a:solidFill>
                    <a:srgbClr val="800080"/>
                  </a:solidFill>
                </a:rPr>
                <a:t>score.append</a:t>
              </a:r>
              <a:r>
                <a:rPr lang="fr-FR" sz="1400" i="1" dirty="0">
                  <a:solidFill>
                    <a:srgbClr val="800080"/>
                  </a:solidFill>
                </a:rPr>
                <a:t>(</a:t>
              </a:r>
              <a:r>
                <a:rPr lang="fr-FR" sz="1400" i="1" dirty="0" err="1">
                  <a:solidFill>
                    <a:srgbClr val="800080"/>
                  </a:solidFill>
                </a:rPr>
                <a:t>model.score</a:t>
              </a:r>
              <a:r>
                <a:rPr lang="fr-FR" sz="1400" i="1" dirty="0">
                  <a:solidFill>
                    <a:srgbClr val="800080"/>
                  </a:solidFill>
                </a:rPr>
                <a:t>(</a:t>
              </a:r>
              <a:r>
                <a:rPr lang="fr-FR" sz="1400" i="1" dirty="0" err="1">
                  <a:solidFill>
                    <a:srgbClr val="800080"/>
                  </a:solidFill>
                </a:rPr>
                <a:t>X_test</a:t>
              </a:r>
              <a:r>
                <a:rPr lang="fr-FR" sz="1400" i="1" dirty="0">
                  <a:solidFill>
                    <a:srgbClr val="800080"/>
                  </a:solidFill>
                </a:rPr>
                <a:t>, </a:t>
              </a:r>
              <a:r>
                <a:rPr lang="fr-FR" sz="1400" i="1" dirty="0" err="1">
                  <a:solidFill>
                    <a:srgbClr val="800080"/>
                  </a:solidFill>
                </a:rPr>
                <a:t>Y_test</a:t>
              </a:r>
              <a:r>
                <a:rPr lang="fr-FR" sz="1400" i="1" dirty="0">
                  <a:solidFill>
                    <a:srgbClr val="800080"/>
                  </a:solidFill>
                </a:rPr>
                <a:t>))</a:t>
              </a:r>
            </a:p>
            <a:p>
              <a:pPr>
                <a:tabLst>
                  <a:tab pos="1558925" algn="ctr"/>
                </a:tabLst>
              </a:pPr>
              <a:r>
                <a:rPr lang="fr-FR" sz="1400" i="1" dirty="0" err="1">
                  <a:solidFill>
                    <a:srgbClr val="800080"/>
                  </a:solidFill>
                </a:rPr>
                <a:t>plt.plot</a:t>
              </a:r>
              <a:r>
                <a:rPr lang="fr-FR" sz="1400" i="1" dirty="0">
                  <a:solidFill>
                    <a:srgbClr val="800080"/>
                  </a:solidFill>
                </a:rPr>
                <a:t>(range(1,30), score)</a:t>
              </a:r>
            </a:p>
          </p:txBody>
        </p:sp>
      </p:grpSp>
      <p:sp>
        <p:nvSpPr>
          <p:cNvPr id="31" name="Text Box 10">
            <a:extLst>
              <a:ext uri="{FF2B5EF4-FFF2-40B4-BE49-F238E27FC236}">
                <a16:creationId xmlns:a16="http://schemas.microsoft.com/office/drawing/2014/main" id="{41A39B6A-7263-FE90-F908-D09C26FC7E75}"/>
              </a:ext>
            </a:extLst>
          </p:cNvPr>
          <p:cNvSpPr txBox="1">
            <a:spLocks noChangeArrowheads="1"/>
          </p:cNvSpPr>
          <p:nvPr/>
        </p:nvSpPr>
        <p:spPr bwMode="auto">
          <a:xfrm>
            <a:off x="702232" y="5977941"/>
            <a:ext cx="8140419" cy="646331"/>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Si le bruit est important la profondeur de l’arbre peut avoir une très forte influence. </a:t>
            </a:r>
          </a:p>
        </p:txBody>
      </p:sp>
      <p:grpSp>
        <p:nvGrpSpPr>
          <p:cNvPr id="30" name="Groupe 29">
            <a:extLst>
              <a:ext uri="{FF2B5EF4-FFF2-40B4-BE49-F238E27FC236}">
                <a16:creationId xmlns:a16="http://schemas.microsoft.com/office/drawing/2014/main" id="{A97822C6-06D8-AD55-CBE9-BDBB33D6AD51}"/>
              </a:ext>
            </a:extLst>
          </p:cNvPr>
          <p:cNvGrpSpPr/>
          <p:nvPr/>
        </p:nvGrpSpPr>
        <p:grpSpPr>
          <a:xfrm>
            <a:off x="3000651" y="2201520"/>
            <a:ext cx="5842000" cy="4381500"/>
            <a:chOff x="3300582" y="2476500"/>
            <a:chExt cx="5842000" cy="4381500"/>
          </a:xfrm>
        </p:grpSpPr>
        <p:pic>
          <p:nvPicPr>
            <p:cNvPr id="28" name="Image 27">
              <a:extLst>
                <a:ext uri="{FF2B5EF4-FFF2-40B4-BE49-F238E27FC236}">
                  <a16:creationId xmlns:a16="http://schemas.microsoft.com/office/drawing/2014/main" id="{635D11FC-48C2-177B-C78B-14C8136A60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0582" y="2476500"/>
              <a:ext cx="5842000" cy="4381500"/>
            </a:xfrm>
            <a:prstGeom prst="rect">
              <a:avLst/>
            </a:prstGeom>
          </p:spPr>
        </p:pic>
        <p:sp>
          <p:nvSpPr>
            <p:cNvPr id="29" name="Text Box 10">
              <a:extLst>
                <a:ext uri="{FF2B5EF4-FFF2-40B4-BE49-F238E27FC236}">
                  <a16:creationId xmlns:a16="http://schemas.microsoft.com/office/drawing/2014/main" id="{64AE8CA1-D13B-21C7-308F-C816B4501776}"/>
                </a:ext>
              </a:extLst>
            </p:cNvPr>
            <p:cNvSpPr txBox="1">
              <a:spLocks noChangeArrowheads="1"/>
            </p:cNvSpPr>
            <p:nvPr/>
          </p:nvSpPr>
          <p:spPr bwMode="auto">
            <a:xfrm>
              <a:off x="5173866" y="4872315"/>
              <a:ext cx="2913230" cy="553998"/>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La meilleur profondeur est de 5. L’augmentation de cette profondeur diminue légèrement la performance du modèle.</a:t>
              </a:r>
            </a:p>
          </p:txBody>
        </p:sp>
      </p:grpSp>
    </p:spTree>
    <p:extLst>
      <p:ext uri="{BB962C8B-B14F-4D97-AF65-F5344CB8AC3E}">
        <p14:creationId xmlns:p14="http://schemas.microsoft.com/office/powerpoint/2010/main" val="29482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906385"/>
            <a:chOff x="0" y="998538"/>
            <a:chExt cx="9144000" cy="2906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Arbres de décision</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29293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Utilisation des arbres de décision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Les AD sont des algorithmes faciles a comprendre et a interpréter. Ils sont aussi à la base d’approches ensemblistes très puissantes.</a:t>
              </a:r>
            </a:p>
            <a:p>
              <a:pPr lvl="1" algn="just">
                <a:spcAft>
                  <a:spcPts val="600"/>
                </a:spcAft>
                <a:buFont typeface="Wingdings" pitchFamily="2" charset="2"/>
                <a:buChar char="§"/>
              </a:pPr>
              <a:r>
                <a:rPr lang="fr-FR" i="1" dirty="0">
                  <a:solidFill>
                    <a:srgbClr val="800080"/>
                  </a:solidFill>
                </a:rPr>
                <a:t> Généralement on utilisera un AD pour évaluer un modèle et mieux le comprendre avant de passer à d’autres approches plus performantes</a:t>
              </a:r>
            </a:p>
            <a:p>
              <a:pPr lvl="1" algn="just">
                <a:spcAft>
                  <a:spcPts val="600"/>
                </a:spcAft>
                <a:buFont typeface="Wingdings" pitchFamily="2" charset="2"/>
                <a:buChar char="§"/>
              </a:pPr>
              <a:r>
                <a:rPr lang="fr-FR" i="1" dirty="0">
                  <a:solidFill>
                    <a:srgbClr val="800080"/>
                  </a:solidFill>
                </a:rPr>
                <a:t> un AD évalue l’importance des </a:t>
              </a:r>
              <a:r>
                <a:rPr lang="fr-FR" i="1" dirty="0" err="1">
                  <a:solidFill>
                    <a:srgbClr val="800080"/>
                  </a:solidFill>
                </a:rPr>
                <a:t>features</a:t>
              </a:r>
              <a:r>
                <a:rPr lang="fr-FR" i="1" dirty="0">
                  <a:solidFill>
                    <a:srgbClr val="800080"/>
                  </a:solidFill>
                </a:rPr>
                <a:t>, ce qui simplifie les traitements ultérieurs à base d’algorithmes d’apprentissage "boites noires".</a:t>
              </a:r>
            </a:p>
          </p:txBody>
        </p:sp>
      </p:grpSp>
      <p:sp>
        <p:nvSpPr>
          <p:cNvPr id="3" name="Text Box 10">
            <a:extLst>
              <a:ext uri="{FF2B5EF4-FFF2-40B4-BE49-F238E27FC236}">
                <a16:creationId xmlns:a16="http://schemas.microsoft.com/office/drawing/2014/main" id="{6A41081A-1CFA-BBDD-86BE-469251A21CC9}"/>
              </a:ext>
            </a:extLst>
          </p:cNvPr>
          <p:cNvSpPr txBox="1">
            <a:spLocks noChangeArrowheads="1"/>
          </p:cNvSpPr>
          <p:nvPr/>
        </p:nvSpPr>
        <p:spPr bwMode="auto">
          <a:xfrm>
            <a:off x="702232" y="5681057"/>
            <a:ext cx="8140419" cy="1000274"/>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Les arbres de décision aboutissent souvent à des nœuds finaux trop précis, ce qui conduit très souvent à du sur-apprentissage.</a:t>
            </a:r>
          </a:p>
          <a:p>
            <a:pPr lvl="1" algn="just">
              <a:spcAft>
                <a:spcPts val="600"/>
              </a:spcAft>
              <a:buClr>
                <a:schemeClr val="accent2"/>
              </a:buClr>
              <a:buFont typeface="Wingdings" pitchFamily="2" charset="2"/>
              <a:buChar char="§"/>
            </a:pPr>
            <a:r>
              <a:rPr lang="fr-FR" i="1" dirty="0">
                <a:solidFill>
                  <a:srgbClr val="800080"/>
                </a:solidFill>
              </a:rPr>
              <a:t> Les performances peuvent se dégrader avec la taille du </a:t>
            </a:r>
            <a:r>
              <a:rPr lang="fr-FR" i="1" dirty="0" err="1">
                <a:solidFill>
                  <a:srgbClr val="800080"/>
                </a:solidFill>
              </a:rPr>
              <a:t>dataset</a:t>
            </a:r>
            <a:r>
              <a:rPr lang="fr-FR" i="1" dirty="0">
                <a:solidFill>
                  <a:srgbClr val="800080"/>
                </a:solidFill>
              </a:rPr>
              <a:t>.</a:t>
            </a:r>
          </a:p>
        </p:txBody>
      </p:sp>
      <p:sp>
        <p:nvSpPr>
          <p:cNvPr id="6" name="Rectangle 1">
            <a:extLst>
              <a:ext uri="{FF2B5EF4-FFF2-40B4-BE49-F238E27FC236}">
                <a16:creationId xmlns:a16="http://schemas.microsoft.com/office/drawing/2014/main" id="{48A6C0E1-D7EB-1A1B-795C-249C8EF4C198}"/>
              </a:ext>
            </a:extLst>
          </p:cNvPr>
          <p:cNvSpPr>
            <a:spLocks noChangeArrowheads="1"/>
          </p:cNvSpPr>
          <p:nvPr/>
        </p:nvSpPr>
        <p:spPr bwMode="auto">
          <a:xfrm>
            <a:off x="313224" y="3967037"/>
            <a:ext cx="5216807"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importance = </a:t>
            </a:r>
            <a:r>
              <a:rPr lang="fr-FR" sz="1400" i="1" dirty="0" err="1">
                <a:solidFill>
                  <a:srgbClr val="800080"/>
                </a:solidFill>
              </a:rPr>
              <a:t>pd.DataFrame</a:t>
            </a:r>
            <a:r>
              <a:rPr lang="fr-FR" sz="1400" i="1" dirty="0">
                <a:solidFill>
                  <a:srgbClr val="800080"/>
                </a:solidFill>
              </a:rPr>
              <a:t>(data=</a:t>
            </a:r>
            <a:r>
              <a:rPr lang="fr-FR" sz="1400" i="1" dirty="0" err="1">
                <a:solidFill>
                  <a:srgbClr val="800080"/>
                </a:solidFill>
              </a:rPr>
              <a:t>model.feature_importances</a:t>
            </a:r>
            <a:r>
              <a:rPr lang="fr-FR" sz="1400" i="1" dirty="0">
                <a:solidFill>
                  <a:srgbClr val="800080"/>
                </a:solidFill>
              </a:rPr>
              <a:t>_, </a:t>
            </a:r>
          </a:p>
          <a:p>
            <a:pPr>
              <a:tabLst>
                <a:tab pos="1558925" algn="ctr"/>
              </a:tabLst>
            </a:pPr>
            <a:r>
              <a:rPr lang="fr-FR" sz="1400" i="1" dirty="0">
                <a:solidFill>
                  <a:srgbClr val="800080"/>
                </a:solidFill>
              </a:rPr>
              <a:t>                index=</a:t>
            </a:r>
            <a:r>
              <a:rPr lang="fr-FR" sz="1400" i="1" dirty="0" err="1">
                <a:solidFill>
                  <a:srgbClr val="800080"/>
                </a:solidFill>
              </a:rPr>
              <a:t>X_test.columns</a:t>
            </a:r>
            <a:r>
              <a:rPr lang="fr-FR" sz="1400" i="1" dirty="0">
                <a:solidFill>
                  <a:srgbClr val="800080"/>
                </a:solidFill>
              </a:rPr>
              <a:t>, </a:t>
            </a:r>
            <a:r>
              <a:rPr lang="fr-FR" sz="1400" i="1" dirty="0" err="1">
                <a:solidFill>
                  <a:srgbClr val="800080"/>
                </a:solidFill>
              </a:rPr>
              <a:t>columns</a:t>
            </a:r>
            <a:r>
              <a:rPr lang="fr-FR" sz="1400" i="1" dirty="0">
                <a:solidFill>
                  <a:srgbClr val="800080"/>
                </a:solidFill>
              </a:rPr>
              <a:t>=[‘%’])</a:t>
            </a:r>
          </a:p>
          <a:p>
            <a:pPr>
              <a:tabLst>
                <a:tab pos="1558925" algn="ctr"/>
              </a:tabLst>
            </a:pPr>
            <a:r>
              <a:rPr lang="fr-FR" sz="1400" i="1" dirty="0" err="1">
                <a:solidFill>
                  <a:srgbClr val="800080"/>
                </a:solidFill>
              </a:rPr>
              <a:t>importance.sort_values</a:t>
            </a:r>
            <a:r>
              <a:rPr lang="fr-FR" sz="1400" i="1" dirty="0">
                <a:solidFill>
                  <a:srgbClr val="800080"/>
                </a:solidFill>
              </a:rPr>
              <a:t>(by=‘%', </a:t>
            </a:r>
            <a:r>
              <a:rPr lang="fr-FR" sz="1400" i="1" dirty="0" err="1">
                <a:solidFill>
                  <a:srgbClr val="800080"/>
                </a:solidFill>
              </a:rPr>
              <a:t>ascending</a:t>
            </a:r>
            <a:r>
              <a:rPr lang="fr-FR" sz="1400" i="1" dirty="0">
                <a:solidFill>
                  <a:srgbClr val="800080"/>
                </a:solidFill>
              </a:rPr>
              <a:t>=False)</a:t>
            </a:r>
          </a:p>
        </p:txBody>
      </p:sp>
      <p:graphicFrame>
        <p:nvGraphicFramePr>
          <p:cNvPr id="10" name="Tableau 9">
            <a:extLst>
              <a:ext uri="{FF2B5EF4-FFF2-40B4-BE49-F238E27FC236}">
                <a16:creationId xmlns:a16="http://schemas.microsoft.com/office/drawing/2014/main" id="{993331A4-E6EC-53AB-81DE-D8CDF51227DA}"/>
              </a:ext>
            </a:extLst>
          </p:cNvPr>
          <p:cNvGraphicFramePr>
            <a:graphicFrameLocks noGrp="1"/>
          </p:cNvGraphicFramePr>
          <p:nvPr>
            <p:extLst>
              <p:ext uri="{D42A27DB-BD31-4B8C-83A1-F6EECF244321}">
                <p14:modId xmlns:p14="http://schemas.microsoft.com/office/powerpoint/2010/main" val="551543913"/>
              </p:ext>
            </p:extLst>
          </p:nvPr>
        </p:nvGraphicFramePr>
        <p:xfrm>
          <a:off x="5600026" y="3904923"/>
          <a:ext cx="3302000" cy="16637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632963962"/>
                    </a:ext>
                  </a:extLst>
                </a:gridCol>
                <a:gridCol w="825500">
                  <a:extLst>
                    <a:ext uri="{9D8B030D-6E8A-4147-A177-3AD203B41FA5}">
                      <a16:colId xmlns:a16="http://schemas.microsoft.com/office/drawing/2014/main" val="1616015552"/>
                    </a:ext>
                  </a:extLst>
                </a:gridCol>
                <a:gridCol w="825500">
                  <a:extLst>
                    <a:ext uri="{9D8B030D-6E8A-4147-A177-3AD203B41FA5}">
                      <a16:colId xmlns:a16="http://schemas.microsoft.com/office/drawing/2014/main" val="825216553"/>
                    </a:ext>
                  </a:extLst>
                </a:gridCol>
                <a:gridCol w="825500">
                  <a:extLst>
                    <a:ext uri="{9D8B030D-6E8A-4147-A177-3AD203B41FA5}">
                      <a16:colId xmlns:a16="http://schemas.microsoft.com/office/drawing/2014/main" val="58211030"/>
                    </a:ext>
                  </a:extLst>
                </a:gridCol>
              </a:tblGrid>
              <a:tr h="215900">
                <a:tc>
                  <a:txBody>
                    <a:bodyPr/>
                    <a:lstStyle/>
                    <a:p>
                      <a:pPr algn="l" fontAlgn="b"/>
                      <a:r>
                        <a:rPr lang="fr-FR" sz="1200" u="none" strike="noStrike" dirty="0">
                          <a:solidFill>
                            <a:srgbClr val="800080"/>
                          </a:solidFill>
                          <a:effectLst/>
                        </a:rPr>
                        <a:t> </a:t>
                      </a:r>
                      <a:endParaRPr lang="fr-FR" sz="1200" b="0" i="0" u="none" strike="noStrike" dirty="0">
                        <a:solidFill>
                          <a:srgbClr val="80008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fr-FR" sz="1200" u="none" strike="noStrike" dirty="0">
                          <a:solidFill>
                            <a:srgbClr val="800080"/>
                          </a:solidFill>
                          <a:effectLst/>
                        </a:rPr>
                        <a:t>%</a:t>
                      </a:r>
                      <a:endParaRPr lang="fr-FR" sz="1200" b="0" i="0" u="none" strike="noStrike" dirty="0">
                        <a:solidFill>
                          <a:srgbClr val="80008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l" fontAlgn="b"/>
                      <a:r>
                        <a:rPr lang="fr-FR" sz="1200" u="none" strike="noStrike" dirty="0">
                          <a:solidFill>
                            <a:srgbClr val="800080"/>
                          </a:solidFill>
                          <a:effectLst/>
                        </a:rPr>
                        <a:t> </a:t>
                      </a:r>
                      <a:endParaRPr lang="fr-FR" sz="1200" b="0" i="0" u="none" strike="noStrike" dirty="0">
                        <a:solidFill>
                          <a:srgbClr val="80008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fr-FR" sz="1200" u="none" strike="noStrike" dirty="0">
                          <a:solidFill>
                            <a:srgbClr val="800080"/>
                          </a:solidFill>
                          <a:effectLst/>
                        </a:rPr>
                        <a:t>%</a:t>
                      </a:r>
                      <a:endParaRPr lang="fr-FR" sz="1200" b="0" i="0" u="none" strike="noStrike" dirty="0">
                        <a:solidFill>
                          <a:srgbClr val="80008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81830657"/>
                  </a:ext>
                </a:extLst>
              </a:tr>
              <a:tr h="203200">
                <a:tc>
                  <a:txBody>
                    <a:bodyPr/>
                    <a:lstStyle/>
                    <a:p>
                      <a:pPr algn="l" fontAlgn="b"/>
                      <a:r>
                        <a:rPr lang="fr-FR" sz="1200" u="none" strike="noStrike" dirty="0">
                          <a:solidFill>
                            <a:srgbClr val="800080"/>
                          </a:solidFill>
                          <a:effectLst/>
                        </a:rPr>
                        <a:t>RM</a:t>
                      </a:r>
                      <a:endParaRPr lang="fr-FR" sz="1200" b="1"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0.642410</a:t>
                      </a:r>
                      <a:endParaRPr lang="fr-FR" sz="1200" b="0"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INDUS</a:t>
                      </a:r>
                      <a:endParaRPr lang="fr-FR" sz="1200" b="1"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0.006011</a:t>
                      </a:r>
                      <a:endParaRPr lang="fr-FR" sz="1200" b="0" i="0" u="none" strike="noStrike" dirty="0">
                        <a:solidFill>
                          <a:srgbClr val="80008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224545520"/>
                  </a:ext>
                </a:extLst>
              </a:tr>
              <a:tr h="203200">
                <a:tc>
                  <a:txBody>
                    <a:bodyPr/>
                    <a:lstStyle/>
                    <a:p>
                      <a:pPr algn="l" fontAlgn="b"/>
                      <a:r>
                        <a:rPr lang="fr-FR" sz="1200" u="none" strike="noStrike">
                          <a:solidFill>
                            <a:srgbClr val="800080"/>
                          </a:solidFill>
                          <a:effectLst/>
                        </a:rPr>
                        <a:t>LSTAT</a:t>
                      </a:r>
                      <a:endParaRPr lang="fr-FR" sz="1200" b="1"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0.226771</a:t>
                      </a:r>
                      <a:endParaRPr lang="fr-FR" sz="1200" b="0"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NOX</a:t>
                      </a:r>
                      <a:endParaRPr lang="fr-FR" sz="1200" b="1"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a:solidFill>
                            <a:srgbClr val="800080"/>
                          </a:solidFill>
                          <a:effectLst/>
                        </a:rPr>
                        <a:t>0.004333</a:t>
                      </a:r>
                      <a:endParaRPr lang="fr-FR" sz="1200" b="0" i="0" u="none" strike="noStrike">
                        <a:solidFill>
                          <a:srgbClr val="80008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060816872"/>
                  </a:ext>
                </a:extLst>
              </a:tr>
              <a:tr h="203200">
                <a:tc>
                  <a:txBody>
                    <a:bodyPr/>
                    <a:lstStyle/>
                    <a:p>
                      <a:pPr algn="l" fontAlgn="b"/>
                      <a:r>
                        <a:rPr lang="fr-FR" sz="1200" u="none" strike="noStrike">
                          <a:solidFill>
                            <a:srgbClr val="800080"/>
                          </a:solidFill>
                          <a:effectLst/>
                        </a:rPr>
                        <a:t>CRIM</a:t>
                      </a:r>
                      <a:endParaRPr lang="fr-FR" sz="1200" b="1"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0.068226</a:t>
                      </a:r>
                      <a:endParaRPr lang="fr-FR" sz="1200" b="0"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AGE</a:t>
                      </a:r>
                      <a:endParaRPr lang="fr-FR" sz="1200" b="1"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a:solidFill>
                            <a:srgbClr val="800080"/>
                          </a:solidFill>
                          <a:effectLst/>
                        </a:rPr>
                        <a:t>0.00183</a:t>
                      </a:r>
                      <a:endParaRPr lang="fr-FR" sz="1200" b="0" i="0" u="none" strike="noStrike">
                        <a:solidFill>
                          <a:srgbClr val="80008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870688818"/>
                  </a:ext>
                </a:extLst>
              </a:tr>
              <a:tr h="203200">
                <a:tc>
                  <a:txBody>
                    <a:bodyPr/>
                    <a:lstStyle/>
                    <a:p>
                      <a:pPr algn="l" fontAlgn="b"/>
                      <a:r>
                        <a:rPr lang="fr-FR" sz="1200" u="none" strike="noStrike">
                          <a:solidFill>
                            <a:srgbClr val="800080"/>
                          </a:solidFill>
                          <a:effectLst/>
                        </a:rPr>
                        <a:t>TAX</a:t>
                      </a:r>
                      <a:endParaRPr lang="fr-FR" sz="1200" b="1"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0.025530</a:t>
                      </a:r>
                      <a:endParaRPr lang="fr-FR" sz="1200" b="0"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ZN</a:t>
                      </a:r>
                      <a:endParaRPr lang="fr-FR" sz="1200" b="1"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a:solidFill>
                            <a:srgbClr val="800080"/>
                          </a:solidFill>
                          <a:effectLst/>
                        </a:rPr>
                        <a:t>0.000000</a:t>
                      </a:r>
                      <a:endParaRPr lang="fr-FR" sz="1200" b="0" i="0" u="none" strike="noStrike">
                        <a:solidFill>
                          <a:srgbClr val="80008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499819193"/>
                  </a:ext>
                </a:extLst>
              </a:tr>
              <a:tr h="203200">
                <a:tc>
                  <a:txBody>
                    <a:bodyPr/>
                    <a:lstStyle/>
                    <a:p>
                      <a:pPr algn="l" fontAlgn="b"/>
                      <a:r>
                        <a:rPr lang="fr-FR" sz="1200" u="none" strike="noStrike">
                          <a:solidFill>
                            <a:srgbClr val="800080"/>
                          </a:solidFill>
                          <a:effectLst/>
                        </a:rPr>
                        <a:t>RAD</a:t>
                      </a:r>
                      <a:endParaRPr lang="fr-FR" sz="1200" b="1"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0.011249</a:t>
                      </a:r>
                      <a:endParaRPr lang="fr-FR" sz="1200" b="0"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CHAS</a:t>
                      </a:r>
                      <a:endParaRPr lang="fr-FR" sz="1200" b="1"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a:solidFill>
                            <a:srgbClr val="800080"/>
                          </a:solidFill>
                          <a:effectLst/>
                        </a:rPr>
                        <a:t>0.000000</a:t>
                      </a:r>
                      <a:endParaRPr lang="fr-FR" sz="1200" b="0" i="0" u="none" strike="noStrike">
                        <a:solidFill>
                          <a:srgbClr val="80008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446536565"/>
                  </a:ext>
                </a:extLst>
              </a:tr>
              <a:tr h="215900">
                <a:tc>
                  <a:txBody>
                    <a:bodyPr/>
                    <a:lstStyle/>
                    <a:p>
                      <a:pPr algn="l" fontAlgn="b"/>
                      <a:r>
                        <a:rPr lang="fr-FR" sz="1200" u="none" strike="noStrike">
                          <a:solidFill>
                            <a:srgbClr val="800080"/>
                          </a:solidFill>
                          <a:effectLst/>
                        </a:rPr>
                        <a:t>DIS</a:t>
                      </a:r>
                      <a:endParaRPr lang="fr-FR" sz="1200" b="1"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a:solidFill>
                            <a:srgbClr val="800080"/>
                          </a:solidFill>
                          <a:effectLst/>
                        </a:rPr>
                        <a:t>0.007301</a:t>
                      </a:r>
                      <a:endParaRPr lang="fr-FR" sz="1200" b="0"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dirty="0">
                          <a:solidFill>
                            <a:srgbClr val="800080"/>
                          </a:solidFill>
                          <a:effectLst/>
                        </a:rPr>
                        <a:t>B</a:t>
                      </a:r>
                      <a:endParaRPr lang="fr-FR" sz="1200" b="1" i="0" u="none" strike="noStrike" dirty="0">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a:solidFill>
                            <a:srgbClr val="800080"/>
                          </a:solidFill>
                          <a:effectLst/>
                        </a:rPr>
                        <a:t>0.000000</a:t>
                      </a:r>
                      <a:endParaRPr lang="fr-FR" sz="1200" b="0" i="0" u="none" strike="noStrike">
                        <a:solidFill>
                          <a:srgbClr val="80008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221425775"/>
                  </a:ext>
                </a:extLst>
              </a:tr>
              <a:tr h="215900">
                <a:tc>
                  <a:txBody>
                    <a:bodyPr/>
                    <a:lstStyle/>
                    <a:p>
                      <a:pPr algn="l" fontAlgn="b"/>
                      <a:r>
                        <a:rPr lang="fr-FR" sz="1200" u="none" strike="noStrike">
                          <a:solidFill>
                            <a:srgbClr val="800080"/>
                          </a:solidFill>
                          <a:effectLst/>
                        </a:rPr>
                        <a:t>PTRATIO</a:t>
                      </a:r>
                      <a:endParaRPr lang="fr-FR" sz="1200" b="1"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r>
                        <a:rPr lang="fr-FR" sz="1200" u="none" strike="noStrike">
                          <a:solidFill>
                            <a:srgbClr val="800080"/>
                          </a:solidFill>
                          <a:effectLst/>
                        </a:rPr>
                        <a:t>0.006336</a:t>
                      </a:r>
                      <a:endParaRPr lang="fr-FR" sz="1200" b="0" i="0" u="none" strike="noStrike">
                        <a:solidFill>
                          <a:srgbClr val="800080"/>
                        </a:solidFill>
                        <a:effectLst/>
                        <a:latin typeface="Helvetica Neue" panose="02000503000000020004" pitchFamily="2" charset="0"/>
                      </a:endParaRPr>
                    </a:p>
                  </a:txBody>
                  <a:tcPr marL="9525" marR="9525" marT="9525" marB="0" anchor="b"/>
                </a:tc>
                <a:tc>
                  <a:txBody>
                    <a:bodyPr/>
                    <a:lstStyle/>
                    <a:p>
                      <a:pPr algn="l" fontAlgn="b"/>
                      <a:endParaRPr lang="fr-FR" sz="1200" b="0" i="0" u="none" strike="noStrike" dirty="0">
                        <a:solidFill>
                          <a:srgbClr val="800080"/>
                        </a:solidFill>
                        <a:effectLst/>
                        <a:latin typeface="Calibri" panose="020F0502020204030204" pitchFamily="34" charset="0"/>
                      </a:endParaRPr>
                    </a:p>
                  </a:txBody>
                  <a:tcPr marL="9525" marR="9525" marT="9525" marB="0" anchor="b"/>
                </a:tc>
                <a:tc>
                  <a:txBody>
                    <a:bodyPr/>
                    <a:lstStyle/>
                    <a:p>
                      <a:pPr algn="l" fontAlgn="b"/>
                      <a:endParaRPr lang="fr-FR" sz="1200" b="0" i="0" u="none" strike="noStrike" dirty="0">
                        <a:solidFill>
                          <a:srgbClr val="80008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3210068"/>
                  </a:ext>
                </a:extLst>
              </a:tr>
            </a:tbl>
          </a:graphicData>
        </a:graphic>
      </p:graphicFrame>
      <p:sp>
        <p:nvSpPr>
          <p:cNvPr id="11" name="Rectangle 1">
            <a:extLst>
              <a:ext uri="{FF2B5EF4-FFF2-40B4-BE49-F238E27FC236}">
                <a16:creationId xmlns:a16="http://schemas.microsoft.com/office/drawing/2014/main" id="{EA7E1E41-1C64-7F6E-A85A-199C0023A1A1}"/>
              </a:ext>
            </a:extLst>
          </p:cNvPr>
          <p:cNvSpPr>
            <a:spLocks noChangeArrowheads="1"/>
          </p:cNvSpPr>
          <p:nvPr/>
        </p:nvSpPr>
        <p:spPr bwMode="auto">
          <a:xfrm>
            <a:off x="325099" y="4829180"/>
            <a:ext cx="5216807"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RM : Nb de pièces ; LSTAT : % pauvres ; CRIM : % criminalité</a:t>
            </a:r>
          </a:p>
          <a:p>
            <a:pPr>
              <a:tabLst>
                <a:tab pos="1558925" algn="ctr"/>
              </a:tabLst>
            </a:pPr>
            <a:r>
              <a:rPr lang="fr-FR" sz="1400" i="1" dirty="0">
                <a:solidFill>
                  <a:srgbClr val="800080"/>
                </a:solidFill>
              </a:rPr>
              <a:t>ZN : % zones résidentielles ; CHAS : rivière ; B : % de noirs</a:t>
            </a:r>
          </a:p>
          <a:p>
            <a:pPr>
              <a:tabLst>
                <a:tab pos="1558925" algn="ctr"/>
              </a:tabLst>
            </a:pPr>
            <a:r>
              <a:rPr lang="fr-FR" sz="1400" i="1" dirty="0">
                <a:solidFill>
                  <a:srgbClr val="800080"/>
                </a:solidFill>
              </a:rPr>
              <a:t>On constate que 8 variables ont un impact &lt; 1% sur le prix</a:t>
            </a:r>
          </a:p>
        </p:txBody>
      </p:sp>
    </p:spTree>
    <p:extLst>
      <p:ext uri="{BB962C8B-B14F-4D97-AF65-F5344CB8AC3E}">
        <p14:creationId xmlns:p14="http://schemas.microsoft.com/office/powerpoint/2010/main" val="27164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30208"/>
            <a:chOff x="0" y="998538"/>
            <a:chExt cx="9144000" cy="563020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01675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Méthodes ensemblistes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Les méthodes ensemblistes sont des outils d’apprentissage très puissants, ils reposent sur le principe qu’une foule d’amateurs à plus souvent raison qu’un expert seul. </a:t>
              </a:r>
            </a:p>
            <a:p>
              <a:pPr lvl="1" algn="just">
                <a:spcAft>
                  <a:spcPts val="600"/>
                </a:spcAft>
                <a:buFont typeface="Wingdings" pitchFamily="2" charset="2"/>
                <a:buChar char="§"/>
              </a:pPr>
              <a:r>
                <a:rPr lang="fr-FR" i="1" dirty="0">
                  <a:solidFill>
                    <a:srgbClr val="800080"/>
                  </a:solidFill>
                  <a:sym typeface="Symbol" panose="05050102010706020507" pitchFamily="18" charset="2"/>
                </a:rPr>
                <a:t> Cette idée est basée sur le concept de la sagesse des foules (</a:t>
              </a:r>
              <a:r>
                <a:rPr lang="fr-FR" i="1" dirty="0" err="1">
                  <a:solidFill>
                    <a:srgbClr val="800080"/>
                  </a:solidFill>
                  <a:sym typeface="Symbol" panose="05050102010706020507" pitchFamily="18" charset="2"/>
                </a:rPr>
                <a:t>winsdom</a:t>
              </a:r>
              <a:r>
                <a:rPr lang="fr-FR" i="1" dirty="0">
                  <a:solidFill>
                    <a:srgbClr val="800080"/>
                  </a:solidFill>
                  <a:sym typeface="Symbol" panose="05050102010706020507" pitchFamily="18" charset="2"/>
                </a:rPr>
                <a:t> of </a:t>
              </a:r>
              <a:r>
                <a:rPr lang="fr-FR" i="1" dirty="0" err="1">
                  <a:solidFill>
                    <a:srgbClr val="800080"/>
                  </a:solidFill>
                  <a:sym typeface="Symbol" panose="05050102010706020507" pitchFamily="18" charset="2"/>
                </a:rPr>
                <a:t>crowd</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La théorie ensembliste montre que la combinaison de "modèles faibles" permet d’améliorer la performance globale, bien mieux que le combinaison de modèles performants et robuste au bruit.</a:t>
              </a:r>
            </a:p>
            <a:p>
              <a:pPr lvl="1" algn="just">
                <a:spcAft>
                  <a:spcPts val="600"/>
                </a:spcAft>
                <a:buFont typeface="Wingdings" pitchFamily="2" charset="2"/>
                <a:buChar char="§"/>
              </a:pPr>
              <a:r>
                <a:rPr lang="fr-FR" i="1" dirty="0">
                  <a:solidFill>
                    <a:srgbClr val="800080"/>
                  </a:solidFill>
                  <a:sym typeface="Symbol" panose="05050102010706020507" pitchFamily="18" charset="2"/>
                </a:rPr>
                <a:t> On utilise le plus souvent des arbres de décision pour entrainer les modèles faibles à partir d’un jeu de données.</a:t>
              </a:r>
            </a:p>
            <a:p>
              <a:pPr lvl="1" algn="just">
                <a:spcAft>
                  <a:spcPts val="600"/>
                </a:spcAft>
                <a:buFont typeface="Wingdings" pitchFamily="2" charset="2"/>
                <a:buChar char="§"/>
              </a:pPr>
              <a:r>
                <a:rPr lang="fr-FR" i="1" dirty="0">
                  <a:solidFill>
                    <a:srgbClr val="800080"/>
                  </a:solidFill>
                  <a:sym typeface="Symbol" panose="05050102010706020507" pitchFamily="18" charset="2"/>
                </a:rPr>
                <a:t> Le </a:t>
              </a:r>
              <a:r>
                <a:rPr lang="fr-FR" i="1" dirty="0" err="1">
                  <a:solidFill>
                    <a:srgbClr val="800080"/>
                  </a:solidFill>
                  <a:sym typeface="Symbol" panose="05050102010706020507" pitchFamily="18" charset="2"/>
                </a:rPr>
                <a:t>bagging</a:t>
              </a:r>
              <a:r>
                <a:rPr lang="fr-FR" i="1" dirty="0">
                  <a:solidFill>
                    <a:srgbClr val="800080"/>
                  </a:solidFill>
                  <a:sym typeface="Symbol" panose="05050102010706020507" pitchFamily="18" charset="2"/>
                </a:rPr>
                <a:t> est une méthode parallèle dans laquelle les modèles faibles sont tous indépendants les uns des autres, </a:t>
              </a:r>
            </a:p>
            <a:p>
              <a:pPr lvl="1" algn="just">
                <a:spcAft>
                  <a:spcPts val="600"/>
                </a:spcAft>
                <a:buFont typeface="Wingdings" pitchFamily="2" charset="2"/>
                <a:buChar char="§"/>
              </a:pPr>
              <a:r>
                <a:rPr lang="fr-FR" i="1" dirty="0">
                  <a:solidFill>
                    <a:srgbClr val="800080"/>
                  </a:solidFill>
                  <a:sym typeface="Symbol" panose="05050102010706020507" pitchFamily="18" charset="2"/>
                </a:rPr>
                <a:t> Le </a:t>
              </a:r>
              <a:r>
                <a:rPr lang="fr-FR" i="1" dirty="0" err="1">
                  <a:solidFill>
                    <a:srgbClr val="800080"/>
                  </a:solidFill>
                  <a:sym typeface="Symbol" panose="05050102010706020507" pitchFamily="18" charset="2"/>
                </a:rPr>
                <a:t>boosting</a:t>
              </a:r>
              <a:r>
                <a:rPr lang="fr-FR" i="1" dirty="0">
                  <a:solidFill>
                    <a:srgbClr val="800080"/>
                  </a:solidFill>
                  <a:sym typeface="Symbol" panose="05050102010706020507" pitchFamily="18" charset="2"/>
                </a:rPr>
                <a:t> est une méthode dans laquelle les modèles fonctionnent en séquentiel. Chaque modèle apprend à construire son raisonnement à partir des performances du précédent.</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Méthodes ensemblistes</a:t>
              </a:r>
              <a:endParaRPr lang="fr-FR" sz="2000" b="1" dirty="0">
                <a:solidFill>
                  <a:schemeClr val="folHlink"/>
                </a:solidFill>
              </a:endParaRPr>
            </a:p>
          </p:txBody>
        </p:sp>
      </p:grpSp>
    </p:spTree>
    <p:extLst>
      <p:ext uri="{BB962C8B-B14F-4D97-AF65-F5344CB8AC3E}">
        <p14:creationId xmlns:p14="http://schemas.microsoft.com/office/powerpoint/2010/main" val="3936620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907207"/>
            <a:chOff x="0" y="998538"/>
            <a:chExt cx="9144000" cy="590720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29375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 </a:t>
              </a:r>
              <a:r>
                <a:rPr lang="fr-FR" sz="2000" b="1" dirty="0" err="1">
                  <a:solidFill>
                    <a:srgbClr val="800080"/>
                  </a:solidFill>
                  <a:sym typeface="Wingdings" pitchFamily="2" charset="2"/>
                </a:rPr>
                <a:t>bagging</a:t>
              </a:r>
              <a:r>
                <a:rPr lang="fr-FR" sz="2000" b="1" dirty="0">
                  <a:solidFill>
                    <a:srgbClr val="800080"/>
                  </a:solidFill>
                  <a:sym typeface="Wingdings" pitchFamily="2" charset="2"/>
                </a:rPr>
                <a:t> : </a:t>
              </a:r>
              <a:r>
                <a:rPr lang="fr-FR" sz="2000" b="1" dirty="0" err="1">
                  <a:solidFill>
                    <a:srgbClr val="800080"/>
                  </a:solidFill>
                  <a:sym typeface="Wingdings" pitchFamily="2" charset="2"/>
                </a:rPr>
                <a:t>Random</a:t>
              </a:r>
              <a:r>
                <a:rPr lang="fr-FR" sz="2000" b="1" dirty="0">
                  <a:solidFill>
                    <a:srgbClr val="800080"/>
                  </a:solidFill>
                  <a:sym typeface="Wingdings" pitchFamily="2" charset="2"/>
                </a:rPr>
                <a:t> Forest </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La puissance des méthodes ensemblistes est obtenue lorsque les modèles faibles sont aussi différents les uns des autres que possible, afin que les erreurs des uns soient compensés par les forces des autres.</a:t>
              </a:r>
            </a:p>
            <a:p>
              <a:pPr lvl="1" algn="just">
                <a:spcAft>
                  <a:spcPts val="300"/>
                </a:spcAft>
                <a:buFont typeface="Wingdings" pitchFamily="2" charset="2"/>
                <a:buChar char="§"/>
              </a:pPr>
              <a:r>
                <a:rPr lang="fr-FR" i="1" dirty="0">
                  <a:solidFill>
                    <a:srgbClr val="800080"/>
                  </a:solidFill>
                  <a:sym typeface="Symbol" panose="05050102010706020507" pitchFamily="18" charset="2"/>
                </a:rPr>
                <a:t> Un </a:t>
              </a:r>
              <a:r>
                <a:rPr lang="fr-FR" i="1" dirty="0" err="1">
                  <a:solidFill>
                    <a:srgbClr val="800080"/>
                  </a:solidFill>
                  <a:sym typeface="Symbol" panose="05050102010706020507" pitchFamily="18" charset="2"/>
                </a:rPr>
                <a:t>random</a:t>
              </a: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forest</a:t>
              </a:r>
              <a:r>
                <a:rPr lang="fr-FR" i="1" dirty="0">
                  <a:solidFill>
                    <a:srgbClr val="800080"/>
                  </a:solidFill>
                  <a:sym typeface="Symbol" panose="05050102010706020507" pitchFamily="18" charset="2"/>
                </a:rPr>
                <a:t> est constitué d'un ensemble d'arbres de décision indépendants, chaque arbre dispose d'une vision parcellaire du problème du fait d'un double tirage aléatoire :</a:t>
              </a:r>
            </a:p>
            <a:p>
              <a:pPr lvl="2" algn="just">
                <a:spcAft>
                  <a:spcPts val="300"/>
                </a:spcAft>
                <a:buFont typeface="Wingdings" pitchFamily="2" charset="2"/>
                <a:buChar char="§"/>
              </a:pPr>
              <a:r>
                <a:rPr lang="fr-FR" i="1" dirty="0">
                  <a:solidFill>
                    <a:srgbClr val="800080"/>
                  </a:solidFill>
                  <a:sym typeface="Symbol" panose="05050102010706020507" pitchFamily="18" charset="2"/>
                </a:rPr>
                <a:t> le </a:t>
              </a:r>
              <a:r>
                <a:rPr lang="fr-FR" i="1" dirty="0" err="1">
                  <a:solidFill>
                    <a:srgbClr val="800080"/>
                  </a:solidFill>
                  <a:sym typeface="Symbol" panose="05050102010706020507" pitchFamily="18" charset="2"/>
                </a:rPr>
                <a:t>tree</a:t>
              </a: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bagging</a:t>
              </a:r>
              <a:r>
                <a:rPr lang="fr-FR" i="1" dirty="0">
                  <a:solidFill>
                    <a:srgbClr val="800080"/>
                  </a:solidFill>
                  <a:sym typeface="Symbol" panose="05050102010706020507" pitchFamily="18" charset="2"/>
                </a:rPr>
                <a:t> : correspond à un tirage aléatoire d’individus (de taille racine(N)) sur l’ensemble des N individus d’origine.</a:t>
              </a:r>
            </a:p>
            <a:p>
              <a:pPr lvl="2" algn="just">
                <a:spcAft>
                  <a:spcPts val="600"/>
                </a:spcAft>
                <a:buFont typeface="Wingdings" pitchFamily="2" charset="2"/>
                <a:buChar char="§"/>
              </a:pPr>
              <a:r>
                <a:rPr lang="fr-FR" i="1" dirty="0">
                  <a:solidFill>
                    <a:srgbClr val="800080"/>
                  </a:solidFill>
                  <a:sym typeface="Symbol" panose="05050102010706020507" pitchFamily="18" charset="2"/>
                </a:rPr>
                <a:t> le </a:t>
              </a:r>
              <a:r>
                <a:rPr lang="fr-FR" i="1" dirty="0" err="1">
                  <a:solidFill>
                    <a:srgbClr val="800080"/>
                  </a:solidFill>
                  <a:sym typeface="Symbol" panose="05050102010706020507" pitchFamily="18" charset="2"/>
                </a:rPr>
                <a:t>feature</a:t>
              </a: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sampling</a:t>
              </a:r>
              <a:r>
                <a:rPr lang="fr-FR" i="1" dirty="0">
                  <a:solidFill>
                    <a:srgbClr val="800080"/>
                  </a:solidFill>
                  <a:sym typeface="Symbol" panose="05050102010706020507" pitchFamily="18" charset="2"/>
                </a:rPr>
                <a:t> : un tirage aléatoire sur les </a:t>
              </a:r>
              <a:r>
                <a:rPr lang="fr-FR" i="1" dirty="0" err="1">
                  <a:solidFill>
                    <a:srgbClr val="800080"/>
                  </a:solidFill>
                  <a:sym typeface="Symbol" panose="05050102010706020507" pitchFamily="18" charset="2"/>
                </a:rPr>
                <a:t>features</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Une prédiction pour un individu inconnu est effectue par tous les arbres, le résultat final est alors la prédiction majoritaire pour un problème de classification, ou la moyenne des prédictions pour une variable continue.</a:t>
              </a:r>
            </a:p>
            <a:p>
              <a:pPr lvl="1" algn="just">
                <a:spcAft>
                  <a:spcPts val="600"/>
                </a:spcAft>
                <a:buFont typeface="Wingdings" pitchFamily="2" charset="2"/>
                <a:buChar char="§"/>
              </a:pPr>
              <a:r>
                <a:rPr lang="fr-FR" i="1" dirty="0">
                  <a:solidFill>
                    <a:srgbClr val="800080"/>
                  </a:solidFill>
                  <a:sym typeface="Symbol" panose="05050102010706020507" pitchFamily="18" charset="2"/>
                </a:rPr>
                <a:t> Si les modèles ont au moins 50% de performance et un minimum de diversité, les résultats finaux seront meilleurs que pour un modèle "fort".</a:t>
              </a:r>
            </a:p>
            <a:p>
              <a:pPr lvl="1" algn="just">
                <a:spcAft>
                  <a:spcPts val="600"/>
                </a:spcAft>
                <a:buFont typeface="Wingdings" pitchFamily="2" charset="2"/>
                <a:buChar char="§"/>
              </a:pPr>
              <a:r>
                <a:rPr lang="fr-FR" i="1" dirty="0">
                  <a:solidFill>
                    <a:srgbClr val="800080"/>
                  </a:solidFill>
                  <a:sym typeface="Symbol" panose="05050102010706020507" pitchFamily="18" charset="2"/>
                </a:rPr>
                <a:t> Outre la qualité des estimations, le découpage des </a:t>
              </a:r>
              <a:r>
                <a:rPr lang="fr-FR" i="1" dirty="0" err="1">
                  <a:solidFill>
                    <a:srgbClr val="800080"/>
                  </a:solidFill>
                  <a:sym typeface="Symbol" panose="05050102010706020507" pitchFamily="18" charset="2"/>
                </a:rPr>
                <a:t>DataSets</a:t>
              </a:r>
              <a:r>
                <a:rPr lang="fr-FR" i="1" dirty="0">
                  <a:solidFill>
                    <a:srgbClr val="800080"/>
                  </a:solidFill>
                  <a:sym typeface="Symbol" panose="05050102010706020507" pitchFamily="18" charset="2"/>
                </a:rPr>
                <a:t> permet de réduire considérablement les temps de calculs.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Méthodes ensemblistes</a:t>
              </a:r>
              <a:endParaRPr lang="fr-FR" sz="2000" b="1" dirty="0">
                <a:solidFill>
                  <a:schemeClr val="folHlink"/>
                </a:solidFill>
              </a:endParaRPr>
            </a:p>
          </p:txBody>
        </p:sp>
      </p:grpSp>
    </p:spTree>
    <p:extLst>
      <p:ext uri="{BB962C8B-B14F-4D97-AF65-F5344CB8AC3E}">
        <p14:creationId xmlns:p14="http://schemas.microsoft.com/office/powerpoint/2010/main" val="1582270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353209"/>
            <a:chOff x="0" y="998538"/>
            <a:chExt cx="9144000" cy="535320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73975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 </a:t>
              </a:r>
              <a:r>
                <a:rPr lang="fr-FR" sz="2000" b="1" dirty="0" err="1">
                  <a:solidFill>
                    <a:srgbClr val="800080"/>
                  </a:solidFill>
                  <a:sym typeface="Wingdings" pitchFamily="2" charset="2"/>
                </a:rPr>
                <a:t>boosting</a:t>
              </a:r>
              <a:r>
                <a:rPr lang="fr-FR" sz="2000" b="1" dirty="0">
                  <a:solidFill>
                    <a:srgbClr val="800080"/>
                  </a:solidFill>
                  <a:sym typeface="Wingdings" pitchFamily="2" charset="2"/>
                </a:rPr>
                <a:t> : </a:t>
              </a:r>
              <a:r>
                <a:rPr lang="fr-FR" sz="2000" b="1" dirty="0" err="1">
                  <a:solidFill>
                    <a:srgbClr val="800080"/>
                  </a:solidFill>
                  <a:sym typeface="Wingdings" pitchFamily="2" charset="2"/>
                </a:rPr>
                <a:t>AdaBoost</a:t>
              </a:r>
              <a:r>
                <a:rPr lang="fr-FR" sz="2000" b="1" dirty="0">
                  <a:solidFill>
                    <a:srgbClr val="800080"/>
                  </a:solidFill>
                  <a:sym typeface="Wingdings" pitchFamily="2" charset="2"/>
                </a:rPr>
                <a:t> et Gradient </a:t>
              </a:r>
              <a:r>
                <a:rPr lang="fr-FR" sz="2000" b="1" dirty="0" err="1">
                  <a:solidFill>
                    <a:srgbClr val="800080"/>
                  </a:solidFill>
                  <a:sym typeface="Wingdings" pitchFamily="2" charset="2"/>
                </a:rPr>
                <a:t>Boosting</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Dans le </a:t>
              </a:r>
              <a:r>
                <a:rPr lang="fr-FR" i="1" dirty="0" err="1">
                  <a:solidFill>
                    <a:srgbClr val="800080"/>
                  </a:solidFill>
                  <a:sym typeface="Symbol" panose="05050102010706020507" pitchFamily="18" charset="2"/>
                </a:rPr>
                <a:t>bagging</a:t>
              </a:r>
              <a:r>
                <a:rPr lang="fr-FR" i="1" dirty="0">
                  <a:solidFill>
                    <a:srgbClr val="800080"/>
                  </a:solidFill>
                  <a:sym typeface="Symbol" panose="05050102010706020507" pitchFamily="18" charset="2"/>
                </a:rPr>
                <a:t> les modèle apprennent sur des régions différentes de l’espace des données, les erreurs commises sont alors décolérées.</a:t>
              </a:r>
            </a:p>
            <a:p>
              <a:pPr lvl="1" algn="just">
                <a:spcAft>
                  <a:spcPts val="600"/>
                </a:spcAft>
                <a:buFont typeface="Wingdings" pitchFamily="2" charset="2"/>
                <a:buChar char="§"/>
              </a:pPr>
              <a:r>
                <a:rPr lang="fr-FR" i="1" dirty="0">
                  <a:solidFill>
                    <a:srgbClr val="800080"/>
                  </a:solidFill>
                  <a:sym typeface="Symbol" panose="05050102010706020507" pitchFamily="18" charset="2"/>
                </a:rPr>
                <a:t> Le </a:t>
              </a:r>
              <a:r>
                <a:rPr lang="fr-FR" i="1" dirty="0" err="1">
                  <a:solidFill>
                    <a:srgbClr val="800080"/>
                  </a:solidFill>
                  <a:sym typeface="Symbol" panose="05050102010706020507" pitchFamily="18" charset="2"/>
                </a:rPr>
                <a:t>boosting</a:t>
              </a:r>
              <a:r>
                <a:rPr lang="fr-FR" i="1" dirty="0">
                  <a:solidFill>
                    <a:srgbClr val="800080"/>
                  </a:solidFill>
                  <a:sym typeface="Symbol" panose="05050102010706020507" pitchFamily="18" charset="2"/>
                </a:rPr>
                <a:t> consiste à entrainer un modèle puis à utiliser un second modèle qui se concentre sur les erreurs commises par le précédent.</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Adaboost</a:t>
              </a:r>
              <a:r>
                <a:rPr lang="fr-FR" i="1" dirty="0">
                  <a:solidFill>
                    <a:srgbClr val="800080"/>
                  </a:solidFill>
                  <a:sym typeface="Symbol" panose="05050102010706020507" pitchFamily="18" charset="2"/>
                </a:rPr>
                <a:t> (Adaptative </a:t>
              </a:r>
              <a:r>
                <a:rPr lang="fr-FR" i="1" dirty="0" err="1">
                  <a:solidFill>
                    <a:srgbClr val="800080"/>
                  </a:solidFill>
                  <a:sym typeface="Symbol" panose="05050102010706020507" pitchFamily="18" charset="2"/>
                </a:rPr>
                <a:t>Boosting</a:t>
              </a:r>
              <a:r>
                <a:rPr lang="fr-FR" i="1" dirty="0">
                  <a:solidFill>
                    <a:srgbClr val="800080"/>
                  </a:solidFill>
                  <a:sym typeface="Symbol" panose="05050102010706020507" pitchFamily="18" charset="2"/>
                </a:rPr>
                <a:t>) permet de construire un </a:t>
              </a:r>
              <a:r>
                <a:rPr lang="fr-FR" i="1" dirty="0" err="1">
                  <a:solidFill>
                    <a:srgbClr val="800080"/>
                  </a:solidFill>
                  <a:sym typeface="Symbol" panose="05050102010706020507" pitchFamily="18" charset="2"/>
                </a:rPr>
                <a:t>classifieur</a:t>
              </a:r>
              <a:r>
                <a:rPr lang="fr-FR" i="1" dirty="0">
                  <a:solidFill>
                    <a:srgbClr val="800080"/>
                  </a:solidFill>
                  <a:sym typeface="Symbol" panose="05050102010706020507" pitchFamily="18" charset="2"/>
                </a:rPr>
                <a:t> de manière itérative, en forçant un modèle faible à se concentré sur les erreurs du modèle précédent en pondérant les exemples d’entrainement.</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Adaboost</a:t>
              </a:r>
              <a:r>
                <a:rPr lang="fr-FR" i="1" dirty="0">
                  <a:solidFill>
                    <a:srgbClr val="800080"/>
                  </a:solidFill>
                  <a:sym typeface="Symbol" panose="05050102010706020507" pitchFamily="18" charset="2"/>
                </a:rPr>
                <a:t> est un algorithme particulier de la famille des algorithmes de </a:t>
              </a:r>
              <a:r>
                <a:rPr lang="fr-FR" i="1" dirty="0" err="1">
                  <a:solidFill>
                    <a:srgbClr val="800080"/>
                  </a:solidFill>
                  <a:sym typeface="Symbol" panose="05050102010706020507" pitchFamily="18" charset="2"/>
                </a:rPr>
                <a:t>Gradiant</a:t>
              </a: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Boosting</a:t>
              </a:r>
              <a:r>
                <a:rPr lang="fr-FR" i="1" dirty="0">
                  <a:solidFill>
                    <a:srgbClr val="800080"/>
                  </a:solidFill>
                  <a:sym typeface="Symbol" panose="05050102010706020507" pitchFamily="18" charset="2"/>
                </a:rPr>
                <a:t> pour lesquels le différences se font sur les fonctions de coût (erreur </a:t>
              </a:r>
              <a:r>
                <a:rPr lang="fr-FR" i="1" dirty="0" err="1">
                  <a:solidFill>
                    <a:srgbClr val="800080"/>
                  </a:solidFill>
                  <a:sym typeface="Symbol" panose="05050102010706020507" pitchFamily="18" charset="2"/>
                </a:rPr>
                <a:t>exponetielle</a:t>
              </a:r>
              <a:r>
                <a:rPr lang="fr-FR" i="1" dirty="0">
                  <a:solidFill>
                    <a:srgbClr val="800080"/>
                  </a:solidFill>
                  <a:sym typeface="Symbol" panose="05050102010706020507" pitchFamily="18" charset="2"/>
                </a:rPr>
                <a:t> dans </a:t>
              </a:r>
              <a:r>
                <a:rPr lang="fr-FR" i="1" dirty="0" err="1">
                  <a:solidFill>
                    <a:srgbClr val="800080"/>
                  </a:solidFill>
                  <a:sym typeface="Symbol" panose="05050102010706020507" pitchFamily="18" charset="2"/>
                </a:rPr>
                <a:t>Adaboost</a:t>
              </a:r>
              <a:r>
                <a:rPr lang="fr-FR" i="1" dirty="0">
                  <a:solidFill>
                    <a:srgbClr val="800080"/>
                  </a:solidFill>
                  <a:sym typeface="Symbol" panose="05050102010706020507" pitchFamily="18" charset="2"/>
                </a:rPr>
                <a:t>, quadratique, entropie…)</a:t>
              </a:r>
            </a:p>
            <a:p>
              <a:pPr lvl="1" algn="just">
                <a:spcAft>
                  <a:spcPts val="600"/>
                </a:spcAft>
                <a:buFont typeface="Wingdings" pitchFamily="2" charset="2"/>
                <a:buChar char="§"/>
              </a:pPr>
              <a:r>
                <a:rPr lang="fr-FR" i="1" dirty="0">
                  <a:solidFill>
                    <a:srgbClr val="800080"/>
                  </a:solidFill>
                  <a:sym typeface="Symbol" panose="05050102010706020507" pitchFamily="18" charset="2"/>
                </a:rPr>
                <a:t> Enfin il existe une troisième technique d’ensemble le </a:t>
              </a:r>
              <a:r>
                <a:rPr lang="fr-FR" i="1" dirty="0" err="1">
                  <a:solidFill>
                    <a:srgbClr val="800080"/>
                  </a:solidFill>
                  <a:sym typeface="Symbol" panose="05050102010706020507" pitchFamily="18" charset="2"/>
                </a:rPr>
                <a:t>staking</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Dans ce cas un modèle est entrainé sur les prédictions d’une foule. Le modèle va estimer qui à tort ou qui a raison parmi les réponses et retourne sa propre réponse.</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Méthodes ensemblistes</a:t>
              </a:r>
              <a:endParaRPr lang="fr-FR" sz="2000" b="1" dirty="0">
                <a:solidFill>
                  <a:schemeClr val="folHlink"/>
                </a:solidFill>
              </a:endParaRPr>
            </a:p>
          </p:txBody>
        </p:sp>
      </p:grpSp>
    </p:spTree>
    <p:extLst>
      <p:ext uri="{BB962C8B-B14F-4D97-AF65-F5344CB8AC3E}">
        <p14:creationId xmlns:p14="http://schemas.microsoft.com/office/powerpoint/2010/main" val="863144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85895" y="532660"/>
            <a:ext cx="3105705" cy="411963"/>
          </a:xfrm>
          <a:prstGeom prst="rect">
            <a:avLst/>
          </a:prstGeom>
          <a:noFill/>
          <a:ln w="9525">
            <a:noFill/>
            <a:miter lim="800000"/>
            <a:headEnd/>
            <a:tailEnd/>
          </a:ln>
          <a:effectLst/>
        </p:spPr>
        <p:txBody>
          <a:bodyPr wrap="square">
            <a:spAutoFit/>
          </a:bodyPr>
          <a:lstStyle/>
          <a:p>
            <a:pPr algn="r"/>
            <a:r>
              <a:rPr lang="fr-FR" sz="2000" b="1" i="1" dirty="0">
                <a:solidFill>
                  <a:srgbClr val="3366CC"/>
                </a:solidFill>
              </a:rPr>
              <a:t>Licence 3 - Informatique</a:t>
            </a:r>
          </a:p>
        </p:txBody>
      </p:sp>
      <p:grpSp>
        <p:nvGrpSpPr>
          <p:cNvPr id="2" name="Groupe 19"/>
          <p:cNvGrpSpPr/>
          <p:nvPr/>
        </p:nvGrpSpPr>
        <p:grpSpPr>
          <a:xfrm>
            <a:off x="0" y="998538"/>
            <a:ext cx="9144000" cy="2391885"/>
            <a:chOff x="0" y="998538"/>
            <a:chExt cx="9144000" cy="23918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Apprentissage non supervisé</a:t>
              </a:r>
              <a:endParaRPr lang="fr-FR" sz="2000" b="1" dirty="0">
                <a:solidFill>
                  <a:schemeClr val="folHlink"/>
                </a:solidFill>
              </a:endParaRPr>
            </a:p>
          </p:txBody>
        </p:sp>
        <p:sp>
          <p:nvSpPr>
            <p:cNvPr id="16" name="Text Box 10"/>
            <p:cNvSpPr txBox="1">
              <a:spLocks noChangeArrowheads="1"/>
            </p:cNvSpPr>
            <p:nvPr/>
          </p:nvSpPr>
          <p:spPr bwMode="auto">
            <a:xfrm>
              <a:off x="931691" y="1666874"/>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ctr">
                <a:buClr>
                  <a:schemeClr val="accent2"/>
                </a:buClr>
              </a:pPr>
              <a:r>
                <a:rPr lang="fr-FR" sz="2800" b="1" dirty="0">
                  <a:solidFill>
                    <a:srgbClr val="800080"/>
                  </a:solidFill>
                  <a:sym typeface="Wingdings" pitchFamily="2" charset="2"/>
                </a:rPr>
                <a:t>Apprentissage non supervisé</a:t>
              </a:r>
            </a:p>
          </p:txBody>
        </p:sp>
      </p:grpSp>
      <p:sp>
        <p:nvSpPr>
          <p:cNvPr id="10" name="Rectangle 9"/>
          <p:cNvSpPr/>
          <p:nvPr/>
        </p:nvSpPr>
        <p:spPr>
          <a:xfrm>
            <a:off x="3186545" y="4226671"/>
            <a:ext cx="5811405" cy="1631216"/>
          </a:xfrm>
          <a:prstGeom prst="rect">
            <a:avLst/>
          </a:prstGeom>
        </p:spPr>
        <p:txBody>
          <a:bodyPr wrap="square">
            <a:spAutoFit/>
          </a:bodyPr>
          <a:lstStyle/>
          <a:p>
            <a:pPr marL="540000">
              <a:buClr>
                <a:schemeClr val="accent2"/>
              </a:buClr>
              <a:buFont typeface="Wingdings" pitchFamily="2" charset="2"/>
              <a:buChar char="§"/>
            </a:pPr>
            <a:r>
              <a:rPr lang="fr-FR" sz="2000" b="1" dirty="0">
                <a:solidFill>
                  <a:srgbClr val="800080"/>
                </a:solidFill>
                <a:sym typeface="Wingdings" pitchFamily="2" charset="2"/>
              </a:rPr>
              <a:t>	Analyse en composante principale</a:t>
            </a:r>
          </a:p>
          <a:p>
            <a:pPr marL="540000">
              <a:buClr>
                <a:schemeClr val="accent2"/>
              </a:buClr>
              <a:buFont typeface="Wingdings" pitchFamily="2" charset="2"/>
              <a:buChar char="§"/>
            </a:pPr>
            <a:r>
              <a:rPr lang="fr-FR" sz="2000" b="1" dirty="0">
                <a:solidFill>
                  <a:srgbClr val="800080"/>
                </a:solidFill>
                <a:sym typeface="Wingdings" pitchFamily="2" charset="2"/>
              </a:rPr>
              <a:t>	Classification ascendante hiérarchique</a:t>
            </a:r>
          </a:p>
          <a:p>
            <a:pPr marL="540000">
              <a:buClr>
                <a:schemeClr val="accent2"/>
              </a:buClr>
              <a:buFont typeface="Wingdings" pitchFamily="2" charset="2"/>
              <a:buChar char="§"/>
            </a:pPr>
            <a:r>
              <a:rPr lang="fr-FR" sz="2000" b="1" dirty="0">
                <a:solidFill>
                  <a:srgbClr val="800080"/>
                </a:solidFill>
                <a:sym typeface="Wingdings" pitchFamily="2" charset="2"/>
              </a:rPr>
              <a:t>	K-</a:t>
            </a:r>
            <a:r>
              <a:rPr lang="fr-FR" sz="2000" b="1" dirty="0" err="1">
                <a:solidFill>
                  <a:srgbClr val="800080"/>
                </a:solidFill>
                <a:sym typeface="Wingdings" pitchFamily="2" charset="2"/>
              </a:rPr>
              <a:t>means</a:t>
            </a:r>
            <a:endParaRPr lang="fr-FR" sz="2000" b="1" dirty="0">
              <a:solidFill>
                <a:srgbClr val="800080"/>
              </a:solidFill>
              <a:sym typeface="Wingdings" pitchFamily="2" charset="2"/>
            </a:endParaRPr>
          </a:p>
          <a:p>
            <a:pPr marL="540000">
              <a:buClr>
                <a:schemeClr val="accent2"/>
              </a:buClr>
              <a:buFont typeface="Wingdings" pitchFamily="2" charset="2"/>
              <a:buChar char="§"/>
            </a:pPr>
            <a:r>
              <a:rPr lang="fr-FR" sz="2000" b="1" dirty="0">
                <a:solidFill>
                  <a:srgbClr val="800080"/>
                </a:solidFill>
                <a:sym typeface="Wingdings" pitchFamily="2" charset="2"/>
              </a:rPr>
              <a:t>	DBSCAN</a:t>
            </a:r>
          </a:p>
          <a:p>
            <a:pPr marL="540000">
              <a:buClr>
                <a:schemeClr val="accent2"/>
              </a:buClr>
              <a:buFont typeface="Wingdings" pitchFamily="2" charset="2"/>
              <a:buChar char="§"/>
            </a:pPr>
            <a:r>
              <a:rPr lang="fr-FR" sz="2000" b="1" dirty="0">
                <a:solidFill>
                  <a:srgbClr val="800080"/>
                </a:solidFill>
                <a:sym typeface="Wingdings" pitchFamily="2" charset="2"/>
              </a:rPr>
              <a:t>	Isolation Forest</a:t>
            </a:r>
          </a:p>
        </p:txBody>
      </p:sp>
      <p:pic>
        <p:nvPicPr>
          <p:cNvPr id="3" name="Picture 20">
            <a:extLst>
              <a:ext uri="{FF2B5EF4-FFF2-40B4-BE49-F238E27FC236}">
                <a16:creationId xmlns:a16="http://schemas.microsoft.com/office/drawing/2014/main" id="{BECD331C-F28E-E206-586F-84159C64DC12}"/>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spTree>
    <p:extLst>
      <p:ext uri="{BB962C8B-B14F-4D97-AF65-F5344CB8AC3E}">
        <p14:creationId xmlns:p14="http://schemas.microsoft.com/office/powerpoint/2010/main" val="315005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076210"/>
            <a:chOff x="0" y="998538"/>
            <a:chExt cx="9144000" cy="507621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46276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non supervisé</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Dans un apprentissage non supervisé, la machine reçoit uniquement un jeu de données (</a:t>
              </a:r>
              <a:r>
                <a:rPr lang="fr-FR" i="1" dirty="0" err="1">
                  <a:solidFill>
                    <a:srgbClr val="800080"/>
                  </a:solidFill>
                </a:rPr>
                <a:t>samples</a:t>
              </a:r>
              <a:r>
                <a:rPr lang="fr-FR" i="1" dirty="0">
                  <a:solidFill>
                    <a:srgbClr val="800080"/>
                  </a:solidFill>
                </a:rPr>
                <a:t>) mais n’a pas de Target associé.</a:t>
              </a:r>
            </a:p>
            <a:p>
              <a:pPr lvl="1" algn="just">
                <a:spcAft>
                  <a:spcPts val="600"/>
                </a:spcAft>
                <a:buFont typeface="Wingdings" pitchFamily="2" charset="2"/>
                <a:buChar char="§"/>
              </a:pPr>
              <a:r>
                <a:rPr lang="fr-FR" i="1" dirty="0">
                  <a:solidFill>
                    <a:srgbClr val="800080"/>
                  </a:solidFill>
                </a:rPr>
                <a:t> Les algorithmes devront apprendre sur la base des exemples, à analyser la structures de ces données afin de réaliser certaines tâches.</a:t>
              </a:r>
            </a:p>
            <a:p>
              <a:pPr lvl="1" algn="just">
                <a:spcAft>
                  <a:spcPts val="600"/>
                </a:spcAft>
                <a:buFont typeface="Wingdings" pitchFamily="2" charset="2"/>
                <a:buChar char="§"/>
              </a:pPr>
              <a:r>
                <a:rPr lang="fr-FR" i="1" dirty="0">
                  <a:solidFill>
                    <a:srgbClr val="800080"/>
                  </a:solidFill>
                </a:rPr>
                <a:t> Les algorithmes peuvent par exemple apprendre à classer les données sur la base de ressemblances : </a:t>
              </a:r>
              <a:r>
                <a:rPr lang="fr-FR" i="1" dirty="0" err="1">
                  <a:solidFill>
                    <a:srgbClr val="800080"/>
                  </a:solidFill>
                </a:rPr>
                <a:t>Clustering</a:t>
              </a:r>
              <a:r>
                <a:rPr lang="fr-FR" i="1" dirty="0">
                  <a:solidFill>
                    <a:srgbClr val="800080"/>
                  </a:solidFill>
                </a:rPr>
                <a:t>, </a:t>
              </a:r>
              <a:r>
                <a:rPr lang="fr-FR" i="1" dirty="0" err="1">
                  <a:solidFill>
                    <a:srgbClr val="800080"/>
                  </a:solidFill>
                </a:rPr>
                <a:t>data-mining</a:t>
              </a:r>
              <a:r>
                <a:rPr lang="fr-FR" i="1" dirty="0">
                  <a:solidFill>
                    <a:srgbClr val="800080"/>
                  </a:solidFill>
                </a:rPr>
                <a:t> </a:t>
              </a:r>
            </a:p>
            <a:p>
              <a:pPr lvl="1" algn="just">
                <a:spcAft>
                  <a:spcPts val="600"/>
                </a:spcAft>
                <a:buFont typeface="Wingdings" pitchFamily="2" charset="2"/>
                <a:buChar char="§"/>
              </a:pPr>
              <a:r>
                <a:rPr lang="fr-FR" i="1" dirty="0">
                  <a:solidFill>
                    <a:srgbClr val="800080"/>
                  </a:solidFill>
                </a:rPr>
                <a:t> Les algorithmes peuvent détecter des anomalies, en identifiant les données dont la structure est très éloignées de celles des autres</a:t>
              </a:r>
            </a:p>
            <a:p>
              <a:pPr lvl="1" algn="just">
                <a:spcAft>
                  <a:spcPts val="600"/>
                </a:spcAft>
                <a:buFont typeface="Wingdings" pitchFamily="2" charset="2"/>
                <a:buChar char="§"/>
              </a:pPr>
              <a:r>
                <a:rPr lang="fr-FR" i="1" dirty="0">
                  <a:solidFill>
                    <a:srgbClr val="800080"/>
                  </a:solidFill>
                </a:rPr>
                <a:t> La réduction de la dimensionnalité qui consiste à simplifier la structure des données tout en conservant les principales caractéristiques. </a:t>
              </a:r>
            </a:p>
            <a:p>
              <a:pPr lvl="1" algn="just">
                <a:spcAft>
                  <a:spcPts val="600"/>
                </a:spcAft>
                <a:buFont typeface="Wingdings" pitchFamily="2" charset="2"/>
                <a:buChar char="§"/>
              </a:pPr>
              <a:r>
                <a:rPr lang="fr-FR" i="1" dirty="0">
                  <a:solidFill>
                    <a:srgbClr val="800080"/>
                  </a:solidFill>
                </a:rPr>
                <a:t> Exemples d’apprentissage non supervisé : Algorithme K-</a:t>
              </a:r>
              <a:r>
                <a:rPr lang="fr-FR" i="1" dirty="0" err="1">
                  <a:solidFill>
                    <a:srgbClr val="800080"/>
                  </a:solidFill>
                </a:rPr>
                <a:t>means</a:t>
              </a:r>
              <a:r>
                <a:rPr lang="fr-FR" i="1" dirty="0">
                  <a:solidFill>
                    <a:srgbClr val="800080"/>
                  </a:solidFill>
                </a:rPr>
                <a:t> </a:t>
              </a:r>
              <a:r>
                <a:rPr lang="fr-FR" i="1" dirty="0" err="1">
                  <a:solidFill>
                    <a:srgbClr val="800080"/>
                  </a:solidFill>
                </a:rPr>
                <a:t>clustering</a:t>
              </a:r>
              <a:r>
                <a:rPr lang="fr-FR" i="1" dirty="0">
                  <a:solidFill>
                    <a:srgbClr val="800080"/>
                  </a:solidFill>
                </a:rPr>
                <a:t>, Algorithme isolation </a:t>
              </a:r>
              <a:r>
                <a:rPr lang="fr-FR" i="1" dirty="0" err="1">
                  <a:solidFill>
                    <a:srgbClr val="800080"/>
                  </a:solidFill>
                </a:rPr>
                <a:t>forest</a:t>
              </a:r>
              <a:r>
                <a:rPr lang="fr-FR" i="1" dirty="0">
                  <a:solidFill>
                    <a:srgbClr val="800080"/>
                  </a:solidFill>
                </a:rPr>
                <a:t>, Analyse en composante principale…</a:t>
              </a:r>
            </a:p>
          </p:txBody>
        </p:sp>
      </p:grpSp>
    </p:spTree>
    <p:extLst>
      <p:ext uri="{BB962C8B-B14F-4D97-AF65-F5344CB8AC3E}">
        <p14:creationId xmlns:p14="http://schemas.microsoft.com/office/powerpoint/2010/main" val="2646078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353209"/>
            <a:chOff x="0" y="998538"/>
            <a:chExt cx="9144000" cy="535320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73975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Présentation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Les algorithmes vont apprendre à classer les individus selon leur ressemblance au sein de groupes différentes.</a:t>
              </a:r>
            </a:p>
            <a:p>
              <a:pPr lvl="1" algn="just">
                <a:spcAft>
                  <a:spcPts val="600"/>
                </a:spcAft>
                <a:buFont typeface="Wingdings" pitchFamily="2" charset="2"/>
                <a:buChar char="§"/>
              </a:pPr>
              <a:r>
                <a:rPr lang="fr-FR" i="1" dirty="0">
                  <a:solidFill>
                    <a:srgbClr val="800080"/>
                  </a:solidFill>
                </a:rPr>
                <a:t> La similarité est basée sur des distances (Euclidienne), l’entropie (dispersion), la réduction d’échelle (centrer-réduire) ou les probabilités.</a:t>
              </a:r>
            </a:p>
            <a:p>
              <a:pPr lvl="1" algn="just">
                <a:spcAft>
                  <a:spcPts val="600"/>
                </a:spcAft>
                <a:buFont typeface="Wingdings" pitchFamily="2" charset="2"/>
                <a:buChar char="§"/>
              </a:pPr>
              <a:r>
                <a:rPr lang="fr-FR" i="1" dirty="0">
                  <a:solidFill>
                    <a:srgbClr val="800080"/>
                  </a:solidFill>
                </a:rPr>
                <a:t> On crée des groupes d’individus dans lesquels les individus se ressembles et sont différents d’un groupe à l’autre.</a:t>
              </a:r>
            </a:p>
            <a:p>
              <a:pPr lvl="1" algn="just">
                <a:spcAft>
                  <a:spcPts val="600"/>
                </a:spcAft>
                <a:buFont typeface="Wingdings" pitchFamily="2" charset="2"/>
                <a:buChar char="§"/>
              </a:pPr>
              <a:r>
                <a:rPr lang="fr-FR" i="1" dirty="0">
                  <a:solidFill>
                    <a:srgbClr val="800080"/>
                  </a:solidFill>
                </a:rPr>
                <a:t> La plupart du temps l’apprentissage non supervisé est associé au Clustering (segmentation, regroupement) qui cherche à décomposer les d'individus en plusieurs sous ensembles les plus homogènes possibles. </a:t>
              </a:r>
            </a:p>
            <a:p>
              <a:pPr lvl="1" algn="just">
                <a:spcAft>
                  <a:spcPts val="600"/>
                </a:spcAft>
                <a:buFont typeface="Wingdings" pitchFamily="2" charset="2"/>
                <a:buChar char="§"/>
              </a:pPr>
              <a:r>
                <a:rPr lang="fr-FR" i="1" dirty="0">
                  <a:solidFill>
                    <a:srgbClr val="800080"/>
                  </a:solidFill>
                </a:rPr>
                <a:t> Dans certains cas on cherche à analyser les relations entre les variables ou détecter des associations. </a:t>
              </a:r>
            </a:p>
            <a:p>
              <a:pPr lvl="1" algn="just">
                <a:spcAft>
                  <a:spcPts val="600"/>
                </a:spcAft>
                <a:buFont typeface="Wingdings" pitchFamily="2" charset="2"/>
                <a:buChar char="§"/>
              </a:pPr>
              <a:r>
                <a:rPr lang="fr-FR" i="1" dirty="0">
                  <a:solidFill>
                    <a:srgbClr val="800080"/>
                  </a:solidFill>
                </a:rPr>
                <a:t>  Enfin, la réduction de dimensionnalité consiste à réduire l’espace de représentation des données afin d’accélérer les traitements et/ou d’éliminer les informations inutiles (bruits).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Apprentissage non supervisé </a:t>
              </a:r>
              <a:endParaRPr lang="fr-FR" sz="2000" b="1" dirty="0">
                <a:solidFill>
                  <a:schemeClr val="folHlink"/>
                </a:solidFill>
              </a:endParaRPr>
            </a:p>
          </p:txBody>
        </p:sp>
      </p:grpSp>
    </p:spTree>
    <p:extLst>
      <p:ext uri="{BB962C8B-B14F-4D97-AF65-F5344CB8AC3E}">
        <p14:creationId xmlns:p14="http://schemas.microsoft.com/office/powerpoint/2010/main" val="14827632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8101" y="182563"/>
            <a:ext cx="5299849"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07152"/>
            <a:chOff x="0" y="998538"/>
            <a:chExt cx="9144000" cy="570715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09370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La réduction de dimensionnalité </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 principe consiste a cherche les liens entre les variables. Les liaisons linéaires les plus fréquentes, se mesurent via un coefficient de corrélation.</a:t>
              </a:r>
            </a:p>
            <a:p>
              <a:pPr lvl="1" algn="just">
                <a:spcAft>
                  <a:spcPts val="600"/>
                </a:spcAft>
                <a:buFont typeface="Wingdings" pitchFamily="2" charset="2"/>
                <a:buChar char="§"/>
              </a:pPr>
              <a:r>
                <a:rPr lang="fr-FR" i="1" dirty="0">
                  <a:solidFill>
                    <a:srgbClr val="800080"/>
                  </a:solidFill>
                </a:rPr>
                <a:t> Si les coefficients sont élevés (proche de 1) les variables apportent la même information : il est alors possible de les réduire.</a:t>
              </a:r>
            </a:p>
            <a:p>
              <a:pPr lvl="1" algn="just">
                <a:spcAft>
                  <a:spcPts val="600"/>
                </a:spcAft>
                <a:buFont typeface="Wingdings" pitchFamily="2" charset="2"/>
                <a:buChar char="§"/>
              </a:pPr>
              <a:r>
                <a:rPr lang="fr-FR" i="1" dirty="0">
                  <a:solidFill>
                    <a:srgbClr val="800080"/>
                  </a:solidFill>
                </a:rPr>
                <a:t> Par exemple : Le poids et la taille des individus sont corrélés.</a:t>
              </a:r>
            </a:p>
            <a:p>
              <a:pPr lvl="1" algn="just">
                <a:spcAft>
                  <a:spcPts val="600"/>
                </a:spcAft>
                <a:buFont typeface="Wingdings" pitchFamily="2" charset="2"/>
                <a:buChar char="§"/>
              </a:pPr>
              <a:r>
                <a:rPr lang="fr-FR" i="1" dirty="0">
                  <a:solidFill>
                    <a:srgbClr val="800080"/>
                  </a:solidFill>
                </a:rPr>
                <a:t> L’Analyse en Composante Principale est une méthode de statistique exploratoire qui synthétise et hiérarchise l’information contenue dans un tableau de données.</a:t>
              </a:r>
            </a:p>
            <a:p>
              <a:pPr lvl="1" algn="just">
                <a:spcAft>
                  <a:spcPts val="600"/>
                </a:spcAft>
                <a:buFont typeface="Wingdings" pitchFamily="2" charset="2"/>
                <a:buChar char="§"/>
              </a:pPr>
              <a:r>
                <a:rPr lang="fr-FR" i="1" dirty="0">
                  <a:solidFill>
                    <a:srgbClr val="800080"/>
                  </a:solidFill>
                </a:rPr>
                <a:t> Si le nombre de variables est important les modèles apprennent bien mais sont souvent incapables de généraliser.</a:t>
              </a:r>
            </a:p>
            <a:p>
              <a:pPr lvl="1" algn="just">
                <a:spcAft>
                  <a:spcPts val="600"/>
                </a:spcAft>
                <a:buFont typeface="Wingdings" pitchFamily="2" charset="2"/>
                <a:buChar char="§"/>
              </a:pPr>
              <a:r>
                <a:rPr lang="fr-FR" i="1" dirty="0">
                  <a:solidFill>
                    <a:srgbClr val="800080"/>
                  </a:solidFill>
                </a:rPr>
                <a:t> La réduction du nombre de variables conduit à une plus grande robustesse ou une meilleur stabilité de l'algorithme.</a:t>
              </a:r>
            </a:p>
            <a:p>
              <a:pPr lvl="1" algn="just">
                <a:spcAft>
                  <a:spcPts val="600"/>
                </a:spcAft>
                <a:buFont typeface="Wingdings" pitchFamily="2" charset="2"/>
                <a:buChar char="§"/>
              </a:pPr>
              <a:r>
                <a:rPr lang="fr-FR" i="1" dirty="0">
                  <a:solidFill>
                    <a:srgbClr val="800080"/>
                  </a:solidFill>
                </a:rPr>
                <a:t> Les variables inutiles écartées, les modèles sont alors plus simples à traiter, l’apprentissage est plus rapide et les erreurs dues à des variables peut représentatives sont supprimées.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p:spTree>
    <p:extLst>
      <p:ext uri="{BB962C8B-B14F-4D97-AF65-F5344CB8AC3E}">
        <p14:creationId xmlns:p14="http://schemas.microsoft.com/office/powerpoint/2010/main" val="1848320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906385"/>
            <a:chOff x="0" y="998538"/>
            <a:chExt cx="9144000" cy="2906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29293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Normalisation des données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En analysant les corrélations entre les variables, il est alors possible de réduire la dimensionnalité. </a:t>
              </a:r>
            </a:p>
            <a:p>
              <a:pPr lvl="1" algn="just">
                <a:spcAft>
                  <a:spcPts val="600"/>
                </a:spcAft>
                <a:buFont typeface="Wingdings" pitchFamily="2" charset="2"/>
                <a:buChar char="§"/>
              </a:pPr>
              <a:r>
                <a:rPr lang="fr-FR" i="1" dirty="0">
                  <a:solidFill>
                    <a:srgbClr val="800080"/>
                  </a:solidFill>
                </a:rPr>
                <a:t> Mais si les variables sont mesurées dans différentes unités ( kg, km, cm, …) les résultats de l’ACP sont fortement affectés.</a:t>
              </a:r>
            </a:p>
            <a:p>
              <a:pPr lvl="1" algn="just">
                <a:spcAft>
                  <a:spcPts val="600"/>
                </a:spcAft>
                <a:buFont typeface="Wingdings" pitchFamily="2" charset="2"/>
                <a:buChar char="§"/>
              </a:pPr>
              <a:r>
                <a:rPr lang="fr-FR" i="1" dirty="0">
                  <a:solidFill>
                    <a:srgbClr val="800080"/>
                  </a:solidFill>
                </a:rPr>
                <a:t> Afin de s’affranchir des unités il est souvent nécessaire de centrer (moyenne nulle) et réduire (écart type égal à 1) les données. </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1C43461-7ECE-D849-A27D-8B246564E690}"/>
                  </a:ext>
                </a:extLst>
              </p:cNvPr>
              <p:cNvSpPr/>
              <p:nvPr/>
            </p:nvSpPr>
            <p:spPr>
              <a:xfrm>
                <a:off x="1448682" y="3981542"/>
                <a:ext cx="1820242" cy="6506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800080"/>
                              </a:solidFill>
                              <a:latin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sym typeface="Symbol" panose="05050102010706020507" pitchFamily="18" charset="2"/>
                            </a:rPr>
                            <m:t>𝑥</m:t>
                          </m:r>
                          <m:r>
                            <a:rPr lang="fr-FR" b="0" i="1" smtClean="0">
                              <a:solidFill>
                                <a:srgbClr val="800080"/>
                              </a:solidFill>
                              <a:latin typeface="Cambria Math" panose="02040503050406030204" pitchFamily="18" charset="0"/>
                              <a:sym typeface="Symbol" panose="05050102010706020507" pitchFamily="18" charset="2"/>
                            </a:rPr>
                            <m:t>′</m:t>
                          </m:r>
                        </m:e>
                        <m:sub>
                          <m:r>
                            <a:rPr lang="fr-FR" b="0" i="1" smtClean="0">
                              <a:solidFill>
                                <a:srgbClr val="800080"/>
                              </a:solidFill>
                              <a:latin typeface="Cambria Math" panose="02040503050406030204" pitchFamily="18" charset="0"/>
                              <a:sym typeface="Symbol" panose="05050102010706020507" pitchFamily="18" charset="2"/>
                            </a:rPr>
                            <m:t>𝑖𝑘</m:t>
                          </m:r>
                        </m:sub>
                      </m:sSub>
                      <m:r>
                        <a:rPr lang="fr-FR" i="1" smtClean="0">
                          <a:solidFill>
                            <a:srgbClr val="002060"/>
                          </a:solidFill>
                          <a:latin typeface="Cambria Math" panose="02040503050406030204" pitchFamily="18" charset="0"/>
                          <a:ea typeface="Cambria Math" panose="02040503050406030204" pitchFamily="18" charset="0"/>
                        </a:rPr>
                        <m:t>⟶</m:t>
                      </m:r>
                      <m:f>
                        <m:fPr>
                          <m:ctrlPr>
                            <a:rPr lang="fr-FR" i="1" smtClean="0">
                              <a:solidFill>
                                <a:srgbClr val="002060"/>
                              </a:solidFill>
                              <a:latin typeface="Cambria Math" panose="02040503050406030204" pitchFamily="18" charset="0"/>
                              <a:ea typeface="Cambria Math" panose="02040503050406030204" pitchFamily="18" charset="0"/>
                            </a:rPr>
                          </m:ctrlPr>
                        </m:fPr>
                        <m:num>
                          <m:sSub>
                            <m:sSubPr>
                              <m:ctrlPr>
                                <a:rPr lang="fr-FR" i="1">
                                  <a:solidFill>
                                    <a:srgbClr val="800080"/>
                                  </a:solidFill>
                                  <a:latin typeface="Cambria Math" panose="02040503050406030204" pitchFamily="18" charset="0"/>
                                  <a:sym typeface="Symbol" panose="05050102010706020507" pitchFamily="18" charset="2"/>
                                </a:rPr>
                              </m:ctrlPr>
                            </m:sSubPr>
                            <m:e>
                              <m:r>
                                <a:rPr lang="fr-FR" i="1">
                                  <a:solidFill>
                                    <a:srgbClr val="800080"/>
                                  </a:solidFill>
                                  <a:latin typeface="Cambria Math" panose="02040503050406030204" pitchFamily="18" charset="0"/>
                                  <a:sym typeface="Symbol" panose="05050102010706020507" pitchFamily="18" charset="2"/>
                                </a:rPr>
                                <m:t>𝑥</m:t>
                              </m:r>
                            </m:e>
                            <m:sub>
                              <m:r>
                                <a:rPr lang="fr-FR" i="1">
                                  <a:solidFill>
                                    <a:srgbClr val="800080"/>
                                  </a:solidFill>
                                  <a:latin typeface="Cambria Math" panose="02040503050406030204" pitchFamily="18" charset="0"/>
                                  <a:sym typeface="Symbol" panose="05050102010706020507" pitchFamily="18" charset="2"/>
                                </a:rPr>
                                <m:t>𝑖𝑘</m:t>
                              </m:r>
                            </m:sub>
                          </m:sSub>
                          <m:r>
                            <a:rPr lang="fr-FR" b="0" i="1" smtClean="0">
                              <a:solidFill>
                                <a:srgbClr val="800080"/>
                              </a:solidFill>
                              <a:latin typeface="Cambria Math" panose="02040503050406030204" pitchFamily="18" charset="0"/>
                              <a:sym typeface="Symbol" panose="05050102010706020507" pitchFamily="18" charset="2"/>
                            </a:rPr>
                            <m:t>−</m:t>
                          </m:r>
                          <m:sSub>
                            <m:sSubPr>
                              <m:ctrlPr>
                                <a:rPr lang="fr-FR" i="1">
                                  <a:solidFill>
                                    <a:srgbClr val="800080"/>
                                  </a:solidFill>
                                  <a:latin typeface="Cambria Math" panose="02040503050406030204" pitchFamily="18" charset="0"/>
                                  <a:sym typeface="Symbol" panose="05050102010706020507" pitchFamily="18" charset="2"/>
                                </a:rPr>
                              </m:ctrlPr>
                            </m:sSubPr>
                            <m:e>
                              <m:acc>
                                <m:accPr>
                                  <m:chr m:val="̅"/>
                                  <m:ctrlPr>
                                    <a:rPr lang="fr-FR" i="1">
                                      <a:solidFill>
                                        <a:srgbClr val="800080"/>
                                      </a:solidFill>
                                      <a:latin typeface="Cambria Math" panose="02040503050406030204" pitchFamily="18" charset="0"/>
                                      <a:sym typeface="Symbol" panose="05050102010706020507" pitchFamily="18" charset="2"/>
                                    </a:rPr>
                                  </m:ctrlPr>
                                </m:accPr>
                                <m:e>
                                  <m:r>
                                    <a:rPr lang="fr-FR" i="1">
                                      <a:solidFill>
                                        <a:srgbClr val="800080"/>
                                      </a:solidFill>
                                      <a:latin typeface="Cambria Math" panose="02040503050406030204" pitchFamily="18" charset="0"/>
                                      <a:sym typeface="Symbol" panose="05050102010706020507" pitchFamily="18" charset="2"/>
                                    </a:rPr>
                                    <m:t>𝑥</m:t>
                                  </m:r>
                                </m:e>
                              </m:acc>
                            </m:e>
                            <m:sub>
                              <m:r>
                                <a:rPr lang="fr-FR" i="1">
                                  <a:solidFill>
                                    <a:srgbClr val="800080"/>
                                  </a:solidFill>
                                  <a:latin typeface="Cambria Math" panose="02040503050406030204" pitchFamily="18" charset="0"/>
                                  <a:sym typeface="Symbol" panose="05050102010706020507" pitchFamily="18" charset="2"/>
                                </a:rPr>
                                <m:t>𝑘</m:t>
                              </m:r>
                            </m:sub>
                          </m:sSub>
                        </m:num>
                        <m:den>
                          <m:sSub>
                            <m:sSubPr>
                              <m:ctrlPr>
                                <a:rPr lang="fr-FR" i="1">
                                  <a:solidFill>
                                    <a:srgbClr val="800080"/>
                                  </a:solidFill>
                                  <a:latin typeface="Cambria Math" panose="02040503050406030204" pitchFamily="18" charset="0"/>
                                  <a:sym typeface="Symbol" panose="05050102010706020507" pitchFamily="18" charset="2"/>
                                </a:rPr>
                              </m:ctrlPr>
                            </m:sSubPr>
                            <m:e>
                              <m:r>
                                <a:rPr lang="fr-FR" i="1">
                                  <a:solidFill>
                                    <a:srgbClr val="800080"/>
                                  </a:solidFill>
                                  <a:latin typeface="Cambria Math" panose="02040503050406030204" pitchFamily="18" charset="0"/>
                                  <a:sym typeface="Symbol" panose="05050102010706020507" pitchFamily="18" charset="2"/>
                                </a:rPr>
                                <m:t>𝑠</m:t>
                              </m:r>
                            </m:e>
                            <m:sub>
                              <m:r>
                                <a:rPr lang="fr-FR" i="1">
                                  <a:solidFill>
                                    <a:srgbClr val="800080"/>
                                  </a:solidFill>
                                  <a:latin typeface="Cambria Math" panose="02040503050406030204" pitchFamily="18" charset="0"/>
                                  <a:sym typeface="Symbol" panose="05050102010706020507" pitchFamily="18" charset="2"/>
                                </a:rPr>
                                <m:t>𝑘</m:t>
                              </m:r>
                            </m:sub>
                          </m:sSub>
                        </m:den>
                      </m:f>
                    </m:oMath>
                  </m:oMathPara>
                </a14:m>
                <a:endParaRPr lang="fr-FR" dirty="0"/>
              </a:p>
            </p:txBody>
          </p:sp>
        </mc:Choice>
        <mc:Fallback xmlns="">
          <p:sp>
            <p:nvSpPr>
              <p:cNvPr id="11" name="Rectangle 10">
                <a:extLst>
                  <a:ext uri="{FF2B5EF4-FFF2-40B4-BE49-F238E27FC236}">
                    <a16:creationId xmlns:a16="http://schemas.microsoft.com/office/drawing/2014/main" id="{71C43461-7ECE-D849-A27D-8B246564E690}"/>
                  </a:ext>
                </a:extLst>
              </p:cNvPr>
              <p:cNvSpPr>
                <a:spLocks noRot="1" noChangeAspect="1" noMove="1" noResize="1" noEditPoints="1" noAdjustHandles="1" noChangeArrowheads="1" noChangeShapeType="1" noTextEdit="1"/>
              </p:cNvSpPr>
              <p:nvPr/>
            </p:nvSpPr>
            <p:spPr>
              <a:xfrm>
                <a:off x="1448682" y="3981542"/>
                <a:ext cx="1820242" cy="650691"/>
              </a:xfrm>
              <a:prstGeom prst="rect">
                <a:avLst/>
              </a:prstGeom>
              <a:blipFill>
                <a:blip r:embed="rId4"/>
                <a:stretch>
                  <a:fillRect b="-192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76EB584-23B7-2247-B73A-1518FBCD9FEE}"/>
                  </a:ext>
                </a:extLst>
              </p:cNvPr>
              <p:cNvSpPr/>
              <p:nvPr/>
            </p:nvSpPr>
            <p:spPr>
              <a:xfrm>
                <a:off x="6866348" y="3949988"/>
                <a:ext cx="1354538" cy="584775"/>
              </a:xfrm>
              <a:prstGeom prst="rect">
                <a:avLst/>
              </a:prstGeom>
            </p:spPr>
            <p:txBody>
              <a:bodyPr wrap="none">
                <a:spAutoFit/>
              </a:bodyPr>
              <a:lstStyle/>
              <a:p>
                <a14:m>
                  <m:oMath xmlns:m="http://schemas.openxmlformats.org/officeDocument/2006/math">
                    <m:sSub>
                      <m:sSubPr>
                        <m:ctrlPr>
                          <a:rPr lang="fr-FR" sz="1600" i="1">
                            <a:solidFill>
                              <a:srgbClr val="800080"/>
                            </a:solidFill>
                            <a:latin typeface="Cambria Math" panose="02040503050406030204" pitchFamily="18" charset="0"/>
                            <a:sym typeface="Symbol" panose="05050102010706020507" pitchFamily="18" charset="2"/>
                          </a:rPr>
                        </m:ctrlPr>
                      </m:sSubPr>
                      <m:e>
                        <m:acc>
                          <m:accPr>
                            <m:chr m:val="̅"/>
                            <m:ctrlPr>
                              <a:rPr lang="fr-FR" sz="1600" i="1">
                                <a:solidFill>
                                  <a:srgbClr val="800080"/>
                                </a:solidFill>
                                <a:latin typeface="Cambria Math" panose="02040503050406030204" pitchFamily="18" charset="0"/>
                                <a:sym typeface="Symbol" panose="05050102010706020507" pitchFamily="18" charset="2"/>
                              </a:rPr>
                            </m:ctrlPr>
                          </m:accPr>
                          <m:e>
                            <m:r>
                              <a:rPr lang="fr-FR" sz="1600" i="1">
                                <a:solidFill>
                                  <a:srgbClr val="800080"/>
                                </a:solidFill>
                                <a:latin typeface="Cambria Math" panose="02040503050406030204" pitchFamily="18" charset="0"/>
                                <a:sym typeface="Symbol" panose="05050102010706020507" pitchFamily="18" charset="2"/>
                              </a:rPr>
                              <m:t>𝑥</m:t>
                            </m:r>
                          </m:e>
                        </m:acc>
                      </m:e>
                      <m:sub>
                        <m:r>
                          <a:rPr lang="fr-FR" sz="1600" i="1">
                            <a:solidFill>
                              <a:srgbClr val="800080"/>
                            </a:solidFill>
                            <a:latin typeface="Cambria Math" panose="02040503050406030204" pitchFamily="18" charset="0"/>
                            <a:sym typeface="Symbol" panose="05050102010706020507" pitchFamily="18" charset="2"/>
                          </a:rPr>
                          <m:t>𝑘</m:t>
                        </m:r>
                      </m:sub>
                    </m:sSub>
                  </m:oMath>
                </a14:m>
                <a:r>
                  <a:rPr lang="fr-FR" sz="1600" i="1" dirty="0">
                    <a:solidFill>
                      <a:srgbClr val="800080"/>
                    </a:solidFill>
                  </a:rPr>
                  <a:t> moyenne </a:t>
                </a:r>
              </a:p>
              <a:p>
                <a14:m>
                  <m:oMath xmlns:m="http://schemas.openxmlformats.org/officeDocument/2006/math">
                    <m:sSub>
                      <m:sSubPr>
                        <m:ctrlPr>
                          <a:rPr lang="fr-FR" sz="1600" i="1">
                            <a:solidFill>
                              <a:srgbClr val="800080"/>
                            </a:solidFill>
                            <a:latin typeface="Cambria Math" panose="02040503050406030204" pitchFamily="18" charset="0"/>
                            <a:sym typeface="Symbol" panose="05050102010706020507" pitchFamily="18" charset="2"/>
                          </a:rPr>
                        </m:ctrlPr>
                      </m:sSubPr>
                      <m:e>
                        <m:r>
                          <a:rPr lang="fr-FR" sz="1600" i="1">
                            <a:solidFill>
                              <a:srgbClr val="800080"/>
                            </a:solidFill>
                            <a:latin typeface="Cambria Math" panose="02040503050406030204" pitchFamily="18" charset="0"/>
                            <a:sym typeface="Symbol" panose="05050102010706020507" pitchFamily="18" charset="2"/>
                          </a:rPr>
                          <m:t>𝑠</m:t>
                        </m:r>
                      </m:e>
                      <m:sub>
                        <m:r>
                          <a:rPr lang="fr-FR" sz="1600" i="1">
                            <a:solidFill>
                              <a:srgbClr val="800080"/>
                            </a:solidFill>
                            <a:latin typeface="Cambria Math" panose="02040503050406030204" pitchFamily="18" charset="0"/>
                            <a:sym typeface="Symbol" panose="05050102010706020507" pitchFamily="18" charset="2"/>
                          </a:rPr>
                          <m:t>𝑘</m:t>
                        </m:r>
                      </m:sub>
                    </m:sSub>
                    <m:r>
                      <a:rPr lang="fr-FR" sz="1600" i="1">
                        <a:solidFill>
                          <a:srgbClr val="800080"/>
                        </a:solidFill>
                        <a:latin typeface="Cambria Math" panose="02040503050406030204" pitchFamily="18" charset="0"/>
                        <a:sym typeface="Symbol" panose="05050102010706020507" pitchFamily="18" charset="2"/>
                      </a:rPr>
                      <m:t> </m:t>
                    </m:r>
                  </m:oMath>
                </a14:m>
                <a:r>
                  <a:rPr lang="fr-FR" sz="1600" i="1" dirty="0">
                    <a:solidFill>
                      <a:srgbClr val="800080"/>
                    </a:solidFill>
                  </a:rPr>
                  <a:t>Ecart type</a:t>
                </a:r>
              </a:p>
            </p:txBody>
          </p:sp>
        </mc:Choice>
        <mc:Fallback xmlns="">
          <p:sp>
            <p:nvSpPr>
              <p:cNvPr id="13" name="Rectangle 12">
                <a:extLst>
                  <a:ext uri="{FF2B5EF4-FFF2-40B4-BE49-F238E27FC236}">
                    <a16:creationId xmlns:a16="http://schemas.microsoft.com/office/drawing/2014/main" id="{E76EB584-23B7-2247-B73A-1518FBCD9FEE}"/>
                  </a:ext>
                </a:extLst>
              </p:cNvPr>
              <p:cNvSpPr>
                <a:spLocks noRot="1" noChangeAspect="1" noMove="1" noResize="1" noEditPoints="1" noAdjustHandles="1" noChangeArrowheads="1" noChangeShapeType="1" noTextEdit="1"/>
              </p:cNvSpPr>
              <p:nvPr/>
            </p:nvSpPr>
            <p:spPr>
              <a:xfrm>
                <a:off x="6866348" y="3949988"/>
                <a:ext cx="1354538" cy="584775"/>
              </a:xfrm>
              <a:prstGeom prst="rect">
                <a:avLst/>
              </a:prstGeom>
              <a:blipFill>
                <a:blip r:embed="rId5"/>
                <a:stretch>
                  <a:fillRect t="-4255" r="-926" b="-1276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2E46E09-920E-79E0-4B57-6279E4230DA9}"/>
                  </a:ext>
                </a:extLst>
              </p:cNvPr>
              <p:cNvSpPr/>
              <p:nvPr/>
            </p:nvSpPr>
            <p:spPr>
              <a:xfrm>
                <a:off x="3882696" y="3961863"/>
                <a:ext cx="2897781" cy="584775"/>
              </a:xfrm>
              <a:prstGeom prst="rect">
                <a:avLst/>
              </a:prstGeom>
            </p:spPr>
            <p:txBody>
              <a:bodyPr wrap="none">
                <a:spAutoFit/>
              </a:bodyPr>
              <a:lstStyle/>
              <a:p>
                <a14:m>
                  <m:oMath xmlns:m="http://schemas.openxmlformats.org/officeDocument/2006/math">
                    <m:sSub>
                      <m:sSubPr>
                        <m:ctrlPr>
                          <a:rPr lang="fr-FR" sz="1600" i="1" smtClean="0">
                            <a:solidFill>
                              <a:srgbClr val="800080"/>
                            </a:solidFill>
                            <a:latin typeface="Cambria Math" panose="02040503050406030204" pitchFamily="18" charset="0"/>
                            <a:sym typeface="Symbol" panose="05050102010706020507" pitchFamily="18" charset="2"/>
                          </a:rPr>
                        </m:ctrlPr>
                      </m:sSubPr>
                      <m:e>
                        <m:r>
                          <a:rPr lang="fr-FR" sz="1600" i="1">
                            <a:solidFill>
                              <a:srgbClr val="800080"/>
                            </a:solidFill>
                            <a:latin typeface="Cambria Math" panose="02040503050406030204" pitchFamily="18" charset="0"/>
                            <a:sym typeface="Symbol" panose="05050102010706020507" pitchFamily="18" charset="2"/>
                          </a:rPr>
                          <m:t>𝑥</m:t>
                        </m:r>
                      </m:e>
                      <m:sub>
                        <m:r>
                          <a:rPr lang="fr-FR" sz="1600" i="1">
                            <a:solidFill>
                              <a:srgbClr val="800080"/>
                            </a:solidFill>
                            <a:latin typeface="Cambria Math" panose="02040503050406030204" pitchFamily="18" charset="0"/>
                            <a:sym typeface="Symbol" panose="05050102010706020507" pitchFamily="18" charset="2"/>
                          </a:rPr>
                          <m:t>𝑖</m:t>
                        </m:r>
                      </m:sub>
                    </m:sSub>
                    <m:r>
                      <a:rPr lang="fr-FR" sz="1600" i="1">
                        <a:solidFill>
                          <a:srgbClr val="800080"/>
                        </a:solidFill>
                        <a:latin typeface="Cambria Math" panose="02040503050406030204" pitchFamily="18" charset="0"/>
                        <a:sym typeface="Symbol" panose="05050102010706020507" pitchFamily="18" charset="2"/>
                      </a:rPr>
                      <m:t> </m:t>
                    </m:r>
                  </m:oMath>
                </a14:m>
                <a:r>
                  <a:rPr lang="fr-FR" sz="1600" i="1" dirty="0">
                    <a:solidFill>
                      <a:srgbClr val="800080"/>
                    </a:solidFill>
                  </a:rPr>
                  <a:t>Données </a:t>
                </a:r>
              </a:p>
              <a:p>
                <a14:m>
                  <m:oMath xmlns:m="http://schemas.openxmlformats.org/officeDocument/2006/math">
                    <m:sSub>
                      <m:sSubPr>
                        <m:ctrlPr>
                          <a:rPr lang="fr-FR" sz="1600" i="1">
                            <a:solidFill>
                              <a:srgbClr val="800080"/>
                            </a:solidFill>
                            <a:latin typeface="Cambria Math" panose="02040503050406030204" pitchFamily="18" charset="0"/>
                            <a:sym typeface="Symbol" panose="05050102010706020507" pitchFamily="18" charset="2"/>
                          </a:rPr>
                        </m:ctrlPr>
                      </m:sSubPr>
                      <m:e>
                        <m:r>
                          <a:rPr lang="fr-FR" sz="1600" i="1">
                            <a:solidFill>
                              <a:srgbClr val="800080"/>
                            </a:solidFill>
                            <a:latin typeface="Cambria Math" panose="02040503050406030204" pitchFamily="18" charset="0"/>
                            <a:sym typeface="Symbol" panose="05050102010706020507" pitchFamily="18" charset="2"/>
                          </a:rPr>
                          <m:t>𝑥</m:t>
                        </m:r>
                        <m:r>
                          <a:rPr lang="fr-FR" sz="1600" i="1">
                            <a:solidFill>
                              <a:srgbClr val="800080"/>
                            </a:solidFill>
                            <a:latin typeface="Cambria Math" panose="02040503050406030204" pitchFamily="18" charset="0"/>
                            <a:sym typeface="Symbol" panose="05050102010706020507" pitchFamily="18" charset="2"/>
                          </a:rPr>
                          <m:t>′</m:t>
                        </m:r>
                      </m:e>
                      <m:sub>
                        <m:r>
                          <a:rPr lang="fr-FR" sz="1600" i="1">
                            <a:solidFill>
                              <a:srgbClr val="800080"/>
                            </a:solidFill>
                            <a:latin typeface="Cambria Math" panose="02040503050406030204" pitchFamily="18" charset="0"/>
                            <a:sym typeface="Symbol" panose="05050102010706020507" pitchFamily="18" charset="2"/>
                          </a:rPr>
                          <m:t>𝑖</m:t>
                        </m:r>
                        <m:r>
                          <a:rPr lang="fr-FR" sz="1600" b="0" i="1" smtClean="0">
                            <a:solidFill>
                              <a:srgbClr val="800080"/>
                            </a:solidFill>
                            <a:latin typeface="Cambria Math" panose="02040503050406030204" pitchFamily="18" charset="0"/>
                            <a:sym typeface="Symbol" panose="05050102010706020507" pitchFamily="18" charset="2"/>
                          </a:rPr>
                          <m:t> </m:t>
                        </m:r>
                      </m:sub>
                    </m:sSub>
                  </m:oMath>
                </a14:m>
                <a:r>
                  <a:rPr lang="fr-FR" sz="1600" i="1" dirty="0">
                    <a:solidFill>
                      <a:srgbClr val="800080"/>
                    </a:solidFill>
                  </a:rPr>
                  <a:t>Données centrées réduites</a:t>
                </a:r>
              </a:p>
            </p:txBody>
          </p:sp>
        </mc:Choice>
        <mc:Fallback xmlns="">
          <p:sp>
            <p:nvSpPr>
              <p:cNvPr id="3" name="Rectangle 2">
                <a:extLst>
                  <a:ext uri="{FF2B5EF4-FFF2-40B4-BE49-F238E27FC236}">
                    <a16:creationId xmlns:a16="http://schemas.microsoft.com/office/drawing/2014/main" id="{A2E46E09-920E-79E0-4B57-6279E4230DA9}"/>
                  </a:ext>
                </a:extLst>
              </p:cNvPr>
              <p:cNvSpPr>
                <a:spLocks noRot="1" noChangeAspect="1" noMove="1" noResize="1" noEditPoints="1" noAdjustHandles="1" noChangeArrowheads="1" noChangeShapeType="1" noTextEdit="1"/>
              </p:cNvSpPr>
              <p:nvPr/>
            </p:nvSpPr>
            <p:spPr>
              <a:xfrm>
                <a:off x="3882696" y="3961863"/>
                <a:ext cx="2897781" cy="584775"/>
              </a:xfrm>
              <a:prstGeom prst="rect">
                <a:avLst/>
              </a:prstGeom>
              <a:blipFill>
                <a:blip r:embed="rId6"/>
                <a:stretch>
                  <a:fillRect t="-4255" r="-437" b="-12766"/>
                </a:stretch>
              </a:blipFill>
            </p:spPr>
            <p:txBody>
              <a:bodyPr/>
              <a:lstStyle/>
              <a:p>
                <a:r>
                  <a:rPr lang="fr-FR">
                    <a:noFill/>
                  </a:rPr>
                  <a:t> </a:t>
                </a:r>
              </a:p>
            </p:txBody>
          </p:sp>
        </mc:Fallback>
      </mc:AlternateContent>
      <p:grpSp>
        <p:nvGrpSpPr>
          <p:cNvPr id="5" name="Groupe 4">
            <a:extLst>
              <a:ext uri="{FF2B5EF4-FFF2-40B4-BE49-F238E27FC236}">
                <a16:creationId xmlns:a16="http://schemas.microsoft.com/office/drawing/2014/main" id="{756D37EA-A954-646B-19DB-2A3953A37D31}"/>
              </a:ext>
            </a:extLst>
          </p:cNvPr>
          <p:cNvGrpSpPr/>
          <p:nvPr/>
        </p:nvGrpSpPr>
        <p:grpSpPr>
          <a:xfrm>
            <a:off x="543395" y="4730629"/>
            <a:ext cx="8385452" cy="1809866"/>
            <a:chOff x="543395" y="4730629"/>
            <a:chExt cx="8385452" cy="1809866"/>
          </a:xfrm>
        </p:grpSpPr>
        <p:sp>
          <p:nvSpPr>
            <p:cNvPr id="12" name="Rectangle 1">
              <a:extLst>
                <a:ext uri="{FF2B5EF4-FFF2-40B4-BE49-F238E27FC236}">
                  <a16:creationId xmlns:a16="http://schemas.microsoft.com/office/drawing/2014/main" id="{F998DFF2-BBCE-E246-A913-8DA661EBC290}"/>
                </a:ext>
              </a:extLst>
            </p:cNvPr>
            <p:cNvSpPr>
              <a:spLocks noChangeArrowheads="1"/>
            </p:cNvSpPr>
            <p:nvPr/>
          </p:nvSpPr>
          <p:spPr bwMode="auto">
            <a:xfrm>
              <a:off x="543395" y="5586388"/>
              <a:ext cx="8385452"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sklearn.preprocessing</a:t>
              </a:r>
              <a:r>
                <a:rPr lang="fr-FR" sz="1400" i="1" dirty="0">
                  <a:solidFill>
                    <a:srgbClr val="800080"/>
                  </a:solidFill>
                </a:rPr>
                <a:t> import </a:t>
              </a:r>
              <a:r>
                <a:rPr lang="fr-FR" sz="1400" i="1" dirty="0" err="1">
                  <a:solidFill>
                    <a:srgbClr val="800080"/>
                  </a:solidFill>
                </a:rPr>
                <a:t>StandardScaler</a:t>
              </a:r>
              <a:endParaRPr lang="fr-FR" sz="1400" i="1" dirty="0">
                <a:solidFill>
                  <a:srgbClr val="800080"/>
                </a:solidFill>
              </a:endParaRPr>
            </a:p>
            <a:p>
              <a:pPr>
                <a:tabLst>
                  <a:tab pos="1558925" algn="ctr"/>
                </a:tabLst>
              </a:pPr>
              <a:r>
                <a:rPr lang="fr-FR" sz="1400" i="1" dirty="0">
                  <a:solidFill>
                    <a:srgbClr val="800080"/>
                  </a:solidFill>
                </a:rPr>
                <a:t>﻿</a:t>
              </a:r>
              <a:r>
                <a:rPr lang="fr-FR" sz="1400" i="1" dirty="0">
                  <a:solidFill>
                    <a:srgbClr val="419BDF"/>
                  </a:solidFill>
                </a:rPr>
                <a:t># Transformation des données d’un </a:t>
              </a:r>
              <a:r>
                <a:rPr lang="fr-FR" sz="1400" i="1" dirty="0" err="1">
                  <a:solidFill>
                    <a:srgbClr val="419BDF"/>
                  </a:solidFill>
                </a:rPr>
                <a:t>DataSet</a:t>
              </a:r>
              <a:r>
                <a:rPr lang="fr-FR" sz="1400" i="1" dirty="0">
                  <a:solidFill>
                    <a:srgbClr val="419BDF"/>
                  </a:solidFill>
                </a:rPr>
                <a:t> : moyenne nulle et un écart type égal à 1</a:t>
              </a:r>
            </a:p>
            <a:p>
              <a:pPr>
                <a:tabLst>
                  <a:tab pos="1558925" algn="ctr"/>
                </a:tabLst>
              </a:pPr>
              <a:r>
                <a:rPr lang="fr-FR" sz="1400" i="1" dirty="0">
                  <a:solidFill>
                    <a:srgbClr val="800080"/>
                  </a:solidFill>
                </a:rPr>
                <a:t>﻿sc = </a:t>
              </a:r>
              <a:r>
                <a:rPr lang="fr-FR" sz="1400" i="1" dirty="0" err="1">
                  <a:solidFill>
                    <a:srgbClr val="800080"/>
                  </a:solidFill>
                </a:rPr>
                <a:t>StandardScaler</a:t>
              </a:r>
              <a:r>
                <a:rPr lang="fr-FR" sz="1400" i="1" dirty="0">
                  <a:solidFill>
                    <a:srgbClr val="800080"/>
                  </a:solidFill>
                </a:rPr>
                <a:t>() </a:t>
              </a:r>
            </a:p>
            <a:p>
              <a:pPr>
                <a:tabLst>
                  <a:tab pos="1558925" algn="ctr"/>
                </a:tabLst>
              </a:pPr>
              <a:r>
                <a:rPr lang="fr-FR" sz="1400" i="1" dirty="0">
                  <a:solidFill>
                    <a:srgbClr val="800080"/>
                  </a:solidFill>
                </a:rPr>
                <a:t>﻿X = </a:t>
              </a:r>
              <a:r>
                <a:rPr lang="fr-FR" sz="1400" i="1" dirty="0" err="1">
                  <a:solidFill>
                    <a:srgbClr val="800080"/>
                  </a:solidFill>
                </a:rPr>
                <a:t>sc.fit_transform</a:t>
              </a:r>
              <a:r>
                <a:rPr lang="fr-FR" sz="1400" i="1" dirty="0">
                  <a:solidFill>
                    <a:srgbClr val="800080"/>
                  </a:solidFill>
                </a:rPr>
                <a:t>(</a:t>
              </a:r>
              <a:r>
                <a:rPr lang="fr-FR" sz="1400" i="1" dirty="0" err="1">
                  <a:solidFill>
                    <a:srgbClr val="800080"/>
                  </a:solidFill>
                </a:rPr>
                <a:t>DataSet</a:t>
              </a:r>
              <a:r>
                <a:rPr lang="fr-FR" sz="1400" i="1" dirty="0">
                  <a:solidFill>
                    <a:srgbClr val="800080"/>
                  </a:solidFill>
                </a:rPr>
                <a:t>) ﻿			</a:t>
              </a:r>
              <a:r>
                <a:rPr lang="fr-FR" sz="1400" i="1" dirty="0">
                  <a:solidFill>
                    <a:srgbClr val="419BDF"/>
                  </a:solidFill>
                </a:rPr>
                <a:t># Matrice centré réduite</a:t>
              </a:r>
            </a:p>
          </p:txBody>
        </p:sp>
        <p:sp>
          <p:nvSpPr>
            <p:cNvPr id="4" name="Text Box 10">
              <a:extLst>
                <a:ext uri="{FF2B5EF4-FFF2-40B4-BE49-F238E27FC236}">
                  <a16:creationId xmlns:a16="http://schemas.microsoft.com/office/drawing/2014/main" id="{664804B0-2976-DFD0-D3EE-C9EA56C56D60}"/>
                </a:ext>
              </a:extLst>
            </p:cNvPr>
            <p:cNvSpPr txBox="1">
              <a:spLocks noChangeArrowheads="1"/>
            </p:cNvSpPr>
            <p:nvPr/>
          </p:nvSpPr>
          <p:spPr bwMode="auto">
            <a:xfrm>
              <a:off x="665911" y="4730629"/>
              <a:ext cx="8140419" cy="646331"/>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a:t>
              </a:r>
              <a:r>
                <a:rPr lang="fr-FR" i="1" dirty="0" err="1">
                  <a:solidFill>
                    <a:srgbClr val="800080"/>
                  </a:solidFill>
                </a:rPr>
                <a:t>scikit-learn</a:t>
              </a:r>
              <a:r>
                <a:rPr lang="fr-FR" i="1" dirty="0">
                  <a:solidFill>
                    <a:srgbClr val="800080"/>
                  </a:solidFill>
                </a:rPr>
                <a:t> propose plusieurs méthodes permettant de centrer, réduire, normaliser : </a:t>
              </a:r>
              <a:r>
                <a:rPr lang="fr-FR" i="1" dirty="0" err="1">
                  <a:solidFill>
                    <a:srgbClr val="800080"/>
                  </a:solidFill>
                </a:rPr>
                <a:t>StandardScaler</a:t>
              </a:r>
              <a:r>
                <a:rPr lang="fr-FR" i="1" dirty="0">
                  <a:solidFill>
                    <a:srgbClr val="800080"/>
                  </a:solidFill>
                </a:rPr>
                <a:t>, </a:t>
              </a:r>
              <a:r>
                <a:rPr lang="fr-FR" i="1" dirty="0" err="1">
                  <a:solidFill>
                    <a:srgbClr val="800080"/>
                  </a:solidFill>
                </a:rPr>
                <a:t>MinMaxScalar</a:t>
              </a:r>
              <a:r>
                <a:rPr lang="fr-FR" i="1" dirty="0">
                  <a:solidFill>
                    <a:srgbClr val="800080"/>
                  </a:solidFill>
                </a:rPr>
                <a:t> ….</a:t>
              </a:r>
            </a:p>
          </p:txBody>
        </p:sp>
      </p:grpSp>
    </p:spTree>
    <p:extLst>
      <p:ext uri="{BB962C8B-B14F-4D97-AF65-F5344CB8AC3E}">
        <p14:creationId xmlns:p14="http://schemas.microsoft.com/office/powerpoint/2010/main" val="79386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629386"/>
            <a:chOff x="0" y="998538"/>
            <a:chExt cx="9144000" cy="26293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0159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Matrice des corrélations : ACP</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L’ACP cherche à transformer des variables liées entre elles ou corrélées en de nouvelles variables dé-corrélées les unes des autres. </a:t>
              </a:r>
            </a:p>
            <a:p>
              <a:pPr lvl="1" algn="just">
                <a:spcAft>
                  <a:spcPts val="600"/>
                </a:spcAft>
                <a:buFont typeface="Wingdings" pitchFamily="2" charset="2"/>
                <a:buChar char="§"/>
              </a:pPr>
              <a:r>
                <a:rPr lang="fr-FR" i="1" dirty="0">
                  <a:solidFill>
                    <a:srgbClr val="800080"/>
                  </a:solidFill>
                </a:rPr>
                <a:t> Elle résume l’information en réduisant le nombre de variables. </a:t>
              </a:r>
            </a:p>
            <a:p>
              <a:pPr lvl="1" algn="just">
                <a:spcAft>
                  <a:spcPts val="600"/>
                </a:spcAft>
                <a:buFont typeface="Wingdings" pitchFamily="2" charset="2"/>
                <a:buChar char="§"/>
              </a:pPr>
              <a:r>
                <a:rPr lang="fr-FR" i="1" dirty="0">
                  <a:solidFill>
                    <a:srgbClr val="800080"/>
                  </a:solidFill>
                </a:rPr>
                <a:t> Le principe consiste à décomposer la matrice des corrélations entre les variables en un produit de 3 matrices.</a:t>
              </a:r>
              <a:endParaRPr lang="fr-FR" sz="16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p:grpSp>
        <p:nvGrpSpPr>
          <p:cNvPr id="28" name="Groupe 27">
            <a:extLst>
              <a:ext uri="{FF2B5EF4-FFF2-40B4-BE49-F238E27FC236}">
                <a16:creationId xmlns:a16="http://schemas.microsoft.com/office/drawing/2014/main" id="{6ADFAEE7-94E5-558C-E3D1-B8534368E6D7}"/>
              </a:ext>
            </a:extLst>
          </p:cNvPr>
          <p:cNvGrpSpPr/>
          <p:nvPr/>
        </p:nvGrpSpPr>
        <p:grpSpPr>
          <a:xfrm>
            <a:off x="689532" y="4647681"/>
            <a:ext cx="8140419" cy="2054284"/>
            <a:chOff x="702232" y="4596881"/>
            <a:chExt cx="8140419" cy="2054284"/>
          </a:xfrm>
        </p:grpSpPr>
        <p:sp>
          <p:nvSpPr>
            <p:cNvPr id="5" name="Text Box 10">
              <a:extLst>
                <a:ext uri="{FF2B5EF4-FFF2-40B4-BE49-F238E27FC236}">
                  <a16:creationId xmlns:a16="http://schemas.microsoft.com/office/drawing/2014/main" id="{9FC31E64-A36A-CD48-472B-C7AD8E08E51C}"/>
                </a:ext>
              </a:extLst>
            </p:cNvPr>
            <p:cNvSpPr txBox="1">
              <a:spLocks noChangeArrowheads="1"/>
            </p:cNvSpPr>
            <p:nvPr/>
          </p:nvSpPr>
          <p:spPr bwMode="auto">
            <a:xfrm>
              <a:off x="702232" y="5650891"/>
              <a:ext cx="8140419" cy="1000274"/>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rPr>
                <a:t> val est une matrice diagonale (valeurs propres 𝜆</a:t>
              </a:r>
              <a:r>
                <a:rPr lang="fr-FR" i="1" baseline="-25000" dirty="0">
                  <a:solidFill>
                    <a:srgbClr val="800080"/>
                  </a:solidFill>
                </a:rPr>
                <a:t>i</a:t>
              </a:r>
              <a:r>
                <a:rPr lang="fr-FR" i="1" dirty="0">
                  <a:solidFill>
                    <a:srgbClr val="800080"/>
                  </a:solidFill>
                </a:rPr>
                <a:t>) correspondant à l’importance des dimensions les unes par rapport aux autres.</a:t>
              </a: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vec</a:t>
              </a:r>
              <a:r>
                <a:rPr lang="fr-FR" i="1" dirty="0">
                  <a:solidFill>
                    <a:srgbClr val="800080"/>
                  </a:solidFill>
                </a:rPr>
                <a:t> contient les coordonnées des individus dans cette nouvelle base.</a:t>
              </a:r>
            </a:p>
          </p:txBody>
        </p:sp>
        <p:grpSp>
          <p:nvGrpSpPr>
            <p:cNvPr id="12" name="Groupe 11">
              <a:extLst>
                <a:ext uri="{FF2B5EF4-FFF2-40B4-BE49-F238E27FC236}">
                  <a16:creationId xmlns:a16="http://schemas.microsoft.com/office/drawing/2014/main" id="{A8FA1FCC-2CB7-9125-F2E0-598FB5B57FCB}"/>
                </a:ext>
              </a:extLst>
            </p:cNvPr>
            <p:cNvGrpSpPr/>
            <p:nvPr/>
          </p:nvGrpSpPr>
          <p:grpSpPr>
            <a:xfrm>
              <a:off x="702232" y="4596881"/>
              <a:ext cx="8140419" cy="828542"/>
              <a:chOff x="702232" y="4596881"/>
              <a:chExt cx="8140419" cy="828542"/>
            </a:xfrm>
          </p:grpSpPr>
          <p:grpSp>
            <p:nvGrpSpPr>
              <p:cNvPr id="6" name="Groupe 5">
                <a:extLst>
                  <a:ext uri="{FF2B5EF4-FFF2-40B4-BE49-F238E27FC236}">
                    <a16:creationId xmlns:a16="http://schemas.microsoft.com/office/drawing/2014/main" id="{25533087-B36B-AE5E-FAAA-AB22377890CF}"/>
                  </a:ext>
                </a:extLst>
              </p:cNvPr>
              <p:cNvGrpSpPr/>
              <p:nvPr/>
            </p:nvGrpSpPr>
            <p:grpSpPr>
              <a:xfrm>
                <a:off x="702232" y="4596881"/>
                <a:ext cx="8140419" cy="828542"/>
                <a:chOff x="702232" y="4642037"/>
                <a:chExt cx="8140419" cy="828542"/>
              </a:xfrm>
            </p:grpSpPr>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5CEFFD9-B644-A349-BDC4-41589A1EC804}"/>
                        </a:ext>
                      </a:extLst>
                    </p:cNvPr>
                    <p:cNvSpPr/>
                    <p:nvPr/>
                  </p:nvSpPr>
                  <p:spPr>
                    <a:xfrm>
                      <a:off x="1344613" y="5101247"/>
                      <a:ext cx="29803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smtClean="0">
                                <a:solidFill>
                                  <a:srgbClr val="800080"/>
                                </a:solidFill>
                                <a:latin typeface="Cambria Math" panose="02040503050406030204" pitchFamily="18" charset="0"/>
                                <a:sym typeface="Symbol" panose="05050102010706020507" pitchFamily="18" charset="2"/>
                              </a:rPr>
                              <m:t>𝐶</m:t>
                            </m:r>
                            <m:r>
                              <a:rPr lang="fr-FR" b="0" i="1" smtClean="0">
                                <a:solidFill>
                                  <a:srgbClr val="800080"/>
                                </a:solidFill>
                                <a:latin typeface="Cambria Math" panose="02040503050406030204" pitchFamily="18" charset="0"/>
                                <a:sym typeface="Symbol" panose="05050102010706020507" pitchFamily="18" charset="2"/>
                              </a:rPr>
                              <m:t>𝑜𝑟</m:t>
                            </m:r>
                            <m:d>
                              <m:dPr>
                                <m:ctrlPr>
                                  <a:rPr lang="fr-FR" b="0" i="1" smtClean="0">
                                    <a:solidFill>
                                      <a:srgbClr val="800080"/>
                                    </a:solidFill>
                                    <a:latin typeface="Cambria Math" panose="02040503050406030204" pitchFamily="18" charset="0"/>
                                    <a:sym typeface="Symbol" panose="05050102010706020507" pitchFamily="18" charset="2"/>
                                  </a:rPr>
                                </m:ctrlPr>
                              </m:dPr>
                              <m:e>
                                <m:r>
                                  <a:rPr lang="fr-FR" b="0" i="1" smtClean="0">
                                    <a:solidFill>
                                      <a:srgbClr val="800080"/>
                                    </a:solidFill>
                                    <a:latin typeface="Cambria Math" panose="02040503050406030204" pitchFamily="18" charset="0"/>
                                    <a:sym typeface="Symbol" panose="05050102010706020507" pitchFamily="18" charset="2"/>
                                  </a:rPr>
                                  <m:t>𝑋</m:t>
                                </m:r>
                              </m:e>
                            </m:d>
                            <m:r>
                              <a:rPr lang="fr-FR" i="1" smtClean="0">
                                <a:solidFill>
                                  <a:srgbClr val="002060"/>
                                </a:solidFill>
                                <a:latin typeface="Cambria Math" panose="02040503050406030204" pitchFamily="18" charset="0"/>
                                <a:ea typeface="Cambria Math" panose="02040503050406030204" pitchFamily="18" charset="0"/>
                              </a:rPr>
                              <m:t>⟶</m:t>
                            </m:r>
                            <m:sSup>
                              <m:sSupPr>
                                <m:ctrlPr>
                                  <a:rPr lang="fr-FR" i="1" smtClean="0">
                                    <a:solidFill>
                                      <a:srgbClr val="002060"/>
                                    </a:solidFill>
                                    <a:latin typeface="Cambria Math" panose="02040503050406030204" pitchFamily="18" charset="0"/>
                                    <a:ea typeface="Cambria Math" panose="02040503050406030204" pitchFamily="18" charset="0"/>
                                  </a:rPr>
                                </m:ctrlPr>
                              </m:sSupPr>
                              <m:e>
                                <m:d>
                                  <m:dPr>
                                    <m:begChr m:val="["/>
                                    <m:endChr m:val="]"/>
                                    <m:ctrlPr>
                                      <a:rPr lang="fr-FR" i="1" smtClean="0">
                                        <a:solidFill>
                                          <a:srgbClr val="002060"/>
                                        </a:solidFill>
                                        <a:latin typeface="Cambria Math" panose="02040503050406030204" pitchFamily="18" charset="0"/>
                                        <a:ea typeface="Cambria Math" panose="02040503050406030204" pitchFamily="18" charset="0"/>
                                      </a:rPr>
                                    </m:ctrlPr>
                                  </m:dPr>
                                  <m:e>
                                    <m:r>
                                      <a:rPr lang="fr-FR" b="0" i="1" smtClean="0">
                                        <a:solidFill>
                                          <a:srgbClr val="002060"/>
                                        </a:solidFill>
                                        <a:latin typeface="Cambria Math" panose="02040503050406030204" pitchFamily="18" charset="0"/>
                                        <a:ea typeface="Cambria Math" panose="02040503050406030204" pitchFamily="18" charset="0"/>
                                      </a:rPr>
                                      <m:t>𝑣𝑒𝑐</m:t>
                                    </m:r>
                                  </m:e>
                                </m:d>
                                <m:d>
                                  <m:dPr>
                                    <m:begChr m:val="["/>
                                    <m:endChr m:val="]"/>
                                    <m:ctrlPr>
                                      <a:rPr lang="fr-FR" i="1" smtClean="0">
                                        <a:solidFill>
                                          <a:srgbClr val="002060"/>
                                        </a:solidFill>
                                        <a:latin typeface="Cambria Math" panose="02040503050406030204" pitchFamily="18" charset="0"/>
                                        <a:ea typeface="Cambria Math" panose="02040503050406030204" pitchFamily="18" charset="0"/>
                                      </a:rPr>
                                    </m:ctrlPr>
                                  </m:dPr>
                                  <m:e>
                                    <m:r>
                                      <a:rPr lang="fr-FR" b="0" i="1" smtClean="0">
                                        <a:solidFill>
                                          <a:srgbClr val="002060"/>
                                        </a:solidFill>
                                        <a:latin typeface="Cambria Math" panose="02040503050406030204" pitchFamily="18" charset="0"/>
                                        <a:ea typeface="Cambria Math" panose="02040503050406030204" pitchFamily="18" charset="0"/>
                                      </a:rPr>
                                      <m:t>𝑣𝑎𝑙</m:t>
                                    </m:r>
                                  </m:e>
                                </m:d>
                                <m:d>
                                  <m:dPr>
                                    <m:begChr m:val="["/>
                                    <m:endChr m:val="]"/>
                                    <m:ctrlPr>
                                      <a:rPr lang="fr-FR" i="1" smtClean="0">
                                        <a:solidFill>
                                          <a:srgbClr val="002060"/>
                                        </a:solidFill>
                                        <a:latin typeface="Cambria Math" panose="02040503050406030204" pitchFamily="18" charset="0"/>
                                        <a:ea typeface="Cambria Math" panose="02040503050406030204" pitchFamily="18" charset="0"/>
                                      </a:rPr>
                                    </m:ctrlPr>
                                  </m:dPr>
                                  <m:e>
                                    <m:r>
                                      <a:rPr lang="fr-FR" b="0" i="1" smtClean="0">
                                        <a:solidFill>
                                          <a:srgbClr val="002060"/>
                                        </a:solidFill>
                                        <a:latin typeface="Cambria Math" panose="02040503050406030204" pitchFamily="18" charset="0"/>
                                        <a:ea typeface="Cambria Math" panose="02040503050406030204" pitchFamily="18" charset="0"/>
                                      </a:rPr>
                                      <m:t>𝑣𝑒𝑐</m:t>
                                    </m:r>
                                  </m:e>
                                </m:d>
                              </m:e>
                              <m:sup>
                                <m:r>
                                  <a:rPr lang="fr-FR" b="0" i="1" smtClean="0">
                                    <a:solidFill>
                                      <a:srgbClr val="002060"/>
                                    </a:solidFill>
                                    <a:latin typeface="Cambria Math" panose="02040503050406030204" pitchFamily="18" charset="0"/>
                                    <a:ea typeface="Cambria Math" panose="02040503050406030204" pitchFamily="18" charset="0"/>
                                  </a:rPr>
                                  <m:t>𝑡</m:t>
                                </m:r>
                              </m:sup>
                            </m:sSup>
                          </m:oMath>
                        </m:oMathPara>
                      </a14:m>
                      <a:endParaRPr lang="fr-FR" dirty="0"/>
                    </a:p>
                  </p:txBody>
                </p:sp>
              </mc:Choice>
              <mc:Fallback xmlns="">
                <p:sp>
                  <p:nvSpPr>
                    <p:cNvPr id="17" name="Rectangle 16">
                      <a:extLst>
                        <a:ext uri="{FF2B5EF4-FFF2-40B4-BE49-F238E27FC236}">
                          <a16:creationId xmlns:a16="http://schemas.microsoft.com/office/drawing/2014/main" id="{F5CEFFD9-B644-A349-BDC4-41589A1EC804}"/>
                        </a:ext>
                      </a:extLst>
                    </p:cNvPr>
                    <p:cNvSpPr>
                      <a:spLocks noRot="1" noChangeAspect="1" noMove="1" noResize="1" noEditPoints="1" noAdjustHandles="1" noChangeArrowheads="1" noChangeShapeType="1" noTextEdit="1"/>
                    </p:cNvSpPr>
                    <p:nvPr/>
                  </p:nvSpPr>
                  <p:spPr>
                    <a:xfrm>
                      <a:off x="1344613" y="5101247"/>
                      <a:ext cx="2980368" cy="369332"/>
                    </a:xfrm>
                    <a:prstGeom prst="rect">
                      <a:avLst/>
                    </a:prstGeom>
                    <a:blipFill>
                      <a:blip r:embed="rId4"/>
                      <a:stretch>
                        <a:fillRect/>
                      </a:stretch>
                    </a:blipFill>
                  </p:spPr>
                  <p:txBody>
                    <a:bodyPr/>
                    <a:lstStyle/>
                    <a:p>
                      <a:r>
                        <a:rPr lang="fr-FR">
                          <a:noFill/>
                        </a:rPr>
                        <a:t> </a:t>
                      </a:r>
                    </a:p>
                  </p:txBody>
                </p:sp>
              </mc:Fallback>
            </mc:AlternateContent>
            <p:sp>
              <p:nvSpPr>
                <p:cNvPr id="19" name="Rectangle 1">
                  <a:extLst>
                    <a:ext uri="{FF2B5EF4-FFF2-40B4-BE49-F238E27FC236}">
                      <a16:creationId xmlns:a16="http://schemas.microsoft.com/office/drawing/2014/main" id="{A28A8991-3BCA-3A48-8BA9-AB34F110A543}"/>
                    </a:ext>
                  </a:extLst>
                </p:cNvPr>
                <p:cNvSpPr>
                  <a:spLocks noChangeArrowheads="1"/>
                </p:cNvSpPr>
                <p:nvPr/>
              </p:nvSpPr>
              <p:spPr bwMode="auto">
                <a:xfrm>
                  <a:off x="5526249" y="5121825"/>
                  <a:ext cx="2575203"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Vp</a:t>
                  </a:r>
                  <a:r>
                    <a:rPr lang="fr-FR" sz="1400" i="1" dirty="0">
                      <a:solidFill>
                        <a:srgbClr val="800080"/>
                      </a:solidFill>
                    </a:rPr>
                    <a:t> = </a:t>
                  </a:r>
                  <a:r>
                    <a:rPr lang="fr-FR" sz="1400" i="1" dirty="0" err="1">
                      <a:solidFill>
                        <a:srgbClr val="800080"/>
                      </a:solidFill>
                    </a:rPr>
                    <a:t>np.linalg.eig</a:t>
                  </a:r>
                  <a:r>
                    <a:rPr lang="fr-FR" sz="1400" i="1" dirty="0">
                      <a:solidFill>
                        <a:srgbClr val="800080"/>
                      </a:solidFill>
                    </a:rPr>
                    <a:t>(</a:t>
                  </a:r>
                  <a:r>
                    <a:rPr lang="fr-FR" sz="1400" i="1" dirty="0" err="1">
                      <a:solidFill>
                        <a:srgbClr val="800080"/>
                      </a:solidFill>
                    </a:rPr>
                    <a:t>Cor_X</a:t>
                  </a:r>
                  <a:r>
                    <a:rPr lang="fr-FR" sz="1400" i="1" dirty="0">
                      <a:solidFill>
                        <a:srgbClr val="800080"/>
                      </a:solidFill>
                    </a:rPr>
                    <a:t>)</a:t>
                  </a:r>
                  <a:endParaRPr lang="fr-FR" sz="1400" i="1" dirty="0">
                    <a:solidFill>
                      <a:srgbClr val="419BDF"/>
                    </a:solidFill>
                  </a:endParaRPr>
                </a:p>
              </p:txBody>
            </p:sp>
            <p:sp>
              <p:nvSpPr>
                <p:cNvPr id="4" name="Text Box 10">
                  <a:extLst>
                    <a:ext uri="{FF2B5EF4-FFF2-40B4-BE49-F238E27FC236}">
                      <a16:creationId xmlns:a16="http://schemas.microsoft.com/office/drawing/2014/main" id="{085FB730-9320-45A2-42C0-FCB0499C1ABF}"/>
                    </a:ext>
                  </a:extLst>
                </p:cNvPr>
                <p:cNvSpPr txBox="1">
                  <a:spLocks noChangeArrowheads="1"/>
                </p:cNvSpPr>
                <p:nvPr/>
              </p:nvSpPr>
              <p:spPr bwMode="auto">
                <a:xfrm>
                  <a:off x="702232" y="4642037"/>
                  <a:ext cx="8140419" cy="369332"/>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2 – Décomposer la matrice des corrélations dans une base diagonale.</a:t>
                  </a:r>
                </a:p>
              </p:txBody>
            </p:sp>
          </p:gr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A0ECBB5-6AD7-0E99-44D0-DCC53ACCE2B2}"/>
                      </a:ext>
                    </a:extLst>
                  </p:cNvPr>
                  <p:cNvSpPr/>
                  <p:nvPr/>
                </p:nvSpPr>
                <p:spPr>
                  <a:xfrm>
                    <a:off x="4468511" y="5053721"/>
                    <a:ext cx="6078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fr-FR" b="0" i="1" dirty="0" smtClean="0">
                              <a:solidFill>
                                <a:srgbClr val="800080"/>
                              </a:solidFill>
                            </a:rPr>
                            <m:t>soit</m:t>
                          </m:r>
                        </m:oMath>
                      </m:oMathPara>
                    </a14:m>
                    <a:endParaRPr lang="fr-FR" dirty="0"/>
                  </a:p>
                </p:txBody>
              </p:sp>
            </mc:Choice>
            <mc:Fallback xmlns="">
              <p:sp>
                <p:nvSpPr>
                  <p:cNvPr id="11" name="Rectangle 10">
                    <a:extLst>
                      <a:ext uri="{FF2B5EF4-FFF2-40B4-BE49-F238E27FC236}">
                        <a16:creationId xmlns:a16="http://schemas.microsoft.com/office/drawing/2014/main" id="{6A0ECBB5-6AD7-0E99-44D0-DCC53ACCE2B2}"/>
                      </a:ext>
                    </a:extLst>
                  </p:cNvPr>
                  <p:cNvSpPr>
                    <a:spLocks noRot="1" noChangeAspect="1" noMove="1" noResize="1" noEditPoints="1" noAdjustHandles="1" noChangeArrowheads="1" noChangeShapeType="1" noTextEdit="1"/>
                  </p:cNvSpPr>
                  <p:nvPr/>
                </p:nvSpPr>
                <p:spPr>
                  <a:xfrm>
                    <a:off x="4468511" y="5053721"/>
                    <a:ext cx="607859" cy="369332"/>
                  </a:xfrm>
                  <a:prstGeom prst="rect">
                    <a:avLst/>
                  </a:prstGeom>
                  <a:blipFill>
                    <a:blip r:embed="rId5"/>
                    <a:stretch>
                      <a:fillRect/>
                    </a:stretch>
                  </a:blipFill>
                </p:spPr>
                <p:txBody>
                  <a:bodyPr/>
                  <a:lstStyle/>
                  <a:p>
                    <a:r>
                      <a:rPr lang="fr-FR">
                        <a:noFill/>
                      </a:rPr>
                      <a:t> </a:t>
                    </a:r>
                  </a:p>
                </p:txBody>
              </p:sp>
            </mc:Fallback>
          </mc:AlternateContent>
        </p:grpSp>
      </p:grpSp>
      <p:grpSp>
        <p:nvGrpSpPr>
          <p:cNvPr id="27" name="Groupe 26">
            <a:extLst>
              <a:ext uri="{FF2B5EF4-FFF2-40B4-BE49-F238E27FC236}">
                <a16:creationId xmlns:a16="http://schemas.microsoft.com/office/drawing/2014/main" id="{F1AF91F1-F5AF-6EC2-D2CD-3AB061E937D3}"/>
              </a:ext>
            </a:extLst>
          </p:cNvPr>
          <p:cNvGrpSpPr/>
          <p:nvPr/>
        </p:nvGrpSpPr>
        <p:grpSpPr>
          <a:xfrm>
            <a:off x="702232" y="3643196"/>
            <a:ext cx="8140419" cy="900268"/>
            <a:chOff x="702232" y="3643196"/>
            <a:chExt cx="8140419" cy="900268"/>
          </a:xfrm>
        </p:grpSpPr>
        <p:grpSp>
          <p:nvGrpSpPr>
            <p:cNvPr id="20" name="Groupe 19">
              <a:extLst>
                <a:ext uri="{FF2B5EF4-FFF2-40B4-BE49-F238E27FC236}">
                  <a16:creationId xmlns:a16="http://schemas.microsoft.com/office/drawing/2014/main" id="{CD99251E-D782-DF68-B641-611CB5832DB9}"/>
                </a:ext>
              </a:extLst>
            </p:cNvPr>
            <p:cNvGrpSpPr/>
            <p:nvPr/>
          </p:nvGrpSpPr>
          <p:grpSpPr>
            <a:xfrm>
              <a:off x="702232" y="3643196"/>
              <a:ext cx="8140419" cy="826172"/>
              <a:chOff x="702232" y="4596881"/>
              <a:chExt cx="8140419" cy="826172"/>
            </a:xfrm>
          </p:grpSpPr>
          <p:grpSp>
            <p:nvGrpSpPr>
              <p:cNvPr id="21" name="Groupe 20">
                <a:extLst>
                  <a:ext uri="{FF2B5EF4-FFF2-40B4-BE49-F238E27FC236}">
                    <a16:creationId xmlns:a16="http://schemas.microsoft.com/office/drawing/2014/main" id="{62DECF01-B842-CA78-72D7-F1D4C6BF2712}"/>
                  </a:ext>
                </a:extLst>
              </p:cNvPr>
              <p:cNvGrpSpPr/>
              <p:nvPr/>
            </p:nvGrpSpPr>
            <p:grpSpPr>
              <a:xfrm>
                <a:off x="702232" y="4596881"/>
                <a:ext cx="8140419" cy="787565"/>
                <a:chOff x="702232" y="4642037"/>
                <a:chExt cx="8140419" cy="787565"/>
              </a:xfrm>
            </p:grpSpPr>
            <p:sp>
              <p:nvSpPr>
                <p:cNvPr id="24" name="Rectangle 1">
                  <a:extLst>
                    <a:ext uri="{FF2B5EF4-FFF2-40B4-BE49-F238E27FC236}">
                      <a16:creationId xmlns:a16="http://schemas.microsoft.com/office/drawing/2014/main" id="{C26AA7A0-80E0-E70D-4D66-5A9299662634}"/>
                    </a:ext>
                  </a:extLst>
                </p:cNvPr>
                <p:cNvSpPr>
                  <a:spLocks noChangeArrowheads="1"/>
                </p:cNvSpPr>
                <p:nvPr/>
              </p:nvSpPr>
              <p:spPr bwMode="auto">
                <a:xfrm>
                  <a:off x="5526249" y="5121825"/>
                  <a:ext cx="2575203"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Cor_x</a:t>
                  </a:r>
                  <a:r>
                    <a:rPr lang="fr-FR" sz="1400" i="1" dirty="0">
                      <a:solidFill>
                        <a:srgbClr val="800080"/>
                      </a:solidFill>
                    </a:rPr>
                    <a:t> = </a:t>
                  </a:r>
                  <a:r>
                    <a:rPr lang="fr-FR" sz="1400" i="1" dirty="0" err="1">
                      <a:solidFill>
                        <a:srgbClr val="800080"/>
                      </a:solidFill>
                    </a:rPr>
                    <a:t>X.T.dot</a:t>
                  </a:r>
                  <a:r>
                    <a:rPr lang="fr-FR" sz="1400" i="1" dirty="0">
                      <a:solidFill>
                        <a:srgbClr val="800080"/>
                      </a:solidFill>
                    </a:rPr>
                    <a:t>(X)/</a:t>
                  </a:r>
                  <a:r>
                    <a:rPr lang="fr-FR" sz="1400" i="1" dirty="0" err="1">
                      <a:solidFill>
                        <a:srgbClr val="800080"/>
                      </a:solidFill>
                    </a:rPr>
                    <a:t>len</a:t>
                  </a:r>
                  <a:r>
                    <a:rPr lang="fr-FR" sz="1400" i="1" dirty="0">
                      <a:solidFill>
                        <a:srgbClr val="800080"/>
                      </a:solidFill>
                    </a:rPr>
                    <a:t>(X)</a:t>
                  </a:r>
                  <a:endParaRPr lang="fr-FR" sz="1400" i="1" dirty="0">
                    <a:solidFill>
                      <a:srgbClr val="419BDF"/>
                    </a:solidFill>
                  </a:endParaRPr>
                </a:p>
              </p:txBody>
            </p:sp>
            <p:sp>
              <p:nvSpPr>
                <p:cNvPr id="25" name="Text Box 10">
                  <a:extLst>
                    <a:ext uri="{FF2B5EF4-FFF2-40B4-BE49-F238E27FC236}">
                      <a16:creationId xmlns:a16="http://schemas.microsoft.com/office/drawing/2014/main" id="{5859C54D-33DA-88B7-6287-26CF7C638521}"/>
                    </a:ext>
                  </a:extLst>
                </p:cNvPr>
                <p:cNvSpPr txBox="1">
                  <a:spLocks noChangeArrowheads="1"/>
                </p:cNvSpPr>
                <p:nvPr/>
              </p:nvSpPr>
              <p:spPr bwMode="auto">
                <a:xfrm>
                  <a:off x="702232" y="4642037"/>
                  <a:ext cx="8140419" cy="369332"/>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rPr>
                    <a:t> 1 – Construire la matrice des corrélations.</a:t>
                  </a:r>
                </a:p>
              </p:txBody>
            </p:sp>
          </p:gr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E8F810B-253F-2E5A-6B63-625E94609D7F}"/>
                      </a:ext>
                    </a:extLst>
                  </p:cNvPr>
                  <p:cNvSpPr/>
                  <p:nvPr/>
                </p:nvSpPr>
                <p:spPr>
                  <a:xfrm>
                    <a:off x="4468511" y="5053721"/>
                    <a:ext cx="6078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fr-FR" b="0" i="1" dirty="0" smtClean="0">
                              <a:solidFill>
                                <a:srgbClr val="800080"/>
                              </a:solidFill>
                            </a:rPr>
                            <m:t>soit</m:t>
                          </m:r>
                        </m:oMath>
                      </m:oMathPara>
                    </a14:m>
                    <a:endParaRPr lang="fr-FR" dirty="0"/>
                  </a:p>
                </p:txBody>
              </p:sp>
            </mc:Choice>
            <mc:Fallback xmlns="">
              <p:sp>
                <p:nvSpPr>
                  <p:cNvPr id="22" name="Rectangle 21">
                    <a:extLst>
                      <a:ext uri="{FF2B5EF4-FFF2-40B4-BE49-F238E27FC236}">
                        <a16:creationId xmlns:a16="http://schemas.microsoft.com/office/drawing/2014/main" id="{7E8F810B-253F-2E5A-6B63-625E94609D7F}"/>
                      </a:ext>
                    </a:extLst>
                  </p:cNvPr>
                  <p:cNvSpPr>
                    <a:spLocks noRot="1" noChangeAspect="1" noMove="1" noResize="1" noEditPoints="1" noAdjustHandles="1" noChangeArrowheads="1" noChangeShapeType="1" noTextEdit="1"/>
                  </p:cNvSpPr>
                  <p:nvPr/>
                </p:nvSpPr>
                <p:spPr>
                  <a:xfrm>
                    <a:off x="4468511" y="5053721"/>
                    <a:ext cx="607859" cy="369332"/>
                  </a:xfrm>
                  <a:prstGeom prst="rect">
                    <a:avLst/>
                  </a:prstGeom>
                  <a:blipFill>
                    <a:blip r:embed="rId6"/>
                    <a:stretch>
                      <a:fillRect/>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C54339C-E57F-BD37-D1B0-6646C75FE25F}"/>
                    </a:ext>
                  </a:extLst>
                </p:cNvPr>
                <p:cNvSpPr/>
                <p:nvPr/>
              </p:nvSpPr>
              <p:spPr>
                <a:xfrm>
                  <a:off x="1595438" y="3932528"/>
                  <a:ext cx="23609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smtClean="0">
                            <a:solidFill>
                              <a:srgbClr val="800080"/>
                            </a:solidFill>
                            <a:latin typeface="Cambria Math" panose="02040503050406030204" pitchFamily="18" charset="0"/>
                            <a:sym typeface="Symbol" panose="05050102010706020507" pitchFamily="18" charset="2"/>
                          </a:rPr>
                          <m:t>𝐶</m:t>
                        </m:r>
                        <m:r>
                          <a:rPr lang="fr-FR" b="0" i="1" smtClean="0">
                            <a:solidFill>
                              <a:srgbClr val="800080"/>
                            </a:solidFill>
                            <a:latin typeface="Cambria Math" panose="02040503050406030204" pitchFamily="18" charset="0"/>
                            <a:sym typeface="Symbol" panose="05050102010706020507" pitchFamily="18" charset="2"/>
                          </a:rPr>
                          <m:t>𝑜𝑟</m:t>
                        </m:r>
                        <m:d>
                          <m:dPr>
                            <m:ctrlPr>
                              <a:rPr lang="fr-FR" b="0" i="1" smtClean="0">
                                <a:solidFill>
                                  <a:srgbClr val="800080"/>
                                </a:solidFill>
                                <a:latin typeface="Cambria Math" panose="02040503050406030204" pitchFamily="18" charset="0"/>
                                <a:sym typeface="Symbol" panose="05050102010706020507" pitchFamily="18" charset="2"/>
                              </a:rPr>
                            </m:ctrlPr>
                          </m:dPr>
                          <m:e>
                            <m:r>
                              <a:rPr lang="fr-FR" b="0" i="1" smtClean="0">
                                <a:solidFill>
                                  <a:srgbClr val="800080"/>
                                </a:solidFill>
                                <a:latin typeface="Cambria Math" panose="02040503050406030204" pitchFamily="18" charset="0"/>
                                <a:sym typeface="Symbol" panose="05050102010706020507" pitchFamily="18" charset="2"/>
                              </a:rPr>
                              <m:t>𝑋</m:t>
                            </m:r>
                          </m:e>
                        </m:d>
                        <m:r>
                          <a:rPr lang="fr-FR" i="1" smtClean="0">
                            <a:solidFill>
                              <a:srgbClr val="002060"/>
                            </a:solidFill>
                            <a:latin typeface="Cambria Math" panose="02040503050406030204" pitchFamily="18" charset="0"/>
                            <a:ea typeface="Cambria Math" panose="02040503050406030204" pitchFamily="18" charset="0"/>
                          </a:rPr>
                          <m:t>⟶</m:t>
                        </m:r>
                        <m:f>
                          <m:fPr>
                            <m:ctrlPr>
                              <a:rPr lang="fr-FR" i="1" smtClean="0">
                                <a:solidFill>
                                  <a:srgbClr val="002060"/>
                                </a:solidFill>
                                <a:latin typeface="Cambria Math" panose="02040503050406030204" pitchFamily="18" charset="0"/>
                                <a:ea typeface="Cambria Math" panose="02040503050406030204" pitchFamily="18" charset="0"/>
                              </a:rPr>
                            </m:ctrlPr>
                          </m:fPr>
                          <m:num>
                            <m:r>
                              <a:rPr lang="fr-FR" i="1" smtClean="0">
                                <a:solidFill>
                                  <a:srgbClr val="800080"/>
                                </a:solidFill>
                                <a:latin typeface="Cambria Math" panose="02040503050406030204" pitchFamily="18" charset="0"/>
                                <a:sym typeface="Symbol" panose="05050102010706020507" pitchFamily="18" charset="2"/>
                              </a:rPr>
                              <m:t>1</m:t>
                            </m:r>
                          </m:num>
                          <m:den>
                            <m:r>
                              <a:rPr lang="fr-FR" b="0" i="1" smtClean="0">
                                <a:solidFill>
                                  <a:srgbClr val="800080"/>
                                </a:solidFill>
                                <a:latin typeface="Cambria Math" panose="02040503050406030204" pitchFamily="18" charset="0"/>
                                <a:sym typeface="Symbol" panose="05050102010706020507" pitchFamily="18" charset="2"/>
                              </a:rPr>
                              <m:t>𝑁</m:t>
                            </m:r>
                          </m:den>
                        </m:f>
                        <m:sSup>
                          <m:sSupPr>
                            <m:ctrlPr>
                              <a:rPr lang="fr-FR" i="1" smtClean="0">
                                <a:solidFill>
                                  <a:srgbClr val="002060"/>
                                </a:solidFill>
                                <a:latin typeface="Cambria Math" panose="02040503050406030204" pitchFamily="18" charset="0"/>
                                <a:ea typeface="Cambria Math" panose="02040503050406030204" pitchFamily="18" charset="0"/>
                              </a:rPr>
                            </m:ctrlPr>
                          </m:sSupPr>
                          <m:e>
                            <m:d>
                              <m:dPr>
                                <m:begChr m:val="["/>
                                <m:endChr m:val="]"/>
                                <m:ctrlPr>
                                  <a:rPr lang="fr-FR" i="1" smtClean="0">
                                    <a:solidFill>
                                      <a:srgbClr val="002060"/>
                                    </a:solidFill>
                                    <a:latin typeface="Cambria Math" panose="02040503050406030204" pitchFamily="18" charset="0"/>
                                    <a:ea typeface="Cambria Math" panose="02040503050406030204" pitchFamily="18" charset="0"/>
                                  </a:rPr>
                                </m:ctrlPr>
                              </m:dPr>
                              <m:e>
                                <m:r>
                                  <a:rPr lang="fr-FR" b="0" i="1" smtClean="0">
                                    <a:solidFill>
                                      <a:srgbClr val="002060"/>
                                    </a:solidFill>
                                    <a:latin typeface="Cambria Math" panose="02040503050406030204" pitchFamily="18" charset="0"/>
                                    <a:ea typeface="Cambria Math" panose="02040503050406030204" pitchFamily="18" charset="0"/>
                                  </a:rPr>
                                  <m:t>𝑋</m:t>
                                </m:r>
                              </m:e>
                            </m:d>
                          </m:e>
                          <m:sup>
                            <m:r>
                              <a:rPr lang="fr-FR" b="0" i="1" smtClean="0">
                                <a:solidFill>
                                  <a:srgbClr val="002060"/>
                                </a:solidFill>
                                <a:latin typeface="Cambria Math" panose="02040503050406030204" pitchFamily="18" charset="0"/>
                                <a:ea typeface="Cambria Math" panose="02040503050406030204" pitchFamily="18" charset="0"/>
                              </a:rPr>
                              <m:t>𝑡</m:t>
                            </m:r>
                          </m:sup>
                        </m:sSup>
                        <m:d>
                          <m:dPr>
                            <m:begChr m:val="["/>
                            <m:endChr m:val="]"/>
                            <m:ctrlPr>
                              <a:rPr lang="fr-FR" i="1" smtClean="0">
                                <a:solidFill>
                                  <a:srgbClr val="002060"/>
                                </a:solidFill>
                                <a:latin typeface="Cambria Math" panose="02040503050406030204" pitchFamily="18" charset="0"/>
                                <a:ea typeface="Cambria Math" panose="02040503050406030204" pitchFamily="18" charset="0"/>
                              </a:rPr>
                            </m:ctrlPr>
                          </m:dPr>
                          <m:e>
                            <m:r>
                              <a:rPr lang="fr-FR" b="0" i="1" smtClean="0">
                                <a:solidFill>
                                  <a:srgbClr val="002060"/>
                                </a:solidFill>
                                <a:latin typeface="Cambria Math" panose="02040503050406030204" pitchFamily="18" charset="0"/>
                                <a:ea typeface="Cambria Math" panose="02040503050406030204" pitchFamily="18" charset="0"/>
                              </a:rPr>
                              <m:t>𝑋</m:t>
                            </m:r>
                          </m:e>
                        </m:d>
                      </m:oMath>
                    </m:oMathPara>
                  </a14:m>
                  <a:endParaRPr lang="fr-FR" dirty="0"/>
                </a:p>
              </p:txBody>
            </p:sp>
          </mc:Choice>
          <mc:Fallback xmlns="">
            <p:sp>
              <p:nvSpPr>
                <p:cNvPr id="26" name="Rectangle 25">
                  <a:extLst>
                    <a:ext uri="{FF2B5EF4-FFF2-40B4-BE49-F238E27FC236}">
                      <a16:creationId xmlns:a16="http://schemas.microsoft.com/office/drawing/2014/main" id="{7C54339C-E57F-BD37-D1B0-6646C75FE25F}"/>
                    </a:ext>
                  </a:extLst>
                </p:cNvPr>
                <p:cNvSpPr>
                  <a:spLocks noRot="1" noChangeAspect="1" noMove="1" noResize="1" noEditPoints="1" noAdjustHandles="1" noChangeArrowheads="1" noChangeShapeType="1" noTextEdit="1"/>
                </p:cNvSpPr>
                <p:nvPr/>
              </p:nvSpPr>
              <p:spPr>
                <a:xfrm>
                  <a:off x="1595438" y="3932528"/>
                  <a:ext cx="2360903" cy="610936"/>
                </a:xfrm>
                <a:prstGeom prst="rect">
                  <a:avLst/>
                </a:prstGeom>
                <a:blipFill>
                  <a:blip r:embed="rId7"/>
                  <a:stretch>
                    <a:fillRect b="-4082"/>
                  </a:stretch>
                </a:blipFill>
              </p:spPr>
              <p:txBody>
                <a:bodyPr/>
                <a:lstStyle/>
                <a:p>
                  <a:r>
                    <a:rPr lang="fr-FR">
                      <a:noFill/>
                    </a:rPr>
                    <a:t> </a:t>
                  </a:r>
                </a:p>
              </p:txBody>
            </p:sp>
          </mc:Fallback>
        </mc:AlternateContent>
      </p:grpSp>
    </p:spTree>
    <p:extLst>
      <p:ext uri="{BB962C8B-B14F-4D97-AF65-F5344CB8AC3E}">
        <p14:creationId xmlns:p14="http://schemas.microsoft.com/office/powerpoint/2010/main" val="4150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491161"/>
            <a:chOff x="0" y="998538"/>
            <a:chExt cx="9144000" cy="349116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87771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composantes principales : ACP</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Les rapport 𝜆</a:t>
              </a:r>
              <a:r>
                <a:rPr lang="fr-FR" i="1" baseline="-25000" dirty="0">
                  <a:solidFill>
                    <a:srgbClr val="800080"/>
                  </a:solidFill>
                </a:rPr>
                <a:t>i</a:t>
              </a:r>
              <a:r>
                <a:rPr lang="fr-FR" i="1" dirty="0">
                  <a:solidFill>
                    <a:srgbClr val="800080"/>
                  </a:solidFill>
                </a:rPr>
                <a:t> / 𝛴(𝜆</a:t>
              </a:r>
              <a:r>
                <a:rPr lang="fr-FR" i="1" baseline="-25000" dirty="0">
                  <a:solidFill>
                    <a:srgbClr val="800080"/>
                  </a:solidFill>
                </a:rPr>
                <a:t>i</a:t>
              </a:r>
              <a:r>
                <a:rPr lang="fr-FR" i="1" dirty="0">
                  <a:solidFill>
                    <a:srgbClr val="800080"/>
                  </a:solidFill>
                </a:rPr>
                <a:t>) permettent de connaitre le pourcentage d’information contenu dans chaque dimension.</a:t>
              </a: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scikit-learn</a:t>
              </a:r>
              <a:r>
                <a:rPr lang="fr-FR" i="1" dirty="0">
                  <a:solidFill>
                    <a:srgbClr val="800080"/>
                  </a:solidFill>
                </a:rPr>
                <a:t> propose une bibliothèque PCA permet l’analyse en composantes principales.</a:t>
              </a:r>
            </a:p>
            <a:p>
              <a:pPr lvl="1" algn="just">
                <a:spcAft>
                  <a:spcPts val="600"/>
                </a:spcAft>
                <a:buFont typeface="Wingdings" pitchFamily="2" charset="2"/>
                <a:buChar char="§"/>
              </a:pPr>
              <a:r>
                <a:rPr lang="fr-FR" sz="1600" i="1" dirty="0">
                  <a:solidFill>
                    <a:srgbClr val="800080"/>
                  </a:solidFill>
                </a:rPr>
                <a:t> Dans un modèle PCA il est possible d’indiquer le nombre de composants à conserver (</a:t>
              </a:r>
              <a:r>
                <a:rPr lang="fr-FR" sz="1600" i="1" dirty="0" err="1">
                  <a:solidFill>
                    <a:srgbClr val="800080"/>
                  </a:solidFill>
                </a:rPr>
                <a:t>n_components</a:t>
              </a:r>
              <a:r>
                <a:rPr lang="fr-FR" sz="1600" i="1" dirty="0">
                  <a:solidFill>
                    <a:srgbClr val="800080"/>
                  </a:solidFill>
                </a:rPr>
                <a:t>). Tous sont conservés par défaut.</a:t>
              </a:r>
            </a:p>
            <a:p>
              <a:pPr lvl="1" algn="just">
                <a:spcAft>
                  <a:spcPts val="600"/>
                </a:spcAft>
                <a:buFont typeface="Wingdings" pitchFamily="2" charset="2"/>
                <a:buChar char="§"/>
              </a:pPr>
              <a:endParaRPr lang="fr-FR" sz="1600" i="1" dirty="0">
                <a:solidFill>
                  <a:srgbClr val="800080"/>
                </a:solidFill>
              </a:endParaRPr>
            </a:p>
            <a:p>
              <a:pPr lvl="1" algn="just">
                <a:spcAft>
                  <a:spcPts val="600"/>
                </a:spcAft>
                <a:buFont typeface="Wingdings" pitchFamily="2" charset="2"/>
                <a:buChar char="§"/>
              </a:pPr>
              <a:endParaRPr lang="fr-FR" sz="16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p:sp>
        <p:nvSpPr>
          <p:cNvPr id="21" name="Rectangle 1">
            <a:extLst>
              <a:ext uri="{FF2B5EF4-FFF2-40B4-BE49-F238E27FC236}">
                <a16:creationId xmlns:a16="http://schemas.microsoft.com/office/drawing/2014/main" id="{69D44046-CC3C-544F-9C52-15EFDE17B006}"/>
              </a:ext>
            </a:extLst>
          </p:cNvPr>
          <p:cNvSpPr>
            <a:spLocks noChangeArrowheads="1"/>
          </p:cNvSpPr>
          <p:nvPr/>
        </p:nvSpPr>
        <p:spPr bwMode="auto">
          <a:xfrm>
            <a:off x="579716" y="3920171"/>
            <a:ext cx="8385452"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sklearn.decomposition</a:t>
            </a:r>
            <a:r>
              <a:rPr lang="fr-FR" sz="1400" i="1" dirty="0">
                <a:solidFill>
                  <a:srgbClr val="800080"/>
                </a:solidFill>
              </a:rPr>
              <a:t> import PCA	</a:t>
            </a:r>
            <a:r>
              <a:rPr lang="fr-FR" sz="1400" i="1" dirty="0">
                <a:solidFill>
                  <a:srgbClr val="419BDF"/>
                </a:solidFill>
              </a:rPr>
              <a:t># Bibliothèque spécifique pour l’ACP</a:t>
            </a:r>
          </a:p>
          <a:p>
            <a:pPr>
              <a:tabLst>
                <a:tab pos="1558925" algn="ctr"/>
              </a:tabLst>
            </a:pPr>
            <a:r>
              <a:rPr lang="fr-FR" sz="1400" i="1" dirty="0">
                <a:solidFill>
                  <a:srgbClr val="800080"/>
                </a:solidFill>
              </a:rPr>
              <a:t>﻿</a:t>
            </a:r>
            <a:r>
              <a:rPr lang="fr-FR" sz="1400" i="1" dirty="0" err="1">
                <a:solidFill>
                  <a:srgbClr val="800080"/>
                </a:solidFill>
              </a:rPr>
              <a:t>acp</a:t>
            </a:r>
            <a:r>
              <a:rPr lang="fr-FR" sz="1400" i="1" dirty="0">
                <a:solidFill>
                  <a:srgbClr val="800080"/>
                </a:solidFill>
              </a:rPr>
              <a:t> = PCA(</a:t>
            </a:r>
            <a:r>
              <a:rPr lang="fr-FR" sz="1400" i="1" dirty="0" err="1">
                <a:solidFill>
                  <a:srgbClr val="800080"/>
                </a:solidFill>
              </a:rPr>
              <a:t>svd_solver</a:t>
            </a:r>
            <a:r>
              <a:rPr lang="fr-FR" sz="1400" i="1" dirty="0">
                <a:solidFill>
                  <a:srgbClr val="800080"/>
                </a:solidFill>
              </a:rPr>
              <a:t>='full’)</a:t>
            </a:r>
          </a:p>
          <a:p>
            <a:pPr>
              <a:tabLst>
                <a:tab pos="1558925" algn="ctr"/>
              </a:tabLst>
            </a:pPr>
            <a:r>
              <a:rPr lang="fr-FR" sz="1400" i="1" dirty="0" err="1">
                <a:solidFill>
                  <a:srgbClr val="800080"/>
                </a:solidFill>
              </a:rPr>
              <a:t>Coord</a:t>
            </a:r>
            <a:r>
              <a:rPr lang="fr-FR" sz="1400" i="1" dirty="0">
                <a:solidFill>
                  <a:srgbClr val="800080"/>
                </a:solidFill>
              </a:rPr>
              <a:t> = </a:t>
            </a:r>
            <a:r>
              <a:rPr lang="fr-FR" sz="1400" i="1" dirty="0" err="1">
                <a:solidFill>
                  <a:srgbClr val="800080"/>
                </a:solidFill>
              </a:rPr>
              <a:t>acp.fit_transform</a:t>
            </a:r>
            <a:r>
              <a:rPr lang="fr-FR" sz="1400" i="1" dirty="0">
                <a:solidFill>
                  <a:srgbClr val="800080"/>
                </a:solidFill>
              </a:rPr>
              <a:t>(X) ﻿		</a:t>
            </a:r>
            <a:r>
              <a:rPr lang="fr-FR" sz="1400" i="1" dirty="0">
                <a:solidFill>
                  <a:srgbClr val="419BDF"/>
                </a:solidFill>
              </a:rPr>
              <a:t># Matrice des coordonnées dans le nouvel espace</a:t>
            </a:r>
          </a:p>
          <a:p>
            <a:pPr>
              <a:tabLst>
                <a:tab pos="1558925" algn="ctr"/>
              </a:tabLst>
            </a:pPr>
            <a:r>
              <a:rPr lang="fr-FR" sz="1400" i="1" dirty="0" err="1">
                <a:solidFill>
                  <a:srgbClr val="800080"/>
                </a:solidFill>
              </a:rPr>
              <a:t>acp.explained_variance</a:t>
            </a:r>
            <a:r>
              <a:rPr lang="fr-FR" sz="1400" i="1" dirty="0">
                <a:solidFill>
                  <a:srgbClr val="800080"/>
                </a:solidFill>
              </a:rPr>
              <a:t>_		</a:t>
            </a:r>
            <a:r>
              <a:rPr lang="fr-FR" sz="1400" i="1" dirty="0">
                <a:solidFill>
                  <a:srgbClr val="419BDF"/>
                </a:solidFill>
              </a:rPr>
              <a:t># affichage des valeurs propres </a:t>
            </a:r>
          </a:p>
        </p:txBody>
      </p:sp>
      <p:sp>
        <p:nvSpPr>
          <p:cNvPr id="3" name="Text Box 10">
            <a:extLst>
              <a:ext uri="{FF2B5EF4-FFF2-40B4-BE49-F238E27FC236}">
                <a16:creationId xmlns:a16="http://schemas.microsoft.com/office/drawing/2014/main" id="{F6FAD131-A6E4-E42F-293E-E2641C647843}"/>
              </a:ext>
            </a:extLst>
          </p:cNvPr>
          <p:cNvSpPr txBox="1">
            <a:spLocks noChangeArrowheads="1"/>
          </p:cNvSpPr>
          <p:nvPr/>
        </p:nvSpPr>
        <p:spPr bwMode="auto">
          <a:xfrm>
            <a:off x="737394" y="4936132"/>
            <a:ext cx="8140419" cy="1554272"/>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rPr>
              <a:t> La fonction </a:t>
            </a:r>
            <a:r>
              <a:rPr lang="fr-FR" i="1" dirty="0" err="1">
                <a:solidFill>
                  <a:srgbClr val="800080"/>
                </a:solidFill>
              </a:rPr>
              <a:t>fit_transform</a:t>
            </a:r>
            <a:r>
              <a:rPr lang="fr-FR" i="1" dirty="0">
                <a:solidFill>
                  <a:srgbClr val="800080"/>
                </a:solidFill>
              </a:rPr>
              <a:t> retourne les coordonnées des individus dans la nouvelle base (matrice </a:t>
            </a:r>
            <a:r>
              <a:rPr lang="fr-FR" i="1" dirty="0" err="1">
                <a:solidFill>
                  <a:srgbClr val="800080"/>
                </a:solidFill>
              </a:rPr>
              <a:t>vec</a:t>
            </a:r>
            <a:r>
              <a:rPr lang="fr-FR" i="1" dirty="0">
                <a:solidFill>
                  <a:srgbClr val="800080"/>
                </a:solidFill>
              </a:rPr>
              <a:t>), l’attribut </a:t>
            </a:r>
            <a:r>
              <a:rPr lang="fr-FR" i="1" dirty="0" err="1">
                <a:solidFill>
                  <a:srgbClr val="800080"/>
                </a:solidFill>
              </a:rPr>
              <a:t>explained_variance</a:t>
            </a:r>
            <a:r>
              <a:rPr lang="fr-FR" i="1" dirty="0">
                <a:solidFill>
                  <a:srgbClr val="800080"/>
                </a:solidFill>
              </a:rPr>
              <a:t>_ le différentes valeurs propres (𝜆</a:t>
            </a:r>
            <a:r>
              <a:rPr lang="fr-FR" i="1" baseline="-25000" dirty="0">
                <a:solidFill>
                  <a:srgbClr val="800080"/>
                </a:solidFill>
              </a:rPr>
              <a:t>i</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La fonction </a:t>
            </a:r>
            <a:r>
              <a:rPr lang="fr-FR" i="1" dirty="0" err="1">
                <a:solidFill>
                  <a:srgbClr val="800080"/>
                </a:solidFill>
              </a:rPr>
              <a:t>inverse_transform</a:t>
            </a:r>
            <a:r>
              <a:rPr lang="fr-FR" i="1" dirty="0">
                <a:solidFill>
                  <a:srgbClr val="800080"/>
                </a:solidFill>
              </a:rPr>
              <a:t> permet de retourner aux valeurs initiales à partir du jeu de données .</a:t>
            </a:r>
          </a:p>
        </p:txBody>
      </p:sp>
    </p:spTree>
    <p:extLst>
      <p:ext uri="{BB962C8B-B14F-4D97-AF65-F5344CB8AC3E}">
        <p14:creationId xmlns:p14="http://schemas.microsoft.com/office/powerpoint/2010/main" val="264453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Exemple </a:t>
              </a:r>
              <a:r>
                <a:rPr lang="fr-FR" sz="2000" b="1" dirty="0" err="1">
                  <a:solidFill>
                    <a:srgbClr val="800080"/>
                  </a:solidFill>
                  <a:sym typeface="Wingdings" pitchFamily="2" charset="2"/>
                </a:rPr>
                <a:t>scikit-learn</a:t>
              </a:r>
              <a:r>
                <a:rPr lang="fr-FR" sz="2000" b="1" dirty="0">
                  <a:solidFill>
                    <a:srgbClr val="800080"/>
                  </a:solidFill>
                  <a:sym typeface="Wingdings" pitchFamily="2" charset="2"/>
                </a:rPr>
                <a:t> : </a:t>
              </a:r>
              <a:r>
                <a:rPr lang="fr-FR" sz="2000" i="1" dirty="0">
                  <a:solidFill>
                    <a:srgbClr val="800080"/>
                  </a:solidFill>
                </a:rPr>
                <a:t>https://</a:t>
              </a:r>
              <a:r>
                <a:rPr lang="fr-FR" sz="2000" i="1" dirty="0" err="1">
                  <a:solidFill>
                    <a:srgbClr val="800080"/>
                  </a:solidFill>
                </a:rPr>
                <a:t>husson.github.io</a:t>
              </a:r>
              <a:r>
                <a:rPr lang="fr-FR" sz="2000" i="1" dirty="0">
                  <a:solidFill>
                    <a:srgbClr val="800080"/>
                  </a:solidFill>
                </a:rPr>
                <a:t>/</a:t>
              </a:r>
              <a:r>
                <a:rPr lang="fr-FR" sz="2000" i="1" dirty="0" err="1">
                  <a:solidFill>
                    <a:srgbClr val="800080"/>
                  </a:solidFill>
                </a:rPr>
                <a:t>data.html</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p:pic>
        <p:nvPicPr>
          <p:cNvPr id="8" name="Image 7">
            <a:extLst>
              <a:ext uri="{FF2B5EF4-FFF2-40B4-BE49-F238E27FC236}">
                <a16:creationId xmlns:a16="http://schemas.microsoft.com/office/drawing/2014/main" id="{B3638DB2-3B49-E74B-B3A5-019090644D41}"/>
              </a:ext>
            </a:extLst>
          </p:cNvPr>
          <p:cNvPicPr>
            <a:picLocks noChangeAspect="1"/>
          </p:cNvPicPr>
          <p:nvPr/>
        </p:nvPicPr>
        <p:blipFill>
          <a:blip r:embed="rId4"/>
          <a:stretch>
            <a:fillRect/>
          </a:stretch>
        </p:blipFill>
        <p:spPr>
          <a:xfrm>
            <a:off x="197738" y="2595923"/>
            <a:ext cx="8842652" cy="1648740"/>
          </a:xfrm>
          <a:prstGeom prst="rect">
            <a:avLst/>
          </a:prstGeom>
        </p:spPr>
      </p:pic>
      <p:grpSp>
        <p:nvGrpSpPr>
          <p:cNvPr id="7" name="Groupe 6">
            <a:extLst>
              <a:ext uri="{FF2B5EF4-FFF2-40B4-BE49-F238E27FC236}">
                <a16:creationId xmlns:a16="http://schemas.microsoft.com/office/drawing/2014/main" id="{083812A9-98BA-4AC8-AF9C-CD125367D099}"/>
              </a:ext>
            </a:extLst>
          </p:cNvPr>
          <p:cNvGrpSpPr/>
          <p:nvPr/>
        </p:nvGrpSpPr>
        <p:grpSpPr>
          <a:xfrm>
            <a:off x="270472" y="5497765"/>
            <a:ext cx="8717663" cy="1169551"/>
            <a:chOff x="270472" y="5402763"/>
            <a:chExt cx="8717663" cy="1169551"/>
          </a:xfrm>
        </p:grpSpPr>
        <p:sp>
          <p:nvSpPr>
            <p:cNvPr id="19" name="Rectangle 1">
              <a:extLst>
                <a:ext uri="{FF2B5EF4-FFF2-40B4-BE49-F238E27FC236}">
                  <a16:creationId xmlns:a16="http://schemas.microsoft.com/office/drawing/2014/main" id="{BDD47D9C-CA6E-8F4F-B058-364D4FF648F5}"/>
                </a:ext>
              </a:extLst>
            </p:cNvPr>
            <p:cNvSpPr>
              <a:spLocks noChangeArrowheads="1"/>
            </p:cNvSpPr>
            <p:nvPr/>
          </p:nvSpPr>
          <p:spPr bwMode="auto">
            <a:xfrm>
              <a:off x="270472" y="5572208"/>
              <a:ext cx="2621662"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acp.explained_variance_ratio</a:t>
              </a:r>
              <a:r>
                <a:rPr lang="fr-FR" sz="1400" i="1" dirty="0">
                  <a:solidFill>
                    <a:srgbClr val="800080"/>
                  </a:solidFill>
                </a:rPr>
                <a:t>_</a:t>
              </a:r>
              <a:endParaRPr lang="fr-FR" sz="1400" i="1" dirty="0">
                <a:solidFill>
                  <a:srgbClr val="419BDF"/>
                </a:solidFill>
              </a:endParaRPr>
            </a:p>
          </p:txBody>
        </p:sp>
        <p:sp>
          <p:nvSpPr>
            <p:cNvPr id="22" name="Rectangle 1">
              <a:extLst>
                <a:ext uri="{FF2B5EF4-FFF2-40B4-BE49-F238E27FC236}">
                  <a16:creationId xmlns:a16="http://schemas.microsoft.com/office/drawing/2014/main" id="{9B5D8D07-ADCF-D144-A0B5-E83AD4780E5B}"/>
                </a:ext>
              </a:extLst>
            </p:cNvPr>
            <p:cNvSpPr>
              <a:spLocks noChangeArrowheads="1"/>
            </p:cNvSpPr>
            <p:nvPr/>
          </p:nvSpPr>
          <p:spPr bwMode="auto">
            <a:xfrm>
              <a:off x="270472" y="5876041"/>
              <a:ext cx="3584554"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Retourne le ratio des 12 valeurs propres</a:t>
              </a:r>
            </a:p>
            <a:p>
              <a:pPr>
                <a:tabLst>
                  <a:tab pos="1558925" algn="ctr"/>
                </a:tabLst>
              </a:pPr>
              <a:r>
                <a:rPr lang="fr-FR" sz="1400" i="1" dirty="0">
                  <a:solidFill>
                    <a:srgbClr val="800080"/>
                  </a:solidFill>
                </a:rPr>
                <a:t>Ratio = [ 0.869 ; 0.114 ; 0.010 ; 0.004 …]</a:t>
              </a:r>
              <a:endParaRPr lang="fr-FR" sz="1400" i="1" dirty="0">
                <a:solidFill>
                  <a:srgbClr val="419BDF"/>
                </a:solidFill>
              </a:endParaRPr>
            </a:p>
          </p:txBody>
        </p:sp>
        <p:sp>
          <p:nvSpPr>
            <p:cNvPr id="23" name="Rectangle 22">
              <a:extLst>
                <a:ext uri="{FF2B5EF4-FFF2-40B4-BE49-F238E27FC236}">
                  <a16:creationId xmlns:a16="http://schemas.microsoft.com/office/drawing/2014/main" id="{E004778D-C714-2C42-95EE-4197E4AFBCDE}"/>
                </a:ext>
              </a:extLst>
            </p:cNvPr>
            <p:cNvSpPr/>
            <p:nvPr/>
          </p:nvSpPr>
          <p:spPr>
            <a:xfrm>
              <a:off x="4000499" y="5402763"/>
              <a:ext cx="4987636" cy="1169551"/>
            </a:xfrm>
            <a:prstGeom prst="rect">
              <a:avLst/>
            </a:prstGeom>
          </p:spPr>
          <p:txBody>
            <a:bodyPr wrap="square">
              <a:spAutoFit/>
            </a:bodyPr>
            <a:lstStyle/>
            <a:p>
              <a:r>
                <a:rPr lang="fr-FR" sz="1400" i="1" dirty="0">
                  <a:solidFill>
                    <a:srgbClr val="800080"/>
                  </a:solidFill>
                </a:rPr>
                <a:t>La projection des données sur le premier axe conserve 87% de l’information contenue dans les données, la seconde 11%. Une représentation dans la base liée aux deux premières valeurs propres fournie 98% de l’information. La représentation des individus peut se limiter à ces des axes.</a:t>
              </a:r>
              <a:endParaRPr lang="fr-FR" sz="1400" dirty="0"/>
            </a:p>
          </p:txBody>
        </p:sp>
      </p:grpSp>
      <p:sp>
        <p:nvSpPr>
          <p:cNvPr id="3" name="Rectangle 1">
            <a:extLst>
              <a:ext uri="{FF2B5EF4-FFF2-40B4-BE49-F238E27FC236}">
                <a16:creationId xmlns:a16="http://schemas.microsoft.com/office/drawing/2014/main" id="{647D9AFA-2F6D-D40F-ADD2-10DBD618D3CD}"/>
              </a:ext>
            </a:extLst>
          </p:cNvPr>
          <p:cNvSpPr>
            <a:spLocks noChangeArrowheads="1"/>
          </p:cNvSpPr>
          <p:nvPr/>
        </p:nvSpPr>
        <p:spPr bwMode="auto">
          <a:xfrm>
            <a:off x="426338" y="2044576"/>
            <a:ext cx="8385452"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﻿capitales = </a:t>
            </a:r>
            <a:r>
              <a:rPr lang="fr-FR" sz="1400" i="1" dirty="0" err="1">
                <a:solidFill>
                  <a:srgbClr val="800080"/>
                </a:solidFill>
              </a:rPr>
              <a:t>pd.read_csv</a:t>
            </a:r>
            <a:r>
              <a:rPr lang="fr-FR" sz="1400" i="1" dirty="0">
                <a:solidFill>
                  <a:srgbClr val="800080"/>
                </a:solidFill>
              </a:rPr>
              <a:t>('</a:t>
            </a:r>
            <a:r>
              <a:rPr lang="fr-FR" sz="1400" i="1" dirty="0" err="1">
                <a:solidFill>
                  <a:srgbClr val="800080"/>
                </a:solidFill>
              </a:rPr>
              <a:t>Capitales.csv</a:t>
            </a:r>
            <a:r>
              <a:rPr lang="fr-FR" sz="1400" i="1" dirty="0">
                <a:solidFill>
                  <a:srgbClr val="800080"/>
                </a:solidFill>
              </a:rPr>
              <a:t>', </a:t>
            </a:r>
            <a:r>
              <a:rPr lang="fr-FR" sz="1400" i="1" dirty="0" err="1">
                <a:solidFill>
                  <a:srgbClr val="800080"/>
                </a:solidFill>
              </a:rPr>
              <a:t>delimiter</a:t>
            </a:r>
            <a:r>
              <a:rPr lang="fr-FR" sz="1400" i="1" dirty="0">
                <a:solidFill>
                  <a:srgbClr val="800080"/>
                </a:solidFill>
              </a:rPr>
              <a:t>=";", </a:t>
            </a:r>
            <a:r>
              <a:rPr lang="fr-FR" sz="1400" i="1" dirty="0" err="1">
                <a:solidFill>
                  <a:srgbClr val="800080"/>
                </a:solidFill>
              </a:rPr>
              <a:t>index_col</a:t>
            </a:r>
            <a:r>
              <a:rPr lang="fr-FR" sz="1400" i="1" dirty="0">
                <a:solidFill>
                  <a:srgbClr val="800080"/>
                </a:solidFill>
              </a:rPr>
              <a:t>= "villes")       </a:t>
            </a:r>
            <a:r>
              <a:rPr lang="fr-FR" sz="1400" i="1" dirty="0">
                <a:solidFill>
                  <a:srgbClr val="419BDF"/>
                </a:solidFill>
              </a:rPr>
              <a:t># lecture des données</a:t>
            </a:r>
          </a:p>
          <a:p>
            <a:pPr>
              <a:tabLst>
                <a:tab pos="1558925" algn="ctr"/>
              </a:tabLst>
            </a:pPr>
            <a:r>
              <a:rPr lang="fr-FR" sz="1400" i="1" dirty="0">
                <a:solidFill>
                  <a:srgbClr val="800080"/>
                </a:solidFill>
              </a:rPr>
              <a:t>﻿ capitales = </a:t>
            </a:r>
            <a:r>
              <a:rPr lang="fr-FR" sz="1400" i="1" dirty="0" err="1">
                <a:solidFill>
                  <a:srgbClr val="800080"/>
                </a:solidFill>
              </a:rPr>
              <a:t>capitales.iloc</a:t>
            </a:r>
            <a:r>
              <a:rPr lang="fr-FR" sz="1400" i="1" dirty="0">
                <a:solidFill>
                  <a:srgbClr val="800080"/>
                </a:solidFill>
              </a:rPr>
              <a:t>[:,range(0,12)]	              </a:t>
            </a:r>
            <a:r>
              <a:rPr lang="fr-FR" sz="1400" i="1" dirty="0">
                <a:solidFill>
                  <a:srgbClr val="419BDF"/>
                </a:solidFill>
              </a:rPr>
              <a:t># Récupération des données à traiter (Jan-Déc)</a:t>
            </a:r>
            <a:endParaRPr lang="fr-FR" sz="1400" i="1" dirty="0">
              <a:solidFill>
                <a:srgbClr val="800080"/>
              </a:solidFill>
            </a:endParaRPr>
          </a:p>
        </p:txBody>
      </p:sp>
      <p:sp>
        <p:nvSpPr>
          <p:cNvPr id="6" name="Rectangle 1">
            <a:extLst>
              <a:ext uri="{FF2B5EF4-FFF2-40B4-BE49-F238E27FC236}">
                <a16:creationId xmlns:a16="http://schemas.microsoft.com/office/drawing/2014/main" id="{A0F59605-D59E-BA54-63F7-D4B836D72F93}"/>
              </a:ext>
            </a:extLst>
          </p:cNvPr>
          <p:cNvSpPr>
            <a:spLocks noChangeArrowheads="1"/>
          </p:cNvSpPr>
          <p:nvPr/>
        </p:nvSpPr>
        <p:spPr bwMode="auto">
          <a:xfrm>
            <a:off x="426338" y="4403256"/>
            <a:ext cx="8385452"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sklearn.decomposition</a:t>
            </a:r>
            <a:r>
              <a:rPr lang="fr-FR" sz="1400" i="1" dirty="0">
                <a:solidFill>
                  <a:srgbClr val="800080"/>
                </a:solidFill>
              </a:rPr>
              <a:t> import PCA 		</a:t>
            </a:r>
            <a:r>
              <a:rPr lang="fr-FR" sz="1400" i="1" dirty="0">
                <a:solidFill>
                  <a:srgbClr val="419BDF"/>
                </a:solidFill>
              </a:rPr>
              <a:t># Objet l’ACP</a:t>
            </a:r>
            <a:endParaRPr lang="fr-FR" sz="1400" i="1" dirty="0">
              <a:solidFill>
                <a:srgbClr val="800080"/>
              </a:solidFill>
            </a:endParaRPr>
          </a:p>
          <a:p>
            <a:pPr>
              <a:tabLst>
                <a:tab pos="1558925" algn="ctr"/>
              </a:tabLst>
            </a:pPr>
            <a:r>
              <a:rPr lang="fr-FR" sz="1400" i="1" dirty="0" err="1">
                <a:solidFill>
                  <a:srgbClr val="800080"/>
                </a:solidFill>
              </a:rPr>
              <a:t>acp</a:t>
            </a:r>
            <a:r>
              <a:rPr lang="fr-FR" sz="1400" i="1" dirty="0">
                <a:solidFill>
                  <a:srgbClr val="800080"/>
                </a:solidFill>
              </a:rPr>
              <a:t> = PCA(</a:t>
            </a:r>
            <a:r>
              <a:rPr lang="fr-FR" sz="1400" i="1" dirty="0" err="1">
                <a:solidFill>
                  <a:srgbClr val="800080"/>
                </a:solidFill>
              </a:rPr>
              <a:t>svd_solver</a:t>
            </a:r>
            <a:r>
              <a:rPr lang="fr-FR" sz="1400" i="1" dirty="0">
                <a:solidFill>
                  <a:srgbClr val="800080"/>
                </a:solidFill>
              </a:rPr>
              <a:t>='full’)      			</a:t>
            </a:r>
            <a:r>
              <a:rPr lang="fr-FR" sz="1400" i="1" dirty="0">
                <a:solidFill>
                  <a:srgbClr val="419BDF"/>
                </a:solidFill>
              </a:rPr>
              <a:t># instanciation d’un modèle d’ACP</a:t>
            </a:r>
            <a:endParaRPr lang="fr-FR" sz="1400" i="1" dirty="0">
              <a:solidFill>
                <a:srgbClr val="800080"/>
              </a:solidFill>
            </a:endParaRPr>
          </a:p>
          <a:p>
            <a:pPr>
              <a:tabLst>
                <a:tab pos="1558925" algn="ctr"/>
              </a:tabLst>
            </a:pPr>
            <a:r>
              <a:rPr lang="fr-FR" sz="1400" i="1" dirty="0">
                <a:solidFill>
                  <a:srgbClr val="419BDF"/>
                </a:solidFill>
              </a:rPr>
              <a:t># </a:t>
            </a:r>
            <a:r>
              <a:rPr lang="fr-FR" sz="1400" i="1" dirty="0" err="1">
                <a:solidFill>
                  <a:srgbClr val="419BDF"/>
                </a:solidFill>
              </a:rPr>
              <a:t>fit.transform</a:t>
            </a:r>
            <a:r>
              <a:rPr lang="fr-FR" sz="1400" i="1" dirty="0">
                <a:solidFill>
                  <a:srgbClr val="419BDF"/>
                </a:solidFill>
              </a:rPr>
              <a:t> = Apprentissage + Transformation. Présentation des données en </a:t>
            </a:r>
            <a:r>
              <a:rPr lang="fr-FR" sz="1400" i="1" dirty="0" err="1">
                <a:solidFill>
                  <a:srgbClr val="419BDF"/>
                </a:solidFill>
              </a:rPr>
              <a:t>DataFrame</a:t>
            </a:r>
            <a:endParaRPr lang="fr-FR" sz="1400" i="1" dirty="0">
              <a:solidFill>
                <a:srgbClr val="800080"/>
              </a:solidFill>
            </a:endParaRPr>
          </a:p>
          <a:p>
            <a:pPr>
              <a:tabLst>
                <a:tab pos="1558925" algn="ctr"/>
              </a:tabLst>
            </a:pPr>
            <a:r>
              <a:rPr lang="fr-FR" sz="1400" i="1" dirty="0" err="1">
                <a:solidFill>
                  <a:srgbClr val="800080"/>
                </a:solidFill>
              </a:rPr>
              <a:t>capitales_acp</a:t>
            </a:r>
            <a:r>
              <a:rPr lang="fr-FR" sz="1400" i="1" dirty="0">
                <a:solidFill>
                  <a:srgbClr val="800080"/>
                </a:solidFill>
              </a:rPr>
              <a:t> = </a:t>
            </a:r>
            <a:r>
              <a:rPr lang="fr-FR" sz="1400" i="1" dirty="0" err="1">
                <a:solidFill>
                  <a:srgbClr val="800080"/>
                </a:solidFill>
              </a:rPr>
              <a:t>pd.Dataframe</a:t>
            </a:r>
            <a:r>
              <a:rPr lang="fr-FR" sz="1400" i="1" dirty="0">
                <a:solidFill>
                  <a:srgbClr val="800080"/>
                </a:solidFill>
              </a:rPr>
              <a:t>(</a:t>
            </a:r>
            <a:r>
              <a:rPr lang="fr-FR" sz="1400" i="1" dirty="0" err="1">
                <a:solidFill>
                  <a:srgbClr val="800080"/>
                </a:solidFill>
              </a:rPr>
              <a:t>acp.fit_transform</a:t>
            </a:r>
            <a:r>
              <a:rPr lang="fr-FR" sz="1400" i="1" dirty="0">
                <a:solidFill>
                  <a:srgbClr val="800080"/>
                </a:solidFill>
              </a:rPr>
              <a:t>(capitales), index= </a:t>
            </a:r>
            <a:r>
              <a:rPr lang="fr-FR" sz="1400" i="1" dirty="0" err="1">
                <a:solidFill>
                  <a:srgbClr val="800080"/>
                </a:solidFill>
              </a:rPr>
              <a:t>capitales.index</a:t>
            </a:r>
            <a:r>
              <a:rPr lang="fr-FR" sz="1400" i="1" dirty="0">
                <a:solidFill>
                  <a:srgbClr val="800080"/>
                </a:solidFill>
              </a:rPr>
              <a:t>) ﻿</a:t>
            </a:r>
            <a:endParaRPr lang="fr-FR" sz="1400" i="1" dirty="0">
              <a:solidFill>
                <a:srgbClr val="419BDF"/>
              </a:solidFill>
            </a:endParaRPr>
          </a:p>
        </p:txBody>
      </p:sp>
    </p:spTree>
    <p:extLst>
      <p:ext uri="{BB962C8B-B14F-4D97-AF65-F5344CB8AC3E}">
        <p14:creationId xmlns:p14="http://schemas.microsoft.com/office/powerpoint/2010/main" val="422870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352388"/>
            <a:chOff x="0" y="998538"/>
            <a:chExt cx="9144000" cy="235238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73893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changements de base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En conservant seulement les deux premières colonnes de </a:t>
              </a:r>
              <a:r>
                <a:rPr lang="fr-FR" i="1" dirty="0" err="1">
                  <a:solidFill>
                    <a:srgbClr val="800080"/>
                  </a:solidFill>
                </a:rPr>
                <a:t>Data_acp</a:t>
              </a:r>
              <a:r>
                <a:rPr lang="fr-FR" i="1" dirty="0">
                  <a:solidFill>
                    <a:srgbClr val="800080"/>
                  </a:solidFill>
                </a:rPr>
                <a:t> on est en mesure d’expliquer 87% de l’information.</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p:graphicFrame>
        <p:nvGraphicFramePr>
          <p:cNvPr id="6" name="Tableau 6">
            <a:extLst>
              <a:ext uri="{FF2B5EF4-FFF2-40B4-BE49-F238E27FC236}">
                <a16:creationId xmlns:a16="http://schemas.microsoft.com/office/drawing/2014/main" id="{EF4B2772-B7CA-1842-8EF8-39A10AB7CD0E}"/>
              </a:ext>
            </a:extLst>
          </p:cNvPr>
          <p:cNvGraphicFramePr>
            <a:graphicFrameLocks noGrp="1" noChangeAspect="1"/>
          </p:cNvGraphicFramePr>
          <p:nvPr>
            <p:extLst>
              <p:ext uri="{D42A27DB-BD31-4B8C-83A1-F6EECF244321}">
                <p14:modId xmlns:p14="http://schemas.microsoft.com/office/powerpoint/2010/main" val="3399369577"/>
              </p:ext>
            </p:extLst>
          </p:nvPr>
        </p:nvGraphicFramePr>
        <p:xfrm>
          <a:off x="1939549" y="2712068"/>
          <a:ext cx="5665785" cy="1170356"/>
        </p:xfrm>
        <a:graphic>
          <a:graphicData uri="http://schemas.openxmlformats.org/drawingml/2006/table">
            <a:tbl>
              <a:tblPr firstRow="1" bandRow="1">
                <a:tableStyleId>{5C22544A-7EE6-4342-B048-85BDC9FD1C3A}</a:tableStyleId>
              </a:tblPr>
              <a:tblGrid>
                <a:gridCol w="1165209">
                  <a:extLst>
                    <a:ext uri="{9D8B030D-6E8A-4147-A177-3AD203B41FA5}">
                      <a16:colId xmlns:a16="http://schemas.microsoft.com/office/drawing/2014/main" val="4043861079"/>
                    </a:ext>
                  </a:extLst>
                </a:gridCol>
                <a:gridCol w="778295">
                  <a:extLst>
                    <a:ext uri="{9D8B030D-6E8A-4147-A177-3AD203B41FA5}">
                      <a16:colId xmlns:a16="http://schemas.microsoft.com/office/drawing/2014/main" val="4205503326"/>
                    </a:ext>
                  </a:extLst>
                </a:gridCol>
                <a:gridCol w="743745">
                  <a:extLst>
                    <a:ext uri="{9D8B030D-6E8A-4147-A177-3AD203B41FA5}">
                      <a16:colId xmlns:a16="http://schemas.microsoft.com/office/drawing/2014/main" val="129209752"/>
                    </a:ext>
                  </a:extLst>
                </a:gridCol>
                <a:gridCol w="807368">
                  <a:extLst>
                    <a:ext uri="{9D8B030D-6E8A-4147-A177-3AD203B41FA5}">
                      <a16:colId xmlns:a16="http://schemas.microsoft.com/office/drawing/2014/main" val="1755116213"/>
                    </a:ext>
                  </a:extLst>
                </a:gridCol>
                <a:gridCol w="752817">
                  <a:extLst>
                    <a:ext uri="{9D8B030D-6E8A-4147-A177-3AD203B41FA5}">
                      <a16:colId xmlns:a16="http://schemas.microsoft.com/office/drawing/2014/main" val="2523719644"/>
                    </a:ext>
                  </a:extLst>
                </a:gridCol>
                <a:gridCol w="720085">
                  <a:extLst>
                    <a:ext uri="{9D8B030D-6E8A-4147-A177-3AD203B41FA5}">
                      <a16:colId xmlns:a16="http://schemas.microsoft.com/office/drawing/2014/main" val="415740354"/>
                    </a:ext>
                  </a:extLst>
                </a:gridCol>
                <a:gridCol w="698266">
                  <a:extLst>
                    <a:ext uri="{9D8B030D-6E8A-4147-A177-3AD203B41FA5}">
                      <a16:colId xmlns:a16="http://schemas.microsoft.com/office/drawing/2014/main" val="192034409"/>
                    </a:ext>
                  </a:extLst>
                </a:gridCol>
              </a:tblGrid>
              <a:tr h="292589">
                <a:tc>
                  <a:txBody>
                    <a:bodyPr/>
                    <a:lstStyle/>
                    <a:p>
                      <a:r>
                        <a:rPr lang="fr-FR" sz="1200" b="1" dirty="0">
                          <a:solidFill>
                            <a:srgbClr val="7030A0"/>
                          </a:solidFill>
                        </a:rPr>
                        <a:t>Amsterdam</a:t>
                      </a:r>
                    </a:p>
                  </a:txBody>
                  <a:tcPr>
                    <a:noFill/>
                  </a:tcPr>
                </a:tc>
                <a:tc>
                  <a:txBody>
                    <a:bodyPr/>
                    <a:lstStyle/>
                    <a:p>
                      <a:r>
                        <a:rPr lang="fr-FR" sz="1200" dirty="0">
                          <a:solidFill>
                            <a:srgbClr val="7030A0"/>
                          </a:solidFill>
                        </a:rPr>
                        <a:t>-0.55</a:t>
                      </a:r>
                    </a:p>
                  </a:txBody>
                  <a:tcPr>
                    <a:solidFill>
                      <a:schemeClr val="accent1"/>
                    </a:solidFill>
                  </a:tcPr>
                </a:tc>
                <a:tc>
                  <a:txBody>
                    <a:bodyPr/>
                    <a:lstStyle/>
                    <a:p>
                      <a:r>
                        <a:rPr lang="fr-FR" sz="1200" dirty="0">
                          <a:solidFill>
                            <a:srgbClr val="7030A0"/>
                          </a:solidFill>
                        </a:rPr>
                        <a:t>1.25</a:t>
                      </a:r>
                    </a:p>
                  </a:txBody>
                  <a:tcPr>
                    <a:solidFill>
                      <a:schemeClr val="accent1"/>
                    </a:solidFill>
                  </a:tcPr>
                </a:tc>
                <a:tc>
                  <a:txBody>
                    <a:bodyPr/>
                    <a:lstStyle/>
                    <a:p>
                      <a:r>
                        <a:rPr lang="fr-FR" sz="1200" dirty="0">
                          <a:solidFill>
                            <a:srgbClr val="7030A0"/>
                          </a:solidFill>
                        </a:rPr>
                        <a:t>0.02</a:t>
                      </a:r>
                    </a:p>
                  </a:txBody>
                  <a:tcPr>
                    <a:noFill/>
                  </a:tcPr>
                </a:tc>
                <a:tc>
                  <a:txBody>
                    <a:bodyPr/>
                    <a:lstStyle/>
                    <a:p>
                      <a:r>
                        <a:rPr lang="fr-FR" sz="1200" dirty="0">
                          <a:solidFill>
                            <a:srgbClr val="7030A0"/>
                          </a:solidFill>
                        </a:rPr>
                        <a:t>0.11</a:t>
                      </a:r>
                    </a:p>
                  </a:txBody>
                  <a:tcPr>
                    <a:noFill/>
                  </a:tcPr>
                </a:tc>
                <a:tc>
                  <a:txBody>
                    <a:bodyPr/>
                    <a:lstStyle/>
                    <a:p>
                      <a:r>
                        <a:rPr lang="fr-FR" sz="1200" dirty="0">
                          <a:solidFill>
                            <a:srgbClr val="7030A0"/>
                          </a:solidFill>
                        </a:rPr>
                        <a:t>0.34</a:t>
                      </a:r>
                    </a:p>
                  </a:txBody>
                  <a:tcPr>
                    <a:noFill/>
                  </a:tcPr>
                </a:tc>
                <a:tc>
                  <a:txBody>
                    <a:bodyPr/>
                    <a:lstStyle/>
                    <a:p>
                      <a:r>
                        <a:rPr lang="fr-FR" sz="1200" dirty="0">
                          <a:solidFill>
                            <a:srgbClr val="7030A0"/>
                          </a:solidFill>
                        </a:rPr>
                        <a:t>0.02</a:t>
                      </a:r>
                    </a:p>
                  </a:txBody>
                  <a:tcPr>
                    <a:noFill/>
                  </a:tcPr>
                </a:tc>
                <a:extLst>
                  <a:ext uri="{0D108BD9-81ED-4DB2-BD59-A6C34878D82A}">
                    <a16:rowId xmlns:a16="http://schemas.microsoft.com/office/drawing/2014/main" val="1358017329"/>
                  </a:ext>
                </a:extLst>
              </a:tr>
              <a:tr h="292589">
                <a:tc>
                  <a:txBody>
                    <a:bodyPr/>
                    <a:lstStyle/>
                    <a:p>
                      <a:r>
                        <a:rPr lang="fr-FR" sz="1200" b="1" dirty="0">
                          <a:solidFill>
                            <a:srgbClr val="7030A0"/>
                          </a:solidFill>
                        </a:rPr>
                        <a:t>Athènes</a:t>
                      </a:r>
                    </a:p>
                  </a:txBody>
                  <a:tcPr>
                    <a:noFill/>
                  </a:tcPr>
                </a:tc>
                <a:tc>
                  <a:txBody>
                    <a:bodyPr/>
                    <a:lstStyle/>
                    <a:p>
                      <a:r>
                        <a:rPr lang="fr-FR" sz="1200" b="1" dirty="0">
                          <a:solidFill>
                            <a:srgbClr val="7030A0"/>
                          </a:solidFill>
                        </a:rPr>
                        <a:t>6.28</a:t>
                      </a:r>
                    </a:p>
                  </a:txBody>
                  <a:tcPr>
                    <a:solidFill>
                      <a:schemeClr val="accent1"/>
                    </a:solidFill>
                  </a:tcPr>
                </a:tc>
                <a:tc>
                  <a:txBody>
                    <a:bodyPr/>
                    <a:lstStyle/>
                    <a:p>
                      <a:r>
                        <a:rPr lang="fr-FR" sz="1200" b="1" dirty="0">
                          <a:solidFill>
                            <a:srgbClr val="7030A0"/>
                          </a:solidFill>
                        </a:rPr>
                        <a:t>-0.96</a:t>
                      </a:r>
                    </a:p>
                  </a:txBody>
                  <a:tcPr>
                    <a:solidFill>
                      <a:schemeClr val="accent1"/>
                    </a:solidFill>
                  </a:tcPr>
                </a:tc>
                <a:tc>
                  <a:txBody>
                    <a:bodyPr/>
                    <a:lstStyle/>
                    <a:p>
                      <a:r>
                        <a:rPr lang="fr-FR" sz="1200" b="1" dirty="0">
                          <a:solidFill>
                            <a:srgbClr val="7030A0"/>
                          </a:solidFill>
                        </a:rPr>
                        <a:t>0.52</a:t>
                      </a:r>
                    </a:p>
                  </a:txBody>
                  <a:tcPr>
                    <a:noFill/>
                  </a:tcPr>
                </a:tc>
                <a:tc>
                  <a:txBody>
                    <a:bodyPr/>
                    <a:lstStyle/>
                    <a:p>
                      <a:r>
                        <a:rPr lang="fr-FR" sz="1200" b="1" dirty="0">
                          <a:solidFill>
                            <a:srgbClr val="7030A0"/>
                          </a:solidFill>
                        </a:rPr>
                        <a:t>0.30</a:t>
                      </a:r>
                    </a:p>
                  </a:txBody>
                  <a:tcPr>
                    <a:noFill/>
                  </a:tcPr>
                </a:tc>
                <a:tc>
                  <a:txBody>
                    <a:bodyPr/>
                    <a:lstStyle/>
                    <a:p>
                      <a:r>
                        <a:rPr lang="fr-FR" sz="1200" b="1" dirty="0">
                          <a:solidFill>
                            <a:srgbClr val="7030A0"/>
                          </a:solidFill>
                        </a:rPr>
                        <a:t>-0.05</a:t>
                      </a:r>
                    </a:p>
                  </a:txBody>
                  <a:tcPr>
                    <a:noFill/>
                  </a:tcPr>
                </a:tc>
                <a:tc>
                  <a:txBody>
                    <a:bodyPr/>
                    <a:lstStyle/>
                    <a:p>
                      <a:r>
                        <a:rPr lang="fr-FR" sz="1200" b="1" dirty="0">
                          <a:solidFill>
                            <a:srgbClr val="7030A0"/>
                          </a:solidFill>
                        </a:rPr>
                        <a:t>-0.01</a:t>
                      </a:r>
                    </a:p>
                  </a:txBody>
                  <a:tcPr>
                    <a:noFill/>
                  </a:tcPr>
                </a:tc>
                <a:extLst>
                  <a:ext uri="{0D108BD9-81ED-4DB2-BD59-A6C34878D82A}">
                    <a16:rowId xmlns:a16="http://schemas.microsoft.com/office/drawing/2014/main" val="3417612595"/>
                  </a:ext>
                </a:extLst>
              </a:tr>
              <a:tr h="292589">
                <a:tc>
                  <a:txBody>
                    <a:bodyPr/>
                    <a:lstStyle/>
                    <a:p>
                      <a:r>
                        <a:rPr lang="fr-FR" sz="1200" b="1" dirty="0">
                          <a:solidFill>
                            <a:srgbClr val="7030A0"/>
                          </a:solidFill>
                        </a:rPr>
                        <a:t>Berlin</a:t>
                      </a:r>
                    </a:p>
                  </a:txBody>
                  <a:tcPr>
                    <a:noFill/>
                  </a:tcPr>
                </a:tc>
                <a:tc>
                  <a:txBody>
                    <a:bodyPr/>
                    <a:lstStyle/>
                    <a:p>
                      <a:r>
                        <a:rPr lang="fr-FR" sz="1200" b="1" dirty="0">
                          <a:solidFill>
                            <a:srgbClr val="7030A0"/>
                          </a:solidFill>
                        </a:rPr>
                        <a:t>-1.02</a:t>
                      </a:r>
                    </a:p>
                  </a:txBody>
                  <a:tcPr>
                    <a:solidFill>
                      <a:schemeClr val="accent1"/>
                    </a:solidFill>
                  </a:tcPr>
                </a:tc>
                <a:tc>
                  <a:txBody>
                    <a:bodyPr/>
                    <a:lstStyle/>
                    <a:p>
                      <a:r>
                        <a:rPr lang="fr-FR" sz="1200" b="1" dirty="0">
                          <a:solidFill>
                            <a:srgbClr val="7030A0"/>
                          </a:solidFill>
                        </a:rPr>
                        <a:t>-0.03</a:t>
                      </a:r>
                    </a:p>
                  </a:txBody>
                  <a:tcPr>
                    <a:solidFill>
                      <a:schemeClr val="accent1"/>
                    </a:solidFill>
                  </a:tcPr>
                </a:tc>
                <a:tc>
                  <a:txBody>
                    <a:bodyPr/>
                    <a:lstStyle/>
                    <a:p>
                      <a:r>
                        <a:rPr lang="fr-FR" sz="1200" b="1" dirty="0">
                          <a:solidFill>
                            <a:srgbClr val="7030A0"/>
                          </a:solidFill>
                        </a:rPr>
                        <a:t>-0.21</a:t>
                      </a:r>
                    </a:p>
                  </a:txBody>
                  <a:tcPr>
                    <a:noFill/>
                  </a:tcPr>
                </a:tc>
                <a:tc>
                  <a:txBody>
                    <a:bodyPr/>
                    <a:lstStyle/>
                    <a:p>
                      <a:r>
                        <a:rPr lang="fr-FR" sz="1200" b="1" dirty="0">
                          <a:solidFill>
                            <a:srgbClr val="7030A0"/>
                          </a:solidFill>
                        </a:rPr>
                        <a:t>-0.05</a:t>
                      </a:r>
                    </a:p>
                  </a:txBody>
                  <a:tcPr>
                    <a:noFill/>
                  </a:tcPr>
                </a:tc>
                <a:tc>
                  <a:txBody>
                    <a:bodyPr/>
                    <a:lstStyle/>
                    <a:p>
                      <a:r>
                        <a:rPr lang="fr-FR" sz="1200" b="1" dirty="0">
                          <a:solidFill>
                            <a:srgbClr val="7030A0"/>
                          </a:solidFill>
                        </a:rPr>
                        <a:t>0.24</a:t>
                      </a:r>
                    </a:p>
                  </a:txBody>
                  <a:tcPr>
                    <a:noFill/>
                  </a:tcPr>
                </a:tc>
                <a:tc>
                  <a:txBody>
                    <a:bodyPr/>
                    <a:lstStyle/>
                    <a:p>
                      <a:r>
                        <a:rPr lang="fr-FR" sz="1200" b="1" dirty="0">
                          <a:solidFill>
                            <a:srgbClr val="7030A0"/>
                          </a:solidFill>
                        </a:rPr>
                        <a:t>0.16</a:t>
                      </a:r>
                    </a:p>
                  </a:txBody>
                  <a:tcPr>
                    <a:noFill/>
                  </a:tcPr>
                </a:tc>
                <a:extLst>
                  <a:ext uri="{0D108BD9-81ED-4DB2-BD59-A6C34878D82A}">
                    <a16:rowId xmlns:a16="http://schemas.microsoft.com/office/drawing/2014/main" val="3272284912"/>
                  </a:ext>
                </a:extLst>
              </a:tr>
              <a:tr h="292589">
                <a:tc>
                  <a:txBody>
                    <a:bodyPr/>
                    <a:lstStyle/>
                    <a:p>
                      <a:r>
                        <a:rPr lang="fr-FR" sz="1200" b="1" dirty="0">
                          <a:solidFill>
                            <a:srgbClr val="7030A0"/>
                          </a:solidFill>
                        </a:rPr>
                        <a:t>Bruxelles</a:t>
                      </a:r>
                    </a:p>
                  </a:txBody>
                  <a:tcPr>
                    <a:noFill/>
                  </a:tcPr>
                </a:tc>
                <a:tc>
                  <a:txBody>
                    <a:bodyPr/>
                    <a:lstStyle/>
                    <a:p>
                      <a:r>
                        <a:rPr lang="fr-FR" sz="1200" b="1" dirty="0">
                          <a:solidFill>
                            <a:srgbClr val="7030A0"/>
                          </a:solidFill>
                        </a:rPr>
                        <a:t>-0.17</a:t>
                      </a:r>
                    </a:p>
                  </a:txBody>
                  <a:tcPr>
                    <a:solidFill>
                      <a:schemeClr val="accent1"/>
                    </a:solidFill>
                  </a:tcPr>
                </a:tc>
                <a:tc>
                  <a:txBody>
                    <a:bodyPr/>
                    <a:lstStyle/>
                    <a:p>
                      <a:r>
                        <a:rPr lang="fr-FR" sz="1200" b="1" dirty="0">
                          <a:solidFill>
                            <a:srgbClr val="7030A0"/>
                          </a:solidFill>
                        </a:rPr>
                        <a:t>1.06</a:t>
                      </a:r>
                    </a:p>
                  </a:txBody>
                  <a:tcPr>
                    <a:solidFill>
                      <a:schemeClr val="accent1"/>
                    </a:solidFill>
                  </a:tcPr>
                </a:tc>
                <a:tc>
                  <a:txBody>
                    <a:bodyPr/>
                    <a:lstStyle/>
                    <a:p>
                      <a:r>
                        <a:rPr lang="fr-FR" sz="1200" b="1" dirty="0">
                          <a:solidFill>
                            <a:srgbClr val="7030A0"/>
                          </a:solidFill>
                        </a:rPr>
                        <a:t>-0.04</a:t>
                      </a:r>
                    </a:p>
                  </a:txBody>
                  <a:tcPr>
                    <a:noFill/>
                  </a:tcPr>
                </a:tc>
                <a:tc>
                  <a:txBody>
                    <a:bodyPr/>
                    <a:lstStyle/>
                    <a:p>
                      <a:r>
                        <a:rPr lang="fr-FR" sz="1200" b="1" dirty="0">
                          <a:solidFill>
                            <a:srgbClr val="7030A0"/>
                          </a:solidFill>
                        </a:rPr>
                        <a:t>-0.09</a:t>
                      </a:r>
                    </a:p>
                  </a:txBody>
                  <a:tcPr>
                    <a:noFill/>
                  </a:tcPr>
                </a:tc>
                <a:tc>
                  <a:txBody>
                    <a:bodyPr/>
                    <a:lstStyle/>
                    <a:p>
                      <a:r>
                        <a:rPr lang="fr-FR" sz="1200" b="1" dirty="0">
                          <a:solidFill>
                            <a:srgbClr val="7030A0"/>
                          </a:solidFill>
                        </a:rPr>
                        <a:t>0.14</a:t>
                      </a:r>
                    </a:p>
                  </a:txBody>
                  <a:tcPr>
                    <a:noFill/>
                  </a:tcPr>
                </a:tc>
                <a:tc>
                  <a:txBody>
                    <a:bodyPr/>
                    <a:lstStyle/>
                    <a:p>
                      <a:r>
                        <a:rPr lang="fr-FR" sz="1200" b="1" dirty="0">
                          <a:solidFill>
                            <a:srgbClr val="7030A0"/>
                          </a:solidFill>
                        </a:rPr>
                        <a:t>0.07</a:t>
                      </a:r>
                    </a:p>
                  </a:txBody>
                  <a:tcPr>
                    <a:noFill/>
                  </a:tcPr>
                </a:tc>
                <a:extLst>
                  <a:ext uri="{0D108BD9-81ED-4DB2-BD59-A6C34878D82A}">
                    <a16:rowId xmlns:a16="http://schemas.microsoft.com/office/drawing/2014/main" val="2769271343"/>
                  </a:ext>
                </a:extLst>
              </a:tr>
            </a:tbl>
          </a:graphicData>
        </a:graphic>
      </p:graphicFrame>
      <p:grpSp>
        <p:nvGrpSpPr>
          <p:cNvPr id="8" name="Groupe 7">
            <a:extLst>
              <a:ext uri="{FF2B5EF4-FFF2-40B4-BE49-F238E27FC236}">
                <a16:creationId xmlns:a16="http://schemas.microsoft.com/office/drawing/2014/main" id="{B8B7AFF9-CAE6-E4BF-C2B6-C7D3865D8FE5}"/>
              </a:ext>
            </a:extLst>
          </p:cNvPr>
          <p:cNvGrpSpPr/>
          <p:nvPr/>
        </p:nvGrpSpPr>
        <p:grpSpPr>
          <a:xfrm>
            <a:off x="925147" y="3980459"/>
            <a:ext cx="7351955" cy="1328366"/>
            <a:chOff x="925147" y="4075459"/>
            <a:chExt cx="7351955" cy="1328366"/>
          </a:xfrm>
        </p:grpSpPr>
        <p:sp>
          <p:nvSpPr>
            <p:cNvPr id="4" name="ZoneTexte 3">
              <a:extLst>
                <a:ext uri="{FF2B5EF4-FFF2-40B4-BE49-F238E27FC236}">
                  <a16:creationId xmlns:a16="http://schemas.microsoft.com/office/drawing/2014/main" id="{0E8FD8D1-3249-0BCA-95FB-C5D1BCCC6893}"/>
                </a:ext>
              </a:extLst>
            </p:cNvPr>
            <p:cNvSpPr txBox="1"/>
            <p:nvPr/>
          </p:nvSpPr>
          <p:spPr>
            <a:xfrm>
              <a:off x="925147" y="4075459"/>
              <a:ext cx="7351955" cy="584775"/>
            </a:xfrm>
            <a:prstGeom prst="rect">
              <a:avLst/>
            </a:prstGeom>
            <a:noFill/>
          </p:spPr>
          <p:txBody>
            <a:bodyPr wrap="square">
              <a:spAutoFit/>
            </a:bodyPr>
            <a:lstStyle/>
            <a:p>
              <a:pPr>
                <a:tabLst>
                  <a:tab pos="1558925" algn="ctr"/>
                </a:tabLst>
              </a:pPr>
              <a:r>
                <a:rPr lang="fr-FR" sz="1600" i="1" dirty="0">
                  <a:solidFill>
                    <a:srgbClr val="800080"/>
                  </a:solidFill>
                </a:rPr>
                <a:t>Un </a:t>
              </a:r>
              <a:r>
                <a:rPr lang="fr-FR" sz="1600" i="1" dirty="0" err="1">
                  <a:solidFill>
                    <a:srgbClr val="800080"/>
                  </a:solidFill>
                </a:rPr>
                <a:t>LabelEncoder</a:t>
              </a:r>
              <a:r>
                <a:rPr lang="fr-FR" sz="1600" i="1" dirty="0">
                  <a:solidFill>
                    <a:srgbClr val="800080"/>
                  </a:solidFill>
                </a:rPr>
                <a:t> permet de transformer des chaines de caractères en valeurs numériques : (Est, Nord, Ouest, Sud) =&gt; (0, 1, 2, 3)</a:t>
              </a:r>
              <a:endParaRPr lang="fr-FR" sz="1600" i="1" dirty="0">
                <a:solidFill>
                  <a:srgbClr val="419BDF"/>
                </a:solidFill>
              </a:endParaRPr>
            </a:p>
          </p:txBody>
        </p:sp>
        <p:sp>
          <p:nvSpPr>
            <p:cNvPr id="7" name="Rectangle 1">
              <a:extLst>
                <a:ext uri="{FF2B5EF4-FFF2-40B4-BE49-F238E27FC236}">
                  <a16:creationId xmlns:a16="http://schemas.microsoft.com/office/drawing/2014/main" id="{05F2E43A-8489-C33D-5B8F-2AD34ECF7506}"/>
                </a:ext>
              </a:extLst>
            </p:cNvPr>
            <p:cNvSpPr>
              <a:spLocks noChangeArrowheads="1"/>
            </p:cNvSpPr>
            <p:nvPr/>
          </p:nvSpPr>
          <p:spPr bwMode="auto">
            <a:xfrm>
              <a:off x="2089699" y="4665161"/>
              <a:ext cx="5022850" cy="738664"/>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sklearn.preprocessing</a:t>
              </a:r>
              <a:r>
                <a:rPr lang="fr-FR" sz="1400" i="1" dirty="0">
                  <a:solidFill>
                    <a:srgbClr val="800080"/>
                  </a:solidFill>
                </a:rPr>
                <a:t> import </a:t>
              </a:r>
              <a:r>
                <a:rPr lang="fr-FR" sz="1400" i="1" dirty="0" err="1">
                  <a:solidFill>
                    <a:srgbClr val="800080"/>
                  </a:solidFill>
                </a:rPr>
                <a:t>LabelEncoder</a:t>
              </a:r>
              <a:endParaRPr lang="fr-FR" sz="1400" i="1" dirty="0">
                <a:solidFill>
                  <a:srgbClr val="800080"/>
                </a:solidFill>
              </a:endParaRPr>
            </a:p>
            <a:p>
              <a:pPr>
                <a:tabLst>
                  <a:tab pos="1558925" algn="ctr"/>
                </a:tabLst>
              </a:pPr>
              <a:r>
                <a:rPr lang="fr-FR" sz="1400" i="1" dirty="0">
                  <a:solidFill>
                    <a:srgbClr val="800080"/>
                  </a:solidFill>
                </a:rPr>
                <a:t>encode = </a:t>
              </a:r>
              <a:r>
                <a:rPr lang="fr-FR" sz="1400" i="1" dirty="0" err="1">
                  <a:solidFill>
                    <a:srgbClr val="800080"/>
                  </a:solidFill>
                </a:rPr>
                <a:t>LabelEncoder</a:t>
              </a:r>
              <a:r>
                <a:rPr lang="fr-FR" sz="1400" i="1" dirty="0">
                  <a:solidFill>
                    <a:srgbClr val="800080"/>
                  </a:solidFill>
                </a:rPr>
                <a:t>()</a:t>
              </a:r>
            </a:p>
            <a:p>
              <a:pPr>
                <a:tabLst>
                  <a:tab pos="1558925" algn="ctr"/>
                </a:tabLst>
              </a:pPr>
              <a:r>
                <a:rPr lang="fr-FR" sz="1400" i="1" dirty="0">
                  <a:solidFill>
                    <a:srgbClr val="800080"/>
                  </a:solidFill>
                </a:rPr>
                <a:t>codes=</a:t>
              </a:r>
              <a:r>
                <a:rPr lang="fr-FR" sz="1400" i="1" dirty="0" err="1">
                  <a:solidFill>
                    <a:srgbClr val="800080"/>
                  </a:solidFill>
                </a:rPr>
                <a:t>encode.fit_transform</a:t>
              </a:r>
              <a:r>
                <a:rPr lang="fr-FR" sz="1400" i="1" dirty="0">
                  <a:solidFill>
                    <a:srgbClr val="800080"/>
                  </a:solidFill>
                </a:rPr>
                <a:t>(capitales['Région'])</a:t>
              </a:r>
            </a:p>
          </p:txBody>
        </p:sp>
      </p:grpSp>
      <p:grpSp>
        <p:nvGrpSpPr>
          <p:cNvPr id="9" name="Groupe 8">
            <a:extLst>
              <a:ext uri="{FF2B5EF4-FFF2-40B4-BE49-F238E27FC236}">
                <a16:creationId xmlns:a16="http://schemas.microsoft.com/office/drawing/2014/main" id="{C94E13CE-1144-FD94-7EF7-09ABF3899C7D}"/>
              </a:ext>
            </a:extLst>
          </p:cNvPr>
          <p:cNvGrpSpPr/>
          <p:nvPr/>
        </p:nvGrpSpPr>
        <p:grpSpPr>
          <a:xfrm>
            <a:off x="943086" y="5368202"/>
            <a:ext cx="7351955" cy="1305461"/>
            <a:chOff x="925147" y="4206086"/>
            <a:chExt cx="7351955" cy="1305461"/>
          </a:xfrm>
        </p:grpSpPr>
        <p:sp>
          <p:nvSpPr>
            <p:cNvPr id="10" name="ZoneTexte 9">
              <a:extLst>
                <a:ext uri="{FF2B5EF4-FFF2-40B4-BE49-F238E27FC236}">
                  <a16:creationId xmlns:a16="http://schemas.microsoft.com/office/drawing/2014/main" id="{616502C5-C989-4609-E1D8-5C3D03C2EA8D}"/>
                </a:ext>
              </a:extLst>
            </p:cNvPr>
            <p:cNvSpPr txBox="1"/>
            <p:nvPr/>
          </p:nvSpPr>
          <p:spPr>
            <a:xfrm>
              <a:off x="925147" y="4206086"/>
              <a:ext cx="7351955" cy="338554"/>
            </a:xfrm>
            <a:prstGeom prst="rect">
              <a:avLst/>
            </a:prstGeom>
            <a:noFill/>
          </p:spPr>
          <p:txBody>
            <a:bodyPr wrap="square">
              <a:spAutoFit/>
            </a:bodyPr>
            <a:lstStyle/>
            <a:p>
              <a:pPr>
                <a:tabLst>
                  <a:tab pos="1558925" algn="ctr"/>
                </a:tabLst>
              </a:pPr>
              <a:r>
                <a:rPr lang="fr-FR" sz="1600" i="1" dirty="0">
                  <a:solidFill>
                    <a:srgbClr val="800080"/>
                  </a:solidFill>
                </a:rPr>
                <a:t>Affichage des données en fonction des deux premières variables de l’ACP</a:t>
              </a:r>
              <a:endParaRPr lang="fr-FR" sz="1600" i="1" dirty="0">
                <a:solidFill>
                  <a:srgbClr val="419BDF"/>
                </a:solidFill>
              </a:endParaRPr>
            </a:p>
          </p:txBody>
        </p:sp>
        <p:sp>
          <p:nvSpPr>
            <p:cNvPr id="11" name="Rectangle 1">
              <a:extLst>
                <a:ext uri="{FF2B5EF4-FFF2-40B4-BE49-F238E27FC236}">
                  <a16:creationId xmlns:a16="http://schemas.microsoft.com/office/drawing/2014/main" id="{252427B7-3BCB-F936-F092-C163166123C0}"/>
                </a:ext>
              </a:extLst>
            </p:cNvPr>
            <p:cNvSpPr>
              <a:spLocks noChangeArrowheads="1"/>
            </p:cNvSpPr>
            <p:nvPr/>
          </p:nvSpPr>
          <p:spPr bwMode="auto">
            <a:xfrm>
              <a:off x="1775235" y="4557440"/>
              <a:ext cx="6115792" cy="954107"/>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fig</a:t>
              </a:r>
              <a:r>
                <a:rPr lang="fr-FR" sz="1400" i="1" dirty="0">
                  <a:solidFill>
                    <a:srgbClr val="800080"/>
                  </a:solidFill>
                </a:rPr>
                <a:t>, </a:t>
              </a:r>
              <a:r>
                <a:rPr lang="fr-FR" sz="1400" i="1" dirty="0" err="1">
                  <a:solidFill>
                    <a:srgbClr val="800080"/>
                  </a:solidFill>
                </a:rPr>
                <a:t>ax</a:t>
              </a:r>
              <a:r>
                <a:rPr lang="fr-FR" sz="1400" i="1" dirty="0">
                  <a:solidFill>
                    <a:srgbClr val="800080"/>
                  </a:solidFill>
                </a:rPr>
                <a:t> = </a:t>
              </a:r>
              <a:r>
                <a:rPr lang="fr-FR" sz="1400" i="1" dirty="0" err="1">
                  <a:solidFill>
                    <a:srgbClr val="800080"/>
                  </a:solidFill>
                </a:rPr>
                <a:t>plt.subplots</a:t>
              </a:r>
              <a:r>
                <a:rPr lang="fr-FR" sz="1400" i="1" dirty="0">
                  <a:solidFill>
                    <a:srgbClr val="800080"/>
                  </a:solidFill>
                </a:rPr>
                <a:t>()</a:t>
              </a:r>
            </a:p>
            <a:p>
              <a:pPr>
                <a:tabLst>
                  <a:tab pos="1558925" algn="ctr"/>
                </a:tabLst>
              </a:pPr>
              <a:r>
                <a:rPr lang="fr-FR" sz="1400" i="1" dirty="0" err="1">
                  <a:solidFill>
                    <a:srgbClr val="800080"/>
                  </a:solidFill>
                </a:rPr>
                <a:t>plt.scatter</a:t>
              </a:r>
              <a:r>
                <a:rPr lang="fr-FR" sz="1400" i="1" dirty="0">
                  <a:solidFill>
                    <a:srgbClr val="800080"/>
                  </a:solidFill>
                </a:rPr>
                <a:t>(</a:t>
              </a:r>
              <a:r>
                <a:rPr lang="fr-FR" sz="1400" i="1" dirty="0" err="1">
                  <a:solidFill>
                    <a:srgbClr val="800080"/>
                  </a:solidFill>
                </a:rPr>
                <a:t>capitales_acp</a:t>
              </a:r>
              <a:r>
                <a:rPr lang="fr-FR" sz="1400" i="1" dirty="0">
                  <a:solidFill>
                    <a:srgbClr val="800080"/>
                  </a:solidFill>
                </a:rPr>
                <a:t>[0], </a:t>
              </a:r>
              <a:r>
                <a:rPr lang="fr-FR" sz="1400" i="1" dirty="0" err="1">
                  <a:solidFill>
                    <a:srgbClr val="800080"/>
                  </a:solidFill>
                </a:rPr>
                <a:t>capitales_acp</a:t>
              </a:r>
              <a:r>
                <a:rPr lang="fr-FR" sz="1400" i="1" dirty="0">
                  <a:solidFill>
                    <a:srgbClr val="800080"/>
                  </a:solidFill>
                </a:rPr>
                <a:t>[1], c=codes</a:t>
              </a:r>
            </a:p>
            <a:p>
              <a:pPr>
                <a:tabLst>
                  <a:tab pos="1558925" algn="ctr"/>
                </a:tabLst>
              </a:pPr>
              <a:r>
                <a:rPr lang="fr-FR" sz="1400" i="1" dirty="0">
                  <a:solidFill>
                    <a:srgbClr val="800080"/>
                  </a:solidFill>
                </a:rPr>
                <a:t>for </a:t>
              </a:r>
              <a:r>
                <a:rPr lang="fr-FR" sz="1400" i="1" dirty="0" err="1">
                  <a:solidFill>
                    <a:srgbClr val="800080"/>
                  </a:solidFill>
                </a:rPr>
                <a:t>ind</a:t>
              </a:r>
              <a:r>
                <a:rPr lang="fr-FR" sz="1400" i="1" dirty="0">
                  <a:solidFill>
                    <a:srgbClr val="800080"/>
                  </a:solidFill>
                </a:rPr>
                <a:t> in </a:t>
              </a:r>
              <a:r>
                <a:rPr lang="fr-FR" sz="1400" i="1" dirty="0" err="1">
                  <a:solidFill>
                    <a:srgbClr val="800080"/>
                  </a:solidFill>
                </a:rPr>
                <a:t>capitales_acp.iterrows</a:t>
              </a:r>
              <a:r>
                <a:rPr lang="fr-FR" sz="1400" i="1" dirty="0">
                  <a:solidFill>
                    <a:srgbClr val="800080"/>
                  </a:solidFill>
                </a:rPr>
                <a:t>(): 		      </a:t>
              </a:r>
              <a:r>
                <a:rPr lang="fr-FR" sz="1400" i="1" dirty="0">
                  <a:solidFill>
                    <a:srgbClr val="419BDF"/>
                  </a:solidFill>
                </a:rPr>
                <a:t># Affichage des noms</a:t>
              </a:r>
              <a:endParaRPr lang="fr-FR" sz="1400" i="1" dirty="0">
                <a:solidFill>
                  <a:srgbClr val="800080"/>
                </a:solidFill>
              </a:endParaRPr>
            </a:p>
            <a:p>
              <a:pPr>
                <a:tabLst>
                  <a:tab pos="1558925" algn="ctr"/>
                </a:tabLst>
              </a:pPr>
              <a:r>
                <a:rPr lang="fr-FR" sz="1400" i="1" dirty="0">
                  <a:solidFill>
                    <a:srgbClr val="800080"/>
                  </a:solidFill>
                </a:rPr>
                <a:t>    </a:t>
              </a:r>
              <a:r>
                <a:rPr lang="fr-FR" sz="1400" i="1" dirty="0" err="1">
                  <a:solidFill>
                    <a:srgbClr val="800080"/>
                  </a:solidFill>
                </a:rPr>
                <a:t>ax.annotate</a:t>
              </a:r>
              <a:r>
                <a:rPr lang="fr-FR" sz="1400" i="1" dirty="0">
                  <a:solidFill>
                    <a:srgbClr val="800080"/>
                  </a:solidFill>
                </a:rPr>
                <a:t>(</a:t>
              </a:r>
              <a:r>
                <a:rPr lang="fr-FR" sz="1400" i="1" dirty="0" err="1">
                  <a:solidFill>
                    <a:srgbClr val="800080"/>
                  </a:solidFill>
                </a:rPr>
                <a:t>ind</a:t>
              </a:r>
              <a:r>
                <a:rPr lang="fr-FR" sz="1400" i="1" dirty="0">
                  <a:solidFill>
                    <a:srgbClr val="800080"/>
                  </a:solidFill>
                </a:rPr>
                <a:t>[0][0:3], (</a:t>
              </a:r>
              <a:r>
                <a:rPr lang="fr-FR" sz="1400" i="1" dirty="0" err="1">
                  <a:solidFill>
                    <a:srgbClr val="800080"/>
                  </a:solidFill>
                </a:rPr>
                <a:t>ind</a:t>
              </a:r>
              <a:r>
                <a:rPr lang="fr-FR" sz="1400" i="1" dirty="0">
                  <a:solidFill>
                    <a:srgbClr val="800080"/>
                  </a:solidFill>
                </a:rPr>
                <a:t>[1][0]+0.2, </a:t>
              </a:r>
              <a:r>
                <a:rPr lang="fr-FR" sz="1400" i="1" dirty="0" err="1">
                  <a:solidFill>
                    <a:srgbClr val="800080"/>
                  </a:solidFill>
                </a:rPr>
                <a:t>ind</a:t>
              </a:r>
              <a:r>
                <a:rPr lang="fr-FR" sz="1400" i="1" dirty="0">
                  <a:solidFill>
                    <a:srgbClr val="800080"/>
                  </a:solidFill>
                </a:rPr>
                <a:t>[1][1]+0.2), </a:t>
              </a:r>
              <a:r>
                <a:rPr lang="fr-FR" sz="1400" i="1" dirty="0" err="1">
                  <a:solidFill>
                    <a:srgbClr val="800080"/>
                  </a:solidFill>
                </a:rPr>
                <a:t>fontsize</a:t>
              </a:r>
              <a:r>
                <a:rPr lang="fr-FR" sz="1400" i="1" dirty="0">
                  <a:solidFill>
                    <a:srgbClr val="800080"/>
                  </a:solidFill>
                </a:rPr>
                <a:t>=8)</a:t>
              </a:r>
            </a:p>
          </p:txBody>
        </p:sp>
      </p:grpSp>
      <p:pic>
        <p:nvPicPr>
          <p:cNvPr id="13" name="Image 12">
            <a:extLst>
              <a:ext uri="{FF2B5EF4-FFF2-40B4-BE49-F238E27FC236}">
                <a16:creationId xmlns:a16="http://schemas.microsoft.com/office/drawing/2014/main" id="{4772469D-0BAA-1C0A-53C8-A4565D080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740" y="1735197"/>
            <a:ext cx="6883380" cy="5162535"/>
          </a:xfrm>
          <a:prstGeom prst="rect">
            <a:avLst/>
          </a:prstGeom>
        </p:spPr>
      </p:pic>
    </p:spTree>
    <p:extLst>
      <p:ext uri="{BB962C8B-B14F-4D97-AF65-F5344CB8AC3E}">
        <p14:creationId xmlns:p14="http://schemas.microsoft.com/office/powerpoint/2010/main" val="254284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367503"/>
            <a:chOff x="0" y="998538"/>
            <a:chExt cx="9144000" cy="13675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75405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Analyse des variables</a:t>
              </a:r>
              <a:endParaRPr lang="fr-FR" sz="2000" i="1" dirty="0">
                <a:solidFill>
                  <a:srgbClr val="800080"/>
                </a:solidFill>
              </a:endParaRPr>
            </a:p>
            <a:p>
              <a:pPr lvl="1" algn="just">
                <a:spcAft>
                  <a:spcPts val="600"/>
                </a:spcAft>
                <a:buFont typeface="Wingdings" pitchFamily="2" charset="2"/>
                <a:buChar char="§"/>
              </a:pPr>
              <a:endParaRPr lang="fr-FR"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p:sp>
        <p:nvSpPr>
          <p:cNvPr id="6" name="Rectangle 1">
            <a:extLst>
              <a:ext uri="{FF2B5EF4-FFF2-40B4-BE49-F238E27FC236}">
                <a16:creationId xmlns:a16="http://schemas.microsoft.com/office/drawing/2014/main" id="{9EE191F7-6E88-022A-48DE-F038D0B7A31B}"/>
              </a:ext>
            </a:extLst>
          </p:cNvPr>
          <p:cNvSpPr>
            <a:spLocks noChangeArrowheads="1"/>
          </p:cNvSpPr>
          <p:nvPr/>
        </p:nvSpPr>
        <p:spPr bwMode="auto">
          <a:xfrm>
            <a:off x="486530" y="2040170"/>
            <a:ext cx="8028078" cy="2677656"/>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def</a:t>
            </a:r>
            <a:r>
              <a:rPr lang="fr-FR" sz="1400" i="1" dirty="0">
                <a:solidFill>
                  <a:srgbClr val="800080"/>
                </a:solidFill>
              </a:rPr>
              <a:t> </a:t>
            </a:r>
            <a:r>
              <a:rPr lang="fr-FR" sz="1400" i="1" dirty="0" err="1">
                <a:solidFill>
                  <a:srgbClr val="800080"/>
                </a:solidFill>
              </a:rPr>
              <a:t>myplot</a:t>
            </a:r>
            <a:r>
              <a:rPr lang="fr-FR" sz="1400" i="1" dirty="0">
                <a:solidFill>
                  <a:srgbClr val="800080"/>
                </a:solidFill>
              </a:rPr>
              <a:t>(x, y, </a:t>
            </a:r>
            <a:r>
              <a:rPr lang="fr-FR" sz="1400" i="1" dirty="0" err="1">
                <a:solidFill>
                  <a:srgbClr val="800080"/>
                </a:solidFill>
              </a:rPr>
              <a:t>corX</a:t>
            </a:r>
            <a:r>
              <a:rPr lang="fr-FR" sz="1400" i="1" dirty="0">
                <a:solidFill>
                  <a:srgbClr val="800080"/>
                </a:solidFill>
              </a:rPr>
              <a:t>, </a:t>
            </a:r>
            <a:r>
              <a:rPr lang="fr-FR" sz="1400" i="1" dirty="0" err="1">
                <a:solidFill>
                  <a:srgbClr val="800080"/>
                </a:solidFill>
              </a:rPr>
              <a:t>corY</a:t>
            </a:r>
            <a:r>
              <a:rPr lang="fr-FR" sz="1400" i="1" dirty="0">
                <a:solidFill>
                  <a:srgbClr val="800080"/>
                </a:solidFill>
              </a:rPr>
              <a:t>, labels):</a:t>
            </a:r>
          </a:p>
          <a:p>
            <a:pPr>
              <a:tabLst>
                <a:tab pos="1558925" algn="ctr"/>
              </a:tabLst>
            </a:pPr>
            <a:r>
              <a:rPr lang="fr-FR" sz="1400" i="1" dirty="0">
                <a:solidFill>
                  <a:srgbClr val="800080"/>
                </a:solidFill>
              </a:rPr>
              <a:t>    </a:t>
            </a:r>
            <a:r>
              <a:rPr lang="fr-FR" sz="1400" i="1" dirty="0" err="1">
                <a:solidFill>
                  <a:srgbClr val="800080"/>
                </a:solidFill>
              </a:rPr>
              <a:t>scalex</a:t>
            </a:r>
            <a:r>
              <a:rPr lang="fr-FR" sz="1400" i="1" dirty="0">
                <a:solidFill>
                  <a:srgbClr val="800080"/>
                </a:solidFill>
              </a:rPr>
              <a:t> = 1.0/(</a:t>
            </a:r>
            <a:r>
              <a:rPr lang="fr-FR" sz="1400" i="1" dirty="0" err="1">
                <a:solidFill>
                  <a:srgbClr val="800080"/>
                </a:solidFill>
              </a:rPr>
              <a:t>x.max</a:t>
            </a:r>
            <a:r>
              <a:rPr lang="fr-FR" sz="1400" i="1" dirty="0">
                <a:solidFill>
                  <a:srgbClr val="800080"/>
                </a:solidFill>
              </a:rPr>
              <a:t>() - </a:t>
            </a:r>
            <a:r>
              <a:rPr lang="fr-FR" sz="1400" i="1" dirty="0" err="1">
                <a:solidFill>
                  <a:srgbClr val="800080"/>
                </a:solidFill>
              </a:rPr>
              <a:t>x.min</a:t>
            </a:r>
            <a:r>
              <a:rPr lang="fr-FR" sz="1400" i="1" dirty="0">
                <a:solidFill>
                  <a:srgbClr val="800080"/>
                </a:solidFill>
              </a:rPr>
              <a:t>())		</a:t>
            </a:r>
            <a:r>
              <a:rPr lang="fr-FR" sz="1400" i="1" dirty="0">
                <a:solidFill>
                  <a:srgbClr val="419BDF"/>
                </a:solidFill>
              </a:rPr>
              <a:t> # coefficient de normalisation x</a:t>
            </a:r>
            <a:endParaRPr lang="fr-FR" sz="1400" i="1" dirty="0">
              <a:solidFill>
                <a:srgbClr val="800080"/>
              </a:solidFill>
            </a:endParaRPr>
          </a:p>
          <a:p>
            <a:pPr>
              <a:tabLst>
                <a:tab pos="1558925" algn="ctr"/>
              </a:tabLst>
            </a:pPr>
            <a:r>
              <a:rPr lang="fr-FR" sz="1400" i="1" dirty="0">
                <a:solidFill>
                  <a:srgbClr val="800080"/>
                </a:solidFill>
              </a:rPr>
              <a:t>    </a:t>
            </a:r>
            <a:r>
              <a:rPr lang="fr-FR" sz="1400" i="1" dirty="0" err="1">
                <a:solidFill>
                  <a:srgbClr val="800080"/>
                </a:solidFill>
              </a:rPr>
              <a:t>scaley</a:t>
            </a:r>
            <a:r>
              <a:rPr lang="fr-FR" sz="1400" i="1" dirty="0">
                <a:solidFill>
                  <a:srgbClr val="800080"/>
                </a:solidFill>
              </a:rPr>
              <a:t> = 1.0/(</a:t>
            </a:r>
            <a:r>
              <a:rPr lang="fr-FR" sz="1400" i="1" dirty="0" err="1">
                <a:solidFill>
                  <a:srgbClr val="800080"/>
                </a:solidFill>
              </a:rPr>
              <a:t>y.max</a:t>
            </a:r>
            <a:r>
              <a:rPr lang="fr-FR" sz="1400" i="1" dirty="0">
                <a:solidFill>
                  <a:srgbClr val="800080"/>
                </a:solidFill>
              </a:rPr>
              <a:t>() - </a:t>
            </a:r>
            <a:r>
              <a:rPr lang="fr-FR" sz="1400" i="1" dirty="0" err="1">
                <a:solidFill>
                  <a:srgbClr val="800080"/>
                </a:solidFill>
              </a:rPr>
              <a:t>y.min</a:t>
            </a:r>
            <a:r>
              <a:rPr lang="fr-FR" sz="1400" i="1" dirty="0">
                <a:solidFill>
                  <a:srgbClr val="800080"/>
                </a:solidFill>
              </a:rPr>
              <a:t>())		 </a:t>
            </a:r>
            <a:r>
              <a:rPr lang="fr-FR" sz="1400" i="1" dirty="0">
                <a:solidFill>
                  <a:srgbClr val="419BDF"/>
                </a:solidFill>
              </a:rPr>
              <a:t># coefficient de normalisation y</a:t>
            </a:r>
            <a:endParaRPr lang="fr-FR" sz="1400" i="1" dirty="0">
              <a:solidFill>
                <a:srgbClr val="800080"/>
              </a:solidFill>
            </a:endParaRPr>
          </a:p>
          <a:p>
            <a:pPr>
              <a:tabLst>
                <a:tab pos="1558925" algn="ctr"/>
              </a:tabLst>
            </a:pPr>
            <a:r>
              <a:rPr lang="fr-FR" sz="1400" i="1" dirty="0">
                <a:solidFill>
                  <a:srgbClr val="800080"/>
                </a:solidFill>
              </a:rPr>
              <a:t>    </a:t>
            </a:r>
            <a:r>
              <a:rPr lang="fr-FR" sz="1400" i="1" dirty="0" err="1">
                <a:solidFill>
                  <a:srgbClr val="800080"/>
                </a:solidFill>
              </a:rPr>
              <a:t>plt.scatter</a:t>
            </a:r>
            <a:r>
              <a:rPr lang="fr-FR" sz="1400" i="1" dirty="0">
                <a:solidFill>
                  <a:srgbClr val="800080"/>
                </a:solidFill>
              </a:rPr>
              <a:t>(x * </a:t>
            </a:r>
            <a:r>
              <a:rPr lang="fr-FR" sz="1400" i="1" dirty="0" err="1">
                <a:solidFill>
                  <a:srgbClr val="800080"/>
                </a:solidFill>
              </a:rPr>
              <a:t>scalex</a:t>
            </a:r>
            <a:r>
              <a:rPr lang="fr-FR" sz="1400" i="1" dirty="0">
                <a:solidFill>
                  <a:srgbClr val="800080"/>
                </a:solidFill>
              </a:rPr>
              <a:t>, y * </a:t>
            </a:r>
            <a:r>
              <a:rPr lang="fr-FR" sz="1400" i="1" dirty="0" err="1">
                <a:solidFill>
                  <a:srgbClr val="800080"/>
                </a:solidFill>
              </a:rPr>
              <a:t>scaley</a:t>
            </a:r>
            <a:r>
              <a:rPr lang="fr-FR" sz="1400" i="1" dirty="0">
                <a:solidFill>
                  <a:srgbClr val="800080"/>
                </a:solidFill>
              </a:rPr>
              <a:t>, c=codes)</a:t>
            </a:r>
          </a:p>
          <a:p>
            <a:pPr>
              <a:tabLst>
                <a:tab pos="1558925" algn="ctr"/>
              </a:tabLst>
            </a:pPr>
            <a:r>
              <a:rPr lang="fr-FR" sz="1400" i="1" dirty="0">
                <a:solidFill>
                  <a:srgbClr val="800080"/>
                </a:solidFill>
              </a:rPr>
              <a:t>    for i in range(</a:t>
            </a:r>
            <a:r>
              <a:rPr lang="fr-FR" sz="1400" i="1" dirty="0" err="1">
                <a:solidFill>
                  <a:srgbClr val="800080"/>
                </a:solidFill>
              </a:rPr>
              <a:t>len</a:t>
            </a:r>
            <a:r>
              <a:rPr lang="fr-FR" sz="1400" i="1" dirty="0">
                <a:solidFill>
                  <a:srgbClr val="800080"/>
                </a:solidFill>
              </a:rPr>
              <a:t>(x)):			</a:t>
            </a:r>
            <a:r>
              <a:rPr lang="fr-FR" sz="1400" i="1" dirty="0">
                <a:solidFill>
                  <a:srgbClr val="419BDF"/>
                </a:solidFill>
              </a:rPr>
              <a:t># Affichage des noms des villes</a:t>
            </a:r>
            <a:endParaRPr lang="fr-FR" sz="1400" i="1" dirty="0">
              <a:solidFill>
                <a:srgbClr val="800080"/>
              </a:solidFill>
            </a:endParaRPr>
          </a:p>
          <a:p>
            <a:pPr>
              <a:tabLst>
                <a:tab pos="1558925" algn="ctr"/>
              </a:tabLst>
            </a:pPr>
            <a:r>
              <a:rPr lang="fr-FR" sz="1400" i="1" dirty="0">
                <a:solidFill>
                  <a:srgbClr val="800080"/>
                </a:solidFill>
              </a:rPr>
              <a:t>        </a:t>
            </a:r>
            <a:r>
              <a:rPr lang="fr-FR" sz="1400" i="1" dirty="0" err="1">
                <a:solidFill>
                  <a:srgbClr val="800080"/>
                </a:solidFill>
              </a:rPr>
              <a:t>plt.text</a:t>
            </a:r>
            <a:r>
              <a:rPr lang="fr-FR" sz="1400" i="1" dirty="0">
                <a:solidFill>
                  <a:srgbClr val="800080"/>
                </a:solidFill>
              </a:rPr>
              <a:t>(x[i]*</a:t>
            </a:r>
            <a:r>
              <a:rPr lang="fr-FR" sz="1400" i="1" dirty="0" err="1">
                <a:solidFill>
                  <a:srgbClr val="800080"/>
                </a:solidFill>
              </a:rPr>
              <a:t>scalex</a:t>
            </a:r>
            <a:r>
              <a:rPr lang="fr-FR" sz="1400" i="1" dirty="0">
                <a:solidFill>
                  <a:srgbClr val="800080"/>
                </a:solidFill>
              </a:rPr>
              <a:t>, y[i]*</a:t>
            </a:r>
            <a:r>
              <a:rPr lang="fr-FR" sz="1400" i="1" dirty="0" err="1">
                <a:solidFill>
                  <a:srgbClr val="800080"/>
                </a:solidFill>
              </a:rPr>
              <a:t>scaley</a:t>
            </a:r>
            <a:r>
              <a:rPr lang="fr-FR" sz="1400" i="1" dirty="0">
                <a:solidFill>
                  <a:srgbClr val="800080"/>
                </a:solidFill>
              </a:rPr>
              <a:t>, </a:t>
            </a:r>
            <a:r>
              <a:rPr lang="fr-FR" sz="1400" i="1" dirty="0" err="1">
                <a:solidFill>
                  <a:srgbClr val="800080"/>
                </a:solidFill>
              </a:rPr>
              <a:t>capitales.index</a:t>
            </a:r>
            <a:r>
              <a:rPr lang="fr-FR" sz="1400" i="1" dirty="0">
                <a:solidFill>
                  <a:srgbClr val="800080"/>
                </a:solidFill>
              </a:rPr>
              <a:t>[i][0:3])</a:t>
            </a:r>
          </a:p>
          <a:p>
            <a:pPr>
              <a:tabLst>
                <a:tab pos="1558925" algn="ctr"/>
              </a:tabLst>
            </a:pPr>
            <a:r>
              <a:rPr lang="fr-FR" sz="1400" i="1" dirty="0">
                <a:solidFill>
                  <a:srgbClr val="800080"/>
                </a:solidFill>
              </a:rPr>
              <a:t>    for i in labels:				</a:t>
            </a:r>
            <a:r>
              <a:rPr lang="fr-FR" sz="1400" i="1" dirty="0">
                <a:solidFill>
                  <a:srgbClr val="419BDF"/>
                </a:solidFill>
              </a:rPr>
              <a:t> # Affichage des noms des mois</a:t>
            </a:r>
            <a:endParaRPr lang="fr-FR" sz="1400" i="1" dirty="0">
              <a:solidFill>
                <a:srgbClr val="800080"/>
              </a:solidFill>
            </a:endParaRPr>
          </a:p>
          <a:p>
            <a:pPr>
              <a:tabLst>
                <a:tab pos="1558925" algn="ctr"/>
              </a:tabLst>
            </a:pPr>
            <a:r>
              <a:rPr lang="fr-FR" sz="1400" i="1" dirty="0">
                <a:solidFill>
                  <a:srgbClr val="800080"/>
                </a:solidFill>
              </a:rPr>
              <a:t>        </a:t>
            </a:r>
            <a:r>
              <a:rPr lang="fr-FR" sz="1400" i="1" dirty="0" err="1">
                <a:solidFill>
                  <a:srgbClr val="800080"/>
                </a:solidFill>
              </a:rPr>
              <a:t>plt.arrow</a:t>
            </a:r>
            <a:r>
              <a:rPr lang="fr-FR" sz="1400" i="1" dirty="0">
                <a:solidFill>
                  <a:srgbClr val="800080"/>
                </a:solidFill>
              </a:rPr>
              <a:t>(0, 0, </a:t>
            </a:r>
            <a:r>
              <a:rPr lang="fr-FR" sz="1400" i="1" dirty="0" err="1">
                <a:solidFill>
                  <a:srgbClr val="800080"/>
                </a:solidFill>
              </a:rPr>
              <a:t>corX</a:t>
            </a:r>
            <a:r>
              <a:rPr lang="fr-FR" sz="1400" i="1" dirty="0">
                <a:solidFill>
                  <a:srgbClr val="800080"/>
                </a:solidFill>
              </a:rPr>
              <a:t>[i], </a:t>
            </a:r>
            <a:r>
              <a:rPr lang="fr-FR" sz="1400" i="1" dirty="0" err="1">
                <a:solidFill>
                  <a:srgbClr val="800080"/>
                </a:solidFill>
              </a:rPr>
              <a:t>corY</a:t>
            </a:r>
            <a:r>
              <a:rPr lang="fr-FR" sz="1400" i="1" dirty="0">
                <a:solidFill>
                  <a:srgbClr val="800080"/>
                </a:solidFill>
              </a:rPr>
              <a:t>[i], </a:t>
            </a:r>
            <a:r>
              <a:rPr lang="fr-FR" sz="1400" i="1" dirty="0" err="1">
                <a:solidFill>
                  <a:srgbClr val="800080"/>
                </a:solidFill>
              </a:rPr>
              <a:t>color</a:t>
            </a:r>
            <a:r>
              <a:rPr lang="fr-FR" sz="1400" i="1" dirty="0">
                <a:solidFill>
                  <a:srgbClr val="800080"/>
                </a:solidFill>
              </a:rPr>
              <a:t> = '</a:t>
            </a:r>
            <a:r>
              <a:rPr lang="fr-FR" sz="1400" i="1" dirty="0" err="1">
                <a:solidFill>
                  <a:srgbClr val="800080"/>
                </a:solidFill>
              </a:rPr>
              <a:t>r',alpha</a:t>
            </a:r>
            <a:r>
              <a:rPr lang="fr-FR" sz="1400" i="1" dirty="0">
                <a:solidFill>
                  <a:srgbClr val="800080"/>
                </a:solidFill>
              </a:rPr>
              <a:t> = 0.5)</a:t>
            </a:r>
          </a:p>
          <a:p>
            <a:pPr>
              <a:tabLst>
                <a:tab pos="1558925" algn="ctr"/>
              </a:tabLst>
            </a:pPr>
            <a:r>
              <a:rPr lang="fr-FR" sz="1400" i="1" dirty="0">
                <a:solidFill>
                  <a:srgbClr val="800080"/>
                </a:solidFill>
              </a:rPr>
              <a:t>        </a:t>
            </a:r>
            <a:r>
              <a:rPr lang="fr-FR" sz="1400" i="1" dirty="0" err="1">
                <a:solidFill>
                  <a:srgbClr val="800080"/>
                </a:solidFill>
              </a:rPr>
              <a:t>plt.text</a:t>
            </a:r>
            <a:r>
              <a:rPr lang="fr-FR" sz="1400" i="1" dirty="0">
                <a:solidFill>
                  <a:srgbClr val="800080"/>
                </a:solidFill>
              </a:rPr>
              <a:t>(</a:t>
            </a:r>
            <a:r>
              <a:rPr lang="fr-FR" sz="1400" i="1" dirty="0" err="1">
                <a:solidFill>
                  <a:srgbClr val="800080"/>
                </a:solidFill>
              </a:rPr>
              <a:t>corX</a:t>
            </a:r>
            <a:r>
              <a:rPr lang="fr-FR" sz="1400" i="1" dirty="0">
                <a:solidFill>
                  <a:srgbClr val="800080"/>
                </a:solidFill>
              </a:rPr>
              <a:t>[i] * 1.15, </a:t>
            </a:r>
            <a:r>
              <a:rPr lang="fr-FR" sz="1400" i="1" dirty="0" err="1">
                <a:solidFill>
                  <a:srgbClr val="800080"/>
                </a:solidFill>
              </a:rPr>
              <a:t>corY</a:t>
            </a:r>
            <a:r>
              <a:rPr lang="fr-FR" sz="1400" i="1" dirty="0">
                <a:solidFill>
                  <a:srgbClr val="800080"/>
                </a:solidFill>
              </a:rPr>
              <a:t>[i] * 1.15, </a:t>
            </a:r>
            <a:r>
              <a:rPr lang="fr-FR" sz="1400" i="1" dirty="0" err="1">
                <a:solidFill>
                  <a:srgbClr val="800080"/>
                </a:solidFill>
              </a:rPr>
              <a:t>capitales.columns</a:t>
            </a:r>
            <a:r>
              <a:rPr lang="fr-FR" sz="1400" i="1" dirty="0">
                <a:solidFill>
                  <a:srgbClr val="800080"/>
                </a:solidFill>
              </a:rPr>
              <a:t>[i][0:3], </a:t>
            </a:r>
            <a:r>
              <a:rPr lang="fr-FR" sz="1400" i="1" dirty="0" err="1">
                <a:solidFill>
                  <a:srgbClr val="800080"/>
                </a:solidFill>
              </a:rPr>
              <a:t>color</a:t>
            </a:r>
            <a:r>
              <a:rPr lang="fr-FR" sz="1400" i="1" dirty="0">
                <a:solidFill>
                  <a:srgbClr val="800080"/>
                </a:solidFill>
              </a:rPr>
              <a:t> = 'g’, </a:t>
            </a:r>
          </a:p>
          <a:p>
            <a:pPr>
              <a:tabLst>
                <a:tab pos="1558925" algn="ctr"/>
              </a:tabLst>
            </a:pPr>
            <a:r>
              <a:rPr lang="fr-FR" sz="1400" i="1" dirty="0">
                <a:solidFill>
                  <a:srgbClr val="800080"/>
                </a:solidFill>
              </a:rPr>
              <a:t>				ha = 'center', va = 'center’)</a:t>
            </a:r>
          </a:p>
          <a:p>
            <a:pPr>
              <a:tabLst>
                <a:tab pos="1558925" algn="ctr"/>
              </a:tabLst>
            </a:pPr>
            <a:r>
              <a:rPr lang="fr-FR" sz="1400" i="1" dirty="0">
                <a:solidFill>
                  <a:srgbClr val="800080"/>
                </a:solidFill>
              </a:rPr>
              <a:t>    </a:t>
            </a:r>
            <a:r>
              <a:rPr lang="fr-FR" sz="1400" i="1" dirty="0" err="1">
                <a:solidFill>
                  <a:srgbClr val="800080"/>
                </a:solidFill>
              </a:rPr>
              <a:t>plt.xlabel</a:t>
            </a:r>
            <a:r>
              <a:rPr lang="fr-FR" sz="1400" i="1" dirty="0">
                <a:solidFill>
                  <a:srgbClr val="800080"/>
                </a:solidFill>
              </a:rPr>
              <a:t>("PC{}".format(1)) ; </a:t>
            </a:r>
            <a:r>
              <a:rPr lang="fr-FR" sz="1400" i="1" dirty="0" err="1">
                <a:solidFill>
                  <a:srgbClr val="800080"/>
                </a:solidFill>
              </a:rPr>
              <a:t>plt.ylabel</a:t>
            </a:r>
            <a:r>
              <a:rPr lang="fr-FR" sz="1400" i="1" dirty="0">
                <a:solidFill>
                  <a:srgbClr val="800080"/>
                </a:solidFill>
              </a:rPr>
              <a:t>("PC{}".format(2))</a:t>
            </a:r>
          </a:p>
          <a:p>
            <a:pPr>
              <a:tabLst>
                <a:tab pos="1558925" algn="ctr"/>
              </a:tabLst>
            </a:pPr>
            <a:r>
              <a:rPr lang="fr-FR" sz="1400" i="1" dirty="0">
                <a:solidFill>
                  <a:srgbClr val="800080"/>
                </a:solidFill>
              </a:rPr>
              <a:t>    </a:t>
            </a:r>
            <a:r>
              <a:rPr lang="fr-FR" sz="1400" i="1" dirty="0" err="1">
                <a:solidFill>
                  <a:srgbClr val="800080"/>
                </a:solidFill>
              </a:rPr>
              <a:t>plt.grid</a:t>
            </a:r>
            <a:r>
              <a:rPr lang="fr-FR" sz="1400" i="1" dirty="0">
                <a:solidFill>
                  <a:srgbClr val="800080"/>
                </a:solidFill>
              </a:rPr>
              <a:t>() ; </a:t>
            </a:r>
            <a:r>
              <a:rPr lang="fr-FR" sz="1400" i="1" dirty="0" err="1">
                <a:solidFill>
                  <a:srgbClr val="800080"/>
                </a:solidFill>
              </a:rPr>
              <a:t>plt.show</a:t>
            </a:r>
            <a:r>
              <a:rPr lang="fr-FR" sz="1400" i="1" dirty="0">
                <a:solidFill>
                  <a:srgbClr val="800080"/>
                </a:solidFill>
              </a:rPr>
              <a:t>()</a:t>
            </a:r>
          </a:p>
        </p:txBody>
      </p:sp>
      <p:sp>
        <p:nvSpPr>
          <p:cNvPr id="7" name="Rectangle 1">
            <a:extLst>
              <a:ext uri="{FF2B5EF4-FFF2-40B4-BE49-F238E27FC236}">
                <a16:creationId xmlns:a16="http://schemas.microsoft.com/office/drawing/2014/main" id="{10890284-2200-4D81-0C2F-AC38C829F6AA}"/>
              </a:ext>
            </a:extLst>
          </p:cNvPr>
          <p:cNvSpPr>
            <a:spLocks noChangeArrowheads="1"/>
          </p:cNvSpPr>
          <p:nvPr/>
        </p:nvSpPr>
        <p:spPr bwMode="auto">
          <a:xfrm>
            <a:off x="486530" y="4807433"/>
            <a:ext cx="8028078" cy="523220"/>
          </a:xfrm>
          <a:prstGeom prst="rect">
            <a:avLst/>
          </a:prstGeom>
          <a:noFill/>
          <a:ln w="15875">
            <a:solidFill>
              <a:srgbClr val="419BDF"/>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﻿labels=[0, 2, 4, 6, 8]</a:t>
            </a:r>
          </a:p>
          <a:p>
            <a:pPr>
              <a:tabLst>
                <a:tab pos="1558925" algn="ctr"/>
              </a:tabLst>
            </a:pPr>
            <a:r>
              <a:rPr lang="fr-FR" sz="1400" i="1" dirty="0" err="1">
                <a:solidFill>
                  <a:srgbClr val="800080"/>
                </a:solidFill>
              </a:rPr>
              <a:t>myplot</a:t>
            </a:r>
            <a:r>
              <a:rPr lang="fr-FR" sz="1400" i="1" dirty="0">
                <a:solidFill>
                  <a:srgbClr val="800080"/>
                </a:solidFill>
              </a:rPr>
              <a:t>(</a:t>
            </a:r>
            <a:r>
              <a:rPr lang="fr-FR" sz="1400" i="1" dirty="0" err="1">
                <a:solidFill>
                  <a:srgbClr val="800080"/>
                </a:solidFill>
              </a:rPr>
              <a:t>capitales_acp</a:t>
            </a:r>
            <a:r>
              <a:rPr lang="fr-FR" sz="1400" i="1" dirty="0">
                <a:solidFill>
                  <a:srgbClr val="800080"/>
                </a:solidFill>
              </a:rPr>
              <a:t>[0], </a:t>
            </a:r>
            <a:r>
              <a:rPr lang="fr-FR" sz="1400" i="1" dirty="0" err="1">
                <a:solidFill>
                  <a:srgbClr val="800080"/>
                </a:solidFill>
              </a:rPr>
              <a:t>capitales_acp</a:t>
            </a:r>
            <a:r>
              <a:rPr lang="fr-FR" sz="1400" i="1" dirty="0">
                <a:solidFill>
                  <a:srgbClr val="800080"/>
                </a:solidFill>
              </a:rPr>
              <a:t>[1], </a:t>
            </a:r>
            <a:r>
              <a:rPr lang="fr-FR" sz="1400" i="1" dirty="0" err="1">
                <a:solidFill>
                  <a:srgbClr val="800080"/>
                </a:solidFill>
              </a:rPr>
              <a:t>acp.components</a:t>
            </a:r>
            <a:r>
              <a:rPr lang="fr-FR" sz="1400" i="1" dirty="0">
                <a:solidFill>
                  <a:srgbClr val="800080"/>
                </a:solidFill>
              </a:rPr>
              <a:t>_[0], </a:t>
            </a:r>
            <a:r>
              <a:rPr lang="fr-FR" sz="1400" i="1" dirty="0" err="1">
                <a:solidFill>
                  <a:srgbClr val="800080"/>
                </a:solidFill>
              </a:rPr>
              <a:t>acp.components</a:t>
            </a:r>
            <a:r>
              <a:rPr lang="fr-FR" sz="1400" i="1" dirty="0">
                <a:solidFill>
                  <a:srgbClr val="800080"/>
                </a:solidFill>
              </a:rPr>
              <a:t>_[1], labels)</a:t>
            </a:r>
          </a:p>
        </p:txBody>
      </p:sp>
      <p:pic>
        <p:nvPicPr>
          <p:cNvPr id="9" name="Image 8">
            <a:extLst>
              <a:ext uri="{FF2B5EF4-FFF2-40B4-BE49-F238E27FC236}">
                <a16:creationId xmlns:a16="http://schemas.microsoft.com/office/drawing/2014/main" id="{4F34F08A-F4C1-45A4-4779-96BA69296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9613" y="1016231"/>
            <a:ext cx="5775623" cy="4284376"/>
          </a:xfrm>
          <a:prstGeom prst="rect">
            <a:avLst/>
          </a:prstGeom>
        </p:spPr>
      </p:pic>
      <p:sp>
        <p:nvSpPr>
          <p:cNvPr id="3" name="Rectangle 2">
            <a:extLst>
              <a:ext uri="{FF2B5EF4-FFF2-40B4-BE49-F238E27FC236}">
                <a16:creationId xmlns:a16="http://schemas.microsoft.com/office/drawing/2014/main" id="{C5B86302-BA95-BE13-95E4-D01F9BC60113}"/>
              </a:ext>
            </a:extLst>
          </p:cNvPr>
          <p:cNvSpPr/>
          <p:nvPr/>
        </p:nvSpPr>
        <p:spPr>
          <a:xfrm>
            <a:off x="422300" y="5323051"/>
            <a:ext cx="8222936" cy="1384995"/>
          </a:xfrm>
          <a:prstGeom prst="rect">
            <a:avLst/>
          </a:prstGeom>
        </p:spPr>
        <p:txBody>
          <a:bodyPr wrap="square">
            <a:spAutoFit/>
          </a:bodyPr>
          <a:lstStyle/>
          <a:p>
            <a:r>
              <a:rPr lang="fr-FR" sz="1400" i="1" dirty="0">
                <a:solidFill>
                  <a:srgbClr val="800080"/>
                </a:solidFill>
              </a:rPr>
              <a:t>Axe 1 : Tous les mois (Jan-</a:t>
            </a:r>
            <a:r>
              <a:rPr lang="fr-FR" sz="1400" i="1" dirty="0" err="1">
                <a:solidFill>
                  <a:srgbClr val="800080"/>
                </a:solidFill>
              </a:rPr>
              <a:t>Dec</a:t>
            </a:r>
            <a:r>
              <a:rPr lang="fr-FR" sz="1400" i="1" dirty="0">
                <a:solidFill>
                  <a:srgbClr val="800080"/>
                </a:solidFill>
              </a:rPr>
              <a:t>) sont corrélés positivement sur l’axe des x. Les capitales qui ont des valeurs positives sur l’axe x ont des températures élevées toute l’année.</a:t>
            </a:r>
          </a:p>
          <a:p>
            <a:r>
              <a:rPr lang="fr-FR" sz="1400" b="1" i="1" dirty="0">
                <a:solidFill>
                  <a:srgbClr val="800080"/>
                </a:solidFill>
              </a:rPr>
              <a:t>Valeurs moyennes des températures sur l’année.</a:t>
            </a:r>
          </a:p>
          <a:p>
            <a:r>
              <a:rPr lang="fr-FR" sz="1400" i="1" dirty="0">
                <a:solidFill>
                  <a:srgbClr val="800080"/>
                </a:solidFill>
              </a:rPr>
              <a:t>Axe 2 : Les mois (</a:t>
            </a:r>
            <a:r>
              <a:rPr lang="fr-FR" sz="1400" i="1" dirty="0" err="1">
                <a:solidFill>
                  <a:srgbClr val="800080"/>
                </a:solidFill>
              </a:rPr>
              <a:t>Avr-Oct</a:t>
            </a:r>
            <a:r>
              <a:rPr lang="fr-FR" sz="1400" i="1" dirty="0">
                <a:solidFill>
                  <a:srgbClr val="800080"/>
                </a:solidFill>
              </a:rPr>
              <a:t>) sont corrélés négativement à l’axe 2. Les villes avec des valeurs positives ont peu de différences entre les hivers et les étés. C’est l’inverse pour les autres villes.</a:t>
            </a:r>
          </a:p>
          <a:p>
            <a:r>
              <a:rPr lang="fr-FR" sz="1400" b="1" i="1" dirty="0">
                <a:solidFill>
                  <a:srgbClr val="800080"/>
                </a:solidFill>
              </a:rPr>
              <a:t>Variabilité des températures en les hivers et les étés.</a:t>
            </a:r>
          </a:p>
        </p:txBody>
      </p:sp>
    </p:spTree>
    <p:extLst>
      <p:ext uri="{BB962C8B-B14F-4D97-AF65-F5344CB8AC3E}">
        <p14:creationId xmlns:p14="http://schemas.microsoft.com/office/powerpoint/2010/main" val="97774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383165"/>
            <a:chOff x="0" y="998538"/>
            <a:chExt cx="9144000" cy="238316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76971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Analyse d’un jeu de données : digits</a:t>
              </a:r>
              <a:endParaRPr lang="fr-FR" sz="2000" dirty="0">
                <a:solidFill>
                  <a:srgbClr val="800080"/>
                </a:solidFill>
              </a:endParaRPr>
            </a:p>
            <a:p>
              <a:pPr lvl="1" algn="just">
                <a:spcAft>
                  <a:spcPts val="600"/>
                </a:spcAft>
                <a:buFont typeface="Wingdings" pitchFamily="2" charset="2"/>
                <a:buChar char="§"/>
              </a:pPr>
              <a:r>
                <a:rPr lang="fr-FR" i="1" dirty="0">
                  <a:solidFill>
                    <a:srgbClr val="800080"/>
                  </a:solidFill>
                </a:rPr>
                <a:t> digits de </a:t>
              </a:r>
              <a:r>
                <a:rPr lang="fr-FR" i="1" dirty="0" err="1">
                  <a:solidFill>
                    <a:srgbClr val="800080"/>
                  </a:solidFill>
                </a:rPr>
                <a:t>scikit-learn</a:t>
              </a:r>
              <a:r>
                <a:rPr lang="fr-FR" i="1" dirty="0">
                  <a:solidFill>
                    <a:srgbClr val="800080"/>
                  </a:solidFill>
                </a:rPr>
                <a:t> contient 1797 images de chiffres : de taille (8*8)</a:t>
              </a:r>
            </a:p>
            <a:p>
              <a:pPr lvl="1" algn="just">
                <a:spcAft>
                  <a:spcPts val="600"/>
                </a:spcAft>
                <a:buFont typeface="Wingdings" pitchFamily="2" charset="2"/>
                <a:buChar char="§"/>
              </a:pPr>
              <a:r>
                <a:rPr lang="fr-FR" i="1" dirty="0">
                  <a:solidFill>
                    <a:srgbClr val="800080"/>
                  </a:solidFill>
                </a:rPr>
                <a:t> Pour réduire la dimensionnalité on cherche le nombre de composants nécessaire pour la représentation des chiffres.</a:t>
              </a:r>
            </a:p>
            <a:p>
              <a:pPr algn="just">
                <a:spcAft>
                  <a:spcPts val="600"/>
                </a:spcAft>
                <a:buClr>
                  <a:schemeClr val="accent2"/>
                </a:buClr>
              </a:pP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Analyse en composante principale</a:t>
              </a:r>
              <a:endParaRPr lang="fr-FR" sz="2000" b="1" dirty="0">
                <a:solidFill>
                  <a:schemeClr val="folHlink"/>
                </a:solidFill>
              </a:endParaRPr>
            </a:p>
          </p:txBody>
        </p:sp>
      </p:grpSp>
      <p:sp>
        <p:nvSpPr>
          <p:cNvPr id="15" name="Rectangle 1">
            <a:extLst>
              <a:ext uri="{FF2B5EF4-FFF2-40B4-BE49-F238E27FC236}">
                <a16:creationId xmlns:a16="http://schemas.microsoft.com/office/drawing/2014/main" id="{54E35ACB-B0C8-6D49-8464-BB6CA11CB9C6}"/>
              </a:ext>
            </a:extLst>
          </p:cNvPr>
          <p:cNvSpPr>
            <a:spLocks noChangeArrowheads="1"/>
          </p:cNvSpPr>
          <p:nvPr/>
        </p:nvSpPr>
        <p:spPr bwMode="auto">
          <a:xfrm>
            <a:off x="391974" y="3040793"/>
            <a:ext cx="8385452"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sklearn.datasets</a:t>
            </a:r>
            <a:r>
              <a:rPr lang="fr-FR" sz="1400" i="1" dirty="0">
                <a:solidFill>
                  <a:srgbClr val="800080"/>
                </a:solidFill>
              </a:rPr>
              <a:t> import </a:t>
            </a:r>
            <a:r>
              <a:rPr lang="fr-FR" sz="1400" i="1" dirty="0" err="1">
                <a:solidFill>
                  <a:srgbClr val="800080"/>
                </a:solidFill>
              </a:rPr>
              <a:t>load_digits</a:t>
            </a:r>
            <a:r>
              <a:rPr lang="fr-FR" sz="1400" i="1" dirty="0">
                <a:solidFill>
                  <a:srgbClr val="800080"/>
                </a:solidFill>
              </a:rPr>
              <a:t>		</a:t>
            </a:r>
          </a:p>
          <a:p>
            <a:pPr>
              <a:tabLst>
                <a:tab pos="1558925" algn="ctr"/>
              </a:tabLst>
            </a:pPr>
            <a:r>
              <a:rPr lang="fr-FR" sz="1400" i="1" dirty="0">
                <a:solidFill>
                  <a:srgbClr val="800080"/>
                </a:solidFill>
              </a:rPr>
              <a:t>digits = </a:t>
            </a:r>
            <a:r>
              <a:rPr lang="fr-FR" sz="1400" i="1" dirty="0" err="1">
                <a:solidFill>
                  <a:srgbClr val="800080"/>
                </a:solidFill>
              </a:rPr>
              <a:t>load_digits</a:t>
            </a:r>
            <a:r>
              <a:rPr lang="fr-FR" sz="1400" i="1" dirty="0">
                <a:solidFill>
                  <a:srgbClr val="800080"/>
                </a:solidFill>
              </a:rPr>
              <a:t>() 				</a:t>
            </a:r>
            <a:r>
              <a:rPr lang="fr-FR" sz="1400" i="1" dirty="0">
                <a:solidFill>
                  <a:srgbClr val="419BDF"/>
                </a:solidFill>
              </a:rPr>
              <a:t># récupération des images (8*8)</a:t>
            </a:r>
            <a:endParaRPr lang="fr-FR" sz="1400" i="1" dirty="0">
              <a:solidFill>
                <a:srgbClr val="800080"/>
              </a:solidFill>
            </a:endParaRPr>
          </a:p>
          <a:p>
            <a:pPr>
              <a:tabLst>
                <a:tab pos="1558925" algn="ctr"/>
              </a:tabLst>
            </a:pPr>
            <a:r>
              <a:rPr lang="fr-FR" sz="1400" i="1" dirty="0" err="1">
                <a:solidFill>
                  <a:srgbClr val="800080"/>
                </a:solidFill>
              </a:rPr>
              <a:t>acp</a:t>
            </a:r>
            <a:r>
              <a:rPr lang="fr-FR" sz="1400" i="1" dirty="0">
                <a:solidFill>
                  <a:srgbClr val="800080"/>
                </a:solidFill>
              </a:rPr>
              <a:t> = PCA()	</a:t>
            </a:r>
          </a:p>
          <a:p>
            <a:pPr>
              <a:tabLst>
                <a:tab pos="1558925" algn="ctr"/>
              </a:tabLst>
            </a:pPr>
            <a:r>
              <a:rPr lang="fr-FR" sz="1400" i="1" dirty="0" err="1">
                <a:solidFill>
                  <a:srgbClr val="800080"/>
                </a:solidFill>
              </a:rPr>
              <a:t>digits_acp</a:t>
            </a:r>
            <a:r>
              <a:rPr lang="fr-FR" sz="1400" i="1" dirty="0">
                <a:solidFill>
                  <a:srgbClr val="800080"/>
                </a:solidFill>
              </a:rPr>
              <a:t> = </a:t>
            </a:r>
            <a:r>
              <a:rPr lang="fr-FR" sz="1400" i="1" dirty="0" err="1">
                <a:solidFill>
                  <a:srgbClr val="800080"/>
                </a:solidFill>
              </a:rPr>
              <a:t>acp.fit_transform</a:t>
            </a:r>
            <a:r>
              <a:rPr lang="fr-FR" sz="1400" i="1" dirty="0">
                <a:solidFill>
                  <a:srgbClr val="800080"/>
                </a:solidFill>
              </a:rPr>
              <a:t>(digits) 		</a:t>
            </a:r>
            <a:r>
              <a:rPr lang="fr-FR" sz="1400" i="1" dirty="0">
                <a:solidFill>
                  <a:srgbClr val="419BDF"/>
                </a:solidFill>
              </a:rPr>
              <a:t># analyse en composante principal</a:t>
            </a:r>
          </a:p>
          <a:p>
            <a:pPr>
              <a:tabLst>
                <a:tab pos="1558925" algn="ctr"/>
              </a:tabLst>
            </a:pPr>
            <a:r>
              <a:rPr lang="fr-FR" sz="1400" i="1" dirty="0">
                <a:solidFill>
                  <a:srgbClr val="419BDF"/>
                </a:solidFill>
              </a:rPr>
              <a:t># Calcul cumulé (</a:t>
            </a:r>
            <a:r>
              <a:rPr lang="fr-FR" sz="1400" i="1" dirty="0" err="1">
                <a:solidFill>
                  <a:srgbClr val="419BDF"/>
                </a:solidFill>
              </a:rPr>
              <a:t>cumsum</a:t>
            </a:r>
            <a:r>
              <a:rPr lang="fr-FR" sz="1400" i="1" dirty="0">
                <a:solidFill>
                  <a:srgbClr val="419BDF"/>
                </a:solidFill>
              </a:rPr>
              <a:t>) du niveau d’explication des composants</a:t>
            </a:r>
          </a:p>
          <a:p>
            <a:pPr>
              <a:tabLst>
                <a:tab pos="1558925" algn="ctr"/>
              </a:tabLst>
            </a:pPr>
            <a:r>
              <a:rPr lang="fr-FR" sz="1400" i="1" dirty="0" err="1">
                <a:solidFill>
                  <a:srgbClr val="800080"/>
                </a:solidFill>
              </a:rPr>
              <a:t>explained</a:t>
            </a:r>
            <a:r>
              <a:rPr lang="fr-FR" sz="1400" i="1" dirty="0">
                <a:solidFill>
                  <a:srgbClr val="800080"/>
                </a:solidFill>
              </a:rPr>
              <a:t> = ﻿</a:t>
            </a:r>
            <a:r>
              <a:rPr lang="fr-FR" sz="1400" i="1" dirty="0" err="1">
                <a:solidFill>
                  <a:srgbClr val="800080"/>
                </a:solidFill>
              </a:rPr>
              <a:t>np.cumsum</a:t>
            </a:r>
            <a:r>
              <a:rPr lang="fr-FR" sz="1400" i="1" dirty="0">
                <a:solidFill>
                  <a:srgbClr val="800080"/>
                </a:solidFill>
              </a:rPr>
              <a:t>(</a:t>
            </a:r>
            <a:r>
              <a:rPr lang="fr-FR" sz="1400" i="1" dirty="0" err="1">
                <a:solidFill>
                  <a:srgbClr val="800080"/>
                </a:solidFill>
              </a:rPr>
              <a:t>acp.explained_variance_ratio</a:t>
            </a:r>
            <a:r>
              <a:rPr lang="fr-FR" sz="1400" i="1" dirty="0">
                <a:solidFill>
                  <a:srgbClr val="800080"/>
                </a:solidFill>
              </a:rPr>
              <a:t>_)</a:t>
            </a:r>
            <a:endParaRPr lang="fr-FR" sz="1400" i="1" dirty="0">
              <a:solidFill>
                <a:srgbClr val="419BDF"/>
              </a:solidFill>
            </a:endParaRPr>
          </a:p>
          <a:p>
            <a:pPr>
              <a:tabLst>
                <a:tab pos="1558925" algn="ctr"/>
              </a:tabLst>
            </a:pPr>
            <a:r>
              <a:rPr lang="fr-FR" sz="1400" i="1" dirty="0" err="1">
                <a:solidFill>
                  <a:srgbClr val="800080"/>
                </a:solidFill>
              </a:rPr>
              <a:t>print</a:t>
            </a:r>
            <a:r>
              <a:rPr lang="fr-FR" sz="1400" i="1" dirty="0">
                <a:solidFill>
                  <a:srgbClr val="800080"/>
                </a:solidFill>
              </a:rPr>
              <a:t>(</a:t>
            </a:r>
            <a:r>
              <a:rPr lang="fr-FR" sz="1400" i="1" dirty="0" err="1">
                <a:solidFill>
                  <a:srgbClr val="800080"/>
                </a:solidFill>
              </a:rPr>
              <a:t>np.argmax</a:t>
            </a:r>
            <a:r>
              <a:rPr lang="fr-FR" sz="1400" i="1" dirty="0">
                <a:solidFill>
                  <a:srgbClr val="800080"/>
                </a:solidFill>
              </a:rPr>
              <a:t>(</a:t>
            </a:r>
            <a:r>
              <a:rPr lang="fr-FR" sz="1400" i="1" dirty="0" err="1">
                <a:solidFill>
                  <a:srgbClr val="800080"/>
                </a:solidFill>
              </a:rPr>
              <a:t>explained</a:t>
            </a:r>
            <a:r>
              <a:rPr lang="fr-FR" sz="1400" i="1" dirty="0">
                <a:solidFill>
                  <a:srgbClr val="800080"/>
                </a:solidFill>
              </a:rPr>
              <a:t> &gt; 0.97))		</a:t>
            </a:r>
            <a:r>
              <a:rPr lang="fr-FR" sz="1400" i="1" dirty="0">
                <a:solidFill>
                  <a:srgbClr val="419BDF"/>
                </a:solidFill>
              </a:rPr>
              <a:t># recherche du nombre de composants expliquant 97%</a:t>
            </a:r>
            <a:endParaRPr lang="fr-FR" sz="1400" i="1" dirty="0">
              <a:solidFill>
                <a:srgbClr val="800080"/>
              </a:solidFill>
            </a:endParaRPr>
          </a:p>
          <a:p>
            <a:pPr>
              <a:tabLst>
                <a:tab pos="1558925" algn="ctr"/>
              </a:tabLst>
            </a:pPr>
            <a:r>
              <a:rPr lang="fr-FR" sz="1400" i="1" dirty="0" err="1">
                <a:solidFill>
                  <a:srgbClr val="800080"/>
                </a:solidFill>
              </a:rPr>
              <a:t>plt.plot</a:t>
            </a:r>
            <a:r>
              <a:rPr lang="fr-FR" sz="1400" i="1" dirty="0">
                <a:solidFill>
                  <a:srgbClr val="800080"/>
                </a:solidFill>
              </a:rPr>
              <a:t>(</a:t>
            </a:r>
            <a:r>
              <a:rPr lang="fr-FR" sz="1400" i="1" dirty="0" err="1">
                <a:solidFill>
                  <a:srgbClr val="800080"/>
                </a:solidFill>
              </a:rPr>
              <a:t>explained</a:t>
            </a:r>
            <a:r>
              <a:rPr lang="fr-FR" sz="1400" i="1" dirty="0">
                <a:solidFill>
                  <a:srgbClr val="800080"/>
                </a:solidFill>
              </a:rPr>
              <a:t>)				</a:t>
            </a:r>
            <a:r>
              <a:rPr lang="fr-FR" sz="1400" i="1" dirty="0">
                <a:solidFill>
                  <a:srgbClr val="419BDF"/>
                </a:solidFill>
              </a:rPr>
              <a:t># Avec 33 variables on explique 97% des données</a:t>
            </a:r>
            <a:endParaRPr lang="fr-FR" sz="1400" i="1" dirty="0">
              <a:solidFill>
                <a:srgbClr val="800080"/>
              </a:solidFill>
            </a:endParaRPr>
          </a:p>
        </p:txBody>
      </p:sp>
      <p:sp>
        <p:nvSpPr>
          <p:cNvPr id="21" name="Rectangle 1">
            <a:extLst>
              <a:ext uri="{FF2B5EF4-FFF2-40B4-BE49-F238E27FC236}">
                <a16:creationId xmlns:a16="http://schemas.microsoft.com/office/drawing/2014/main" id="{5E225CD4-C941-7148-9C5C-EE8788207C0F}"/>
              </a:ext>
            </a:extLst>
          </p:cNvPr>
          <p:cNvSpPr>
            <a:spLocks noChangeArrowheads="1"/>
          </p:cNvSpPr>
          <p:nvPr/>
        </p:nvSpPr>
        <p:spPr bwMode="auto">
          <a:xfrm>
            <a:off x="398968" y="5058320"/>
            <a:ext cx="8385452"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acp</a:t>
            </a:r>
            <a:r>
              <a:rPr lang="fr-FR" sz="1400" i="1" dirty="0">
                <a:solidFill>
                  <a:srgbClr val="800080"/>
                </a:solidFill>
              </a:rPr>
              <a:t> = PCA(</a:t>
            </a:r>
            <a:r>
              <a:rPr lang="fr-FR" sz="1400" i="1" dirty="0" err="1">
                <a:solidFill>
                  <a:srgbClr val="800080"/>
                </a:solidFill>
              </a:rPr>
              <a:t>n_components</a:t>
            </a:r>
            <a:r>
              <a:rPr lang="fr-FR" sz="1400" i="1" dirty="0">
                <a:solidFill>
                  <a:srgbClr val="800080"/>
                </a:solidFill>
              </a:rPr>
              <a:t>=33)		</a:t>
            </a:r>
            <a:r>
              <a:rPr lang="fr-FR" sz="1400" i="1" dirty="0">
                <a:solidFill>
                  <a:srgbClr val="419BDF"/>
                </a:solidFill>
              </a:rPr>
              <a:t>#Réduction de la dimensionnalité à 33 composants</a:t>
            </a:r>
            <a:endParaRPr lang="fr-FR" sz="1400" i="1" dirty="0">
              <a:solidFill>
                <a:srgbClr val="800080"/>
              </a:solidFill>
            </a:endParaRPr>
          </a:p>
          <a:p>
            <a:pPr>
              <a:tabLst>
                <a:tab pos="1558925" algn="ctr"/>
              </a:tabLst>
            </a:pPr>
            <a:r>
              <a:rPr lang="fr-FR" sz="1400" i="1" dirty="0" err="1">
                <a:solidFill>
                  <a:srgbClr val="800080"/>
                </a:solidFill>
              </a:rPr>
              <a:t>digits_acp</a:t>
            </a:r>
            <a:r>
              <a:rPr lang="fr-FR" sz="1400" i="1" dirty="0">
                <a:solidFill>
                  <a:srgbClr val="800080"/>
                </a:solidFill>
              </a:rPr>
              <a:t> = </a:t>
            </a:r>
            <a:r>
              <a:rPr lang="fr-FR" sz="1400" i="1" dirty="0" err="1">
                <a:solidFill>
                  <a:srgbClr val="800080"/>
                </a:solidFill>
              </a:rPr>
              <a:t>acp.fit_transform</a:t>
            </a:r>
            <a:r>
              <a:rPr lang="fr-FR" sz="1400" i="1" dirty="0">
                <a:solidFill>
                  <a:srgbClr val="800080"/>
                </a:solidFill>
              </a:rPr>
              <a:t>(</a:t>
            </a:r>
            <a:r>
              <a:rPr lang="fr-FR" sz="1400" i="1" dirty="0" err="1">
                <a:solidFill>
                  <a:srgbClr val="800080"/>
                </a:solidFill>
              </a:rPr>
              <a:t>digits.data</a:t>
            </a:r>
            <a:r>
              <a:rPr lang="fr-FR" sz="1400" i="1" dirty="0">
                <a:solidFill>
                  <a:srgbClr val="800080"/>
                </a:solidFill>
              </a:rPr>
              <a:t>)	</a:t>
            </a:r>
            <a:r>
              <a:rPr lang="fr-FR" sz="1400" i="1" dirty="0">
                <a:solidFill>
                  <a:srgbClr val="419BDF"/>
                </a:solidFill>
              </a:rPr>
              <a:t>#Projection des images dans la base décorrélée</a:t>
            </a:r>
            <a:endParaRPr lang="fr-FR" sz="1400" i="1" dirty="0">
              <a:solidFill>
                <a:srgbClr val="800080"/>
              </a:solidFill>
            </a:endParaRPr>
          </a:p>
          <a:p>
            <a:pPr>
              <a:tabLst>
                <a:tab pos="1558925" algn="ctr"/>
              </a:tabLst>
            </a:pPr>
            <a:r>
              <a:rPr lang="fr-FR" sz="1400" i="1" dirty="0" err="1">
                <a:solidFill>
                  <a:srgbClr val="800080"/>
                </a:solidFill>
              </a:rPr>
              <a:t>digits_inverse</a:t>
            </a:r>
            <a:r>
              <a:rPr lang="fr-FR" sz="1400" i="1" dirty="0">
                <a:solidFill>
                  <a:srgbClr val="800080"/>
                </a:solidFill>
              </a:rPr>
              <a:t> = </a:t>
            </a:r>
            <a:r>
              <a:rPr lang="fr-FR" sz="1400" i="1" dirty="0" err="1">
                <a:solidFill>
                  <a:srgbClr val="800080"/>
                </a:solidFill>
              </a:rPr>
              <a:t>acp.inverse_transform</a:t>
            </a:r>
            <a:r>
              <a:rPr lang="fr-FR" sz="1400" i="1" dirty="0">
                <a:solidFill>
                  <a:srgbClr val="800080"/>
                </a:solidFill>
              </a:rPr>
              <a:t>(</a:t>
            </a:r>
            <a:r>
              <a:rPr lang="fr-FR" sz="1400" i="1" dirty="0" err="1">
                <a:solidFill>
                  <a:srgbClr val="800080"/>
                </a:solidFill>
              </a:rPr>
              <a:t>digits_acp</a:t>
            </a:r>
            <a:r>
              <a:rPr lang="fr-FR" sz="1400" i="1" dirty="0">
                <a:solidFill>
                  <a:srgbClr val="800080"/>
                </a:solidFill>
              </a:rPr>
              <a:t>[0])	</a:t>
            </a:r>
            <a:r>
              <a:rPr lang="fr-FR" sz="1400" i="1" dirty="0">
                <a:solidFill>
                  <a:srgbClr val="419BDF"/>
                </a:solidFill>
              </a:rPr>
              <a:t>#reconstitution d’une image compressée</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fig</a:t>
            </a:r>
            <a:r>
              <a:rPr lang="fr-FR" sz="1400" i="1" dirty="0">
                <a:solidFill>
                  <a:srgbClr val="800080"/>
                </a:solidFill>
              </a:rPr>
              <a:t>, </a:t>
            </a:r>
            <a:r>
              <a:rPr lang="fr-FR" sz="1400" i="1" dirty="0" err="1">
                <a:solidFill>
                  <a:srgbClr val="800080"/>
                </a:solidFill>
              </a:rPr>
              <a:t>ax</a:t>
            </a:r>
            <a:r>
              <a:rPr lang="fr-FR" sz="1400" i="1" dirty="0">
                <a:solidFill>
                  <a:srgbClr val="800080"/>
                </a:solidFill>
              </a:rPr>
              <a:t> = </a:t>
            </a:r>
            <a:r>
              <a:rPr lang="fr-FR" sz="1400" i="1" dirty="0" err="1">
                <a:solidFill>
                  <a:srgbClr val="800080"/>
                </a:solidFill>
              </a:rPr>
              <a:t>plt.subplots</a:t>
            </a:r>
            <a:r>
              <a:rPr lang="fr-FR" sz="1400" i="1" dirty="0">
                <a:solidFill>
                  <a:srgbClr val="800080"/>
                </a:solidFill>
              </a:rPr>
              <a:t>(1,2,)</a:t>
            </a:r>
          </a:p>
          <a:p>
            <a:pPr>
              <a:tabLst>
                <a:tab pos="1558925" algn="ctr"/>
              </a:tabLst>
            </a:pPr>
            <a:r>
              <a:rPr lang="fr-FR" sz="1400" i="1" dirty="0" err="1">
                <a:solidFill>
                  <a:srgbClr val="800080"/>
                </a:solidFill>
              </a:rPr>
              <a:t>ax</a:t>
            </a:r>
            <a:r>
              <a:rPr lang="fr-FR" sz="1400" i="1" dirty="0">
                <a:solidFill>
                  <a:srgbClr val="800080"/>
                </a:solidFill>
              </a:rPr>
              <a:t>[0].</a:t>
            </a:r>
            <a:r>
              <a:rPr lang="fr-FR" sz="1400" i="1" dirty="0" err="1">
                <a:solidFill>
                  <a:srgbClr val="800080"/>
                </a:solidFill>
              </a:rPr>
              <a:t>imshow</a:t>
            </a:r>
            <a:r>
              <a:rPr lang="fr-FR" sz="1400" i="1" dirty="0">
                <a:solidFill>
                  <a:srgbClr val="800080"/>
                </a:solidFill>
              </a:rPr>
              <a:t>(digits _</a:t>
            </a:r>
            <a:r>
              <a:rPr lang="fr-FR" sz="1400" i="1" dirty="0" err="1">
                <a:solidFill>
                  <a:srgbClr val="800080"/>
                </a:solidFill>
              </a:rPr>
              <a:t>inverse.reshape</a:t>
            </a:r>
            <a:r>
              <a:rPr lang="fr-FR" sz="1400" i="1" dirty="0">
                <a:solidFill>
                  <a:srgbClr val="800080"/>
                </a:solidFill>
              </a:rPr>
              <a:t>((8,8)))	</a:t>
            </a:r>
            <a:r>
              <a:rPr lang="fr-FR" sz="1400" i="1" dirty="0">
                <a:solidFill>
                  <a:srgbClr val="419BDF"/>
                </a:solidFill>
              </a:rPr>
              <a:t> #</a:t>
            </a:r>
            <a:r>
              <a:rPr lang="fr-FR" sz="1400" i="1" dirty="0" err="1">
                <a:solidFill>
                  <a:srgbClr val="419BDF"/>
                </a:solidFill>
              </a:rPr>
              <a:t>reshape</a:t>
            </a:r>
            <a:r>
              <a:rPr lang="fr-FR" sz="1400" i="1" dirty="0">
                <a:solidFill>
                  <a:srgbClr val="419BDF"/>
                </a:solidFill>
              </a:rPr>
              <a:t> permet de restructurer un vecteur de taille </a:t>
            </a:r>
            <a:r>
              <a:rPr lang="fr-FR" sz="1400" i="1" dirty="0" err="1">
                <a:solidFill>
                  <a:srgbClr val="800080"/>
                </a:solidFill>
              </a:rPr>
              <a:t>ax</a:t>
            </a:r>
            <a:r>
              <a:rPr lang="fr-FR" sz="1400" i="1" dirty="0">
                <a:solidFill>
                  <a:srgbClr val="800080"/>
                </a:solidFill>
              </a:rPr>
              <a:t>[1].</a:t>
            </a:r>
            <a:r>
              <a:rPr lang="fr-FR" sz="1400" i="1" dirty="0" err="1">
                <a:solidFill>
                  <a:srgbClr val="800080"/>
                </a:solidFill>
              </a:rPr>
              <a:t>imshow</a:t>
            </a:r>
            <a:r>
              <a:rPr lang="fr-FR" sz="1400" i="1" dirty="0">
                <a:solidFill>
                  <a:srgbClr val="800080"/>
                </a:solidFill>
              </a:rPr>
              <a:t>(</a:t>
            </a:r>
            <a:r>
              <a:rPr lang="fr-FR" sz="1400" i="1" dirty="0" err="1">
                <a:solidFill>
                  <a:srgbClr val="800080"/>
                </a:solidFill>
              </a:rPr>
              <a:t>digits.data</a:t>
            </a:r>
            <a:r>
              <a:rPr lang="fr-FR" sz="1400" i="1" dirty="0">
                <a:solidFill>
                  <a:srgbClr val="800080"/>
                </a:solidFill>
              </a:rPr>
              <a:t>[0].</a:t>
            </a:r>
            <a:r>
              <a:rPr lang="fr-FR" sz="1400" i="1" dirty="0" err="1">
                <a:solidFill>
                  <a:srgbClr val="800080"/>
                </a:solidFill>
              </a:rPr>
              <a:t>reshape</a:t>
            </a:r>
            <a:r>
              <a:rPr lang="fr-FR" sz="1400" i="1" dirty="0">
                <a:solidFill>
                  <a:srgbClr val="800080"/>
                </a:solidFill>
              </a:rPr>
              <a:t>((8,8)))	</a:t>
            </a:r>
            <a:r>
              <a:rPr lang="fr-FR" sz="1400" i="1" dirty="0">
                <a:solidFill>
                  <a:srgbClr val="419BDF"/>
                </a:solidFill>
              </a:rPr>
              <a:t> #en une matrice 8*8 correspondant à une image</a:t>
            </a:r>
          </a:p>
        </p:txBody>
      </p:sp>
      <p:pic>
        <p:nvPicPr>
          <p:cNvPr id="3" name="Image 2">
            <a:extLst>
              <a:ext uri="{FF2B5EF4-FFF2-40B4-BE49-F238E27FC236}">
                <a16:creationId xmlns:a16="http://schemas.microsoft.com/office/drawing/2014/main" id="{9BE2B85A-6391-D6A5-3FE2-D483F44C7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084" y="1799680"/>
            <a:ext cx="6354763" cy="4766072"/>
          </a:xfrm>
          <a:prstGeom prst="rect">
            <a:avLst/>
          </a:prstGeom>
        </p:spPr>
      </p:pic>
      <p:pic>
        <p:nvPicPr>
          <p:cNvPr id="5" name="Image 4">
            <a:extLst>
              <a:ext uri="{FF2B5EF4-FFF2-40B4-BE49-F238E27FC236}">
                <a16:creationId xmlns:a16="http://schemas.microsoft.com/office/drawing/2014/main" id="{59234CB9-7709-2CDC-D13F-3BBEB391B2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148" y="1280439"/>
            <a:ext cx="7115452" cy="5336589"/>
          </a:xfrm>
          <a:prstGeom prst="rect">
            <a:avLst/>
          </a:prstGeom>
        </p:spPr>
      </p:pic>
    </p:spTree>
    <p:extLst>
      <p:ext uri="{BB962C8B-B14F-4D97-AF65-F5344CB8AC3E}">
        <p14:creationId xmlns:p14="http://schemas.microsoft.com/office/powerpoint/2010/main" val="184910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537327"/>
            <a:chOff x="0" y="998538"/>
            <a:chExt cx="9144000" cy="353732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92387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Principes de la CAH</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La CAH est une méthode de classification qui consiste à regrouper les individus qui se ressemble au sein d’un même ou groupe.</a:t>
              </a:r>
            </a:p>
            <a:p>
              <a:pPr lvl="1" algn="just">
                <a:spcAft>
                  <a:spcPts val="600"/>
                </a:spcAft>
                <a:buFont typeface="Wingdings" pitchFamily="2" charset="2"/>
                <a:buChar char="§"/>
              </a:pPr>
              <a:r>
                <a:rPr lang="fr-FR" i="1" dirty="0">
                  <a:solidFill>
                    <a:srgbClr val="800080"/>
                  </a:solidFill>
                  <a:sym typeface="Symbol" panose="05050102010706020507" pitchFamily="18" charset="2"/>
                </a:rPr>
                <a:t> On cherche au sein d’un groupe les individus soient semblables et que les groupes soient le plus dissemblables possible.</a:t>
              </a:r>
            </a:p>
            <a:p>
              <a:pPr lvl="1" algn="just">
                <a:spcAft>
                  <a:spcPts val="600"/>
                </a:spcAft>
                <a:buFont typeface="Wingdings" pitchFamily="2" charset="2"/>
                <a:buChar char="§"/>
              </a:pPr>
              <a:r>
                <a:rPr lang="fr-FR" i="1" dirty="0">
                  <a:solidFill>
                    <a:srgbClr val="800080"/>
                  </a:solidFill>
                  <a:sym typeface="Symbol" panose="05050102010706020507" pitchFamily="18" charset="2"/>
                </a:rPr>
                <a:t> Le critère de ressemblance s’exprime sous la forme la distance qui sépare chaque individu pris deux à deux. </a:t>
              </a:r>
            </a:p>
            <a:p>
              <a:pPr lvl="1" algn="just">
                <a:spcAft>
                  <a:spcPts val="600"/>
                </a:spcAft>
                <a:buFont typeface="Wingdings" pitchFamily="2" charset="2"/>
                <a:buChar char="§"/>
              </a:pPr>
              <a:r>
                <a:rPr lang="fr-FR" i="1" dirty="0">
                  <a:solidFill>
                    <a:srgbClr val="800080"/>
                  </a:solidFill>
                  <a:sym typeface="Symbol" panose="05050102010706020507" pitchFamily="18" charset="2"/>
                </a:rPr>
                <a:t> Un groupe est identifié par son barycentre (CG) qui correspond a la somme moyenne des paramètres de ses n individus qui le compose.</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Classification Ascendante Hiérarchique</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88B9C3E-8BB2-A5E5-9405-455026CAF22D}"/>
                  </a:ext>
                </a:extLst>
              </p:cNvPr>
              <p:cNvSpPr/>
              <p:nvPr/>
            </p:nvSpPr>
            <p:spPr>
              <a:xfrm>
                <a:off x="1595438" y="4567539"/>
                <a:ext cx="5527411"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smtClean="0">
                          <a:solidFill>
                            <a:srgbClr val="800080"/>
                          </a:solidFill>
                          <a:latin typeface="Cambria Math" panose="02040503050406030204" pitchFamily="18" charset="0"/>
                          <a:sym typeface="Symbol" panose="05050102010706020507" pitchFamily="18" charset="2"/>
                        </a:rPr>
                        <m:t>𝐶</m:t>
                      </m:r>
                      <m:r>
                        <a:rPr lang="fr-FR" b="0" i="1" smtClean="0">
                          <a:solidFill>
                            <a:srgbClr val="800080"/>
                          </a:solidFill>
                          <a:latin typeface="Cambria Math" panose="02040503050406030204" pitchFamily="18" charset="0"/>
                          <a:sym typeface="Symbol" panose="05050102010706020507" pitchFamily="18" charset="2"/>
                        </a:rPr>
                        <m:t>𝐺</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f>
                        <m:f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fPr>
                        <m:num>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num>
                        <m:den>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den>
                      </m:f>
                      <m:d>
                        <m:d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dPr>
                        <m:e>
                          <m:nary>
                            <m:naryPr>
                              <m:chr m:val="∑"/>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sup>
                            <m:e>
                              <m:sSubSup>
                                <m:sSubSup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sup>
                              </m:sSubSup>
                            </m:e>
                          </m:nary>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nary>
                            <m:naryPr>
                              <m:chr m:val="∑"/>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sub>
                            <m:sup>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sup>
                            <m:e>
                              <m:sSubSup>
                                <m:sSubSupPr>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2</m:t>
                                  </m:r>
                                </m:sup>
                              </m:sSubSup>
                            </m:e>
                          </m:nary>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 …,</m:t>
                          </m:r>
                          <m:nary>
                            <m:naryPr>
                              <m:chr m:val="∑"/>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sub>
                            <m:sup>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sup>
                            <m:e>
                              <m:sSubSup>
                                <m:sSubSupPr>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𝑚</m:t>
                                  </m:r>
                                </m:sup>
                              </m:sSubSup>
                            </m:e>
                          </m:nary>
                        </m:e>
                      </m:d>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d>
                        <m:d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dPr>
                        <m:e>
                          <m:sSubSup>
                            <m:sSubSup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sup>
                          </m:sSub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sSubSup>
                            <m:sSubSup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2</m:t>
                              </m:r>
                            </m:sup>
                          </m:sSub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sSubSup>
                            <m:sSubSup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𝑚</m:t>
                              </m:r>
                            </m:sup>
                          </m:sSubSup>
                        </m:e>
                      </m:d>
                    </m:oMath>
                  </m:oMathPara>
                </a14:m>
                <a:endParaRPr lang="fr-FR" dirty="0"/>
              </a:p>
            </p:txBody>
          </p:sp>
        </mc:Choice>
        <mc:Fallback xmlns="">
          <p:sp>
            <p:nvSpPr>
              <p:cNvPr id="3" name="Rectangle 2">
                <a:extLst>
                  <a:ext uri="{FF2B5EF4-FFF2-40B4-BE49-F238E27FC236}">
                    <a16:creationId xmlns:a16="http://schemas.microsoft.com/office/drawing/2014/main" id="{688B9C3E-8BB2-A5E5-9405-455026CAF22D}"/>
                  </a:ext>
                </a:extLst>
              </p:cNvPr>
              <p:cNvSpPr>
                <a:spLocks noRot="1" noChangeAspect="1" noMove="1" noResize="1" noEditPoints="1" noAdjustHandles="1" noChangeArrowheads="1" noChangeShapeType="1" noTextEdit="1"/>
              </p:cNvSpPr>
              <p:nvPr/>
            </p:nvSpPr>
            <p:spPr>
              <a:xfrm>
                <a:off x="1595438" y="4567539"/>
                <a:ext cx="5527411" cy="848566"/>
              </a:xfrm>
              <a:prstGeom prst="rect">
                <a:avLst/>
              </a:prstGeom>
              <a:blipFill>
                <a:blip r:embed="rId4"/>
                <a:stretch>
                  <a:fillRect t="-100000" b="-152941"/>
                </a:stretch>
              </a:blipFill>
            </p:spPr>
            <p:txBody>
              <a:bodyPr/>
              <a:lstStyle/>
              <a:p>
                <a:r>
                  <a:rPr lang="fr-FR">
                    <a:noFill/>
                  </a:rPr>
                  <a:t> </a:t>
                </a:r>
              </a:p>
            </p:txBody>
          </p:sp>
        </mc:Fallback>
      </mc:AlternateContent>
      <p:sp>
        <p:nvSpPr>
          <p:cNvPr id="6" name="Text Box 10">
            <a:extLst>
              <a:ext uri="{FF2B5EF4-FFF2-40B4-BE49-F238E27FC236}">
                <a16:creationId xmlns:a16="http://schemas.microsoft.com/office/drawing/2014/main" id="{96192B82-F444-756E-79B0-66BB6E6B61CB}"/>
              </a:ext>
            </a:extLst>
          </p:cNvPr>
          <p:cNvSpPr txBox="1">
            <a:spLocks noChangeArrowheads="1"/>
          </p:cNvSpPr>
          <p:nvPr/>
        </p:nvSpPr>
        <p:spPr bwMode="auto">
          <a:xfrm>
            <a:off x="689532" y="5445215"/>
            <a:ext cx="8140419" cy="646331"/>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sym typeface="Symbol" panose="05050102010706020507" pitchFamily="18" charset="2"/>
              </a:rPr>
              <a:t> La distance entre deux groupes CG</a:t>
            </a:r>
            <a:r>
              <a:rPr lang="fr-FR" i="1" baseline="-25000" dirty="0">
                <a:solidFill>
                  <a:srgbClr val="800080"/>
                </a:solidFill>
                <a:sym typeface="Symbol" panose="05050102010706020507" pitchFamily="18" charset="2"/>
              </a:rPr>
              <a:t>1</a:t>
            </a:r>
            <a:r>
              <a:rPr lang="fr-FR" i="1" dirty="0">
                <a:solidFill>
                  <a:srgbClr val="800080"/>
                </a:solidFill>
                <a:sym typeface="Symbol" panose="05050102010706020507" pitchFamily="18" charset="2"/>
              </a:rPr>
              <a:t> et CG</a:t>
            </a:r>
            <a:r>
              <a:rPr lang="fr-FR" i="1" baseline="-25000" dirty="0">
                <a:solidFill>
                  <a:srgbClr val="800080"/>
                </a:solidFill>
                <a:sym typeface="Symbol" panose="05050102010706020507" pitchFamily="18" charset="2"/>
              </a:rPr>
              <a:t>2</a:t>
            </a:r>
            <a:r>
              <a:rPr lang="fr-FR" i="1" dirty="0">
                <a:solidFill>
                  <a:srgbClr val="800080"/>
                </a:solidFill>
                <a:sym typeface="Symbol" panose="05050102010706020507" pitchFamily="18" charset="2"/>
              </a:rPr>
              <a:t> correspond a la distance  entre leur centre de gravité.</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481115D-7B80-EA67-F7C2-85A776389297}"/>
                  </a:ext>
                </a:extLst>
              </p:cNvPr>
              <p:cNvSpPr/>
              <p:nvPr/>
            </p:nvSpPr>
            <p:spPr>
              <a:xfrm>
                <a:off x="5073286" y="5859462"/>
                <a:ext cx="2245423"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fr-FR" i="1" smtClean="0">
                              <a:solidFill>
                                <a:srgbClr val="800080"/>
                              </a:solidFill>
                              <a:latin typeface="Cambria Math" panose="02040503050406030204" pitchFamily="18" charset="0"/>
                              <a:sym typeface="Symbol" panose="05050102010706020507" pitchFamily="18" charset="2"/>
                            </a:rPr>
                          </m:ctrlPr>
                        </m:sSupPr>
                        <m:e>
                          <m:r>
                            <a:rPr lang="fr-FR" b="0" i="1" smtClean="0">
                              <a:solidFill>
                                <a:srgbClr val="800080"/>
                              </a:solidFill>
                              <a:latin typeface="Cambria Math" panose="02040503050406030204" pitchFamily="18" charset="0"/>
                              <a:sym typeface="Symbol" panose="05050102010706020507" pitchFamily="18" charset="2"/>
                            </a:rPr>
                            <m:t>𝑑</m:t>
                          </m:r>
                        </m:e>
                        <m:sup>
                          <m:r>
                            <a:rPr lang="fr-FR" b="0" i="1" smtClean="0">
                              <a:solidFill>
                                <a:srgbClr val="800080"/>
                              </a:solidFill>
                              <a:latin typeface="Cambria Math" panose="02040503050406030204" pitchFamily="18" charset="0"/>
                              <a:sym typeface="Symbol" panose="05050102010706020507" pitchFamily="18" charset="2"/>
                            </a:rPr>
                            <m:t>2</m:t>
                          </m:r>
                        </m:sup>
                      </m:s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nary>
                        <m:naryPr>
                          <m:chr m:val="∑"/>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𝑚</m:t>
                          </m:r>
                        </m:sup>
                        <m:e>
                          <m:d>
                            <m:d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dPr>
                            <m:e>
                              <m:sSubSup>
                                <m:sSubSup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p>
                              </m:sSub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sSubSup>
                                <m:sSubSup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2</m:t>
                                  </m:r>
                                </m:sub>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p>
                              </m:sSubSup>
                            </m:e>
                          </m:d>
                        </m:e>
                      </m:nary>
                    </m:oMath>
                  </m:oMathPara>
                </a14:m>
                <a:endParaRPr lang="fr-FR" dirty="0"/>
              </a:p>
            </p:txBody>
          </p:sp>
        </mc:Choice>
        <mc:Fallback xmlns="">
          <p:sp>
            <p:nvSpPr>
              <p:cNvPr id="7" name="Rectangle 6">
                <a:extLst>
                  <a:ext uri="{FF2B5EF4-FFF2-40B4-BE49-F238E27FC236}">
                    <a16:creationId xmlns:a16="http://schemas.microsoft.com/office/drawing/2014/main" id="{C481115D-7B80-EA67-F7C2-85A776389297}"/>
                  </a:ext>
                </a:extLst>
              </p:cNvPr>
              <p:cNvSpPr>
                <a:spLocks noRot="1" noChangeAspect="1" noMove="1" noResize="1" noEditPoints="1" noAdjustHandles="1" noChangeArrowheads="1" noChangeShapeType="1" noTextEdit="1"/>
              </p:cNvSpPr>
              <p:nvPr/>
            </p:nvSpPr>
            <p:spPr>
              <a:xfrm>
                <a:off x="5073286" y="5859462"/>
                <a:ext cx="2245423" cy="848566"/>
              </a:xfrm>
              <a:prstGeom prst="rect">
                <a:avLst/>
              </a:prstGeom>
              <a:blipFill>
                <a:blip r:embed="rId5"/>
                <a:stretch>
                  <a:fillRect l="-8427" t="-101493" b="-15671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6FF2D68-2FCD-00B5-D499-4B6F21C87B1E}"/>
                  </a:ext>
                </a:extLst>
              </p:cNvPr>
              <p:cNvSpPr/>
              <p:nvPr/>
            </p:nvSpPr>
            <p:spPr>
              <a:xfrm>
                <a:off x="2082955" y="6091546"/>
                <a:ext cx="2354812" cy="650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1600" i="1" smtClean="0">
                              <a:solidFill>
                                <a:srgbClr val="800080"/>
                              </a:solidFill>
                              <a:latin typeface="Cambria Math" panose="02040503050406030204" pitchFamily="18" charset="0"/>
                              <a:sym typeface="Symbol" panose="05050102010706020507" pitchFamily="18" charset="2"/>
                            </a:rPr>
                          </m:ctrlPr>
                        </m:sSubPr>
                        <m:e>
                          <m:r>
                            <a:rPr lang="fr-FR" sz="1600" b="0" i="1" smtClean="0">
                              <a:solidFill>
                                <a:srgbClr val="800080"/>
                              </a:solidFill>
                              <a:latin typeface="Cambria Math" panose="02040503050406030204" pitchFamily="18" charset="0"/>
                              <a:sym typeface="Symbol" panose="05050102010706020507" pitchFamily="18" charset="2"/>
                            </a:rPr>
                            <m:t>𝐶𝐺</m:t>
                          </m:r>
                        </m:e>
                        <m:sub>
                          <m:r>
                            <a:rPr lang="fr-FR" sz="1600" b="0" i="1" smtClean="0">
                              <a:solidFill>
                                <a:srgbClr val="800080"/>
                              </a:solidFill>
                              <a:latin typeface="Cambria Math" panose="02040503050406030204" pitchFamily="18" charset="0"/>
                              <a:sym typeface="Symbol" panose="05050102010706020507" pitchFamily="18" charset="2"/>
                            </a:rPr>
                            <m:t>1</m:t>
                          </m:r>
                        </m:sub>
                      </m:sSub>
                      <m:r>
                        <a:rPr lang="fr-FR" sz="1600" b="0" i="1" smtClean="0">
                          <a:solidFill>
                            <a:srgbClr val="800080"/>
                          </a:solidFill>
                          <a:latin typeface="Cambria Math" panose="02040503050406030204" pitchFamily="18" charset="0"/>
                          <a:sym typeface="Symbol" panose="05050102010706020507" pitchFamily="18" charset="2"/>
                        </a:rPr>
                        <m:t>=(</m:t>
                      </m:r>
                      <m:sSubSup>
                        <m:sSubSupPr>
                          <m:ctrlPr>
                            <a:rPr lang="fr-FR" sz="1600" b="0" i="1" smtClean="0">
                              <a:solidFill>
                                <a:srgbClr val="800080"/>
                              </a:solidFill>
                              <a:latin typeface="Cambria Math" panose="02040503050406030204" pitchFamily="18" charset="0"/>
                              <a:sym typeface="Symbol" panose="05050102010706020507" pitchFamily="18" charset="2"/>
                            </a:rPr>
                          </m:ctrlPr>
                        </m:sSubSupPr>
                        <m:e>
                          <m:r>
                            <a:rPr lang="fr-FR" sz="1600" b="0" i="1" smtClean="0">
                              <a:solidFill>
                                <a:srgbClr val="800080"/>
                              </a:solidFill>
                              <a:latin typeface="Cambria Math" panose="02040503050406030204" pitchFamily="18" charset="0"/>
                              <a:sym typeface="Symbol" panose="05050102010706020507" pitchFamily="18" charset="2"/>
                            </a:rPr>
                            <m:t>𝑥</m:t>
                          </m:r>
                        </m:e>
                        <m:sub>
                          <m:r>
                            <a:rPr lang="fr-FR" sz="1600" b="0" i="1" smtClean="0">
                              <a:solidFill>
                                <a:srgbClr val="800080"/>
                              </a:solidFill>
                              <a:latin typeface="Cambria Math" panose="02040503050406030204" pitchFamily="18" charset="0"/>
                              <a:sym typeface="Symbol" panose="05050102010706020507" pitchFamily="18" charset="2"/>
                            </a:rPr>
                            <m:t>𝑔</m:t>
                          </m:r>
                          <m:r>
                            <a:rPr lang="fr-FR" sz="1600" b="0" i="1" smtClean="0">
                              <a:solidFill>
                                <a:srgbClr val="800080"/>
                              </a:solidFill>
                              <a:latin typeface="Cambria Math" panose="02040503050406030204" pitchFamily="18" charset="0"/>
                              <a:sym typeface="Symbol" panose="05050102010706020507" pitchFamily="18" charset="2"/>
                            </a:rPr>
                            <m:t>1</m:t>
                          </m:r>
                        </m:sub>
                        <m:sup>
                          <m:r>
                            <a:rPr lang="fr-FR" sz="1600" b="0" i="1" smtClean="0">
                              <a:solidFill>
                                <a:srgbClr val="800080"/>
                              </a:solidFill>
                              <a:latin typeface="Cambria Math" panose="02040503050406030204" pitchFamily="18" charset="0"/>
                              <a:sym typeface="Symbol" panose="05050102010706020507" pitchFamily="18" charset="2"/>
                            </a:rPr>
                            <m:t>1</m:t>
                          </m:r>
                        </m:sup>
                      </m:sSubSup>
                      <m:r>
                        <a:rPr lang="fr-FR" sz="1600" b="0" i="1" smtClean="0">
                          <a:solidFill>
                            <a:srgbClr val="800080"/>
                          </a:solidFill>
                          <a:latin typeface="Cambria Math" panose="02040503050406030204" pitchFamily="18" charset="0"/>
                          <a:sym typeface="Symbol" panose="05050102010706020507" pitchFamily="18" charset="2"/>
                        </a:rPr>
                        <m:t>, </m:t>
                      </m:r>
                      <m:sSubSup>
                        <m:sSubSupPr>
                          <m:ctrlPr>
                            <a:rPr lang="fr-FR" sz="1600" i="1">
                              <a:solidFill>
                                <a:srgbClr val="800080"/>
                              </a:solidFill>
                              <a:latin typeface="Cambria Math" panose="02040503050406030204" pitchFamily="18" charset="0"/>
                              <a:sym typeface="Symbol" panose="05050102010706020507" pitchFamily="18" charset="2"/>
                            </a:rPr>
                          </m:ctrlPr>
                        </m:sSubSupPr>
                        <m:e>
                          <m:r>
                            <a:rPr lang="fr-FR" sz="1600" i="1">
                              <a:solidFill>
                                <a:srgbClr val="800080"/>
                              </a:solidFill>
                              <a:latin typeface="Cambria Math" panose="02040503050406030204" pitchFamily="18" charset="0"/>
                              <a:sym typeface="Symbol" panose="05050102010706020507" pitchFamily="18" charset="2"/>
                            </a:rPr>
                            <m:t>𝑥</m:t>
                          </m:r>
                        </m:e>
                        <m:sub>
                          <m:r>
                            <a:rPr lang="fr-FR" sz="1600" b="0" i="1" smtClean="0">
                              <a:solidFill>
                                <a:srgbClr val="800080"/>
                              </a:solidFill>
                              <a:latin typeface="Cambria Math" panose="02040503050406030204" pitchFamily="18" charset="0"/>
                              <a:sym typeface="Symbol" panose="05050102010706020507" pitchFamily="18" charset="2"/>
                            </a:rPr>
                            <m:t>𝑔</m:t>
                          </m:r>
                          <m:r>
                            <a:rPr lang="fr-FR" sz="1600" i="1">
                              <a:solidFill>
                                <a:srgbClr val="800080"/>
                              </a:solidFill>
                              <a:latin typeface="Cambria Math" panose="02040503050406030204" pitchFamily="18" charset="0"/>
                              <a:sym typeface="Symbol" panose="05050102010706020507" pitchFamily="18" charset="2"/>
                            </a:rPr>
                            <m:t>1</m:t>
                          </m:r>
                        </m:sub>
                        <m:sup>
                          <m:r>
                            <a:rPr lang="fr-FR" sz="1600" b="0" i="1" smtClean="0">
                              <a:solidFill>
                                <a:srgbClr val="800080"/>
                              </a:solidFill>
                              <a:latin typeface="Cambria Math" panose="02040503050406030204" pitchFamily="18" charset="0"/>
                              <a:sym typeface="Symbol" panose="05050102010706020507" pitchFamily="18" charset="2"/>
                            </a:rPr>
                            <m:t>2</m:t>
                          </m:r>
                        </m:sup>
                      </m:sSubSup>
                      <m:r>
                        <a:rPr lang="fr-FR" sz="1600" b="0" i="1" smtClean="0">
                          <a:solidFill>
                            <a:srgbClr val="800080"/>
                          </a:solidFill>
                          <a:latin typeface="Cambria Math" panose="02040503050406030204" pitchFamily="18" charset="0"/>
                          <a:sym typeface="Symbol" panose="05050102010706020507" pitchFamily="18" charset="2"/>
                        </a:rPr>
                        <m:t>,…,</m:t>
                      </m:r>
                      <m:sSubSup>
                        <m:sSubSupPr>
                          <m:ctrlPr>
                            <a:rPr lang="fr-FR" sz="1600" i="1">
                              <a:solidFill>
                                <a:srgbClr val="800080"/>
                              </a:solidFill>
                              <a:latin typeface="Cambria Math" panose="02040503050406030204" pitchFamily="18" charset="0"/>
                              <a:sym typeface="Symbol" panose="05050102010706020507" pitchFamily="18" charset="2"/>
                            </a:rPr>
                          </m:ctrlPr>
                        </m:sSubSupPr>
                        <m:e>
                          <m:r>
                            <a:rPr lang="fr-FR" sz="1600" i="1">
                              <a:solidFill>
                                <a:srgbClr val="800080"/>
                              </a:solidFill>
                              <a:latin typeface="Cambria Math" panose="02040503050406030204" pitchFamily="18" charset="0"/>
                              <a:sym typeface="Symbol" panose="05050102010706020507" pitchFamily="18" charset="2"/>
                            </a:rPr>
                            <m:t>𝑥</m:t>
                          </m:r>
                        </m:e>
                        <m:sub>
                          <m:r>
                            <a:rPr lang="fr-FR" sz="1600" b="0" i="1" smtClean="0">
                              <a:solidFill>
                                <a:srgbClr val="800080"/>
                              </a:solidFill>
                              <a:latin typeface="Cambria Math" panose="02040503050406030204" pitchFamily="18" charset="0"/>
                              <a:sym typeface="Symbol" panose="05050102010706020507" pitchFamily="18" charset="2"/>
                            </a:rPr>
                            <m:t>𝑔</m:t>
                          </m:r>
                          <m:r>
                            <a:rPr lang="fr-FR" sz="1600" i="1">
                              <a:solidFill>
                                <a:srgbClr val="800080"/>
                              </a:solidFill>
                              <a:latin typeface="Cambria Math" panose="02040503050406030204" pitchFamily="18" charset="0"/>
                              <a:sym typeface="Symbol" panose="05050102010706020507" pitchFamily="18" charset="2"/>
                            </a:rPr>
                            <m:t>1</m:t>
                          </m:r>
                        </m:sub>
                        <m:sup>
                          <m:r>
                            <a:rPr lang="fr-FR" sz="1600" b="0" i="1" smtClean="0">
                              <a:solidFill>
                                <a:srgbClr val="800080"/>
                              </a:solidFill>
                              <a:latin typeface="Cambria Math" panose="02040503050406030204" pitchFamily="18" charset="0"/>
                              <a:sym typeface="Symbol" panose="05050102010706020507" pitchFamily="18" charset="2"/>
                            </a:rPr>
                            <m:t>𝑚</m:t>
                          </m:r>
                        </m:sup>
                      </m:sSubSup>
                      <m:r>
                        <a:rPr lang="fr-FR" sz="1600" b="0" i="1" smtClean="0">
                          <a:solidFill>
                            <a:srgbClr val="800080"/>
                          </a:solidFill>
                          <a:latin typeface="Cambria Math" panose="02040503050406030204" pitchFamily="18" charset="0"/>
                          <a:sym typeface="Symbol" panose="05050102010706020507" pitchFamily="18" charset="2"/>
                        </a:rPr>
                        <m:t>)</m:t>
                      </m:r>
                      <m:r>
                        <a:rPr lang="fr-FR" sz="1600" i="1">
                          <a:solidFill>
                            <a:srgbClr val="800080"/>
                          </a:solidFill>
                          <a:latin typeface="Cambria Math" panose="02040503050406030204" pitchFamily="18" charset="0"/>
                          <a:sym typeface="Symbol" panose="05050102010706020507" pitchFamily="18" charset="2"/>
                        </a:rPr>
                        <m:t> </m:t>
                      </m:r>
                    </m:oMath>
                  </m:oMathPara>
                </a14:m>
                <a:endParaRPr lang="fr-FR" sz="1600" i="1" dirty="0">
                  <a:solidFill>
                    <a:srgbClr val="800080"/>
                  </a:solidFill>
                </a:endParaRPr>
              </a:p>
              <a:p>
                <a:pPr/>
                <a14:m>
                  <m:oMathPara xmlns:m="http://schemas.openxmlformats.org/officeDocument/2006/math">
                    <m:oMathParaPr>
                      <m:jc m:val="centerGroup"/>
                    </m:oMathParaPr>
                    <m:oMath xmlns:m="http://schemas.openxmlformats.org/officeDocument/2006/math">
                      <m:sSub>
                        <m:sSubPr>
                          <m:ctrlPr>
                            <a:rPr lang="fr-FR" sz="1600" i="1">
                              <a:solidFill>
                                <a:srgbClr val="800080"/>
                              </a:solidFill>
                              <a:latin typeface="Cambria Math" panose="02040503050406030204" pitchFamily="18" charset="0"/>
                              <a:sym typeface="Symbol" panose="05050102010706020507" pitchFamily="18" charset="2"/>
                            </a:rPr>
                          </m:ctrlPr>
                        </m:sSubPr>
                        <m:e>
                          <m:r>
                            <a:rPr lang="fr-FR" sz="1600" i="1">
                              <a:solidFill>
                                <a:srgbClr val="800080"/>
                              </a:solidFill>
                              <a:latin typeface="Cambria Math" panose="02040503050406030204" pitchFamily="18" charset="0"/>
                              <a:sym typeface="Symbol" panose="05050102010706020507" pitchFamily="18" charset="2"/>
                            </a:rPr>
                            <m:t>𝐶𝐺</m:t>
                          </m:r>
                        </m:e>
                        <m:sub>
                          <m:r>
                            <a:rPr lang="fr-FR" sz="1600" b="0" i="1" smtClean="0">
                              <a:solidFill>
                                <a:srgbClr val="800080"/>
                              </a:solidFill>
                              <a:latin typeface="Cambria Math" panose="02040503050406030204" pitchFamily="18" charset="0"/>
                              <a:sym typeface="Symbol" panose="05050102010706020507" pitchFamily="18" charset="2"/>
                            </a:rPr>
                            <m:t>2</m:t>
                          </m:r>
                        </m:sub>
                      </m:sSub>
                      <m:r>
                        <a:rPr lang="fr-FR" sz="1600" i="1">
                          <a:solidFill>
                            <a:srgbClr val="800080"/>
                          </a:solidFill>
                          <a:latin typeface="Cambria Math" panose="02040503050406030204" pitchFamily="18" charset="0"/>
                          <a:sym typeface="Symbol" panose="05050102010706020507" pitchFamily="18" charset="2"/>
                        </a:rPr>
                        <m:t>=(</m:t>
                      </m:r>
                      <m:sSubSup>
                        <m:sSubSupPr>
                          <m:ctrlPr>
                            <a:rPr lang="fr-FR" sz="1600" i="1">
                              <a:solidFill>
                                <a:srgbClr val="800080"/>
                              </a:solidFill>
                              <a:latin typeface="Cambria Math" panose="02040503050406030204" pitchFamily="18" charset="0"/>
                              <a:sym typeface="Symbol" panose="05050102010706020507" pitchFamily="18" charset="2"/>
                            </a:rPr>
                          </m:ctrlPr>
                        </m:sSubSupPr>
                        <m:e>
                          <m:r>
                            <a:rPr lang="fr-FR" sz="1600" i="1">
                              <a:solidFill>
                                <a:srgbClr val="800080"/>
                              </a:solidFill>
                              <a:latin typeface="Cambria Math" panose="02040503050406030204" pitchFamily="18" charset="0"/>
                              <a:sym typeface="Symbol" panose="05050102010706020507" pitchFamily="18" charset="2"/>
                            </a:rPr>
                            <m:t>𝑥</m:t>
                          </m:r>
                        </m:e>
                        <m:sub>
                          <m:r>
                            <a:rPr lang="fr-FR" sz="1600" b="0" i="1" smtClean="0">
                              <a:solidFill>
                                <a:srgbClr val="800080"/>
                              </a:solidFill>
                              <a:latin typeface="Cambria Math" panose="02040503050406030204" pitchFamily="18" charset="0"/>
                              <a:sym typeface="Symbol" panose="05050102010706020507" pitchFamily="18" charset="2"/>
                            </a:rPr>
                            <m:t>𝑔</m:t>
                          </m:r>
                          <m:r>
                            <a:rPr lang="fr-FR" sz="1600" b="0" i="1" smtClean="0">
                              <a:solidFill>
                                <a:srgbClr val="800080"/>
                              </a:solidFill>
                              <a:latin typeface="Cambria Math" panose="02040503050406030204" pitchFamily="18" charset="0"/>
                              <a:sym typeface="Symbol" panose="05050102010706020507" pitchFamily="18" charset="2"/>
                            </a:rPr>
                            <m:t>2</m:t>
                          </m:r>
                        </m:sub>
                        <m:sup>
                          <m:r>
                            <a:rPr lang="fr-FR" sz="1600" i="1">
                              <a:solidFill>
                                <a:srgbClr val="800080"/>
                              </a:solidFill>
                              <a:latin typeface="Cambria Math" panose="02040503050406030204" pitchFamily="18" charset="0"/>
                              <a:sym typeface="Symbol" panose="05050102010706020507" pitchFamily="18" charset="2"/>
                            </a:rPr>
                            <m:t>1</m:t>
                          </m:r>
                        </m:sup>
                      </m:sSubSup>
                      <m:r>
                        <a:rPr lang="fr-FR" sz="1600" i="1">
                          <a:solidFill>
                            <a:srgbClr val="800080"/>
                          </a:solidFill>
                          <a:latin typeface="Cambria Math" panose="02040503050406030204" pitchFamily="18" charset="0"/>
                          <a:sym typeface="Symbol" panose="05050102010706020507" pitchFamily="18" charset="2"/>
                        </a:rPr>
                        <m:t>, </m:t>
                      </m:r>
                      <m:sSubSup>
                        <m:sSubSupPr>
                          <m:ctrlPr>
                            <a:rPr lang="fr-FR" sz="1600" i="1">
                              <a:solidFill>
                                <a:srgbClr val="800080"/>
                              </a:solidFill>
                              <a:latin typeface="Cambria Math" panose="02040503050406030204" pitchFamily="18" charset="0"/>
                              <a:sym typeface="Symbol" panose="05050102010706020507" pitchFamily="18" charset="2"/>
                            </a:rPr>
                          </m:ctrlPr>
                        </m:sSubSupPr>
                        <m:e>
                          <m:r>
                            <a:rPr lang="fr-FR" sz="1600" i="1">
                              <a:solidFill>
                                <a:srgbClr val="800080"/>
                              </a:solidFill>
                              <a:latin typeface="Cambria Math" panose="02040503050406030204" pitchFamily="18" charset="0"/>
                              <a:sym typeface="Symbol" panose="05050102010706020507" pitchFamily="18" charset="2"/>
                            </a:rPr>
                            <m:t>𝑥</m:t>
                          </m:r>
                        </m:e>
                        <m:sub>
                          <m:r>
                            <a:rPr lang="fr-FR" sz="1600" b="0" i="1" smtClean="0">
                              <a:solidFill>
                                <a:srgbClr val="800080"/>
                              </a:solidFill>
                              <a:latin typeface="Cambria Math" panose="02040503050406030204" pitchFamily="18" charset="0"/>
                              <a:sym typeface="Symbol" panose="05050102010706020507" pitchFamily="18" charset="2"/>
                            </a:rPr>
                            <m:t>𝑔</m:t>
                          </m:r>
                          <m:r>
                            <a:rPr lang="fr-FR" sz="1600" b="0" i="1" smtClean="0">
                              <a:solidFill>
                                <a:srgbClr val="800080"/>
                              </a:solidFill>
                              <a:latin typeface="Cambria Math" panose="02040503050406030204" pitchFamily="18" charset="0"/>
                              <a:sym typeface="Symbol" panose="05050102010706020507" pitchFamily="18" charset="2"/>
                            </a:rPr>
                            <m:t>2</m:t>
                          </m:r>
                        </m:sub>
                        <m:sup>
                          <m:r>
                            <a:rPr lang="fr-FR" sz="1600" i="1">
                              <a:solidFill>
                                <a:srgbClr val="800080"/>
                              </a:solidFill>
                              <a:latin typeface="Cambria Math" panose="02040503050406030204" pitchFamily="18" charset="0"/>
                              <a:sym typeface="Symbol" panose="05050102010706020507" pitchFamily="18" charset="2"/>
                            </a:rPr>
                            <m:t>2</m:t>
                          </m:r>
                        </m:sup>
                      </m:sSubSup>
                      <m:r>
                        <a:rPr lang="fr-FR" sz="1600" i="1">
                          <a:solidFill>
                            <a:srgbClr val="800080"/>
                          </a:solidFill>
                          <a:latin typeface="Cambria Math" panose="02040503050406030204" pitchFamily="18" charset="0"/>
                          <a:sym typeface="Symbol" panose="05050102010706020507" pitchFamily="18" charset="2"/>
                        </a:rPr>
                        <m:t>,…,</m:t>
                      </m:r>
                      <m:sSubSup>
                        <m:sSubSupPr>
                          <m:ctrlPr>
                            <a:rPr lang="fr-FR" sz="1600" i="1">
                              <a:solidFill>
                                <a:srgbClr val="800080"/>
                              </a:solidFill>
                              <a:latin typeface="Cambria Math" panose="02040503050406030204" pitchFamily="18" charset="0"/>
                              <a:sym typeface="Symbol" panose="05050102010706020507" pitchFamily="18" charset="2"/>
                            </a:rPr>
                          </m:ctrlPr>
                        </m:sSubSupPr>
                        <m:e>
                          <m:r>
                            <a:rPr lang="fr-FR" sz="1600" i="1">
                              <a:solidFill>
                                <a:srgbClr val="800080"/>
                              </a:solidFill>
                              <a:latin typeface="Cambria Math" panose="02040503050406030204" pitchFamily="18" charset="0"/>
                              <a:sym typeface="Symbol" panose="05050102010706020507" pitchFamily="18" charset="2"/>
                            </a:rPr>
                            <m:t>𝑥</m:t>
                          </m:r>
                        </m:e>
                        <m:sub>
                          <m:r>
                            <a:rPr lang="fr-FR" sz="1600" b="0" i="1" smtClean="0">
                              <a:solidFill>
                                <a:srgbClr val="800080"/>
                              </a:solidFill>
                              <a:latin typeface="Cambria Math" panose="02040503050406030204" pitchFamily="18" charset="0"/>
                              <a:sym typeface="Symbol" panose="05050102010706020507" pitchFamily="18" charset="2"/>
                            </a:rPr>
                            <m:t>𝑔</m:t>
                          </m:r>
                          <m:r>
                            <a:rPr lang="fr-FR" sz="1600" b="0" i="1" smtClean="0">
                              <a:solidFill>
                                <a:srgbClr val="800080"/>
                              </a:solidFill>
                              <a:latin typeface="Cambria Math" panose="02040503050406030204" pitchFamily="18" charset="0"/>
                              <a:sym typeface="Symbol" panose="05050102010706020507" pitchFamily="18" charset="2"/>
                            </a:rPr>
                            <m:t>2</m:t>
                          </m:r>
                        </m:sub>
                        <m:sup>
                          <m:r>
                            <a:rPr lang="fr-FR" sz="1600" i="1">
                              <a:solidFill>
                                <a:srgbClr val="800080"/>
                              </a:solidFill>
                              <a:latin typeface="Cambria Math" panose="02040503050406030204" pitchFamily="18" charset="0"/>
                              <a:sym typeface="Symbol" panose="05050102010706020507" pitchFamily="18" charset="2"/>
                            </a:rPr>
                            <m:t>𝑚</m:t>
                          </m:r>
                        </m:sup>
                      </m:sSubSup>
                      <m:r>
                        <a:rPr lang="fr-FR" sz="1600" i="1">
                          <a:solidFill>
                            <a:srgbClr val="800080"/>
                          </a:solidFill>
                          <a:latin typeface="Cambria Math" panose="02040503050406030204" pitchFamily="18" charset="0"/>
                          <a:sym typeface="Symbol" panose="05050102010706020507" pitchFamily="18" charset="2"/>
                        </a:rPr>
                        <m:t>) </m:t>
                      </m:r>
                    </m:oMath>
                  </m:oMathPara>
                </a14:m>
                <a:endParaRPr lang="fr-FR" sz="1600" i="1" dirty="0">
                  <a:solidFill>
                    <a:srgbClr val="800080"/>
                  </a:solidFill>
                </a:endParaRPr>
              </a:p>
            </p:txBody>
          </p:sp>
        </mc:Choice>
        <mc:Fallback xmlns="">
          <p:sp>
            <p:nvSpPr>
              <p:cNvPr id="8" name="Rectangle 7">
                <a:extLst>
                  <a:ext uri="{FF2B5EF4-FFF2-40B4-BE49-F238E27FC236}">
                    <a16:creationId xmlns:a16="http://schemas.microsoft.com/office/drawing/2014/main" id="{66FF2D68-2FCD-00B5-D499-4B6F21C87B1E}"/>
                  </a:ext>
                </a:extLst>
              </p:cNvPr>
              <p:cNvSpPr>
                <a:spLocks noRot="1" noChangeAspect="1" noMove="1" noResize="1" noEditPoints="1" noAdjustHandles="1" noChangeArrowheads="1" noChangeShapeType="1" noTextEdit="1"/>
              </p:cNvSpPr>
              <p:nvPr/>
            </p:nvSpPr>
            <p:spPr>
              <a:xfrm>
                <a:off x="2082955" y="6091546"/>
                <a:ext cx="2354812" cy="650947"/>
              </a:xfrm>
              <a:prstGeom prst="rect">
                <a:avLst/>
              </a:prstGeom>
              <a:blipFill>
                <a:blip r:embed="rId6"/>
                <a:stretch>
                  <a:fillRect b="-5769"/>
                </a:stretch>
              </a:blipFill>
            </p:spPr>
            <p:txBody>
              <a:bodyPr/>
              <a:lstStyle/>
              <a:p>
                <a:r>
                  <a:rPr lang="fr-FR">
                    <a:noFill/>
                  </a:rPr>
                  <a:t> </a:t>
                </a:r>
              </a:p>
            </p:txBody>
          </p:sp>
        </mc:Fallback>
      </mc:AlternateContent>
    </p:spTree>
    <p:extLst>
      <p:ext uri="{BB962C8B-B14F-4D97-AF65-F5344CB8AC3E}">
        <p14:creationId xmlns:p14="http://schemas.microsoft.com/office/powerpoint/2010/main" val="357337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2" y="182563"/>
            <a:ext cx="5304658"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260328"/>
            <a:chOff x="0" y="998538"/>
            <a:chExt cx="9144000" cy="326032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264687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 par renforcement</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Le principe consiste pour un agent plongé dans un environnement d’apprendre comment se comporter.</a:t>
              </a:r>
            </a:p>
            <a:p>
              <a:pPr lvl="1" algn="just">
                <a:spcAft>
                  <a:spcPts val="600"/>
                </a:spcAft>
                <a:buFont typeface="Wingdings" pitchFamily="2" charset="2"/>
                <a:buChar char="§"/>
              </a:pPr>
              <a:r>
                <a:rPr lang="fr-FR" i="1" dirty="0">
                  <a:solidFill>
                    <a:srgbClr val="800080"/>
                  </a:solidFill>
                </a:rPr>
                <a:t> Les données d’apprentissage proviennent de l’environnement.</a:t>
              </a:r>
            </a:p>
            <a:p>
              <a:pPr lvl="1" algn="just">
                <a:spcAft>
                  <a:spcPts val="600"/>
                </a:spcAft>
                <a:buFont typeface="Wingdings" pitchFamily="2" charset="2"/>
                <a:buChar char="§"/>
              </a:pPr>
              <a:r>
                <a:rPr lang="fr-FR" i="1" dirty="0">
                  <a:solidFill>
                    <a:srgbClr val="800080"/>
                  </a:solidFill>
                </a:rPr>
                <a:t> Une agent dans un état s à l’instant </a:t>
              </a:r>
              <a:r>
                <a:rPr lang="fr-FR" i="1" dirty="0" err="1">
                  <a:solidFill>
                    <a:srgbClr val="800080"/>
                  </a:solidFill>
                </a:rPr>
                <a:t>t</a:t>
              </a:r>
              <a:r>
                <a:rPr lang="fr-FR" i="1" dirty="0">
                  <a:solidFill>
                    <a:srgbClr val="800080"/>
                  </a:solidFill>
                </a:rPr>
                <a:t> peut réaliser des actions qui le conduiront, avec une certaine probabilité, vers un état s’ au temps t+1.</a:t>
              </a:r>
            </a:p>
            <a:p>
              <a:pPr lvl="1" algn="just">
                <a:spcAft>
                  <a:spcPts val="600"/>
                </a:spcAft>
                <a:buFont typeface="Wingdings" pitchFamily="2" charset="2"/>
                <a:buChar char="§"/>
              </a:pPr>
              <a:r>
                <a:rPr lang="fr-FR" i="1" dirty="0">
                  <a:solidFill>
                    <a:srgbClr val="800080"/>
                  </a:solidFill>
                </a:rPr>
                <a:t> A chaque actions (s + a -&gt; s’) l’agent obtiendra une récompense, le but des algorithmes consiste à maximiser la somme des récompense.</a:t>
              </a:r>
            </a:p>
          </p:txBody>
        </p:sp>
      </p:grpSp>
      <p:sp>
        <p:nvSpPr>
          <p:cNvPr id="11" name="Rectangle à coins arrondis 2">
            <a:extLst>
              <a:ext uri="{FF2B5EF4-FFF2-40B4-BE49-F238E27FC236}">
                <a16:creationId xmlns:a16="http://schemas.microsoft.com/office/drawing/2014/main" id="{D1A16344-73D2-2349-8589-42C1280319BA}"/>
              </a:ext>
            </a:extLst>
          </p:cNvPr>
          <p:cNvSpPr/>
          <p:nvPr/>
        </p:nvSpPr>
        <p:spPr>
          <a:xfrm>
            <a:off x="3905416" y="4537472"/>
            <a:ext cx="666584" cy="66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91DBFA96-97A5-D54D-B4E4-4C83384E567E}"/>
              </a:ext>
            </a:extLst>
          </p:cNvPr>
          <p:cNvSpPr/>
          <p:nvPr/>
        </p:nvSpPr>
        <p:spPr>
          <a:xfrm>
            <a:off x="3919257" y="4718426"/>
            <a:ext cx="652743" cy="307777"/>
          </a:xfrm>
          <a:prstGeom prst="rect">
            <a:avLst/>
          </a:prstGeom>
        </p:spPr>
        <p:txBody>
          <a:bodyPr wrap="none">
            <a:spAutoFit/>
          </a:bodyPr>
          <a:lstStyle/>
          <a:p>
            <a:r>
              <a:rPr lang="fr-FR" sz="1400" i="1" dirty="0">
                <a:solidFill>
                  <a:srgbClr val="800080"/>
                </a:solidFill>
              </a:rPr>
              <a:t>Agent</a:t>
            </a:r>
            <a:endParaRPr lang="fr-FR" sz="1400" dirty="0"/>
          </a:p>
        </p:txBody>
      </p:sp>
      <p:sp>
        <p:nvSpPr>
          <p:cNvPr id="13" name="Rectangle à coins arrondis 2">
            <a:extLst>
              <a:ext uri="{FF2B5EF4-FFF2-40B4-BE49-F238E27FC236}">
                <a16:creationId xmlns:a16="http://schemas.microsoft.com/office/drawing/2014/main" id="{BCA9F660-05D9-3548-ABC6-ABD94CA92634}"/>
              </a:ext>
            </a:extLst>
          </p:cNvPr>
          <p:cNvSpPr/>
          <p:nvPr/>
        </p:nvSpPr>
        <p:spPr>
          <a:xfrm>
            <a:off x="2765729" y="5853940"/>
            <a:ext cx="2667662" cy="669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47A2637B-050A-044F-8271-C80CAD3A0595}"/>
              </a:ext>
            </a:extLst>
          </p:cNvPr>
          <p:cNvSpPr/>
          <p:nvPr/>
        </p:nvSpPr>
        <p:spPr>
          <a:xfrm>
            <a:off x="2765729" y="6034895"/>
            <a:ext cx="1388522" cy="307777"/>
          </a:xfrm>
          <a:prstGeom prst="rect">
            <a:avLst/>
          </a:prstGeom>
        </p:spPr>
        <p:txBody>
          <a:bodyPr wrap="none">
            <a:spAutoFit/>
          </a:bodyPr>
          <a:lstStyle/>
          <a:p>
            <a:r>
              <a:rPr lang="fr-FR" sz="1400" i="1" dirty="0">
                <a:solidFill>
                  <a:srgbClr val="800080"/>
                </a:solidFill>
              </a:rPr>
              <a:t>Environnement</a:t>
            </a:r>
            <a:endParaRPr lang="fr-FR" sz="1400" dirty="0"/>
          </a:p>
        </p:txBody>
      </p:sp>
      <p:sp>
        <p:nvSpPr>
          <p:cNvPr id="15" name="Rectangle 14">
            <a:extLst>
              <a:ext uri="{FF2B5EF4-FFF2-40B4-BE49-F238E27FC236}">
                <a16:creationId xmlns:a16="http://schemas.microsoft.com/office/drawing/2014/main" id="{CCBE02A4-4E71-B945-B1A1-8BE8F677006E}"/>
              </a:ext>
            </a:extLst>
          </p:cNvPr>
          <p:cNvSpPr/>
          <p:nvPr/>
        </p:nvSpPr>
        <p:spPr>
          <a:xfrm>
            <a:off x="4120815" y="5853940"/>
            <a:ext cx="1279517" cy="738664"/>
          </a:xfrm>
          <a:prstGeom prst="rect">
            <a:avLst/>
          </a:prstGeom>
        </p:spPr>
        <p:txBody>
          <a:bodyPr wrap="none">
            <a:spAutoFit/>
          </a:bodyPr>
          <a:lstStyle/>
          <a:p>
            <a:r>
              <a:rPr lang="fr-FR" sz="1400" i="1" dirty="0">
                <a:solidFill>
                  <a:srgbClr val="800080"/>
                </a:solidFill>
              </a:rPr>
              <a:t>Incertain</a:t>
            </a:r>
          </a:p>
          <a:p>
            <a:r>
              <a:rPr lang="fr-FR" sz="1400" i="1" dirty="0">
                <a:solidFill>
                  <a:srgbClr val="800080"/>
                </a:solidFill>
              </a:rPr>
              <a:t>Partiellement </a:t>
            </a:r>
          </a:p>
          <a:p>
            <a:r>
              <a:rPr lang="fr-FR" sz="1400" i="1" dirty="0">
                <a:solidFill>
                  <a:srgbClr val="800080"/>
                </a:solidFill>
              </a:rPr>
              <a:t>observable</a:t>
            </a:r>
            <a:endParaRPr lang="fr-FR" sz="1400" dirty="0"/>
          </a:p>
        </p:txBody>
      </p:sp>
      <p:sp>
        <p:nvSpPr>
          <p:cNvPr id="17" name="Forme libre 16">
            <a:extLst>
              <a:ext uri="{FF2B5EF4-FFF2-40B4-BE49-F238E27FC236}">
                <a16:creationId xmlns:a16="http://schemas.microsoft.com/office/drawing/2014/main" id="{EE5764E3-48B6-5F49-B5C1-60240637C19F}"/>
              </a:ext>
            </a:extLst>
          </p:cNvPr>
          <p:cNvSpPr/>
          <p:nvPr/>
        </p:nvSpPr>
        <p:spPr>
          <a:xfrm>
            <a:off x="2301012" y="4920260"/>
            <a:ext cx="1593675" cy="1340642"/>
          </a:xfrm>
          <a:custGeom>
            <a:avLst/>
            <a:gdLst>
              <a:gd name="connsiteX0" fmla="*/ 415684 w 1593675"/>
              <a:gd name="connsiteY0" fmla="*/ 1321514 h 1340642"/>
              <a:gd name="connsiteX1" fmla="*/ 150640 w 1593675"/>
              <a:gd name="connsiteY1" fmla="*/ 1321514 h 1340642"/>
              <a:gd name="connsiteX2" fmla="*/ 31371 w 1593675"/>
              <a:gd name="connsiteY2" fmla="*/ 1122731 h 1340642"/>
              <a:gd name="connsiteX3" fmla="*/ 4866 w 1593675"/>
              <a:gd name="connsiteY3" fmla="*/ 685410 h 1340642"/>
              <a:gd name="connsiteX4" fmla="*/ 110884 w 1593675"/>
              <a:gd name="connsiteY4" fmla="*/ 380610 h 1340642"/>
              <a:gd name="connsiteX5" fmla="*/ 402431 w 1593675"/>
              <a:gd name="connsiteY5" fmla="*/ 208331 h 1340642"/>
              <a:gd name="connsiteX6" fmla="*/ 1489110 w 1593675"/>
              <a:gd name="connsiteY6" fmla="*/ 22801 h 1340642"/>
              <a:gd name="connsiteX7" fmla="*/ 1489110 w 1593675"/>
              <a:gd name="connsiteY7" fmla="*/ 9549 h 134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3675" h="1340642">
                <a:moveTo>
                  <a:pt x="415684" y="1321514"/>
                </a:moveTo>
                <a:cubicBezTo>
                  <a:pt x="315188" y="1338079"/>
                  <a:pt x="214692" y="1354645"/>
                  <a:pt x="150640" y="1321514"/>
                </a:cubicBezTo>
                <a:cubicBezTo>
                  <a:pt x="86588" y="1288383"/>
                  <a:pt x="55667" y="1228748"/>
                  <a:pt x="31371" y="1122731"/>
                </a:cubicBezTo>
                <a:cubicBezTo>
                  <a:pt x="7075" y="1016714"/>
                  <a:pt x="-8386" y="809097"/>
                  <a:pt x="4866" y="685410"/>
                </a:cubicBezTo>
                <a:cubicBezTo>
                  <a:pt x="18118" y="561723"/>
                  <a:pt x="44623" y="460123"/>
                  <a:pt x="110884" y="380610"/>
                </a:cubicBezTo>
                <a:cubicBezTo>
                  <a:pt x="177145" y="301097"/>
                  <a:pt x="172727" y="267966"/>
                  <a:pt x="402431" y="208331"/>
                </a:cubicBezTo>
                <a:cubicBezTo>
                  <a:pt x="632135" y="148696"/>
                  <a:pt x="1307997" y="55931"/>
                  <a:pt x="1489110" y="22801"/>
                </a:cubicBezTo>
                <a:cubicBezTo>
                  <a:pt x="1670223" y="-10329"/>
                  <a:pt x="1579666" y="-390"/>
                  <a:pt x="1489110" y="954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02CFE061-D2F3-6C4C-91C7-0EC6CC5B57C7}"/>
              </a:ext>
            </a:extLst>
          </p:cNvPr>
          <p:cNvSpPr/>
          <p:nvPr/>
        </p:nvSpPr>
        <p:spPr>
          <a:xfrm>
            <a:off x="1378556" y="4610704"/>
            <a:ext cx="1239442" cy="523220"/>
          </a:xfrm>
          <a:prstGeom prst="rect">
            <a:avLst/>
          </a:prstGeom>
        </p:spPr>
        <p:txBody>
          <a:bodyPr wrap="none">
            <a:spAutoFit/>
          </a:bodyPr>
          <a:lstStyle/>
          <a:p>
            <a:r>
              <a:rPr lang="fr-FR" sz="1400" i="1" dirty="0">
                <a:solidFill>
                  <a:srgbClr val="800080"/>
                </a:solidFill>
              </a:rPr>
              <a:t>Etat </a:t>
            </a:r>
          </a:p>
          <a:p>
            <a:r>
              <a:rPr lang="fr-FR" sz="1400" i="1" dirty="0">
                <a:solidFill>
                  <a:srgbClr val="800080"/>
                </a:solidFill>
              </a:rPr>
              <a:t>Récompense</a:t>
            </a:r>
            <a:endParaRPr lang="fr-FR" sz="1400" dirty="0"/>
          </a:p>
        </p:txBody>
      </p:sp>
      <p:sp>
        <p:nvSpPr>
          <p:cNvPr id="18" name="Forme libre 17">
            <a:extLst>
              <a:ext uri="{FF2B5EF4-FFF2-40B4-BE49-F238E27FC236}">
                <a16:creationId xmlns:a16="http://schemas.microsoft.com/office/drawing/2014/main" id="{D06A8254-6F00-5543-A989-437C4EB546F8}"/>
              </a:ext>
            </a:extLst>
          </p:cNvPr>
          <p:cNvSpPr/>
          <p:nvPr/>
        </p:nvSpPr>
        <p:spPr>
          <a:xfrm>
            <a:off x="4611757" y="4876491"/>
            <a:ext cx="1737746" cy="1391787"/>
          </a:xfrm>
          <a:custGeom>
            <a:avLst/>
            <a:gdLst>
              <a:gd name="connsiteX0" fmla="*/ 0 w 1737746"/>
              <a:gd name="connsiteY0" fmla="*/ 309 h 1391787"/>
              <a:gd name="connsiteX1" fmla="*/ 1179443 w 1737746"/>
              <a:gd name="connsiteY1" fmla="*/ 53318 h 1391787"/>
              <a:gd name="connsiteX2" fmla="*/ 1524000 w 1737746"/>
              <a:gd name="connsiteY2" fmla="*/ 331613 h 1391787"/>
              <a:gd name="connsiteX3" fmla="*/ 1709530 w 1737746"/>
              <a:gd name="connsiteY3" fmla="*/ 994222 h 1391787"/>
              <a:gd name="connsiteX4" fmla="*/ 914400 w 1737746"/>
              <a:gd name="connsiteY4" fmla="*/ 1391787 h 1391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746" h="1391787">
                <a:moveTo>
                  <a:pt x="0" y="309"/>
                </a:moveTo>
                <a:cubicBezTo>
                  <a:pt x="462721" y="-795"/>
                  <a:pt x="925443" y="-1899"/>
                  <a:pt x="1179443" y="53318"/>
                </a:cubicBezTo>
                <a:cubicBezTo>
                  <a:pt x="1433443" y="108535"/>
                  <a:pt x="1435652" y="174796"/>
                  <a:pt x="1524000" y="331613"/>
                </a:cubicBezTo>
                <a:cubicBezTo>
                  <a:pt x="1612348" y="488430"/>
                  <a:pt x="1811130" y="817526"/>
                  <a:pt x="1709530" y="994222"/>
                </a:cubicBezTo>
                <a:cubicBezTo>
                  <a:pt x="1607930" y="1170918"/>
                  <a:pt x="1261165" y="1281352"/>
                  <a:pt x="914400" y="139178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15C51F35-F09B-2548-959D-F2C901FBF5FB}"/>
              </a:ext>
            </a:extLst>
          </p:cNvPr>
          <p:cNvSpPr/>
          <p:nvPr/>
        </p:nvSpPr>
        <p:spPr>
          <a:xfrm>
            <a:off x="6390524" y="5049164"/>
            <a:ext cx="683200" cy="307777"/>
          </a:xfrm>
          <a:prstGeom prst="rect">
            <a:avLst/>
          </a:prstGeom>
        </p:spPr>
        <p:txBody>
          <a:bodyPr wrap="none">
            <a:spAutoFit/>
          </a:bodyPr>
          <a:lstStyle/>
          <a:p>
            <a:r>
              <a:rPr lang="fr-FR" sz="1400" i="1" dirty="0">
                <a:solidFill>
                  <a:srgbClr val="800080"/>
                </a:solidFill>
              </a:rPr>
              <a:t>Action</a:t>
            </a:r>
            <a:endParaRPr lang="fr-FR" sz="1400" dirty="0"/>
          </a:p>
        </p:txBody>
      </p:sp>
    </p:spTree>
    <p:extLst>
      <p:ext uri="{BB962C8B-B14F-4D97-AF65-F5344CB8AC3E}">
        <p14:creationId xmlns:p14="http://schemas.microsoft.com/office/powerpoint/2010/main" val="41030790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Principes de la CAH</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CAH estime deux inerties (intra-groupe </a:t>
              </a:r>
              <a:r>
                <a:rPr lang="fr-FR" i="1" dirty="0" err="1">
                  <a:solidFill>
                    <a:srgbClr val="800080"/>
                  </a:solidFill>
                  <a:sym typeface="Symbol" panose="05050102010706020507" pitchFamily="18" charset="2"/>
                </a:rPr>
                <a:t>I</a:t>
              </a:r>
              <a:r>
                <a:rPr lang="fr-FR" i="1" baseline="-25000" dirty="0" err="1">
                  <a:solidFill>
                    <a:srgbClr val="800080"/>
                  </a:solidFill>
                  <a:sym typeface="Symbol" panose="05050102010706020507" pitchFamily="18" charset="2"/>
                </a:rPr>
                <a:t>intra</a:t>
              </a:r>
              <a:r>
                <a:rPr lang="fr-FR" i="1" baseline="-25000" dirty="0">
                  <a:solidFill>
                    <a:srgbClr val="800080"/>
                  </a:solidFill>
                  <a:sym typeface="Symbol" panose="05050102010706020507" pitchFamily="18" charset="2"/>
                </a:rPr>
                <a:t> </a:t>
              </a:r>
              <a:r>
                <a:rPr lang="fr-FR" i="1" dirty="0">
                  <a:solidFill>
                    <a:srgbClr val="800080"/>
                  </a:solidFill>
                  <a:sym typeface="Symbol" panose="05050102010706020507" pitchFamily="18" charset="2"/>
                </a:rPr>
                <a:t>et inter-groupe </a:t>
              </a:r>
              <a:r>
                <a:rPr lang="fr-FR" i="1" dirty="0" err="1">
                  <a:solidFill>
                    <a:srgbClr val="800080"/>
                  </a:solidFill>
                  <a:sym typeface="Symbol" panose="05050102010706020507" pitchFamily="18" charset="2"/>
                </a:rPr>
                <a:t>I</a:t>
              </a:r>
              <a:r>
                <a:rPr lang="fr-FR" i="1" baseline="-25000" dirty="0" err="1">
                  <a:solidFill>
                    <a:srgbClr val="800080"/>
                  </a:solidFill>
                  <a:sym typeface="Symbol" panose="05050102010706020507" pitchFamily="18" charset="2"/>
                </a:rPr>
                <a:t>inter</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L’inertie d’un groupe </a:t>
              </a:r>
              <a:r>
                <a:rPr lang="fr-FR" i="1" dirty="0" err="1">
                  <a:solidFill>
                    <a:srgbClr val="800080"/>
                  </a:solidFill>
                  <a:sym typeface="Symbol" panose="05050102010706020507" pitchFamily="18" charset="2"/>
                </a:rPr>
                <a:t>I</a:t>
              </a:r>
              <a:r>
                <a:rPr lang="fr-FR" i="1" baseline="-25000" dirty="0" err="1">
                  <a:solidFill>
                    <a:srgbClr val="800080"/>
                  </a:solidFill>
                  <a:sym typeface="Symbol" panose="05050102010706020507" pitchFamily="18" charset="2"/>
                </a:rPr>
                <a:t>g</a:t>
              </a:r>
              <a:r>
                <a:rPr lang="fr-FR" i="1" baseline="-25000" dirty="0">
                  <a:solidFill>
                    <a:srgbClr val="800080"/>
                  </a:solidFill>
                  <a:sym typeface="Symbol" panose="05050102010706020507" pitchFamily="18" charset="2"/>
                </a:rPr>
                <a:t> </a:t>
              </a:r>
              <a:r>
                <a:rPr lang="fr-FR" i="1" dirty="0">
                  <a:solidFill>
                    <a:srgbClr val="800080"/>
                  </a:solidFill>
                  <a:sym typeface="Symbol" panose="05050102010706020507" pitchFamily="18" charset="2"/>
                </a:rPr>
                <a:t>mesure la dispersion des individus autour de son barycentre </a:t>
              </a:r>
              <a:r>
                <a:rPr lang="fr-FR" i="1" dirty="0" err="1">
                  <a:solidFill>
                    <a:srgbClr val="800080"/>
                  </a:solidFill>
                  <a:sym typeface="Symbol" panose="05050102010706020507" pitchFamily="18" charset="2"/>
                </a:rPr>
                <a:t>CG</a:t>
              </a:r>
              <a:r>
                <a:rPr lang="fr-FR" i="1" baseline="-25000" dirty="0" err="1">
                  <a:solidFill>
                    <a:srgbClr val="800080"/>
                  </a:solidFill>
                  <a:sym typeface="Symbol" panose="05050102010706020507" pitchFamily="18" charset="2"/>
                </a:rPr>
                <a:t>g</a:t>
              </a:r>
              <a:r>
                <a:rPr lang="fr-FR" i="1" dirty="0">
                  <a:solidFill>
                    <a:srgbClr val="800080"/>
                  </a:solidFill>
                  <a:sym typeface="Symbol" panose="05050102010706020507" pitchFamily="18" charset="2"/>
                </a:rPr>
                <a:t>. Elle correspond à la distance des individus à </a:t>
              </a:r>
              <a:r>
                <a:rPr lang="fr-FR" i="1" dirty="0" err="1">
                  <a:solidFill>
                    <a:srgbClr val="800080"/>
                  </a:solidFill>
                  <a:sym typeface="Symbol" panose="05050102010706020507" pitchFamily="18" charset="2"/>
                </a:rPr>
                <a:t>CG</a:t>
              </a:r>
              <a:r>
                <a:rPr lang="fr-FR" i="1" baseline="-25000" dirty="0" err="1">
                  <a:solidFill>
                    <a:srgbClr val="800080"/>
                  </a:solidFill>
                  <a:sym typeface="Symbol" panose="05050102010706020507" pitchFamily="18" charset="2"/>
                </a:rPr>
                <a:t>g</a:t>
              </a:r>
              <a:r>
                <a:rPr lang="fr-FR" i="1" dirty="0">
                  <a:solidFill>
                    <a:srgbClr val="800080"/>
                  </a:solidFill>
                  <a:sym typeface="Symbol" panose="05050102010706020507" pitchFamily="18" charset="2"/>
                </a:rPr>
                <a:t>.</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Classification Ascendante Hiérarchique</a:t>
              </a:r>
              <a:endParaRPr lang="fr-FR" sz="2000" b="1" dirty="0">
                <a:solidFill>
                  <a:schemeClr val="folHlink"/>
                </a:solidFill>
              </a:endParaRPr>
            </a:p>
          </p:txBody>
        </p:sp>
      </p:gr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120C91-EB86-5E28-A40F-F22C434AFB24}"/>
                  </a:ext>
                </a:extLst>
              </p:cNvPr>
              <p:cNvSpPr/>
              <p:nvPr/>
            </p:nvSpPr>
            <p:spPr>
              <a:xfrm>
                <a:off x="1595438" y="2984053"/>
                <a:ext cx="2706575"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800080"/>
                              </a:solidFill>
                              <a:latin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sym typeface="Symbol" panose="05050102010706020507" pitchFamily="18" charset="2"/>
                            </a:rPr>
                            <m:t>𝐼</m:t>
                          </m:r>
                        </m:e>
                        <m:sub>
                          <m:r>
                            <a:rPr lang="fr-FR" b="0" i="1" smtClean="0">
                              <a:solidFill>
                                <a:srgbClr val="800080"/>
                              </a:solidFill>
                              <a:latin typeface="Cambria Math" panose="02040503050406030204" pitchFamily="18" charset="0"/>
                              <a:sym typeface="Symbol" panose="05050102010706020507" pitchFamily="18" charset="2"/>
                            </a:rPr>
                            <m:t>𝑔</m:t>
                          </m:r>
                        </m:sub>
                      </m:s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f>
                        <m:f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fPr>
                        <m:num>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1</m:t>
                          </m:r>
                        </m:num>
                        <m:den>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Sub>
                        </m:den>
                      </m:f>
                      <m:nary>
                        <m:naryPr>
                          <m:chr m:val="∑"/>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up>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Sub>
                        </m:sup>
                        <m:e>
                          <m:sSup>
                            <m:sSup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𝑑</m:t>
                              </m:r>
                            </m:e>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2</m:t>
                              </m:r>
                            </m:sup>
                          </m:sSup>
                          <m:d>
                            <m:d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dPr>
                            <m:e>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𝐶𝐺</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𝑖𝑛𝑑</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Sub>
                            </m:e>
                          </m:d>
                        </m:e>
                      </m:nary>
                    </m:oMath>
                  </m:oMathPara>
                </a14:m>
                <a:endParaRPr lang="fr-FR" dirty="0"/>
              </a:p>
            </p:txBody>
          </p:sp>
        </mc:Choice>
        <mc:Fallback xmlns="">
          <p:sp>
            <p:nvSpPr>
              <p:cNvPr id="3" name="Rectangle 2">
                <a:extLst>
                  <a:ext uri="{FF2B5EF4-FFF2-40B4-BE49-F238E27FC236}">
                    <a16:creationId xmlns:a16="http://schemas.microsoft.com/office/drawing/2014/main" id="{6D120C91-EB86-5E28-A40F-F22C434AFB24}"/>
                  </a:ext>
                </a:extLst>
              </p:cNvPr>
              <p:cNvSpPr>
                <a:spLocks noRot="1" noChangeAspect="1" noMove="1" noResize="1" noEditPoints="1" noAdjustHandles="1" noChangeArrowheads="1" noChangeShapeType="1" noTextEdit="1"/>
              </p:cNvSpPr>
              <p:nvPr/>
            </p:nvSpPr>
            <p:spPr>
              <a:xfrm>
                <a:off x="1595438" y="2984053"/>
                <a:ext cx="2706575" cy="871264"/>
              </a:xfrm>
              <a:prstGeom prst="rect">
                <a:avLst/>
              </a:prstGeom>
              <a:blipFill>
                <a:blip r:embed="rId4"/>
                <a:stretch>
                  <a:fillRect t="-95652" b="-15217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5C9DD4E-5540-4C78-B7A6-92C81D18CCE8}"/>
                  </a:ext>
                </a:extLst>
              </p:cNvPr>
              <p:cNvSpPr/>
              <p:nvPr/>
            </p:nvSpPr>
            <p:spPr>
              <a:xfrm>
                <a:off x="4572000" y="3101141"/>
                <a:ext cx="3136500" cy="604781"/>
              </a:xfrm>
              <a:prstGeom prst="rect">
                <a:avLst/>
              </a:prstGeom>
            </p:spPr>
            <p:txBody>
              <a:bodyPr wrap="none">
                <a:spAutoFit/>
              </a:bodyPr>
              <a:lstStyle/>
              <a:p>
                <a14:m>
                  <m:oMath xmlns:m="http://schemas.openxmlformats.org/officeDocument/2006/math">
                    <m:sSub>
                      <m:sSubPr>
                        <m:ctrlPr>
                          <a:rPr lang="fr-FR" sz="1600" i="1" smtClean="0">
                            <a:solidFill>
                              <a:srgbClr val="800080"/>
                            </a:solidFill>
                            <a:latin typeface="Cambria Math" panose="02040503050406030204" pitchFamily="18" charset="0"/>
                            <a:sym typeface="Symbol" panose="05050102010706020507" pitchFamily="18" charset="2"/>
                          </a:rPr>
                        </m:ctrlPr>
                      </m:sSubPr>
                      <m:e>
                        <m:r>
                          <a:rPr lang="fr-FR" sz="1600" b="0" i="1" smtClean="0">
                            <a:solidFill>
                              <a:srgbClr val="800080"/>
                            </a:solidFill>
                            <a:latin typeface="Cambria Math" panose="02040503050406030204" pitchFamily="18" charset="0"/>
                            <a:sym typeface="Symbol" panose="05050102010706020507" pitchFamily="18" charset="2"/>
                          </a:rPr>
                          <m:t>𝑖𝑛𝑑</m:t>
                        </m:r>
                      </m:e>
                      <m:sub>
                        <m:r>
                          <a:rPr lang="fr-FR" sz="1600" b="0" i="1" smtClean="0">
                            <a:solidFill>
                              <a:srgbClr val="800080"/>
                            </a:solidFill>
                            <a:latin typeface="Cambria Math" panose="02040503050406030204" pitchFamily="18" charset="0"/>
                            <a:sym typeface="Symbol" panose="05050102010706020507" pitchFamily="18" charset="2"/>
                          </a:rPr>
                          <m:t>𝑖</m:t>
                        </m:r>
                      </m:sub>
                    </m:sSub>
                    <m:r>
                      <a:rPr lang="fr-FR" sz="1600" i="1">
                        <a:solidFill>
                          <a:srgbClr val="800080"/>
                        </a:solidFill>
                        <a:latin typeface="Cambria Math" panose="02040503050406030204" pitchFamily="18" charset="0"/>
                        <a:sym typeface="Symbol" panose="05050102010706020507" pitchFamily="18" charset="2"/>
                      </a:rPr>
                      <m:t> </m:t>
                    </m:r>
                  </m:oMath>
                </a14:m>
                <a:r>
                  <a:rPr lang="fr-FR" sz="1600" i="1" dirty="0" err="1">
                    <a:solidFill>
                      <a:srgbClr val="800080"/>
                    </a:solidFill>
                  </a:rPr>
                  <a:t>ième</a:t>
                </a:r>
                <a:r>
                  <a:rPr lang="fr-FR" sz="1600" i="1" dirty="0">
                    <a:solidFill>
                      <a:srgbClr val="800080"/>
                    </a:solidFill>
                  </a:rPr>
                  <a:t> individu du groupe</a:t>
                </a:r>
              </a:p>
              <a:p>
                <a14:m>
                  <m:oMath xmlns:m="http://schemas.openxmlformats.org/officeDocument/2006/math">
                    <m:sSub>
                      <m:sSubPr>
                        <m:ctrlPr>
                          <a:rPr lang="fr-FR" sz="1600" i="1" smtClean="0">
                            <a:solidFill>
                              <a:srgbClr val="800080"/>
                            </a:solidFill>
                            <a:latin typeface="Cambria Math" panose="02040503050406030204" pitchFamily="18" charset="0"/>
                            <a:sym typeface="Symbol" panose="05050102010706020507" pitchFamily="18" charset="2"/>
                          </a:rPr>
                        </m:ctrlPr>
                      </m:sSubPr>
                      <m:e>
                        <m:r>
                          <a:rPr lang="fr-FR" sz="1600" b="0" i="1" smtClean="0">
                            <a:solidFill>
                              <a:srgbClr val="800080"/>
                            </a:solidFill>
                            <a:latin typeface="Cambria Math" panose="02040503050406030204" pitchFamily="18" charset="0"/>
                            <a:sym typeface="Symbol" panose="05050102010706020507" pitchFamily="18" charset="2"/>
                          </a:rPr>
                          <m:t>𝑛</m:t>
                        </m:r>
                      </m:e>
                      <m:sub>
                        <m:r>
                          <a:rPr lang="fr-FR" sz="1600" b="0" i="1" smtClean="0">
                            <a:solidFill>
                              <a:srgbClr val="800080"/>
                            </a:solidFill>
                            <a:latin typeface="Cambria Math" panose="02040503050406030204" pitchFamily="18" charset="0"/>
                            <a:sym typeface="Symbol" panose="05050102010706020507" pitchFamily="18" charset="2"/>
                          </a:rPr>
                          <m:t>𝑔</m:t>
                        </m:r>
                      </m:sub>
                    </m:sSub>
                    <m:r>
                      <a:rPr lang="fr-FR" sz="1600" i="1">
                        <a:solidFill>
                          <a:srgbClr val="800080"/>
                        </a:solidFill>
                        <a:latin typeface="Cambria Math" panose="02040503050406030204" pitchFamily="18" charset="0"/>
                        <a:sym typeface="Symbol" panose="05050102010706020507" pitchFamily="18" charset="2"/>
                      </a:rPr>
                      <m:t> </m:t>
                    </m:r>
                  </m:oMath>
                </a14:m>
                <a:r>
                  <a:rPr lang="fr-FR" sz="1600" i="1" dirty="0">
                    <a:solidFill>
                      <a:srgbClr val="800080"/>
                    </a:solidFill>
                  </a:rPr>
                  <a:t>nombre d’individus du groupe</a:t>
                </a:r>
              </a:p>
            </p:txBody>
          </p:sp>
        </mc:Choice>
        <mc:Fallback xmlns="">
          <p:sp>
            <p:nvSpPr>
              <p:cNvPr id="4" name="Rectangle 3">
                <a:extLst>
                  <a:ext uri="{FF2B5EF4-FFF2-40B4-BE49-F238E27FC236}">
                    <a16:creationId xmlns:a16="http://schemas.microsoft.com/office/drawing/2014/main" id="{C5C9DD4E-5540-4C78-B7A6-92C81D18CCE8}"/>
                  </a:ext>
                </a:extLst>
              </p:cNvPr>
              <p:cNvSpPr>
                <a:spLocks noRot="1" noChangeAspect="1" noMove="1" noResize="1" noEditPoints="1" noAdjustHandles="1" noChangeArrowheads="1" noChangeShapeType="1" noTextEdit="1"/>
              </p:cNvSpPr>
              <p:nvPr/>
            </p:nvSpPr>
            <p:spPr>
              <a:xfrm>
                <a:off x="4572000" y="3101141"/>
                <a:ext cx="3136500" cy="604781"/>
              </a:xfrm>
              <a:prstGeom prst="rect">
                <a:avLst/>
              </a:prstGeom>
              <a:blipFill>
                <a:blip r:embed="rId5"/>
                <a:stretch>
                  <a:fillRect t="-4167" b="-10417"/>
                </a:stretch>
              </a:blipFill>
            </p:spPr>
            <p:txBody>
              <a:bodyPr/>
              <a:lstStyle/>
              <a:p>
                <a:r>
                  <a:rPr lang="fr-FR">
                    <a:noFill/>
                  </a:rPr>
                  <a:t> </a:t>
                </a:r>
              </a:p>
            </p:txBody>
          </p:sp>
        </mc:Fallback>
      </mc:AlternateContent>
      <p:grpSp>
        <p:nvGrpSpPr>
          <p:cNvPr id="21" name="Groupe 20">
            <a:extLst>
              <a:ext uri="{FF2B5EF4-FFF2-40B4-BE49-F238E27FC236}">
                <a16:creationId xmlns:a16="http://schemas.microsoft.com/office/drawing/2014/main" id="{6AAB7E9B-8C93-1879-793B-C92EBE2727A2}"/>
              </a:ext>
            </a:extLst>
          </p:cNvPr>
          <p:cNvGrpSpPr/>
          <p:nvPr/>
        </p:nvGrpSpPr>
        <p:grpSpPr>
          <a:xfrm>
            <a:off x="702233" y="3841611"/>
            <a:ext cx="8140419" cy="1268937"/>
            <a:chOff x="702233" y="3841611"/>
            <a:chExt cx="8140419" cy="1268937"/>
          </a:xfrm>
        </p:grpSpPr>
        <p:sp>
          <p:nvSpPr>
            <p:cNvPr id="5" name="Text Box 10">
              <a:extLst>
                <a:ext uri="{FF2B5EF4-FFF2-40B4-BE49-F238E27FC236}">
                  <a16:creationId xmlns:a16="http://schemas.microsoft.com/office/drawing/2014/main" id="{A262A28E-DB8C-06E9-60F2-6148E67AA32D}"/>
                </a:ext>
              </a:extLst>
            </p:cNvPr>
            <p:cNvSpPr txBox="1">
              <a:spLocks noChangeArrowheads="1"/>
            </p:cNvSpPr>
            <p:nvPr/>
          </p:nvSpPr>
          <p:spPr bwMode="auto">
            <a:xfrm>
              <a:off x="702233" y="3841611"/>
              <a:ext cx="8140419" cy="369332"/>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rPr>
                <a:t> </a:t>
              </a:r>
              <a:r>
                <a:rPr lang="fr-FR" i="1" dirty="0">
                  <a:solidFill>
                    <a:srgbClr val="800080"/>
                  </a:solidFill>
                  <a:sym typeface="Symbol" panose="05050102010706020507" pitchFamily="18" charset="2"/>
                </a:rPr>
                <a:t>L’inertie intra-groupe </a:t>
              </a:r>
              <a:r>
                <a:rPr lang="fr-FR" i="1" dirty="0" err="1">
                  <a:solidFill>
                    <a:srgbClr val="800080"/>
                  </a:solidFill>
                  <a:sym typeface="Symbol" panose="05050102010706020507" pitchFamily="18" charset="2"/>
                </a:rPr>
                <a:t>I</a:t>
              </a:r>
              <a:r>
                <a:rPr lang="fr-FR" i="1" baseline="-25000" dirty="0" err="1">
                  <a:solidFill>
                    <a:srgbClr val="800080"/>
                  </a:solidFill>
                  <a:sym typeface="Symbol" panose="05050102010706020507" pitchFamily="18" charset="2"/>
                </a:rPr>
                <a:t>intra</a:t>
              </a:r>
              <a:r>
                <a:rPr lang="fr-FR" i="1" baseline="-25000" dirty="0">
                  <a:solidFill>
                    <a:srgbClr val="800080"/>
                  </a:solidFill>
                  <a:sym typeface="Symbol" panose="05050102010706020507" pitchFamily="18" charset="2"/>
                </a:rPr>
                <a:t> </a:t>
              </a:r>
              <a:r>
                <a:rPr lang="fr-FR" i="1" dirty="0">
                  <a:solidFill>
                    <a:srgbClr val="800080"/>
                  </a:solidFill>
                  <a:sym typeface="Symbol" panose="05050102010706020507" pitchFamily="18" charset="2"/>
                </a:rPr>
                <a:t>est la somme pondérée des inerties. </a:t>
              </a:r>
              <a:endParaRPr lang="fr-FR" i="1" dirty="0">
                <a:solidFill>
                  <a:srgbClr val="800080"/>
                </a:solidFil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7218EC7-42CD-2295-2D32-7F810ADAF089}"/>
                    </a:ext>
                  </a:extLst>
                </p:cNvPr>
                <p:cNvSpPr/>
                <p:nvPr/>
              </p:nvSpPr>
              <p:spPr>
                <a:xfrm>
                  <a:off x="4144284" y="4210943"/>
                  <a:ext cx="1816266" cy="8996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800080"/>
                                </a:solidFill>
                                <a:latin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sym typeface="Symbol" panose="05050102010706020507" pitchFamily="18" charset="2"/>
                              </a:rPr>
                              <m:t>𝐼</m:t>
                            </m:r>
                          </m:e>
                          <m:sub>
                            <m:r>
                              <a:rPr lang="fr-FR" b="0" i="1" smtClean="0">
                                <a:solidFill>
                                  <a:srgbClr val="800080"/>
                                </a:solidFill>
                                <a:latin typeface="Cambria Math" panose="02040503050406030204" pitchFamily="18" charset="0"/>
                                <a:sym typeface="Symbol" panose="05050102010706020507" pitchFamily="18" charset="2"/>
                              </a:rPr>
                              <m:t>𝑖𝑛𝑡𝑟𝑎</m:t>
                            </m:r>
                          </m:sub>
                        </m:s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nary>
                          <m:naryPr>
                            <m:chr m:val="∑"/>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up>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𝑛𝑏</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Sub>
                          </m:sup>
                          <m:e>
                            <m:f>
                              <m:fPr>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fPr>
                              <m:num>
                                <m:sSub>
                                  <m:sSubPr>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e>
                                  <m:sub>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Sub>
                              </m:num>
                              <m:den>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den>
                            </m:f>
                            <m:sSub>
                              <m:sSubPr>
                                <m:ctrlPr>
                                  <a:rPr lang="fr-FR"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𝐼</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Sub>
                          </m:e>
                        </m:nary>
                      </m:oMath>
                    </m:oMathPara>
                  </a14:m>
                  <a:endParaRPr lang="fr-FR" dirty="0"/>
                </a:p>
              </p:txBody>
            </p:sp>
          </mc:Choice>
          <mc:Fallback xmlns="">
            <p:sp>
              <p:nvSpPr>
                <p:cNvPr id="6" name="Rectangle 5">
                  <a:extLst>
                    <a:ext uri="{FF2B5EF4-FFF2-40B4-BE49-F238E27FC236}">
                      <a16:creationId xmlns:a16="http://schemas.microsoft.com/office/drawing/2014/main" id="{67218EC7-42CD-2295-2D32-7F810ADAF089}"/>
                    </a:ext>
                  </a:extLst>
                </p:cNvPr>
                <p:cNvSpPr>
                  <a:spLocks noRot="1" noChangeAspect="1" noMove="1" noResize="1" noEditPoints="1" noAdjustHandles="1" noChangeArrowheads="1" noChangeShapeType="1" noTextEdit="1"/>
                </p:cNvSpPr>
                <p:nvPr/>
              </p:nvSpPr>
              <p:spPr>
                <a:xfrm>
                  <a:off x="4144284" y="4210943"/>
                  <a:ext cx="1816266" cy="899605"/>
                </a:xfrm>
                <a:prstGeom prst="rect">
                  <a:avLst/>
                </a:prstGeom>
                <a:blipFill>
                  <a:blip r:embed="rId6"/>
                  <a:stretch>
                    <a:fillRect t="-88889" b="-1444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E18AC97-FDA1-F58B-E31C-A2EE46C7C2DD}"/>
                    </a:ext>
                  </a:extLst>
                </p:cNvPr>
                <p:cNvSpPr/>
                <p:nvPr/>
              </p:nvSpPr>
              <p:spPr>
                <a:xfrm>
                  <a:off x="6076792" y="4230694"/>
                  <a:ext cx="2344488" cy="851002"/>
                </a:xfrm>
                <a:prstGeom prst="rect">
                  <a:avLst/>
                </a:prstGeom>
              </p:spPr>
              <p:txBody>
                <a:bodyPr wrap="none">
                  <a:spAutoFit/>
                </a:bodyPr>
                <a:lstStyle/>
                <a:p>
                  <a14:m>
                    <m:oMath xmlns:m="http://schemas.openxmlformats.org/officeDocument/2006/math">
                      <m:sSub>
                        <m:sSubPr>
                          <m:ctrlPr>
                            <a:rPr lang="fr-FR" sz="1600" i="1" smtClean="0">
                              <a:solidFill>
                                <a:srgbClr val="800080"/>
                              </a:solidFill>
                              <a:latin typeface="Cambria Math" panose="02040503050406030204" pitchFamily="18" charset="0"/>
                              <a:sym typeface="Symbol" panose="05050102010706020507" pitchFamily="18" charset="2"/>
                            </a:rPr>
                          </m:ctrlPr>
                        </m:sSubPr>
                        <m:e>
                          <m:r>
                            <a:rPr lang="fr-FR" sz="1600" b="0" i="1" smtClean="0">
                              <a:solidFill>
                                <a:srgbClr val="800080"/>
                              </a:solidFill>
                              <a:latin typeface="Cambria Math" panose="02040503050406030204" pitchFamily="18" charset="0"/>
                              <a:sym typeface="Symbol" panose="05050102010706020507" pitchFamily="18" charset="2"/>
                            </a:rPr>
                            <m:t>𝑛𝑏</m:t>
                          </m:r>
                        </m:e>
                        <m:sub>
                          <m:r>
                            <a:rPr lang="fr-FR" sz="1600" b="0" i="1" smtClean="0">
                              <a:solidFill>
                                <a:srgbClr val="800080"/>
                              </a:solidFill>
                              <a:latin typeface="Cambria Math" panose="02040503050406030204" pitchFamily="18" charset="0"/>
                              <a:sym typeface="Symbol" panose="05050102010706020507" pitchFamily="18" charset="2"/>
                            </a:rPr>
                            <m:t>𝑔</m:t>
                          </m:r>
                        </m:sub>
                      </m:sSub>
                    </m:oMath>
                  </a14:m>
                  <a:r>
                    <a:rPr lang="fr-FR" sz="1600" i="1" dirty="0">
                      <a:solidFill>
                        <a:srgbClr val="800080"/>
                      </a:solidFill>
                    </a:rPr>
                    <a:t> nombre de groupes</a:t>
                  </a:r>
                </a:p>
                <a:p>
                  <a14:m>
                    <m:oMath xmlns:m="http://schemas.openxmlformats.org/officeDocument/2006/math">
                      <m:r>
                        <a:rPr lang="fr-FR" sz="1600" i="1" smtClean="0">
                          <a:solidFill>
                            <a:srgbClr val="800080"/>
                          </a:solidFill>
                          <a:latin typeface="Cambria Math" panose="02040503050406030204" pitchFamily="18" charset="0"/>
                          <a:sym typeface="Symbol" panose="05050102010706020507" pitchFamily="18" charset="2"/>
                        </a:rPr>
                        <m:t>𝑛</m:t>
                      </m:r>
                      <m:r>
                        <a:rPr lang="fr-FR" sz="1600" i="1">
                          <a:solidFill>
                            <a:srgbClr val="800080"/>
                          </a:solidFill>
                          <a:latin typeface="Cambria Math" panose="02040503050406030204" pitchFamily="18" charset="0"/>
                          <a:sym typeface="Symbol" panose="05050102010706020507" pitchFamily="18" charset="2"/>
                        </a:rPr>
                        <m:t> </m:t>
                      </m:r>
                    </m:oMath>
                  </a14:m>
                  <a:r>
                    <a:rPr lang="fr-FR" sz="1600" i="1" dirty="0">
                      <a:solidFill>
                        <a:srgbClr val="800080"/>
                      </a:solidFill>
                    </a:rPr>
                    <a:t>nombre d’individus</a:t>
                  </a:r>
                </a:p>
                <a:p>
                  <a14:m>
                    <m:oMath xmlns:m="http://schemas.openxmlformats.org/officeDocument/2006/math">
                      <m:r>
                        <a:rPr lang="fr-FR" sz="1600" i="1" smtClean="0">
                          <a:solidFill>
                            <a:srgbClr val="800080"/>
                          </a:solidFill>
                          <a:latin typeface="Cambria Math" panose="02040503050406030204" pitchFamily="18" charset="0"/>
                          <a:sym typeface="Symbol" panose="05050102010706020507" pitchFamily="18" charset="2"/>
                        </a:rPr>
                        <m:t>𝑖</m:t>
                      </m:r>
                      <m:r>
                        <a:rPr lang="fr-FR" sz="1600" b="0" i="1" smtClean="0">
                          <a:solidFill>
                            <a:srgbClr val="800080"/>
                          </a:solidFill>
                          <a:latin typeface="Cambria Math" panose="02040503050406030204" pitchFamily="18" charset="0"/>
                          <a:sym typeface="Symbol" panose="05050102010706020507" pitchFamily="18" charset="2"/>
                        </a:rPr>
                        <m:t> </m:t>
                      </m:r>
                    </m:oMath>
                  </a14:m>
                  <a:r>
                    <a:rPr lang="fr-FR" sz="1600" i="1" dirty="0">
                      <a:solidFill>
                        <a:srgbClr val="800080"/>
                      </a:solidFill>
                    </a:rPr>
                    <a:t>numéro de la groupe </a:t>
                  </a:r>
                </a:p>
              </p:txBody>
            </p:sp>
          </mc:Choice>
          <mc:Fallback xmlns="">
            <p:sp>
              <p:nvSpPr>
                <p:cNvPr id="7" name="Rectangle 6">
                  <a:extLst>
                    <a:ext uri="{FF2B5EF4-FFF2-40B4-BE49-F238E27FC236}">
                      <a16:creationId xmlns:a16="http://schemas.microsoft.com/office/drawing/2014/main" id="{2E18AC97-FDA1-F58B-E31C-A2EE46C7C2DD}"/>
                    </a:ext>
                  </a:extLst>
                </p:cNvPr>
                <p:cNvSpPr>
                  <a:spLocks noRot="1" noChangeAspect="1" noMove="1" noResize="1" noEditPoints="1" noAdjustHandles="1" noChangeArrowheads="1" noChangeShapeType="1" noTextEdit="1"/>
                </p:cNvSpPr>
                <p:nvPr/>
              </p:nvSpPr>
              <p:spPr>
                <a:xfrm>
                  <a:off x="6076792" y="4230694"/>
                  <a:ext cx="2344488" cy="851002"/>
                </a:xfrm>
                <a:prstGeom prst="rect">
                  <a:avLst/>
                </a:prstGeom>
                <a:blipFill>
                  <a:blip r:embed="rId7"/>
                  <a:stretch>
                    <a:fillRect t="-4412" r="-541" b="-8824"/>
                  </a:stretch>
                </a:blipFill>
              </p:spPr>
              <p:txBody>
                <a:bodyPr/>
                <a:lstStyle/>
                <a:p>
                  <a:r>
                    <a:rPr lang="fr-FR">
                      <a:noFill/>
                    </a:rPr>
                    <a:t> </a:t>
                  </a:r>
                </a:p>
              </p:txBody>
            </p:sp>
          </mc:Fallback>
        </mc:AlternateContent>
      </p:grpSp>
      <p:grpSp>
        <p:nvGrpSpPr>
          <p:cNvPr id="8" name="Groupe 7">
            <a:extLst>
              <a:ext uri="{FF2B5EF4-FFF2-40B4-BE49-F238E27FC236}">
                <a16:creationId xmlns:a16="http://schemas.microsoft.com/office/drawing/2014/main" id="{27C92D87-0803-235F-40C9-4033189DFE2B}"/>
              </a:ext>
            </a:extLst>
          </p:cNvPr>
          <p:cNvGrpSpPr/>
          <p:nvPr/>
        </p:nvGrpSpPr>
        <p:grpSpPr>
          <a:xfrm>
            <a:off x="301348" y="4416568"/>
            <a:ext cx="3846664" cy="2316500"/>
            <a:chOff x="301348" y="4485510"/>
            <a:chExt cx="3846664" cy="2316500"/>
          </a:xfrm>
        </p:grpSpPr>
        <p:pic>
          <p:nvPicPr>
            <p:cNvPr id="9" name="Image 8">
              <a:extLst>
                <a:ext uri="{FF2B5EF4-FFF2-40B4-BE49-F238E27FC236}">
                  <a16:creationId xmlns:a16="http://schemas.microsoft.com/office/drawing/2014/main" id="{97274B34-D2F9-80C6-B4BB-47C2759240E6}"/>
                </a:ext>
              </a:extLst>
            </p:cNvPr>
            <p:cNvPicPr>
              <a:picLocks noChangeAspect="1"/>
            </p:cNvPicPr>
            <p:nvPr/>
          </p:nvPicPr>
          <p:blipFill>
            <a:blip r:embed="rId8"/>
            <a:stretch>
              <a:fillRect/>
            </a:stretch>
          </p:blipFill>
          <p:spPr>
            <a:xfrm>
              <a:off x="301348" y="4485510"/>
              <a:ext cx="3846664" cy="2316500"/>
            </a:xfrm>
            <a:prstGeom prst="rect">
              <a:avLst/>
            </a:prstGeom>
          </p:spPr>
        </p:pic>
        <p:sp>
          <p:nvSpPr>
            <p:cNvPr id="10" name="Ellipse 9">
              <a:extLst>
                <a:ext uri="{FF2B5EF4-FFF2-40B4-BE49-F238E27FC236}">
                  <a16:creationId xmlns:a16="http://schemas.microsoft.com/office/drawing/2014/main" id="{E40182EF-C1DB-928B-4EC7-AF8B9D6E4CE7}"/>
                </a:ext>
              </a:extLst>
            </p:cNvPr>
            <p:cNvSpPr/>
            <p:nvPr/>
          </p:nvSpPr>
          <p:spPr>
            <a:xfrm>
              <a:off x="1050324" y="4683211"/>
              <a:ext cx="1248033" cy="100797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2E229480-F01C-9A47-01FA-CE99371222EC}"/>
                </a:ext>
              </a:extLst>
            </p:cNvPr>
            <p:cNvSpPr/>
            <p:nvPr/>
          </p:nvSpPr>
          <p:spPr>
            <a:xfrm>
              <a:off x="3047334" y="4683211"/>
              <a:ext cx="882116" cy="82004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6FB21D0-3282-1B7D-8174-FFDBC62C7BD1}"/>
                </a:ext>
              </a:extLst>
            </p:cNvPr>
            <p:cNvSpPr/>
            <p:nvPr/>
          </p:nvSpPr>
          <p:spPr>
            <a:xfrm>
              <a:off x="2481263" y="5615246"/>
              <a:ext cx="1003342" cy="90912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 Box 10">
              <a:extLst>
                <a:ext uri="{FF2B5EF4-FFF2-40B4-BE49-F238E27FC236}">
                  <a16:creationId xmlns:a16="http://schemas.microsoft.com/office/drawing/2014/main" id="{BECDEFB9-351B-AC1C-91BF-E1F660A938C8}"/>
                </a:ext>
              </a:extLst>
            </p:cNvPr>
            <p:cNvSpPr txBox="1">
              <a:spLocks noChangeArrowheads="1"/>
            </p:cNvSpPr>
            <p:nvPr/>
          </p:nvSpPr>
          <p:spPr bwMode="auto">
            <a:xfrm>
              <a:off x="973910" y="4999791"/>
              <a:ext cx="42013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G1</a:t>
              </a:r>
            </a:p>
          </p:txBody>
        </p:sp>
        <p:sp>
          <p:nvSpPr>
            <p:cNvPr id="14" name="Text Box 10">
              <a:extLst>
                <a:ext uri="{FF2B5EF4-FFF2-40B4-BE49-F238E27FC236}">
                  <a16:creationId xmlns:a16="http://schemas.microsoft.com/office/drawing/2014/main" id="{1DE92B42-63E9-D671-0D7F-2AF44439A2E0}"/>
                </a:ext>
              </a:extLst>
            </p:cNvPr>
            <p:cNvSpPr txBox="1">
              <a:spLocks noChangeArrowheads="1"/>
            </p:cNvSpPr>
            <p:nvPr/>
          </p:nvSpPr>
          <p:spPr bwMode="auto">
            <a:xfrm>
              <a:off x="3609269" y="5044276"/>
              <a:ext cx="42013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G2</a:t>
              </a:r>
            </a:p>
          </p:txBody>
        </p:sp>
        <p:sp>
          <p:nvSpPr>
            <p:cNvPr id="15" name="Text Box 10">
              <a:extLst>
                <a:ext uri="{FF2B5EF4-FFF2-40B4-BE49-F238E27FC236}">
                  <a16:creationId xmlns:a16="http://schemas.microsoft.com/office/drawing/2014/main" id="{2B6C92B4-EFCE-48E4-4416-D78983C77E2A}"/>
                </a:ext>
              </a:extLst>
            </p:cNvPr>
            <p:cNvSpPr txBox="1">
              <a:spLocks noChangeArrowheads="1"/>
            </p:cNvSpPr>
            <p:nvPr/>
          </p:nvSpPr>
          <p:spPr bwMode="auto">
            <a:xfrm>
              <a:off x="2772868" y="6292765"/>
              <a:ext cx="42013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G3</a:t>
              </a:r>
            </a:p>
          </p:txBody>
        </p:sp>
      </p:grpSp>
      <p:grpSp>
        <p:nvGrpSpPr>
          <p:cNvPr id="17" name="Groupe 16">
            <a:extLst>
              <a:ext uri="{FF2B5EF4-FFF2-40B4-BE49-F238E27FC236}">
                <a16:creationId xmlns:a16="http://schemas.microsoft.com/office/drawing/2014/main" id="{22271319-4256-C44F-9B09-CF23BC20F6E7}"/>
              </a:ext>
            </a:extLst>
          </p:cNvPr>
          <p:cNvGrpSpPr/>
          <p:nvPr/>
        </p:nvGrpSpPr>
        <p:grpSpPr>
          <a:xfrm>
            <a:off x="3950308" y="5216412"/>
            <a:ext cx="3758192" cy="1516656"/>
            <a:chOff x="4519016" y="4670005"/>
            <a:chExt cx="3758192" cy="1516656"/>
          </a:xfrm>
        </p:grpSpPr>
        <p:sp>
          <p:nvSpPr>
            <p:cNvPr id="18" name="Text Box 10">
              <a:extLst>
                <a:ext uri="{FF2B5EF4-FFF2-40B4-BE49-F238E27FC236}">
                  <a16:creationId xmlns:a16="http://schemas.microsoft.com/office/drawing/2014/main" id="{4EB6C5F6-87B8-19C0-825B-7A3347596304}"/>
                </a:ext>
              </a:extLst>
            </p:cNvPr>
            <p:cNvSpPr txBox="1">
              <a:spLocks noChangeArrowheads="1"/>
            </p:cNvSpPr>
            <p:nvPr/>
          </p:nvSpPr>
          <p:spPr bwMode="auto">
            <a:xfrm>
              <a:off x="4519016" y="4670005"/>
              <a:ext cx="3182221" cy="369332"/>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rPr>
                <a:t> </a:t>
              </a:r>
              <a:r>
                <a:rPr lang="fr-FR" i="1" dirty="0">
                  <a:solidFill>
                    <a:srgbClr val="800080"/>
                  </a:solidFill>
                  <a:sym typeface="Symbol" panose="05050102010706020507" pitchFamily="18" charset="2"/>
                </a:rPr>
                <a:t>L’inertie inter-groupe :</a:t>
              </a:r>
              <a:endParaRPr lang="fr-FR" i="1" dirty="0">
                <a:solidFill>
                  <a:srgbClr val="800080"/>
                </a:solidFill>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2BE7562-C748-4D4A-0262-A00CE625F5B2}"/>
                    </a:ext>
                  </a:extLst>
                </p:cNvPr>
                <p:cNvSpPr/>
                <p:nvPr/>
              </p:nvSpPr>
              <p:spPr>
                <a:xfrm>
                  <a:off x="5023345" y="5033773"/>
                  <a:ext cx="3042371" cy="8996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solidFill>
                                  <a:srgbClr val="800080"/>
                                </a:solidFill>
                                <a:latin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sym typeface="Symbol" panose="05050102010706020507" pitchFamily="18" charset="2"/>
                              </a:rPr>
                              <m:t>𝐼</m:t>
                            </m:r>
                          </m:e>
                          <m:sub>
                            <m:r>
                              <a:rPr lang="fr-FR" b="0" i="1" smtClean="0">
                                <a:solidFill>
                                  <a:srgbClr val="800080"/>
                                </a:solidFill>
                                <a:latin typeface="Cambria Math" panose="02040503050406030204" pitchFamily="18" charset="0"/>
                                <a:sym typeface="Symbol" panose="05050102010706020507" pitchFamily="18" charset="2"/>
                              </a:rPr>
                              <m:t>𝑖𝑛𝑡𝑒𝑟</m:t>
                            </m:r>
                          </m:sub>
                        </m:s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nary>
                          <m:naryPr>
                            <m:chr m:val="∑"/>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naryPr>
                          <m:sub>
                            <m:r>
                              <m:rPr>
                                <m:brk m:alnAt="23"/>
                              </m:r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sub>
                          <m:sup>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𝑛𝑏</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𝑔</m:t>
                                </m:r>
                              </m:sub>
                            </m:sSub>
                          </m:sup>
                          <m:e>
                            <m:f>
                              <m:f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fPr>
                              <m:num>
                                <m:sSub>
                                  <m:sSubPr>
                                    <m:ctrlPr>
                                      <a:rPr lang="fr-FR" i="1">
                                        <a:solidFill>
                                          <a:srgbClr val="800080"/>
                                        </a:solidFill>
                                        <a:latin typeface="Cambria Math" panose="02040503050406030204" pitchFamily="18" charset="0"/>
                                        <a:sym typeface="Symbol" panose="05050102010706020507" pitchFamily="18" charset="2"/>
                                      </a:rPr>
                                    </m:ctrlPr>
                                  </m:sSubPr>
                                  <m:e>
                                    <m:r>
                                      <a:rPr lang="fr-FR" i="1">
                                        <a:solidFill>
                                          <a:srgbClr val="800080"/>
                                        </a:solidFill>
                                        <a:latin typeface="Cambria Math" panose="02040503050406030204" pitchFamily="18" charset="0"/>
                                        <a:sym typeface="Symbol" panose="05050102010706020507" pitchFamily="18" charset="2"/>
                                      </a:rPr>
                                      <m:t>𝑛</m:t>
                                    </m:r>
                                  </m:e>
                                  <m:sub>
                                    <m:r>
                                      <a:rPr lang="fr-FR" i="1">
                                        <a:solidFill>
                                          <a:srgbClr val="800080"/>
                                        </a:solidFill>
                                        <a:latin typeface="Cambria Math" panose="02040503050406030204" pitchFamily="18" charset="0"/>
                                        <a:sym typeface="Symbol" panose="05050102010706020507" pitchFamily="18" charset="2"/>
                                      </a:rPr>
                                      <m:t>𝑖</m:t>
                                    </m:r>
                                  </m:sub>
                                </m:sSub>
                              </m:num>
                              <m:den>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𝑛</m:t>
                                </m:r>
                              </m:den>
                            </m:f>
                            <m:sSup>
                              <m:sSupPr>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pPr>
                              <m:e>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𝑑</m:t>
                                </m:r>
                              </m:e>
                              <m:sup>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2</m:t>
                                </m:r>
                              </m:sup>
                            </m:sSup>
                            <m:d>
                              <m:dPr>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d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𝐶𝐺</m:t>
                                </m:r>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𝐶𝐺</m:t>
                                    </m:r>
                                  </m:e>
                                  <m:sub>
                                    <m:r>
                                      <a:rPr lang="fr-FR" i="1">
                                        <a:solidFill>
                                          <a:srgbClr val="800080"/>
                                        </a:solidFill>
                                        <a:latin typeface="Cambria Math" panose="02040503050406030204" pitchFamily="18" charset="0"/>
                                        <a:ea typeface="Cambria Math" panose="02040503050406030204" pitchFamily="18" charset="0"/>
                                        <a:sym typeface="Symbol" panose="05050102010706020507" pitchFamily="18" charset="2"/>
                                      </a:rPr>
                                      <m:t>𝑔𝑖</m:t>
                                    </m:r>
                                  </m:sub>
                                </m:sSub>
                              </m:e>
                            </m:d>
                          </m:e>
                        </m:nary>
                      </m:oMath>
                    </m:oMathPara>
                  </a14:m>
                  <a:endParaRPr lang="fr-FR" dirty="0"/>
                </a:p>
              </p:txBody>
            </p:sp>
          </mc:Choice>
          <mc:Fallback xmlns="">
            <p:sp>
              <p:nvSpPr>
                <p:cNvPr id="19" name="Rectangle 18">
                  <a:extLst>
                    <a:ext uri="{FF2B5EF4-FFF2-40B4-BE49-F238E27FC236}">
                      <a16:creationId xmlns:a16="http://schemas.microsoft.com/office/drawing/2014/main" id="{52BE7562-C748-4D4A-0262-A00CE625F5B2}"/>
                    </a:ext>
                  </a:extLst>
                </p:cNvPr>
                <p:cNvSpPr>
                  <a:spLocks noRot="1" noChangeAspect="1" noMove="1" noResize="1" noEditPoints="1" noAdjustHandles="1" noChangeArrowheads="1" noChangeShapeType="1" noTextEdit="1"/>
                </p:cNvSpPr>
                <p:nvPr/>
              </p:nvSpPr>
              <p:spPr>
                <a:xfrm>
                  <a:off x="5023345" y="5033773"/>
                  <a:ext cx="3042371" cy="899605"/>
                </a:xfrm>
                <a:prstGeom prst="rect">
                  <a:avLst/>
                </a:prstGeom>
                <a:blipFill>
                  <a:blip r:embed="rId9"/>
                  <a:stretch>
                    <a:fillRect t="-88889" b="-1444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1532290-F665-EDEC-3E07-2C5D0FDB23D8}"/>
                    </a:ext>
                  </a:extLst>
                </p:cNvPr>
                <p:cNvSpPr/>
                <p:nvPr/>
              </p:nvSpPr>
              <p:spPr>
                <a:xfrm>
                  <a:off x="5024971" y="5848107"/>
                  <a:ext cx="3252237" cy="338554"/>
                </a:xfrm>
                <a:prstGeom prst="rect">
                  <a:avLst/>
                </a:prstGeom>
              </p:spPr>
              <p:txBody>
                <a:bodyPr wrap="none">
                  <a:spAutoFit/>
                </a:bodyPr>
                <a:lstStyle/>
                <a:p>
                  <a14:m>
                    <m:oMath xmlns:m="http://schemas.openxmlformats.org/officeDocument/2006/math">
                      <m:r>
                        <a:rPr lang="fr-FR" sz="1600" i="1" smtClean="0">
                          <a:solidFill>
                            <a:srgbClr val="800080"/>
                          </a:solidFill>
                          <a:latin typeface="Cambria Math" panose="02040503050406030204" pitchFamily="18" charset="0"/>
                          <a:sym typeface="Symbol" panose="05050102010706020507" pitchFamily="18" charset="2"/>
                        </a:rPr>
                        <m:t>𝐶</m:t>
                      </m:r>
                      <m:r>
                        <a:rPr lang="fr-FR" sz="1600" b="0" i="1" smtClean="0">
                          <a:solidFill>
                            <a:srgbClr val="800080"/>
                          </a:solidFill>
                          <a:latin typeface="Cambria Math" panose="02040503050406030204" pitchFamily="18" charset="0"/>
                          <a:sym typeface="Symbol" panose="05050102010706020507" pitchFamily="18" charset="2"/>
                        </a:rPr>
                        <m:t>𝐺</m:t>
                      </m:r>
                    </m:oMath>
                  </a14:m>
                  <a:r>
                    <a:rPr lang="fr-FR" sz="1600" i="1" dirty="0">
                      <a:solidFill>
                        <a:srgbClr val="800080"/>
                      </a:solidFill>
                    </a:rPr>
                    <a:t> est le barycentre des données</a:t>
                  </a:r>
                </a:p>
              </p:txBody>
            </p:sp>
          </mc:Choice>
          <mc:Fallback xmlns="">
            <p:sp>
              <p:nvSpPr>
                <p:cNvPr id="20" name="Rectangle 19">
                  <a:extLst>
                    <a:ext uri="{FF2B5EF4-FFF2-40B4-BE49-F238E27FC236}">
                      <a16:creationId xmlns:a16="http://schemas.microsoft.com/office/drawing/2014/main" id="{31532290-F665-EDEC-3E07-2C5D0FDB23D8}"/>
                    </a:ext>
                  </a:extLst>
                </p:cNvPr>
                <p:cNvSpPr>
                  <a:spLocks noRot="1" noChangeAspect="1" noMove="1" noResize="1" noEditPoints="1" noAdjustHandles="1" noChangeArrowheads="1" noChangeShapeType="1" noTextEdit="1"/>
                </p:cNvSpPr>
                <p:nvPr/>
              </p:nvSpPr>
              <p:spPr>
                <a:xfrm>
                  <a:off x="5024971" y="5848107"/>
                  <a:ext cx="3252237" cy="338554"/>
                </a:xfrm>
                <a:prstGeom prst="rect">
                  <a:avLst/>
                </a:prstGeom>
                <a:blipFill>
                  <a:blip r:embed="rId10"/>
                  <a:stretch>
                    <a:fillRect t="-3571" b="-21429"/>
                  </a:stretch>
                </a:blipFill>
              </p:spPr>
              <p:txBody>
                <a:bodyPr/>
                <a:lstStyle/>
                <a:p>
                  <a:r>
                    <a:rPr lang="fr-FR">
                      <a:noFill/>
                    </a:rPr>
                    <a:t> </a:t>
                  </a:r>
                </a:p>
              </p:txBody>
            </p:sp>
          </mc:Fallback>
        </mc:AlternateContent>
      </p:grpSp>
    </p:spTree>
    <p:extLst>
      <p:ext uri="{BB962C8B-B14F-4D97-AF65-F5344CB8AC3E}">
        <p14:creationId xmlns:p14="http://schemas.microsoft.com/office/powerpoint/2010/main" val="253931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153154"/>
            <a:chOff x="0" y="998538"/>
            <a:chExt cx="9144000" cy="515315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539704"/>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Principes de la CAH</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CAH est une méthode de classification itérative.</a:t>
              </a:r>
            </a:p>
            <a:p>
              <a:pPr lvl="1" algn="just">
                <a:spcAft>
                  <a:spcPts val="600"/>
                </a:spcAft>
                <a:buFont typeface="Wingdings" pitchFamily="2" charset="2"/>
                <a:buChar char="§"/>
              </a:pPr>
              <a:r>
                <a:rPr lang="fr-FR" i="1" dirty="0">
                  <a:solidFill>
                    <a:srgbClr val="800080"/>
                  </a:solidFill>
                  <a:sym typeface="Symbol" panose="05050102010706020507" pitchFamily="18" charset="2"/>
                </a:rPr>
                <a:t> L’algorithme consiste à partir de la situation initiale où chaque individu constitue un groupe à lui tout seul, soit un total de n groupes. </a:t>
              </a:r>
            </a:p>
            <a:p>
              <a:pPr lvl="1" algn="just">
                <a:spcAft>
                  <a:spcPts val="600"/>
                </a:spcAft>
                <a:buFont typeface="Wingdings" pitchFamily="2" charset="2"/>
                <a:buChar char="§"/>
              </a:pPr>
              <a:r>
                <a:rPr lang="fr-FR" i="1" dirty="0">
                  <a:solidFill>
                    <a:srgbClr val="800080"/>
                  </a:solidFill>
                  <a:sym typeface="Symbol" panose="05050102010706020507" pitchFamily="18" charset="2"/>
                </a:rPr>
                <a:t> Les conditions initiales en termes d’inertie sont : </a:t>
              </a:r>
              <a:r>
                <a:rPr lang="fr-FR" i="1" dirty="0" err="1">
                  <a:solidFill>
                    <a:srgbClr val="800080"/>
                  </a:solidFill>
                  <a:sym typeface="Symbol" panose="05050102010706020507" pitchFamily="18" charset="2"/>
                </a:rPr>
                <a:t>I</a:t>
              </a:r>
              <a:r>
                <a:rPr lang="fr-FR" i="1" baseline="-25000" dirty="0" err="1">
                  <a:solidFill>
                    <a:srgbClr val="800080"/>
                  </a:solidFill>
                  <a:sym typeface="Symbol" panose="05050102010706020507" pitchFamily="18" charset="2"/>
                </a:rPr>
                <a:t>intra</a:t>
              </a:r>
              <a:r>
                <a:rPr lang="fr-FR" i="1" dirty="0">
                  <a:solidFill>
                    <a:srgbClr val="800080"/>
                  </a:solidFill>
                  <a:sym typeface="Symbol" panose="05050102010706020507" pitchFamily="18" charset="2"/>
                </a:rPr>
                <a:t>=0 et </a:t>
              </a:r>
              <a:r>
                <a:rPr lang="fr-FR" i="1" dirty="0" err="1">
                  <a:solidFill>
                    <a:srgbClr val="800080"/>
                  </a:solidFill>
                  <a:sym typeface="Symbol" panose="05050102010706020507" pitchFamily="18" charset="2"/>
                </a:rPr>
                <a:t>I</a:t>
              </a:r>
              <a:r>
                <a:rPr lang="fr-FR" i="1" baseline="-25000" dirty="0" err="1">
                  <a:solidFill>
                    <a:srgbClr val="800080"/>
                  </a:solidFill>
                  <a:sym typeface="Symbol" panose="05050102010706020507" pitchFamily="18" charset="2"/>
                </a:rPr>
                <a:t>inter</a:t>
              </a:r>
              <a:r>
                <a:rPr lang="fr-FR" i="1" dirty="0">
                  <a:solidFill>
                    <a:srgbClr val="800080"/>
                  </a:solidFill>
                  <a:sym typeface="Symbol" panose="05050102010706020507" pitchFamily="18" charset="2"/>
                </a:rPr>
                <a:t>=</a:t>
              </a:r>
              <a:r>
                <a:rPr lang="fr-FR" i="1" dirty="0" err="1">
                  <a:solidFill>
                    <a:srgbClr val="800080"/>
                  </a:solidFill>
                  <a:sym typeface="Symbol" panose="05050102010706020507" pitchFamily="18" charset="2"/>
                </a:rPr>
                <a:t>I</a:t>
              </a:r>
              <a:r>
                <a:rPr lang="fr-FR" i="1" baseline="-25000" dirty="0" err="1">
                  <a:solidFill>
                    <a:srgbClr val="800080"/>
                  </a:solidFill>
                  <a:sym typeface="Symbol" panose="05050102010706020507" pitchFamily="18" charset="2"/>
                </a:rPr>
                <a:t>total</a:t>
              </a:r>
              <a:endParaRPr lang="fr-FR" i="1" baseline="-25000" dirty="0">
                <a:solidFill>
                  <a:srgbClr val="800080"/>
                </a:solidFill>
                <a:sym typeface="Symbol" panose="05050102010706020507" pitchFamily="18" charset="2"/>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L’algorithme cherche les 2 groupes les plus proches au sens de la distance euclidienne pour former un nouveau groupe. </a:t>
              </a:r>
            </a:p>
            <a:p>
              <a:pPr lvl="1" algn="just">
                <a:spcAft>
                  <a:spcPts val="600"/>
                </a:spcAft>
                <a:buFont typeface="Wingdings" pitchFamily="2" charset="2"/>
                <a:buChar char="§"/>
              </a:pPr>
              <a:r>
                <a:rPr lang="fr-FR" i="1" dirty="0">
                  <a:solidFill>
                    <a:srgbClr val="800080"/>
                  </a:solidFill>
                  <a:sym typeface="Symbol" panose="05050102010706020507" pitchFamily="18" charset="2"/>
                </a:rPr>
                <a:t> Etape 1 : La création de ce groupe augmente l’inertie intra-groupe. On remplace ensuite les deux groupes par le couple placé au barycentre des 2 groupes, le nombre de groupes est alors de n-1.</a:t>
              </a:r>
            </a:p>
            <a:p>
              <a:pPr lvl="1" algn="just">
                <a:spcAft>
                  <a:spcPts val="600"/>
                </a:spcAft>
                <a:buFont typeface="Wingdings" pitchFamily="2" charset="2"/>
                <a:buChar char="§"/>
              </a:pPr>
              <a:r>
                <a:rPr lang="fr-FR" i="1" dirty="0">
                  <a:solidFill>
                    <a:srgbClr val="800080"/>
                  </a:solidFill>
                  <a:sym typeface="Symbol" panose="05050102010706020507" pitchFamily="18" charset="2"/>
                </a:rPr>
                <a:t> Etape 2 : L’algorithme recalcule les distances entre les groupes et l’on regroupe les 2 plus proches, ce qui provoque une nouvelle augmentation de l’inertie intra-groupe couplée d’une diminution du nombre de groupes.</a:t>
              </a:r>
            </a:p>
            <a:p>
              <a:pPr lvl="1" algn="just">
                <a:spcAft>
                  <a:spcPts val="600"/>
                </a:spcAft>
                <a:buFont typeface="Wingdings" pitchFamily="2" charset="2"/>
                <a:buChar char="§"/>
              </a:pPr>
              <a:r>
                <a:rPr lang="fr-FR" i="1" dirty="0">
                  <a:solidFill>
                    <a:srgbClr val="800080"/>
                  </a:solidFill>
                  <a:sym typeface="Symbol" panose="05050102010706020507" pitchFamily="18" charset="2"/>
                </a:rPr>
                <a:t> L’algorithme s’arête lorsque le nombre de groupes est égal à 1.</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Classification Ascendante Hiérarchique</a:t>
              </a:r>
              <a:endParaRPr lang="fr-FR" sz="2000" b="1" dirty="0">
                <a:solidFill>
                  <a:schemeClr val="folHlink"/>
                </a:solidFill>
              </a:endParaRPr>
            </a:p>
          </p:txBody>
        </p:sp>
      </p:grpSp>
    </p:spTree>
    <p:extLst>
      <p:ext uri="{BB962C8B-B14F-4D97-AF65-F5344CB8AC3E}">
        <p14:creationId xmlns:p14="http://schemas.microsoft.com/office/powerpoint/2010/main" val="18213834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Classification : Exemple</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Classification Ascendante Hiérarchique</a:t>
              </a:r>
              <a:endParaRPr lang="fr-FR" sz="2000" b="1" dirty="0">
                <a:solidFill>
                  <a:schemeClr val="folHlink"/>
                </a:solidFill>
              </a:endParaRPr>
            </a:p>
          </p:txBody>
        </p:sp>
      </p:grpSp>
      <p:pic>
        <p:nvPicPr>
          <p:cNvPr id="3" name="Image 2">
            <a:extLst>
              <a:ext uri="{FF2B5EF4-FFF2-40B4-BE49-F238E27FC236}">
                <a16:creationId xmlns:a16="http://schemas.microsoft.com/office/drawing/2014/main" id="{DB88A1AE-5041-3943-8FFE-0F0E69E931DD}"/>
              </a:ext>
            </a:extLst>
          </p:cNvPr>
          <p:cNvPicPr>
            <a:picLocks noChangeAspect="1"/>
          </p:cNvPicPr>
          <p:nvPr/>
        </p:nvPicPr>
        <p:blipFill>
          <a:blip r:embed="rId4"/>
          <a:stretch>
            <a:fillRect/>
          </a:stretch>
        </p:blipFill>
        <p:spPr>
          <a:xfrm>
            <a:off x="4174320" y="1591504"/>
            <a:ext cx="4597400" cy="2768600"/>
          </a:xfrm>
          <a:prstGeom prst="rect">
            <a:avLst/>
          </a:prstGeom>
        </p:spPr>
      </p:pic>
      <p:sp>
        <p:nvSpPr>
          <p:cNvPr id="14" name="Text Box 10">
            <a:extLst>
              <a:ext uri="{FF2B5EF4-FFF2-40B4-BE49-F238E27FC236}">
                <a16:creationId xmlns:a16="http://schemas.microsoft.com/office/drawing/2014/main" id="{DB26FC72-B08F-B549-9DFB-9021C92C692D}"/>
              </a:ext>
            </a:extLst>
          </p:cNvPr>
          <p:cNvSpPr txBox="1">
            <a:spLocks noChangeArrowheads="1"/>
          </p:cNvSpPr>
          <p:nvPr/>
        </p:nvSpPr>
        <p:spPr bwMode="auto">
          <a:xfrm>
            <a:off x="4449088" y="3740064"/>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A</a:t>
            </a:r>
          </a:p>
        </p:txBody>
      </p:sp>
      <p:sp>
        <p:nvSpPr>
          <p:cNvPr id="15" name="Text Box 10">
            <a:extLst>
              <a:ext uri="{FF2B5EF4-FFF2-40B4-BE49-F238E27FC236}">
                <a16:creationId xmlns:a16="http://schemas.microsoft.com/office/drawing/2014/main" id="{A3359AA9-1571-734E-A3DE-CE8A6C593F78}"/>
              </a:ext>
            </a:extLst>
          </p:cNvPr>
          <p:cNvSpPr txBox="1">
            <a:spLocks noChangeArrowheads="1"/>
          </p:cNvSpPr>
          <p:nvPr/>
        </p:nvSpPr>
        <p:spPr bwMode="auto">
          <a:xfrm>
            <a:off x="4702094" y="3070142"/>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B</a:t>
            </a:r>
          </a:p>
        </p:txBody>
      </p:sp>
      <p:sp>
        <p:nvSpPr>
          <p:cNvPr id="17" name="Text Box 10">
            <a:extLst>
              <a:ext uri="{FF2B5EF4-FFF2-40B4-BE49-F238E27FC236}">
                <a16:creationId xmlns:a16="http://schemas.microsoft.com/office/drawing/2014/main" id="{FD905F7B-631A-1E44-9BAE-32EF72612F9A}"/>
              </a:ext>
            </a:extLst>
          </p:cNvPr>
          <p:cNvSpPr txBox="1">
            <a:spLocks noChangeArrowheads="1"/>
          </p:cNvSpPr>
          <p:nvPr/>
        </p:nvSpPr>
        <p:spPr bwMode="auto">
          <a:xfrm>
            <a:off x="5302109" y="3737569"/>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C</a:t>
            </a:r>
          </a:p>
        </p:txBody>
      </p:sp>
      <p:sp>
        <p:nvSpPr>
          <p:cNvPr id="18" name="Text Box 10">
            <a:extLst>
              <a:ext uri="{FF2B5EF4-FFF2-40B4-BE49-F238E27FC236}">
                <a16:creationId xmlns:a16="http://schemas.microsoft.com/office/drawing/2014/main" id="{E09ACB09-4F4F-BB44-9846-A21CC6C07E44}"/>
              </a:ext>
            </a:extLst>
          </p:cNvPr>
          <p:cNvSpPr txBox="1">
            <a:spLocks noChangeArrowheads="1"/>
          </p:cNvSpPr>
          <p:nvPr/>
        </p:nvSpPr>
        <p:spPr bwMode="auto">
          <a:xfrm>
            <a:off x="6222659" y="2048254"/>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D</a:t>
            </a:r>
          </a:p>
        </p:txBody>
      </p:sp>
      <p:sp>
        <p:nvSpPr>
          <p:cNvPr id="19" name="Text Box 10">
            <a:extLst>
              <a:ext uri="{FF2B5EF4-FFF2-40B4-BE49-F238E27FC236}">
                <a16:creationId xmlns:a16="http://schemas.microsoft.com/office/drawing/2014/main" id="{9F473454-CBE6-514F-8B73-4FAD7A188238}"/>
              </a:ext>
            </a:extLst>
          </p:cNvPr>
          <p:cNvSpPr txBox="1">
            <a:spLocks noChangeArrowheads="1"/>
          </p:cNvSpPr>
          <p:nvPr/>
        </p:nvSpPr>
        <p:spPr bwMode="auto">
          <a:xfrm>
            <a:off x="6829506" y="3281638"/>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a:t>
            </a:r>
          </a:p>
        </p:txBody>
      </p:sp>
      <p:sp>
        <p:nvSpPr>
          <p:cNvPr id="20" name="Text Box 10">
            <a:extLst>
              <a:ext uri="{FF2B5EF4-FFF2-40B4-BE49-F238E27FC236}">
                <a16:creationId xmlns:a16="http://schemas.microsoft.com/office/drawing/2014/main" id="{AE9A9093-95C2-7546-9922-6D9431FB60D9}"/>
              </a:ext>
            </a:extLst>
          </p:cNvPr>
          <p:cNvSpPr txBox="1">
            <a:spLocks noChangeArrowheads="1"/>
          </p:cNvSpPr>
          <p:nvPr/>
        </p:nvSpPr>
        <p:spPr bwMode="auto">
          <a:xfrm>
            <a:off x="7370687" y="1767308"/>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F</a:t>
            </a:r>
          </a:p>
        </p:txBody>
      </p:sp>
      <p:sp>
        <p:nvSpPr>
          <p:cNvPr id="21" name="Text Box 10">
            <a:extLst>
              <a:ext uri="{FF2B5EF4-FFF2-40B4-BE49-F238E27FC236}">
                <a16:creationId xmlns:a16="http://schemas.microsoft.com/office/drawing/2014/main" id="{D649A6DA-BCCE-5D45-82B3-B972A20E9E19}"/>
              </a:ext>
            </a:extLst>
          </p:cNvPr>
          <p:cNvSpPr txBox="1">
            <a:spLocks noChangeArrowheads="1"/>
          </p:cNvSpPr>
          <p:nvPr/>
        </p:nvSpPr>
        <p:spPr bwMode="auto">
          <a:xfrm>
            <a:off x="7658418" y="3777751"/>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G</a:t>
            </a:r>
          </a:p>
        </p:txBody>
      </p:sp>
      <p:sp>
        <p:nvSpPr>
          <p:cNvPr id="22" name="Text Box 10">
            <a:extLst>
              <a:ext uri="{FF2B5EF4-FFF2-40B4-BE49-F238E27FC236}">
                <a16:creationId xmlns:a16="http://schemas.microsoft.com/office/drawing/2014/main" id="{6139F947-C319-0449-8A03-300070A57647}"/>
              </a:ext>
            </a:extLst>
          </p:cNvPr>
          <p:cNvSpPr txBox="1">
            <a:spLocks noChangeArrowheads="1"/>
          </p:cNvSpPr>
          <p:nvPr/>
        </p:nvSpPr>
        <p:spPr bwMode="auto">
          <a:xfrm>
            <a:off x="8271587" y="2785083"/>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H</a:t>
            </a:r>
          </a:p>
        </p:txBody>
      </p:sp>
      <p:grpSp>
        <p:nvGrpSpPr>
          <p:cNvPr id="4" name="Groupe 3">
            <a:extLst>
              <a:ext uri="{FF2B5EF4-FFF2-40B4-BE49-F238E27FC236}">
                <a16:creationId xmlns:a16="http://schemas.microsoft.com/office/drawing/2014/main" id="{BE522898-8127-49C6-A1FD-688D518B16F8}"/>
              </a:ext>
            </a:extLst>
          </p:cNvPr>
          <p:cNvGrpSpPr/>
          <p:nvPr/>
        </p:nvGrpSpPr>
        <p:grpSpPr>
          <a:xfrm>
            <a:off x="309282" y="1980681"/>
            <a:ext cx="4735514" cy="1832115"/>
            <a:chOff x="309282" y="1980681"/>
            <a:chExt cx="4735514" cy="1832115"/>
          </a:xfrm>
        </p:grpSpPr>
        <p:sp>
          <p:nvSpPr>
            <p:cNvPr id="13" name="Text Box 10">
              <a:extLst>
                <a:ext uri="{FF2B5EF4-FFF2-40B4-BE49-F238E27FC236}">
                  <a16:creationId xmlns:a16="http://schemas.microsoft.com/office/drawing/2014/main" id="{2FEF96CB-5869-0B44-81D7-3860A2D437DD}"/>
                </a:ext>
              </a:extLst>
            </p:cNvPr>
            <p:cNvSpPr txBox="1">
              <a:spLocks noChangeArrowheads="1"/>
            </p:cNvSpPr>
            <p:nvPr/>
          </p:nvSpPr>
          <p:spPr bwMode="auto">
            <a:xfrm>
              <a:off x="309282" y="1980681"/>
              <a:ext cx="3384010" cy="630942"/>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Etape 1 : 8 Groupes,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0 - </a:t>
              </a:r>
              <a:r>
                <a:rPr lang="fr-FR" sz="1000" i="1" dirty="0" err="1">
                  <a:solidFill>
                    <a:srgbClr val="800080"/>
                  </a:solidFill>
                </a:rPr>
                <a:t>I</a:t>
              </a:r>
              <a:r>
                <a:rPr lang="fr-FR" sz="1000" i="1" baseline="-25000" dirty="0" err="1">
                  <a:solidFill>
                    <a:srgbClr val="800080"/>
                  </a:solidFill>
                </a:rPr>
                <a:t>inter</a:t>
              </a:r>
              <a:r>
                <a:rPr lang="fr-FR" sz="1000" i="1" dirty="0">
                  <a:solidFill>
                    <a:srgbClr val="800080"/>
                  </a:solidFill>
                </a:rPr>
                <a:t>= 24.25</a:t>
              </a:r>
            </a:p>
            <a:p>
              <a:pPr algn="just">
                <a:spcAft>
                  <a:spcPts val="600"/>
                </a:spcAft>
              </a:pPr>
              <a:r>
                <a:rPr lang="fr-FR" sz="1000" i="1" dirty="0">
                  <a:solidFill>
                    <a:srgbClr val="800080"/>
                  </a:solidFill>
                </a:rPr>
                <a:t>La distance [A,C] = 2 est minimum, on crée alors le groupe AC. On donc 7 groupes et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0.25</a:t>
              </a:r>
            </a:p>
          </p:txBody>
        </p:sp>
        <p:sp>
          <p:nvSpPr>
            <p:cNvPr id="23" name="Ellipse 22">
              <a:extLst>
                <a:ext uri="{FF2B5EF4-FFF2-40B4-BE49-F238E27FC236}">
                  <a16:creationId xmlns:a16="http://schemas.microsoft.com/office/drawing/2014/main" id="{DA10E82B-CF18-1C4A-A0D1-330D34862248}"/>
                </a:ext>
              </a:extLst>
            </p:cNvPr>
            <p:cNvSpPr/>
            <p:nvPr/>
          </p:nvSpPr>
          <p:spPr>
            <a:xfrm>
              <a:off x="4999077" y="37670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 name="Groupe 5">
            <a:extLst>
              <a:ext uri="{FF2B5EF4-FFF2-40B4-BE49-F238E27FC236}">
                <a16:creationId xmlns:a16="http://schemas.microsoft.com/office/drawing/2014/main" id="{26A2FC60-F27E-C14A-11A5-090A9A334399}"/>
              </a:ext>
            </a:extLst>
          </p:cNvPr>
          <p:cNvGrpSpPr/>
          <p:nvPr/>
        </p:nvGrpSpPr>
        <p:grpSpPr>
          <a:xfrm>
            <a:off x="4466569" y="4436304"/>
            <a:ext cx="3592554" cy="2427276"/>
            <a:chOff x="4466569" y="4436304"/>
            <a:chExt cx="3592554" cy="2427276"/>
          </a:xfrm>
        </p:grpSpPr>
        <p:cxnSp>
          <p:nvCxnSpPr>
            <p:cNvPr id="5" name="Connecteur droit 4">
              <a:extLst>
                <a:ext uri="{FF2B5EF4-FFF2-40B4-BE49-F238E27FC236}">
                  <a16:creationId xmlns:a16="http://schemas.microsoft.com/office/drawing/2014/main" id="{16D212D0-A600-894F-B5E9-D2D0EDCE90DA}"/>
                </a:ext>
              </a:extLst>
            </p:cNvPr>
            <p:cNvCxnSpPr>
              <a:cxnSpLocks/>
            </p:cNvCxnSpPr>
            <p:nvPr/>
          </p:nvCxnSpPr>
          <p:spPr>
            <a:xfrm>
              <a:off x="4900476" y="4436304"/>
              <a:ext cx="11160" cy="217132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4BD295DE-D16B-8B4F-AF41-C087BAE57501}"/>
                </a:ext>
              </a:extLst>
            </p:cNvPr>
            <p:cNvCxnSpPr>
              <a:cxnSpLocks/>
            </p:cNvCxnSpPr>
            <p:nvPr/>
          </p:nvCxnSpPr>
          <p:spPr>
            <a:xfrm flipH="1">
              <a:off x="4911636" y="6607628"/>
              <a:ext cx="314748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C4770960-C236-4046-A307-6C7A8C78DDEC}"/>
                </a:ext>
              </a:extLst>
            </p:cNvPr>
            <p:cNvGrpSpPr/>
            <p:nvPr/>
          </p:nvGrpSpPr>
          <p:grpSpPr>
            <a:xfrm>
              <a:off x="4466569" y="6417211"/>
              <a:ext cx="948130" cy="446369"/>
              <a:chOff x="4466569" y="6341011"/>
              <a:chExt cx="948130" cy="446369"/>
            </a:xfrm>
          </p:grpSpPr>
          <p:grpSp>
            <p:nvGrpSpPr>
              <p:cNvPr id="28" name="Groupe 27">
                <a:extLst>
                  <a:ext uri="{FF2B5EF4-FFF2-40B4-BE49-F238E27FC236}">
                    <a16:creationId xmlns:a16="http://schemas.microsoft.com/office/drawing/2014/main" id="{DFC39666-ACAF-984C-85E9-041CC5FB3EB4}"/>
                  </a:ext>
                </a:extLst>
              </p:cNvPr>
              <p:cNvGrpSpPr/>
              <p:nvPr/>
            </p:nvGrpSpPr>
            <p:grpSpPr>
              <a:xfrm>
                <a:off x="4930915" y="6459930"/>
                <a:ext cx="483784" cy="327450"/>
                <a:chOff x="4930915" y="6459930"/>
                <a:chExt cx="483784" cy="327450"/>
              </a:xfrm>
            </p:grpSpPr>
            <p:sp>
              <p:nvSpPr>
                <p:cNvPr id="27" name="Text Box 10">
                  <a:extLst>
                    <a:ext uri="{FF2B5EF4-FFF2-40B4-BE49-F238E27FC236}">
                      <a16:creationId xmlns:a16="http://schemas.microsoft.com/office/drawing/2014/main" id="{DE919198-265D-6546-8D97-AC2521D75BDC}"/>
                    </a:ext>
                  </a:extLst>
                </p:cNvPr>
                <p:cNvSpPr txBox="1">
                  <a:spLocks noChangeArrowheads="1"/>
                </p:cNvSpPr>
                <p:nvPr/>
              </p:nvSpPr>
              <p:spPr bwMode="auto">
                <a:xfrm>
                  <a:off x="4930915" y="6541159"/>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A</a:t>
                  </a:r>
                </a:p>
              </p:txBody>
            </p:sp>
            <p:sp>
              <p:nvSpPr>
                <p:cNvPr id="29" name="Text Box 10">
                  <a:extLst>
                    <a:ext uri="{FF2B5EF4-FFF2-40B4-BE49-F238E27FC236}">
                      <a16:creationId xmlns:a16="http://schemas.microsoft.com/office/drawing/2014/main" id="{15B60BA1-1501-1142-B5BC-854DB35D42B6}"/>
                    </a:ext>
                  </a:extLst>
                </p:cNvPr>
                <p:cNvSpPr txBox="1">
                  <a:spLocks noChangeArrowheads="1"/>
                </p:cNvSpPr>
                <p:nvPr/>
              </p:nvSpPr>
              <p:spPr bwMode="auto">
                <a:xfrm>
                  <a:off x="5161693" y="6536803"/>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C</a:t>
                  </a:r>
                </a:p>
              </p:txBody>
            </p:sp>
            <p:cxnSp>
              <p:nvCxnSpPr>
                <p:cNvPr id="9" name="Connecteur droit 8">
                  <a:extLst>
                    <a:ext uri="{FF2B5EF4-FFF2-40B4-BE49-F238E27FC236}">
                      <a16:creationId xmlns:a16="http://schemas.microsoft.com/office/drawing/2014/main" id="{E2CA0467-14A1-B74C-A607-D08BAC9B01E4}"/>
                    </a:ext>
                  </a:extLst>
                </p:cNvPr>
                <p:cNvCxnSpPr>
                  <a:cxnSpLocks/>
                </p:cNvCxnSpPr>
                <p:nvPr/>
              </p:nvCxnSpPr>
              <p:spPr>
                <a:xfrm flipV="1">
                  <a:off x="5057418" y="6459930"/>
                  <a:ext cx="0" cy="812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9657B432-40B8-464F-8642-388E8F94C285}"/>
                    </a:ext>
                  </a:extLst>
                </p:cNvPr>
                <p:cNvCxnSpPr>
                  <a:cxnSpLocks/>
                </p:cNvCxnSpPr>
                <p:nvPr/>
              </p:nvCxnSpPr>
              <p:spPr>
                <a:xfrm flipH="1" flipV="1">
                  <a:off x="5283116" y="6459930"/>
                  <a:ext cx="5080" cy="812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592E964-5612-9B40-A5E8-A159EED82BF8}"/>
                    </a:ext>
                  </a:extLst>
                </p:cNvPr>
                <p:cNvCxnSpPr>
                  <a:cxnSpLocks/>
                </p:cNvCxnSpPr>
                <p:nvPr/>
              </p:nvCxnSpPr>
              <p:spPr>
                <a:xfrm flipH="1">
                  <a:off x="5052339" y="6459930"/>
                  <a:ext cx="230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 Box 10">
                <a:extLst>
                  <a:ext uri="{FF2B5EF4-FFF2-40B4-BE49-F238E27FC236}">
                    <a16:creationId xmlns:a16="http://schemas.microsoft.com/office/drawing/2014/main" id="{405EDB0A-3F7B-8045-BB68-73B9F95FA061}"/>
                  </a:ext>
                </a:extLst>
              </p:cNvPr>
              <p:cNvSpPr txBox="1">
                <a:spLocks noChangeArrowheads="1"/>
              </p:cNvSpPr>
              <p:nvPr/>
            </p:nvSpPr>
            <p:spPr bwMode="auto">
              <a:xfrm>
                <a:off x="4466569" y="6341011"/>
                <a:ext cx="46184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0,25</a:t>
                </a:r>
              </a:p>
            </p:txBody>
          </p:sp>
        </p:grpSp>
      </p:grpSp>
      <p:grpSp>
        <p:nvGrpSpPr>
          <p:cNvPr id="7" name="Groupe 6">
            <a:extLst>
              <a:ext uri="{FF2B5EF4-FFF2-40B4-BE49-F238E27FC236}">
                <a16:creationId xmlns:a16="http://schemas.microsoft.com/office/drawing/2014/main" id="{D9204F06-A2F5-6690-2257-6F93657544CF}"/>
              </a:ext>
            </a:extLst>
          </p:cNvPr>
          <p:cNvGrpSpPr/>
          <p:nvPr/>
        </p:nvGrpSpPr>
        <p:grpSpPr>
          <a:xfrm>
            <a:off x="4187395" y="6318948"/>
            <a:ext cx="1427415" cy="541603"/>
            <a:chOff x="4187395" y="6242748"/>
            <a:chExt cx="1427415" cy="541603"/>
          </a:xfrm>
        </p:grpSpPr>
        <p:sp>
          <p:nvSpPr>
            <p:cNvPr id="8" name="Text Box 10">
              <a:extLst>
                <a:ext uri="{FF2B5EF4-FFF2-40B4-BE49-F238E27FC236}">
                  <a16:creationId xmlns:a16="http://schemas.microsoft.com/office/drawing/2014/main" id="{D18F5E42-142F-E969-9C7B-33A285768FDF}"/>
                </a:ext>
              </a:extLst>
            </p:cNvPr>
            <p:cNvSpPr txBox="1">
              <a:spLocks noChangeArrowheads="1"/>
            </p:cNvSpPr>
            <p:nvPr/>
          </p:nvSpPr>
          <p:spPr bwMode="auto">
            <a:xfrm>
              <a:off x="5361804" y="6538130"/>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B</a:t>
              </a:r>
            </a:p>
          </p:txBody>
        </p:sp>
        <p:cxnSp>
          <p:nvCxnSpPr>
            <p:cNvPr id="10" name="Connecteur droit 9">
              <a:extLst>
                <a:ext uri="{FF2B5EF4-FFF2-40B4-BE49-F238E27FC236}">
                  <a16:creationId xmlns:a16="http://schemas.microsoft.com/office/drawing/2014/main" id="{CFE55C06-77F4-D9B8-B846-BA17C320C96A}"/>
                </a:ext>
              </a:extLst>
            </p:cNvPr>
            <p:cNvCxnSpPr>
              <a:cxnSpLocks/>
            </p:cNvCxnSpPr>
            <p:nvPr/>
          </p:nvCxnSpPr>
          <p:spPr>
            <a:xfrm flipH="1" flipV="1">
              <a:off x="5482302" y="6356460"/>
              <a:ext cx="1256" cy="1847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C2A61797-4989-4595-7D13-058EDF24F48A}"/>
                </a:ext>
              </a:extLst>
            </p:cNvPr>
            <p:cNvCxnSpPr>
              <a:cxnSpLocks/>
            </p:cNvCxnSpPr>
            <p:nvPr/>
          </p:nvCxnSpPr>
          <p:spPr>
            <a:xfrm flipH="1">
              <a:off x="5169644" y="6356460"/>
              <a:ext cx="31391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2D3BF0E9-821D-ABAB-D01F-637975FD3296}"/>
                </a:ext>
              </a:extLst>
            </p:cNvPr>
            <p:cNvCxnSpPr>
              <a:cxnSpLocks/>
            </p:cNvCxnSpPr>
            <p:nvPr/>
          </p:nvCxnSpPr>
          <p:spPr>
            <a:xfrm flipV="1">
              <a:off x="5170940" y="6355133"/>
              <a:ext cx="1808" cy="1047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 Box 10">
              <a:extLst>
                <a:ext uri="{FF2B5EF4-FFF2-40B4-BE49-F238E27FC236}">
                  <a16:creationId xmlns:a16="http://schemas.microsoft.com/office/drawing/2014/main" id="{E4C86893-4304-C968-4A8D-57F8553FA690}"/>
                </a:ext>
              </a:extLst>
            </p:cNvPr>
            <p:cNvSpPr txBox="1">
              <a:spLocks noChangeArrowheads="1"/>
            </p:cNvSpPr>
            <p:nvPr/>
          </p:nvSpPr>
          <p:spPr bwMode="auto">
            <a:xfrm>
              <a:off x="4187395" y="6242748"/>
              <a:ext cx="56429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0.58</a:t>
              </a:r>
            </a:p>
          </p:txBody>
        </p:sp>
      </p:grpSp>
      <p:grpSp>
        <p:nvGrpSpPr>
          <p:cNvPr id="31" name="Groupe 30">
            <a:extLst>
              <a:ext uri="{FF2B5EF4-FFF2-40B4-BE49-F238E27FC236}">
                <a16:creationId xmlns:a16="http://schemas.microsoft.com/office/drawing/2014/main" id="{E667A11C-7FFF-BFB5-399C-1D6CC4BE7EC9}"/>
              </a:ext>
            </a:extLst>
          </p:cNvPr>
          <p:cNvGrpSpPr/>
          <p:nvPr/>
        </p:nvGrpSpPr>
        <p:grpSpPr>
          <a:xfrm>
            <a:off x="309281" y="2603930"/>
            <a:ext cx="4735515" cy="1037904"/>
            <a:chOff x="309281" y="2603930"/>
            <a:chExt cx="4735515" cy="1037904"/>
          </a:xfrm>
        </p:grpSpPr>
        <p:sp>
          <p:nvSpPr>
            <p:cNvPr id="42" name="Ellipse 41">
              <a:extLst>
                <a:ext uri="{FF2B5EF4-FFF2-40B4-BE49-F238E27FC236}">
                  <a16:creationId xmlns:a16="http://schemas.microsoft.com/office/drawing/2014/main" id="{87FF5A7B-D548-CC42-A206-F79A462A4256}"/>
                </a:ext>
              </a:extLst>
            </p:cNvPr>
            <p:cNvSpPr/>
            <p:nvPr/>
          </p:nvSpPr>
          <p:spPr>
            <a:xfrm>
              <a:off x="4999077" y="359611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 Box 10">
              <a:extLst>
                <a:ext uri="{FF2B5EF4-FFF2-40B4-BE49-F238E27FC236}">
                  <a16:creationId xmlns:a16="http://schemas.microsoft.com/office/drawing/2014/main" id="{0AE7F806-5D89-97FF-3650-672C138367D1}"/>
                </a:ext>
              </a:extLst>
            </p:cNvPr>
            <p:cNvSpPr txBox="1">
              <a:spLocks noChangeArrowheads="1"/>
            </p:cNvSpPr>
            <p:nvPr/>
          </p:nvSpPr>
          <p:spPr bwMode="auto">
            <a:xfrm>
              <a:off x="309281" y="2603930"/>
              <a:ext cx="3384011" cy="630942"/>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Etape 2 : 7 Groupes,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0.25 - </a:t>
              </a:r>
              <a:r>
                <a:rPr lang="fr-FR" sz="1000" i="1" dirty="0" err="1">
                  <a:solidFill>
                    <a:srgbClr val="800080"/>
                  </a:solidFill>
                </a:rPr>
                <a:t>I</a:t>
              </a:r>
              <a:r>
                <a:rPr lang="fr-FR" sz="1000" i="1" baseline="-25000" dirty="0" err="1">
                  <a:solidFill>
                    <a:srgbClr val="800080"/>
                  </a:solidFill>
                </a:rPr>
                <a:t>inter</a:t>
              </a:r>
              <a:r>
                <a:rPr lang="fr-FR" sz="1000" i="1" dirty="0">
                  <a:solidFill>
                    <a:srgbClr val="800080"/>
                  </a:solidFill>
                </a:rPr>
                <a:t>= 24</a:t>
              </a:r>
            </a:p>
            <a:p>
              <a:pPr algn="just">
                <a:spcAft>
                  <a:spcPts val="600"/>
                </a:spcAft>
              </a:pPr>
              <a:r>
                <a:rPr lang="fr-FR" sz="1000" i="1" dirty="0">
                  <a:solidFill>
                    <a:srgbClr val="800080"/>
                  </a:solidFill>
                </a:rPr>
                <a:t>La distance [AC,B] = 2 est minimum, on crée le groupe ACB. On a alors 6 groupes et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0.25 + 0.33</a:t>
              </a:r>
            </a:p>
          </p:txBody>
        </p:sp>
      </p:grpSp>
      <p:grpSp>
        <p:nvGrpSpPr>
          <p:cNvPr id="35" name="Groupe 34">
            <a:extLst>
              <a:ext uri="{FF2B5EF4-FFF2-40B4-BE49-F238E27FC236}">
                <a16:creationId xmlns:a16="http://schemas.microsoft.com/office/drawing/2014/main" id="{D0231C59-E951-96FB-25C2-3C0A78D24448}"/>
              </a:ext>
            </a:extLst>
          </p:cNvPr>
          <p:cNvGrpSpPr/>
          <p:nvPr/>
        </p:nvGrpSpPr>
        <p:grpSpPr>
          <a:xfrm>
            <a:off x="5678914" y="6442058"/>
            <a:ext cx="483784" cy="420240"/>
            <a:chOff x="5678914" y="6365858"/>
            <a:chExt cx="483784" cy="420240"/>
          </a:xfrm>
        </p:grpSpPr>
        <p:sp>
          <p:nvSpPr>
            <p:cNvPr id="36" name="Text Box 10">
              <a:extLst>
                <a:ext uri="{FF2B5EF4-FFF2-40B4-BE49-F238E27FC236}">
                  <a16:creationId xmlns:a16="http://schemas.microsoft.com/office/drawing/2014/main" id="{77FC49EA-F062-E90F-F74D-74D05B56586B}"/>
                </a:ext>
              </a:extLst>
            </p:cNvPr>
            <p:cNvSpPr txBox="1">
              <a:spLocks noChangeArrowheads="1"/>
            </p:cNvSpPr>
            <p:nvPr/>
          </p:nvSpPr>
          <p:spPr bwMode="auto">
            <a:xfrm>
              <a:off x="5678914" y="6539877"/>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a:t>
              </a:r>
            </a:p>
          </p:txBody>
        </p:sp>
        <p:sp>
          <p:nvSpPr>
            <p:cNvPr id="37" name="Text Box 10">
              <a:extLst>
                <a:ext uri="{FF2B5EF4-FFF2-40B4-BE49-F238E27FC236}">
                  <a16:creationId xmlns:a16="http://schemas.microsoft.com/office/drawing/2014/main" id="{C14CB09F-F374-C64B-C3B5-D9F2A343F974}"/>
                </a:ext>
              </a:extLst>
            </p:cNvPr>
            <p:cNvSpPr txBox="1">
              <a:spLocks noChangeArrowheads="1"/>
            </p:cNvSpPr>
            <p:nvPr/>
          </p:nvSpPr>
          <p:spPr bwMode="auto">
            <a:xfrm>
              <a:off x="5909692" y="6535521"/>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G</a:t>
              </a:r>
            </a:p>
          </p:txBody>
        </p:sp>
        <p:cxnSp>
          <p:nvCxnSpPr>
            <p:cNvPr id="40" name="Connecteur droit 39">
              <a:extLst>
                <a:ext uri="{FF2B5EF4-FFF2-40B4-BE49-F238E27FC236}">
                  <a16:creationId xmlns:a16="http://schemas.microsoft.com/office/drawing/2014/main" id="{D8002354-0E27-DE06-117E-53446D334201}"/>
                </a:ext>
              </a:extLst>
            </p:cNvPr>
            <p:cNvCxnSpPr>
              <a:cxnSpLocks/>
            </p:cNvCxnSpPr>
            <p:nvPr/>
          </p:nvCxnSpPr>
          <p:spPr>
            <a:xfrm flipH="1" flipV="1">
              <a:off x="5799630" y="6365858"/>
              <a:ext cx="5787" cy="1740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20A82F6-E620-6C32-ACA3-F713B8C05AA6}"/>
                </a:ext>
              </a:extLst>
            </p:cNvPr>
            <p:cNvCxnSpPr>
              <a:cxnSpLocks/>
            </p:cNvCxnSpPr>
            <p:nvPr/>
          </p:nvCxnSpPr>
          <p:spPr>
            <a:xfrm flipV="1">
              <a:off x="6036195" y="6365858"/>
              <a:ext cx="0" cy="1740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ABD89045-FC25-A2BA-B298-90BC4D81B15A}"/>
                </a:ext>
              </a:extLst>
            </p:cNvPr>
            <p:cNvCxnSpPr>
              <a:cxnSpLocks/>
            </p:cNvCxnSpPr>
            <p:nvPr/>
          </p:nvCxnSpPr>
          <p:spPr>
            <a:xfrm flipH="1">
              <a:off x="5795654" y="6365858"/>
              <a:ext cx="25012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Groupe 50">
            <a:extLst>
              <a:ext uri="{FF2B5EF4-FFF2-40B4-BE49-F238E27FC236}">
                <a16:creationId xmlns:a16="http://schemas.microsoft.com/office/drawing/2014/main" id="{E1B089F1-5650-B411-3FBE-5DE88BEC3C9A}"/>
              </a:ext>
            </a:extLst>
          </p:cNvPr>
          <p:cNvGrpSpPr/>
          <p:nvPr/>
        </p:nvGrpSpPr>
        <p:grpSpPr>
          <a:xfrm>
            <a:off x="287869" y="3253765"/>
            <a:ext cx="7119127" cy="630942"/>
            <a:chOff x="287869" y="3255190"/>
            <a:chExt cx="7119127" cy="630942"/>
          </a:xfrm>
        </p:grpSpPr>
        <p:sp>
          <p:nvSpPr>
            <p:cNvPr id="68" name="Ellipse 67">
              <a:extLst>
                <a:ext uri="{FF2B5EF4-FFF2-40B4-BE49-F238E27FC236}">
                  <a16:creationId xmlns:a16="http://schemas.microsoft.com/office/drawing/2014/main" id="{38784BC9-513C-D246-89DE-A70D28835D10}"/>
                </a:ext>
              </a:extLst>
            </p:cNvPr>
            <p:cNvSpPr/>
            <p:nvPr/>
          </p:nvSpPr>
          <p:spPr>
            <a:xfrm>
              <a:off x="7361277" y="35257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9DF20090-C781-80BA-4603-ADD4123849D8}"/>
                </a:ext>
              </a:extLst>
            </p:cNvPr>
            <p:cNvSpPr/>
            <p:nvPr/>
          </p:nvSpPr>
          <p:spPr>
            <a:xfrm>
              <a:off x="4999077" y="359611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Text Box 10">
              <a:extLst>
                <a:ext uri="{FF2B5EF4-FFF2-40B4-BE49-F238E27FC236}">
                  <a16:creationId xmlns:a16="http://schemas.microsoft.com/office/drawing/2014/main" id="{3B6CCD69-941E-B402-4101-DD0A5CECAEAF}"/>
                </a:ext>
              </a:extLst>
            </p:cNvPr>
            <p:cNvSpPr txBox="1">
              <a:spLocks noChangeArrowheads="1"/>
            </p:cNvSpPr>
            <p:nvPr/>
          </p:nvSpPr>
          <p:spPr bwMode="auto">
            <a:xfrm>
              <a:off x="287869" y="3255190"/>
              <a:ext cx="3384011" cy="630942"/>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Etape 3 : 6 Groupes,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0.58 - </a:t>
              </a:r>
              <a:r>
                <a:rPr lang="fr-FR" sz="1000" i="1" dirty="0" err="1">
                  <a:solidFill>
                    <a:srgbClr val="800080"/>
                  </a:solidFill>
                </a:rPr>
                <a:t>I</a:t>
              </a:r>
              <a:r>
                <a:rPr lang="fr-FR" sz="1000" i="1" baseline="-25000" dirty="0" err="1">
                  <a:solidFill>
                    <a:srgbClr val="800080"/>
                  </a:solidFill>
                </a:rPr>
                <a:t>inter</a:t>
              </a:r>
              <a:r>
                <a:rPr lang="fr-FR" sz="1000" i="1" dirty="0">
                  <a:solidFill>
                    <a:srgbClr val="800080"/>
                  </a:solidFill>
                </a:rPr>
                <a:t>= 23.67</a:t>
              </a:r>
            </a:p>
            <a:p>
              <a:pPr algn="just">
                <a:spcAft>
                  <a:spcPts val="600"/>
                </a:spcAft>
              </a:pPr>
              <a:r>
                <a:rPr lang="fr-FR" sz="1000" i="1" dirty="0">
                  <a:solidFill>
                    <a:srgbClr val="800080"/>
                  </a:solidFill>
                </a:rPr>
                <a:t>La distance [E,G] = 2.83 est minimum, on crée le groupe EG. On a maintenant 5 groupes et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0.53 + 0.5</a:t>
              </a:r>
            </a:p>
          </p:txBody>
        </p:sp>
      </p:grpSp>
      <p:grpSp>
        <p:nvGrpSpPr>
          <p:cNvPr id="82" name="Groupe 81">
            <a:extLst>
              <a:ext uri="{FF2B5EF4-FFF2-40B4-BE49-F238E27FC236}">
                <a16:creationId xmlns:a16="http://schemas.microsoft.com/office/drawing/2014/main" id="{61EE788A-BDFA-3B45-4AD7-1BDE237D7C72}"/>
              </a:ext>
            </a:extLst>
          </p:cNvPr>
          <p:cNvGrpSpPr/>
          <p:nvPr/>
        </p:nvGrpSpPr>
        <p:grpSpPr>
          <a:xfrm>
            <a:off x="287869" y="2090677"/>
            <a:ext cx="7119127" cy="2463419"/>
            <a:chOff x="287869" y="2090677"/>
            <a:chExt cx="7119127" cy="2463419"/>
          </a:xfrm>
        </p:grpSpPr>
        <p:sp>
          <p:nvSpPr>
            <p:cNvPr id="67" name="Ellipse 66">
              <a:extLst>
                <a:ext uri="{FF2B5EF4-FFF2-40B4-BE49-F238E27FC236}">
                  <a16:creationId xmlns:a16="http://schemas.microsoft.com/office/drawing/2014/main" id="{4EA8A17C-7DA4-EB48-B160-240F66EF4A22}"/>
                </a:ext>
              </a:extLst>
            </p:cNvPr>
            <p:cNvSpPr/>
            <p:nvPr/>
          </p:nvSpPr>
          <p:spPr>
            <a:xfrm>
              <a:off x="6916777" y="20906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Text Box 10">
              <a:extLst>
                <a:ext uri="{FF2B5EF4-FFF2-40B4-BE49-F238E27FC236}">
                  <a16:creationId xmlns:a16="http://schemas.microsoft.com/office/drawing/2014/main" id="{B21C8671-ABA0-8251-DFC0-2FFEA68EFE5C}"/>
                </a:ext>
              </a:extLst>
            </p:cNvPr>
            <p:cNvSpPr txBox="1">
              <a:spLocks noChangeArrowheads="1"/>
            </p:cNvSpPr>
            <p:nvPr/>
          </p:nvSpPr>
          <p:spPr bwMode="auto">
            <a:xfrm>
              <a:off x="287869" y="3923154"/>
              <a:ext cx="3384011" cy="630942"/>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Etape 4 : 5 Groupes,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1.08 - </a:t>
              </a:r>
              <a:r>
                <a:rPr lang="fr-FR" sz="1000" i="1" dirty="0" err="1">
                  <a:solidFill>
                    <a:srgbClr val="800080"/>
                  </a:solidFill>
                </a:rPr>
                <a:t>I</a:t>
              </a:r>
              <a:r>
                <a:rPr lang="fr-FR" sz="1000" i="1" baseline="-25000" dirty="0" err="1">
                  <a:solidFill>
                    <a:srgbClr val="800080"/>
                  </a:solidFill>
                </a:rPr>
                <a:t>inter</a:t>
              </a:r>
              <a:r>
                <a:rPr lang="fr-FR" sz="1000" i="1" dirty="0">
                  <a:solidFill>
                    <a:srgbClr val="800080"/>
                  </a:solidFill>
                </a:rPr>
                <a:t>= 23.17</a:t>
              </a:r>
            </a:p>
            <a:p>
              <a:pPr algn="just">
                <a:spcAft>
                  <a:spcPts val="600"/>
                </a:spcAft>
              </a:pPr>
              <a:r>
                <a:rPr lang="fr-FR" sz="1000" i="1" dirty="0">
                  <a:solidFill>
                    <a:srgbClr val="800080"/>
                  </a:solidFill>
                </a:rPr>
                <a:t>La distance [D,F] = 3.16 est minimum, on crée le groupe DF. On a maintenant 4 groupes et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1.08 + 0.63</a:t>
              </a:r>
            </a:p>
          </p:txBody>
        </p:sp>
        <p:sp>
          <p:nvSpPr>
            <p:cNvPr id="80" name="Ellipse 79">
              <a:extLst>
                <a:ext uri="{FF2B5EF4-FFF2-40B4-BE49-F238E27FC236}">
                  <a16:creationId xmlns:a16="http://schemas.microsoft.com/office/drawing/2014/main" id="{41E96F45-18B6-C742-AAA9-72D06765C3C1}"/>
                </a:ext>
              </a:extLst>
            </p:cNvPr>
            <p:cNvSpPr/>
            <p:nvPr/>
          </p:nvSpPr>
          <p:spPr>
            <a:xfrm>
              <a:off x="7361277" y="35257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241CFDF5-2742-8F24-D41D-96152683A10F}"/>
                </a:ext>
              </a:extLst>
            </p:cNvPr>
            <p:cNvSpPr/>
            <p:nvPr/>
          </p:nvSpPr>
          <p:spPr>
            <a:xfrm>
              <a:off x="4999077" y="35892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4" name="Groupe 113">
            <a:extLst>
              <a:ext uri="{FF2B5EF4-FFF2-40B4-BE49-F238E27FC236}">
                <a16:creationId xmlns:a16="http://schemas.microsoft.com/office/drawing/2014/main" id="{0B1367E7-5BA0-FA0F-CC26-35613E440E77}"/>
              </a:ext>
            </a:extLst>
          </p:cNvPr>
          <p:cNvGrpSpPr/>
          <p:nvPr/>
        </p:nvGrpSpPr>
        <p:grpSpPr>
          <a:xfrm>
            <a:off x="6520306" y="6394450"/>
            <a:ext cx="483784" cy="467848"/>
            <a:chOff x="6520306" y="6318250"/>
            <a:chExt cx="483784" cy="467848"/>
          </a:xfrm>
        </p:grpSpPr>
        <p:sp>
          <p:nvSpPr>
            <p:cNvPr id="115" name="Text Box 10">
              <a:extLst>
                <a:ext uri="{FF2B5EF4-FFF2-40B4-BE49-F238E27FC236}">
                  <a16:creationId xmlns:a16="http://schemas.microsoft.com/office/drawing/2014/main" id="{4E3B1CD9-EF2A-9D87-F1AF-8B88D20AD907}"/>
                </a:ext>
              </a:extLst>
            </p:cNvPr>
            <p:cNvSpPr txBox="1">
              <a:spLocks noChangeArrowheads="1"/>
            </p:cNvSpPr>
            <p:nvPr/>
          </p:nvSpPr>
          <p:spPr bwMode="auto">
            <a:xfrm>
              <a:off x="6520306" y="6539877"/>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D</a:t>
              </a:r>
            </a:p>
          </p:txBody>
        </p:sp>
        <p:sp>
          <p:nvSpPr>
            <p:cNvPr id="116" name="Text Box 10">
              <a:extLst>
                <a:ext uri="{FF2B5EF4-FFF2-40B4-BE49-F238E27FC236}">
                  <a16:creationId xmlns:a16="http://schemas.microsoft.com/office/drawing/2014/main" id="{BE51F8A1-0B0E-F4EA-A43F-5C409DD8208A}"/>
                </a:ext>
              </a:extLst>
            </p:cNvPr>
            <p:cNvSpPr txBox="1">
              <a:spLocks noChangeArrowheads="1"/>
            </p:cNvSpPr>
            <p:nvPr/>
          </p:nvSpPr>
          <p:spPr bwMode="auto">
            <a:xfrm>
              <a:off x="6751084" y="6535521"/>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F</a:t>
              </a:r>
            </a:p>
          </p:txBody>
        </p:sp>
        <p:cxnSp>
          <p:nvCxnSpPr>
            <p:cNvPr id="118" name="Connecteur droit 117">
              <a:extLst>
                <a:ext uri="{FF2B5EF4-FFF2-40B4-BE49-F238E27FC236}">
                  <a16:creationId xmlns:a16="http://schemas.microsoft.com/office/drawing/2014/main" id="{33EDED1E-425A-AE0F-C2A6-19125B0EB723}"/>
                </a:ext>
              </a:extLst>
            </p:cNvPr>
            <p:cNvCxnSpPr>
              <a:cxnSpLocks/>
            </p:cNvCxnSpPr>
            <p:nvPr/>
          </p:nvCxnSpPr>
          <p:spPr>
            <a:xfrm flipH="1" flipV="1">
              <a:off x="6641023" y="6318250"/>
              <a:ext cx="5786" cy="22162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a:extLst>
                <a:ext uri="{FF2B5EF4-FFF2-40B4-BE49-F238E27FC236}">
                  <a16:creationId xmlns:a16="http://schemas.microsoft.com/office/drawing/2014/main" id="{4A586BB8-CD4F-043B-6D6E-C68FE9C7964F}"/>
                </a:ext>
              </a:extLst>
            </p:cNvPr>
            <p:cNvCxnSpPr>
              <a:cxnSpLocks/>
            </p:cNvCxnSpPr>
            <p:nvPr/>
          </p:nvCxnSpPr>
          <p:spPr>
            <a:xfrm flipV="1">
              <a:off x="6877587" y="6318250"/>
              <a:ext cx="0" cy="22162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Connecteur droit 123">
              <a:extLst>
                <a:ext uri="{FF2B5EF4-FFF2-40B4-BE49-F238E27FC236}">
                  <a16:creationId xmlns:a16="http://schemas.microsoft.com/office/drawing/2014/main" id="{A3CCA472-C4BD-F1A3-43AE-E8B8A66D617F}"/>
                </a:ext>
              </a:extLst>
            </p:cNvPr>
            <p:cNvCxnSpPr>
              <a:cxnSpLocks/>
            </p:cNvCxnSpPr>
            <p:nvPr/>
          </p:nvCxnSpPr>
          <p:spPr>
            <a:xfrm flipH="1">
              <a:off x="6632802" y="6328311"/>
              <a:ext cx="2447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6" name="Groupe 125">
            <a:extLst>
              <a:ext uri="{FF2B5EF4-FFF2-40B4-BE49-F238E27FC236}">
                <a16:creationId xmlns:a16="http://schemas.microsoft.com/office/drawing/2014/main" id="{6AA43079-0890-01C0-7520-B284B0A872E0}"/>
              </a:ext>
            </a:extLst>
          </p:cNvPr>
          <p:cNvGrpSpPr/>
          <p:nvPr/>
        </p:nvGrpSpPr>
        <p:grpSpPr>
          <a:xfrm>
            <a:off x="4497115" y="6103794"/>
            <a:ext cx="1899008" cy="744502"/>
            <a:chOff x="4497115" y="6027594"/>
            <a:chExt cx="1899008" cy="744502"/>
          </a:xfrm>
        </p:grpSpPr>
        <p:sp>
          <p:nvSpPr>
            <p:cNvPr id="128" name="Text Box 10">
              <a:extLst>
                <a:ext uri="{FF2B5EF4-FFF2-40B4-BE49-F238E27FC236}">
                  <a16:creationId xmlns:a16="http://schemas.microsoft.com/office/drawing/2014/main" id="{36D7E529-9E28-8642-FD54-D5ED79700817}"/>
                </a:ext>
              </a:extLst>
            </p:cNvPr>
            <p:cNvSpPr txBox="1">
              <a:spLocks noChangeArrowheads="1"/>
            </p:cNvSpPr>
            <p:nvPr/>
          </p:nvSpPr>
          <p:spPr bwMode="auto">
            <a:xfrm>
              <a:off x="6143117" y="6525875"/>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H</a:t>
              </a:r>
            </a:p>
          </p:txBody>
        </p:sp>
        <p:cxnSp>
          <p:nvCxnSpPr>
            <p:cNvPr id="129" name="Connecteur droit 128">
              <a:extLst>
                <a:ext uri="{FF2B5EF4-FFF2-40B4-BE49-F238E27FC236}">
                  <a16:creationId xmlns:a16="http://schemas.microsoft.com/office/drawing/2014/main" id="{9AF0D8B9-8085-B7A1-440D-16BF09FCA4A6}"/>
                </a:ext>
              </a:extLst>
            </p:cNvPr>
            <p:cNvCxnSpPr>
              <a:cxnSpLocks/>
            </p:cNvCxnSpPr>
            <p:nvPr/>
          </p:nvCxnSpPr>
          <p:spPr>
            <a:xfrm flipV="1">
              <a:off x="6280534" y="6178550"/>
              <a:ext cx="0" cy="3613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Connecteur droit 129">
              <a:extLst>
                <a:ext uri="{FF2B5EF4-FFF2-40B4-BE49-F238E27FC236}">
                  <a16:creationId xmlns:a16="http://schemas.microsoft.com/office/drawing/2014/main" id="{0BC52D45-541C-3613-9917-C9A36220083D}"/>
                </a:ext>
              </a:extLst>
            </p:cNvPr>
            <p:cNvCxnSpPr>
              <a:cxnSpLocks/>
            </p:cNvCxnSpPr>
            <p:nvPr/>
          </p:nvCxnSpPr>
          <p:spPr>
            <a:xfrm flipV="1">
              <a:off x="5916660" y="6178549"/>
              <a:ext cx="662" cy="194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Connecteur droit 135">
              <a:extLst>
                <a:ext uri="{FF2B5EF4-FFF2-40B4-BE49-F238E27FC236}">
                  <a16:creationId xmlns:a16="http://schemas.microsoft.com/office/drawing/2014/main" id="{527BBEA9-E62A-9A54-A60B-90188D3D132C}"/>
                </a:ext>
              </a:extLst>
            </p:cNvPr>
            <p:cNvCxnSpPr>
              <a:cxnSpLocks/>
            </p:cNvCxnSpPr>
            <p:nvPr/>
          </p:nvCxnSpPr>
          <p:spPr>
            <a:xfrm flipH="1">
              <a:off x="5909692" y="6178550"/>
              <a:ext cx="3708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Text Box 10">
              <a:extLst>
                <a:ext uri="{FF2B5EF4-FFF2-40B4-BE49-F238E27FC236}">
                  <a16:creationId xmlns:a16="http://schemas.microsoft.com/office/drawing/2014/main" id="{A11DD8D3-6C3D-FFE3-6A85-98640E3A312C}"/>
                </a:ext>
              </a:extLst>
            </p:cNvPr>
            <p:cNvSpPr txBox="1">
              <a:spLocks noChangeArrowheads="1"/>
            </p:cNvSpPr>
            <p:nvPr/>
          </p:nvSpPr>
          <p:spPr bwMode="auto">
            <a:xfrm>
              <a:off x="4497115" y="6027594"/>
              <a:ext cx="56429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1.08</a:t>
              </a:r>
            </a:p>
          </p:txBody>
        </p:sp>
      </p:grpSp>
      <p:grpSp>
        <p:nvGrpSpPr>
          <p:cNvPr id="147" name="Groupe 146">
            <a:extLst>
              <a:ext uri="{FF2B5EF4-FFF2-40B4-BE49-F238E27FC236}">
                <a16:creationId xmlns:a16="http://schemas.microsoft.com/office/drawing/2014/main" id="{E89B89C1-12E7-DC4C-41F0-555AF9EC95F3}"/>
              </a:ext>
            </a:extLst>
          </p:cNvPr>
          <p:cNvGrpSpPr/>
          <p:nvPr/>
        </p:nvGrpSpPr>
        <p:grpSpPr>
          <a:xfrm>
            <a:off x="287868" y="2090677"/>
            <a:ext cx="7525528" cy="3131383"/>
            <a:chOff x="287868" y="2090677"/>
            <a:chExt cx="7525528" cy="3131383"/>
          </a:xfrm>
        </p:grpSpPr>
        <p:sp>
          <p:nvSpPr>
            <p:cNvPr id="119" name="Ellipse 118">
              <a:extLst>
                <a:ext uri="{FF2B5EF4-FFF2-40B4-BE49-F238E27FC236}">
                  <a16:creationId xmlns:a16="http://schemas.microsoft.com/office/drawing/2014/main" id="{41FAD5CD-C798-3F46-B50A-DFF42320EADC}"/>
                </a:ext>
              </a:extLst>
            </p:cNvPr>
            <p:cNvSpPr/>
            <p:nvPr/>
          </p:nvSpPr>
          <p:spPr>
            <a:xfrm>
              <a:off x="7767677" y="32590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Text Box 10">
              <a:extLst>
                <a:ext uri="{FF2B5EF4-FFF2-40B4-BE49-F238E27FC236}">
                  <a16:creationId xmlns:a16="http://schemas.microsoft.com/office/drawing/2014/main" id="{93A7A587-BF36-A259-5114-888CD18B9904}"/>
                </a:ext>
              </a:extLst>
            </p:cNvPr>
            <p:cNvSpPr txBox="1">
              <a:spLocks noChangeArrowheads="1"/>
            </p:cNvSpPr>
            <p:nvPr/>
          </p:nvSpPr>
          <p:spPr bwMode="auto">
            <a:xfrm>
              <a:off x="287868" y="4591118"/>
              <a:ext cx="3442232" cy="630942"/>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Etape 5 : 4 Groupes,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1.71 - </a:t>
              </a:r>
              <a:r>
                <a:rPr lang="fr-FR" sz="1000" i="1" dirty="0" err="1">
                  <a:solidFill>
                    <a:srgbClr val="800080"/>
                  </a:solidFill>
                </a:rPr>
                <a:t>I</a:t>
              </a:r>
              <a:r>
                <a:rPr lang="fr-FR" sz="1000" i="1" baseline="-25000" dirty="0" err="1">
                  <a:solidFill>
                    <a:srgbClr val="800080"/>
                  </a:solidFill>
                </a:rPr>
                <a:t>inter</a:t>
              </a:r>
              <a:r>
                <a:rPr lang="fr-FR" sz="1000" i="1" dirty="0">
                  <a:solidFill>
                    <a:srgbClr val="800080"/>
                  </a:solidFill>
                </a:rPr>
                <a:t>= 22.54</a:t>
              </a:r>
            </a:p>
            <a:p>
              <a:pPr algn="just">
                <a:spcAft>
                  <a:spcPts val="600"/>
                </a:spcAft>
              </a:pPr>
              <a:r>
                <a:rPr lang="fr-FR" sz="1000" i="1" dirty="0">
                  <a:solidFill>
                    <a:srgbClr val="800080"/>
                  </a:solidFill>
                </a:rPr>
                <a:t>La distance [EG,H] = 3.61 est minimum, on crée le groupe EGH. On a maintenant 3 groupes et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1.71 + 1.08</a:t>
              </a:r>
            </a:p>
          </p:txBody>
        </p:sp>
        <p:sp>
          <p:nvSpPr>
            <p:cNvPr id="141" name="Ellipse 140">
              <a:extLst>
                <a:ext uri="{FF2B5EF4-FFF2-40B4-BE49-F238E27FC236}">
                  <a16:creationId xmlns:a16="http://schemas.microsoft.com/office/drawing/2014/main" id="{0C509EE6-6D97-2F76-4E8A-EEEFA3E31A1B}"/>
                </a:ext>
              </a:extLst>
            </p:cNvPr>
            <p:cNvSpPr/>
            <p:nvPr/>
          </p:nvSpPr>
          <p:spPr>
            <a:xfrm>
              <a:off x="4999077" y="35892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a:extLst>
                <a:ext uri="{FF2B5EF4-FFF2-40B4-BE49-F238E27FC236}">
                  <a16:creationId xmlns:a16="http://schemas.microsoft.com/office/drawing/2014/main" id="{9B9F0F8C-9857-051C-E16A-4FB1F6D33E8B}"/>
                </a:ext>
              </a:extLst>
            </p:cNvPr>
            <p:cNvSpPr/>
            <p:nvPr/>
          </p:nvSpPr>
          <p:spPr>
            <a:xfrm>
              <a:off x="6904077" y="20906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8" name="Groupe 147">
            <a:extLst>
              <a:ext uri="{FF2B5EF4-FFF2-40B4-BE49-F238E27FC236}">
                <a16:creationId xmlns:a16="http://schemas.microsoft.com/office/drawing/2014/main" id="{F1ABB869-DCA0-ECC0-4925-F15C69D70B95}"/>
              </a:ext>
            </a:extLst>
          </p:cNvPr>
          <p:cNvGrpSpPr/>
          <p:nvPr/>
        </p:nvGrpSpPr>
        <p:grpSpPr>
          <a:xfrm>
            <a:off x="4497115" y="5612725"/>
            <a:ext cx="2273073" cy="791786"/>
            <a:chOff x="4497115" y="5536525"/>
            <a:chExt cx="2273073" cy="791786"/>
          </a:xfrm>
        </p:grpSpPr>
        <p:cxnSp>
          <p:nvCxnSpPr>
            <p:cNvPr id="149" name="Connecteur droit 148">
              <a:extLst>
                <a:ext uri="{FF2B5EF4-FFF2-40B4-BE49-F238E27FC236}">
                  <a16:creationId xmlns:a16="http://schemas.microsoft.com/office/drawing/2014/main" id="{0D919AB0-4416-E138-B95E-A5A8575EF439}"/>
                </a:ext>
              </a:extLst>
            </p:cNvPr>
            <p:cNvCxnSpPr>
              <a:cxnSpLocks/>
            </p:cNvCxnSpPr>
            <p:nvPr/>
          </p:nvCxnSpPr>
          <p:spPr>
            <a:xfrm flipV="1">
              <a:off x="6083312" y="5614987"/>
              <a:ext cx="0" cy="5560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Connecteur droit 149">
              <a:extLst>
                <a:ext uri="{FF2B5EF4-FFF2-40B4-BE49-F238E27FC236}">
                  <a16:creationId xmlns:a16="http://schemas.microsoft.com/office/drawing/2014/main" id="{D64B9B76-2D7F-F2E6-6EE2-548B7F6B6B3C}"/>
                </a:ext>
              </a:extLst>
            </p:cNvPr>
            <p:cNvCxnSpPr>
              <a:cxnSpLocks/>
            </p:cNvCxnSpPr>
            <p:nvPr/>
          </p:nvCxnSpPr>
          <p:spPr>
            <a:xfrm flipH="1" flipV="1">
              <a:off x="6770187" y="5614987"/>
              <a:ext cx="1" cy="7133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Connecteur droit 150">
              <a:extLst>
                <a:ext uri="{FF2B5EF4-FFF2-40B4-BE49-F238E27FC236}">
                  <a16:creationId xmlns:a16="http://schemas.microsoft.com/office/drawing/2014/main" id="{A50DE716-0CE9-136A-0511-9CC26C0C67F0}"/>
                </a:ext>
              </a:extLst>
            </p:cNvPr>
            <p:cNvCxnSpPr>
              <a:cxnSpLocks/>
            </p:cNvCxnSpPr>
            <p:nvPr/>
          </p:nvCxnSpPr>
          <p:spPr>
            <a:xfrm flipH="1">
              <a:off x="6083312" y="5614987"/>
              <a:ext cx="68421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Text Box 10">
              <a:extLst>
                <a:ext uri="{FF2B5EF4-FFF2-40B4-BE49-F238E27FC236}">
                  <a16:creationId xmlns:a16="http://schemas.microsoft.com/office/drawing/2014/main" id="{180346D9-F8E4-8B64-B9F2-15A238B6E19D}"/>
                </a:ext>
              </a:extLst>
            </p:cNvPr>
            <p:cNvSpPr txBox="1">
              <a:spLocks noChangeArrowheads="1"/>
            </p:cNvSpPr>
            <p:nvPr/>
          </p:nvSpPr>
          <p:spPr bwMode="auto">
            <a:xfrm>
              <a:off x="4497115" y="5536525"/>
              <a:ext cx="56429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4.44</a:t>
              </a:r>
            </a:p>
          </p:txBody>
        </p:sp>
      </p:grpSp>
      <p:grpSp>
        <p:nvGrpSpPr>
          <p:cNvPr id="155" name="Groupe 154">
            <a:extLst>
              <a:ext uri="{FF2B5EF4-FFF2-40B4-BE49-F238E27FC236}">
                <a16:creationId xmlns:a16="http://schemas.microsoft.com/office/drawing/2014/main" id="{CDC8A401-AB53-44F1-7DF7-E59AACAE4DB0}"/>
              </a:ext>
            </a:extLst>
          </p:cNvPr>
          <p:cNvGrpSpPr/>
          <p:nvPr/>
        </p:nvGrpSpPr>
        <p:grpSpPr>
          <a:xfrm>
            <a:off x="247663" y="2687577"/>
            <a:ext cx="7159333" cy="3198443"/>
            <a:chOff x="247663" y="2687577"/>
            <a:chExt cx="7159333" cy="3198443"/>
          </a:xfrm>
        </p:grpSpPr>
        <p:sp>
          <p:nvSpPr>
            <p:cNvPr id="131" name="Ellipse 130">
              <a:extLst>
                <a:ext uri="{FF2B5EF4-FFF2-40B4-BE49-F238E27FC236}">
                  <a16:creationId xmlns:a16="http://schemas.microsoft.com/office/drawing/2014/main" id="{2EB6D68A-A1EC-3C41-B327-51F4E9FA189B}"/>
                </a:ext>
              </a:extLst>
            </p:cNvPr>
            <p:cNvSpPr/>
            <p:nvPr/>
          </p:nvSpPr>
          <p:spPr>
            <a:xfrm>
              <a:off x="7361277" y="26875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Text Box 10">
              <a:extLst>
                <a:ext uri="{FF2B5EF4-FFF2-40B4-BE49-F238E27FC236}">
                  <a16:creationId xmlns:a16="http://schemas.microsoft.com/office/drawing/2014/main" id="{23C949C3-5D66-A9D1-A037-6EE11E29A07A}"/>
                </a:ext>
              </a:extLst>
            </p:cNvPr>
            <p:cNvSpPr txBox="1">
              <a:spLocks noChangeArrowheads="1"/>
            </p:cNvSpPr>
            <p:nvPr/>
          </p:nvSpPr>
          <p:spPr bwMode="auto">
            <a:xfrm>
              <a:off x="247663" y="5255078"/>
              <a:ext cx="3442232" cy="630942"/>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Etape 6 : 3 Groupes,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2.79 - </a:t>
              </a:r>
              <a:r>
                <a:rPr lang="fr-FR" sz="1000" i="1" dirty="0" err="1">
                  <a:solidFill>
                    <a:srgbClr val="800080"/>
                  </a:solidFill>
                </a:rPr>
                <a:t>I</a:t>
              </a:r>
              <a:r>
                <a:rPr lang="fr-FR" sz="1000" i="1" baseline="-25000" dirty="0" err="1">
                  <a:solidFill>
                    <a:srgbClr val="800080"/>
                  </a:solidFill>
                </a:rPr>
                <a:t>inter</a:t>
              </a:r>
              <a:r>
                <a:rPr lang="fr-FR" sz="1000" i="1" dirty="0">
                  <a:solidFill>
                    <a:srgbClr val="800080"/>
                  </a:solidFill>
                </a:rPr>
                <a:t>= 21.46</a:t>
              </a:r>
            </a:p>
            <a:p>
              <a:pPr algn="just">
                <a:spcAft>
                  <a:spcPts val="600"/>
                </a:spcAft>
              </a:pPr>
              <a:r>
                <a:rPr lang="fr-FR" sz="1000" i="1" dirty="0">
                  <a:solidFill>
                    <a:srgbClr val="800080"/>
                  </a:solidFill>
                </a:rPr>
                <a:t>La distance [EGH,DF] = 5.4 est minimum, on crée le groupe EGHDF. Il reste 2 groupes et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2.79+ 4.44</a:t>
              </a:r>
            </a:p>
          </p:txBody>
        </p:sp>
        <p:sp>
          <p:nvSpPr>
            <p:cNvPr id="154" name="Ellipse 153">
              <a:extLst>
                <a:ext uri="{FF2B5EF4-FFF2-40B4-BE49-F238E27FC236}">
                  <a16:creationId xmlns:a16="http://schemas.microsoft.com/office/drawing/2014/main" id="{30315CCD-8214-960B-2E38-80A0FDD7E425}"/>
                </a:ext>
              </a:extLst>
            </p:cNvPr>
            <p:cNvSpPr/>
            <p:nvPr/>
          </p:nvSpPr>
          <p:spPr>
            <a:xfrm>
              <a:off x="4999077" y="358927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56" name="Groupe 155">
            <a:extLst>
              <a:ext uri="{FF2B5EF4-FFF2-40B4-BE49-F238E27FC236}">
                <a16:creationId xmlns:a16="http://schemas.microsoft.com/office/drawing/2014/main" id="{2D19B4CC-4B2F-0807-7842-E9183CA3EADC}"/>
              </a:ext>
            </a:extLst>
          </p:cNvPr>
          <p:cNvGrpSpPr/>
          <p:nvPr/>
        </p:nvGrpSpPr>
        <p:grpSpPr>
          <a:xfrm>
            <a:off x="4429379" y="4456047"/>
            <a:ext cx="1998774" cy="1959601"/>
            <a:chOff x="4429379" y="4456047"/>
            <a:chExt cx="1998774" cy="1959601"/>
          </a:xfrm>
        </p:grpSpPr>
        <p:cxnSp>
          <p:nvCxnSpPr>
            <p:cNvPr id="157" name="Connecteur droit 156">
              <a:extLst>
                <a:ext uri="{FF2B5EF4-FFF2-40B4-BE49-F238E27FC236}">
                  <a16:creationId xmlns:a16="http://schemas.microsoft.com/office/drawing/2014/main" id="{87450486-2895-4BDF-6D90-73D14B73119C}"/>
                </a:ext>
              </a:extLst>
            </p:cNvPr>
            <p:cNvCxnSpPr>
              <a:cxnSpLocks/>
            </p:cNvCxnSpPr>
            <p:nvPr/>
          </p:nvCxnSpPr>
          <p:spPr>
            <a:xfrm flipH="1" flipV="1">
              <a:off x="5302109" y="4554096"/>
              <a:ext cx="18200" cy="18615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Connecteur droit 157">
              <a:extLst>
                <a:ext uri="{FF2B5EF4-FFF2-40B4-BE49-F238E27FC236}">
                  <a16:creationId xmlns:a16="http://schemas.microsoft.com/office/drawing/2014/main" id="{B4CE15E4-F436-45F3-6653-805DA18DED95}"/>
                </a:ext>
              </a:extLst>
            </p:cNvPr>
            <p:cNvCxnSpPr>
              <a:cxnSpLocks/>
            </p:cNvCxnSpPr>
            <p:nvPr/>
          </p:nvCxnSpPr>
          <p:spPr>
            <a:xfrm flipH="1" flipV="1">
              <a:off x="6420967" y="4554096"/>
              <a:ext cx="7186" cy="11307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Connecteur droit 158">
              <a:extLst>
                <a:ext uri="{FF2B5EF4-FFF2-40B4-BE49-F238E27FC236}">
                  <a16:creationId xmlns:a16="http://schemas.microsoft.com/office/drawing/2014/main" id="{AD4DBCA3-3F20-5425-D1B5-A00A36ED919D}"/>
                </a:ext>
              </a:extLst>
            </p:cNvPr>
            <p:cNvCxnSpPr>
              <a:cxnSpLocks/>
            </p:cNvCxnSpPr>
            <p:nvPr/>
          </p:nvCxnSpPr>
          <p:spPr>
            <a:xfrm flipH="1">
              <a:off x="5302109" y="4554096"/>
              <a:ext cx="111885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0" name="Text Box 10">
              <a:extLst>
                <a:ext uri="{FF2B5EF4-FFF2-40B4-BE49-F238E27FC236}">
                  <a16:creationId xmlns:a16="http://schemas.microsoft.com/office/drawing/2014/main" id="{AA0F6D44-9136-AD4D-7B5B-8F482445F7FB}"/>
                </a:ext>
              </a:extLst>
            </p:cNvPr>
            <p:cNvSpPr txBox="1">
              <a:spLocks noChangeArrowheads="1"/>
            </p:cNvSpPr>
            <p:nvPr/>
          </p:nvSpPr>
          <p:spPr bwMode="auto">
            <a:xfrm>
              <a:off x="4429379" y="4456047"/>
              <a:ext cx="564291"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17.62</a:t>
              </a:r>
            </a:p>
          </p:txBody>
        </p:sp>
      </p:grpSp>
      <p:grpSp>
        <p:nvGrpSpPr>
          <p:cNvPr id="164" name="Groupe 163">
            <a:extLst>
              <a:ext uri="{FF2B5EF4-FFF2-40B4-BE49-F238E27FC236}">
                <a16:creationId xmlns:a16="http://schemas.microsoft.com/office/drawing/2014/main" id="{10A636DD-65E0-A7C7-8D9A-DD4F839B3C54}"/>
              </a:ext>
            </a:extLst>
          </p:cNvPr>
          <p:cNvGrpSpPr/>
          <p:nvPr/>
        </p:nvGrpSpPr>
        <p:grpSpPr>
          <a:xfrm>
            <a:off x="247663" y="3130123"/>
            <a:ext cx="6259585" cy="3416069"/>
            <a:chOff x="247663" y="3130123"/>
            <a:chExt cx="6259585" cy="3416069"/>
          </a:xfrm>
        </p:grpSpPr>
        <p:sp>
          <p:nvSpPr>
            <p:cNvPr id="145" name="Ellipse 144">
              <a:extLst>
                <a:ext uri="{FF2B5EF4-FFF2-40B4-BE49-F238E27FC236}">
                  <a16:creationId xmlns:a16="http://schemas.microsoft.com/office/drawing/2014/main" id="{64B3ED16-521A-5E4C-9165-0E11ECD3606B}"/>
                </a:ext>
              </a:extLst>
            </p:cNvPr>
            <p:cNvSpPr/>
            <p:nvPr/>
          </p:nvSpPr>
          <p:spPr>
            <a:xfrm>
              <a:off x="6461529" y="313012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Text Box 10">
              <a:extLst>
                <a:ext uri="{FF2B5EF4-FFF2-40B4-BE49-F238E27FC236}">
                  <a16:creationId xmlns:a16="http://schemas.microsoft.com/office/drawing/2014/main" id="{4C28CE4B-D37B-9B0D-2505-76DBF7AF7A8F}"/>
                </a:ext>
              </a:extLst>
            </p:cNvPr>
            <p:cNvSpPr txBox="1">
              <a:spLocks noChangeArrowheads="1"/>
            </p:cNvSpPr>
            <p:nvPr/>
          </p:nvSpPr>
          <p:spPr bwMode="auto">
            <a:xfrm>
              <a:off x="247663" y="5915250"/>
              <a:ext cx="3442232" cy="630942"/>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Etape 7 : 2 Groupes,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7.23 - </a:t>
              </a:r>
              <a:r>
                <a:rPr lang="fr-FR" sz="1000" i="1" dirty="0" err="1">
                  <a:solidFill>
                    <a:srgbClr val="800080"/>
                  </a:solidFill>
                </a:rPr>
                <a:t>I</a:t>
              </a:r>
              <a:r>
                <a:rPr lang="fr-FR" sz="1000" i="1" baseline="-25000" dirty="0" err="1">
                  <a:solidFill>
                    <a:srgbClr val="800080"/>
                  </a:solidFill>
                </a:rPr>
                <a:t>inter</a:t>
              </a:r>
              <a:r>
                <a:rPr lang="fr-FR" sz="1000" i="1" dirty="0">
                  <a:solidFill>
                    <a:srgbClr val="800080"/>
                  </a:solidFill>
                </a:rPr>
                <a:t>= 17.02</a:t>
              </a:r>
            </a:p>
            <a:p>
              <a:pPr algn="just">
                <a:spcAft>
                  <a:spcPts val="600"/>
                </a:spcAft>
              </a:pPr>
              <a:r>
                <a:rPr lang="fr-FR" sz="1000" i="1" dirty="0">
                  <a:solidFill>
                    <a:srgbClr val="800080"/>
                  </a:solidFill>
                </a:rPr>
                <a:t>Les groupes ACB et EGHDF] sont regroupés, il ne reste alors plus qu’un seul groupe et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7.23 + 17.02 = 24.25</a:t>
              </a:r>
            </a:p>
          </p:txBody>
        </p:sp>
      </p:grpSp>
      <p:sp>
        <p:nvSpPr>
          <p:cNvPr id="165" name="Text Box 10">
            <a:extLst>
              <a:ext uri="{FF2B5EF4-FFF2-40B4-BE49-F238E27FC236}">
                <a16:creationId xmlns:a16="http://schemas.microsoft.com/office/drawing/2014/main" id="{C7611F22-2B53-4C9C-BDEC-89E897B71C35}"/>
              </a:ext>
            </a:extLst>
          </p:cNvPr>
          <p:cNvSpPr txBox="1">
            <a:spLocks noChangeArrowheads="1"/>
          </p:cNvSpPr>
          <p:nvPr/>
        </p:nvSpPr>
        <p:spPr bwMode="auto">
          <a:xfrm>
            <a:off x="1404707" y="6602074"/>
            <a:ext cx="2838437"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Final 1 groupe , </a:t>
            </a:r>
            <a:r>
              <a:rPr lang="fr-FR" sz="1000" i="1" dirty="0" err="1">
                <a:solidFill>
                  <a:srgbClr val="800080"/>
                </a:solidFill>
              </a:rPr>
              <a:t>I</a:t>
            </a:r>
            <a:r>
              <a:rPr lang="fr-FR" sz="1000" i="1" baseline="-25000" dirty="0" err="1">
                <a:solidFill>
                  <a:srgbClr val="800080"/>
                </a:solidFill>
              </a:rPr>
              <a:t>intra</a:t>
            </a:r>
            <a:r>
              <a:rPr lang="fr-FR" sz="1000" i="1" dirty="0">
                <a:solidFill>
                  <a:srgbClr val="800080"/>
                </a:solidFill>
              </a:rPr>
              <a:t>= 24,25 </a:t>
            </a:r>
          </a:p>
        </p:txBody>
      </p:sp>
    </p:spTree>
    <p:extLst>
      <p:ext uri="{BB962C8B-B14F-4D97-AF65-F5344CB8AC3E}">
        <p14:creationId xmlns:p14="http://schemas.microsoft.com/office/powerpoint/2010/main" val="222850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5"/>
                                        </p:tgtEl>
                                        <p:attrNameLst>
                                          <p:attrName>style.visibility</p:attrName>
                                        </p:attrNameLst>
                                      </p:cBhvr>
                                      <p:to>
                                        <p:strVal val="visible"/>
                                      </p:to>
                                    </p:se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5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6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998445"/>
            <a:chOff x="0" y="998538"/>
            <a:chExt cx="9144000" cy="199844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38499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Exemple sur les capitales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err="1">
                  <a:solidFill>
                    <a:srgbClr val="800080"/>
                  </a:solidFill>
                  <a:sym typeface="Symbol" panose="05050102010706020507" pitchFamily="18" charset="2"/>
                </a:rPr>
                <a:t>SciPy</a:t>
              </a:r>
              <a:r>
                <a:rPr lang="fr-FR" i="1" dirty="0">
                  <a:solidFill>
                    <a:srgbClr val="800080"/>
                  </a:solidFill>
                  <a:sym typeface="Symbol" panose="05050102010706020507" pitchFamily="18" charset="2"/>
                </a:rPr>
                <a:t> (Scientific Python) est une bibliothèque à usage scientifique (algèbre linéaire, statistiques, traitement du signal, des images …).</a:t>
              </a:r>
            </a:p>
            <a:p>
              <a:pPr lvl="1" algn="just">
                <a:spcAft>
                  <a:spcPts val="600"/>
                </a:spcAft>
                <a:buFont typeface="Wingdings" pitchFamily="2" charset="2"/>
                <a:buChar char="§"/>
              </a:pPr>
              <a:r>
                <a:rPr lang="fr-FR" i="1" dirty="0">
                  <a:solidFill>
                    <a:srgbClr val="800080"/>
                  </a:solidFill>
                  <a:sym typeface="Symbol" panose="05050102010706020507" pitchFamily="18" charset="2"/>
                </a:rPr>
                <a:t> Elle dispose de fonction de </a:t>
              </a:r>
              <a:r>
                <a:rPr lang="fr-FR" i="1" dirty="0" err="1">
                  <a:solidFill>
                    <a:srgbClr val="800080"/>
                  </a:solidFill>
                  <a:sym typeface="Symbol" panose="05050102010706020507" pitchFamily="18" charset="2"/>
                </a:rPr>
                <a:t>clustérisation</a:t>
              </a:r>
              <a:r>
                <a:rPr lang="fr-FR" i="1" dirty="0">
                  <a:solidFill>
                    <a:srgbClr val="800080"/>
                  </a:solidFill>
                  <a:sym typeface="Symbol" panose="05050102010706020507" pitchFamily="18" charset="2"/>
                </a:rPr>
                <a:t> et l’affichage des </a:t>
              </a:r>
              <a:r>
                <a:rPr lang="fr-FR" i="1" dirty="0" err="1">
                  <a:solidFill>
                    <a:srgbClr val="800080"/>
                  </a:solidFill>
                  <a:sym typeface="Symbol" panose="05050102010706020507" pitchFamily="18" charset="2"/>
                </a:rPr>
                <a:t>dendogram</a:t>
              </a:r>
              <a:r>
                <a:rPr lang="fr-FR" sz="1800" i="1" dirty="0">
                  <a:solidFill>
                    <a:srgbClr val="800080"/>
                  </a:solidFill>
                </a:rPr>
                <a:t>.</a:t>
              </a:r>
              <a:endParaRPr lang="fr-FR" i="1" dirty="0">
                <a:solidFill>
                  <a:srgbClr val="800080"/>
                </a:solidFill>
                <a:sym typeface="Symbol" panose="05050102010706020507" pitchFamily="18" charset="2"/>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Classification Ascendante Hiérarchique</a:t>
              </a:r>
              <a:endParaRPr lang="fr-FR" sz="2000" b="1" dirty="0">
                <a:solidFill>
                  <a:schemeClr val="folHlink"/>
                </a:solidFill>
              </a:endParaRPr>
            </a:p>
          </p:txBody>
        </p:sp>
      </p:grpSp>
      <p:sp>
        <p:nvSpPr>
          <p:cNvPr id="82" name="Rectangle 1">
            <a:extLst>
              <a:ext uri="{FF2B5EF4-FFF2-40B4-BE49-F238E27FC236}">
                <a16:creationId xmlns:a16="http://schemas.microsoft.com/office/drawing/2014/main" id="{48B1C282-6C88-234A-84FE-606C5F941B9E}"/>
              </a:ext>
            </a:extLst>
          </p:cNvPr>
          <p:cNvSpPr>
            <a:spLocks noChangeArrowheads="1"/>
          </p:cNvSpPr>
          <p:nvPr/>
        </p:nvSpPr>
        <p:spPr bwMode="auto">
          <a:xfrm>
            <a:off x="805099" y="3138597"/>
            <a:ext cx="7627930" cy="160043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scipy.cluster.hierarchy</a:t>
            </a:r>
            <a:r>
              <a:rPr lang="fr-FR" sz="1400" i="1" dirty="0">
                <a:solidFill>
                  <a:srgbClr val="800080"/>
                </a:solidFill>
              </a:rPr>
              <a:t> import </a:t>
            </a:r>
            <a:r>
              <a:rPr lang="fr-FR" sz="1400" i="1" dirty="0" err="1">
                <a:solidFill>
                  <a:srgbClr val="800080"/>
                </a:solidFill>
              </a:rPr>
              <a:t>dendrogram</a:t>
            </a:r>
            <a:r>
              <a:rPr lang="fr-FR" sz="1400" i="1" dirty="0">
                <a:solidFill>
                  <a:srgbClr val="800080"/>
                </a:solidFill>
              </a:rPr>
              <a:t>, linkage         ﻿</a:t>
            </a:r>
            <a:r>
              <a:rPr lang="fr-FR" sz="1400" i="1" dirty="0">
                <a:solidFill>
                  <a:srgbClr val="419BDF"/>
                </a:solidFill>
              </a:rPr>
              <a:t># La bibliothèque </a:t>
            </a:r>
            <a:r>
              <a:rPr lang="fr-FR" sz="1400" i="1" dirty="0" err="1">
                <a:solidFill>
                  <a:srgbClr val="419BDF"/>
                </a:solidFill>
              </a:rPr>
              <a:t>scipy</a:t>
            </a:r>
            <a:r>
              <a:rPr lang="fr-FR" sz="1400" i="1" dirty="0">
                <a:solidFill>
                  <a:srgbClr val="419BDF"/>
                </a:solidFill>
              </a:rPr>
              <a:t> </a:t>
            </a:r>
          </a:p>
          <a:p>
            <a:pPr>
              <a:tabLst>
                <a:tab pos="1558925" algn="ctr"/>
              </a:tabLst>
            </a:pPr>
            <a:r>
              <a:rPr lang="fr-FR" sz="1400" i="1" dirty="0">
                <a:solidFill>
                  <a:srgbClr val="419BDF"/>
                </a:solidFill>
              </a:rPr>
              <a:t># Hiérarchisation des données des capitales en utilisant la méthode de </a:t>
            </a:r>
            <a:r>
              <a:rPr lang="fr-FR" sz="1400" i="1" dirty="0" err="1">
                <a:solidFill>
                  <a:srgbClr val="419BDF"/>
                </a:solidFill>
              </a:rPr>
              <a:t>ward</a:t>
            </a:r>
            <a:r>
              <a:rPr lang="fr-FR" sz="1400" i="1" dirty="0">
                <a:solidFill>
                  <a:srgbClr val="419BDF"/>
                </a:solidFill>
              </a:rPr>
              <a:t> </a:t>
            </a:r>
          </a:p>
          <a:p>
            <a:pPr>
              <a:tabLst>
                <a:tab pos="1558925" algn="ctr"/>
              </a:tabLst>
            </a:pPr>
            <a:r>
              <a:rPr lang="fr-FR" sz="1400" i="1" dirty="0" err="1">
                <a:solidFill>
                  <a:srgbClr val="800080"/>
                </a:solidFill>
              </a:rPr>
              <a:t>capitales_cah</a:t>
            </a:r>
            <a:r>
              <a:rPr lang="fr-FR" sz="1400" i="1" dirty="0">
                <a:solidFill>
                  <a:srgbClr val="800080"/>
                </a:solidFill>
              </a:rPr>
              <a:t> = linkage(capitales, </a:t>
            </a:r>
            <a:r>
              <a:rPr lang="fr-FR" sz="1400" i="1" dirty="0" err="1">
                <a:solidFill>
                  <a:srgbClr val="800080"/>
                </a:solidFill>
              </a:rPr>
              <a:t>method</a:t>
            </a:r>
            <a:r>
              <a:rPr lang="fr-FR" sz="1400" i="1" dirty="0">
                <a:solidFill>
                  <a:srgbClr val="800080"/>
                </a:solidFill>
              </a:rPr>
              <a:t>='</a:t>
            </a:r>
            <a:r>
              <a:rPr lang="fr-FR" sz="1400" i="1" dirty="0" err="1">
                <a:solidFill>
                  <a:srgbClr val="800080"/>
                </a:solidFill>
              </a:rPr>
              <a:t>ward</a:t>
            </a:r>
            <a:r>
              <a:rPr lang="fr-FR" sz="1400" i="1" dirty="0">
                <a:solidFill>
                  <a:srgbClr val="800080"/>
                </a:solidFill>
              </a:rPr>
              <a:t>’, </a:t>
            </a:r>
            <a:r>
              <a:rPr lang="fr-FR" sz="1400" i="1" dirty="0" err="1">
                <a:solidFill>
                  <a:srgbClr val="800080"/>
                </a:solidFill>
              </a:rPr>
              <a:t>metric</a:t>
            </a:r>
            <a:r>
              <a:rPr lang="fr-FR" sz="1400" i="1" dirty="0">
                <a:solidFill>
                  <a:srgbClr val="800080"/>
                </a:solidFill>
              </a:rPr>
              <a:t>='</a:t>
            </a:r>
            <a:r>
              <a:rPr lang="fr-FR" sz="1400" i="1" dirty="0" err="1">
                <a:solidFill>
                  <a:srgbClr val="800080"/>
                </a:solidFill>
              </a:rPr>
              <a:t>euclidean</a:t>
            </a:r>
            <a:r>
              <a:rPr lang="fr-FR" sz="1400" i="1" dirty="0">
                <a:solidFill>
                  <a:srgbClr val="800080"/>
                </a:solidFill>
              </a:rPr>
              <a:t>’)</a:t>
            </a:r>
          </a:p>
          <a:p>
            <a:pPr>
              <a:tabLst>
                <a:tab pos="1558925" algn="ctr"/>
              </a:tabLst>
            </a:pPr>
            <a:r>
              <a:rPr lang="fr-FR" sz="1400" i="1" dirty="0" err="1">
                <a:solidFill>
                  <a:srgbClr val="800080"/>
                </a:solidFill>
              </a:rPr>
              <a:t>plt.title</a:t>
            </a:r>
            <a:r>
              <a:rPr lang="fr-FR" sz="1400" i="1" dirty="0">
                <a:solidFill>
                  <a:srgbClr val="800080"/>
                </a:solidFill>
              </a:rPr>
              <a:t>("CAH") </a:t>
            </a:r>
          </a:p>
          <a:p>
            <a:pPr>
              <a:tabLst>
                <a:tab pos="1558925" algn="ctr"/>
              </a:tabLst>
            </a:pPr>
            <a:r>
              <a:rPr lang="fr-FR" sz="1400" i="1" dirty="0">
                <a:solidFill>
                  <a:srgbClr val="419BDF"/>
                </a:solidFill>
              </a:rPr>
              <a:t># Création d’un </a:t>
            </a:r>
            <a:r>
              <a:rPr lang="fr-FR" sz="1400" i="1" dirty="0" err="1">
                <a:solidFill>
                  <a:srgbClr val="419BDF"/>
                </a:solidFill>
              </a:rPr>
              <a:t>dendrogram</a:t>
            </a:r>
            <a:r>
              <a:rPr lang="fr-FR" sz="1400" i="1" dirty="0">
                <a:solidFill>
                  <a:srgbClr val="419BDF"/>
                </a:solidFill>
              </a:rPr>
              <a:t> en vue de son affichage</a:t>
            </a:r>
            <a:endParaRPr lang="fr-FR" sz="1400" i="1" dirty="0">
              <a:solidFill>
                <a:srgbClr val="800080"/>
              </a:solidFill>
            </a:endParaRPr>
          </a:p>
          <a:p>
            <a:pPr>
              <a:tabLst>
                <a:tab pos="1558925" algn="ctr"/>
              </a:tabLst>
            </a:pPr>
            <a:r>
              <a:rPr lang="fr-FR" sz="1400" i="1" dirty="0" err="1">
                <a:solidFill>
                  <a:srgbClr val="800080"/>
                </a:solidFill>
              </a:rPr>
              <a:t>dendrogram</a:t>
            </a:r>
            <a:r>
              <a:rPr lang="fr-FR" sz="1400" i="1" dirty="0">
                <a:solidFill>
                  <a:srgbClr val="800080"/>
                </a:solidFill>
              </a:rPr>
              <a:t>(</a:t>
            </a:r>
            <a:r>
              <a:rPr lang="fr-FR" sz="1400" i="1" dirty="0" err="1">
                <a:solidFill>
                  <a:srgbClr val="800080"/>
                </a:solidFill>
              </a:rPr>
              <a:t>capitales_cah</a:t>
            </a:r>
            <a:r>
              <a:rPr lang="fr-FR" sz="1400" i="1" dirty="0">
                <a:solidFill>
                  <a:srgbClr val="800080"/>
                </a:solidFill>
              </a:rPr>
              <a:t>, labels= </a:t>
            </a:r>
            <a:r>
              <a:rPr lang="fr-FR" sz="1400" i="1" dirty="0" err="1">
                <a:solidFill>
                  <a:srgbClr val="800080"/>
                </a:solidFill>
              </a:rPr>
              <a:t>capitales.index</a:t>
            </a:r>
            <a:r>
              <a:rPr lang="fr-FR" sz="1400" i="1" dirty="0">
                <a:solidFill>
                  <a:srgbClr val="800080"/>
                </a:solidFill>
              </a:rPr>
              <a:t>, orientation='right’, </a:t>
            </a:r>
            <a:r>
              <a:rPr lang="fr-FR" sz="1400" i="1" dirty="0" err="1">
                <a:solidFill>
                  <a:srgbClr val="800080"/>
                </a:solidFill>
              </a:rPr>
              <a:t>color_threshold</a:t>
            </a:r>
            <a:r>
              <a:rPr lang="fr-FR" sz="1400" i="1" dirty="0">
                <a:solidFill>
                  <a:srgbClr val="800080"/>
                </a:solidFill>
              </a:rPr>
              <a:t>=0) </a:t>
            </a:r>
          </a:p>
          <a:p>
            <a:pPr>
              <a:tabLst>
                <a:tab pos="1558925" algn="ctr"/>
              </a:tabLst>
            </a:pPr>
            <a:r>
              <a:rPr lang="fr-FR" sz="1400" i="1" dirty="0" err="1">
                <a:solidFill>
                  <a:srgbClr val="800080"/>
                </a:solidFill>
              </a:rPr>
              <a:t>plt.show</a:t>
            </a:r>
            <a:r>
              <a:rPr lang="fr-FR" sz="1400" i="1" dirty="0">
                <a:solidFill>
                  <a:srgbClr val="800080"/>
                </a:solidFill>
              </a:rPr>
              <a:t>()</a:t>
            </a:r>
          </a:p>
        </p:txBody>
      </p:sp>
      <p:grpSp>
        <p:nvGrpSpPr>
          <p:cNvPr id="13" name="Groupe 12">
            <a:extLst>
              <a:ext uri="{FF2B5EF4-FFF2-40B4-BE49-F238E27FC236}">
                <a16:creationId xmlns:a16="http://schemas.microsoft.com/office/drawing/2014/main" id="{6A38F723-B799-597A-2281-F7529D69325E}"/>
              </a:ext>
            </a:extLst>
          </p:cNvPr>
          <p:cNvGrpSpPr/>
          <p:nvPr/>
        </p:nvGrpSpPr>
        <p:grpSpPr>
          <a:xfrm>
            <a:off x="737394" y="4846924"/>
            <a:ext cx="8140419" cy="1824327"/>
            <a:chOff x="737394" y="4846924"/>
            <a:chExt cx="8140419" cy="1824327"/>
          </a:xfrm>
        </p:grpSpPr>
        <p:sp>
          <p:nvSpPr>
            <p:cNvPr id="6" name="Text Box 10">
              <a:extLst>
                <a:ext uri="{FF2B5EF4-FFF2-40B4-BE49-F238E27FC236}">
                  <a16:creationId xmlns:a16="http://schemas.microsoft.com/office/drawing/2014/main" id="{30432EBA-4D01-6460-5139-906030112A93}"/>
                </a:ext>
              </a:extLst>
            </p:cNvPr>
            <p:cNvSpPr txBox="1">
              <a:spLocks noChangeArrowheads="1"/>
            </p:cNvSpPr>
            <p:nvPr/>
          </p:nvSpPr>
          <p:spPr bwMode="auto">
            <a:xfrm>
              <a:off x="737394" y="4846924"/>
              <a:ext cx="8140419" cy="1000274"/>
            </a:xfrm>
            <a:prstGeom prst="rect">
              <a:avLst/>
            </a:prstGeom>
            <a:noFill/>
            <a:ln w="9525">
              <a:noFill/>
              <a:miter lim="800000"/>
              <a:headEnd/>
              <a:tailEnd/>
            </a:ln>
            <a:effectLst/>
          </p:spPr>
          <p:txBody>
            <a:bodyPr wrap="square">
              <a:spAutoFit/>
            </a:bodyPr>
            <a:lstStyle/>
            <a:p>
              <a:pPr lvl="1" algn="just">
                <a:spcAft>
                  <a:spcPts val="600"/>
                </a:spcAft>
                <a:buFont typeface="Wingdings" pitchFamily="2" charset="2"/>
                <a:buChar char="§"/>
              </a:pPr>
              <a:r>
                <a:rPr lang="fr-FR" i="1" dirty="0">
                  <a:solidFill>
                    <a:srgbClr val="800080"/>
                  </a:solidFill>
                </a:rPr>
                <a:t> le model </a:t>
              </a:r>
              <a:r>
                <a:rPr lang="fr-FR" i="1" dirty="0" err="1">
                  <a:solidFill>
                    <a:srgbClr val="800080"/>
                  </a:solidFill>
                </a:rPr>
                <a:t>AgglomerativeClustering</a:t>
              </a:r>
              <a:r>
                <a:rPr lang="fr-FR" i="1" dirty="0">
                  <a:solidFill>
                    <a:srgbClr val="800080"/>
                  </a:solidFill>
                </a:rPr>
                <a:t> de </a:t>
              </a:r>
              <a:r>
                <a:rPr lang="fr-FR" i="1" dirty="0" err="1">
                  <a:solidFill>
                    <a:srgbClr val="800080"/>
                  </a:solidFill>
                </a:rPr>
                <a:t>scikit-learn</a:t>
              </a:r>
              <a:r>
                <a:rPr lang="fr-FR" i="1" dirty="0">
                  <a:solidFill>
                    <a:srgbClr val="800080"/>
                  </a:solidFill>
                </a:rPr>
                <a:t> permet de classer les données en utilisant un classification hiérarchique ascendante.</a:t>
              </a:r>
            </a:p>
            <a:p>
              <a:pPr lvl="1" algn="just">
                <a:spcAft>
                  <a:spcPts val="600"/>
                </a:spcAft>
                <a:buFont typeface="Wingdings" pitchFamily="2" charset="2"/>
                <a:buChar char="§"/>
              </a:pPr>
              <a:r>
                <a:rPr lang="fr-FR" i="1" dirty="0">
                  <a:solidFill>
                    <a:srgbClr val="800080"/>
                  </a:solidFill>
                </a:rPr>
                <a:t> Il est nécessaire de préciser le nombre de cluster à traiter.</a:t>
              </a:r>
            </a:p>
          </p:txBody>
        </p:sp>
        <p:sp>
          <p:nvSpPr>
            <p:cNvPr id="7" name="Rectangle 1">
              <a:extLst>
                <a:ext uri="{FF2B5EF4-FFF2-40B4-BE49-F238E27FC236}">
                  <a16:creationId xmlns:a16="http://schemas.microsoft.com/office/drawing/2014/main" id="{9D4A7C4D-5F4E-2C8A-5B7D-58CF9EE58108}"/>
                </a:ext>
              </a:extLst>
            </p:cNvPr>
            <p:cNvSpPr>
              <a:spLocks noChangeArrowheads="1"/>
            </p:cNvSpPr>
            <p:nvPr/>
          </p:nvSpPr>
          <p:spPr bwMode="auto">
            <a:xfrm>
              <a:off x="805099" y="5932587"/>
              <a:ext cx="7627930"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sklearn.cluster</a:t>
              </a:r>
              <a:r>
                <a:rPr lang="fr-FR" sz="1400" i="1" dirty="0">
                  <a:solidFill>
                    <a:srgbClr val="800080"/>
                  </a:solidFill>
                </a:rPr>
                <a:t> import </a:t>
              </a:r>
              <a:r>
                <a:rPr lang="fr-FR" sz="1400" i="1" dirty="0" err="1">
                  <a:solidFill>
                    <a:srgbClr val="800080"/>
                  </a:solidFill>
                </a:rPr>
                <a:t>AgglomerativeClustering</a:t>
              </a:r>
              <a:endParaRPr lang="fr-FR" sz="1400" i="1" dirty="0">
                <a:solidFill>
                  <a:srgbClr val="800080"/>
                </a:solidFill>
              </a:endParaRPr>
            </a:p>
            <a:p>
              <a:pPr>
                <a:tabLst>
                  <a:tab pos="1558925" algn="ctr"/>
                </a:tabLst>
              </a:pPr>
              <a:r>
                <a:rPr lang="fr-FR" sz="1400" i="1" dirty="0">
                  <a:solidFill>
                    <a:srgbClr val="800080"/>
                  </a:solidFill>
                </a:rPr>
                <a:t>﻿model = </a:t>
              </a:r>
              <a:r>
                <a:rPr lang="fr-FR" sz="1400" i="1" dirty="0" err="1">
                  <a:solidFill>
                    <a:srgbClr val="800080"/>
                  </a:solidFill>
                </a:rPr>
                <a:t>AgglomerativeClustering</a:t>
              </a:r>
              <a:r>
                <a:rPr lang="fr-FR" sz="1400" i="1" dirty="0">
                  <a:solidFill>
                    <a:srgbClr val="800080"/>
                  </a:solidFill>
                </a:rPr>
                <a:t>(</a:t>
              </a:r>
              <a:r>
                <a:rPr lang="fr-FR" sz="1400" i="1" dirty="0" err="1">
                  <a:solidFill>
                    <a:srgbClr val="800080"/>
                  </a:solidFill>
                </a:rPr>
                <a:t>distance_threshold</a:t>
              </a:r>
              <a:r>
                <a:rPr lang="fr-FR" sz="1400" i="1" dirty="0">
                  <a:solidFill>
                    <a:srgbClr val="800080"/>
                  </a:solidFill>
                </a:rPr>
                <a:t>=None, </a:t>
              </a:r>
              <a:r>
                <a:rPr lang="fr-FR" sz="1400" i="1" dirty="0" err="1">
                  <a:solidFill>
                    <a:srgbClr val="800080"/>
                  </a:solidFill>
                </a:rPr>
                <a:t>n_clusters</a:t>
              </a:r>
              <a:r>
                <a:rPr lang="fr-FR" sz="1400" i="1" dirty="0">
                  <a:solidFill>
                    <a:srgbClr val="800080"/>
                  </a:solidFill>
                </a:rPr>
                <a:t>=5)</a:t>
              </a:r>
            </a:p>
            <a:p>
              <a:pPr>
                <a:tabLst>
                  <a:tab pos="1558925" algn="ctr"/>
                </a:tabLst>
              </a:pPr>
              <a:r>
                <a:rPr lang="fr-FR" sz="1400" i="1" dirty="0">
                  <a:solidFill>
                    <a:srgbClr val="800080"/>
                  </a:solidFill>
                </a:rPr>
                <a:t>capitales _</a:t>
              </a:r>
              <a:r>
                <a:rPr lang="fr-FR" sz="1400" i="1" dirty="0" err="1">
                  <a:solidFill>
                    <a:srgbClr val="800080"/>
                  </a:solidFill>
                </a:rPr>
                <a:t>cah</a:t>
              </a:r>
              <a:r>
                <a:rPr lang="fr-FR" sz="1400" i="1" dirty="0">
                  <a:solidFill>
                    <a:srgbClr val="800080"/>
                  </a:solidFill>
                </a:rPr>
                <a:t> = </a:t>
              </a:r>
              <a:r>
                <a:rPr lang="fr-FR" sz="1400" i="1" dirty="0" err="1">
                  <a:solidFill>
                    <a:srgbClr val="800080"/>
                  </a:solidFill>
                </a:rPr>
                <a:t>model.fit</a:t>
              </a:r>
              <a:r>
                <a:rPr lang="fr-FR" sz="1400" i="1" dirty="0">
                  <a:solidFill>
                    <a:srgbClr val="800080"/>
                  </a:solidFill>
                </a:rPr>
                <a:t>(capitales)</a:t>
              </a:r>
            </a:p>
          </p:txBody>
        </p:sp>
      </p:grpSp>
      <p:grpSp>
        <p:nvGrpSpPr>
          <p:cNvPr id="12" name="Groupe 11">
            <a:extLst>
              <a:ext uri="{FF2B5EF4-FFF2-40B4-BE49-F238E27FC236}">
                <a16:creationId xmlns:a16="http://schemas.microsoft.com/office/drawing/2014/main" id="{EBDAB2DC-95C2-0EA7-DCBF-B4A33D8023C7}"/>
              </a:ext>
            </a:extLst>
          </p:cNvPr>
          <p:cNvGrpSpPr/>
          <p:nvPr/>
        </p:nvGrpSpPr>
        <p:grpSpPr>
          <a:xfrm>
            <a:off x="501175" y="2136229"/>
            <a:ext cx="8427672" cy="4381500"/>
            <a:chOff x="570278" y="2180372"/>
            <a:chExt cx="8427672" cy="4381500"/>
          </a:xfrm>
        </p:grpSpPr>
        <p:pic>
          <p:nvPicPr>
            <p:cNvPr id="8" name="Image 7">
              <a:extLst>
                <a:ext uri="{FF2B5EF4-FFF2-40B4-BE49-F238E27FC236}">
                  <a16:creationId xmlns:a16="http://schemas.microsoft.com/office/drawing/2014/main" id="{F21D8EFB-2C31-1BE3-C670-498ECED07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78" y="2180372"/>
              <a:ext cx="8427672" cy="4381500"/>
            </a:xfrm>
            <a:prstGeom prst="rect">
              <a:avLst/>
            </a:prstGeom>
          </p:spPr>
        </p:pic>
        <p:grpSp>
          <p:nvGrpSpPr>
            <p:cNvPr id="9" name="Groupe 8">
              <a:extLst>
                <a:ext uri="{FF2B5EF4-FFF2-40B4-BE49-F238E27FC236}">
                  <a16:creationId xmlns:a16="http://schemas.microsoft.com/office/drawing/2014/main" id="{8466D6CE-199E-5F14-14AF-1CBBD4B122A3}"/>
                </a:ext>
              </a:extLst>
            </p:cNvPr>
            <p:cNvGrpSpPr/>
            <p:nvPr/>
          </p:nvGrpSpPr>
          <p:grpSpPr>
            <a:xfrm>
              <a:off x="2714807" y="2529495"/>
              <a:ext cx="5284112" cy="3967217"/>
              <a:chOff x="2714807" y="2529495"/>
              <a:chExt cx="5284112" cy="3967217"/>
            </a:xfrm>
          </p:grpSpPr>
          <p:sp>
            <p:nvSpPr>
              <p:cNvPr id="10" name="Text Box 10">
                <a:extLst>
                  <a:ext uri="{FF2B5EF4-FFF2-40B4-BE49-F238E27FC236}">
                    <a16:creationId xmlns:a16="http://schemas.microsoft.com/office/drawing/2014/main" id="{15C11BB1-9C2A-F986-0F19-FDE528DF10A6}"/>
                  </a:ext>
                </a:extLst>
              </p:cNvPr>
              <p:cNvSpPr txBox="1">
                <a:spLocks noChangeArrowheads="1"/>
              </p:cNvSpPr>
              <p:nvPr/>
            </p:nvSpPr>
            <p:spPr bwMode="auto">
              <a:xfrm>
                <a:off x="4270981" y="3001489"/>
                <a:ext cx="3727938" cy="646331"/>
              </a:xfrm>
              <a:prstGeom prst="rect">
                <a:avLst/>
              </a:prstGeom>
              <a:noFill/>
              <a:ln w="9525">
                <a:noFill/>
                <a:miter lim="800000"/>
                <a:headEnd/>
                <a:tailEnd/>
              </a:ln>
              <a:effectLst/>
            </p:spPr>
            <p:txBody>
              <a:bodyPr wrap="square">
                <a:spAutoFit/>
              </a:bodyPr>
              <a:lstStyle/>
              <a:p>
                <a:pPr algn="just">
                  <a:spcAft>
                    <a:spcPts val="600"/>
                  </a:spcAft>
                </a:pPr>
                <a:r>
                  <a:rPr lang="fr-FR" sz="1200" i="1" dirty="0">
                    <a:solidFill>
                      <a:srgbClr val="800080"/>
                    </a:solidFill>
                  </a:rPr>
                  <a:t>On peut sélectionner un niveau de coupure dans l’arbre en fonction de l’inertie. Un coupure à 17 conduit à générer 6 regroupements</a:t>
                </a:r>
              </a:p>
            </p:txBody>
          </p:sp>
          <p:cxnSp>
            <p:nvCxnSpPr>
              <p:cNvPr id="11" name="Connecteur droit 10">
                <a:extLst>
                  <a:ext uri="{FF2B5EF4-FFF2-40B4-BE49-F238E27FC236}">
                    <a16:creationId xmlns:a16="http://schemas.microsoft.com/office/drawing/2014/main" id="{128A90B6-9BBF-692D-FC84-969AE35D8AB7}"/>
                  </a:ext>
                </a:extLst>
              </p:cNvPr>
              <p:cNvCxnSpPr>
                <a:cxnSpLocks/>
              </p:cNvCxnSpPr>
              <p:nvPr/>
            </p:nvCxnSpPr>
            <p:spPr>
              <a:xfrm>
                <a:off x="2714807" y="2529495"/>
                <a:ext cx="0" cy="396721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9961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Affichage</a:t>
              </a:r>
              <a:r>
                <a:rPr lang="fr-FR" sz="2000" b="1" i="1" dirty="0">
                  <a:solidFill>
                    <a:srgbClr val="800080"/>
                  </a:solidFill>
                  <a:sym typeface="Wingdings" pitchFamily="2" charset="2"/>
                </a:rPr>
                <a:t> des clusters</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Classification Ascendante Hiérarchique</a:t>
              </a:r>
              <a:endParaRPr lang="fr-FR" sz="2000" b="1" dirty="0">
                <a:solidFill>
                  <a:schemeClr val="folHlink"/>
                </a:solidFill>
              </a:endParaRPr>
            </a:p>
          </p:txBody>
        </p:sp>
      </p:grpSp>
      <p:sp>
        <p:nvSpPr>
          <p:cNvPr id="82" name="Rectangle 1">
            <a:extLst>
              <a:ext uri="{FF2B5EF4-FFF2-40B4-BE49-F238E27FC236}">
                <a16:creationId xmlns:a16="http://schemas.microsoft.com/office/drawing/2014/main" id="{48B1C282-6C88-234A-84FE-606C5F941B9E}"/>
              </a:ext>
            </a:extLst>
          </p:cNvPr>
          <p:cNvSpPr>
            <a:spLocks noChangeArrowheads="1"/>
          </p:cNvSpPr>
          <p:nvPr/>
        </p:nvSpPr>
        <p:spPr bwMode="auto">
          <a:xfrm>
            <a:off x="357274" y="2146212"/>
            <a:ext cx="7860603"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a:solidFill>
                  <a:srgbClr val="419BDF"/>
                </a:solidFill>
              </a:rPr>
              <a:t># Affichage des villes par couleurs en fonction de leur classe</a:t>
            </a: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sklearn.cluster</a:t>
            </a:r>
            <a:r>
              <a:rPr lang="fr-FR" sz="1400" i="1" dirty="0">
                <a:solidFill>
                  <a:srgbClr val="800080"/>
                </a:solidFill>
              </a:rPr>
              <a:t> import </a:t>
            </a:r>
            <a:r>
              <a:rPr lang="fr-FR" sz="1400" i="1" dirty="0" err="1">
                <a:solidFill>
                  <a:srgbClr val="800080"/>
                </a:solidFill>
              </a:rPr>
              <a:t>AgglomerativeClustering</a:t>
            </a:r>
            <a:endParaRPr lang="fr-FR" sz="1400" i="1" dirty="0">
              <a:solidFill>
                <a:srgbClr val="800080"/>
              </a:solidFill>
            </a:endParaRPr>
          </a:p>
          <a:p>
            <a:pPr>
              <a:tabLst>
                <a:tab pos="1558925" algn="ctr"/>
              </a:tabLst>
            </a:pPr>
            <a:r>
              <a:rPr lang="fr-FR" sz="1400" i="1" dirty="0">
                <a:solidFill>
                  <a:srgbClr val="800080"/>
                </a:solidFill>
              </a:rPr>
              <a:t>cluster = </a:t>
            </a:r>
            <a:r>
              <a:rPr lang="fr-FR" sz="1400" i="1" dirty="0" err="1">
                <a:solidFill>
                  <a:srgbClr val="800080"/>
                </a:solidFill>
              </a:rPr>
              <a:t>AgglomerativeClustering</a:t>
            </a:r>
            <a:r>
              <a:rPr lang="fr-FR" sz="1400" i="1" dirty="0">
                <a:solidFill>
                  <a:srgbClr val="800080"/>
                </a:solidFill>
              </a:rPr>
              <a:t>(</a:t>
            </a:r>
            <a:r>
              <a:rPr lang="fr-FR" sz="1400" i="1" dirty="0" err="1">
                <a:solidFill>
                  <a:srgbClr val="800080"/>
                </a:solidFill>
              </a:rPr>
              <a:t>n_clusters</a:t>
            </a:r>
            <a:r>
              <a:rPr lang="fr-FR" sz="1400" i="1" dirty="0">
                <a:solidFill>
                  <a:srgbClr val="800080"/>
                </a:solidFill>
              </a:rPr>
              <a:t>=6, </a:t>
            </a:r>
            <a:r>
              <a:rPr lang="fr-FR" sz="1400" i="1" dirty="0" err="1">
                <a:solidFill>
                  <a:srgbClr val="800080"/>
                </a:solidFill>
              </a:rPr>
              <a:t>affinity</a:t>
            </a:r>
            <a:r>
              <a:rPr lang="fr-FR" sz="1400" i="1" dirty="0">
                <a:solidFill>
                  <a:srgbClr val="800080"/>
                </a:solidFill>
              </a:rPr>
              <a:t>='</a:t>
            </a:r>
            <a:r>
              <a:rPr lang="fr-FR" sz="1400" i="1" dirty="0" err="1">
                <a:solidFill>
                  <a:srgbClr val="800080"/>
                </a:solidFill>
              </a:rPr>
              <a:t>euclidean</a:t>
            </a:r>
            <a:r>
              <a:rPr lang="fr-FR" sz="1400" i="1" dirty="0">
                <a:solidFill>
                  <a:srgbClr val="800080"/>
                </a:solidFill>
              </a:rPr>
              <a:t>', linkage='</a:t>
            </a:r>
            <a:r>
              <a:rPr lang="fr-FR" sz="1400" i="1" dirty="0" err="1">
                <a:solidFill>
                  <a:srgbClr val="800080"/>
                </a:solidFill>
              </a:rPr>
              <a:t>ward</a:t>
            </a:r>
            <a:r>
              <a:rPr lang="fr-FR" sz="1400" i="1" dirty="0">
                <a:solidFill>
                  <a:srgbClr val="800080"/>
                </a:solidFill>
              </a:rPr>
              <a:t>’)</a:t>
            </a:r>
          </a:p>
          <a:p>
            <a:pPr>
              <a:tabLst>
                <a:tab pos="1558925" algn="ctr"/>
              </a:tabLst>
            </a:pPr>
            <a:r>
              <a:rPr lang="fr-FR" sz="1400" i="1" dirty="0" err="1">
                <a:solidFill>
                  <a:srgbClr val="800080"/>
                </a:solidFill>
              </a:rPr>
              <a:t>cluster.fit_predict</a:t>
            </a:r>
            <a:r>
              <a:rPr lang="fr-FR" sz="1400" i="1" dirty="0">
                <a:solidFill>
                  <a:srgbClr val="800080"/>
                </a:solidFill>
              </a:rPr>
              <a:t>(capitales) ﻿</a:t>
            </a:r>
          </a:p>
          <a:p>
            <a:pPr>
              <a:tabLst>
                <a:tab pos="1558925" algn="ctr"/>
              </a:tabLst>
            </a:pPr>
            <a:r>
              <a:rPr lang="fr-FR" sz="1400" i="1" dirty="0" err="1">
                <a:solidFill>
                  <a:srgbClr val="800080"/>
                </a:solidFill>
              </a:rPr>
              <a:t>plt.scatter</a:t>
            </a:r>
            <a:r>
              <a:rPr lang="fr-FR" sz="1400" i="1" dirty="0">
                <a:solidFill>
                  <a:srgbClr val="800080"/>
                </a:solidFill>
              </a:rPr>
              <a:t>(</a:t>
            </a:r>
            <a:r>
              <a:rPr lang="fr-FR" sz="1400" i="1" dirty="0" err="1">
                <a:solidFill>
                  <a:srgbClr val="800080"/>
                </a:solidFill>
              </a:rPr>
              <a:t>capitales_acp</a:t>
            </a:r>
            <a:r>
              <a:rPr lang="fr-FR" sz="1400" i="1" dirty="0">
                <a:solidFill>
                  <a:srgbClr val="800080"/>
                </a:solidFill>
              </a:rPr>
              <a:t>[0], </a:t>
            </a:r>
            <a:r>
              <a:rPr lang="fr-FR" sz="1400" i="1" dirty="0" err="1">
                <a:solidFill>
                  <a:srgbClr val="800080"/>
                </a:solidFill>
              </a:rPr>
              <a:t>capitales_acp</a:t>
            </a:r>
            <a:r>
              <a:rPr lang="fr-FR" sz="1400" i="1" dirty="0">
                <a:solidFill>
                  <a:srgbClr val="800080"/>
                </a:solidFill>
              </a:rPr>
              <a:t>[1], c=</a:t>
            </a:r>
            <a:r>
              <a:rPr lang="fr-FR" sz="1400" i="1" dirty="0" err="1">
                <a:solidFill>
                  <a:srgbClr val="800080"/>
                </a:solidFill>
              </a:rPr>
              <a:t>cluster.labels</a:t>
            </a:r>
            <a:r>
              <a:rPr lang="fr-FR" sz="1400" i="1" dirty="0">
                <a:solidFill>
                  <a:srgbClr val="800080"/>
                </a:solidFill>
              </a:rPr>
              <a:t>_, </a:t>
            </a:r>
            <a:r>
              <a:rPr lang="fr-FR" sz="1400" i="1" dirty="0" err="1">
                <a:solidFill>
                  <a:srgbClr val="800080"/>
                </a:solidFill>
              </a:rPr>
              <a:t>cmap</a:t>
            </a:r>
            <a:r>
              <a:rPr lang="fr-FR" sz="1400" i="1" dirty="0">
                <a:solidFill>
                  <a:srgbClr val="800080"/>
                </a:solidFill>
              </a:rPr>
              <a:t>='</a:t>
            </a:r>
            <a:r>
              <a:rPr lang="fr-FR" sz="1400" i="1" dirty="0" err="1">
                <a:solidFill>
                  <a:srgbClr val="800080"/>
                </a:solidFill>
              </a:rPr>
              <a:t>rainbow</a:t>
            </a:r>
            <a:r>
              <a:rPr lang="fr-FR" sz="1400" i="1" dirty="0">
                <a:solidFill>
                  <a:srgbClr val="800080"/>
                </a:solidFill>
              </a:rPr>
              <a:t>')</a:t>
            </a:r>
          </a:p>
          <a:p>
            <a:pPr>
              <a:tabLst>
                <a:tab pos="1558925" algn="ctr"/>
              </a:tabLst>
            </a:pPr>
            <a:r>
              <a:rPr lang="fr-FR" sz="1400" i="1" dirty="0">
                <a:solidFill>
                  <a:srgbClr val="800080"/>
                </a:solidFill>
              </a:rPr>
              <a:t>for </a:t>
            </a:r>
            <a:r>
              <a:rPr lang="fr-FR" sz="1400" i="1" dirty="0" err="1">
                <a:solidFill>
                  <a:srgbClr val="800080"/>
                </a:solidFill>
              </a:rPr>
              <a:t>ind</a:t>
            </a:r>
            <a:r>
              <a:rPr lang="fr-FR" sz="1400" i="1" dirty="0">
                <a:solidFill>
                  <a:srgbClr val="800080"/>
                </a:solidFill>
              </a:rPr>
              <a:t> in </a:t>
            </a:r>
            <a:r>
              <a:rPr lang="fr-FR" sz="1400" i="1" dirty="0" err="1">
                <a:solidFill>
                  <a:srgbClr val="800080"/>
                </a:solidFill>
              </a:rPr>
              <a:t>capitales_acp.iterrows</a:t>
            </a:r>
            <a:r>
              <a:rPr lang="fr-FR" sz="1400" i="1" dirty="0">
                <a:solidFill>
                  <a:srgbClr val="800080"/>
                </a:solidFill>
              </a:rPr>
              <a:t>():</a:t>
            </a:r>
          </a:p>
          <a:p>
            <a:pPr>
              <a:tabLst>
                <a:tab pos="1558925" algn="ctr"/>
              </a:tabLst>
            </a:pPr>
            <a:r>
              <a:rPr lang="fr-FR" sz="1400" i="1" dirty="0">
                <a:solidFill>
                  <a:srgbClr val="800080"/>
                </a:solidFill>
              </a:rPr>
              <a:t>    </a:t>
            </a:r>
            <a:r>
              <a:rPr lang="fr-FR" sz="1400" i="1" dirty="0" err="1">
                <a:solidFill>
                  <a:srgbClr val="800080"/>
                </a:solidFill>
              </a:rPr>
              <a:t>plt.annotate</a:t>
            </a:r>
            <a:r>
              <a:rPr lang="fr-FR" sz="1400" i="1" dirty="0">
                <a:solidFill>
                  <a:srgbClr val="800080"/>
                </a:solidFill>
              </a:rPr>
              <a:t>(</a:t>
            </a:r>
            <a:r>
              <a:rPr lang="fr-FR" sz="1400" i="1" dirty="0" err="1">
                <a:solidFill>
                  <a:srgbClr val="800080"/>
                </a:solidFill>
              </a:rPr>
              <a:t>ind</a:t>
            </a:r>
            <a:r>
              <a:rPr lang="fr-FR" sz="1400" i="1" dirty="0">
                <a:solidFill>
                  <a:srgbClr val="800080"/>
                </a:solidFill>
              </a:rPr>
              <a:t>[0][0:3], (</a:t>
            </a:r>
            <a:r>
              <a:rPr lang="fr-FR" sz="1400" i="1" dirty="0" err="1">
                <a:solidFill>
                  <a:srgbClr val="800080"/>
                </a:solidFill>
              </a:rPr>
              <a:t>ind</a:t>
            </a:r>
            <a:r>
              <a:rPr lang="fr-FR" sz="1400" i="1" dirty="0">
                <a:solidFill>
                  <a:srgbClr val="800080"/>
                </a:solidFill>
              </a:rPr>
              <a:t>[1][0]+0.05, </a:t>
            </a:r>
            <a:r>
              <a:rPr lang="fr-FR" sz="1400" i="1" dirty="0" err="1">
                <a:solidFill>
                  <a:srgbClr val="800080"/>
                </a:solidFill>
              </a:rPr>
              <a:t>ind</a:t>
            </a:r>
            <a:r>
              <a:rPr lang="fr-FR" sz="1400" i="1" dirty="0">
                <a:solidFill>
                  <a:srgbClr val="800080"/>
                </a:solidFill>
              </a:rPr>
              <a:t>[1][1]+0.05), </a:t>
            </a:r>
            <a:r>
              <a:rPr lang="fr-FR" sz="1400" i="1" dirty="0" err="1">
                <a:solidFill>
                  <a:srgbClr val="800080"/>
                </a:solidFill>
              </a:rPr>
              <a:t>fontsize</a:t>
            </a:r>
            <a:r>
              <a:rPr lang="fr-FR" sz="1400" i="1" dirty="0">
                <a:solidFill>
                  <a:srgbClr val="800080"/>
                </a:solidFill>
              </a:rPr>
              <a:t>=8)</a:t>
            </a:r>
          </a:p>
          <a:p>
            <a:pPr>
              <a:tabLst>
                <a:tab pos="1558925" algn="ctr"/>
              </a:tabLst>
            </a:pPr>
            <a:r>
              <a:rPr lang="fr-FR" sz="1400" i="1" dirty="0" err="1">
                <a:solidFill>
                  <a:srgbClr val="800080"/>
                </a:solidFill>
              </a:rPr>
              <a:t>plt.show</a:t>
            </a:r>
            <a:r>
              <a:rPr lang="fr-FR" sz="1400" i="1" dirty="0">
                <a:solidFill>
                  <a:srgbClr val="800080"/>
                </a:solidFill>
              </a:rPr>
              <a:t>()</a:t>
            </a:r>
          </a:p>
        </p:txBody>
      </p:sp>
      <p:sp>
        <p:nvSpPr>
          <p:cNvPr id="22" name="Text Box 10">
            <a:extLst>
              <a:ext uri="{FF2B5EF4-FFF2-40B4-BE49-F238E27FC236}">
                <a16:creationId xmlns:a16="http://schemas.microsoft.com/office/drawing/2014/main" id="{D28D72A1-3307-0442-93CE-27BF6924D4A0}"/>
              </a:ext>
            </a:extLst>
          </p:cNvPr>
          <p:cNvSpPr txBox="1">
            <a:spLocks noChangeArrowheads="1"/>
          </p:cNvSpPr>
          <p:nvPr/>
        </p:nvSpPr>
        <p:spPr bwMode="auto">
          <a:xfrm>
            <a:off x="193535" y="5897855"/>
            <a:ext cx="8688668" cy="830997"/>
          </a:xfrm>
          <a:prstGeom prst="rect">
            <a:avLst/>
          </a:prstGeom>
          <a:noFill/>
          <a:ln w="9525">
            <a:noFill/>
            <a:miter lim="800000"/>
            <a:headEnd/>
            <a:tailEnd/>
          </a:ln>
          <a:effectLst/>
        </p:spPr>
        <p:txBody>
          <a:bodyPr wrap="square">
            <a:spAutoFit/>
          </a:bodyPr>
          <a:lstStyle/>
          <a:p>
            <a:pPr algn="just">
              <a:spcAft>
                <a:spcPts val="600"/>
              </a:spcAft>
            </a:pPr>
            <a:r>
              <a:rPr lang="fr-FR" sz="1600" b="1" i="1" dirty="0">
                <a:solidFill>
                  <a:srgbClr val="800080"/>
                </a:solidFill>
              </a:rPr>
              <a:t>Inconvénient</a:t>
            </a:r>
            <a:r>
              <a:rPr lang="fr-FR" sz="1600" i="1" dirty="0">
                <a:solidFill>
                  <a:srgbClr val="800080"/>
                </a:solidFill>
              </a:rPr>
              <a:t> : Le principal défaut de CAH est le temps de calcul qui devient rédhibitoire si le nombre d’individus est élevé. On procède alors à la </a:t>
            </a:r>
            <a:r>
              <a:rPr lang="fr-FR" sz="1600" b="1" i="1" dirty="0">
                <a:solidFill>
                  <a:srgbClr val="800080"/>
                </a:solidFill>
              </a:rPr>
              <a:t>CAH Mixte</a:t>
            </a:r>
            <a:r>
              <a:rPr lang="fr-FR" sz="1600" i="1" dirty="0">
                <a:solidFill>
                  <a:srgbClr val="800080"/>
                </a:solidFill>
              </a:rPr>
              <a:t>, qui consiste à la faire précéder par une phase de pré-regroupement, en utilisant l’algorithme K-</a:t>
            </a:r>
            <a:r>
              <a:rPr lang="fr-FR" sz="1600" i="1" dirty="0" err="1">
                <a:solidFill>
                  <a:srgbClr val="800080"/>
                </a:solidFill>
              </a:rPr>
              <a:t>means</a:t>
            </a:r>
            <a:r>
              <a:rPr lang="fr-FR" sz="1600" i="1" dirty="0">
                <a:solidFill>
                  <a:srgbClr val="800080"/>
                </a:solidFill>
              </a:rPr>
              <a:t> par exemple, </a:t>
            </a:r>
          </a:p>
        </p:txBody>
      </p:sp>
      <p:pic>
        <p:nvPicPr>
          <p:cNvPr id="5" name="Image 4">
            <a:extLst>
              <a:ext uri="{FF2B5EF4-FFF2-40B4-BE49-F238E27FC236}">
                <a16:creationId xmlns:a16="http://schemas.microsoft.com/office/drawing/2014/main" id="{ED64FA1B-C15C-A093-4034-BD5F3E431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15" y="1997076"/>
            <a:ext cx="4984583" cy="3738437"/>
          </a:xfrm>
          <a:prstGeom prst="rect">
            <a:avLst/>
          </a:prstGeom>
        </p:spPr>
      </p:pic>
      <p:sp>
        <p:nvSpPr>
          <p:cNvPr id="19" name="Rectangle 1">
            <a:extLst>
              <a:ext uri="{FF2B5EF4-FFF2-40B4-BE49-F238E27FC236}">
                <a16:creationId xmlns:a16="http://schemas.microsoft.com/office/drawing/2014/main" id="{0E2F4136-92B6-E54A-8D15-86779B008970}"/>
              </a:ext>
            </a:extLst>
          </p:cNvPr>
          <p:cNvSpPr>
            <a:spLocks noChangeArrowheads="1"/>
          </p:cNvSpPr>
          <p:nvPr/>
        </p:nvSpPr>
        <p:spPr bwMode="auto">
          <a:xfrm>
            <a:off x="4762256" y="1916338"/>
            <a:ext cx="3858910"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a:solidFill>
                  <a:srgbClr val="419BDF"/>
                </a:solidFill>
              </a:rPr>
              <a:t># Affichage des groupes</a:t>
            </a:r>
          </a:p>
          <a:p>
            <a:pPr>
              <a:tabLst>
                <a:tab pos="1558925" algn="ctr"/>
              </a:tabLst>
            </a:pPr>
            <a:r>
              <a:rPr lang="fr-FR" sz="1400" i="1" dirty="0">
                <a:solidFill>
                  <a:srgbClr val="800080"/>
                </a:solidFill>
              </a:rPr>
              <a:t>capitales['cluster’]=</a:t>
            </a:r>
            <a:r>
              <a:rPr lang="fr-FR" sz="1400" i="1" dirty="0" err="1">
                <a:solidFill>
                  <a:srgbClr val="800080"/>
                </a:solidFill>
              </a:rPr>
              <a:t>cluster.labels</a:t>
            </a:r>
            <a:r>
              <a:rPr lang="fr-FR" sz="1400" i="1" dirty="0">
                <a:solidFill>
                  <a:srgbClr val="800080"/>
                </a:solidFill>
              </a:rPr>
              <a:t>_ </a:t>
            </a:r>
          </a:p>
          <a:p>
            <a:pPr>
              <a:tabLst>
                <a:tab pos="1558925" algn="ctr"/>
              </a:tabLst>
            </a:pPr>
            <a:r>
              <a:rPr lang="fr-FR" sz="1400" i="1" dirty="0">
                <a:solidFill>
                  <a:srgbClr val="800080"/>
                </a:solidFill>
              </a:rPr>
              <a:t>groups = </a:t>
            </a:r>
            <a:r>
              <a:rPr lang="fr-FR" sz="1400" i="1" dirty="0" err="1">
                <a:solidFill>
                  <a:srgbClr val="800080"/>
                </a:solidFill>
              </a:rPr>
              <a:t>capitales.groupby</a:t>
            </a:r>
            <a:r>
              <a:rPr lang="fr-FR" sz="1400" i="1" dirty="0">
                <a:solidFill>
                  <a:srgbClr val="800080"/>
                </a:solidFill>
              </a:rPr>
              <a:t>('cluster')</a:t>
            </a:r>
          </a:p>
          <a:p>
            <a:pPr>
              <a:tabLst>
                <a:tab pos="1558925" algn="ctr"/>
              </a:tabLst>
            </a:pPr>
            <a:r>
              <a:rPr lang="fr-FR" sz="1400" i="1" dirty="0">
                <a:solidFill>
                  <a:srgbClr val="800080"/>
                </a:solidFill>
              </a:rPr>
              <a:t>for </a:t>
            </a:r>
            <a:r>
              <a:rPr lang="fr-FR" sz="1400" i="1" dirty="0" err="1">
                <a:solidFill>
                  <a:srgbClr val="800080"/>
                </a:solidFill>
              </a:rPr>
              <a:t>name</a:t>
            </a:r>
            <a:r>
              <a:rPr lang="fr-FR" sz="1400" i="1" dirty="0">
                <a:solidFill>
                  <a:srgbClr val="800080"/>
                </a:solidFill>
              </a:rPr>
              <a:t>, group in groups:</a:t>
            </a:r>
          </a:p>
          <a:p>
            <a:pPr>
              <a:tabLst>
                <a:tab pos="1558925" algn="ctr"/>
              </a:tabLst>
            </a:pPr>
            <a:r>
              <a:rPr lang="fr-FR" sz="1400" i="1" dirty="0">
                <a:solidFill>
                  <a:srgbClr val="800080"/>
                </a:solidFill>
              </a:rPr>
              <a:t>    </a:t>
            </a:r>
            <a:r>
              <a:rPr lang="fr-FR" sz="1400" i="1" dirty="0" err="1">
                <a:solidFill>
                  <a:srgbClr val="800080"/>
                </a:solidFill>
              </a:rPr>
              <a:t>print</a:t>
            </a:r>
            <a:r>
              <a:rPr lang="fr-FR" sz="1400" i="1" dirty="0">
                <a:solidFill>
                  <a:srgbClr val="800080"/>
                </a:solidFill>
              </a:rPr>
              <a:t>(</a:t>
            </a:r>
            <a:r>
              <a:rPr lang="fr-FR" sz="1400" i="1" dirty="0" err="1">
                <a:solidFill>
                  <a:srgbClr val="800080"/>
                </a:solidFill>
              </a:rPr>
              <a:t>f'cluster</a:t>
            </a:r>
            <a:r>
              <a:rPr lang="fr-FR" sz="1400" i="1" dirty="0">
                <a:solidFill>
                  <a:srgbClr val="800080"/>
                </a:solidFill>
              </a:rPr>
              <a:t> {</a:t>
            </a:r>
            <a:r>
              <a:rPr lang="fr-FR" sz="1400" i="1" dirty="0" err="1">
                <a:solidFill>
                  <a:srgbClr val="800080"/>
                </a:solidFill>
              </a:rPr>
              <a:t>name</a:t>
            </a:r>
            <a:r>
              <a:rPr lang="fr-FR" sz="1400" i="1" dirty="0">
                <a:solidFill>
                  <a:srgbClr val="800080"/>
                </a:solidFill>
              </a:rPr>
              <a:t>} : {</a:t>
            </a:r>
            <a:r>
              <a:rPr lang="fr-FR" sz="1400" i="1" dirty="0" err="1">
                <a:solidFill>
                  <a:srgbClr val="800080"/>
                </a:solidFill>
              </a:rPr>
              <a:t>list</a:t>
            </a:r>
            <a:r>
              <a:rPr lang="fr-FR" sz="1400" i="1" dirty="0">
                <a:solidFill>
                  <a:srgbClr val="800080"/>
                </a:solidFill>
              </a:rPr>
              <a:t>(</a:t>
            </a:r>
            <a:r>
              <a:rPr lang="fr-FR" sz="1400" i="1" dirty="0" err="1">
                <a:solidFill>
                  <a:srgbClr val="800080"/>
                </a:solidFill>
              </a:rPr>
              <a:t>group.index</a:t>
            </a:r>
            <a:r>
              <a:rPr lang="fr-FR" sz="1400" i="1" dirty="0">
                <a:solidFill>
                  <a:srgbClr val="800080"/>
                </a:solidFill>
              </a:rPr>
              <a:t>)}')</a:t>
            </a:r>
          </a:p>
        </p:txBody>
      </p:sp>
      <p:sp>
        <p:nvSpPr>
          <p:cNvPr id="3" name="Rectangle 1">
            <a:extLst>
              <a:ext uri="{FF2B5EF4-FFF2-40B4-BE49-F238E27FC236}">
                <a16:creationId xmlns:a16="http://schemas.microsoft.com/office/drawing/2014/main" id="{2D7C90E7-F3B9-1FFA-6C7A-1DC9D8C14D3F}"/>
              </a:ext>
            </a:extLst>
          </p:cNvPr>
          <p:cNvSpPr>
            <a:spLocks noChangeArrowheads="1"/>
          </p:cNvSpPr>
          <p:nvPr/>
        </p:nvSpPr>
        <p:spPr bwMode="auto">
          <a:xfrm>
            <a:off x="4749004" y="3257210"/>
            <a:ext cx="4225228" cy="224676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cluster 0 : ['Helsinki', 'Kiev', 'Cracovie', 'Minsk’, </a:t>
            </a:r>
          </a:p>
          <a:p>
            <a:pPr>
              <a:tabLst>
                <a:tab pos="1558925" algn="ctr"/>
              </a:tabLst>
            </a:pPr>
            <a:r>
              <a:rPr lang="fr-FR" sz="1400" i="1" dirty="0">
                <a:solidFill>
                  <a:srgbClr val="800080"/>
                </a:solidFill>
              </a:rPr>
              <a:t>       'Moscou', 'Oslo', 'Stockholm', 'St. Pétersbourg'] cluster 1 : ['Athènes', 'Lisbonne', 'Rome’, </a:t>
            </a:r>
          </a:p>
          <a:p>
            <a:pPr>
              <a:tabLst>
                <a:tab pos="1558925" algn="ctr"/>
              </a:tabLst>
            </a:pPr>
            <a:r>
              <a:rPr lang="fr-FR" sz="1400" i="1" dirty="0">
                <a:solidFill>
                  <a:srgbClr val="800080"/>
                </a:solidFill>
              </a:rPr>
              <a:t>      'Barcelone', 'Gènes', 'Palerme', 'Séville’] </a:t>
            </a:r>
          </a:p>
          <a:p>
            <a:pPr>
              <a:tabLst>
                <a:tab pos="1558925" algn="ctr"/>
              </a:tabLst>
            </a:pPr>
            <a:r>
              <a:rPr lang="fr-FR" sz="1400" i="1" dirty="0">
                <a:solidFill>
                  <a:srgbClr val="800080"/>
                </a:solidFill>
              </a:rPr>
              <a:t>cluster 2 : ['Amsterdam', 'Bruxelles', 'Dublin’, </a:t>
            </a:r>
          </a:p>
          <a:p>
            <a:pPr>
              <a:tabLst>
                <a:tab pos="1558925" algn="ctr"/>
              </a:tabLst>
            </a:pPr>
            <a:r>
              <a:rPr lang="fr-FR" sz="1400" i="1" dirty="0">
                <a:solidFill>
                  <a:srgbClr val="800080"/>
                </a:solidFill>
              </a:rPr>
              <a:t>       'Londres', 'Paris', 'Anvers', 'Edimbourg’] </a:t>
            </a:r>
          </a:p>
          <a:p>
            <a:pPr>
              <a:tabLst>
                <a:tab pos="1558925" algn="ctr"/>
              </a:tabLst>
            </a:pPr>
            <a:r>
              <a:rPr lang="fr-FR" sz="1400" i="1" dirty="0">
                <a:solidFill>
                  <a:srgbClr val="800080"/>
                </a:solidFill>
              </a:rPr>
              <a:t>cluster 3 : ['Budapest', 'Madrid', 'Bordeaux', 'Milan'] cluster 4 : ['Berlin', 'Copenhague', 'Prague’, 'Sofia', </a:t>
            </a:r>
          </a:p>
          <a:p>
            <a:pPr>
              <a:tabLst>
                <a:tab pos="1558925" algn="ctr"/>
              </a:tabLst>
            </a:pPr>
            <a:r>
              <a:rPr lang="fr-FR" sz="1400" i="1" dirty="0">
                <a:solidFill>
                  <a:srgbClr val="800080"/>
                </a:solidFill>
              </a:rPr>
              <a:t>       'Sarajevo', 'Francfort', 'Genève', 'Zurich'] cluster 5 : ['Reykjavik']</a:t>
            </a:r>
          </a:p>
        </p:txBody>
      </p:sp>
    </p:spTree>
    <p:extLst>
      <p:ext uri="{BB962C8B-B14F-4D97-AF65-F5344CB8AC3E}">
        <p14:creationId xmlns:p14="http://schemas.microsoft.com/office/powerpoint/2010/main" val="246554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22" grpId="0"/>
      <p:bldP spid="19" grpId="0" animBg="1"/>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383987"/>
            <a:chOff x="0" y="998538"/>
            <a:chExt cx="9144000" cy="538398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77053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K-moyennes ou K-</a:t>
              </a:r>
              <a:r>
                <a:rPr lang="fr-FR" sz="2000" b="1" dirty="0" err="1">
                  <a:solidFill>
                    <a:srgbClr val="800080"/>
                  </a:solidFill>
                  <a:sym typeface="Wingdings" pitchFamily="2" charset="2"/>
                </a:rPr>
                <a:t>means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K-moyennes est un algorithme qui regroupe les individus en K clusters.</a:t>
              </a:r>
            </a:p>
            <a:p>
              <a:pPr lvl="1" algn="just">
                <a:spcAft>
                  <a:spcPts val="600"/>
                </a:spcAft>
                <a:buFont typeface="Wingdings" pitchFamily="2" charset="2"/>
                <a:buChar char="§"/>
              </a:pPr>
              <a:r>
                <a:rPr lang="fr-FR" i="1" dirty="0">
                  <a:solidFill>
                    <a:srgbClr val="800080"/>
                  </a:solidFill>
                </a:rPr>
                <a:t> Principe de la méthode :</a:t>
              </a:r>
            </a:p>
            <a:p>
              <a:pPr lvl="2" algn="just">
                <a:spcAft>
                  <a:spcPts val="600"/>
                </a:spcAft>
                <a:buFont typeface="Wingdings" pitchFamily="2" charset="2"/>
                <a:buChar char="§"/>
              </a:pPr>
              <a:r>
                <a:rPr lang="fr-FR" i="1" dirty="0">
                  <a:solidFill>
                    <a:srgbClr val="800080"/>
                  </a:solidFill>
                </a:rPr>
                <a:t> On choisi au départ K centroïdes, par exemple K individus.</a:t>
              </a:r>
            </a:p>
            <a:p>
              <a:pPr lvl="2" algn="just">
                <a:spcAft>
                  <a:spcPts val="600"/>
                </a:spcAft>
                <a:buFont typeface="Wingdings" pitchFamily="2" charset="2"/>
                <a:buChar char="§"/>
              </a:pPr>
              <a:r>
                <a:rPr lang="fr-FR" i="1" dirty="0">
                  <a:solidFill>
                    <a:srgbClr val="800080"/>
                  </a:solidFill>
                </a:rPr>
                <a:t> Chaque individu est relié au centroïde le plus proche.</a:t>
              </a:r>
            </a:p>
            <a:p>
              <a:pPr lvl="2" algn="just">
                <a:spcAft>
                  <a:spcPts val="600"/>
                </a:spcAft>
                <a:buFont typeface="Wingdings" pitchFamily="2" charset="2"/>
                <a:buChar char="§"/>
              </a:pPr>
              <a:r>
                <a:rPr lang="fr-FR" i="1" dirty="0">
                  <a:solidFill>
                    <a:srgbClr val="800080"/>
                  </a:solidFill>
                </a:rPr>
                <a:t> On calcule ensuite le barycentre des différents clusters et on déplace les centroïdes sur ces positions.</a:t>
              </a:r>
            </a:p>
            <a:p>
              <a:pPr lvl="2" algn="just">
                <a:spcAft>
                  <a:spcPts val="600"/>
                </a:spcAft>
                <a:buFont typeface="Wingdings" pitchFamily="2" charset="2"/>
                <a:buChar char="§"/>
              </a:pPr>
              <a:r>
                <a:rPr lang="fr-FR" i="1" dirty="0">
                  <a:solidFill>
                    <a:srgbClr val="800080"/>
                  </a:solidFill>
                </a:rPr>
                <a:t> On itère tant que les centroïdes changent.</a:t>
              </a:r>
            </a:p>
            <a:p>
              <a:pPr lvl="1" algn="just">
                <a:spcAft>
                  <a:spcPts val="600"/>
                </a:spcAft>
                <a:buFont typeface="Wingdings" pitchFamily="2" charset="2"/>
                <a:buChar char="§"/>
              </a:pPr>
              <a:r>
                <a:rPr lang="fr-FR" i="1" dirty="0">
                  <a:solidFill>
                    <a:srgbClr val="800080"/>
                  </a:solidFill>
                </a:rPr>
                <a:t> Le nombre de cluster se fait à partir de la variance des clusters.</a:t>
              </a:r>
            </a:p>
            <a:p>
              <a:pPr lvl="1" algn="just">
                <a:spcAft>
                  <a:spcPts val="600"/>
                </a:spcAft>
                <a:buFont typeface="Wingdings" pitchFamily="2" charset="2"/>
                <a:buChar char="§"/>
              </a:pPr>
              <a:r>
                <a:rPr lang="fr-FR" i="1" dirty="0">
                  <a:solidFill>
                    <a:srgbClr val="800080"/>
                  </a:solidFill>
                </a:rPr>
                <a:t> Sur K-</a:t>
              </a:r>
              <a:r>
                <a:rPr lang="fr-FR" i="1" dirty="0" err="1">
                  <a:solidFill>
                    <a:srgbClr val="800080"/>
                  </a:solidFill>
                </a:rPr>
                <a:t>means</a:t>
              </a:r>
              <a:r>
                <a:rPr lang="fr-FR" i="1" dirty="0">
                  <a:solidFill>
                    <a:srgbClr val="800080"/>
                  </a:solidFill>
                </a:rPr>
                <a:t> utilisation de l’</a:t>
              </a:r>
              <a:r>
                <a:rPr lang="fr-FR" i="1" dirty="0" err="1">
                  <a:solidFill>
                    <a:srgbClr val="800080"/>
                  </a:solidFill>
                </a:rPr>
                <a:t>alogorithme</a:t>
              </a:r>
              <a:r>
                <a:rPr lang="fr-FR" i="1" dirty="0">
                  <a:solidFill>
                    <a:srgbClr val="800080"/>
                  </a:solidFill>
                </a:rPr>
                <a:t> avec différentes valeurs de K, on retient le nombre de clusters à partir duquel la variance ne se réduit plus significativement.</a:t>
              </a:r>
            </a:p>
            <a:p>
              <a:pPr lvl="1" algn="just">
                <a:spcAft>
                  <a:spcPts val="600"/>
                </a:spcAft>
                <a:buFont typeface="Wingdings" pitchFamily="2" charset="2"/>
                <a:buChar char="§"/>
              </a:pPr>
              <a:r>
                <a:rPr lang="fr-FR" i="1" dirty="0">
                  <a:solidFill>
                    <a:srgbClr val="800080"/>
                  </a:solidFill>
                </a:rPr>
                <a:t> La variance est la somme des distances </a:t>
              </a:r>
              <a:r>
                <a:rPr lang="fr-FR" i="1" dirty="0" err="1">
                  <a:solidFill>
                    <a:srgbClr val="800080"/>
                  </a:solidFill>
                </a:rPr>
                <a:t>centroides</a:t>
              </a:r>
              <a:r>
                <a:rPr lang="fr-FR" i="1" dirty="0">
                  <a:solidFill>
                    <a:srgbClr val="800080"/>
                  </a:solidFill>
                </a:rPr>
                <a:t>/individus.</a:t>
              </a:r>
            </a:p>
            <a:p>
              <a:pPr lvl="1" algn="just">
                <a:spcAft>
                  <a:spcPts val="600"/>
                </a:spcAft>
                <a:buFont typeface="Wingdings" pitchFamily="2" charset="2"/>
                <a:buChar char="§"/>
              </a:pPr>
              <a:r>
                <a:rPr lang="fr-FR" i="1" dirty="0">
                  <a:solidFill>
                    <a:srgbClr val="800080"/>
                  </a:solidFill>
                </a:rPr>
                <a:t> L’attribut </a:t>
              </a:r>
              <a:r>
                <a:rPr lang="fr-FR" i="1" dirty="0" err="1">
                  <a:solidFill>
                    <a:srgbClr val="800080"/>
                  </a:solidFill>
                </a:rPr>
                <a:t>inertia</a:t>
              </a:r>
              <a:r>
                <a:rPr lang="fr-FR" i="1" dirty="0">
                  <a:solidFill>
                    <a:srgbClr val="800080"/>
                  </a:solidFill>
                </a:rPr>
                <a:t>_ permet d’</a:t>
              </a:r>
              <a:r>
                <a:rPr lang="fr-FR" i="1" dirty="0" err="1">
                  <a:solidFill>
                    <a:srgbClr val="800080"/>
                  </a:solidFill>
                </a:rPr>
                <a:t>accèder</a:t>
              </a:r>
              <a:r>
                <a:rPr lang="fr-FR" i="1" dirty="0">
                  <a:solidFill>
                    <a:srgbClr val="800080"/>
                  </a:solidFill>
                </a:rPr>
                <a:t> à la variance des modèles.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a:t>
              </a:r>
              <a:r>
                <a:rPr lang="fr-FR" sz="2000" b="1" i="1" dirty="0" err="1">
                  <a:solidFill>
                    <a:schemeClr val="folHlink"/>
                  </a:solidFill>
                </a:rPr>
                <a:t>means</a:t>
              </a:r>
              <a:endParaRPr lang="fr-FR" sz="2000" b="1" dirty="0">
                <a:solidFill>
                  <a:schemeClr val="folHlink"/>
                </a:solidFill>
              </a:endParaRPr>
            </a:p>
          </p:txBody>
        </p:sp>
      </p:grpSp>
      <p:sp>
        <p:nvSpPr>
          <p:cNvPr id="4" name="AutoShape 2" descr="K">
            <a:extLst>
              <a:ext uri="{FF2B5EF4-FFF2-40B4-BE49-F238E27FC236}">
                <a16:creationId xmlns:a16="http://schemas.microsoft.com/office/drawing/2014/main" id="{6F66D65D-64E5-1F11-AD25-F437F5363794}"/>
              </a:ext>
            </a:extLst>
          </p:cNvPr>
          <p:cNvSpPr>
            <a:spLocks noChangeAspect="1" noChangeArrowheads="1"/>
          </p:cNvSpPr>
          <p:nvPr/>
        </p:nvSpPr>
        <p:spPr bwMode="auto">
          <a:xfrm>
            <a:off x="2916238" y="-76200"/>
            <a:ext cx="2032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K">
            <a:extLst>
              <a:ext uri="{FF2B5EF4-FFF2-40B4-BE49-F238E27FC236}">
                <a16:creationId xmlns:a16="http://schemas.microsoft.com/office/drawing/2014/main" id="{FB46E256-86C4-340E-009A-263EF942E0FB}"/>
              </a:ext>
            </a:extLst>
          </p:cNvPr>
          <p:cNvSpPr>
            <a:spLocks noChangeAspect="1" noChangeArrowheads="1"/>
          </p:cNvSpPr>
          <p:nvPr/>
        </p:nvSpPr>
        <p:spPr bwMode="auto">
          <a:xfrm>
            <a:off x="3068638" y="76200"/>
            <a:ext cx="2032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6" descr="K">
            <a:extLst>
              <a:ext uri="{FF2B5EF4-FFF2-40B4-BE49-F238E27FC236}">
                <a16:creationId xmlns:a16="http://schemas.microsoft.com/office/drawing/2014/main" id="{A5AB1A4B-3DC7-3B23-5789-CBF28DA75F34}"/>
              </a:ext>
            </a:extLst>
          </p:cNvPr>
          <p:cNvSpPr>
            <a:spLocks noChangeAspect="1" noChangeArrowheads="1"/>
          </p:cNvSpPr>
          <p:nvPr/>
        </p:nvSpPr>
        <p:spPr bwMode="auto">
          <a:xfrm>
            <a:off x="3221038" y="228600"/>
            <a:ext cx="2032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Rectangle 7">
            <a:extLst>
              <a:ext uri="{FF2B5EF4-FFF2-40B4-BE49-F238E27FC236}">
                <a16:creationId xmlns:a16="http://schemas.microsoft.com/office/drawing/2014/main" id="{3B637FB0-94B8-6234-1C77-CB681C2BE4D4}"/>
              </a:ext>
            </a:extLst>
          </p:cNvPr>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444444"/>
                </a:solidFill>
                <a:effectLst/>
                <a:latin typeface="Ubuntu" panose="020B0504030602030204" pitchFamily="34" charset="0"/>
              </a:rPr>
              <a:t>Ainsi, on cherche à trouver un nombre de clusters </a:t>
            </a:r>
            <a:r>
              <a:rPr kumimoji="0" lang="fr-FR" altLang="fr-FR" sz="700" b="0" i="0" u="none" strike="noStrike" cap="none" normalizeH="0" baseline="0">
                <a:ln>
                  <a:noFill/>
                </a:ln>
                <a:solidFill>
                  <a:schemeClr val="tx1"/>
                </a:solidFill>
                <a:effectLst/>
              </a:rPr>
              <a:t>  </a:t>
            </a:r>
            <a:r>
              <a:rPr kumimoji="0" lang="fr-FR" altLang="fr-FR" sz="900" b="0" i="0" u="none" strike="noStrike" cap="none" normalizeH="0" baseline="0">
                <a:ln>
                  <a:noFill/>
                </a:ln>
                <a:solidFill>
                  <a:schemeClr val="tx1"/>
                </a:solidFill>
                <a:effectLst/>
              </a:rPr>
              <a:t>       </a:t>
            </a:r>
            <a:r>
              <a:rPr kumimoji="0" lang="fr-FR" altLang="fr-FR" sz="1000" b="0" i="0" u="none" strike="noStrike" cap="none" normalizeH="0" baseline="0">
                <a:ln>
                  <a:noFill/>
                </a:ln>
                <a:solidFill>
                  <a:srgbClr val="444444"/>
                </a:solidFill>
                <a:effectLst/>
                <a:latin typeface="Ubuntu" panose="020B0504030602030204" pitchFamily="34" charset="0"/>
              </a:rPr>
              <a:t> de telle sorte que les clusters retenus minimisent la distance entre leurs centres (centroids) et les observations dans le même cluster. On parle de minimisation de la distance </a:t>
            </a:r>
            <a:r>
              <a:rPr kumimoji="0" lang="fr-FR" altLang="fr-FR" sz="1000" b="1" i="0" u="none" strike="noStrike" cap="none" normalizeH="0" baseline="0">
                <a:ln>
                  <a:noFill/>
                </a:ln>
                <a:solidFill>
                  <a:srgbClr val="444444"/>
                </a:solidFill>
                <a:effectLst/>
                <a:latin typeface="Ubuntu" panose="020B0504030602030204" pitchFamily="34" charset="0"/>
              </a:rPr>
              <a:t>intra-classe.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AutoShape 8" descr="K">
            <a:extLst>
              <a:ext uri="{FF2B5EF4-FFF2-40B4-BE49-F238E27FC236}">
                <a16:creationId xmlns:a16="http://schemas.microsoft.com/office/drawing/2014/main" id="{F3BA61BF-DED5-9B75-7113-51DC54930062}"/>
              </a:ext>
            </a:extLst>
          </p:cNvPr>
          <p:cNvSpPr>
            <a:spLocks noChangeAspect="1" noChangeArrowheads="1"/>
          </p:cNvSpPr>
          <p:nvPr/>
        </p:nvSpPr>
        <p:spPr bwMode="auto">
          <a:xfrm>
            <a:off x="3373438" y="381000"/>
            <a:ext cx="2032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Rectangle 9">
            <a:extLst>
              <a:ext uri="{FF2B5EF4-FFF2-40B4-BE49-F238E27FC236}">
                <a16:creationId xmlns:a16="http://schemas.microsoft.com/office/drawing/2014/main" id="{B7C10D2F-E78B-45C5-B276-1319E294DC09}"/>
              </a:ext>
            </a:extLst>
          </p:cNvPr>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444444"/>
                </a:solidFill>
                <a:effectLst/>
                <a:latin typeface="Ubuntu" panose="020B0504030602030204" pitchFamily="34" charset="0"/>
              </a:rPr>
              <a:t>Ainsi, on cherche à trouver un nombre de clusters </a:t>
            </a:r>
            <a:r>
              <a:rPr kumimoji="0" lang="fr-FR" altLang="fr-FR" sz="700" b="0" i="0" u="none" strike="noStrike" cap="none" normalizeH="0" baseline="0">
                <a:ln>
                  <a:noFill/>
                </a:ln>
                <a:solidFill>
                  <a:schemeClr val="tx1"/>
                </a:solidFill>
                <a:effectLst/>
              </a:rPr>
              <a:t>  </a:t>
            </a:r>
            <a:r>
              <a:rPr kumimoji="0" lang="fr-FR" altLang="fr-FR" sz="900" b="0" i="0" u="none" strike="noStrike" cap="none" normalizeH="0" baseline="0">
                <a:ln>
                  <a:noFill/>
                </a:ln>
                <a:solidFill>
                  <a:schemeClr val="tx1"/>
                </a:solidFill>
                <a:effectLst/>
              </a:rPr>
              <a:t>       </a:t>
            </a:r>
            <a:r>
              <a:rPr kumimoji="0" lang="fr-FR" altLang="fr-FR" sz="1000" b="0" i="0" u="none" strike="noStrike" cap="none" normalizeH="0" baseline="0">
                <a:ln>
                  <a:noFill/>
                </a:ln>
                <a:solidFill>
                  <a:srgbClr val="444444"/>
                </a:solidFill>
                <a:effectLst/>
                <a:latin typeface="Ubuntu" panose="020B0504030602030204" pitchFamily="34" charset="0"/>
              </a:rPr>
              <a:t> de telle sorte que les clusters retenus minimisent la distance entre leurs centres (centroids) et les observations dans le même cluster. On parle de minimisation de la distance </a:t>
            </a:r>
            <a:r>
              <a:rPr kumimoji="0" lang="fr-FR" altLang="fr-FR" sz="1000" b="1" i="0" u="none" strike="noStrike" cap="none" normalizeH="0" baseline="0">
                <a:ln>
                  <a:noFill/>
                </a:ln>
                <a:solidFill>
                  <a:srgbClr val="444444"/>
                </a:solidFill>
                <a:effectLst/>
                <a:latin typeface="Ubuntu" panose="020B0504030602030204" pitchFamily="34" charset="0"/>
              </a:rPr>
              <a:t>intra-classe.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2" name="AutoShape 10" descr="K">
            <a:extLst>
              <a:ext uri="{FF2B5EF4-FFF2-40B4-BE49-F238E27FC236}">
                <a16:creationId xmlns:a16="http://schemas.microsoft.com/office/drawing/2014/main" id="{8322F300-A064-7B3E-B81C-D958B0FDBF8D}"/>
              </a:ext>
            </a:extLst>
          </p:cNvPr>
          <p:cNvSpPr>
            <a:spLocks noChangeAspect="1" noChangeArrowheads="1"/>
          </p:cNvSpPr>
          <p:nvPr/>
        </p:nvSpPr>
        <p:spPr bwMode="auto">
          <a:xfrm>
            <a:off x="3525838" y="533400"/>
            <a:ext cx="2032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AutoShape 12" descr="K">
            <a:extLst>
              <a:ext uri="{FF2B5EF4-FFF2-40B4-BE49-F238E27FC236}">
                <a16:creationId xmlns:a16="http://schemas.microsoft.com/office/drawing/2014/main" id="{B74D120A-BC36-393B-D2EC-80768F663E33}"/>
              </a:ext>
            </a:extLst>
          </p:cNvPr>
          <p:cNvSpPr>
            <a:spLocks noChangeAspect="1" noChangeArrowheads="1"/>
          </p:cNvSpPr>
          <p:nvPr/>
        </p:nvSpPr>
        <p:spPr bwMode="auto">
          <a:xfrm>
            <a:off x="2578100" y="-76200"/>
            <a:ext cx="2032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3632816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err="1">
                  <a:solidFill>
                    <a:srgbClr val="800080"/>
                  </a:solidFill>
                  <a:sym typeface="Wingdings" pitchFamily="2" charset="2"/>
                </a:rPr>
                <a:t>Kmeans</a:t>
              </a:r>
              <a:r>
                <a:rPr lang="fr-FR" sz="2000" b="1" dirty="0">
                  <a:solidFill>
                    <a:srgbClr val="800080"/>
                  </a:solidFill>
                  <a:sym typeface="Wingdings" pitchFamily="2" charset="2"/>
                </a:rPr>
                <a:t> : Exemple</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a:t>
              </a:r>
              <a:r>
                <a:rPr lang="fr-FR" sz="2000" b="1" i="1" dirty="0" err="1">
                  <a:solidFill>
                    <a:schemeClr val="folHlink"/>
                  </a:solidFill>
                </a:rPr>
                <a:t>means</a:t>
              </a:r>
              <a:endParaRPr lang="fr-FR" sz="2000" b="1" dirty="0">
                <a:solidFill>
                  <a:schemeClr val="folHlink"/>
                </a:solidFill>
              </a:endParaRPr>
            </a:p>
          </p:txBody>
        </p:sp>
      </p:grpSp>
      <p:sp>
        <p:nvSpPr>
          <p:cNvPr id="13" name="Text Box 10">
            <a:extLst>
              <a:ext uri="{FF2B5EF4-FFF2-40B4-BE49-F238E27FC236}">
                <a16:creationId xmlns:a16="http://schemas.microsoft.com/office/drawing/2014/main" id="{2FEF96CB-5869-0B44-81D7-3860A2D437DD}"/>
              </a:ext>
            </a:extLst>
          </p:cNvPr>
          <p:cNvSpPr txBox="1">
            <a:spLocks noChangeArrowheads="1"/>
          </p:cNvSpPr>
          <p:nvPr/>
        </p:nvSpPr>
        <p:spPr bwMode="auto">
          <a:xfrm>
            <a:off x="274950" y="1980681"/>
            <a:ext cx="3384010" cy="784830"/>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1 - Choix des 3 </a:t>
            </a:r>
            <a:r>
              <a:rPr lang="fr-FR" sz="1000" i="1" dirty="0" err="1">
                <a:solidFill>
                  <a:srgbClr val="800080"/>
                </a:solidFill>
              </a:rPr>
              <a:t>centroïdes</a:t>
            </a:r>
            <a:r>
              <a:rPr lang="fr-FR" sz="1000" i="1" dirty="0">
                <a:solidFill>
                  <a:srgbClr val="800080"/>
                </a:solidFill>
              </a:rPr>
              <a:t> (C1, C2, C3) = (E, F, I)</a:t>
            </a:r>
          </a:p>
          <a:p>
            <a:pPr algn="just">
              <a:spcAft>
                <a:spcPts val="0"/>
              </a:spcAft>
            </a:pPr>
            <a:r>
              <a:rPr lang="fr-FR" sz="1000" i="1" dirty="0">
                <a:solidFill>
                  <a:srgbClr val="800080"/>
                </a:solidFill>
              </a:rPr>
              <a:t>Les individus (E, G) sont affectés au groupe de C1</a:t>
            </a:r>
          </a:p>
          <a:p>
            <a:pPr algn="just">
              <a:spcAft>
                <a:spcPts val="0"/>
              </a:spcAft>
            </a:pPr>
            <a:r>
              <a:rPr lang="fr-FR" sz="1000" i="1" dirty="0">
                <a:solidFill>
                  <a:srgbClr val="800080"/>
                </a:solidFill>
              </a:rPr>
              <a:t>Les individus (A, B, C, D, F, H, J) au groupe C2</a:t>
            </a:r>
          </a:p>
          <a:p>
            <a:pPr algn="just">
              <a:spcAft>
                <a:spcPts val="0"/>
              </a:spcAft>
            </a:pPr>
            <a:r>
              <a:rPr lang="fr-FR" sz="1000" i="1" dirty="0">
                <a:solidFill>
                  <a:srgbClr val="800080"/>
                </a:solidFill>
              </a:rPr>
              <a:t>Les individus (I, K) au groupe C3</a:t>
            </a:r>
          </a:p>
        </p:txBody>
      </p:sp>
      <p:sp>
        <p:nvSpPr>
          <p:cNvPr id="156" name="Text Box 10">
            <a:extLst>
              <a:ext uri="{FF2B5EF4-FFF2-40B4-BE49-F238E27FC236}">
                <a16:creationId xmlns:a16="http://schemas.microsoft.com/office/drawing/2014/main" id="{95FA3936-5D9A-D640-9C29-89A54BED704E}"/>
              </a:ext>
            </a:extLst>
          </p:cNvPr>
          <p:cNvSpPr txBox="1">
            <a:spLocks noChangeArrowheads="1"/>
          </p:cNvSpPr>
          <p:nvPr/>
        </p:nvSpPr>
        <p:spPr bwMode="auto">
          <a:xfrm>
            <a:off x="274950" y="2839212"/>
            <a:ext cx="3384010" cy="1092607"/>
          </a:xfrm>
          <a:prstGeom prst="rect">
            <a:avLst/>
          </a:prstGeom>
          <a:noFill/>
          <a:ln w="9525">
            <a:noFill/>
            <a:miter lim="800000"/>
            <a:headEnd/>
            <a:tailEnd/>
          </a:ln>
          <a:effectLst/>
        </p:spPr>
        <p:txBody>
          <a:bodyPr wrap="square">
            <a:spAutoFit/>
          </a:bodyPr>
          <a:lstStyle/>
          <a:p>
            <a:pPr algn="just">
              <a:spcAft>
                <a:spcPts val="0"/>
              </a:spcAft>
            </a:pPr>
            <a:r>
              <a:rPr lang="fr-FR" sz="1000" i="1" dirty="0">
                <a:solidFill>
                  <a:srgbClr val="800080"/>
                </a:solidFill>
              </a:rPr>
              <a:t>2 - Les trois </a:t>
            </a:r>
            <a:r>
              <a:rPr lang="fr-FR" sz="1000" i="1" dirty="0" err="1">
                <a:solidFill>
                  <a:srgbClr val="800080"/>
                </a:solidFill>
              </a:rPr>
              <a:t>centroïdes</a:t>
            </a:r>
            <a:r>
              <a:rPr lang="fr-FR" sz="1000" i="1" dirty="0">
                <a:solidFill>
                  <a:srgbClr val="800080"/>
                </a:solidFill>
              </a:rPr>
              <a:t> sont maintenant </a:t>
            </a:r>
          </a:p>
          <a:p>
            <a:pPr algn="just">
              <a:spcAft>
                <a:spcPts val="600"/>
              </a:spcAft>
            </a:pPr>
            <a:r>
              <a:rPr lang="fr-FR" sz="1000" i="1" dirty="0">
                <a:solidFill>
                  <a:srgbClr val="800080"/>
                </a:solidFill>
              </a:rPr>
              <a:t>(C1, C2, C3) = ((3.3, 5.2) , (2.6, 1.9) , (5, 4.2))</a:t>
            </a:r>
          </a:p>
          <a:p>
            <a:pPr algn="just">
              <a:spcAft>
                <a:spcPts val="0"/>
              </a:spcAft>
            </a:pPr>
            <a:r>
              <a:rPr lang="fr-FR" sz="1000" i="1" dirty="0">
                <a:solidFill>
                  <a:srgbClr val="800080"/>
                </a:solidFill>
              </a:rPr>
              <a:t>Les individus (E, G) sont affectés au groupe de C1</a:t>
            </a:r>
          </a:p>
          <a:p>
            <a:pPr algn="just">
              <a:spcAft>
                <a:spcPts val="0"/>
              </a:spcAft>
            </a:pPr>
            <a:r>
              <a:rPr lang="fr-FR" sz="1000" i="1" dirty="0">
                <a:solidFill>
                  <a:srgbClr val="800080"/>
                </a:solidFill>
              </a:rPr>
              <a:t>Les individus (A, B, C, D, F) au groupe C2</a:t>
            </a:r>
          </a:p>
          <a:p>
            <a:pPr algn="just">
              <a:spcAft>
                <a:spcPts val="0"/>
              </a:spcAft>
            </a:pPr>
            <a:r>
              <a:rPr lang="fr-FR" sz="1000" i="1" dirty="0">
                <a:solidFill>
                  <a:srgbClr val="800080"/>
                </a:solidFill>
              </a:rPr>
              <a:t>Les individus (H, I, J, K) au groupe C3</a:t>
            </a:r>
          </a:p>
          <a:p>
            <a:pPr algn="just">
              <a:spcAft>
                <a:spcPts val="600"/>
              </a:spcAft>
            </a:pPr>
            <a:endParaRPr lang="fr-FR" sz="1000" i="1" dirty="0">
              <a:solidFill>
                <a:srgbClr val="800080"/>
              </a:solidFill>
            </a:endParaRPr>
          </a:p>
        </p:txBody>
      </p:sp>
      <p:graphicFrame>
        <p:nvGraphicFramePr>
          <p:cNvPr id="219" name="Graphique 218">
            <a:extLst>
              <a:ext uri="{FF2B5EF4-FFF2-40B4-BE49-F238E27FC236}">
                <a16:creationId xmlns:a16="http://schemas.microsoft.com/office/drawing/2014/main" id="{BDF6A7A1-6703-F749-8EA7-97B6692A5E21}"/>
              </a:ext>
            </a:extLst>
          </p:cNvPr>
          <p:cNvGraphicFramePr>
            <a:graphicFrameLocks/>
          </p:cNvGraphicFramePr>
          <p:nvPr/>
        </p:nvGraphicFramePr>
        <p:xfrm>
          <a:off x="4080553" y="1833139"/>
          <a:ext cx="4253219" cy="4292541"/>
        </p:xfrm>
        <a:graphic>
          <a:graphicData uri="http://schemas.openxmlformats.org/drawingml/2006/chart">
            <c:chart xmlns:c="http://schemas.openxmlformats.org/drawingml/2006/chart" xmlns:r="http://schemas.openxmlformats.org/officeDocument/2006/relationships" r:id="rId4"/>
          </a:graphicData>
        </a:graphic>
      </p:graphicFrame>
      <p:grpSp>
        <p:nvGrpSpPr>
          <p:cNvPr id="175" name="Groupe 174">
            <a:extLst>
              <a:ext uri="{FF2B5EF4-FFF2-40B4-BE49-F238E27FC236}">
                <a16:creationId xmlns:a16="http://schemas.microsoft.com/office/drawing/2014/main" id="{023686B1-3CDA-894C-9431-701CA08FFEBC}"/>
              </a:ext>
            </a:extLst>
          </p:cNvPr>
          <p:cNvGrpSpPr/>
          <p:nvPr/>
        </p:nvGrpSpPr>
        <p:grpSpPr>
          <a:xfrm>
            <a:off x="6080381" y="2710114"/>
            <a:ext cx="1163499" cy="1551751"/>
            <a:chOff x="6080381" y="2710114"/>
            <a:chExt cx="1163499" cy="1551751"/>
          </a:xfrm>
        </p:grpSpPr>
        <p:sp>
          <p:nvSpPr>
            <p:cNvPr id="224" name="Ellipse 223">
              <a:extLst>
                <a:ext uri="{FF2B5EF4-FFF2-40B4-BE49-F238E27FC236}">
                  <a16:creationId xmlns:a16="http://schemas.microsoft.com/office/drawing/2014/main" id="{EB41436F-ED11-3E4B-B9B8-99C5B450EA16}"/>
                </a:ext>
              </a:extLst>
            </p:cNvPr>
            <p:cNvSpPr/>
            <p:nvPr/>
          </p:nvSpPr>
          <p:spPr>
            <a:xfrm>
              <a:off x="6080381" y="2710114"/>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Ellipse 224">
              <a:extLst>
                <a:ext uri="{FF2B5EF4-FFF2-40B4-BE49-F238E27FC236}">
                  <a16:creationId xmlns:a16="http://schemas.microsoft.com/office/drawing/2014/main" id="{DF4A2B42-C964-9242-AE77-D116481F447B}"/>
                </a:ext>
              </a:extLst>
            </p:cNvPr>
            <p:cNvSpPr/>
            <p:nvPr/>
          </p:nvSpPr>
          <p:spPr>
            <a:xfrm>
              <a:off x="7179976" y="3022629"/>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6" name="Ellipse 225">
              <a:extLst>
                <a:ext uri="{FF2B5EF4-FFF2-40B4-BE49-F238E27FC236}">
                  <a16:creationId xmlns:a16="http://schemas.microsoft.com/office/drawing/2014/main" id="{8D501AE2-3BAE-0048-AADC-4AF88167C5D7}"/>
                </a:ext>
              </a:extLst>
            </p:cNvPr>
            <p:cNvSpPr/>
            <p:nvPr/>
          </p:nvSpPr>
          <p:spPr>
            <a:xfrm>
              <a:off x="6531791" y="4191676"/>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7" name="Text Box 10">
            <a:extLst>
              <a:ext uri="{FF2B5EF4-FFF2-40B4-BE49-F238E27FC236}">
                <a16:creationId xmlns:a16="http://schemas.microsoft.com/office/drawing/2014/main" id="{8CBB236F-2B4B-C541-B5B1-9D9A9A7AD40C}"/>
              </a:ext>
            </a:extLst>
          </p:cNvPr>
          <p:cNvSpPr txBox="1">
            <a:spLocks noChangeArrowheads="1"/>
          </p:cNvSpPr>
          <p:nvPr/>
        </p:nvSpPr>
        <p:spPr bwMode="auto">
          <a:xfrm>
            <a:off x="4352632" y="5169996"/>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A</a:t>
            </a:r>
          </a:p>
        </p:txBody>
      </p:sp>
      <p:sp>
        <p:nvSpPr>
          <p:cNvPr id="228" name="Text Box 10">
            <a:extLst>
              <a:ext uri="{FF2B5EF4-FFF2-40B4-BE49-F238E27FC236}">
                <a16:creationId xmlns:a16="http://schemas.microsoft.com/office/drawing/2014/main" id="{9897BEAA-FC30-DC43-90CC-B2BA719745A1}"/>
              </a:ext>
            </a:extLst>
          </p:cNvPr>
          <p:cNvSpPr txBox="1">
            <a:spLocks noChangeArrowheads="1"/>
          </p:cNvSpPr>
          <p:nvPr/>
        </p:nvSpPr>
        <p:spPr bwMode="auto">
          <a:xfrm>
            <a:off x="4716207" y="4303220"/>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B</a:t>
            </a:r>
          </a:p>
        </p:txBody>
      </p:sp>
      <p:sp>
        <p:nvSpPr>
          <p:cNvPr id="229" name="Text Box 10">
            <a:extLst>
              <a:ext uri="{FF2B5EF4-FFF2-40B4-BE49-F238E27FC236}">
                <a16:creationId xmlns:a16="http://schemas.microsoft.com/office/drawing/2014/main" id="{3EBA5627-EC26-184F-A4B2-D40C64225B49}"/>
              </a:ext>
            </a:extLst>
          </p:cNvPr>
          <p:cNvSpPr txBox="1">
            <a:spLocks noChangeArrowheads="1"/>
          </p:cNvSpPr>
          <p:nvPr/>
        </p:nvSpPr>
        <p:spPr bwMode="auto">
          <a:xfrm>
            <a:off x="5365041" y="5267458"/>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C</a:t>
            </a:r>
          </a:p>
        </p:txBody>
      </p:sp>
      <p:sp>
        <p:nvSpPr>
          <p:cNvPr id="230" name="Text Box 10">
            <a:extLst>
              <a:ext uri="{FF2B5EF4-FFF2-40B4-BE49-F238E27FC236}">
                <a16:creationId xmlns:a16="http://schemas.microsoft.com/office/drawing/2014/main" id="{FE93BE28-A643-9942-9376-AB60E134BE26}"/>
              </a:ext>
            </a:extLst>
          </p:cNvPr>
          <p:cNvSpPr txBox="1">
            <a:spLocks noChangeArrowheads="1"/>
          </p:cNvSpPr>
          <p:nvPr/>
        </p:nvSpPr>
        <p:spPr bwMode="auto">
          <a:xfrm>
            <a:off x="5365041" y="4307551"/>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D</a:t>
            </a:r>
          </a:p>
        </p:txBody>
      </p:sp>
      <p:sp>
        <p:nvSpPr>
          <p:cNvPr id="231" name="Text Box 10">
            <a:extLst>
              <a:ext uri="{FF2B5EF4-FFF2-40B4-BE49-F238E27FC236}">
                <a16:creationId xmlns:a16="http://schemas.microsoft.com/office/drawing/2014/main" id="{09FAF8BE-DEC1-424A-A4E8-75A727E5F70C}"/>
              </a:ext>
            </a:extLst>
          </p:cNvPr>
          <p:cNvSpPr txBox="1">
            <a:spLocks noChangeArrowheads="1"/>
          </p:cNvSpPr>
          <p:nvPr/>
        </p:nvSpPr>
        <p:spPr bwMode="auto">
          <a:xfrm>
            <a:off x="6293054" y="3979409"/>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F</a:t>
            </a:r>
          </a:p>
        </p:txBody>
      </p:sp>
      <p:sp>
        <p:nvSpPr>
          <p:cNvPr id="232" name="Text Box 10">
            <a:extLst>
              <a:ext uri="{FF2B5EF4-FFF2-40B4-BE49-F238E27FC236}">
                <a16:creationId xmlns:a16="http://schemas.microsoft.com/office/drawing/2014/main" id="{BB31B55B-38A9-0C4C-A6A1-435E7E6273C4}"/>
              </a:ext>
            </a:extLst>
          </p:cNvPr>
          <p:cNvSpPr txBox="1">
            <a:spLocks noChangeArrowheads="1"/>
          </p:cNvSpPr>
          <p:nvPr/>
        </p:nvSpPr>
        <p:spPr bwMode="auto">
          <a:xfrm>
            <a:off x="5852233" y="2497882"/>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E</a:t>
            </a:r>
          </a:p>
        </p:txBody>
      </p:sp>
      <p:sp>
        <p:nvSpPr>
          <p:cNvPr id="233" name="Text Box 10">
            <a:extLst>
              <a:ext uri="{FF2B5EF4-FFF2-40B4-BE49-F238E27FC236}">
                <a16:creationId xmlns:a16="http://schemas.microsoft.com/office/drawing/2014/main" id="{79E113F8-80FC-D942-9397-8CB7DDBDD6C3}"/>
              </a:ext>
            </a:extLst>
          </p:cNvPr>
          <p:cNvSpPr txBox="1">
            <a:spLocks noChangeArrowheads="1"/>
          </p:cNvSpPr>
          <p:nvPr/>
        </p:nvSpPr>
        <p:spPr bwMode="auto">
          <a:xfrm>
            <a:off x="6596783" y="2013624"/>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G</a:t>
            </a:r>
          </a:p>
        </p:txBody>
      </p:sp>
      <p:sp>
        <p:nvSpPr>
          <p:cNvPr id="234" name="Text Box 10">
            <a:extLst>
              <a:ext uri="{FF2B5EF4-FFF2-40B4-BE49-F238E27FC236}">
                <a16:creationId xmlns:a16="http://schemas.microsoft.com/office/drawing/2014/main" id="{465D7760-798C-CC4A-86BE-6A8CECA6241D}"/>
              </a:ext>
            </a:extLst>
          </p:cNvPr>
          <p:cNvSpPr txBox="1">
            <a:spLocks noChangeArrowheads="1"/>
          </p:cNvSpPr>
          <p:nvPr/>
        </p:nvSpPr>
        <p:spPr bwMode="auto">
          <a:xfrm>
            <a:off x="7521955" y="4535006"/>
            <a:ext cx="253006" cy="246221"/>
          </a:xfrm>
          <a:prstGeom prst="rect">
            <a:avLst/>
          </a:prstGeom>
          <a:noFill/>
          <a:ln w="9525">
            <a:noFill/>
            <a:miter lim="800000"/>
            <a:headEnd/>
            <a:tailEnd/>
          </a:ln>
          <a:effectLst/>
        </p:spPr>
        <p:txBody>
          <a:bodyPr wrap="square">
            <a:spAutoFit/>
          </a:bodyPr>
          <a:lstStyle/>
          <a:p>
            <a:pPr algn="just">
              <a:spcAft>
                <a:spcPts val="600"/>
              </a:spcAft>
            </a:pPr>
            <a:r>
              <a:rPr lang="fr-FR" sz="1000" i="1" dirty="0">
                <a:solidFill>
                  <a:srgbClr val="800080"/>
                </a:solidFill>
              </a:rPr>
              <a:t>J</a:t>
            </a:r>
          </a:p>
        </p:txBody>
      </p:sp>
      <p:grpSp>
        <p:nvGrpSpPr>
          <p:cNvPr id="184" name="Groupe 183">
            <a:extLst>
              <a:ext uri="{FF2B5EF4-FFF2-40B4-BE49-F238E27FC236}">
                <a16:creationId xmlns:a16="http://schemas.microsoft.com/office/drawing/2014/main" id="{FA1B6419-AB45-D84D-9EE0-B4C28ECC966A}"/>
              </a:ext>
            </a:extLst>
          </p:cNvPr>
          <p:cNvGrpSpPr/>
          <p:nvPr/>
        </p:nvGrpSpPr>
        <p:grpSpPr>
          <a:xfrm>
            <a:off x="4640771" y="2308674"/>
            <a:ext cx="3208855" cy="2887887"/>
            <a:chOff x="4640771" y="2308674"/>
            <a:chExt cx="3208855" cy="2887887"/>
          </a:xfrm>
        </p:grpSpPr>
        <p:grpSp>
          <p:nvGrpSpPr>
            <p:cNvPr id="235" name="Groupe 234">
              <a:extLst>
                <a:ext uri="{FF2B5EF4-FFF2-40B4-BE49-F238E27FC236}">
                  <a16:creationId xmlns:a16="http://schemas.microsoft.com/office/drawing/2014/main" id="{A3123F5A-67B4-F943-91DB-82708DBC41B1}"/>
                </a:ext>
              </a:extLst>
            </p:cNvPr>
            <p:cNvGrpSpPr/>
            <p:nvPr/>
          </p:nvGrpSpPr>
          <p:grpSpPr>
            <a:xfrm>
              <a:off x="4640771" y="2308674"/>
              <a:ext cx="3208855" cy="2887887"/>
              <a:chOff x="4640771" y="2308674"/>
              <a:chExt cx="3208855" cy="2887887"/>
            </a:xfrm>
          </p:grpSpPr>
          <p:sp>
            <p:nvSpPr>
              <p:cNvPr id="236" name="Ellipse 235">
                <a:extLst>
                  <a:ext uri="{FF2B5EF4-FFF2-40B4-BE49-F238E27FC236}">
                    <a16:creationId xmlns:a16="http://schemas.microsoft.com/office/drawing/2014/main" id="{A91F5D3F-A1D4-B449-8214-CABC33FFA6B0}"/>
                  </a:ext>
                </a:extLst>
              </p:cNvPr>
              <p:cNvSpPr/>
              <p:nvPr/>
            </p:nvSpPr>
            <p:spPr>
              <a:xfrm>
                <a:off x="7492295" y="3116319"/>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7" name="Connecteur droit 236">
                <a:extLst>
                  <a:ext uri="{FF2B5EF4-FFF2-40B4-BE49-F238E27FC236}">
                    <a16:creationId xmlns:a16="http://schemas.microsoft.com/office/drawing/2014/main" id="{58504873-A3B8-5F4A-B609-6387BAFCF75D}"/>
                  </a:ext>
                </a:extLst>
              </p:cNvPr>
              <p:cNvCxnSpPr>
                <a:cxnSpLocks/>
              </p:cNvCxnSpPr>
              <p:nvPr/>
            </p:nvCxnSpPr>
            <p:spPr>
              <a:xfrm flipH="1">
                <a:off x="6144286" y="2308674"/>
                <a:ext cx="603191" cy="421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Ellipse 237">
                <a:extLst>
                  <a:ext uri="{FF2B5EF4-FFF2-40B4-BE49-F238E27FC236}">
                    <a16:creationId xmlns:a16="http://schemas.microsoft.com/office/drawing/2014/main" id="{1B90116C-0811-EB45-B190-F830DB32C9C6}"/>
                  </a:ext>
                </a:extLst>
              </p:cNvPr>
              <p:cNvSpPr/>
              <p:nvPr/>
            </p:nvSpPr>
            <p:spPr>
              <a:xfrm>
                <a:off x="6419557" y="2481853"/>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39" name="Connecteur droit 238">
                <a:extLst>
                  <a:ext uri="{FF2B5EF4-FFF2-40B4-BE49-F238E27FC236}">
                    <a16:creationId xmlns:a16="http://schemas.microsoft.com/office/drawing/2014/main" id="{F79E1A3C-BF9B-654B-9B60-CA6D02A8EF53}"/>
                  </a:ext>
                </a:extLst>
              </p:cNvPr>
              <p:cNvCxnSpPr>
                <a:cxnSpLocks/>
              </p:cNvCxnSpPr>
              <p:nvPr/>
            </p:nvCxnSpPr>
            <p:spPr>
              <a:xfrm flipH="1" flipV="1">
                <a:off x="7216586" y="3057724"/>
                <a:ext cx="633040" cy="203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DEA4BAE2-A01F-8444-B364-8C139247B926}"/>
                  </a:ext>
                </a:extLst>
              </p:cNvPr>
              <p:cNvCxnSpPr>
                <a:cxnSpLocks/>
              </p:cNvCxnSpPr>
              <p:nvPr/>
            </p:nvCxnSpPr>
            <p:spPr>
              <a:xfrm flipH="1">
                <a:off x="4644070" y="4549441"/>
                <a:ext cx="323728" cy="647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455056F5-24BE-494E-9F4E-AC32B8B3BF84}"/>
                  </a:ext>
                </a:extLst>
              </p:cNvPr>
              <p:cNvCxnSpPr>
                <a:cxnSpLocks/>
              </p:cNvCxnSpPr>
              <p:nvPr/>
            </p:nvCxnSpPr>
            <p:spPr>
              <a:xfrm>
                <a:off x="4962482" y="4544125"/>
                <a:ext cx="6502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10FC184-1D6F-4D43-9248-E56E9B390D54}"/>
                  </a:ext>
                </a:extLst>
              </p:cNvPr>
              <p:cNvCxnSpPr>
                <a:cxnSpLocks/>
              </p:cNvCxnSpPr>
              <p:nvPr/>
            </p:nvCxnSpPr>
            <p:spPr>
              <a:xfrm flipV="1">
                <a:off x="5607415" y="4226771"/>
                <a:ext cx="924376" cy="3226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F05CCD6C-E58F-8743-848F-3A5E41FBD5C7}"/>
                  </a:ext>
                </a:extLst>
              </p:cNvPr>
              <p:cNvCxnSpPr>
                <a:cxnSpLocks/>
              </p:cNvCxnSpPr>
              <p:nvPr/>
            </p:nvCxnSpPr>
            <p:spPr>
              <a:xfrm flipV="1">
                <a:off x="6549360" y="4031427"/>
                <a:ext cx="521291" cy="197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CEB47FE2-25AC-6E4A-A931-0E3DADA84235}"/>
                  </a:ext>
                </a:extLst>
              </p:cNvPr>
              <p:cNvCxnSpPr>
                <a:cxnSpLocks/>
              </p:cNvCxnSpPr>
              <p:nvPr/>
            </p:nvCxnSpPr>
            <p:spPr>
              <a:xfrm flipH="1" flipV="1">
                <a:off x="7070651" y="4031427"/>
                <a:ext cx="453596" cy="5126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BBC627F8-6A92-864F-9202-D9AA23AACB59}"/>
                  </a:ext>
                </a:extLst>
              </p:cNvPr>
              <p:cNvCxnSpPr>
                <a:cxnSpLocks/>
              </p:cNvCxnSpPr>
              <p:nvPr/>
            </p:nvCxnSpPr>
            <p:spPr>
              <a:xfrm flipH="1">
                <a:off x="4640771" y="5196561"/>
                <a:ext cx="8344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Ellipse 245">
                <a:extLst>
                  <a:ext uri="{FF2B5EF4-FFF2-40B4-BE49-F238E27FC236}">
                    <a16:creationId xmlns:a16="http://schemas.microsoft.com/office/drawing/2014/main" id="{B3FB9644-D32D-EE4B-8B0F-56CD313EF79F}"/>
                  </a:ext>
                </a:extLst>
              </p:cNvPr>
              <p:cNvSpPr/>
              <p:nvPr/>
            </p:nvSpPr>
            <p:spPr>
              <a:xfrm>
                <a:off x="5941595" y="4570293"/>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50" name="Connecteur droit 249">
              <a:extLst>
                <a:ext uri="{FF2B5EF4-FFF2-40B4-BE49-F238E27FC236}">
                  <a16:creationId xmlns:a16="http://schemas.microsoft.com/office/drawing/2014/main" id="{0BF3F4A0-ECF5-E344-86E2-4E01CD846D64}"/>
                </a:ext>
              </a:extLst>
            </p:cNvPr>
            <p:cNvCxnSpPr>
              <a:cxnSpLocks/>
            </p:cNvCxnSpPr>
            <p:nvPr/>
          </p:nvCxnSpPr>
          <p:spPr>
            <a:xfrm flipH="1">
              <a:off x="5475249" y="4544125"/>
              <a:ext cx="2048998" cy="652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7" name="Text Box 10">
            <a:extLst>
              <a:ext uri="{FF2B5EF4-FFF2-40B4-BE49-F238E27FC236}">
                <a16:creationId xmlns:a16="http://schemas.microsoft.com/office/drawing/2014/main" id="{84E8EA5D-9ED4-7E4A-9FAA-14CA75D430E1}"/>
              </a:ext>
            </a:extLst>
          </p:cNvPr>
          <p:cNvSpPr txBox="1">
            <a:spLocks noChangeArrowheads="1"/>
          </p:cNvSpPr>
          <p:nvPr/>
        </p:nvSpPr>
        <p:spPr bwMode="auto">
          <a:xfrm>
            <a:off x="274950" y="3931819"/>
            <a:ext cx="3384010" cy="1092607"/>
          </a:xfrm>
          <a:prstGeom prst="rect">
            <a:avLst/>
          </a:prstGeom>
          <a:noFill/>
          <a:ln w="9525">
            <a:noFill/>
            <a:miter lim="800000"/>
            <a:headEnd/>
            <a:tailEnd/>
          </a:ln>
          <a:effectLst/>
        </p:spPr>
        <p:txBody>
          <a:bodyPr wrap="square">
            <a:spAutoFit/>
          </a:bodyPr>
          <a:lstStyle/>
          <a:p>
            <a:pPr algn="just">
              <a:spcAft>
                <a:spcPts val="0"/>
              </a:spcAft>
            </a:pPr>
            <a:r>
              <a:rPr lang="fr-FR" sz="1000" i="1" dirty="0">
                <a:solidFill>
                  <a:srgbClr val="800080"/>
                </a:solidFill>
              </a:rPr>
              <a:t>3 - Les trois </a:t>
            </a:r>
            <a:r>
              <a:rPr lang="fr-FR" sz="1000" i="1" dirty="0" err="1">
                <a:solidFill>
                  <a:srgbClr val="800080"/>
                </a:solidFill>
              </a:rPr>
              <a:t>centroïdes</a:t>
            </a:r>
            <a:r>
              <a:rPr lang="fr-FR" sz="1000" i="1" dirty="0">
                <a:solidFill>
                  <a:srgbClr val="800080"/>
                </a:solidFill>
              </a:rPr>
              <a:t> sont maintenant </a:t>
            </a:r>
          </a:p>
          <a:p>
            <a:pPr algn="just">
              <a:spcAft>
                <a:spcPts val="600"/>
              </a:spcAft>
            </a:pPr>
            <a:r>
              <a:rPr lang="fr-FR" sz="1000" i="1" dirty="0">
                <a:solidFill>
                  <a:srgbClr val="800080"/>
                </a:solidFill>
              </a:rPr>
              <a:t>(C1, C2, C3) = ((3.3, 5.2) , (1.76, 1.7) , (4.8, 3.3))</a:t>
            </a:r>
          </a:p>
          <a:p>
            <a:pPr algn="just">
              <a:spcAft>
                <a:spcPts val="0"/>
              </a:spcAft>
            </a:pPr>
            <a:r>
              <a:rPr lang="fr-FR" sz="1000" i="1" dirty="0">
                <a:solidFill>
                  <a:srgbClr val="800080"/>
                </a:solidFill>
              </a:rPr>
              <a:t>Les individus (E, G) sont affectés au groupe de C1</a:t>
            </a:r>
          </a:p>
          <a:p>
            <a:pPr algn="just">
              <a:spcAft>
                <a:spcPts val="0"/>
              </a:spcAft>
            </a:pPr>
            <a:r>
              <a:rPr lang="fr-FR" sz="1000" i="1" dirty="0">
                <a:solidFill>
                  <a:srgbClr val="800080"/>
                </a:solidFill>
              </a:rPr>
              <a:t>Les individus (A, B, C, D) au groupe C2</a:t>
            </a:r>
          </a:p>
          <a:p>
            <a:pPr algn="just">
              <a:spcAft>
                <a:spcPts val="0"/>
              </a:spcAft>
            </a:pPr>
            <a:r>
              <a:rPr lang="fr-FR" sz="1000" i="1" dirty="0">
                <a:solidFill>
                  <a:srgbClr val="800080"/>
                </a:solidFill>
              </a:rPr>
              <a:t>Les individus (F, H, I, J, K) au groupe C3</a:t>
            </a:r>
          </a:p>
          <a:p>
            <a:pPr algn="just">
              <a:spcAft>
                <a:spcPts val="600"/>
              </a:spcAft>
            </a:pPr>
            <a:endParaRPr lang="fr-FR" sz="1000" i="1" dirty="0">
              <a:solidFill>
                <a:srgbClr val="800080"/>
              </a:solidFill>
            </a:endParaRPr>
          </a:p>
        </p:txBody>
      </p:sp>
      <p:sp>
        <p:nvSpPr>
          <p:cNvPr id="296" name="Text Box 10">
            <a:extLst>
              <a:ext uri="{FF2B5EF4-FFF2-40B4-BE49-F238E27FC236}">
                <a16:creationId xmlns:a16="http://schemas.microsoft.com/office/drawing/2014/main" id="{AC7F099E-2529-2648-B5D9-F83861D5EFC9}"/>
              </a:ext>
            </a:extLst>
          </p:cNvPr>
          <p:cNvSpPr txBox="1">
            <a:spLocks noChangeArrowheads="1"/>
          </p:cNvSpPr>
          <p:nvPr/>
        </p:nvSpPr>
        <p:spPr bwMode="auto">
          <a:xfrm>
            <a:off x="314453" y="5033073"/>
            <a:ext cx="3384010" cy="784830"/>
          </a:xfrm>
          <a:prstGeom prst="rect">
            <a:avLst/>
          </a:prstGeom>
          <a:noFill/>
          <a:ln w="9525">
            <a:noFill/>
            <a:miter lim="800000"/>
            <a:headEnd/>
            <a:tailEnd/>
          </a:ln>
          <a:effectLst/>
        </p:spPr>
        <p:txBody>
          <a:bodyPr wrap="square">
            <a:spAutoFit/>
          </a:bodyPr>
          <a:lstStyle/>
          <a:p>
            <a:pPr algn="just">
              <a:spcAft>
                <a:spcPts val="0"/>
              </a:spcAft>
            </a:pPr>
            <a:r>
              <a:rPr lang="fr-FR" sz="1000" i="1" dirty="0">
                <a:solidFill>
                  <a:srgbClr val="800080"/>
                </a:solidFill>
              </a:rPr>
              <a:t>4 - Les trois </a:t>
            </a:r>
            <a:r>
              <a:rPr lang="fr-FR" sz="1000" i="1" dirty="0" err="1">
                <a:solidFill>
                  <a:srgbClr val="800080"/>
                </a:solidFill>
              </a:rPr>
              <a:t>centroïdes</a:t>
            </a:r>
            <a:r>
              <a:rPr lang="fr-FR" sz="1000" i="1" dirty="0">
                <a:solidFill>
                  <a:srgbClr val="800080"/>
                </a:solidFill>
              </a:rPr>
              <a:t> sont maintenant </a:t>
            </a:r>
          </a:p>
          <a:p>
            <a:pPr algn="just">
              <a:spcAft>
                <a:spcPts val="600"/>
              </a:spcAft>
            </a:pPr>
            <a:r>
              <a:rPr lang="fr-FR" sz="1000" i="1" dirty="0">
                <a:solidFill>
                  <a:srgbClr val="800080"/>
                </a:solidFill>
              </a:rPr>
              <a:t>(C1, C2, C3) = ((3.3, 5.2) , (1.3, 1.5) , (4.7, 3.1))</a:t>
            </a:r>
          </a:p>
          <a:p>
            <a:pPr algn="just">
              <a:spcAft>
                <a:spcPts val="0"/>
              </a:spcAft>
            </a:pPr>
            <a:r>
              <a:rPr lang="fr-FR" sz="1000" i="1" dirty="0">
                <a:solidFill>
                  <a:srgbClr val="800080"/>
                </a:solidFill>
              </a:rPr>
              <a:t>A partir de cette configuration les individus ne changent plus de groupe l’algorithme s’arrête.</a:t>
            </a:r>
          </a:p>
        </p:txBody>
      </p:sp>
      <p:grpSp>
        <p:nvGrpSpPr>
          <p:cNvPr id="70" name="Groupe 69">
            <a:extLst>
              <a:ext uri="{FF2B5EF4-FFF2-40B4-BE49-F238E27FC236}">
                <a16:creationId xmlns:a16="http://schemas.microsoft.com/office/drawing/2014/main" id="{3FB623FC-0866-7F47-9931-D1D1BE023FC9}"/>
              </a:ext>
            </a:extLst>
          </p:cNvPr>
          <p:cNvGrpSpPr/>
          <p:nvPr/>
        </p:nvGrpSpPr>
        <p:grpSpPr>
          <a:xfrm>
            <a:off x="4642735" y="2309495"/>
            <a:ext cx="3208856" cy="2887890"/>
            <a:chOff x="4640771" y="2308674"/>
            <a:chExt cx="3208856" cy="2887890"/>
          </a:xfrm>
        </p:grpSpPr>
        <p:sp>
          <p:nvSpPr>
            <p:cNvPr id="71" name="Ellipse 70">
              <a:extLst>
                <a:ext uri="{FF2B5EF4-FFF2-40B4-BE49-F238E27FC236}">
                  <a16:creationId xmlns:a16="http://schemas.microsoft.com/office/drawing/2014/main" id="{1CBA4CA2-4391-254F-B29D-B9D5231AAC26}"/>
                </a:ext>
              </a:extLst>
            </p:cNvPr>
            <p:cNvSpPr/>
            <p:nvPr/>
          </p:nvSpPr>
          <p:spPr>
            <a:xfrm>
              <a:off x="7367045" y="3751659"/>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2" name="Connecteur droit 71">
              <a:extLst>
                <a:ext uri="{FF2B5EF4-FFF2-40B4-BE49-F238E27FC236}">
                  <a16:creationId xmlns:a16="http://schemas.microsoft.com/office/drawing/2014/main" id="{E25BD917-056D-3447-8B2F-FE39C7BA559B}"/>
                </a:ext>
              </a:extLst>
            </p:cNvPr>
            <p:cNvCxnSpPr>
              <a:cxnSpLocks/>
            </p:cNvCxnSpPr>
            <p:nvPr/>
          </p:nvCxnSpPr>
          <p:spPr>
            <a:xfrm flipH="1">
              <a:off x="6144286" y="2308674"/>
              <a:ext cx="603191" cy="421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F3958A38-A740-EE4B-B007-90E20FCDD8FC}"/>
                </a:ext>
              </a:extLst>
            </p:cNvPr>
            <p:cNvSpPr/>
            <p:nvPr/>
          </p:nvSpPr>
          <p:spPr>
            <a:xfrm>
              <a:off x="6419557" y="2481853"/>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4" name="Connecteur droit 73">
              <a:extLst>
                <a:ext uri="{FF2B5EF4-FFF2-40B4-BE49-F238E27FC236}">
                  <a16:creationId xmlns:a16="http://schemas.microsoft.com/office/drawing/2014/main" id="{84774E22-C31F-2E43-BC2E-CBBD36F1987D}"/>
                </a:ext>
              </a:extLst>
            </p:cNvPr>
            <p:cNvCxnSpPr>
              <a:cxnSpLocks/>
            </p:cNvCxnSpPr>
            <p:nvPr/>
          </p:nvCxnSpPr>
          <p:spPr>
            <a:xfrm flipH="1" flipV="1">
              <a:off x="7216586" y="3057724"/>
              <a:ext cx="633040" cy="203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3A46FB4C-D3D9-6445-BEDD-CCBAA4788645}"/>
                </a:ext>
              </a:extLst>
            </p:cNvPr>
            <p:cNvCxnSpPr>
              <a:cxnSpLocks/>
            </p:cNvCxnSpPr>
            <p:nvPr/>
          </p:nvCxnSpPr>
          <p:spPr>
            <a:xfrm flipH="1">
              <a:off x="4644070" y="4549441"/>
              <a:ext cx="323728" cy="647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CD410BDE-8A60-674A-8DAF-531234667BCF}"/>
                </a:ext>
              </a:extLst>
            </p:cNvPr>
            <p:cNvCxnSpPr>
              <a:cxnSpLocks/>
            </p:cNvCxnSpPr>
            <p:nvPr/>
          </p:nvCxnSpPr>
          <p:spPr>
            <a:xfrm>
              <a:off x="4962482" y="4544125"/>
              <a:ext cx="6502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necteur droit 76">
              <a:extLst>
                <a:ext uri="{FF2B5EF4-FFF2-40B4-BE49-F238E27FC236}">
                  <a16:creationId xmlns:a16="http://schemas.microsoft.com/office/drawing/2014/main" id="{D3207983-9ADF-1442-BDF4-C51B38F92183}"/>
                </a:ext>
              </a:extLst>
            </p:cNvPr>
            <p:cNvCxnSpPr>
              <a:cxnSpLocks/>
            </p:cNvCxnSpPr>
            <p:nvPr/>
          </p:nvCxnSpPr>
          <p:spPr>
            <a:xfrm flipV="1">
              <a:off x="5497551" y="4220315"/>
              <a:ext cx="1087251" cy="9762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4EE92647-38A1-A54D-965E-12E01C988944}"/>
                </a:ext>
              </a:extLst>
            </p:cNvPr>
            <p:cNvCxnSpPr>
              <a:cxnSpLocks/>
            </p:cNvCxnSpPr>
            <p:nvPr/>
          </p:nvCxnSpPr>
          <p:spPr>
            <a:xfrm flipH="1">
              <a:off x="4640771" y="5196561"/>
              <a:ext cx="8567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Ellipse 78">
              <a:extLst>
                <a:ext uri="{FF2B5EF4-FFF2-40B4-BE49-F238E27FC236}">
                  <a16:creationId xmlns:a16="http://schemas.microsoft.com/office/drawing/2014/main" id="{D5967762-A4AC-F648-B6A7-FD636CCBD217}"/>
                </a:ext>
              </a:extLst>
            </p:cNvPr>
            <p:cNvSpPr/>
            <p:nvPr/>
          </p:nvSpPr>
          <p:spPr>
            <a:xfrm>
              <a:off x="5377268" y="4697289"/>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Connecteur droit 79">
              <a:extLst>
                <a:ext uri="{FF2B5EF4-FFF2-40B4-BE49-F238E27FC236}">
                  <a16:creationId xmlns:a16="http://schemas.microsoft.com/office/drawing/2014/main" id="{2E7613C1-C953-4B4E-A8F8-13AB371AF19F}"/>
                </a:ext>
              </a:extLst>
            </p:cNvPr>
            <p:cNvCxnSpPr>
              <a:cxnSpLocks/>
            </p:cNvCxnSpPr>
            <p:nvPr/>
          </p:nvCxnSpPr>
          <p:spPr>
            <a:xfrm flipV="1">
              <a:off x="7072975" y="3057725"/>
              <a:ext cx="125169" cy="9934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A26FBD2C-A203-D246-94BA-CA4BB79677E9}"/>
                </a:ext>
              </a:extLst>
            </p:cNvPr>
            <p:cNvCxnSpPr>
              <a:cxnSpLocks/>
            </p:cNvCxnSpPr>
            <p:nvPr/>
          </p:nvCxnSpPr>
          <p:spPr>
            <a:xfrm>
              <a:off x="7072975" y="4051216"/>
              <a:ext cx="434155" cy="492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11A57EB6-DAF5-2246-BFD4-20A17C36EA2A}"/>
                </a:ext>
              </a:extLst>
            </p:cNvPr>
            <p:cNvCxnSpPr>
              <a:cxnSpLocks/>
            </p:cNvCxnSpPr>
            <p:nvPr/>
          </p:nvCxnSpPr>
          <p:spPr>
            <a:xfrm flipH="1">
              <a:off x="7507130" y="3261642"/>
              <a:ext cx="342497" cy="1308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44C6E6B0-1C52-7B47-860C-2AD969C64BD1}"/>
                </a:ext>
              </a:extLst>
            </p:cNvPr>
            <p:cNvCxnSpPr>
              <a:cxnSpLocks/>
            </p:cNvCxnSpPr>
            <p:nvPr/>
          </p:nvCxnSpPr>
          <p:spPr>
            <a:xfrm flipV="1">
              <a:off x="5572393" y="4225630"/>
              <a:ext cx="991702" cy="3287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e 84">
            <a:extLst>
              <a:ext uri="{FF2B5EF4-FFF2-40B4-BE49-F238E27FC236}">
                <a16:creationId xmlns:a16="http://schemas.microsoft.com/office/drawing/2014/main" id="{6D836595-F0CF-6749-9A77-58D43A3C5763}"/>
              </a:ext>
            </a:extLst>
          </p:cNvPr>
          <p:cNvGrpSpPr/>
          <p:nvPr/>
        </p:nvGrpSpPr>
        <p:grpSpPr>
          <a:xfrm>
            <a:off x="4642214" y="2310368"/>
            <a:ext cx="3208856" cy="2887891"/>
            <a:chOff x="4640771" y="2308674"/>
            <a:chExt cx="3208856" cy="2887891"/>
          </a:xfrm>
        </p:grpSpPr>
        <p:sp>
          <p:nvSpPr>
            <p:cNvPr id="86" name="Ellipse 85">
              <a:extLst>
                <a:ext uri="{FF2B5EF4-FFF2-40B4-BE49-F238E27FC236}">
                  <a16:creationId xmlns:a16="http://schemas.microsoft.com/office/drawing/2014/main" id="{1FE0AEE6-08DE-224D-B422-4DC5D35F02A0}"/>
                </a:ext>
              </a:extLst>
            </p:cNvPr>
            <p:cNvSpPr/>
            <p:nvPr/>
          </p:nvSpPr>
          <p:spPr>
            <a:xfrm>
              <a:off x="7354040" y="3801275"/>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7" name="Connecteur droit 86">
              <a:extLst>
                <a:ext uri="{FF2B5EF4-FFF2-40B4-BE49-F238E27FC236}">
                  <a16:creationId xmlns:a16="http://schemas.microsoft.com/office/drawing/2014/main" id="{3967C05B-9935-7744-9B28-C13AEAA4488C}"/>
                </a:ext>
              </a:extLst>
            </p:cNvPr>
            <p:cNvCxnSpPr>
              <a:cxnSpLocks/>
            </p:cNvCxnSpPr>
            <p:nvPr/>
          </p:nvCxnSpPr>
          <p:spPr>
            <a:xfrm flipH="1">
              <a:off x="6144286" y="2308674"/>
              <a:ext cx="603191" cy="421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Ellipse 87">
              <a:extLst>
                <a:ext uri="{FF2B5EF4-FFF2-40B4-BE49-F238E27FC236}">
                  <a16:creationId xmlns:a16="http://schemas.microsoft.com/office/drawing/2014/main" id="{5F15F12E-7A5E-6E41-863E-037279A4383C}"/>
                </a:ext>
              </a:extLst>
            </p:cNvPr>
            <p:cNvSpPr/>
            <p:nvPr/>
          </p:nvSpPr>
          <p:spPr>
            <a:xfrm>
              <a:off x="6419557" y="2481853"/>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9" name="Connecteur droit 88">
              <a:extLst>
                <a:ext uri="{FF2B5EF4-FFF2-40B4-BE49-F238E27FC236}">
                  <a16:creationId xmlns:a16="http://schemas.microsoft.com/office/drawing/2014/main" id="{C30F57F6-C487-F148-B139-B9AB57809A5C}"/>
                </a:ext>
              </a:extLst>
            </p:cNvPr>
            <p:cNvCxnSpPr>
              <a:cxnSpLocks/>
            </p:cNvCxnSpPr>
            <p:nvPr/>
          </p:nvCxnSpPr>
          <p:spPr>
            <a:xfrm flipH="1" flipV="1">
              <a:off x="7216586" y="3057724"/>
              <a:ext cx="633040" cy="203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necteur droit 89">
              <a:extLst>
                <a:ext uri="{FF2B5EF4-FFF2-40B4-BE49-F238E27FC236}">
                  <a16:creationId xmlns:a16="http://schemas.microsoft.com/office/drawing/2014/main" id="{8B4A7CF6-A41B-AF4F-A198-FA80B8F2DF65}"/>
                </a:ext>
              </a:extLst>
            </p:cNvPr>
            <p:cNvCxnSpPr>
              <a:cxnSpLocks/>
            </p:cNvCxnSpPr>
            <p:nvPr/>
          </p:nvCxnSpPr>
          <p:spPr>
            <a:xfrm flipH="1">
              <a:off x="4644070" y="4549441"/>
              <a:ext cx="323728" cy="647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Connecteur droit 90">
              <a:extLst>
                <a:ext uri="{FF2B5EF4-FFF2-40B4-BE49-F238E27FC236}">
                  <a16:creationId xmlns:a16="http://schemas.microsoft.com/office/drawing/2014/main" id="{A6ADE9DE-217C-F14A-A111-E2FB576A3B95}"/>
                </a:ext>
              </a:extLst>
            </p:cNvPr>
            <p:cNvCxnSpPr>
              <a:cxnSpLocks/>
            </p:cNvCxnSpPr>
            <p:nvPr/>
          </p:nvCxnSpPr>
          <p:spPr>
            <a:xfrm>
              <a:off x="4962482" y="4544125"/>
              <a:ext cx="6502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F0DBE9CB-AA2E-F34C-ADFB-C0025B813A09}"/>
                </a:ext>
              </a:extLst>
            </p:cNvPr>
            <p:cNvCxnSpPr>
              <a:cxnSpLocks/>
            </p:cNvCxnSpPr>
            <p:nvPr/>
          </p:nvCxnSpPr>
          <p:spPr>
            <a:xfrm flipV="1">
              <a:off x="5497551" y="4544125"/>
              <a:ext cx="115180" cy="652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D716643C-3EE5-C840-8FE6-30853013C31B}"/>
                </a:ext>
              </a:extLst>
            </p:cNvPr>
            <p:cNvCxnSpPr>
              <a:cxnSpLocks/>
            </p:cNvCxnSpPr>
            <p:nvPr/>
          </p:nvCxnSpPr>
          <p:spPr>
            <a:xfrm flipH="1">
              <a:off x="4640771" y="5196561"/>
              <a:ext cx="8567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Ellipse 93">
              <a:extLst>
                <a:ext uri="{FF2B5EF4-FFF2-40B4-BE49-F238E27FC236}">
                  <a16:creationId xmlns:a16="http://schemas.microsoft.com/office/drawing/2014/main" id="{99FA8078-A78E-FB45-803E-1149C2B857D7}"/>
                </a:ext>
              </a:extLst>
            </p:cNvPr>
            <p:cNvSpPr/>
            <p:nvPr/>
          </p:nvSpPr>
          <p:spPr>
            <a:xfrm>
              <a:off x="5086647" y="4831965"/>
              <a:ext cx="63904" cy="7018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Connecteur droit 94">
              <a:extLst>
                <a:ext uri="{FF2B5EF4-FFF2-40B4-BE49-F238E27FC236}">
                  <a16:creationId xmlns:a16="http://schemas.microsoft.com/office/drawing/2014/main" id="{45509E8A-97D7-C843-AE15-11948F51F1F2}"/>
                </a:ext>
              </a:extLst>
            </p:cNvPr>
            <p:cNvCxnSpPr>
              <a:cxnSpLocks/>
            </p:cNvCxnSpPr>
            <p:nvPr/>
          </p:nvCxnSpPr>
          <p:spPr>
            <a:xfrm flipV="1">
              <a:off x="6564095" y="3057726"/>
              <a:ext cx="634049" cy="11679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DF830DB7-464C-D64F-9331-25127E709077}"/>
                </a:ext>
              </a:extLst>
            </p:cNvPr>
            <p:cNvCxnSpPr>
              <a:cxnSpLocks/>
            </p:cNvCxnSpPr>
            <p:nvPr/>
          </p:nvCxnSpPr>
          <p:spPr>
            <a:xfrm>
              <a:off x="7072975" y="4051216"/>
              <a:ext cx="434155" cy="4929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Connecteur droit 96">
              <a:extLst>
                <a:ext uri="{FF2B5EF4-FFF2-40B4-BE49-F238E27FC236}">
                  <a16:creationId xmlns:a16="http://schemas.microsoft.com/office/drawing/2014/main" id="{8D1E159A-5BA7-F649-878B-57DDEFBF2AD4}"/>
                </a:ext>
              </a:extLst>
            </p:cNvPr>
            <p:cNvCxnSpPr>
              <a:cxnSpLocks/>
            </p:cNvCxnSpPr>
            <p:nvPr/>
          </p:nvCxnSpPr>
          <p:spPr>
            <a:xfrm flipH="1">
              <a:off x="7507130" y="3261642"/>
              <a:ext cx="342497" cy="1308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97A41223-D772-2E41-8D9F-7B4D1824A4A8}"/>
                </a:ext>
              </a:extLst>
            </p:cNvPr>
            <p:cNvCxnSpPr>
              <a:cxnSpLocks/>
            </p:cNvCxnSpPr>
            <p:nvPr/>
          </p:nvCxnSpPr>
          <p:spPr>
            <a:xfrm flipV="1">
              <a:off x="6552574" y="4043000"/>
              <a:ext cx="520401" cy="2054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61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subTnLst>
                                    <p:set>
                                      <p:cBhvr override="childStyle">
                                        <p:cTn dur="1" fill="hold" display="0" masterRel="nextClick" afterEffect="1"/>
                                        <p:tgtEl>
                                          <p:spTgt spid="17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184"/>
                                        </p:tgtEl>
                                        <p:attrNameLst>
                                          <p:attrName>style.visibility</p:attrName>
                                        </p:attrNameLst>
                                      </p:cBhvr>
                                      <p:to>
                                        <p:strVal val="visible"/>
                                      </p:to>
                                    </p:set>
                                  </p:childTnLst>
                                  <p:subTnLst>
                                    <p:set>
                                      <p:cBhvr override="childStyle">
                                        <p:cTn dur="1" fill="hold" display="0" masterRel="nextClick" afterEffect="1"/>
                                        <p:tgtEl>
                                          <p:spTgt spid="18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gtEl>
                                        <p:attrNameLst>
                                          <p:attrName>style.visibility</p:attrName>
                                        </p:attrNameLst>
                                      </p:cBhvr>
                                      <p:to>
                                        <p:strVal val="visible"/>
                                      </p:to>
                                    </p:set>
                                  </p:childTnLst>
                                  <p:subTnLst>
                                    <p:set>
                                      <p:cBhvr override="childStyle">
                                        <p:cTn dur="1" fill="hold" display="0" masterRel="nextClick" afterEffect="1"/>
                                        <p:tgtEl>
                                          <p:spTgt spid="267"/>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6" grpId="0"/>
      <p:bldP spid="267" grpId="0"/>
      <p:bldP spid="29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013560"/>
            <a:chOff x="0" y="998538"/>
            <a:chExt cx="9144000" cy="10135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0011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Exemple sur les capitales</a:t>
              </a:r>
              <a:endParaRPr lang="fr-FR" sz="2000"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a:t>
              </a:r>
              <a:r>
                <a:rPr lang="fr-FR" sz="2000" b="1" i="1" dirty="0" err="1">
                  <a:solidFill>
                    <a:schemeClr val="folHlink"/>
                  </a:solidFill>
                </a:rPr>
                <a:t>means</a:t>
              </a:r>
              <a:endParaRPr lang="fr-FR" sz="2000" b="1" dirty="0">
                <a:solidFill>
                  <a:schemeClr val="folHlink"/>
                </a:solidFill>
              </a:endParaRPr>
            </a:p>
          </p:txBody>
        </p:sp>
      </p:grpSp>
      <p:sp>
        <p:nvSpPr>
          <p:cNvPr id="15" name="Rectangle 1">
            <a:extLst>
              <a:ext uri="{FF2B5EF4-FFF2-40B4-BE49-F238E27FC236}">
                <a16:creationId xmlns:a16="http://schemas.microsoft.com/office/drawing/2014/main" id="{82670487-DB03-D346-A724-AA4E816FE175}"/>
              </a:ext>
            </a:extLst>
          </p:cNvPr>
          <p:cNvSpPr>
            <a:spLocks noChangeArrowheads="1"/>
          </p:cNvSpPr>
          <p:nvPr/>
        </p:nvSpPr>
        <p:spPr bwMode="auto">
          <a:xfrm>
            <a:off x="512516" y="4043580"/>
            <a:ext cx="6358346"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model = </a:t>
            </a:r>
            <a:r>
              <a:rPr lang="fr-FR" sz="1400" i="1" dirty="0" err="1">
                <a:solidFill>
                  <a:srgbClr val="800080"/>
                </a:solidFill>
              </a:rPr>
              <a:t>KMeans</a:t>
            </a:r>
            <a:r>
              <a:rPr lang="fr-FR" sz="1400" i="1" dirty="0">
                <a:solidFill>
                  <a:srgbClr val="800080"/>
                </a:solidFill>
              </a:rPr>
              <a:t>(</a:t>
            </a:r>
            <a:r>
              <a:rPr lang="fr-FR" sz="1400" i="1" dirty="0" err="1">
                <a:solidFill>
                  <a:srgbClr val="800080"/>
                </a:solidFill>
              </a:rPr>
              <a:t>n_clusters</a:t>
            </a:r>
            <a:r>
              <a:rPr lang="fr-FR" sz="1400" i="1" dirty="0">
                <a:solidFill>
                  <a:srgbClr val="800080"/>
                </a:solidFill>
              </a:rPr>
              <a:t> = 6) 		</a:t>
            </a:r>
            <a:r>
              <a:rPr lang="fr-FR" sz="1400" i="1" dirty="0">
                <a:solidFill>
                  <a:srgbClr val="419BDF"/>
                </a:solidFill>
              </a:rPr>
              <a:t> # Découpage en 6 </a:t>
            </a:r>
            <a:endParaRPr lang="fr-FR" sz="1400" i="1" dirty="0">
              <a:solidFill>
                <a:srgbClr val="800080"/>
              </a:solidFill>
            </a:endParaRPr>
          </a:p>
          <a:p>
            <a:pPr>
              <a:tabLst>
                <a:tab pos="1558925" algn="ctr"/>
              </a:tabLst>
            </a:pPr>
            <a:r>
              <a:rPr lang="fr-FR" sz="1400" i="1" dirty="0" err="1">
                <a:solidFill>
                  <a:srgbClr val="800080"/>
                </a:solidFill>
              </a:rPr>
              <a:t>model.fit</a:t>
            </a:r>
            <a:r>
              <a:rPr lang="fr-FR" sz="1400" i="1" dirty="0">
                <a:solidFill>
                  <a:srgbClr val="800080"/>
                </a:solidFill>
              </a:rPr>
              <a:t>(X)</a:t>
            </a:r>
          </a:p>
          <a:p>
            <a:pPr>
              <a:tabLst>
                <a:tab pos="1558925" algn="ctr"/>
              </a:tabLst>
            </a:pPr>
            <a:r>
              <a:rPr lang="fr-FR" sz="1400" i="1" dirty="0">
                <a:solidFill>
                  <a:srgbClr val="419BDF"/>
                </a:solidFill>
              </a:rPr>
              <a:t># Utilisation direct de plot sur les </a:t>
            </a:r>
            <a:r>
              <a:rPr lang="fr-FR" sz="1400" i="1" dirty="0" err="1">
                <a:solidFill>
                  <a:srgbClr val="419BDF"/>
                </a:solidFill>
              </a:rPr>
              <a:t>DataFrame</a:t>
            </a:r>
            <a:endParaRPr lang="fr-FR" sz="1400" i="1" dirty="0">
              <a:solidFill>
                <a:srgbClr val="800080"/>
              </a:solidFill>
            </a:endParaRPr>
          </a:p>
          <a:p>
            <a:pPr>
              <a:tabLst>
                <a:tab pos="1558925" algn="ctr"/>
              </a:tabLst>
            </a:pPr>
            <a:r>
              <a:rPr lang="fr-FR" sz="1400" i="1" dirty="0" err="1">
                <a:solidFill>
                  <a:srgbClr val="800080"/>
                </a:solidFill>
              </a:rPr>
              <a:t>capitales_acp.plot.scatter</a:t>
            </a:r>
            <a:r>
              <a:rPr lang="fr-FR" sz="1400" i="1" dirty="0">
                <a:solidFill>
                  <a:srgbClr val="800080"/>
                </a:solidFill>
              </a:rPr>
              <a:t>(x=0,y=1, c= </a:t>
            </a:r>
            <a:r>
              <a:rPr lang="fr-FR" sz="1400" i="1" dirty="0" err="1">
                <a:solidFill>
                  <a:srgbClr val="800080"/>
                </a:solidFill>
              </a:rPr>
              <a:t>model.labels</a:t>
            </a:r>
            <a:r>
              <a:rPr lang="fr-FR" sz="1400" i="1" dirty="0">
                <a:solidFill>
                  <a:srgbClr val="800080"/>
                </a:solidFill>
              </a:rPr>
              <a:t>_, </a:t>
            </a:r>
            <a:r>
              <a:rPr lang="fr-FR" sz="1400" i="1" dirty="0" err="1">
                <a:solidFill>
                  <a:srgbClr val="800080"/>
                </a:solidFill>
              </a:rPr>
              <a:t>cmap</a:t>
            </a:r>
            <a:r>
              <a:rPr lang="fr-FR" sz="1400" i="1" dirty="0">
                <a:solidFill>
                  <a:srgbClr val="800080"/>
                </a:solidFill>
              </a:rPr>
              <a:t>='Accent’, </a:t>
            </a:r>
          </a:p>
          <a:p>
            <a:pPr>
              <a:tabLst>
                <a:tab pos="1558925" algn="ctr"/>
              </a:tabLst>
            </a:pPr>
            <a:r>
              <a:rPr lang="fr-FR" sz="1400" i="1" dirty="0">
                <a:solidFill>
                  <a:srgbClr val="800080"/>
                </a:solidFill>
              </a:rPr>
              <a:t>	</a:t>
            </a:r>
            <a:r>
              <a:rPr lang="fr-FR" sz="1400" i="1" dirty="0" err="1">
                <a:solidFill>
                  <a:srgbClr val="800080"/>
                </a:solidFill>
              </a:rPr>
              <a:t>xlabel</a:t>
            </a:r>
            <a:r>
              <a:rPr lang="fr-FR" sz="1400" i="1" dirty="0">
                <a:solidFill>
                  <a:srgbClr val="800080"/>
                </a:solidFill>
              </a:rPr>
              <a:t>='PC1', </a:t>
            </a:r>
            <a:r>
              <a:rPr lang="fr-FR" sz="1400" i="1" dirty="0" err="1">
                <a:solidFill>
                  <a:srgbClr val="800080"/>
                </a:solidFill>
              </a:rPr>
              <a:t>ylabel</a:t>
            </a:r>
            <a:r>
              <a:rPr lang="fr-FR" sz="1400" i="1" dirty="0">
                <a:solidFill>
                  <a:srgbClr val="800080"/>
                </a:solidFill>
              </a:rPr>
              <a:t>='PC2')</a:t>
            </a:r>
          </a:p>
          <a:p>
            <a:pPr>
              <a:tabLst>
                <a:tab pos="1558925" algn="ctr"/>
              </a:tabLst>
            </a:pPr>
            <a:r>
              <a:rPr lang="fr-FR" sz="1400" i="1" dirty="0">
                <a:solidFill>
                  <a:srgbClr val="800080"/>
                </a:solidFill>
              </a:rPr>
              <a:t>for </a:t>
            </a:r>
            <a:r>
              <a:rPr lang="fr-FR" sz="1400" i="1" dirty="0" err="1">
                <a:solidFill>
                  <a:srgbClr val="800080"/>
                </a:solidFill>
              </a:rPr>
              <a:t>ind</a:t>
            </a:r>
            <a:r>
              <a:rPr lang="fr-FR" sz="1400" i="1" dirty="0">
                <a:solidFill>
                  <a:srgbClr val="800080"/>
                </a:solidFill>
              </a:rPr>
              <a:t> in </a:t>
            </a:r>
            <a:r>
              <a:rPr lang="fr-FR" sz="1400" i="1" dirty="0" err="1">
                <a:solidFill>
                  <a:srgbClr val="800080"/>
                </a:solidFill>
              </a:rPr>
              <a:t>capitales_acp.iterrows</a:t>
            </a:r>
            <a:r>
              <a:rPr lang="fr-FR" sz="1400" i="1" dirty="0">
                <a:solidFill>
                  <a:srgbClr val="800080"/>
                </a:solidFill>
              </a:rPr>
              <a:t>():</a:t>
            </a:r>
          </a:p>
          <a:p>
            <a:pPr>
              <a:tabLst>
                <a:tab pos="1558925" algn="ctr"/>
              </a:tabLst>
            </a:pPr>
            <a:r>
              <a:rPr lang="fr-FR" sz="1400" i="1" dirty="0">
                <a:solidFill>
                  <a:srgbClr val="800080"/>
                </a:solidFill>
              </a:rPr>
              <a:t>    </a:t>
            </a:r>
            <a:r>
              <a:rPr lang="fr-FR" sz="1400" i="1" dirty="0" err="1">
                <a:solidFill>
                  <a:srgbClr val="800080"/>
                </a:solidFill>
              </a:rPr>
              <a:t>plt.annotate</a:t>
            </a:r>
            <a:r>
              <a:rPr lang="fr-FR" sz="1400" i="1" dirty="0">
                <a:solidFill>
                  <a:srgbClr val="800080"/>
                </a:solidFill>
              </a:rPr>
              <a:t>(</a:t>
            </a:r>
            <a:r>
              <a:rPr lang="fr-FR" sz="1400" i="1" dirty="0" err="1">
                <a:solidFill>
                  <a:srgbClr val="800080"/>
                </a:solidFill>
              </a:rPr>
              <a:t>ind</a:t>
            </a:r>
            <a:r>
              <a:rPr lang="fr-FR" sz="1400" i="1" dirty="0">
                <a:solidFill>
                  <a:srgbClr val="800080"/>
                </a:solidFill>
              </a:rPr>
              <a:t>[0][0:3], (</a:t>
            </a:r>
            <a:r>
              <a:rPr lang="fr-FR" sz="1400" i="1" dirty="0" err="1">
                <a:solidFill>
                  <a:srgbClr val="800080"/>
                </a:solidFill>
              </a:rPr>
              <a:t>ind</a:t>
            </a:r>
            <a:r>
              <a:rPr lang="fr-FR" sz="1400" i="1" dirty="0">
                <a:solidFill>
                  <a:srgbClr val="800080"/>
                </a:solidFill>
              </a:rPr>
              <a:t>[1][0]+0.05, </a:t>
            </a:r>
            <a:r>
              <a:rPr lang="fr-FR" sz="1400" i="1" dirty="0" err="1">
                <a:solidFill>
                  <a:srgbClr val="800080"/>
                </a:solidFill>
              </a:rPr>
              <a:t>ind</a:t>
            </a:r>
            <a:r>
              <a:rPr lang="fr-FR" sz="1400" i="1" dirty="0">
                <a:solidFill>
                  <a:srgbClr val="800080"/>
                </a:solidFill>
              </a:rPr>
              <a:t>[1][1]+0.05), </a:t>
            </a:r>
            <a:r>
              <a:rPr lang="fr-FR" sz="1400" i="1" dirty="0" err="1">
                <a:solidFill>
                  <a:srgbClr val="800080"/>
                </a:solidFill>
              </a:rPr>
              <a:t>fontsize</a:t>
            </a:r>
            <a:r>
              <a:rPr lang="fr-FR" sz="1400" i="1" dirty="0">
                <a:solidFill>
                  <a:srgbClr val="800080"/>
                </a:solidFill>
              </a:rPr>
              <a:t>=8)</a:t>
            </a:r>
          </a:p>
          <a:p>
            <a:pPr>
              <a:tabLst>
                <a:tab pos="1558925" algn="ctr"/>
              </a:tabLst>
            </a:pPr>
            <a:r>
              <a:rPr lang="fr-FR" sz="1400" i="1" dirty="0" err="1">
                <a:solidFill>
                  <a:srgbClr val="800080"/>
                </a:solidFill>
              </a:rPr>
              <a:t>plt.show</a:t>
            </a:r>
            <a:r>
              <a:rPr lang="fr-FR" sz="1400" i="1" dirty="0">
                <a:solidFill>
                  <a:srgbClr val="800080"/>
                </a:solidFill>
              </a:rPr>
              <a:t>()</a:t>
            </a:r>
          </a:p>
        </p:txBody>
      </p:sp>
      <p:sp>
        <p:nvSpPr>
          <p:cNvPr id="3" name="Rectangle 1">
            <a:extLst>
              <a:ext uri="{FF2B5EF4-FFF2-40B4-BE49-F238E27FC236}">
                <a16:creationId xmlns:a16="http://schemas.microsoft.com/office/drawing/2014/main" id="{AEFA255E-0ABA-AE61-8EB7-6687CD78A270}"/>
              </a:ext>
            </a:extLst>
          </p:cNvPr>
          <p:cNvSpPr>
            <a:spLocks noChangeArrowheads="1"/>
          </p:cNvSpPr>
          <p:nvPr/>
        </p:nvSpPr>
        <p:spPr bwMode="auto">
          <a:xfrm>
            <a:off x="512516" y="2146274"/>
            <a:ext cx="6358346" cy="160043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sklearn.cluster</a:t>
            </a:r>
            <a:r>
              <a:rPr lang="fr-FR" sz="1400" i="1" dirty="0">
                <a:solidFill>
                  <a:srgbClr val="800080"/>
                </a:solidFill>
              </a:rPr>
              <a:t> import </a:t>
            </a:r>
            <a:r>
              <a:rPr lang="fr-FR" sz="1400" i="1" dirty="0" err="1">
                <a:solidFill>
                  <a:srgbClr val="800080"/>
                </a:solidFill>
              </a:rPr>
              <a:t>Kmean</a:t>
            </a:r>
            <a:endParaRPr lang="fr-FR" sz="1400" i="1" dirty="0">
              <a:solidFill>
                <a:srgbClr val="800080"/>
              </a:solidFill>
            </a:endParaRPr>
          </a:p>
          <a:p>
            <a:pPr>
              <a:tabLst>
                <a:tab pos="1558925" algn="ctr"/>
              </a:tabLst>
            </a:pPr>
            <a:r>
              <a:rPr lang="fr-FR" sz="1400" i="1" dirty="0">
                <a:solidFill>
                  <a:srgbClr val="800080"/>
                </a:solidFill>
              </a:rPr>
              <a:t>inertie = []</a:t>
            </a:r>
          </a:p>
          <a:p>
            <a:pPr>
              <a:tabLst>
                <a:tab pos="1558925" algn="ctr"/>
              </a:tabLst>
            </a:pPr>
            <a:r>
              <a:rPr lang="fr-FR" sz="1400" i="1" dirty="0">
                <a:solidFill>
                  <a:srgbClr val="800080"/>
                </a:solidFill>
              </a:rPr>
              <a:t>for k in range(1,20):</a:t>
            </a:r>
          </a:p>
          <a:p>
            <a:pPr>
              <a:tabLst>
                <a:tab pos="1558925" algn="ctr"/>
              </a:tabLst>
            </a:pPr>
            <a:r>
              <a:rPr lang="fr-FR" sz="1400" i="1" dirty="0">
                <a:solidFill>
                  <a:srgbClr val="800080"/>
                </a:solidFill>
              </a:rPr>
              <a:t>    model = </a:t>
            </a:r>
            <a:r>
              <a:rPr lang="fr-FR" sz="1400" i="1" dirty="0" err="1">
                <a:solidFill>
                  <a:srgbClr val="800080"/>
                </a:solidFill>
              </a:rPr>
              <a:t>KMeans</a:t>
            </a:r>
            <a:r>
              <a:rPr lang="fr-FR" sz="1400" i="1" dirty="0">
                <a:solidFill>
                  <a:srgbClr val="800080"/>
                </a:solidFill>
              </a:rPr>
              <a:t>(</a:t>
            </a:r>
            <a:r>
              <a:rPr lang="fr-FR" sz="1400" i="1" dirty="0" err="1">
                <a:solidFill>
                  <a:srgbClr val="800080"/>
                </a:solidFill>
              </a:rPr>
              <a:t>n_clusters</a:t>
            </a:r>
            <a:r>
              <a:rPr lang="fr-FR" sz="1400" i="1" dirty="0">
                <a:solidFill>
                  <a:srgbClr val="800080"/>
                </a:solidFill>
              </a:rPr>
              <a:t>=k)</a:t>
            </a:r>
          </a:p>
          <a:p>
            <a:pPr>
              <a:tabLst>
                <a:tab pos="1558925" algn="ctr"/>
              </a:tabLst>
            </a:pPr>
            <a:r>
              <a:rPr lang="fr-FR" sz="1400" i="1" dirty="0">
                <a:solidFill>
                  <a:srgbClr val="800080"/>
                </a:solidFill>
              </a:rPr>
              <a:t>    </a:t>
            </a:r>
            <a:r>
              <a:rPr lang="fr-FR" sz="1400" i="1" dirty="0" err="1">
                <a:solidFill>
                  <a:srgbClr val="800080"/>
                </a:solidFill>
              </a:rPr>
              <a:t>model.fit</a:t>
            </a:r>
            <a:r>
              <a:rPr lang="fr-FR" sz="1400" i="1" dirty="0">
                <a:solidFill>
                  <a:srgbClr val="800080"/>
                </a:solidFill>
              </a:rPr>
              <a:t>(capitales)</a:t>
            </a:r>
          </a:p>
          <a:p>
            <a:pPr>
              <a:tabLst>
                <a:tab pos="1558925" algn="ctr"/>
              </a:tabLst>
            </a:pPr>
            <a:r>
              <a:rPr lang="fr-FR" sz="1400" i="1" dirty="0">
                <a:solidFill>
                  <a:srgbClr val="800080"/>
                </a:solidFill>
              </a:rPr>
              <a:t>    </a:t>
            </a:r>
            <a:r>
              <a:rPr lang="fr-FR" sz="1400" i="1" dirty="0" err="1">
                <a:solidFill>
                  <a:srgbClr val="800080"/>
                </a:solidFill>
              </a:rPr>
              <a:t>inertie.append</a:t>
            </a:r>
            <a:r>
              <a:rPr lang="fr-FR" sz="1400" i="1" dirty="0">
                <a:solidFill>
                  <a:srgbClr val="800080"/>
                </a:solidFill>
              </a:rPr>
              <a:t>(</a:t>
            </a:r>
            <a:r>
              <a:rPr lang="fr-FR" sz="1400" i="1" dirty="0" err="1">
                <a:solidFill>
                  <a:srgbClr val="800080"/>
                </a:solidFill>
              </a:rPr>
              <a:t>model.inertia</a:t>
            </a:r>
            <a:r>
              <a:rPr lang="fr-FR" sz="1400" i="1" dirty="0">
                <a:solidFill>
                  <a:srgbClr val="800080"/>
                </a:solidFill>
              </a:rPr>
              <a:t>_)</a:t>
            </a:r>
          </a:p>
          <a:p>
            <a:pPr>
              <a:tabLst>
                <a:tab pos="1558925" algn="ctr"/>
              </a:tabLst>
            </a:pPr>
            <a:r>
              <a:rPr lang="fr-FR" sz="1400" i="1" dirty="0" err="1">
                <a:solidFill>
                  <a:srgbClr val="800080"/>
                </a:solidFill>
              </a:rPr>
              <a:t>plt.plot</a:t>
            </a:r>
            <a:r>
              <a:rPr lang="fr-FR" sz="1400" i="1" dirty="0">
                <a:solidFill>
                  <a:srgbClr val="800080"/>
                </a:solidFill>
              </a:rPr>
              <a:t>(range(1,20),inertie)</a:t>
            </a:r>
          </a:p>
        </p:txBody>
      </p:sp>
      <p:grpSp>
        <p:nvGrpSpPr>
          <p:cNvPr id="13" name="Groupe 12">
            <a:extLst>
              <a:ext uri="{FF2B5EF4-FFF2-40B4-BE49-F238E27FC236}">
                <a16:creationId xmlns:a16="http://schemas.microsoft.com/office/drawing/2014/main" id="{64F589DB-BA18-D22D-BC56-C4D8B2CDCFD6}"/>
              </a:ext>
            </a:extLst>
          </p:cNvPr>
          <p:cNvGrpSpPr/>
          <p:nvPr/>
        </p:nvGrpSpPr>
        <p:grpSpPr>
          <a:xfrm>
            <a:off x="1226719" y="2087562"/>
            <a:ext cx="5118100" cy="3771900"/>
            <a:chOff x="1097745" y="391865"/>
            <a:chExt cx="5118100" cy="3771900"/>
          </a:xfrm>
        </p:grpSpPr>
        <p:pic>
          <p:nvPicPr>
            <p:cNvPr id="7" name="Image 6">
              <a:extLst>
                <a:ext uri="{FF2B5EF4-FFF2-40B4-BE49-F238E27FC236}">
                  <a16:creationId xmlns:a16="http://schemas.microsoft.com/office/drawing/2014/main" id="{A6BEAACF-8691-61D3-A6DC-C88AE96D0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745" y="391865"/>
              <a:ext cx="5118100" cy="3771900"/>
            </a:xfrm>
            <a:prstGeom prst="rect">
              <a:avLst/>
            </a:prstGeom>
          </p:spPr>
        </p:pic>
        <p:sp>
          <p:nvSpPr>
            <p:cNvPr id="8" name="Text Box 10">
              <a:extLst>
                <a:ext uri="{FF2B5EF4-FFF2-40B4-BE49-F238E27FC236}">
                  <a16:creationId xmlns:a16="http://schemas.microsoft.com/office/drawing/2014/main" id="{E57A8323-8962-48FC-AFA1-DCABB5AA8E7B}"/>
                </a:ext>
              </a:extLst>
            </p:cNvPr>
            <p:cNvSpPr txBox="1">
              <a:spLocks noChangeArrowheads="1"/>
            </p:cNvSpPr>
            <p:nvPr/>
          </p:nvSpPr>
          <p:spPr bwMode="auto">
            <a:xfrm>
              <a:off x="2748902" y="1320679"/>
              <a:ext cx="3111712" cy="646331"/>
            </a:xfrm>
            <a:prstGeom prst="rect">
              <a:avLst/>
            </a:prstGeom>
            <a:noFill/>
            <a:ln w="9525">
              <a:noFill/>
              <a:miter lim="800000"/>
              <a:headEnd/>
              <a:tailEnd/>
            </a:ln>
            <a:effectLst/>
          </p:spPr>
          <p:txBody>
            <a:bodyPr wrap="square">
              <a:spAutoFit/>
            </a:bodyPr>
            <a:lstStyle/>
            <a:p>
              <a:pPr algn="just">
                <a:spcAft>
                  <a:spcPts val="600"/>
                </a:spcAft>
              </a:pPr>
              <a:r>
                <a:rPr lang="fr-FR" sz="1200" i="1" dirty="0">
                  <a:solidFill>
                    <a:srgbClr val="800080"/>
                  </a:solidFill>
                </a:rPr>
                <a:t>A partir de 6 clusters la variance varie très peu. Il semble que le nombre de 6 clusters correspond à un bon  regroupement</a:t>
              </a:r>
            </a:p>
          </p:txBody>
        </p:sp>
        <p:cxnSp>
          <p:nvCxnSpPr>
            <p:cNvPr id="9" name="Connecteur droit 8">
              <a:extLst>
                <a:ext uri="{FF2B5EF4-FFF2-40B4-BE49-F238E27FC236}">
                  <a16:creationId xmlns:a16="http://schemas.microsoft.com/office/drawing/2014/main" id="{7EB36646-71B3-3333-240C-D0C0625C2641}"/>
                </a:ext>
              </a:extLst>
            </p:cNvPr>
            <p:cNvCxnSpPr>
              <a:cxnSpLocks/>
            </p:cNvCxnSpPr>
            <p:nvPr/>
          </p:nvCxnSpPr>
          <p:spPr>
            <a:xfrm flipH="1">
              <a:off x="3088888" y="2008872"/>
              <a:ext cx="567907" cy="1420128"/>
            </a:xfrm>
            <a:prstGeom prst="line">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pic>
        <p:nvPicPr>
          <p:cNvPr id="14" name="Image 13">
            <a:extLst>
              <a:ext uri="{FF2B5EF4-FFF2-40B4-BE49-F238E27FC236}">
                <a16:creationId xmlns:a16="http://schemas.microsoft.com/office/drawing/2014/main" id="{0C69A5ED-4482-1CA3-EFDA-ABA457393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282" y="2146274"/>
            <a:ext cx="5842000" cy="4381500"/>
          </a:xfrm>
          <a:prstGeom prst="rect">
            <a:avLst/>
          </a:prstGeom>
        </p:spPr>
      </p:pic>
      <p:sp>
        <p:nvSpPr>
          <p:cNvPr id="17" name="Rectangle 1">
            <a:extLst>
              <a:ext uri="{FF2B5EF4-FFF2-40B4-BE49-F238E27FC236}">
                <a16:creationId xmlns:a16="http://schemas.microsoft.com/office/drawing/2014/main" id="{B5901331-7834-290E-2364-0CC331355946}"/>
              </a:ext>
            </a:extLst>
          </p:cNvPr>
          <p:cNvSpPr>
            <a:spLocks noChangeArrowheads="1"/>
          </p:cNvSpPr>
          <p:nvPr/>
        </p:nvSpPr>
        <p:spPr bwMode="auto">
          <a:xfrm>
            <a:off x="5050241" y="2254802"/>
            <a:ext cx="3941403"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 En croisant les groupes de </a:t>
            </a:r>
            <a:r>
              <a:rPr lang="fr-FR" sz="1400" i="1" dirty="0" err="1">
                <a:solidFill>
                  <a:srgbClr val="419BDF"/>
                </a:solidFill>
              </a:rPr>
              <a:t>cah</a:t>
            </a:r>
            <a:r>
              <a:rPr lang="fr-FR" sz="1400" i="1" dirty="0">
                <a:solidFill>
                  <a:srgbClr val="419BDF"/>
                </a:solidFill>
              </a:rPr>
              <a:t> et de </a:t>
            </a:r>
            <a:r>
              <a:rPr lang="fr-FR" sz="1400" i="1" dirty="0" err="1">
                <a:solidFill>
                  <a:srgbClr val="419BDF"/>
                </a:solidFill>
              </a:rPr>
              <a:t>kmeans</a:t>
            </a:r>
            <a:endParaRPr lang="fr-FR" sz="1400" i="1" dirty="0">
              <a:solidFill>
                <a:srgbClr val="800080"/>
              </a:solidFill>
            </a:endParaRPr>
          </a:p>
          <a:p>
            <a:pPr>
              <a:tabLst>
                <a:tab pos="1558925" algn="ctr"/>
              </a:tabLst>
            </a:pPr>
            <a:r>
              <a:rPr lang="fr-FR" sz="1400" i="1" dirty="0" err="1">
                <a:solidFill>
                  <a:srgbClr val="800080"/>
                </a:solidFill>
              </a:rPr>
              <a:t>print</a:t>
            </a:r>
            <a:r>
              <a:rPr lang="fr-FR" sz="1400" i="1" dirty="0">
                <a:solidFill>
                  <a:srgbClr val="800080"/>
                </a:solidFill>
              </a:rPr>
              <a:t>( </a:t>
            </a:r>
            <a:r>
              <a:rPr lang="fr-FR" sz="1400" i="1" dirty="0" err="1">
                <a:solidFill>
                  <a:srgbClr val="800080"/>
                </a:solidFill>
              </a:rPr>
              <a:t>pd.crosstab</a:t>
            </a:r>
            <a:r>
              <a:rPr lang="fr-FR" sz="1400" i="1" dirty="0">
                <a:solidFill>
                  <a:srgbClr val="800080"/>
                </a:solidFill>
              </a:rPr>
              <a:t>(</a:t>
            </a:r>
            <a:r>
              <a:rPr lang="fr-FR" sz="1400" i="1" dirty="0" err="1">
                <a:solidFill>
                  <a:srgbClr val="800080"/>
                </a:solidFill>
              </a:rPr>
              <a:t>cluster.labels</a:t>
            </a:r>
            <a:r>
              <a:rPr lang="fr-FR" sz="1400" i="1" dirty="0">
                <a:solidFill>
                  <a:srgbClr val="800080"/>
                </a:solidFill>
              </a:rPr>
              <a:t>_, </a:t>
            </a:r>
            <a:r>
              <a:rPr lang="fr-FR" sz="1400" i="1" dirty="0" err="1">
                <a:solidFill>
                  <a:srgbClr val="800080"/>
                </a:solidFill>
              </a:rPr>
              <a:t>kms.labels</a:t>
            </a:r>
            <a:r>
              <a:rPr lang="fr-FR" sz="1400" i="1" dirty="0">
                <a:solidFill>
                  <a:srgbClr val="800080"/>
                </a:solidFill>
              </a:rPr>
              <a:t>_) </a:t>
            </a:r>
          </a:p>
        </p:txBody>
      </p:sp>
      <p:graphicFrame>
        <p:nvGraphicFramePr>
          <p:cNvPr id="19" name="Tableau 6">
            <a:extLst>
              <a:ext uri="{FF2B5EF4-FFF2-40B4-BE49-F238E27FC236}">
                <a16:creationId xmlns:a16="http://schemas.microsoft.com/office/drawing/2014/main" id="{180994DD-0ED7-DD31-C0D9-9D1BF70C5541}"/>
              </a:ext>
            </a:extLst>
          </p:cNvPr>
          <p:cNvGraphicFramePr>
            <a:graphicFrameLocks noGrp="1"/>
          </p:cNvGraphicFramePr>
          <p:nvPr>
            <p:extLst>
              <p:ext uri="{D42A27DB-BD31-4B8C-83A1-F6EECF244321}">
                <p14:modId xmlns:p14="http://schemas.microsoft.com/office/powerpoint/2010/main" val="2079536923"/>
              </p:ext>
            </p:extLst>
          </p:nvPr>
        </p:nvGraphicFramePr>
        <p:xfrm>
          <a:off x="5174511" y="3142419"/>
          <a:ext cx="3414537" cy="2133600"/>
        </p:xfrm>
        <a:graphic>
          <a:graphicData uri="http://schemas.openxmlformats.org/drawingml/2006/table">
            <a:tbl>
              <a:tblPr firstRow="1" bandRow="1">
                <a:tableStyleId>{5C22544A-7EE6-4342-B048-85BDC9FD1C3A}</a:tableStyleId>
              </a:tblPr>
              <a:tblGrid>
                <a:gridCol w="487791">
                  <a:extLst>
                    <a:ext uri="{9D8B030D-6E8A-4147-A177-3AD203B41FA5}">
                      <a16:colId xmlns:a16="http://schemas.microsoft.com/office/drawing/2014/main" val="3868489571"/>
                    </a:ext>
                  </a:extLst>
                </a:gridCol>
                <a:gridCol w="487791">
                  <a:extLst>
                    <a:ext uri="{9D8B030D-6E8A-4147-A177-3AD203B41FA5}">
                      <a16:colId xmlns:a16="http://schemas.microsoft.com/office/drawing/2014/main" val="202798024"/>
                    </a:ext>
                  </a:extLst>
                </a:gridCol>
                <a:gridCol w="487791">
                  <a:extLst>
                    <a:ext uri="{9D8B030D-6E8A-4147-A177-3AD203B41FA5}">
                      <a16:colId xmlns:a16="http://schemas.microsoft.com/office/drawing/2014/main" val="291503238"/>
                    </a:ext>
                  </a:extLst>
                </a:gridCol>
                <a:gridCol w="487791">
                  <a:extLst>
                    <a:ext uri="{9D8B030D-6E8A-4147-A177-3AD203B41FA5}">
                      <a16:colId xmlns:a16="http://schemas.microsoft.com/office/drawing/2014/main" val="788263212"/>
                    </a:ext>
                  </a:extLst>
                </a:gridCol>
                <a:gridCol w="487791">
                  <a:extLst>
                    <a:ext uri="{9D8B030D-6E8A-4147-A177-3AD203B41FA5}">
                      <a16:colId xmlns:a16="http://schemas.microsoft.com/office/drawing/2014/main" val="3167746073"/>
                    </a:ext>
                  </a:extLst>
                </a:gridCol>
                <a:gridCol w="487791">
                  <a:extLst>
                    <a:ext uri="{9D8B030D-6E8A-4147-A177-3AD203B41FA5}">
                      <a16:colId xmlns:a16="http://schemas.microsoft.com/office/drawing/2014/main" val="4271826334"/>
                    </a:ext>
                  </a:extLst>
                </a:gridCol>
                <a:gridCol w="487791">
                  <a:extLst>
                    <a:ext uri="{9D8B030D-6E8A-4147-A177-3AD203B41FA5}">
                      <a16:colId xmlns:a16="http://schemas.microsoft.com/office/drawing/2014/main" val="2326978438"/>
                    </a:ext>
                  </a:extLst>
                </a:gridCol>
              </a:tblGrid>
              <a:tr h="276754">
                <a:tc>
                  <a:txBody>
                    <a:bodyPr/>
                    <a:lstStyle/>
                    <a:p>
                      <a:pPr algn="ctr"/>
                      <a:endParaRPr lang="fr-FR" sz="1400" b="1" dirty="0">
                        <a:solidFill>
                          <a:srgbClr val="800080"/>
                        </a:solidFill>
                      </a:endParaRPr>
                    </a:p>
                  </a:txBody>
                  <a:tcPr>
                    <a:solidFill>
                      <a:schemeClr val="accent1"/>
                    </a:solidFill>
                  </a:tcPr>
                </a:tc>
                <a:tc>
                  <a:txBody>
                    <a:bodyPr/>
                    <a:lstStyle/>
                    <a:p>
                      <a:pPr algn="ctr"/>
                      <a:r>
                        <a:rPr lang="fr-FR" sz="1400" b="1" dirty="0">
                          <a:solidFill>
                            <a:srgbClr val="800080"/>
                          </a:solidFill>
                        </a:rPr>
                        <a:t>0</a:t>
                      </a:r>
                    </a:p>
                  </a:txBody>
                  <a:tcPr>
                    <a:solidFill>
                      <a:schemeClr val="accent1"/>
                    </a:solidFill>
                  </a:tcPr>
                </a:tc>
                <a:tc>
                  <a:txBody>
                    <a:bodyPr/>
                    <a:lstStyle/>
                    <a:p>
                      <a:pPr algn="ctr"/>
                      <a:r>
                        <a:rPr lang="fr-FR" sz="1400" b="1" dirty="0">
                          <a:solidFill>
                            <a:srgbClr val="800080"/>
                          </a:solidFill>
                        </a:rPr>
                        <a:t>1</a:t>
                      </a:r>
                    </a:p>
                  </a:txBody>
                  <a:tcPr>
                    <a:solidFill>
                      <a:schemeClr val="accent1"/>
                    </a:solidFill>
                  </a:tcPr>
                </a:tc>
                <a:tc>
                  <a:txBody>
                    <a:bodyPr/>
                    <a:lstStyle/>
                    <a:p>
                      <a:pPr algn="ctr"/>
                      <a:r>
                        <a:rPr lang="fr-FR" sz="1400" b="1" dirty="0">
                          <a:solidFill>
                            <a:srgbClr val="800080"/>
                          </a:solidFill>
                        </a:rPr>
                        <a:t>2</a:t>
                      </a:r>
                    </a:p>
                  </a:txBody>
                  <a:tcPr>
                    <a:solidFill>
                      <a:schemeClr val="accent1"/>
                    </a:solidFill>
                  </a:tcPr>
                </a:tc>
                <a:tc>
                  <a:txBody>
                    <a:bodyPr/>
                    <a:lstStyle/>
                    <a:p>
                      <a:pPr algn="ctr"/>
                      <a:r>
                        <a:rPr lang="fr-FR" sz="1400" b="1" dirty="0">
                          <a:solidFill>
                            <a:srgbClr val="800080"/>
                          </a:solidFill>
                        </a:rPr>
                        <a:t>3</a:t>
                      </a:r>
                    </a:p>
                  </a:txBody>
                  <a:tcPr>
                    <a:solidFill>
                      <a:schemeClr val="accent1"/>
                    </a:solidFill>
                  </a:tcPr>
                </a:tc>
                <a:tc>
                  <a:txBody>
                    <a:bodyPr/>
                    <a:lstStyle/>
                    <a:p>
                      <a:pPr algn="ctr"/>
                      <a:r>
                        <a:rPr lang="fr-FR" sz="1400" b="1" dirty="0">
                          <a:solidFill>
                            <a:srgbClr val="800080"/>
                          </a:solidFill>
                        </a:rPr>
                        <a:t>4</a:t>
                      </a:r>
                    </a:p>
                  </a:txBody>
                  <a:tcPr>
                    <a:solidFill>
                      <a:schemeClr val="accent1"/>
                    </a:solidFill>
                  </a:tcPr>
                </a:tc>
                <a:tc>
                  <a:txBody>
                    <a:bodyPr/>
                    <a:lstStyle/>
                    <a:p>
                      <a:pPr algn="ctr"/>
                      <a:r>
                        <a:rPr lang="fr-FR" sz="1400" b="1" dirty="0">
                          <a:solidFill>
                            <a:srgbClr val="800080"/>
                          </a:solidFill>
                        </a:rPr>
                        <a:t>5</a:t>
                      </a:r>
                    </a:p>
                  </a:txBody>
                  <a:tcPr>
                    <a:solidFill>
                      <a:schemeClr val="accent1"/>
                    </a:solidFill>
                  </a:tcPr>
                </a:tc>
                <a:extLst>
                  <a:ext uri="{0D108BD9-81ED-4DB2-BD59-A6C34878D82A}">
                    <a16:rowId xmlns:a16="http://schemas.microsoft.com/office/drawing/2014/main" val="343049153"/>
                  </a:ext>
                </a:extLst>
              </a:tr>
              <a:tr h="276754">
                <a:tc>
                  <a:txBody>
                    <a:bodyPr/>
                    <a:lstStyle/>
                    <a:p>
                      <a:pPr algn="ctr"/>
                      <a:r>
                        <a:rPr lang="fr-FR" sz="1400" b="1" dirty="0">
                          <a:solidFill>
                            <a:srgbClr val="800080"/>
                          </a:solidFill>
                        </a:rPr>
                        <a:t>1</a:t>
                      </a:r>
                    </a:p>
                  </a:txBody>
                  <a:tcPr>
                    <a:solidFill>
                      <a:schemeClr val="accent1"/>
                    </a:solidFill>
                  </a:tcPr>
                </a:tc>
                <a:tc>
                  <a:txBody>
                    <a:bodyPr/>
                    <a:lstStyle/>
                    <a:p>
                      <a:pPr algn="ctr"/>
                      <a:r>
                        <a:rPr lang="fr-FR" sz="1400" dirty="0"/>
                        <a:t>0</a:t>
                      </a:r>
                    </a:p>
                  </a:txBody>
                  <a:tcPr/>
                </a:tc>
                <a:tc>
                  <a:txBody>
                    <a:bodyPr/>
                    <a:lstStyle/>
                    <a:p>
                      <a:pPr algn="ctr"/>
                      <a:r>
                        <a:rPr lang="fr-FR" sz="1400" dirty="0"/>
                        <a:t>7</a:t>
                      </a:r>
                    </a:p>
                  </a:txBody>
                  <a:tcPr>
                    <a:solidFill>
                      <a:schemeClr val="accent2">
                        <a:lumMod val="40000"/>
                        <a:lumOff val="60000"/>
                      </a:schemeClr>
                    </a:solidFill>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extLst>
                  <a:ext uri="{0D108BD9-81ED-4DB2-BD59-A6C34878D82A}">
                    <a16:rowId xmlns:a16="http://schemas.microsoft.com/office/drawing/2014/main" val="2648452856"/>
                  </a:ext>
                </a:extLst>
              </a:tr>
              <a:tr h="276754">
                <a:tc>
                  <a:txBody>
                    <a:bodyPr/>
                    <a:lstStyle/>
                    <a:p>
                      <a:pPr algn="ctr"/>
                      <a:r>
                        <a:rPr lang="fr-FR" sz="1400" b="1" dirty="0">
                          <a:solidFill>
                            <a:srgbClr val="800080"/>
                          </a:solidFill>
                        </a:rPr>
                        <a:t>2</a:t>
                      </a:r>
                    </a:p>
                  </a:txBody>
                  <a:tcPr>
                    <a:solidFill>
                      <a:schemeClr val="accent1"/>
                    </a:solidFill>
                  </a:tcPr>
                </a:tc>
                <a:tc>
                  <a:txBody>
                    <a:bodyPr/>
                    <a:lstStyle/>
                    <a:p>
                      <a:pPr algn="ctr"/>
                      <a:r>
                        <a:rPr lang="fr-FR" sz="1400" dirty="0"/>
                        <a:t>7</a:t>
                      </a:r>
                    </a:p>
                  </a:txBody>
                  <a:tcPr>
                    <a:solidFill>
                      <a:schemeClr val="accent2">
                        <a:lumMod val="40000"/>
                        <a:lumOff val="60000"/>
                      </a:schemeClr>
                    </a:solidFill>
                  </a:tcPr>
                </a:tc>
                <a:tc>
                  <a:txBody>
                    <a:bodyPr/>
                    <a:lstStyle/>
                    <a:p>
                      <a:pPr algn="ctr"/>
                      <a:r>
                        <a:rPr lang="fr-FR" sz="1400" dirty="0"/>
                        <a:t>0</a:t>
                      </a:r>
                    </a:p>
                  </a:txBody>
                  <a:tcPr/>
                </a:tc>
                <a:tc>
                  <a:txBody>
                    <a:bodyPr/>
                    <a:lstStyle/>
                    <a:p>
                      <a:pPr algn="ctr"/>
                      <a:r>
                        <a:rPr lang="fr-FR" sz="1400" dirty="0"/>
                        <a:t>1</a:t>
                      </a:r>
                    </a:p>
                  </a:txBody>
                  <a:tcPr>
                    <a:solidFill>
                      <a:srgbClr val="00B050"/>
                    </a:solidFill>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extLst>
                  <a:ext uri="{0D108BD9-81ED-4DB2-BD59-A6C34878D82A}">
                    <a16:rowId xmlns:a16="http://schemas.microsoft.com/office/drawing/2014/main" val="3018515547"/>
                  </a:ext>
                </a:extLst>
              </a:tr>
              <a:tr h="276754">
                <a:tc>
                  <a:txBody>
                    <a:bodyPr/>
                    <a:lstStyle/>
                    <a:p>
                      <a:pPr algn="ctr"/>
                      <a:r>
                        <a:rPr lang="fr-FR" sz="1400" b="1" dirty="0">
                          <a:solidFill>
                            <a:srgbClr val="800080"/>
                          </a:solidFill>
                        </a:rPr>
                        <a:t>3</a:t>
                      </a:r>
                    </a:p>
                  </a:txBody>
                  <a:tcPr>
                    <a:solidFill>
                      <a:schemeClr val="accent1"/>
                    </a:solidFill>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1</a:t>
                      </a:r>
                    </a:p>
                  </a:txBody>
                  <a:tcPr>
                    <a:solidFill>
                      <a:schemeClr val="accent2">
                        <a:lumMod val="40000"/>
                        <a:lumOff val="60000"/>
                      </a:schemeClr>
                    </a:solidFill>
                  </a:tcPr>
                </a:tc>
                <a:extLst>
                  <a:ext uri="{0D108BD9-81ED-4DB2-BD59-A6C34878D82A}">
                    <a16:rowId xmlns:a16="http://schemas.microsoft.com/office/drawing/2014/main" val="2927724723"/>
                  </a:ext>
                </a:extLst>
              </a:tr>
              <a:tr h="276754">
                <a:tc>
                  <a:txBody>
                    <a:bodyPr/>
                    <a:lstStyle/>
                    <a:p>
                      <a:pPr algn="ctr"/>
                      <a:r>
                        <a:rPr lang="fr-FR" sz="1400" b="1" dirty="0">
                          <a:solidFill>
                            <a:srgbClr val="800080"/>
                          </a:solidFill>
                        </a:rPr>
                        <a:t>4</a:t>
                      </a:r>
                    </a:p>
                  </a:txBody>
                  <a:tcPr>
                    <a:solidFill>
                      <a:schemeClr val="accent1"/>
                    </a:solidFill>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4</a:t>
                      </a:r>
                    </a:p>
                  </a:txBody>
                  <a:tcPr>
                    <a:solidFill>
                      <a:schemeClr val="accent2">
                        <a:lumMod val="40000"/>
                        <a:lumOff val="60000"/>
                      </a:schemeClr>
                    </a:solidFill>
                  </a:tcPr>
                </a:tc>
                <a:tc>
                  <a:txBody>
                    <a:bodyPr/>
                    <a:lstStyle/>
                    <a:p>
                      <a:pPr algn="ctr"/>
                      <a:r>
                        <a:rPr lang="fr-FR" sz="1400" dirty="0"/>
                        <a:t>0</a:t>
                      </a:r>
                    </a:p>
                  </a:txBody>
                  <a:tcPr/>
                </a:tc>
                <a:extLst>
                  <a:ext uri="{0D108BD9-81ED-4DB2-BD59-A6C34878D82A}">
                    <a16:rowId xmlns:a16="http://schemas.microsoft.com/office/drawing/2014/main" val="3932071319"/>
                  </a:ext>
                </a:extLst>
              </a:tr>
              <a:tr h="276754">
                <a:tc>
                  <a:txBody>
                    <a:bodyPr/>
                    <a:lstStyle/>
                    <a:p>
                      <a:pPr algn="ctr"/>
                      <a:r>
                        <a:rPr lang="fr-FR" sz="1400" b="1" dirty="0">
                          <a:solidFill>
                            <a:srgbClr val="800080"/>
                          </a:solidFill>
                        </a:rPr>
                        <a:t>5</a:t>
                      </a:r>
                    </a:p>
                  </a:txBody>
                  <a:tcPr>
                    <a:solidFill>
                      <a:schemeClr val="accent1"/>
                    </a:solidFill>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8</a:t>
                      </a:r>
                    </a:p>
                  </a:txBody>
                  <a:tcPr>
                    <a:solidFill>
                      <a:schemeClr val="accent2">
                        <a:lumMod val="40000"/>
                        <a:lumOff val="60000"/>
                      </a:schemeClr>
                    </a:solidFill>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extLst>
                  <a:ext uri="{0D108BD9-81ED-4DB2-BD59-A6C34878D82A}">
                    <a16:rowId xmlns:a16="http://schemas.microsoft.com/office/drawing/2014/main" val="1210324260"/>
                  </a:ext>
                </a:extLst>
              </a:tr>
              <a:tr h="276754">
                <a:tc>
                  <a:txBody>
                    <a:bodyPr/>
                    <a:lstStyle/>
                    <a:p>
                      <a:pPr algn="ctr"/>
                      <a:r>
                        <a:rPr lang="fr-FR" sz="1400" b="1" dirty="0">
                          <a:solidFill>
                            <a:srgbClr val="800080"/>
                          </a:solidFill>
                        </a:rPr>
                        <a:t>6</a:t>
                      </a:r>
                    </a:p>
                  </a:txBody>
                  <a:tcPr>
                    <a:solidFill>
                      <a:schemeClr val="accent1"/>
                    </a:solidFill>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0</a:t>
                      </a:r>
                    </a:p>
                  </a:txBody>
                  <a:tcPr/>
                </a:tc>
                <a:tc>
                  <a:txBody>
                    <a:bodyPr/>
                    <a:lstStyle/>
                    <a:p>
                      <a:pPr algn="ctr"/>
                      <a:r>
                        <a:rPr lang="fr-FR" sz="1400" dirty="0"/>
                        <a:t>7</a:t>
                      </a:r>
                    </a:p>
                  </a:txBody>
                  <a:tcPr>
                    <a:solidFill>
                      <a:schemeClr val="accent2">
                        <a:lumMod val="40000"/>
                        <a:lumOff val="60000"/>
                      </a:schemeClr>
                    </a:solidFill>
                  </a:tcPr>
                </a:tc>
                <a:tc>
                  <a:txBody>
                    <a:bodyPr/>
                    <a:lstStyle/>
                    <a:p>
                      <a:pPr algn="ctr"/>
                      <a:r>
                        <a:rPr lang="fr-FR" sz="1400" dirty="0"/>
                        <a:t>0</a:t>
                      </a:r>
                    </a:p>
                  </a:txBody>
                  <a:tcPr/>
                </a:tc>
                <a:tc>
                  <a:txBody>
                    <a:bodyPr/>
                    <a:lstStyle/>
                    <a:p>
                      <a:pPr algn="ctr"/>
                      <a:r>
                        <a:rPr lang="fr-FR" sz="1400" dirty="0"/>
                        <a:t>0</a:t>
                      </a:r>
                    </a:p>
                  </a:txBody>
                  <a:tcPr/>
                </a:tc>
                <a:extLst>
                  <a:ext uri="{0D108BD9-81ED-4DB2-BD59-A6C34878D82A}">
                    <a16:rowId xmlns:a16="http://schemas.microsoft.com/office/drawing/2014/main" val="481182506"/>
                  </a:ext>
                </a:extLst>
              </a:tr>
            </a:tbl>
          </a:graphicData>
        </a:graphic>
      </p:graphicFrame>
      <p:sp>
        <p:nvSpPr>
          <p:cNvPr id="21" name="Text Box 10">
            <a:extLst>
              <a:ext uri="{FF2B5EF4-FFF2-40B4-BE49-F238E27FC236}">
                <a16:creationId xmlns:a16="http://schemas.microsoft.com/office/drawing/2014/main" id="{50852BD3-63A6-B985-093F-3A6251F8F698}"/>
              </a:ext>
            </a:extLst>
          </p:cNvPr>
          <p:cNvSpPr txBox="1">
            <a:spLocks noChangeArrowheads="1"/>
          </p:cNvSpPr>
          <p:nvPr/>
        </p:nvSpPr>
        <p:spPr bwMode="auto">
          <a:xfrm>
            <a:off x="5174511" y="5431397"/>
            <a:ext cx="3694964" cy="1077218"/>
          </a:xfrm>
          <a:prstGeom prst="rect">
            <a:avLst/>
          </a:prstGeom>
          <a:noFill/>
          <a:ln w="9525">
            <a:noFill/>
            <a:miter lim="800000"/>
            <a:headEnd/>
            <a:tailEnd/>
          </a:ln>
          <a:effectLst/>
        </p:spPr>
        <p:txBody>
          <a:bodyPr wrap="square">
            <a:spAutoFit/>
          </a:bodyPr>
          <a:lstStyle/>
          <a:p>
            <a:pPr algn="just">
              <a:spcAft>
                <a:spcPts val="600"/>
              </a:spcAft>
            </a:pPr>
            <a:r>
              <a:rPr lang="fr-FR" sz="1600" i="1" dirty="0">
                <a:solidFill>
                  <a:srgbClr val="800080"/>
                </a:solidFill>
              </a:rPr>
              <a:t>Les groupes ne sont pas numérotés de la même façon mais les résultats montrent qu’une seule ville est classée différemment entre </a:t>
            </a:r>
            <a:r>
              <a:rPr lang="fr-FR" sz="1600" i="1" dirty="0" err="1">
                <a:solidFill>
                  <a:srgbClr val="800080"/>
                </a:solidFill>
              </a:rPr>
              <a:t>cah</a:t>
            </a:r>
            <a:r>
              <a:rPr lang="fr-FR" sz="1600" i="1" dirty="0">
                <a:solidFill>
                  <a:srgbClr val="800080"/>
                </a:solidFill>
              </a:rPr>
              <a:t> et k-</a:t>
            </a:r>
            <a:r>
              <a:rPr lang="fr-FR" sz="1600" i="1" dirty="0" err="1">
                <a:solidFill>
                  <a:srgbClr val="800080"/>
                </a:solidFill>
              </a:rPr>
              <a:t>means</a:t>
            </a:r>
            <a:r>
              <a:rPr lang="fr-FR" sz="1600" i="1" dirty="0">
                <a:solidFill>
                  <a:srgbClr val="800080"/>
                </a:solidFill>
              </a:rPr>
              <a:t>.</a:t>
            </a:r>
          </a:p>
        </p:txBody>
      </p:sp>
    </p:spTree>
    <p:extLst>
      <p:ext uri="{BB962C8B-B14F-4D97-AF65-F5344CB8AC3E}">
        <p14:creationId xmlns:p14="http://schemas.microsoft.com/office/powerpoint/2010/main" val="31291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animBg="1"/>
      <p:bldP spid="17" grpId="0" animBg="1"/>
      <p:bldP spid="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14819"/>
            <a:chOff x="0" y="998538"/>
            <a:chExt cx="9144000" cy="561481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00136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Avantages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L’algorithme k-</a:t>
              </a:r>
              <a:r>
                <a:rPr lang="fr-FR" i="1" dirty="0" err="1">
                  <a:solidFill>
                    <a:srgbClr val="800080"/>
                  </a:solidFill>
                </a:rPr>
                <a:t>means</a:t>
              </a:r>
              <a:r>
                <a:rPr lang="fr-FR" i="1" dirty="0">
                  <a:solidFill>
                    <a:srgbClr val="800080"/>
                  </a:solidFill>
                </a:rPr>
                <a:t> possède bien des avantages, mais aussi des inconvénients, en particulier il est très facile à implémenter.</a:t>
              </a:r>
            </a:p>
            <a:p>
              <a:pPr lvl="1" algn="just">
                <a:spcAft>
                  <a:spcPts val="600"/>
                </a:spcAft>
                <a:buFont typeface="Wingdings" pitchFamily="2" charset="2"/>
                <a:buChar char="§"/>
              </a:pPr>
              <a:r>
                <a:rPr lang="fr-FR" i="1" dirty="0">
                  <a:solidFill>
                    <a:srgbClr val="800080"/>
                  </a:solidFill>
                </a:rPr>
                <a:t> L’algorithme est flexible, il s’adapte aux changements sur les données. </a:t>
              </a:r>
            </a:p>
            <a:p>
              <a:pPr lvl="1" algn="just">
                <a:spcAft>
                  <a:spcPts val="600"/>
                </a:spcAft>
                <a:buFont typeface="Wingdings" pitchFamily="2" charset="2"/>
                <a:buChar char="§"/>
              </a:pPr>
              <a:r>
                <a:rPr lang="fr-FR" i="1" dirty="0">
                  <a:solidFill>
                    <a:srgbClr val="800080"/>
                  </a:solidFill>
                </a:rPr>
                <a:t> L’algorithme permet de partitionner les gros </a:t>
              </a:r>
              <a:r>
                <a:rPr lang="fr-FR" i="1" dirty="0" err="1">
                  <a:solidFill>
                    <a:srgbClr val="800080"/>
                  </a:solidFill>
                </a:rPr>
                <a:t>datasets</a:t>
              </a:r>
              <a:r>
                <a:rPr lang="fr-FR" i="1" dirty="0">
                  <a:solidFill>
                    <a:srgbClr val="800080"/>
                  </a:solidFill>
                </a:rPr>
                <a:t>. </a:t>
              </a:r>
            </a:p>
            <a:p>
              <a:pPr lvl="1" algn="just">
                <a:spcAft>
                  <a:spcPts val="600"/>
                </a:spcAft>
                <a:buFont typeface="Wingdings" pitchFamily="2" charset="2"/>
                <a:buChar char="§"/>
              </a:pPr>
              <a:r>
                <a:rPr lang="fr-FR" i="1" dirty="0">
                  <a:solidFill>
                    <a:srgbClr val="800080"/>
                  </a:solidFill>
                </a:rPr>
                <a:t> Les temps de calcul sont acceptables, car la complexité de l’algorithme est de l’ordre 0(kmn</a:t>
              </a:r>
              <a:r>
                <a:rPr lang="fr-FR" i="1" baseline="30000" dirty="0">
                  <a:solidFill>
                    <a:srgbClr val="800080"/>
                  </a:solidFill>
                </a:rPr>
                <a:t>2</a:t>
              </a:r>
              <a:r>
                <a:rPr lang="fr-FR" i="1" dirty="0">
                  <a:solidFill>
                    <a:srgbClr val="800080"/>
                  </a:solidFill>
                </a:rPr>
                <a:t>) où k est le nombre de cluster n le nombre d’individus et m le nombre de variables.</a:t>
              </a:r>
            </a:p>
            <a:p>
              <a:pPr marL="0" marR="0" lvl="0" indent="0" algn="just" defTabSz="914400" rtl="0" eaLnBrk="1" fontAlgn="base" latinLnBrk="0" hangingPunct="1">
                <a:lnSpc>
                  <a:spcPct val="100000"/>
                </a:lnSpc>
                <a:spcBef>
                  <a:spcPct val="0"/>
                </a:spcBef>
                <a:spcAft>
                  <a:spcPts val="600"/>
                </a:spcAft>
                <a:buClr>
                  <a:srgbClr val="333399"/>
                </a:buClr>
                <a:buSzTx/>
                <a:buFontTx/>
                <a:buNone/>
                <a:tabLst/>
                <a:defRPr/>
              </a:pPr>
              <a:r>
                <a:rPr kumimoji="0" lang="fr-FR" sz="2000" b="1" i="0" u="none" strike="noStrike" kern="1200" cap="none" spc="0" normalizeH="0" baseline="0" noProof="0" dirty="0">
                  <a:ln>
                    <a:noFill/>
                  </a:ln>
                  <a:solidFill>
                    <a:srgbClr val="800080"/>
                  </a:solidFill>
                  <a:effectLst/>
                  <a:uLnTx/>
                  <a:uFillTx/>
                  <a:latin typeface="Arial" charset="0"/>
                  <a:ea typeface="+mn-ea"/>
                  <a:cs typeface="Arial" charset="0"/>
                  <a:sym typeface="Wingdings" pitchFamily="2" charset="2"/>
                </a:rPr>
                <a:t>Inconvénients</a:t>
              </a:r>
              <a:endParaRPr kumimoji="0" lang="fr-FR" sz="2000" b="0" i="1" u="none" strike="noStrike" kern="1200" cap="none" spc="0" normalizeH="0" baseline="0" noProof="0" dirty="0">
                <a:ln>
                  <a:noFill/>
                </a:ln>
                <a:solidFill>
                  <a:srgbClr val="800080"/>
                </a:solidFill>
                <a:effectLst/>
                <a:uLnTx/>
                <a:uFillTx/>
                <a:latin typeface="Arial" charset="0"/>
                <a:ea typeface="+mn-ea"/>
                <a:cs typeface="Arial" charset="0"/>
              </a:endParaRPr>
            </a:p>
            <a:p>
              <a:pPr lvl="1" algn="just">
                <a:spcAft>
                  <a:spcPts val="600"/>
                </a:spcAft>
                <a:buFont typeface="Wingdings" pitchFamily="2" charset="2"/>
                <a:buChar char="§"/>
              </a:pPr>
              <a:r>
                <a:rPr lang="fr-FR" i="1" dirty="0">
                  <a:solidFill>
                    <a:srgbClr val="800080"/>
                  </a:solidFill>
                </a:rPr>
                <a:t> Le nombre de clusters doit être défini à l’avance.</a:t>
              </a:r>
            </a:p>
            <a:p>
              <a:pPr lvl="1" algn="just">
                <a:spcAft>
                  <a:spcPts val="600"/>
                </a:spcAft>
                <a:buFont typeface="Wingdings" pitchFamily="2" charset="2"/>
                <a:buChar char="§"/>
              </a:pPr>
              <a:r>
                <a:rPr lang="fr-FR" i="1" dirty="0">
                  <a:solidFill>
                    <a:srgbClr val="800080"/>
                  </a:solidFill>
                </a:rPr>
                <a:t> L’algorithme converge vers des optimums locaux, en fonction du choix des centroïdes initiaux. Pour éviter cela il est préférable de choisir des centroïdes très éloignés des nuages de points et les uns des autres.</a:t>
              </a:r>
            </a:p>
            <a:p>
              <a:pPr lvl="1" algn="just">
                <a:spcAft>
                  <a:spcPts val="600"/>
                </a:spcAft>
                <a:buFont typeface="Wingdings" pitchFamily="2" charset="2"/>
                <a:buChar char="§"/>
              </a:pPr>
              <a:r>
                <a:rPr lang="fr-FR" i="1" dirty="0">
                  <a:solidFill>
                    <a:srgbClr val="800080"/>
                  </a:solidFill>
                </a:rPr>
                <a:t> Le modèle est fortement influencé par les valeurs aberrantes (</a:t>
              </a:r>
              <a:r>
                <a:rPr lang="fr-FR" i="1" dirty="0" err="1">
                  <a:solidFill>
                    <a:srgbClr val="800080"/>
                  </a:solidFill>
                </a:rPr>
                <a:t>outliers</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Des résultats médiocres sur des données non linéairement séparables.</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K-</a:t>
              </a:r>
              <a:r>
                <a:rPr lang="fr-FR" sz="2000" b="1" i="1" dirty="0" err="1">
                  <a:solidFill>
                    <a:schemeClr val="folHlink"/>
                  </a:solidFill>
                </a:rPr>
                <a:t>means</a:t>
              </a:r>
              <a:endParaRPr lang="fr-FR" sz="2000" b="1" dirty="0">
                <a:solidFill>
                  <a:schemeClr val="folHlink"/>
                </a:solidFill>
              </a:endParaRPr>
            </a:p>
          </p:txBody>
        </p:sp>
      </p:grpSp>
    </p:spTree>
    <p:extLst>
      <p:ext uri="{BB962C8B-B14F-4D97-AF65-F5344CB8AC3E}">
        <p14:creationId xmlns:p14="http://schemas.microsoft.com/office/powerpoint/2010/main" val="2165724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260328"/>
            <a:chOff x="0" y="998538"/>
            <a:chExt cx="9144000" cy="326032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64687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Isolation Forest</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Isolation Forest est une technique de détection d’anomalies (</a:t>
              </a:r>
              <a:r>
                <a:rPr lang="fr-FR" i="1" dirty="0" err="1">
                  <a:solidFill>
                    <a:srgbClr val="800080"/>
                  </a:solidFill>
                </a:rPr>
                <a:t>outliers</a:t>
              </a:r>
              <a:r>
                <a:rPr lang="fr-FR" i="1" dirty="0">
                  <a:solidFill>
                    <a:srgbClr val="800080"/>
                  </a:solidFill>
                </a:rPr>
                <a:t>). On cherche à identifier les individus dont les caractéristiques sont très éloignées de celles des autres individus.</a:t>
              </a:r>
            </a:p>
            <a:p>
              <a:pPr lvl="1" algn="just">
                <a:spcAft>
                  <a:spcPts val="600"/>
                </a:spcAft>
                <a:buFont typeface="Wingdings" pitchFamily="2" charset="2"/>
                <a:buChar char="§"/>
              </a:pPr>
              <a:r>
                <a:rPr lang="fr-FR" i="1" dirty="0">
                  <a:solidFill>
                    <a:srgbClr val="800080"/>
                  </a:solidFill>
                </a:rPr>
                <a:t> La méthode consiste à effectuer une série de </a:t>
              </a:r>
              <a:r>
                <a:rPr lang="fr-FR" i="1" dirty="0" err="1">
                  <a:solidFill>
                    <a:srgbClr val="800080"/>
                  </a:solidFill>
                </a:rPr>
                <a:t>splits</a:t>
              </a:r>
              <a:r>
                <a:rPr lang="fr-FR" i="1" dirty="0">
                  <a:solidFill>
                    <a:srgbClr val="800080"/>
                  </a:solidFill>
                </a:rPr>
                <a:t> de manière aléatoire, afin d’isoler les individus éloignés de la majorité. </a:t>
              </a:r>
            </a:p>
            <a:p>
              <a:pPr lvl="1" algn="just">
                <a:spcAft>
                  <a:spcPts val="600"/>
                </a:spcAft>
                <a:buFont typeface="Wingdings" pitchFamily="2" charset="2"/>
                <a:buChar char="§"/>
              </a:pPr>
              <a:r>
                <a:rPr lang="fr-FR" i="1" dirty="0">
                  <a:solidFill>
                    <a:srgbClr val="800080"/>
                  </a:solidFill>
                </a:rPr>
                <a:t> Plus le nombre de </a:t>
              </a:r>
              <a:r>
                <a:rPr lang="fr-FR" i="1" dirty="0" err="1">
                  <a:solidFill>
                    <a:srgbClr val="800080"/>
                  </a:solidFill>
                </a:rPr>
                <a:t>splits</a:t>
              </a:r>
              <a:r>
                <a:rPr lang="fr-FR" i="1" dirty="0">
                  <a:solidFill>
                    <a:srgbClr val="800080"/>
                  </a:solidFill>
                </a:rPr>
                <a:t> nécessaire pour isoler un individu est petit et plus il y aura de chance que cet individu soit une anomalie.</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Isolation Forest</a:t>
              </a:r>
              <a:endParaRPr lang="fr-FR" sz="2000" b="1" dirty="0">
                <a:solidFill>
                  <a:schemeClr val="folHlink"/>
                </a:solidFill>
              </a:endParaRPr>
            </a:p>
          </p:txBody>
        </p:sp>
      </p:grpSp>
      <p:sp>
        <p:nvSpPr>
          <p:cNvPr id="24" name="Text Box 10">
            <a:extLst>
              <a:ext uri="{FF2B5EF4-FFF2-40B4-BE49-F238E27FC236}">
                <a16:creationId xmlns:a16="http://schemas.microsoft.com/office/drawing/2014/main" id="{51F3331C-1866-7F47-B7A0-41063B2524F9}"/>
              </a:ext>
            </a:extLst>
          </p:cNvPr>
          <p:cNvSpPr txBox="1">
            <a:spLocks noChangeArrowheads="1"/>
          </p:cNvSpPr>
          <p:nvPr/>
        </p:nvSpPr>
        <p:spPr bwMode="auto">
          <a:xfrm>
            <a:off x="5256497" y="4163801"/>
            <a:ext cx="3666392" cy="630942"/>
          </a:xfrm>
          <a:prstGeom prst="rect">
            <a:avLst/>
          </a:prstGeom>
          <a:noFill/>
          <a:ln w="9525">
            <a:noFill/>
            <a:miter lim="800000"/>
            <a:headEnd/>
            <a:tailEnd/>
          </a:ln>
          <a:effectLst/>
        </p:spPr>
        <p:txBody>
          <a:bodyPr wrap="square">
            <a:spAutoFit/>
          </a:bodyPr>
          <a:lstStyle/>
          <a:p>
            <a:pPr algn="just">
              <a:spcAft>
                <a:spcPts val="0"/>
              </a:spcAft>
            </a:pPr>
            <a:r>
              <a:rPr lang="fr-FR" sz="1000" i="1" dirty="0">
                <a:solidFill>
                  <a:srgbClr val="800080"/>
                </a:solidFill>
              </a:rPr>
              <a:t>Un premier  tirage aléatoire nous donne les </a:t>
            </a:r>
            <a:r>
              <a:rPr lang="fr-FR" sz="1000" i="1" dirty="0" err="1">
                <a:solidFill>
                  <a:srgbClr val="800080"/>
                </a:solidFill>
              </a:rPr>
              <a:t>splits</a:t>
            </a:r>
            <a:r>
              <a:rPr lang="fr-FR" sz="1000" i="1" dirty="0">
                <a:solidFill>
                  <a:srgbClr val="800080"/>
                </a:solidFill>
              </a:rPr>
              <a:t> :</a:t>
            </a:r>
          </a:p>
          <a:p>
            <a:pPr algn="just">
              <a:spcAft>
                <a:spcPts val="600"/>
              </a:spcAft>
            </a:pPr>
            <a:r>
              <a:rPr lang="fr-FR" sz="1000" i="1" dirty="0">
                <a:solidFill>
                  <a:srgbClr val="800080"/>
                </a:solidFill>
              </a:rPr>
              <a:t>(Y, 5.8) ; (Y, 3.1) ; (X,3.5) …</a:t>
            </a:r>
          </a:p>
          <a:p>
            <a:pPr algn="just">
              <a:spcAft>
                <a:spcPts val="600"/>
              </a:spcAft>
            </a:pPr>
            <a:r>
              <a:rPr lang="fr-FR" sz="1000" i="1" dirty="0">
                <a:solidFill>
                  <a:srgbClr val="800080"/>
                </a:solidFill>
              </a:rPr>
              <a:t>Au troisième split les individus (1.5, 4.8) et (5.5, 4) sont isolés.</a:t>
            </a:r>
          </a:p>
        </p:txBody>
      </p:sp>
      <p:sp>
        <p:nvSpPr>
          <p:cNvPr id="32" name="Text Box 10">
            <a:extLst>
              <a:ext uri="{FF2B5EF4-FFF2-40B4-BE49-F238E27FC236}">
                <a16:creationId xmlns:a16="http://schemas.microsoft.com/office/drawing/2014/main" id="{791F3F5A-6882-B34D-A7C6-0A53CD2CBBA6}"/>
              </a:ext>
            </a:extLst>
          </p:cNvPr>
          <p:cNvSpPr txBox="1">
            <a:spLocks noChangeArrowheads="1"/>
          </p:cNvSpPr>
          <p:nvPr/>
        </p:nvSpPr>
        <p:spPr bwMode="auto">
          <a:xfrm>
            <a:off x="5256105" y="4815125"/>
            <a:ext cx="3735495" cy="861774"/>
          </a:xfrm>
          <a:prstGeom prst="rect">
            <a:avLst/>
          </a:prstGeom>
          <a:noFill/>
          <a:ln w="9525">
            <a:noFill/>
            <a:miter lim="800000"/>
            <a:headEnd/>
            <a:tailEnd/>
          </a:ln>
          <a:effectLst/>
        </p:spPr>
        <p:txBody>
          <a:bodyPr wrap="square">
            <a:spAutoFit/>
          </a:bodyPr>
          <a:lstStyle/>
          <a:p>
            <a:pPr algn="just">
              <a:spcAft>
                <a:spcPts val="0"/>
              </a:spcAft>
            </a:pPr>
            <a:r>
              <a:rPr lang="fr-FR" sz="1000" i="1" dirty="0">
                <a:solidFill>
                  <a:srgbClr val="800080"/>
                </a:solidFill>
              </a:rPr>
              <a:t>Le second tirage donne les résultats:</a:t>
            </a:r>
          </a:p>
          <a:p>
            <a:pPr algn="just">
              <a:spcAft>
                <a:spcPts val="600"/>
              </a:spcAft>
            </a:pPr>
            <a:r>
              <a:rPr lang="fr-FR" sz="1000" i="1" dirty="0">
                <a:solidFill>
                  <a:srgbClr val="800080"/>
                </a:solidFill>
              </a:rPr>
              <a:t>(X, 1.4) ; (X, 5.8) ; (Y, 2.1) ; (Y, 3.8) ; (X, 0.2) ; (X, 2,3) …</a:t>
            </a:r>
          </a:p>
          <a:p>
            <a:pPr algn="just">
              <a:spcAft>
                <a:spcPts val="600"/>
              </a:spcAft>
            </a:pPr>
            <a:r>
              <a:rPr lang="fr-FR" sz="1000" i="1" dirty="0">
                <a:solidFill>
                  <a:srgbClr val="800080"/>
                </a:solidFill>
              </a:rPr>
              <a:t>Au quatrième split l’individu  (1.8, 2.5) est isolé</a:t>
            </a:r>
          </a:p>
          <a:p>
            <a:pPr algn="just">
              <a:spcAft>
                <a:spcPts val="600"/>
              </a:spcAft>
            </a:pPr>
            <a:r>
              <a:rPr lang="fr-FR" sz="1000" i="1" dirty="0">
                <a:solidFill>
                  <a:srgbClr val="800080"/>
                </a:solidFill>
              </a:rPr>
              <a:t>Au sixième split les individus (1.5, 4.8) et (5.5, 4) sont isolés.</a:t>
            </a:r>
          </a:p>
        </p:txBody>
      </p:sp>
      <p:graphicFrame>
        <p:nvGraphicFramePr>
          <p:cNvPr id="35" name="Graphique 34">
            <a:extLst>
              <a:ext uri="{FF2B5EF4-FFF2-40B4-BE49-F238E27FC236}">
                <a16:creationId xmlns:a16="http://schemas.microsoft.com/office/drawing/2014/main" id="{49BA081C-35C4-984F-A7B9-5139961C8007}"/>
              </a:ext>
            </a:extLst>
          </p:cNvPr>
          <p:cNvGraphicFramePr>
            <a:graphicFrameLocks/>
          </p:cNvGraphicFramePr>
          <p:nvPr>
            <p:extLst>
              <p:ext uri="{D42A27DB-BD31-4B8C-83A1-F6EECF244321}">
                <p14:modId xmlns:p14="http://schemas.microsoft.com/office/powerpoint/2010/main" val="2147699592"/>
              </p:ext>
            </p:extLst>
          </p:nvPr>
        </p:nvGraphicFramePr>
        <p:xfrm>
          <a:off x="525479" y="4047352"/>
          <a:ext cx="4571990" cy="2838747"/>
        </p:xfrm>
        <a:graphic>
          <a:graphicData uri="http://schemas.openxmlformats.org/drawingml/2006/chart">
            <c:chart xmlns:c="http://schemas.openxmlformats.org/drawingml/2006/chart" xmlns:r="http://schemas.openxmlformats.org/officeDocument/2006/relationships" r:id="rId5"/>
          </a:graphicData>
        </a:graphic>
      </p:graphicFrame>
      <p:grpSp>
        <p:nvGrpSpPr>
          <p:cNvPr id="20" name="Groupe 19">
            <a:extLst>
              <a:ext uri="{FF2B5EF4-FFF2-40B4-BE49-F238E27FC236}">
                <a16:creationId xmlns:a16="http://schemas.microsoft.com/office/drawing/2014/main" id="{E560D6A3-1294-4847-9820-ECF67997BC37}"/>
              </a:ext>
            </a:extLst>
          </p:cNvPr>
          <p:cNvGrpSpPr/>
          <p:nvPr/>
        </p:nvGrpSpPr>
        <p:grpSpPr>
          <a:xfrm>
            <a:off x="525479" y="4140200"/>
            <a:ext cx="4588473" cy="2622014"/>
            <a:chOff x="525479" y="4140200"/>
            <a:chExt cx="4588473" cy="2622014"/>
          </a:xfrm>
        </p:grpSpPr>
        <p:cxnSp>
          <p:nvCxnSpPr>
            <p:cNvPr id="43" name="Connecteur droit 42">
              <a:extLst>
                <a:ext uri="{FF2B5EF4-FFF2-40B4-BE49-F238E27FC236}">
                  <a16:creationId xmlns:a16="http://schemas.microsoft.com/office/drawing/2014/main" id="{9DD715A4-E4E1-D448-9596-EC319CD03162}"/>
                </a:ext>
              </a:extLst>
            </p:cNvPr>
            <p:cNvCxnSpPr>
              <a:cxnSpLocks/>
            </p:cNvCxnSpPr>
            <p:nvPr/>
          </p:nvCxnSpPr>
          <p:spPr>
            <a:xfrm>
              <a:off x="525479" y="4287793"/>
              <a:ext cx="457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71773045-2D2C-5244-8329-6B5C0695B2A5}"/>
                </a:ext>
              </a:extLst>
            </p:cNvPr>
            <p:cNvCxnSpPr>
              <a:cxnSpLocks/>
            </p:cNvCxnSpPr>
            <p:nvPr/>
          </p:nvCxnSpPr>
          <p:spPr>
            <a:xfrm>
              <a:off x="541952" y="5329883"/>
              <a:ext cx="457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D0ED0959-A7E0-AA46-8ECB-7C48CACBFD1F}"/>
                </a:ext>
              </a:extLst>
            </p:cNvPr>
            <p:cNvCxnSpPr>
              <a:cxnSpLocks/>
            </p:cNvCxnSpPr>
            <p:nvPr/>
          </p:nvCxnSpPr>
          <p:spPr>
            <a:xfrm>
              <a:off x="3218169" y="4140200"/>
              <a:ext cx="0" cy="2622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2" name="Connecteur droit 51">
            <a:extLst>
              <a:ext uri="{FF2B5EF4-FFF2-40B4-BE49-F238E27FC236}">
                <a16:creationId xmlns:a16="http://schemas.microsoft.com/office/drawing/2014/main" id="{9976BC91-D031-3942-8041-CD0864929067}"/>
              </a:ext>
            </a:extLst>
          </p:cNvPr>
          <p:cNvCxnSpPr>
            <a:cxnSpLocks/>
          </p:cNvCxnSpPr>
          <p:nvPr/>
        </p:nvCxnSpPr>
        <p:spPr>
          <a:xfrm>
            <a:off x="1744969" y="4140200"/>
            <a:ext cx="0" cy="2622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FDE1505C-6853-2D4B-BF6D-275A4FA3A9F7}"/>
              </a:ext>
            </a:extLst>
          </p:cNvPr>
          <p:cNvCxnSpPr>
            <a:cxnSpLocks/>
          </p:cNvCxnSpPr>
          <p:nvPr/>
        </p:nvCxnSpPr>
        <p:spPr>
          <a:xfrm>
            <a:off x="4674933" y="4140200"/>
            <a:ext cx="0" cy="2622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4A41B01D-D4C4-C84D-8BD7-DB4EF0547C10}"/>
              </a:ext>
            </a:extLst>
          </p:cNvPr>
          <p:cNvCxnSpPr>
            <a:cxnSpLocks/>
          </p:cNvCxnSpPr>
          <p:nvPr/>
        </p:nvCxnSpPr>
        <p:spPr>
          <a:xfrm>
            <a:off x="538169" y="5748293"/>
            <a:ext cx="457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21BD2FEC-1ACF-814C-BAD3-407A298A443D}"/>
              </a:ext>
            </a:extLst>
          </p:cNvPr>
          <p:cNvCxnSpPr>
            <a:cxnSpLocks/>
          </p:cNvCxnSpPr>
          <p:nvPr/>
        </p:nvCxnSpPr>
        <p:spPr>
          <a:xfrm>
            <a:off x="512769" y="5069284"/>
            <a:ext cx="457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9A321F0A-C3C7-2C47-A3F9-885A69AE1791}"/>
              </a:ext>
            </a:extLst>
          </p:cNvPr>
          <p:cNvCxnSpPr>
            <a:cxnSpLocks/>
          </p:cNvCxnSpPr>
          <p:nvPr/>
        </p:nvCxnSpPr>
        <p:spPr>
          <a:xfrm>
            <a:off x="979233" y="4127500"/>
            <a:ext cx="0" cy="2622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8C430D37-CF3F-ED4D-9BCC-670B4108950D}"/>
              </a:ext>
            </a:extLst>
          </p:cNvPr>
          <p:cNvCxnSpPr>
            <a:cxnSpLocks/>
          </p:cNvCxnSpPr>
          <p:nvPr/>
        </p:nvCxnSpPr>
        <p:spPr>
          <a:xfrm>
            <a:off x="2312733" y="4140200"/>
            <a:ext cx="0" cy="2622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Text Box 10">
            <a:extLst>
              <a:ext uri="{FF2B5EF4-FFF2-40B4-BE49-F238E27FC236}">
                <a16:creationId xmlns:a16="http://schemas.microsoft.com/office/drawing/2014/main" id="{CD7E039C-57DF-404B-830D-54872111C851}"/>
              </a:ext>
            </a:extLst>
          </p:cNvPr>
          <p:cNvSpPr txBox="1">
            <a:spLocks noChangeArrowheads="1"/>
          </p:cNvSpPr>
          <p:nvPr/>
        </p:nvSpPr>
        <p:spPr bwMode="auto">
          <a:xfrm>
            <a:off x="5148920" y="5716548"/>
            <a:ext cx="3881545" cy="954107"/>
          </a:xfrm>
          <a:prstGeom prst="rect">
            <a:avLst/>
          </a:prstGeom>
          <a:noFill/>
          <a:ln w="9525">
            <a:noFill/>
            <a:miter lim="800000"/>
            <a:headEnd/>
            <a:tailEnd/>
          </a:ln>
          <a:effectLst/>
        </p:spPr>
        <p:txBody>
          <a:bodyPr wrap="square">
            <a:spAutoFit/>
          </a:bodyPr>
          <a:lstStyle/>
          <a:p>
            <a:pPr algn="just">
              <a:spcAft>
                <a:spcPts val="0"/>
              </a:spcAft>
            </a:pPr>
            <a:r>
              <a:rPr lang="fr-FR" sz="1400" i="1" dirty="0">
                <a:solidFill>
                  <a:srgbClr val="800080"/>
                </a:solidFill>
              </a:rPr>
              <a:t>Afin d’éviter de traiter le point (1.8, 2.5) comme une anomalie, l’algorithme effectue un série de </a:t>
            </a:r>
            <a:r>
              <a:rPr lang="fr-FR" sz="1400" i="1" dirty="0" err="1">
                <a:solidFill>
                  <a:srgbClr val="800080"/>
                </a:solidFill>
              </a:rPr>
              <a:t>splits</a:t>
            </a:r>
            <a:r>
              <a:rPr lang="fr-FR" sz="1400" i="1" dirty="0">
                <a:solidFill>
                  <a:srgbClr val="800080"/>
                </a:solidFill>
              </a:rPr>
              <a:t> et conserve la moyenne du nombre de </a:t>
            </a:r>
            <a:r>
              <a:rPr lang="fr-FR" sz="1400" i="1" dirty="0" err="1">
                <a:solidFill>
                  <a:srgbClr val="800080"/>
                </a:solidFill>
              </a:rPr>
              <a:t>splits</a:t>
            </a:r>
            <a:r>
              <a:rPr lang="fr-FR" sz="1400" i="1" dirty="0">
                <a:solidFill>
                  <a:srgbClr val="800080"/>
                </a:solidFill>
              </a:rPr>
              <a:t> nécessaire pour isoler les individus.</a:t>
            </a:r>
          </a:p>
        </p:txBody>
      </p:sp>
    </p:spTree>
    <p:extLst>
      <p:ext uri="{BB962C8B-B14F-4D97-AF65-F5344CB8AC3E}">
        <p14:creationId xmlns:p14="http://schemas.microsoft.com/office/powerpoint/2010/main" val="18530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2"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3292" y="182563"/>
            <a:ext cx="5304658"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07097"/>
            <a:chOff x="0" y="998538"/>
            <a:chExt cx="9144000" cy="550709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9364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Algorithmes génétiques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S’inspirent de la théorie de l’évolution et des règles de la génétique qui permettent aux êtres vivants de s’adapter à leur environnement.</a:t>
              </a:r>
            </a:p>
            <a:p>
              <a:pPr lvl="1" algn="just">
                <a:spcAft>
                  <a:spcPts val="600"/>
                </a:spcAft>
                <a:buFont typeface="Wingdings" pitchFamily="2" charset="2"/>
                <a:buChar char="§"/>
              </a:pPr>
              <a:r>
                <a:rPr lang="fr-FR" i="1" dirty="0">
                  <a:solidFill>
                    <a:srgbClr val="800080"/>
                  </a:solidFill>
                </a:rPr>
                <a:t> Trois mécanismes gèrent l’évolution d’une population d’individus :</a:t>
              </a:r>
            </a:p>
            <a:p>
              <a:pPr lvl="2" algn="just">
                <a:spcAft>
                  <a:spcPts val="600"/>
                </a:spcAft>
                <a:buFont typeface="Wingdings" pitchFamily="2" charset="2"/>
                <a:buChar char="§"/>
              </a:pPr>
              <a:r>
                <a:rPr lang="fr-FR" i="1" dirty="0">
                  <a:solidFill>
                    <a:srgbClr val="800080"/>
                  </a:solidFill>
                </a:rPr>
                <a:t> La sélection permet aux individus les mieux adaptés à l'environnement de survivre plus longtemps que les autres.</a:t>
              </a:r>
            </a:p>
            <a:p>
              <a:pPr lvl="2" algn="just">
                <a:spcAft>
                  <a:spcPts val="600"/>
                </a:spcAft>
                <a:buFont typeface="Wingdings" pitchFamily="2" charset="2"/>
                <a:buChar char="§"/>
              </a:pPr>
              <a:r>
                <a:rPr lang="fr-FR" i="1" dirty="0">
                  <a:solidFill>
                    <a:srgbClr val="800080"/>
                  </a:solidFill>
                </a:rPr>
                <a:t> Le croisement génère des enfants qui vont hériter d’une combinaison des gènes de leurs parents.</a:t>
              </a:r>
            </a:p>
            <a:p>
              <a:pPr lvl="2" algn="just">
                <a:spcAft>
                  <a:spcPts val="600"/>
                </a:spcAft>
                <a:buFont typeface="Wingdings" pitchFamily="2" charset="2"/>
                <a:buChar char="§"/>
              </a:pPr>
              <a:r>
                <a:rPr lang="fr-FR" i="1" dirty="0">
                  <a:solidFill>
                    <a:srgbClr val="800080"/>
                  </a:solidFill>
                </a:rPr>
                <a:t> La mutation modifie de façon aléatoire certains gènes pour les individus.</a:t>
              </a:r>
            </a:p>
            <a:p>
              <a:pPr lvl="1" algn="just">
                <a:spcAft>
                  <a:spcPts val="600"/>
                </a:spcAft>
                <a:buFont typeface="Wingdings" pitchFamily="2" charset="2"/>
                <a:buChar char="§"/>
              </a:pPr>
              <a:r>
                <a:rPr lang="fr-FR" i="1" dirty="0">
                  <a:solidFill>
                    <a:srgbClr val="800080"/>
                  </a:solidFill>
                </a:rPr>
                <a:t> Une fonction objectif complète ces mécanismes et permet de mesurer l’adéquation d’un individu à son environnement.</a:t>
              </a:r>
            </a:p>
            <a:p>
              <a:pPr lvl="1" algn="just">
                <a:spcAft>
                  <a:spcPts val="600"/>
                </a:spcAft>
                <a:buFont typeface="Wingdings" pitchFamily="2" charset="2"/>
                <a:buChar char="§"/>
              </a:pPr>
              <a:r>
                <a:rPr lang="fr-FR" i="1" dirty="0">
                  <a:solidFill>
                    <a:srgbClr val="800080"/>
                  </a:solidFill>
                </a:rPr>
                <a:t> Le croisement et la mutation font évoluer la population.</a:t>
              </a:r>
            </a:p>
            <a:p>
              <a:pPr lvl="1" algn="just">
                <a:spcAft>
                  <a:spcPts val="600"/>
                </a:spcAft>
                <a:buFont typeface="Wingdings" pitchFamily="2" charset="2"/>
                <a:buChar char="§"/>
              </a:pPr>
              <a:r>
                <a:rPr lang="fr-FR" i="1" dirty="0">
                  <a:solidFill>
                    <a:srgbClr val="800080"/>
                  </a:solidFill>
                </a:rPr>
                <a:t> Les individus sont ensuite évalués par la fonction objectif et leur survie dépendra de leur niveau d’adaptation.</a:t>
              </a:r>
            </a:p>
          </p:txBody>
        </p:sp>
      </p:grpSp>
    </p:spTree>
    <p:extLst>
      <p:ext uri="{BB962C8B-B14F-4D97-AF65-F5344CB8AC3E}">
        <p14:creationId xmlns:p14="http://schemas.microsoft.com/office/powerpoint/2010/main" val="37703156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367503"/>
            <a:chOff x="0" y="998538"/>
            <a:chExt cx="9144000" cy="13675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75405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Exemples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Détection des erreurs sur l’exemple précédent.</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Isolation Forest</a:t>
              </a:r>
              <a:endParaRPr lang="fr-FR" sz="2000" b="1" dirty="0">
                <a:solidFill>
                  <a:schemeClr val="folHlink"/>
                </a:solidFill>
              </a:endParaRPr>
            </a:p>
          </p:txBody>
        </p:sp>
      </p:grpSp>
      <p:sp>
        <p:nvSpPr>
          <p:cNvPr id="84" name="Rectangle 1">
            <a:extLst>
              <a:ext uri="{FF2B5EF4-FFF2-40B4-BE49-F238E27FC236}">
                <a16:creationId xmlns:a16="http://schemas.microsoft.com/office/drawing/2014/main" id="{6D9F3A26-D19D-BC40-A1A5-2D309FBCEE5C}"/>
              </a:ext>
            </a:extLst>
          </p:cNvPr>
          <p:cNvSpPr>
            <a:spLocks noChangeArrowheads="1"/>
          </p:cNvSpPr>
          <p:nvPr/>
        </p:nvSpPr>
        <p:spPr bwMode="auto">
          <a:xfrm>
            <a:off x="572257" y="2398740"/>
            <a:ext cx="7859224" cy="160043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sklearn.ensemble</a:t>
            </a:r>
            <a:r>
              <a:rPr lang="fr-FR" sz="1400" i="1" dirty="0">
                <a:solidFill>
                  <a:srgbClr val="800080"/>
                </a:solidFill>
              </a:rPr>
              <a:t> import </a:t>
            </a:r>
            <a:r>
              <a:rPr lang="fr-FR" sz="1400" i="1" dirty="0" err="1">
                <a:solidFill>
                  <a:srgbClr val="800080"/>
                </a:solidFill>
              </a:rPr>
              <a:t>IsolationForest</a:t>
            </a:r>
            <a:endParaRPr lang="fr-FR" sz="1400" i="1" dirty="0">
              <a:solidFill>
                <a:srgbClr val="800080"/>
              </a:solidFill>
            </a:endParaRPr>
          </a:p>
          <a:p>
            <a:pPr>
              <a:tabLst>
                <a:tab pos="1558925" algn="ctr"/>
              </a:tabLst>
            </a:pPr>
            <a:r>
              <a:rPr lang="fr-FR" sz="1400" i="1" dirty="0">
                <a:solidFill>
                  <a:srgbClr val="800080"/>
                </a:solidFill>
              </a:rPr>
              <a:t>﻿X = </a:t>
            </a:r>
            <a:r>
              <a:rPr lang="fr-FR" sz="1400" i="1" dirty="0" err="1">
                <a:solidFill>
                  <a:srgbClr val="800080"/>
                </a:solidFill>
              </a:rPr>
              <a:t>np.loadtxt</a:t>
            </a:r>
            <a:r>
              <a:rPr lang="fr-FR" sz="1400" i="1" dirty="0">
                <a:solidFill>
                  <a:srgbClr val="800080"/>
                </a:solidFill>
              </a:rPr>
              <a:t>("</a:t>
            </a:r>
            <a:r>
              <a:rPr lang="fr-FR" sz="1400" i="1" dirty="0" err="1">
                <a:solidFill>
                  <a:srgbClr val="800080"/>
                </a:solidFill>
              </a:rPr>
              <a:t>DataIF.txt</a:t>
            </a:r>
            <a:r>
              <a:rPr lang="fr-FR" sz="1400" i="1" dirty="0">
                <a:solidFill>
                  <a:srgbClr val="800080"/>
                </a:solidFill>
              </a:rPr>
              <a:t>")			</a:t>
            </a:r>
            <a:r>
              <a:rPr lang="fr-FR" sz="1400" i="1" dirty="0">
                <a:solidFill>
                  <a:srgbClr val="419BDF"/>
                </a:solidFill>
              </a:rPr>
              <a:t> # Données </a:t>
            </a:r>
            <a:endParaRPr lang="fr-FR" sz="1400" i="1" dirty="0">
              <a:solidFill>
                <a:srgbClr val="800080"/>
              </a:solidFill>
            </a:endParaRPr>
          </a:p>
          <a:p>
            <a:pPr>
              <a:tabLst>
                <a:tab pos="1558925" algn="ctr"/>
              </a:tabLst>
            </a:pPr>
            <a:r>
              <a:rPr lang="fr-FR" sz="1400" i="1" dirty="0">
                <a:solidFill>
                  <a:srgbClr val="800080"/>
                </a:solidFill>
              </a:rPr>
              <a:t>model = </a:t>
            </a:r>
            <a:r>
              <a:rPr lang="fr-FR" sz="1400" i="1" dirty="0" err="1">
                <a:solidFill>
                  <a:srgbClr val="800080"/>
                </a:solidFill>
              </a:rPr>
              <a:t>IsolationForest</a:t>
            </a:r>
            <a:r>
              <a:rPr lang="fr-FR" sz="1400" i="1" dirty="0">
                <a:solidFill>
                  <a:srgbClr val="800080"/>
                </a:solidFill>
              </a:rPr>
              <a:t>(contamination=0.1)		</a:t>
            </a:r>
            <a:r>
              <a:rPr lang="fr-FR" sz="1400" i="1" dirty="0">
                <a:solidFill>
                  <a:srgbClr val="419BDF"/>
                </a:solidFill>
              </a:rPr>
              <a:t> # isolation de 10% des données  </a:t>
            </a:r>
            <a:endParaRPr lang="fr-FR" sz="1400" i="1" dirty="0">
              <a:solidFill>
                <a:srgbClr val="800080"/>
              </a:solidFill>
            </a:endParaRPr>
          </a:p>
          <a:p>
            <a:pPr>
              <a:tabLst>
                <a:tab pos="1558925" algn="ctr"/>
              </a:tabLst>
            </a:pPr>
            <a:r>
              <a:rPr lang="fr-FR" sz="1400" i="1" dirty="0" err="1">
                <a:solidFill>
                  <a:srgbClr val="800080"/>
                </a:solidFill>
              </a:rPr>
              <a:t>model.fit</a:t>
            </a:r>
            <a:r>
              <a:rPr lang="fr-FR" sz="1400" i="1" dirty="0">
                <a:solidFill>
                  <a:srgbClr val="800080"/>
                </a:solidFill>
              </a:rPr>
              <a:t>(X)</a:t>
            </a:r>
          </a:p>
          <a:p>
            <a:pPr>
              <a:tabLst>
                <a:tab pos="1558925" algn="ctr"/>
              </a:tabLst>
            </a:pPr>
            <a:r>
              <a:rPr lang="fr-FR" sz="1400" i="1" dirty="0">
                <a:solidFill>
                  <a:srgbClr val="419BDF"/>
                </a:solidFill>
              </a:rPr>
              <a:t># </a:t>
            </a:r>
            <a:r>
              <a:rPr lang="fr-FR" sz="1400" i="1" dirty="0" err="1">
                <a:solidFill>
                  <a:srgbClr val="419BDF"/>
                </a:solidFill>
              </a:rPr>
              <a:t>Predict</a:t>
            </a:r>
            <a:r>
              <a:rPr lang="fr-FR" sz="1400" i="1" dirty="0">
                <a:solidFill>
                  <a:srgbClr val="419BDF"/>
                </a:solidFill>
              </a:rPr>
              <a:t> est un tableau de 1 et -1 (anomalies)</a:t>
            </a:r>
            <a:endParaRPr lang="fr-FR" sz="1400" i="1" dirty="0">
              <a:solidFill>
                <a:srgbClr val="800080"/>
              </a:solidFill>
            </a:endParaRPr>
          </a:p>
          <a:p>
            <a:pPr>
              <a:tabLst>
                <a:tab pos="1558925" algn="ctr"/>
              </a:tabLst>
            </a:pPr>
            <a:r>
              <a:rPr lang="fr-FR" sz="1400" i="1" dirty="0" err="1">
                <a:solidFill>
                  <a:srgbClr val="800080"/>
                </a:solidFill>
              </a:rPr>
              <a:t>plt.scatter</a:t>
            </a:r>
            <a:r>
              <a:rPr lang="fr-FR" sz="1400" i="1" dirty="0">
                <a:solidFill>
                  <a:srgbClr val="800080"/>
                </a:solidFill>
              </a:rPr>
              <a:t>(X[:,0], X[:,1], c=</a:t>
            </a:r>
            <a:r>
              <a:rPr lang="fr-FR" sz="1400" i="1" dirty="0" err="1">
                <a:solidFill>
                  <a:srgbClr val="800080"/>
                </a:solidFill>
              </a:rPr>
              <a:t>model.predict</a:t>
            </a:r>
            <a:r>
              <a:rPr lang="fr-FR" sz="1400" i="1" dirty="0">
                <a:solidFill>
                  <a:srgbClr val="800080"/>
                </a:solidFill>
              </a:rPr>
              <a:t>(X))		</a:t>
            </a:r>
          </a:p>
          <a:p>
            <a:pPr>
              <a:tabLst>
                <a:tab pos="1558925" algn="ctr"/>
              </a:tabLst>
            </a:pPr>
            <a:r>
              <a:rPr lang="fr-FR" sz="1400" i="1" dirty="0" err="1">
                <a:solidFill>
                  <a:srgbClr val="800080"/>
                </a:solidFill>
              </a:rPr>
              <a:t>plt.show</a:t>
            </a:r>
            <a:r>
              <a:rPr lang="fr-FR" sz="1400" i="1" dirty="0">
                <a:solidFill>
                  <a:srgbClr val="800080"/>
                </a:solidFill>
              </a:rPr>
              <a:t>()</a:t>
            </a:r>
          </a:p>
        </p:txBody>
      </p:sp>
      <p:grpSp>
        <p:nvGrpSpPr>
          <p:cNvPr id="7" name="Groupe 6">
            <a:extLst>
              <a:ext uri="{FF2B5EF4-FFF2-40B4-BE49-F238E27FC236}">
                <a16:creationId xmlns:a16="http://schemas.microsoft.com/office/drawing/2014/main" id="{53C75544-FAB8-9B27-9A91-C5CD71FEA838}"/>
              </a:ext>
            </a:extLst>
          </p:cNvPr>
          <p:cNvGrpSpPr/>
          <p:nvPr/>
        </p:nvGrpSpPr>
        <p:grpSpPr>
          <a:xfrm>
            <a:off x="572257" y="4136221"/>
            <a:ext cx="8270095" cy="2278987"/>
            <a:chOff x="572257" y="4136221"/>
            <a:chExt cx="8270095" cy="2278987"/>
          </a:xfrm>
        </p:grpSpPr>
        <p:sp>
          <p:nvSpPr>
            <p:cNvPr id="99" name="Rectangle 1">
              <a:extLst>
                <a:ext uri="{FF2B5EF4-FFF2-40B4-BE49-F238E27FC236}">
                  <a16:creationId xmlns:a16="http://schemas.microsoft.com/office/drawing/2014/main" id="{4C70F045-972F-5A44-BFC0-7CC917B19190}"/>
                </a:ext>
              </a:extLst>
            </p:cNvPr>
            <p:cNvSpPr>
              <a:spLocks noChangeArrowheads="1"/>
            </p:cNvSpPr>
            <p:nvPr/>
          </p:nvSpPr>
          <p:spPr bwMode="auto">
            <a:xfrm>
              <a:off x="572257" y="4599326"/>
              <a:ext cx="7859224"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﻿digits = </a:t>
              </a:r>
              <a:r>
                <a:rPr lang="fr-FR" sz="1400" i="1" dirty="0" err="1">
                  <a:solidFill>
                    <a:srgbClr val="800080"/>
                  </a:solidFill>
                </a:rPr>
                <a:t>load_digits</a:t>
              </a:r>
              <a:r>
                <a:rPr lang="fr-FR" sz="1400" i="1" dirty="0">
                  <a:solidFill>
                    <a:srgbClr val="800080"/>
                  </a:solidFill>
                </a:rPr>
                <a:t>()				</a:t>
              </a:r>
              <a:r>
                <a:rPr lang="fr-FR" sz="1400" i="1" dirty="0">
                  <a:solidFill>
                    <a:srgbClr val="419BDF"/>
                  </a:solidFill>
                </a:rPr>
                <a:t> # Jeu de données des digits (8*8) </a:t>
              </a:r>
              <a:endParaRPr lang="fr-FR" sz="1400" i="1" dirty="0">
                <a:solidFill>
                  <a:srgbClr val="800080"/>
                </a:solidFill>
              </a:endParaRPr>
            </a:p>
            <a:p>
              <a:pPr>
                <a:tabLst>
                  <a:tab pos="1558925" algn="ctr"/>
                </a:tabLst>
              </a:pPr>
              <a:r>
                <a:rPr lang="fr-FR" sz="1400" i="1" dirty="0">
                  <a:solidFill>
                    <a:srgbClr val="800080"/>
                  </a:solidFill>
                </a:rPr>
                <a:t>images = </a:t>
              </a:r>
              <a:r>
                <a:rPr lang="fr-FR" sz="1400" i="1" dirty="0" err="1">
                  <a:solidFill>
                    <a:srgbClr val="800080"/>
                  </a:solidFill>
                </a:rPr>
                <a:t>digits.images</a:t>
              </a:r>
              <a:r>
                <a:rPr lang="fr-FR" sz="1400" i="1" dirty="0">
                  <a:solidFill>
                    <a:srgbClr val="800080"/>
                  </a:solidFill>
                </a:rPr>
                <a:t>				</a:t>
              </a:r>
              <a:r>
                <a:rPr lang="fr-FR" sz="1400" i="1" dirty="0">
                  <a:solidFill>
                    <a:srgbClr val="419BDF"/>
                  </a:solidFill>
                </a:rPr>
                <a:t> # Matrice (1796, 8, 8)</a:t>
              </a:r>
            </a:p>
            <a:p>
              <a:pPr>
                <a:tabLst>
                  <a:tab pos="1558925" algn="ctr"/>
                </a:tabLst>
              </a:pPr>
              <a:r>
                <a:rPr lang="fr-FR" sz="1400" i="1" dirty="0">
                  <a:solidFill>
                    <a:srgbClr val="800080"/>
                  </a:solidFill>
                </a:rPr>
                <a:t>X = </a:t>
              </a:r>
              <a:r>
                <a:rPr lang="fr-FR" sz="1400" i="1" dirty="0" err="1">
                  <a:solidFill>
                    <a:srgbClr val="800080"/>
                  </a:solidFill>
                </a:rPr>
                <a:t>digits.data</a:t>
              </a:r>
              <a:r>
                <a:rPr lang="fr-FR" sz="1400" i="1" dirty="0">
                  <a:solidFill>
                    <a:srgbClr val="800080"/>
                  </a:solidFill>
                </a:rPr>
                <a:t> ; y =</a:t>
              </a:r>
              <a:r>
                <a:rPr lang="fr-FR" sz="1400" i="1" dirty="0" err="1">
                  <a:solidFill>
                    <a:srgbClr val="800080"/>
                  </a:solidFill>
                </a:rPr>
                <a:t>digits.target</a:t>
              </a:r>
              <a:r>
                <a:rPr lang="fr-FR" sz="1400" i="1" dirty="0">
                  <a:solidFill>
                    <a:srgbClr val="800080"/>
                  </a:solidFill>
                </a:rPr>
                <a:t>	</a:t>
              </a:r>
            </a:p>
            <a:p>
              <a:pPr>
                <a:tabLst>
                  <a:tab pos="1558925" algn="ctr"/>
                </a:tabLst>
              </a:pPr>
              <a:r>
                <a:rPr lang="fr-FR" sz="1400" i="1" dirty="0">
                  <a:solidFill>
                    <a:srgbClr val="800080"/>
                  </a:solidFill>
                </a:rPr>
                <a:t>model = </a:t>
              </a:r>
              <a:r>
                <a:rPr lang="fr-FR" sz="1400" i="1" dirty="0" err="1">
                  <a:solidFill>
                    <a:srgbClr val="800080"/>
                  </a:solidFill>
                </a:rPr>
                <a:t>IsolationForest</a:t>
              </a:r>
              <a:r>
                <a:rPr lang="fr-FR" sz="1400" i="1" dirty="0">
                  <a:solidFill>
                    <a:srgbClr val="800080"/>
                  </a:solidFill>
                </a:rPr>
                <a:t>(</a:t>
              </a:r>
              <a:r>
                <a:rPr lang="fr-FR" sz="1400" i="1" dirty="0" err="1">
                  <a:solidFill>
                    <a:srgbClr val="800080"/>
                  </a:solidFill>
                </a:rPr>
                <a:t>random_state</a:t>
              </a:r>
              <a:r>
                <a:rPr lang="fr-FR" sz="1400" i="1" dirty="0">
                  <a:solidFill>
                    <a:srgbClr val="800080"/>
                  </a:solidFill>
                </a:rPr>
                <a:t>=0,  contamination=0.02)    </a:t>
              </a:r>
              <a:r>
                <a:rPr lang="fr-FR" sz="1400" i="1" dirty="0">
                  <a:solidFill>
                    <a:srgbClr val="419BDF"/>
                  </a:solidFill>
                </a:rPr>
                <a:t># isolation de 2% des données </a:t>
              </a:r>
              <a:endParaRPr lang="fr-FR" sz="1400" i="1" dirty="0">
                <a:solidFill>
                  <a:srgbClr val="800080"/>
                </a:solidFill>
              </a:endParaRPr>
            </a:p>
            <a:p>
              <a:pPr>
                <a:tabLst>
                  <a:tab pos="1558925" algn="ctr"/>
                </a:tabLst>
              </a:pPr>
              <a:r>
                <a:rPr lang="fr-FR" sz="1400" i="1" dirty="0" err="1">
                  <a:solidFill>
                    <a:srgbClr val="800080"/>
                  </a:solidFill>
                </a:rPr>
                <a:t>model.fit</a:t>
              </a:r>
              <a:r>
                <a:rPr lang="fr-FR" sz="1400" i="1" dirty="0">
                  <a:solidFill>
                    <a:srgbClr val="800080"/>
                  </a:solidFill>
                </a:rPr>
                <a:t>(X)</a:t>
              </a:r>
            </a:p>
            <a:p>
              <a:pPr>
                <a:tabLst>
                  <a:tab pos="1558925" algn="ctr"/>
                </a:tabLst>
              </a:pPr>
              <a:r>
                <a:rPr lang="fr-FR" sz="1400" i="1" dirty="0">
                  <a:solidFill>
                    <a:srgbClr val="800080"/>
                  </a:solidFill>
                </a:rPr>
                <a:t>anomalies = </a:t>
              </a:r>
              <a:r>
                <a:rPr lang="fr-FR" sz="1400" i="1" dirty="0" err="1">
                  <a:solidFill>
                    <a:srgbClr val="800080"/>
                  </a:solidFill>
                </a:rPr>
                <a:t>np.where</a:t>
              </a:r>
              <a:r>
                <a:rPr lang="fr-FR" sz="1400" i="1" dirty="0">
                  <a:solidFill>
                    <a:srgbClr val="800080"/>
                  </a:solidFill>
                </a:rPr>
                <a:t>(</a:t>
              </a:r>
              <a:r>
                <a:rPr lang="fr-FR" sz="1400" i="1" dirty="0" err="1">
                  <a:solidFill>
                    <a:srgbClr val="800080"/>
                  </a:solidFill>
                </a:rPr>
                <a:t>model.predict</a:t>
              </a:r>
              <a:r>
                <a:rPr lang="fr-FR" sz="1400" i="1" dirty="0">
                  <a:solidFill>
                    <a:srgbClr val="800080"/>
                  </a:solidFill>
                </a:rPr>
                <a:t>(X)==-1)</a:t>
              </a:r>
            </a:p>
            <a:p>
              <a:pPr>
                <a:tabLst>
                  <a:tab pos="1558925" algn="ctr"/>
                </a:tabLst>
              </a:pPr>
              <a:r>
                <a:rPr lang="fr-FR" sz="1400" i="1" dirty="0">
                  <a:solidFill>
                    <a:srgbClr val="800080"/>
                  </a:solidFill>
                </a:rPr>
                <a:t>﻿</a:t>
              </a:r>
              <a:r>
                <a:rPr lang="fr-FR" sz="1400" i="1" dirty="0" err="1">
                  <a:solidFill>
                    <a:srgbClr val="800080"/>
                  </a:solidFill>
                </a:rPr>
                <a:t>plt.imshow</a:t>
              </a:r>
              <a:r>
                <a:rPr lang="fr-FR" sz="1400" i="1" dirty="0">
                  <a:solidFill>
                    <a:srgbClr val="800080"/>
                  </a:solidFill>
                </a:rPr>
                <a:t>(images[anomalies][0]) </a:t>
              </a:r>
            </a:p>
            <a:p>
              <a:pPr>
                <a:tabLst>
                  <a:tab pos="1558925" algn="ctr"/>
                </a:tabLst>
              </a:pPr>
              <a:r>
                <a:rPr lang="fr-FR" sz="1400" i="1" dirty="0">
                  <a:solidFill>
                    <a:srgbClr val="800080"/>
                  </a:solidFill>
                </a:rPr>
                <a:t>﻿</a:t>
              </a:r>
              <a:r>
                <a:rPr lang="fr-FR" sz="1400" i="1" dirty="0" err="1">
                  <a:solidFill>
                    <a:srgbClr val="800080"/>
                  </a:solidFill>
                </a:rPr>
                <a:t>plt.title</a:t>
              </a:r>
              <a:r>
                <a:rPr lang="fr-FR" sz="1400" i="1" dirty="0">
                  <a:solidFill>
                    <a:srgbClr val="800080"/>
                  </a:solidFill>
                </a:rPr>
                <a:t>(y[anomalies][0])</a:t>
              </a:r>
            </a:p>
          </p:txBody>
        </p:sp>
        <p:sp>
          <p:nvSpPr>
            <p:cNvPr id="3" name="Text Box 10">
              <a:extLst>
                <a:ext uri="{FF2B5EF4-FFF2-40B4-BE49-F238E27FC236}">
                  <a16:creationId xmlns:a16="http://schemas.microsoft.com/office/drawing/2014/main" id="{95F14E89-69D1-5494-A176-9C2789CCC1EC}"/>
                </a:ext>
              </a:extLst>
            </p:cNvPr>
            <p:cNvSpPr txBox="1">
              <a:spLocks noChangeArrowheads="1"/>
            </p:cNvSpPr>
            <p:nvPr/>
          </p:nvSpPr>
          <p:spPr bwMode="auto">
            <a:xfrm>
              <a:off x="701933" y="4136221"/>
              <a:ext cx="8140419" cy="369332"/>
            </a:xfrm>
            <a:prstGeom prst="rect">
              <a:avLst/>
            </a:prstGeom>
            <a:noFill/>
            <a:ln w="9525">
              <a:noFill/>
              <a:miter lim="800000"/>
              <a:headEnd/>
              <a:tailEnd/>
            </a:ln>
            <a:effectLst/>
          </p:spPr>
          <p:txBody>
            <a:bodyPr wrap="square">
              <a:spAutoFit/>
            </a:bodyPr>
            <a:lstStyle/>
            <a:p>
              <a:pPr lvl="1" algn="just">
                <a:spcAft>
                  <a:spcPts val="600"/>
                </a:spcAft>
                <a:buClr>
                  <a:schemeClr val="accent2"/>
                </a:buClr>
                <a:buFont typeface="Wingdings" pitchFamily="2" charset="2"/>
                <a:buChar char="§"/>
              </a:pPr>
              <a:r>
                <a:rPr lang="fr-FR" i="1" dirty="0">
                  <a:solidFill>
                    <a:srgbClr val="800080"/>
                  </a:solidFill>
                </a:rPr>
                <a:t> Identification des </a:t>
              </a:r>
              <a:r>
                <a:rPr lang="fr-FR" i="1" dirty="0" err="1">
                  <a:solidFill>
                    <a:srgbClr val="800080"/>
                  </a:solidFill>
                </a:rPr>
                <a:t>outliers</a:t>
              </a:r>
              <a:r>
                <a:rPr lang="fr-FR" i="1" dirty="0">
                  <a:solidFill>
                    <a:srgbClr val="800080"/>
                  </a:solidFill>
                </a:rPr>
                <a:t> sur les digits.</a:t>
              </a:r>
            </a:p>
          </p:txBody>
        </p:sp>
      </p:grpSp>
      <p:pic>
        <p:nvPicPr>
          <p:cNvPr id="5" name="Image 4">
            <a:extLst>
              <a:ext uri="{FF2B5EF4-FFF2-40B4-BE49-F238E27FC236}">
                <a16:creationId xmlns:a16="http://schemas.microsoft.com/office/drawing/2014/main" id="{60A43F45-A637-6246-8023-A000F068A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017" y="2044576"/>
            <a:ext cx="5842000" cy="4381500"/>
          </a:xfrm>
          <a:prstGeom prst="rect">
            <a:avLst/>
          </a:prstGeom>
        </p:spPr>
      </p:pic>
      <p:pic>
        <p:nvPicPr>
          <p:cNvPr id="8" name="Image 7">
            <a:extLst>
              <a:ext uri="{FF2B5EF4-FFF2-40B4-BE49-F238E27FC236}">
                <a16:creationId xmlns:a16="http://schemas.microsoft.com/office/drawing/2014/main" id="{2B9E185D-E78C-ADB0-F0BB-B67B9E5AA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2922" y="2053567"/>
            <a:ext cx="5842000" cy="4381500"/>
          </a:xfrm>
          <a:prstGeom prst="rect">
            <a:avLst/>
          </a:prstGeom>
        </p:spPr>
      </p:pic>
    </p:spTree>
    <p:extLst>
      <p:ext uri="{BB962C8B-B14F-4D97-AF65-F5344CB8AC3E}">
        <p14:creationId xmlns:p14="http://schemas.microsoft.com/office/powerpoint/2010/main" val="201499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861040"/>
            <a:chOff x="0" y="998538"/>
            <a:chExt cx="9144000" cy="586104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524759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anomalies avec DBSCAN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L’algorithme DBSCAN utilise deux paramètres, le rayon 𝛆 et le nombre minimum de points (</a:t>
              </a:r>
              <a:r>
                <a:rPr lang="fr-FR" i="1" dirty="0" err="1">
                  <a:solidFill>
                    <a:srgbClr val="800080"/>
                  </a:solidFill>
                </a:rPr>
                <a:t>min_samples</a:t>
              </a:r>
              <a:r>
                <a:rPr lang="fr-FR" i="1" dirty="0">
                  <a:solidFill>
                    <a:srgbClr val="800080"/>
                  </a:solidFill>
                </a:rPr>
                <a:t>) devant se situer dans ce rayon.</a:t>
              </a:r>
            </a:p>
            <a:p>
              <a:pPr lvl="1" algn="just">
                <a:spcAft>
                  <a:spcPts val="600"/>
                </a:spcAft>
                <a:buFont typeface="Wingdings" pitchFamily="2" charset="2"/>
                <a:buChar char="§"/>
              </a:pPr>
              <a:r>
                <a:rPr lang="fr-FR" i="1" dirty="0">
                  <a:solidFill>
                    <a:srgbClr val="800080"/>
                  </a:solidFill>
                </a:rPr>
                <a:t> Le principe de la méthode consiste :</a:t>
              </a:r>
            </a:p>
            <a:p>
              <a:pPr lvl="2" algn="just">
                <a:spcAft>
                  <a:spcPts val="600"/>
                </a:spcAft>
                <a:buFont typeface="Wingdings" pitchFamily="2" charset="2"/>
                <a:buChar char="§"/>
              </a:pPr>
              <a:r>
                <a:rPr lang="fr-FR" i="1" dirty="0">
                  <a:solidFill>
                    <a:srgbClr val="800080"/>
                  </a:solidFill>
                </a:rPr>
                <a:t> Compter le nombre de points dans le rayon 𝛆 d’un individu.</a:t>
              </a:r>
            </a:p>
            <a:p>
              <a:pPr lvl="2" algn="just">
                <a:spcAft>
                  <a:spcPts val="600"/>
                </a:spcAft>
                <a:buFont typeface="Wingdings" pitchFamily="2" charset="2"/>
                <a:buChar char="§"/>
              </a:pPr>
              <a:r>
                <a:rPr lang="fr-FR" i="1" dirty="0">
                  <a:solidFill>
                    <a:srgbClr val="800080"/>
                  </a:solidFill>
                </a:rPr>
                <a:t> Un individu qui compte au moins (min_samples-1) voisins, est considérée comme un individu cœur.  </a:t>
              </a:r>
            </a:p>
            <a:p>
              <a:pPr lvl="2" algn="just">
                <a:spcAft>
                  <a:spcPts val="600"/>
                </a:spcAft>
                <a:buFont typeface="Wingdings" pitchFamily="2" charset="2"/>
                <a:buChar char="§"/>
              </a:pPr>
              <a:r>
                <a:rPr lang="fr-FR" i="1" dirty="0">
                  <a:solidFill>
                    <a:srgbClr val="800080"/>
                  </a:solidFill>
                </a:rPr>
                <a:t> Les individus au voisinage d’un cœur appartiennent au même cluster. Si des individus cœurs sont proches on obtient une séquence d’individus cœur qui constitue un unique cluster.</a:t>
              </a:r>
            </a:p>
            <a:p>
              <a:pPr lvl="2" algn="just">
                <a:spcAft>
                  <a:spcPts val="600"/>
                </a:spcAft>
                <a:buFont typeface="Wingdings" pitchFamily="2" charset="2"/>
                <a:buChar char="§"/>
              </a:pPr>
              <a:r>
                <a:rPr lang="fr-FR" i="1" dirty="0">
                  <a:solidFill>
                    <a:srgbClr val="800080"/>
                  </a:solidFill>
                </a:rPr>
                <a:t> Un individu qui n’a pas d’individu cœur dans son voisinage est considérée comme une anomalie.</a:t>
              </a:r>
            </a:p>
            <a:p>
              <a:pPr lvl="1" algn="just">
                <a:spcAft>
                  <a:spcPts val="600"/>
                </a:spcAft>
                <a:buFont typeface="Wingdings" pitchFamily="2" charset="2"/>
                <a:buChar char="§"/>
              </a:pPr>
              <a:r>
                <a:rPr lang="fr-FR" i="1" dirty="0">
                  <a:solidFill>
                    <a:srgbClr val="800080"/>
                  </a:solidFill>
                </a:rPr>
                <a:t> DBSCAN utilise la distance euclidienne comme métrique.</a:t>
              </a:r>
            </a:p>
            <a:p>
              <a:pPr lvl="1" algn="just">
                <a:spcAft>
                  <a:spcPts val="600"/>
                </a:spcAft>
                <a:buFont typeface="Wingdings" pitchFamily="2" charset="2"/>
                <a:buChar char="§"/>
              </a:pPr>
              <a:r>
                <a:rPr lang="fr-FR" i="1" dirty="0">
                  <a:solidFill>
                    <a:srgbClr val="800080"/>
                  </a:solidFill>
                </a:rPr>
                <a:t> Il n’est pas nécessaire de définir le nombre de clusters et de plus l’algorithme permet de gérer les valeurs aberrantes ou  les anomalies. </a:t>
              </a:r>
            </a:p>
            <a:p>
              <a:pPr lvl="1" algn="just">
                <a:spcAft>
                  <a:spcPts val="600"/>
                </a:spcAft>
                <a:buFont typeface="Wingdings" pitchFamily="2" charset="2"/>
                <a:buChar char="§"/>
              </a:pPr>
              <a:r>
                <a:rPr lang="fr-FR" i="1" dirty="0">
                  <a:solidFill>
                    <a:srgbClr val="800080"/>
                  </a:solidFill>
                </a:rPr>
                <a:t> Le principale problème consiste à choisir la bonne valeur pour epsilon</a:t>
              </a:r>
              <a:r>
                <a:rPr lang="el-GR" i="1" dirty="0">
                  <a:solidFill>
                    <a:srgbClr val="800080"/>
                  </a:solidFill>
                </a:rPr>
                <a:t>.</a:t>
              </a:r>
              <a:endParaRPr lang="fr-FR" i="1" dirty="0">
                <a:solidFill>
                  <a:srgbClr val="800080"/>
                </a:solidFill>
              </a:endParaRP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DBSCAN</a:t>
              </a:r>
              <a:endParaRPr lang="fr-FR" sz="2000" b="1" dirty="0">
                <a:solidFill>
                  <a:schemeClr val="folHlink"/>
                </a:solidFill>
              </a:endParaRPr>
            </a:p>
          </p:txBody>
        </p:sp>
      </p:grpSp>
    </p:spTree>
    <p:extLst>
      <p:ext uri="{BB962C8B-B14F-4D97-AF65-F5344CB8AC3E}">
        <p14:creationId xmlns:p14="http://schemas.microsoft.com/office/powerpoint/2010/main" val="2194315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275443"/>
            <a:chOff x="0" y="998538"/>
            <a:chExt cx="9144000" cy="227544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166199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Exemple</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rPr>
                <a:t> Un model de type </a:t>
              </a:r>
              <a:r>
                <a:rPr lang="fr-FR" i="1" dirty="0" err="1">
                  <a:solidFill>
                    <a:srgbClr val="800080"/>
                  </a:solidFill>
                </a:rPr>
                <a:t>NearestNeighbors</a:t>
              </a:r>
              <a:r>
                <a:rPr lang="fr-FR" i="1" dirty="0">
                  <a:solidFill>
                    <a:srgbClr val="800080"/>
                  </a:solidFill>
                </a:rPr>
                <a:t> peut être entrainer pour obtenir une estimation de la valeur d’epsilon. </a:t>
              </a:r>
            </a:p>
            <a:p>
              <a:pPr lvl="1" algn="just">
                <a:spcAft>
                  <a:spcPts val="600"/>
                </a:spcAft>
                <a:buFont typeface="Wingdings" pitchFamily="2" charset="2"/>
                <a:buChar char="§"/>
              </a:pPr>
              <a:r>
                <a:rPr lang="fr-FR" i="1" dirty="0">
                  <a:solidFill>
                    <a:srgbClr val="800080"/>
                  </a:solidFill>
                </a:rPr>
                <a:t> La valeur d’epsilon peut être choisi de tel sorte que +90% des individus aient un voisin.</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Apprentissage non supervisé</a:t>
              </a:r>
              <a:endParaRPr lang="fr-FR" sz="2000" b="1" dirty="0">
                <a:solidFill>
                  <a:schemeClr val="folHlink"/>
                </a:solidFill>
              </a:endParaRPr>
            </a:p>
          </p:txBody>
        </p:sp>
      </p:grpSp>
      <p:sp>
        <p:nvSpPr>
          <p:cNvPr id="11" name="Rectangle 1">
            <a:extLst>
              <a:ext uri="{FF2B5EF4-FFF2-40B4-BE49-F238E27FC236}">
                <a16:creationId xmlns:a16="http://schemas.microsoft.com/office/drawing/2014/main" id="{4F5E7A80-4ACF-B241-9488-A422DA042A16}"/>
              </a:ext>
            </a:extLst>
          </p:cNvPr>
          <p:cNvSpPr>
            <a:spLocks noChangeArrowheads="1"/>
          </p:cNvSpPr>
          <p:nvPr/>
        </p:nvSpPr>
        <p:spPr bwMode="auto">
          <a:xfrm>
            <a:off x="268591" y="3228605"/>
            <a:ext cx="4462182"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Création d’un jeu de données</a:t>
            </a:r>
            <a:endParaRPr lang="fr-FR" sz="1400" i="1" dirty="0">
              <a:solidFill>
                <a:srgbClr val="800080"/>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sklearn.datasets</a:t>
            </a:r>
            <a:r>
              <a:rPr lang="fr-FR" sz="1400" i="1" dirty="0">
                <a:solidFill>
                  <a:srgbClr val="800080"/>
                </a:solidFill>
              </a:rPr>
              <a:t> import </a:t>
            </a:r>
            <a:r>
              <a:rPr lang="fr-FR" sz="1400" i="1" dirty="0" err="1">
                <a:solidFill>
                  <a:srgbClr val="800080"/>
                </a:solidFill>
              </a:rPr>
              <a:t>make_blobs</a:t>
            </a:r>
            <a:endParaRPr lang="fr-FR" sz="1400" i="1" dirty="0">
              <a:solidFill>
                <a:srgbClr val="800080"/>
              </a:solidFill>
            </a:endParaRPr>
          </a:p>
          <a:p>
            <a:pPr>
              <a:tabLst>
                <a:tab pos="1558925" algn="ctr"/>
              </a:tabLst>
            </a:pPr>
            <a:r>
              <a:rPr lang="fr-FR" sz="1400" i="1" dirty="0">
                <a:solidFill>
                  <a:srgbClr val="800080"/>
                </a:solidFill>
              </a:rPr>
              <a:t>﻿X, y = </a:t>
            </a:r>
            <a:r>
              <a:rPr lang="fr-FR" sz="1400" i="1" dirty="0" err="1">
                <a:solidFill>
                  <a:srgbClr val="800080"/>
                </a:solidFill>
              </a:rPr>
              <a:t>make_blobs</a:t>
            </a:r>
            <a:r>
              <a:rPr lang="fr-FR" sz="1400" i="1" dirty="0">
                <a:solidFill>
                  <a:srgbClr val="800080"/>
                </a:solidFill>
              </a:rPr>
              <a:t>(</a:t>
            </a:r>
            <a:r>
              <a:rPr lang="fr-FR" sz="1400" i="1" dirty="0" err="1">
                <a:solidFill>
                  <a:srgbClr val="800080"/>
                </a:solidFill>
              </a:rPr>
              <a:t>n_samples</a:t>
            </a:r>
            <a:r>
              <a:rPr lang="fr-FR" sz="1400" i="1" dirty="0">
                <a:solidFill>
                  <a:srgbClr val="800080"/>
                </a:solidFill>
              </a:rPr>
              <a:t>=400, </a:t>
            </a:r>
            <a:r>
              <a:rPr lang="fr-FR" sz="1400" i="1" dirty="0" err="1">
                <a:solidFill>
                  <a:srgbClr val="800080"/>
                </a:solidFill>
              </a:rPr>
              <a:t>cluster_std</a:t>
            </a:r>
            <a:r>
              <a:rPr lang="fr-FR" sz="1400" i="1" dirty="0">
                <a:solidFill>
                  <a:srgbClr val="800080"/>
                </a:solidFill>
              </a:rPr>
              <a:t> = 0.4)</a:t>
            </a:r>
          </a:p>
          <a:p>
            <a:pPr>
              <a:tabLst>
                <a:tab pos="1558925" algn="ctr"/>
              </a:tabLst>
            </a:pPr>
            <a:r>
              <a:rPr lang="fr-FR" sz="1400" i="1" dirty="0" err="1">
                <a:solidFill>
                  <a:srgbClr val="800080"/>
                </a:solidFill>
              </a:rPr>
              <a:t>plt.scatter</a:t>
            </a:r>
            <a:r>
              <a:rPr lang="fr-FR" sz="1400" i="1" dirty="0">
                <a:solidFill>
                  <a:srgbClr val="800080"/>
                </a:solidFill>
              </a:rPr>
              <a:t>(x=X[:,0], y=X[:,1], s=3)</a:t>
            </a:r>
          </a:p>
        </p:txBody>
      </p:sp>
      <p:pic>
        <p:nvPicPr>
          <p:cNvPr id="4" name="Image 3">
            <a:extLst>
              <a:ext uri="{FF2B5EF4-FFF2-40B4-BE49-F238E27FC236}">
                <a16:creationId xmlns:a16="http://schemas.microsoft.com/office/drawing/2014/main" id="{D91B0D85-9B4D-1242-BC5F-A112FAED6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200" y="2971558"/>
            <a:ext cx="3850539" cy="2887904"/>
          </a:xfrm>
          <a:prstGeom prst="rect">
            <a:avLst/>
          </a:prstGeom>
        </p:spPr>
      </p:pic>
      <p:sp>
        <p:nvSpPr>
          <p:cNvPr id="15" name="Rectangle 1">
            <a:extLst>
              <a:ext uri="{FF2B5EF4-FFF2-40B4-BE49-F238E27FC236}">
                <a16:creationId xmlns:a16="http://schemas.microsoft.com/office/drawing/2014/main" id="{398ABEB7-1E25-1F4C-9ABE-6886737EF241}"/>
              </a:ext>
            </a:extLst>
          </p:cNvPr>
          <p:cNvSpPr>
            <a:spLocks noChangeArrowheads="1"/>
          </p:cNvSpPr>
          <p:nvPr/>
        </p:nvSpPr>
        <p:spPr bwMode="auto">
          <a:xfrm>
            <a:off x="270449" y="4290549"/>
            <a:ext cx="4462181"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Calcul des distances</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sklearn.neighbors</a:t>
            </a:r>
            <a:r>
              <a:rPr lang="fr-FR" sz="1400" i="1" dirty="0">
                <a:solidFill>
                  <a:srgbClr val="800080"/>
                </a:solidFill>
              </a:rPr>
              <a:t> import </a:t>
            </a:r>
            <a:r>
              <a:rPr lang="fr-FR" sz="1400" i="1" dirty="0" err="1">
                <a:solidFill>
                  <a:srgbClr val="800080"/>
                </a:solidFill>
              </a:rPr>
              <a:t>NearestNeighbors</a:t>
            </a:r>
            <a:r>
              <a:rPr lang="fr-FR" sz="1400" i="1" dirty="0">
                <a:solidFill>
                  <a:srgbClr val="800080"/>
                </a:solidFill>
              </a:rPr>
              <a:t> </a:t>
            </a:r>
          </a:p>
          <a:p>
            <a:pPr>
              <a:tabLst>
                <a:tab pos="1558925" algn="ctr"/>
              </a:tabLst>
            </a:pPr>
            <a:r>
              <a:rPr lang="fr-FR" sz="1400" i="1" dirty="0">
                <a:solidFill>
                  <a:srgbClr val="800080"/>
                </a:solidFill>
              </a:rPr>
              <a:t>﻿model = </a:t>
            </a:r>
            <a:r>
              <a:rPr lang="fr-FR" sz="1400" i="1" dirty="0" err="1">
                <a:solidFill>
                  <a:srgbClr val="800080"/>
                </a:solidFill>
              </a:rPr>
              <a:t>NearestNeighbors</a:t>
            </a:r>
            <a:r>
              <a:rPr lang="fr-FR" sz="1400" i="1" dirty="0">
                <a:solidFill>
                  <a:srgbClr val="800080"/>
                </a:solidFill>
              </a:rPr>
              <a:t>(</a:t>
            </a:r>
            <a:r>
              <a:rPr lang="fr-FR" sz="1400" i="1" dirty="0" err="1">
                <a:solidFill>
                  <a:srgbClr val="800080"/>
                </a:solidFill>
              </a:rPr>
              <a:t>n_neighbors</a:t>
            </a:r>
            <a:r>
              <a:rPr lang="fr-FR" sz="1400" i="1" dirty="0">
                <a:solidFill>
                  <a:srgbClr val="800080"/>
                </a:solidFill>
              </a:rPr>
              <a:t>=2).fit(X)</a:t>
            </a:r>
          </a:p>
          <a:p>
            <a:pPr>
              <a:tabLst>
                <a:tab pos="1558925" algn="ctr"/>
              </a:tabLst>
            </a:pPr>
            <a:r>
              <a:rPr lang="fr-FR" sz="1400" i="1" dirty="0">
                <a:solidFill>
                  <a:srgbClr val="800080"/>
                </a:solidFill>
              </a:rPr>
              <a:t>distances, indexes = </a:t>
            </a:r>
            <a:r>
              <a:rPr lang="fr-FR" sz="1400" i="1" dirty="0" err="1">
                <a:solidFill>
                  <a:srgbClr val="800080"/>
                </a:solidFill>
              </a:rPr>
              <a:t>model.kneighbors</a:t>
            </a:r>
            <a:r>
              <a:rPr lang="fr-FR" sz="1400" i="1" dirty="0">
                <a:solidFill>
                  <a:srgbClr val="800080"/>
                </a:solidFill>
              </a:rPr>
              <a:t>(X)</a:t>
            </a:r>
          </a:p>
          <a:p>
            <a:pPr>
              <a:tabLst>
                <a:tab pos="1558925" algn="ctr"/>
              </a:tabLst>
            </a:pPr>
            <a:r>
              <a:rPr lang="fr-FR" sz="1400" i="1" dirty="0" err="1">
                <a:solidFill>
                  <a:srgbClr val="800080"/>
                </a:solidFill>
              </a:rPr>
              <a:t>plt.plot</a:t>
            </a:r>
            <a:r>
              <a:rPr lang="fr-FR" sz="1400" i="1" dirty="0">
                <a:solidFill>
                  <a:srgbClr val="800080"/>
                </a:solidFill>
              </a:rPr>
              <a:t>(</a:t>
            </a:r>
            <a:r>
              <a:rPr lang="fr-FR" sz="1400" i="1" dirty="0" err="1">
                <a:solidFill>
                  <a:srgbClr val="800080"/>
                </a:solidFill>
              </a:rPr>
              <a:t>np.sort</a:t>
            </a:r>
            <a:r>
              <a:rPr lang="fr-FR" sz="1400" i="1" dirty="0">
                <a:solidFill>
                  <a:srgbClr val="800080"/>
                </a:solidFill>
              </a:rPr>
              <a:t>(distances, axis=0)[:,1])</a:t>
            </a:r>
          </a:p>
        </p:txBody>
      </p:sp>
      <p:grpSp>
        <p:nvGrpSpPr>
          <p:cNvPr id="9" name="Groupe 8">
            <a:extLst>
              <a:ext uri="{FF2B5EF4-FFF2-40B4-BE49-F238E27FC236}">
                <a16:creationId xmlns:a16="http://schemas.microsoft.com/office/drawing/2014/main" id="{248DFD8D-6B7E-8C42-8887-8AB0C55BDF2C}"/>
              </a:ext>
            </a:extLst>
          </p:cNvPr>
          <p:cNvGrpSpPr/>
          <p:nvPr/>
        </p:nvGrpSpPr>
        <p:grpSpPr>
          <a:xfrm>
            <a:off x="5228164" y="3610431"/>
            <a:ext cx="3308626" cy="2481470"/>
            <a:chOff x="4846200" y="4310661"/>
            <a:chExt cx="3308626" cy="2481470"/>
          </a:xfrm>
        </p:grpSpPr>
        <p:pic>
          <p:nvPicPr>
            <p:cNvPr id="6" name="Image 5">
              <a:extLst>
                <a:ext uri="{FF2B5EF4-FFF2-40B4-BE49-F238E27FC236}">
                  <a16:creationId xmlns:a16="http://schemas.microsoft.com/office/drawing/2014/main" id="{19994447-3511-8B41-940B-820FFB9BEF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200" y="4310661"/>
              <a:ext cx="3308626" cy="2481470"/>
            </a:xfrm>
            <a:prstGeom prst="rect">
              <a:avLst/>
            </a:prstGeom>
          </p:spPr>
        </p:pic>
        <p:sp>
          <p:nvSpPr>
            <p:cNvPr id="18" name="Text Box 10">
              <a:extLst>
                <a:ext uri="{FF2B5EF4-FFF2-40B4-BE49-F238E27FC236}">
                  <a16:creationId xmlns:a16="http://schemas.microsoft.com/office/drawing/2014/main" id="{283AF53B-D3DA-B247-BEBB-85CF8400B575}"/>
                </a:ext>
              </a:extLst>
            </p:cNvPr>
            <p:cNvSpPr txBox="1">
              <a:spLocks noChangeArrowheads="1"/>
            </p:cNvSpPr>
            <p:nvPr/>
          </p:nvSpPr>
          <p:spPr bwMode="auto">
            <a:xfrm>
              <a:off x="5375797" y="5691187"/>
              <a:ext cx="691725" cy="246221"/>
            </a:xfrm>
            <a:prstGeom prst="rect">
              <a:avLst/>
            </a:prstGeom>
            <a:noFill/>
            <a:ln w="9525">
              <a:noFill/>
              <a:miter lim="800000"/>
              <a:headEnd/>
              <a:tailEnd/>
            </a:ln>
            <a:effectLst/>
          </p:spPr>
          <p:txBody>
            <a:bodyPr wrap="square">
              <a:spAutoFit/>
            </a:bodyPr>
            <a:lstStyle/>
            <a:p>
              <a:pPr algn="just">
                <a:spcAft>
                  <a:spcPts val="0"/>
                </a:spcAft>
              </a:pPr>
              <a:r>
                <a:rPr lang="fr-FR" sz="1000" i="1" dirty="0">
                  <a:solidFill>
                    <a:srgbClr val="800080"/>
                  </a:solidFill>
                </a:rPr>
                <a:t>𝛆 = 0.2</a:t>
              </a:r>
            </a:p>
          </p:txBody>
        </p:sp>
        <p:cxnSp>
          <p:nvCxnSpPr>
            <p:cNvPr id="8" name="Connecteur droit 7">
              <a:extLst>
                <a:ext uri="{FF2B5EF4-FFF2-40B4-BE49-F238E27FC236}">
                  <a16:creationId xmlns:a16="http://schemas.microsoft.com/office/drawing/2014/main" id="{CE9F9007-C86F-424C-95E7-EED6163FE69D}"/>
                </a:ext>
              </a:extLst>
            </p:cNvPr>
            <p:cNvCxnSpPr/>
            <p:nvPr/>
          </p:nvCxnSpPr>
          <p:spPr>
            <a:xfrm>
              <a:off x="5227983" y="5691187"/>
              <a:ext cx="265393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Rectangle 1">
            <a:extLst>
              <a:ext uri="{FF2B5EF4-FFF2-40B4-BE49-F238E27FC236}">
                <a16:creationId xmlns:a16="http://schemas.microsoft.com/office/drawing/2014/main" id="{68E41CF8-2D89-5E43-A992-9D00E337A6E5}"/>
              </a:ext>
            </a:extLst>
          </p:cNvPr>
          <p:cNvSpPr>
            <a:spLocks noChangeArrowheads="1"/>
          </p:cNvSpPr>
          <p:nvPr/>
        </p:nvSpPr>
        <p:spPr bwMode="auto">
          <a:xfrm>
            <a:off x="282970" y="5532293"/>
            <a:ext cx="4449660"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Calcul des distances</a:t>
            </a:r>
            <a:endParaRPr lang="fr-FR" sz="1400" i="1" dirty="0">
              <a:solidFill>
                <a:srgbClr val="800080"/>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sklearn.cluster</a:t>
            </a:r>
            <a:r>
              <a:rPr lang="fr-FR" sz="1400" i="1" dirty="0">
                <a:solidFill>
                  <a:srgbClr val="800080"/>
                </a:solidFill>
              </a:rPr>
              <a:t> import DBSCAN </a:t>
            </a:r>
          </a:p>
          <a:p>
            <a:pPr>
              <a:tabLst>
                <a:tab pos="1558925" algn="ctr"/>
              </a:tabLst>
            </a:pPr>
            <a:r>
              <a:rPr lang="fr-FR" sz="1400" i="1" dirty="0">
                <a:solidFill>
                  <a:srgbClr val="800080"/>
                </a:solidFill>
              </a:rPr>
              <a:t>model = DBSCAN(</a:t>
            </a:r>
            <a:r>
              <a:rPr lang="fr-FR" sz="1400" i="1" dirty="0" err="1">
                <a:solidFill>
                  <a:srgbClr val="800080"/>
                </a:solidFill>
              </a:rPr>
              <a:t>eps</a:t>
            </a:r>
            <a:r>
              <a:rPr lang="fr-FR" sz="1400" i="1" dirty="0">
                <a:solidFill>
                  <a:srgbClr val="800080"/>
                </a:solidFill>
              </a:rPr>
              <a:t> = 0.4, </a:t>
            </a:r>
            <a:r>
              <a:rPr lang="fr-FR" sz="1400" i="1" dirty="0" err="1">
                <a:solidFill>
                  <a:srgbClr val="800080"/>
                </a:solidFill>
              </a:rPr>
              <a:t>min_samples</a:t>
            </a:r>
            <a:r>
              <a:rPr lang="fr-FR" sz="1400" i="1" dirty="0">
                <a:solidFill>
                  <a:srgbClr val="800080"/>
                </a:solidFill>
              </a:rPr>
              <a:t>=5)</a:t>
            </a:r>
          </a:p>
          <a:p>
            <a:pPr>
              <a:tabLst>
                <a:tab pos="1558925" algn="ctr"/>
              </a:tabLst>
            </a:pPr>
            <a:r>
              <a:rPr lang="fr-FR" sz="1400" i="1" dirty="0">
                <a:solidFill>
                  <a:srgbClr val="800080"/>
                </a:solidFill>
              </a:rPr>
              <a:t>﻿</a:t>
            </a:r>
            <a:r>
              <a:rPr lang="fr-FR" sz="1400" i="1" dirty="0" err="1">
                <a:solidFill>
                  <a:srgbClr val="800080"/>
                </a:solidFill>
              </a:rPr>
              <a:t>y_pred</a:t>
            </a:r>
            <a:r>
              <a:rPr lang="fr-FR" sz="1400" i="1" dirty="0">
                <a:solidFill>
                  <a:srgbClr val="800080"/>
                </a:solidFill>
              </a:rPr>
              <a:t> = </a:t>
            </a:r>
            <a:r>
              <a:rPr lang="fr-FR" sz="1400" i="1" dirty="0" err="1">
                <a:solidFill>
                  <a:srgbClr val="800080"/>
                </a:solidFill>
              </a:rPr>
              <a:t>model.fit_predict</a:t>
            </a:r>
            <a:r>
              <a:rPr lang="fr-FR" sz="1400" i="1" dirty="0">
                <a:solidFill>
                  <a:srgbClr val="800080"/>
                </a:solidFill>
              </a:rPr>
              <a:t>(X)</a:t>
            </a:r>
          </a:p>
          <a:p>
            <a:pPr>
              <a:tabLst>
                <a:tab pos="1558925" algn="ctr"/>
              </a:tabLst>
            </a:pPr>
            <a:r>
              <a:rPr lang="fr-FR" sz="1400" i="1" dirty="0" err="1">
                <a:solidFill>
                  <a:srgbClr val="800080"/>
                </a:solidFill>
              </a:rPr>
              <a:t>plt.scatter</a:t>
            </a:r>
            <a:r>
              <a:rPr lang="fr-FR" sz="1400" i="1" dirty="0">
                <a:solidFill>
                  <a:srgbClr val="800080"/>
                </a:solidFill>
              </a:rPr>
              <a:t>(X[:,0],X[:,1],c = </a:t>
            </a:r>
            <a:r>
              <a:rPr lang="fr-FR" sz="1400" i="1" dirty="0" err="1">
                <a:solidFill>
                  <a:srgbClr val="800080"/>
                </a:solidFill>
              </a:rPr>
              <a:t>y_pred</a:t>
            </a:r>
            <a:r>
              <a:rPr lang="fr-FR" sz="1400" i="1" dirty="0">
                <a:solidFill>
                  <a:srgbClr val="800080"/>
                </a:solidFill>
              </a:rPr>
              <a:t>);</a:t>
            </a:r>
          </a:p>
        </p:txBody>
      </p:sp>
      <p:pic>
        <p:nvPicPr>
          <p:cNvPr id="17" name="Image 16">
            <a:extLst>
              <a:ext uri="{FF2B5EF4-FFF2-40B4-BE49-F238E27FC236}">
                <a16:creationId xmlns:a16="http://schemas.microsoft.com/office/drawing/2014/main" id="{F9A9E8D3-1F68-234B-BA69-0603C41A94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3190432"/>
            <a:ext cx="4462181" cy="3346636"/>
          </a:xfrm>
          <a:prstGeom prst="rect">
            <a:avLst/>
          </a:prstGeom>
        </p:spPr>
      </p:pic>
    </p:spTree>
    <p:extLst>
      <p:ext uri="{BB962C8B-B14F-4D97-AF65-F5344CB8AC3E}">
        <p14:creationId xmlns:p14="http://schemas.microsoft.com/office/powerpoint/2010/main" val="72829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85895" y="532660"/>
            <a:ext cx="3105705" cy="411963"/>
          </a:xfrm>
          <a:prstGeom prst="rect">
            <a:avLst/>
          </a:prstGeom>
          <a:noFill/>
          <a:ln w="9525">
            <a:noFill/>
            <a:miter lim="800000"/>
            <a:headEnd/>
            <a:tailEnd/>
          </a:ln>
          <a:effectLst/>
        </p:spPr>
        <p:txBody>
          <a:bodyPr wrap="square">
            <a:spAutoFit/>
          </a:bodyPr>
          <a:lstStyle/>
          <a:p>
            <a:pPr algn="r"/>
            <a:r>
              <a:rPr lang="fr-FR" sz="2000" b="1" i="1" dirty="0">
                <a:solidFill>
                  <a:srgbClr val="3366CC"/>
                </a:solidFill>
              </a:rPr>
              <a:t>Licence 3 - Informatique</a:t>
            </a:r>
          </a:p>
        </p:txBody>
      </p:sp>
      <p:grpSp>
        <p:nvGrpSpPr>
          <p:cNvPr id="2" name="Groupe 19"/>
          <p:cNvGrpSpPr/>
          <p:nvPr/>
        </p:nvGrpSpPr>
        <p:grpSpPr>
          <a:xfrm>
            <a:off x="0" y="998538"/>
            <a:ext cx="9144000" cy="2391885"/>
            <a:chOff x="0" y="998538"/>
            <a:chExt cx="9144000" cy="23918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Démarche d’apprentissage</a:t>
              </a:r>
              <a:endParaRPr lang="fr-FR" sz="2000" b="1" dirty="0">
                <a:solidFill>
                  <a:schemeClr val="folHlink"/>
                </a:solidFill>
              </a:endParaRPr>
            </a:p>
          </p:txBody>
        </p:sp>
        <p:sp>
          <p:nvSpPr>
            <p:cNvPr id="16" name="Text Box 10"/>
            <p:cNvSpPr txBox="1">
              <a:spLocks noChangeArrowheads="1"/>
            </p:cNvSpPr>
            <p:nvPr/>
          </p:nvSpPr>
          <p:spPr bwMode="auto">
            <a:xfrm>
              <a:off x="931691" y="1666874"/>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just">
                <a:buClr>
                  <a:schemeClr val="accent2"/>
                </a:buClr>
              </a:pPr>
              <a:endParaRPr lang="fr-FR" sz="2000" b="1" dirty="0">
                <a:solidFill>
                  <a:srgbClr val="800080"/>
                </a:solidFill>
                <a:sym typeface="Wingdings" pitchFamily="2" charset="2"/>
              </a:endParaRPr>
            </a:p>
            <a:p>
              <a:pPr algn="ctr">
                <a:buClr>
                  <a:schemeClr val="accent2"/>
                </a:buClr>
              </a:pPr>
              <a:r>
                <a:rPr lang="fr-FR" sz="2800" b="1" dirty="0">
                  <a:solidFill>
                    <a:srgbClr val="800080"/>
                  </a:solidFill>
                  <a:sym typeface="Wingdings" pitchFamily="2" charset="2"/>
                </a:rPr>
                <a:t>Les Etapes du machine </a:t>
              </a:r>
              <a:r>
                <a:rPr lang="fr-FR" sz="2800" b="1" dirty="0" err="1">
                  <a:solidFill>
                    <a:srgbClr val="800080"/>
                  </a:solidFill>
                  <a:sym typeface="Wingdings" pitchFamily="2" charset="2"/>
                </a:rPr>
                <a:t>learning</a:t>
              </a:r>
              <a:endParaRPr lang="fr-FR" sz="2800" b="1" dirty="0">
                <a:solidFill>
                  <a:srgbClr val="800080"/>
                </a:solidFill>
                <a:sym typeface="Wingdings" pitchFamily="2" charset="2"/>
              </a:endParaRPr>
            </a:p>
          </p:txBody>
        </p:sp>
      </p:grpSp>
      <p:sp>
        <p:nvSpPr>
          <p:cNvPr id="10" name="Rectangle 9"/>
          <p:cNvSpPr/>
          <p:nvPr/>
        </p:nvSpPr>
        <p:spPr>
          <a:xfrm>
            <a:off x="3311236" y="4226671"/>
            <a:ext cx="5686714" cy="1323439"/>
          </a:xfrm>
          <a:prstGeom prst="rect">
            <a:avLst/>
          </a:prstGeom>
        </p:spPr>
        <p:txBody>
          <a:bodyPr wrap="square">
            <a:spAutoFit/>
          </a:bodyPr>
          <a:lstStyle/>
          <a:p>
            <a:pPr marL="540000">
              <a:buClr>
                <a:schemeClr val="accent2"/>
              </a:buClr>
              <a:buFont typeface="Wingdings" pitchFamily="2" charset="2"/>
              <a:buChar char="§"/>
            </a:pPr>
            <a:r>
              <a:rPr lang="fr-FR" sz="2000" b="1" dirty="0">
                <a:solidFill>
                  <a:srgbClr val="800080"/>
                </a:solidFill>
                <a:sym typeface="Wingdings" pitchFamily="2" charset="2"/>
              </a:rPr>
              <a:t> 	Pré-traitement des données</a:t>
            </a:r>
          </a:p>
          <a:p>
            <a:pPr marL="540000">
              <a:buClr>
                <a:schemeClr val="accent2"/>
              </a:buClr>
              <a:buFont typeface="Wingdings" pitchFamily="2" charset="2"/>
              <a:buChar char="§"/>
            </a:pPr>
            <a:r>
              <a:rPr lang="fr-FR" sz="2000" b="1" dirty="0">
                <a:solidFill>
                  <a:srgbClr val="800080"/>
                </a:solidFill>
                <a:sym typeface="Wingdings" pitchFamily="2" charset="2"/>
              </a:rPr>
              <a:t>	Traitement des données</a:t>
            </a:r>
          </a:p>
          <a:p>
            <a:pPr marL="540000">
              <a:buClr>
                <a:schemeClr val="accent2"/>
              </a:buClr>
              <a:buFont typeface="Wingdings" pitchFamily="2" charset="2"/>
              <a:buChar char="§"/>
            </a:pPr>
            <a:r>
              <a:rPr lang="fr-FR" sz="2000" b="1" dirty="0">
                <a:solidFill>
                  <a:srgbClr val="800080"/>
                </a:solidFill>
                <a:sym typeface="Wingdings" pitchFamily="2" charset="2"/>
              </a:rPr>
              <a:t>	Exemple</a:t>
            </a:r>
          </a:p>
          <a:p>
            <a:pPr marL="540000">
              <a:buClr>
                <a:schemeClr val="accent2"/>
              </a:buClr>
              <a:buFont typeface="Wingdings" pitchFamily="2" charset="2"/>
              <a:buChar char="§"/>
            </a:pPr>
            <a:r>
              <a:rPr lang="fr-FR" sz="2000" b="1" dirty="0">
                <a:solidFill>
                  <a:srgbClr val="800080"/>
                </a:solidFill>
                <a:sym typeface="Wingdings" pitchFamily="2" charset="2"/>
              </a:rPr>
              <a:t>	Validation d’un modèle</a:t>
            </a:r>
          </a:p>
        </p:txBody>
      </p:sp>
      <p:pic>
        <p:nvPicPr>
          <p:cNvPr id="3" name="Picture 20">
            <a:extLst>
              <a:ext uri="{FF2B5EF4-FFF2-40B4-BE49-F238E27FC236}">
                <a16:creationId xmlns:a16="http://schemas.microsoft.com/office/drawing/2014/main" id="{7BB8AC15-5E5A-CBF8-36DB-6C51C165E904}"/>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spTree>
    <p:extLst>
      <p:ext uri="{BB962C8B-B14F-4D97-AF65-F5344CB8AC3E}">
        <p14:creationId xmlns:p14="http://schemas.microsoft.com/office/powerpoint/2010/main" val="39122493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07097"/>
            <a:chOff x="0" y="998538"/>
            <a:chExt cx="9144000" cy="550709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Pré-traitement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93647"/>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Présentation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 prétraitement est une étape importante, car il est impossible pour les algorithmes d’utiliser des données brutes, issues de la collecte.</a:t>
              </a:r>
            </a:p>
            <a:p>
              <a:pPr lvl="1" algn="just">
                <a:spcAft>
                  <a:spcPts val="600"/>
                </a:spcAft>
                <a:buFont typeface="Wingdings" pitchFamily="2" charset="2"/>
                <a:buChar char="§"/>
              </a:pPr>
              <a:r>
                <a:rPr lang="fr-FR" i="1" dirty="0">
                  <a:solidFill>
                    <a:srgbClr val="800080"/>
                  </a:solidFill>
                </a:rPr>
                <a:t> Après avoir été récoltées, la qualité des données doit être vérifiée.</a:t>
              </a:r>
            </a:p>
            <a:p>
              <a:pPr lvl="1" algn="just">
                <a:spcAft>
                  <a:spcPts val="600"/>
                </a:spcAft>
                <a:buFont typeface="Wingdings" pitchFamily="2" charset="2"/>
                <a:buChar char="§"/>
              </a:pPr>
              <a:r>
                <a:rPr lang="fr-FR" i="1" dirty="0">
                  <a:solidFill>
                    <a:srgbClr val="800080"/>
                  </a:solidFill>
                </a:rPr>
                <a:t> Ce travail début par une analyse fine du </a:t>
              </a:r>
              <a:r>
                <a:rPr lang="fr-FR" i="1" dirty="0" err="1">
                  <a:solidFill>
                    <a:srgbClr val="800080"/>
                  </a:solidFill>
                </a:rPr>
                <a:t>DataSet</a:t>
              </a:r>
              <a:r>
                <a:rPr lang="fr-FR" i="1" dirty="0">
                  <a:solidFill>
                    <a:srgbClr val="800080"/>
                  </a:solidFill>
                </a:rPr>
                <a:t> et par l’identification des différentes variables impliquées dans le processus d’apprentissage.</a:t>
              </a:r>
            </a:p>
            <a:p>
              <a:pPr lvl="1" algn="just">
                <a:spcAft>
                  <a:spcPts val="600"/>
                </a:spcAft>
                <a:buFont typeface="Wingdings" pitchFamily="2" charset="2"/>
                <a:buChar char="§"/>
              </a:pPr>
              <a:r>
                <a:rPr lang="fr-FR" i="1" dirty="0">
                  <a:solidFill>
                    <a:srgbClr val="800080"/>
                  </a:solidFill>
                </a:rPr>
                <a:t> Le nettoyage consiste à "réparer" les erreurs, à remplacer ou à supprimer les données manquantes et à supprimer les doublons.</a:t>
              </a:r>
            </a:p>
            <a:p>
              <a:pPr lvl="1" algn="just">
                <a:spcAft>
                  <a:spcPts val="600"/>
                </a:spcAft>
                <a:buFont typeface="Wingdings" pitchFamily="2" charset="2"/>
                <a:buChar char="§"/>
              </a:pPr>
              <a:r>
                <a:rPr lang="fr-FR" i="1" dirty="0">
                  <a:solidFill>
                    <a:srgbClr val="800080"/>
                  </a:solidFill>
                </a:rPr>
                <a:t> L’analyse des corrélations et des dépendances entre les variables permet de bien cerner le problème, de supprimer des variables inutiles, d’en regrouper certaines ou d’en créer de nouvelles. </a:t>
              </a:r>
            </a:p>
            <a:p>
              <a:pPr lvl="1" algn="just">
                <a:spcAft>
                  <a:spcPts val="600"/>
                </a:spcAft>
                <a:buFont typeface="Wingdings" pitchFamily="2" charset="2"/>
                <a:buChar char="§"/>
              </a:pPr>
              <a:r>
                <a:rPr lang="fr-FR" i="1" dirty="0">
                  <a:solidFill>
                    <a:srgbClr val="800080"/>
                  </a:solidFill>
                </a:rPr>
                <a:t> Transformer les données catégorielles en données numériques.</a:t>
              </a:r>
            </a:p>
            <a:p>
              <a:pPr lvl="1" algn="just">
                <a:spcAft>
                  <a:spcPts val="600"/>
                </a:spcAft>
                <a:buFont typeface="Wingdings" pitchFamily="2" charset="2"/>
                <a:buChar char="§"/>
              </a:pPr>
              <a:r>
                <a:rPr lang="fr-FR" i="1" dirty="0">
                  <a:solidFill>
                    <a:srgbClr val="800080"/>
                  </a:solidFill>
                </a:rPr>
                <a:t> Mettre toutes les données à une échelle commune (centrées-réduites).</a:t>
              </a:r>
            </a:p>
            <a:p>
              <a:pPr lvl="1" algn="just">
                <a:spcAft>
                  <a:spcPts val="600"/>
                </a:spcAft>
                <a:buFont typeface="Wingdings" pitchFamily="2" charset="2"/>
                <a:buChar char="§"/>
              </a:pPr>
              <a:r>
                <a:rPr lang="fr-FR" i="1" dirty="0">
                  <a:solidFill>
                    <a:srgbClr val="800080"/>
                  </a:solidFill>
                </a:rPr>
                <a:t> Eventuellement réduire le volume de données pour facilite le traitement sans perdre en qualité.</a:t>
              </a:r>
            </a:p>
          </p:txBody>
        </p:sp>
      </p:grpSp>
    </p:spTree>
    <p:extLst>
      <p:ext uri="{BB962C8B-B14F-4D97-AF65-F5344CB8AC3E}">
        <p14:creationId xmlns:p14="http://schemas.microsoft.com/office/powerpoint/2010/main" val="25515256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3814326"/>
            <a:chOff x="0" y="998538"/>
            <a:chExt cx="9144000" cy="381432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Pré-traitement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320087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dépendances entre les variables</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Connaitre les relations entre les variables permet d’orienter la démarche d’apprentissage est permet de choisir l’algorithme le plus adapté.</a:t>
              </a:r>
            </a:p>
            <a:p>
              <a:pPr lvl="1" algn="just">
                <a:spcAft>
                  <a:spcPts val="600"/>
                </a:spcAft>
                <a:buFont typeface="Wingdings" pitchFamily="2" charset="2"/>
                <a:buChar char="§"/>
              </a:pPr>
              <a:r>
                <a:rPr lang="fr-FR" i="1" dirty="0">
                  <a:solidFill>
                    <a:srgbClr val="800080"/>
                  </a:solidFill>
                </a:rPr>
                <a:t>  Les liens nous permettent de mesurer les dépendances entre variables et éventuellement de supprimer celles qui sont parfaitement corrélées.</a:t>
              </a:r>
            </a:p>
            <a:p>
              <a:pPr lvl="1" algn="just">
                <a:spcAft>
                  <a:spcPts val="600"/>
                </a:spcAft>
                <a:buFont typeface="Wingdings" pitchFamily="2" charset="2"/>
                <a:buChar char="§"/>
              </a:pPr>
              <a:r>
                <a:rPr lang="fr-FR" i="1" dirty="0">
                  <a:solidFill>
                    <a:srgbClr val="800080"/>
                  </a:solidFill>
                </a:rPr>
                <a:t> De plus les dépendances ont un impacte sur les performances des algorithmes comme par exemple les régressions linéaires. </a:t>
              </a: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Seaborn</a:t>
              </a:r>
              <a:r>
                <a:rPr lang="fr-FR" i="1" dirty="0">
                  <a:solidFill>
                    <a:srgbClr val="800080"/>
                  </a:solidFill>
                </a:rPr>
                <a:t> est une bibliothèque de Data </a:t>
              </a:r>
              <a:r>
                <a:rPr lang="fr-FR" i="1" dirty="0" err="1">
                  <a:solidFill>
                    <a:srgbClr val="800080"/>
                  </a:solidFill>
                </a:rPr>
                <a:t>Visualization</a:t>
              </a:r>
              <a:r>
                <a:rPr lang="fr-FR" i="1" dirty="0">
                  <a:solidFill>
                    <a:srgbClr val="800080"/>
                  </a:solidFill>
                </a:rPr>
                <a:t> elle permet  de transformer des données en graphiques et en diagrammes. De telles illustrations facilitent la lecture et la compréhension des données.</a:t>
              </a:r>
            </a:p>
          </p:txBody>
        </p:sp>
      </p:grpSp>
      <p:sp>
        <p:nvSpPr>
          <p:cNvPr id="11" name="Rectangle 1">
            <a:extLst>
              <a:ext uri="{FF2B5EF4-FFF2-40B4-BE49-F238E27FC236}">
                <a16:creationId xmlns:a16="http://schemas.microsoft.com/office/drawing/2014/main" id="{2A7F6010-5CE9-F345-B008-3CBE92CDF472}"/>
              </a:ext>
            </a:extLst>
          </p:cNvPr>
          <p:cNvSpPr>
            <a:spLocks noChangeArrowheads="1"/>
          </p:cNvSpPr>
          <p:nvPr/>
        </p:nvSpPr>
        <p:spPr bwMode="auto">
          <a:xfrm>
            <a:off x="855957" y="5029467"/>
            <a:ext cx="7526214" cy="132343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419BDF"/>
                </a:solidFill>
              </a:rPr>
              <a:t>#La bibliothèque </a:t>
            </a:r>
            <a:r>
              <a:rPr lang="fr-FR" sz="1600" i="1" dirty="0" err="1">
                <a:solidFill>
                  <a:srgbClr val="419BDF"/>
                </a:solidFill>
              </a:rPr>
              <a:t>Seaborn</a:t>
            </a:r>
            <a:r>
              <a:rPr lang="fr-FR" sz="1600" i="1" dirty="0">
                <a:solidFill>
                  <a:srgbClr val="419BDF"/>
                </a:solidFill>
              </a:rPr>
              <a:t> pour la Data Visualisation</a:t>
            </a:r>
          </a:p>
          <a:p>
            <a:pPr>
              <a:tabLst>
                <a:tab pos="1558925" algn="ctr"/>
              </a:tabLst>
            </a:pPr>
            <a:r>
              <a:rPr lang="fr-FR" sz="1600" i="1" dirty="0">
                <a:solidFill>
                  <a:srgbClr val="800080"/>
                </a:solidFill>
              </a:rPr>
              <a:t>﻿import </a:t>
            </a:r>
            <a:r>
              <a:rPr lang="fr-FR" sz="1600" i="1" dirty="0" err="1">
                <a:solidFill>
                  <a:srgbClr val="800080"/>
                </a:solidFill>
              </a:rPr>
              <a:t>seaborn</a:t>
            </a:r>
            <a:r>
              <a:rPr lang="fr-FR" sz="1600" i="1" dirty="0">
                <a:solidFill>
                  <a:srgbClr val="800080"/>
                </a:solidFill>
              </a:rPr>
              <a:t> as </a:t>
            </a:r>
            <a:r>
              <a:rPr lang="fr-FR" sz="1600" i="1" dirty="0" err="1">
                <a:solidFill>
                  <a:srgbClr val="800080"/>
                </a:solidFill>
              </a:rPr>
              <a:t>sns</a:t>
            </a:r>
            <a:r>
              <a:rPr lang="fr-FR" sz="1600" i="1" dirty="0">
                <a:solidFill>
                  <a:srgbClr val="800080"/>
                </a:solidFill>
              </a:rPr>
              <a:t> </a:t>
            </a:r>
          </a:p>
          <a:p>
            <a:pPr>
              <a:tabLst>
                <a:tab pos="1558925" algn="ctr"/>
              </a:tabLst>
            </a:pPr>
            <a:r>
              <a:rPr lang="fr-FR" sz="1600" i="1" dirty="0">
                <a:solidFill>
                  <a:srgbClr val="800080"/>
                </a:solidFill>
              </a:rPr>
              <a:t>﻿iris = </a:t>
            </a:r>
            <a:r>
              <a:rPr lang="fr-FR" sz="1600" i="1" dirty="0" err="1">
                <a:solidFill>
                  <a:srgbClr val="800080"/>
                </a:solidFill>
              </a:rPr>
              <a:t>sns.load_dataset</a:t>
            </a:r>
            <a:r>
              <a:rPr lang="fr-FR" sz="1600" i="1" dirty="0">
                <a:solidFill>
                  <a:srgbClr val="800080"/>
                </a:solidFill>
              </a:rPr>
              <a:t>('iris’)	</a:t>
            </a:r>
            <a:r>
              <a:rPr lang="fr-FR" sz="1600" i="1" dirty="0">
                <a:solidFill>
                  <a:srgbClr val="419BDF"/>
                </a:solidFill>
              </a:rPr>
              <a:t>#Chargement data correspondant aux fleurs d’iris</a:t>
            </a:r>
          </a:p>
          <a:p>
            <a:pPr>
              <a:tabLst>
                <a:tab pos="1558925" algn="ctr"/>
              </a:tabLst>
            </a:pPr>
            <a:r>
              <a:rPr lang="fr-FR" sz="1600" i="1" dirty="0">
                <a:solidFill>
                  <a:srgbClr val="419BDF"/>
                </a:solidFill>
              </a:rPr>
              <a:t>#Iris contient 4 </a:t>
            </a:r>
            <a:r>
              <a:rPr lang="fr-FR" sz="1600" i="1" dirty="0" err="1">
                <a:solidFill>
                  <a:srgbClr val="419BDF"/>
                </a:solidFill>
              </a:rPr>
              <a:t>features</a:t>
            </a:r>
            <a:r>
              <a:rPr lang="fr-FR" sz="1600" i="1" dirty="0">
                <a:solidFill>
                  <a:srgbClr val="419BDF"/>
                </a:solidFill>
              </a:rPr>
              <a:t> et une </a:t>
            </a:r>
            <a:r>
              <a:rPr lang="fr-FR" sz="1600" i="1" dirty="0" err="1">
                <a:solidFill>
                  <a:srgbClr val="419BDF"/>
                </a:solidFill>
              </a:rPr>
              <a:t>target</a:t>
            </a:r>
            <a:r>
              <a:rPr lang="fr-FR" sz="1600" i="1" dirty="0">
                <a:solidFill>
                  <a:srgbClr val="419BDF"/>
                </a:solidFill>
              </a:rPr>
              <a:t> pour le classement des espèces : </a:t>
            </a:r>
            <a:r>
              <a:rPr lang="fr-FR" sz="1600" i="1" dirty="0" err="1">
                <a:solidFill>
                  <a:srgbClr val="419BDF"/>
                </a:solidFill>
              </a:rPr>
              <a:t>species</a:t>
            </a:r>
            <a:endParaRPr lang="fr-FR" sz="1600" i="1" dirty="0">
              <a:solidFill>
                <a:srgbClr val="800080"/>
              </a:solidFill>
            </a:endParaRPr>
          </a:p>
          <a:p>
            <a:pPr>
              <a:tabLst>
                <a:tab pos="1558925" algn="ctr"/>
              </a:tabLst>
            </a:pPr>
            <a:r>
              <a:rPr lang="fr-FR" sz="1600" i="1" dirty="0" err="1">
                <a:solidFill>
                  <a:srgbClr val="800080"/>
                </a:solidFill>
              </a:rPr>
              <a:t>sns.pairplot</a:t>
            </a:r>
            <a:r>
              <a:rPr lang="fr-FR" sz="1600" i="1" dirty="0">
                <a:solidFill>
                  <a:srgbClr val="800080"/>
                </a:solidFill>
              </a:rPr>
              <a:t>(iris, hue="</a:t>
            </a:r>
            <a:r>
              <a:rPr lang="fr-FR" sz="1600" i="1" dirty="0" err="1">
                <a:solidFill>
                  <a:srgbClr val="800080"/>
                </a:solidFill>
              </a:rPr>
              <a:t>species</a:t>
            </a:r>
            <a:r>
              <a:rPr lang="fr-FR" sz="1600" i="1" dirty="0">
                <a:solidFill>
                  <a:srgbClr val="800080"/>
                </a:solidFill>
              </a:rPr>
              <a:t>")   </a:t>
            </a:r>
            <a:r>
              <a:rPr lang="fr-FR" sz="1600" i="1" dirty="0">
                <a:solidFill>
                  <a:srgbClr val="419BDF"/>
                </a:solidFill>
              </a:rPr>
              <a:t># dépendances - avec discrimination</a:t>
            </a:r>
          </a:p>
        </p:txBody>
      </p:sp>
      <p:pic>
        <p:nvPicPr>
          <p:cNvPr id="4" name="Image 3">
            <a:extLst>
              <a:ext uri="{FF2B5EF4-FFF2-40B4-BE49-F238E27FC236}">
                <a16:creationId xmlns:a16="http://schemas.microsoft.com/office/drawing/2014/main" id="{A9BAEFFF-A216-A34B-A914-0726B2C425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4" y="1133476"/>
            <a:ext cx="8771718" cy="5858722"/>
          </a:xfrm>
          <a:prstGeom prst="rect">
            <a:avLst/>
          </a:prstGeom>
        </p:spPr>
      </p:pic>
    </p:spTree>
    <p:extLst>
      <p:ext uri="{BB962C8B-B14F-4D97-AF65-F5344CB8AC3E}">
        <p14:creationId xmlns:p14="http://schemas.microsoft.com/office/powerpoint/2010/main" val="64714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14819"/>
            <a:chOff x="0" y="998538"/>
            <a:chExt cx="9144000" cy="561481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Pré-traitement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0136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Analyse globale du </a:t>
              </a:r>
              <a:r>
                <a:rPr lang="fr-FR" sz="2000" b="1" dirty="0" err="1">
                  <a:solidFill>
                    <a:srgbClr val="800080"/>
                  </a:solidFill>
                  <a:sym typeface="Wingdings" pitchFamily="2" charset="2"/>
                </a:rPr>
                <a:t>Dataset</a:t>
              </a:r>
              <a:endParaRPr lang="fr-FR" dirty="0">
                <a:solidFill>
                  <a:srgbClr val="800080"/>
                </a:solidFill>
              </a:endParaRPr>
            </a:p>
            <a:p>
              <a:pPr lvl="1" algn="just">
                <a:spcAft>
                  <a:spcPts val="600"/>
                </a:spcAft>
                <a:buFont typeface="Wingdings" pitchFamily="2" charset="2"/>
                <a:buChar char="§"/>
              </a:pPr>
              <a:r>
                <a:rPr lang="fr-FR" i="1" dirty="0">
                  <a:solidFill>
                    <a:srgbClr val="800080"/>
                  </a:solidFill>
                </a:rPr>
                <a:t> Etape 1 : Récupération des données</a:t>
              </a:r>
            </a:p>
            <a:p>
              <a:pPr lvl="2" algn="just">
                <a:spcAft>
                  <a:spcPts val="600"/>
                </a:spcAft>
                <a:buFont typeface="Wingdings" pitchFamily="2" charset="2"/>
                <a:buChar char="§"/>
              </a:pPr>
              <a:r>
                <a:rPr lang="fr-FR" i="1" dirty="0">
                  <a:solidFill>
                    <a:srgbClr val="800080"/>
                  </a:solidFill>
                </a:rPr>
                <a:t> Télécharger le </a:t>
              </a:r>
              <a:r>
                <a:rPr lang="fr-FR" i="1" dirty="0" err="1">
                  <a:solidFill>
                    <a:srgbClr val="800080"/>
                  </a:solidFill>
                </a:rPr>
                <a:t>DataSet</a:t>
              </a:r>
              <a:r>
                <a:rPr lang="fr-FR" i="1" dirty="0">
                  <a:solidFill>
                    <a:srgbClr val="800080"/>
                  </a:solidFill>
                </a:rPr>
                <a:t>. Bien qu’il soit possible d’utiliser des tableaux </a:t>
              </a:r>
              <a:r>
                <a:rPr lang="fr-FR" i="1" dirty="0" err="1">
                  <a:solidFill>
                    <a:srgbClr val="800080"/>
                  </a:solidFill>
                </a:rPr>
                <a:t>numpy</a:t>
              </a:r>
              <a:r>
                <a:rPr lang="fr-FR" i="1" dirty="0">
                  <a:solidFill>
                    <a:srgbClr val="800080"/>
                  </a:solidFill>
                </a:rPr>
                <a:t>, il est plus efficace d’utiliser des </a:t>
              </a:r>
              <a:r>
                <a:rPr lang="fr-FR" i="1" dirty="0" err="1">
                  <a:solidFill>
                    <a:srgbClr val="800080"/>
                  </a:solidFill>
                </a:rPr>
                <a:t>DataFrame</a:t>
              </a:r>
              <a:endParaRPr lang="fr-FR" i="1" dirty="0">
                <a:solidFill>
                  <a:srgbClr val="800080"/>
                </a:solidFill>
              </a:endParaRPr>
            </a:p>
            <a:p>
              <a:pPr lvl="2" algn="just">
                <a:spcAft>
                  <a:spcPts val="1200"/>
                </a:spcAft>
                <a:buFont typeface="Wingdings" pitchFamily="2" charset="2"/>
                <a:buChar char="§"/>
              </a:pPr>
              <a:r>
                <a:rPr lang="fr-FR" b="1" i="1" dirty="0">
                  <a:solidFill>
                    <a:srgbClr val="800080"/>
                  </a:solidFill>
                </a:rPr>
                <a:t> Principales fonctions de pandas </a:t>
              </a:r>
              <a:r>
                <a:rPr lang="fr-FR" i="1" dirty="0">
                  <a:solidFill>
                    <a:srgbClr val="800080"/>
                  </a:solidFill>
                </a:rPr>
                <a:t>: </a:t>
              </a:r>
              <a:r>
                <a:rPr lang="fr-FR" i="1" dirty="0" err="1">
                  <a:solidFill>
                    <a:srgbClr val="800080"/>
                  </a:solidFill>
                </a:rPr>
                <a:t>pd.read_csv</a:t>
              </a:r>
              <a:r>
                <a:rPr lang="fr-FR" i="1" dirty="0">
                  <a:solidFill>
                    <a:srgbClr val="800080"/>
                  </a:solidFill>
                </a:rPr>
                <a:t>(), </a:t>
              </a:r>
              <a:r>
                <a:rPr lang="fr-FR" i="1" dirty="0" err="1">
                  <a:solidFill>
                    <a:srgbClr val="800080"/>
                  </a:solidFill>
                </a:rPr>
                <a:t>pd.read_excel</a:t>
              </a:r>
              <a:r>
                <a:rPr lang="fr-FR" i="1" dirty="0">
                  <a:solidFill>
                    <a:srgbClr val="800080"/>
                  </a:solidFill>
                </a:rPr>
                <a:t>(), </a:t>
              </a:r>
              <a:r>
                <a:rPr lang="fr-FR" i="1" dirty="0" err="1">
                  <a:solidFill>
                    <a:srgbClr val="800080"/>
                  </a:solidFill>
                </a:rPr>
                <a:t>pd.read_json</a:t>
              </a:r>
              <a:r>
                <a:rPr lang="fr-FR" i="1" dirty="0">
                  <a:solidFill>
                    <a:srgbClr val="800080"/>
                  </a:solidFill>
                </a:rPr>
                <a:t>(), </a:t>
              </a:r>
              <a:r>
                <a:rPr lang="fr-FR" i="1" dirty="0" err="1">
                  <a:solidFill>
                    <a:srgbClr val="800080"/>
                  </a:solidFill>
                </a:rPr>
                <a:t>pd.read_html</a:t>
              </a:r>
              <a:r>
                <a:rPr lang="fr-FR" i="1" dirty="0">
                  <a:solidFill>
                    <a:srgbClr val="800080"/>
                  </a:solidFill>
                </a:rPr>
                <a:t>(), …. </a:t>
              </a:r>
            </a:p>
            <a:p>
              <a:pPr lvl="1" algn="just">
                <a:spcAft>
                  <a:spcPts val="600"/>
                </a:spcAft>
                <a:buFont typeface="Wingdings" pitchFamily="2" charset="2"/>
                <a:buChar char="§"/>
              </a:pPr>
              <a:r>
                <a:rPr lang="fr-FR" i="1" dirty="0">
                  <a:solidFill>
                    <a:srgbClr val="800080"/>
                  </a:solidFill>
                </a:rPr>
                <a:t> Etape 2 : Analyse globale du </a:t>
              </a:r>
              <a:r>
                <a:rPr lang="fr-FR" i="1" dirty="0" err="1">
                  <a:solidFill>
                    <a:srgbClr val="800080"/>
                  </a:solidFill>
                </a:rPr>
                <a:t>DataSet</a:t>
              </a:r>
              <a:r>
                <a:rPr lang="fr-FR" i="1" dirty="0">
                  <a:solidFill>
                    <a:srgbClr val="800080"/>
                  </a:solidFill>
                </a:rPr>
                <a:t>  </a:t>
              </a:r>
            </a:p>
            <a:p>
              <a:pPr lvl="2" algn="just">
                <a:spcAft>
                  <a:spcPts val="600"/>
                </a:spcAft>
                <a:buFont typeface="Wingdings" pitchFamily="2" charset="2"/>
                <a:buChar char="§"/>
              </a:pPr>
              <a:r>
                <a:rPr lang="fr-FR" i="1" dirty="0">
                  <a:solidFill>
                    <a:srgbClr val="800080"/>
                  </a:solidFill>
                </a:rPr>
                <a:t> Quels est la taille du </a:t>
              </a:r>
              <a:r>
                <a:rPr lang="fr-FR" i="1" dirty="0" err="1">
                  <a:solidFill>
                    <a:srgbClr val="800080"/>
                  </a:solidFill>
                </a:rPr>
                <a:t>DataSet</a:t>
              </a:r>
              <a:r>
                <a:rPr lang="fr-FR" i="1" dirty="0">
                  <a:solidFill>
                    <a:srgbClr val="800080"/>
                  </a:solidFill>
                </a:rPr>
                <a:t>, quelles sont les </a:t>
              </a:r>
              <a:r>
                <a:rPr lang="fr-FR" i="1" dirty="0" err="1">
                  <a:solidFill>
                    <a:srgbClr val="800080"/>
                  </a:solidFill>
                </a:rPr>
                <a:t>Features</a:t>
              </a:r>
              <a:r>
                <a:rPr lang="fr-FR" i="1" dirty="0">
                  <a:solidFill>
                    <a:srgbClr val="800080"/>
                  </a:solidFill>
                </a:rPr>
                <a:t> ….</a:t>
              </a:r>
            </a:p>
            <a:p>
              <a:pPr lvl="2" algn="just">
                <a:spcAft>
                  <a:spcPts val="600"/>
                </a:spcAft>
                <a:buFont typeface="Wingdings" pitchFamily="2" charset="2"/>
                <a:buChar char="§"/>
              </a:pPr>
              <a:r>
                <a:rPr lang="fr-FR" i="1" dirty="0">
                  <a:solidFill>
                    <a:srgbClr val="800080"/>
                  </a:solidFill>
                </a:rPr>
                <a:t> </a:t>
              </a:r>
              <a:r>
                <a:rPr lang="fr-FR" b="1" i="1" dirty="0">
                  <a:solidFill>
                    <a:srgbClr val="800080"/>
                  </a:solidFill>
                </a:rPr>
                <a:t>Principales propriétés </a:t>
              </a:r>
              <a:r>
                <a:rPr lang="fr-FR" i="1" dirty="0">
                  <a:solidFill>
                    <a:srgbClr val="800080"/>
                  </a:solidFill>
                </a:rPr>
                <a:t>: </a:t>
              </a:r>
              <a:r>
                <a:rPr lang="fr-FR" i="1" dirty="0" err="1">
                  <a:solidFill>
                    <a:srgbClr val="800080"/>
                  </a:solidFill>
                </a:rPr>
                <a:t>Data.shape</a:t>
              </a:r>
              <a:r>
                <a:rPr lang="fr-FR" i="1" dirty="0">
                  <a:solidFill>
                    <a:srgbClr val="800080"/>
                  </a:solidFill>
                </a:rPr>
                <a:t> ; </a:t>
              </a:r>
              <a:r>
                <a:rPr lang="fr-FR" i="1" dirty="0" err="1">
                  <a:solidFill>
                    <a:srgbClr val="800080"/>
                  </a:solidFill>
                </a:rPr>
                <a:t>Data_columns</a:t>
              </a:r>
              <a:r>
                <a:rPr lang="fr-FR" i="1" dirty="0">
                  <a:solidFill>
                    <a:srgbClr val="800080"/>
                  </a:solidFill>
                </a:rPr>
                <a:t> ; </a:t>
              </a:r>
              <a:r>
                <a:rPr lang="fr-FR" i="1" dirty="0" err="1">
                  <a:solidFill>
                    <a:srgbClr val="800080"/>
                  </a:solidFill>
                </a:rPr>
                <a:t>Data.dtypes</a:t>
              </a:r>
              <a:r>
                <a:rPr lang="fr-FR" i="1" dirty="0">
                  <a:solidFill>
                    <a:srgbClr val="800080"/>
                  </a:solidFill>
                </a:rPr>
                <a:t> </a:t>
              </a:r>
            </a:p>
            <a:p>
              <a:pPr lvl="2" algn="just">
                <a:spcAft>
                  <a:spcPts val="600"/>
                </a:spcAft>
                <a:buFont typeface="Wingdings" pitchFamily="2" charset="2"/>
                <a:buChar char="§"/>
              </a:pPr>
              <a:r>
                <a:rPr lang="fr-FR" i="1" dirty="0">
                  <a:solidFill>
                    <a:srgbClr val="800080"/>
                  </a:solidFill>
                </a:rPr>
                <a:t> </a:t>
              </a:r>
              <a:r>
                <a:rPr lang="fr-FR" b="1" i="1" dirty="0">
                  <a:solidFill>
                    <a:srgbClr val="800080"/>
                  </a:solidFill>
                </a:rPr>
                <a:t>Méthodes </a:t>
              </a:r>
              <a:r>
                <a:rPr lang="fr-FR" i="1" dirty="0">
                  <a:solidFill>
                    <a:srgbClr val="800080"/>
                  </a:solidFill>
                </a:rPr>
                <a:t>: </a:t>
              </a:r>
              <a:r>
                <a:rPr lang="fr-FR" i="1" dirty="0" err="1">
                  <a:solidFill>
                    <a:srgbClr val="800080"/>
                  </a:solidFill>
                </a:rPr>
                <a:t>Data.info</a:t>
              </a:r>
              <a:r>
                <a:rPr lang="fr-FR" i="1" dirty="0">
                  <a:solidFill>
                    <a:srgbClr val="800080"/>
                  </a:solidFill>
                </a:rPr>
                <a:t>(), </a:t>
              </a:r>
              <a:r>
                <a:rPr lang="fr-FR" i="1" dirty="0" err="1">
                  <a:solidFill>
                    <a:srgbClr val="800080"/>
                  </a:solidFill>
                </a:rPr>
                <a:t>Data.describe</a:t>
              </a:r>
              <a:r>
                <a:rPr lang="fr-FR" i="1" dirty="0">
                  <a:solidFill>
                    <a:srgbClr val="800080"/>
                  </a:solidFill>
                </a:rPr>
                <a:t>(), </a:t>
              </a:r>
              <a:r>
                <a:rPr lang="fr-FR" i="1" dirty="0" err="1">
                  <a:solidFill>
                    <a:srgbClr val="800080"/>
                  </a:solidFill>
                </a:rPr>
                <a:t>Data.value_counts</a:t>
              </a:r>
              <a:r>
                <a:rPr lang="fr-FR" i="1" dirty="0">
                  <a:solidFill>
                    <a:srgbClr val="800080"/>
                  </a:solidFill>
                </a:rPr>
                <a:t>()</a:t>
              </a:r>
            </a:p>
            <a:p>
              <a:pPr lvl="2" algn="just">
                <a:spcAft>
                  <a:spcPts val="1200"/>
                </a:spcAft>
                <a:buFont typeface="Wingdings" pitchFamily="2" charset="2"/>
                <a:buChar char="§"/>
              </a:pPr>
              <a:r>
                <a:rPr lang="fr-FR" i="1" dirty="0">
                  <a:solidFill>
                    <a:srgbClr val="800080"/>
                  </a:solidFill>
                </a:rPr>
                <a:t> </a:t>
              </a:r>
              <a:r>
                <a:rPr lang="fr-FR" b="1" i="1" dirty="0">
                  <a:solidFill>
                    <a:srgbClr val="800080"/>
                  </a:solidFill>
                </a:rPr>
                <a:t>Visualisation : </a:t>
              </a:r>
              <a:r>
                <a:rPr lang="fr-FR" i="1" dirty="0" err="1">
                  <a:solidFill>
                    <a:srgbClr val="800080"/>
                  </a:solidFill>
                </a:rPr>
                <a:t>sns.histplot</a:t>
              </a:r>
              <a:r>
                <a:rPr lang="fr-FR" i="1" dirty="0">
                  <a:solidFill>
                    <a:srgbClr val="800080"/>
                  </a:solidFill>
                </a:rPr>
                <a:t>(), </a:t>
              </a:r>
              <a:r>
                <a:rPr lang="fr-FR" i="1" dirty="0" err="1">
                  <a:solidFill>
                    <a:srgbClr val="800080"/>
                  </a:solidFill>
                </a:rPr>
                <a:t>sns.boxplot</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Etape 3 : Type de problème</a:t>
              </a:r>
            </a:p>
            <a:p>
              <a:pPr lvl="2" algn="just">
                <a:spcAft>
                  <a:spcPts val="600"/>
                </a:spcAft>
                <a:buFont typeface="Wingdings" pitchFamily="2" charset="2"/>
                <a:buChar char="§"/>
              </a:pPr>
              <a:r>
                <a:rPr lang="fr-FR" i="1" dirty="0">
                  <a:solidFill>
                    <a:srgbClr val="800080"/>
                  </a:solidFill>
                </a:rPr>
                <a:t> Type d’apprentissage : Supervisé ou non supervisé.</a:t>
              </a:r>
            </a:p>
            <a:p>
              <a:pPr lvl="2" algn="just">
                <a:spcAft>
                  <a:spcPts val="1200"/>
                </a:spcAft>
                <a:buFont typeface="Wingdings" pitchFamily="2" charset="2"/>
                <a:buChar char="§"/>
              </a:pPr>
              <a:r>
                <a:rPr lang="fr-FR" i="1" dirty="0">
                  <a:solidFill>
                    <a:srgbClr val="800080"/>
                  </a:solidFill>
                </a:rPr>
                <a:t> Supervisé : </a:t>
              </a:r>
              <a:r>
                <a:rPr lang="fr-FR" i="1" dirty="0" err="1">
                  <a:solidFill>
                    <a:srgbClr val="800080"/>
                  </a:solidFill>
                </a:rPr>
                <a:t>target</a:t>
              </a:r>
              <a:r>
                <a:rPr lang="fr-FR" i="1" dirty="0">
                  <a:solidFill>
                    <a:srgbClr val="800080"/>
                  </a:solidFill>
                </a:rPr>
                <a:t> le type d’algorithme régression classification.</a:t>
              </a:r>
            </a:p>
          </p:txBody>
        </p:sp>
      </p:grpSp>
    </p:spTree>
    <p:extLst>
      <p:ext uri="{BB962C8B-B14F-4D97-AF65-F5344CB8AC3E}">
        <p14:creationId xmlns:p14="http://schemas.microsoft.com/office/powerpoint/2010/main" val="4163075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537875"/>
            <a:chOff x="0" y="998538"/>
            <a:chExt cx="9144000" cy="553787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Pré-traitement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92442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Nettoyage des données</a:t>
              </a:r>
              <a:endParaRPr lang="fr-FR" sz="2000" dirty="0">
                <a:solidFill>
                  <a:srgbClr val="800080"/>
                </a:solidFill>
              </a:endParaRPr>
            </a:p>
            <a:p>
              <a:pPr lvl="1" algn="just">
                <a:spcAft>
                  <a:spcPts val="600"/>
                </a:spcAft>
                <a:buFont typeface="Wingdings" pitchFamily="2" charset="2"/>
                <a:buChar char="§"/>
              </a:pPr>
              <a:r>
                <a:rPr lang="fr-FR" i="1" dirty="0">
                  <a:solidFill>
                    <a:srgbClr val="800080"/>
                  </a:solidFill>
                </a:rPr>
                <a:t> Etape 4 : Nettoyage des données</a:t>
              </a:r>
            </a:p>
            <a:p>
              <a:pPr lvl="2" algn="just">
                <a:spcAft>
                  <a:spcPts val="600"/>
                </a:spcAft>
                <a:buFont typeface="Wingdings" pitchFamily="2" charset="2"/>
                <a:buChar char="§"/>
              </a:pPr>
              <a:r>
                <a:rPr lang="fr-FR" i="1" dirty="0">
                  <a:solidFill>
                    <a:srgbClr val="800080"/>
                  </a:solidFill>
                </a:rPr>
                <a:t> Identifier les </a:t>
              </a:r>
              <a:r>
                <a:rPr lang="fr-FR" i="1" dirty="0" err="1">
                  <a:solidFill>
                    <a:srgbClr val="800080"/>
                  </a:solidFill>
                </a:rPr>
                <a:t>features</a:t>
              </a:r>
              <a:r>
                <a:rPr lang="fr-FR" i="1" dirty="0">
                  <a:solidFill>
                    <a:srgbClr val="800080"/>
                  </a:solidFill>
                </a:rPr>
                <a:t> qui n’ont pas d’impacte sur le résultat, les éléments dupliqués et les supprimer si nécessaire.</a:t>
              </a:r>
            </a:p>
            <a:p>
              <a:pPr lvl="2" algn="just">
                <a:spcAft>
                  <a:spcPts val="600"/>
                </a:spcAft>
                <a:buFont typeface="Wingdings" pitchFamily="2" charset="2"/>
                <a:buChar char="§"/>
              </a:pPr>
              <a:r>
                <a:rPr lang="fr-FR" b="1" i="1" dirty="0">
                  <a:solidFill>
                    <a:srgbClr val="800080"/>
                  </a:solidFill>
                </a:rPr>
                <a:t> Méthodes </a:t>
              </a:r>
              <a:r>
                <a:rPr lang="fr-FR" i="1" dirty="0">
                  <a:solidFill>
                    <a:srgbClr val="800080"/>
                  </a:solidFill>
                </a:rPr>
                <a:t>: Suppression : </a:t>
              </a:r>
              <a:r>
                <a:rPr lang="fr-FR" i="1" dirty="0" err="1">
                  <a:solidFill>
                    <a:srgbClr val="800080"/>
                  </a:solidFill>
                </a:rPr>
                <a:t>Data.drop</a:t>
              </a:r>
              <a:r>
                <a:rPr lang="fr-FR" i="1" dirty="0">
                  <a:solidFill>
                    <a:srgbClr val="800080"/>
                  </a:solidFill>
                </a:rPr>
                <a:t>() , </a:t>
              </a:r>
              <a:r>
                <a:rPr lang="fr-FR" i="1" dirty="0" err="1">
                  <a:solidFill>
                    <a:srgbClr val="800080"/>
                  </a:solidFill>
                </a:rPr>
                <a:t>Data.drop_duplicates</a:t>
              </a:r>
              <a:r>
                <a:rPr lang="fr-FR" i="1" dirty="0">
                  <a:solidFill>
                    <a:srgbClr val="800080"/>
                  </a:solidFill>
                </a:rPr>
                <a:t>(). Identification : </a:t>
              </a:r>
              <a:r>
                <a:rPr lang="fr-FR" i="1" dirty="0" err="1">
                  <a:solidFill>
                    <a:srgbClr val="800080"/>
                  </a:solidFill>
                </a:rPr>
                <a:t>Data.duplicated</a:t>
              </a:r>
              <a:r>
                <a:rPr lang="fr-FR" i="1" dirty="0">
                  <a:solidFill>
                    <a:srgbClr val="800080"/>
                  </a:solidFill>
                </a:rPr>
                <a:t>(). </a:t>
              </a:r>
            </a:p>
            <a:p>
              <a:pPr lvl="2" algn="just">
                <a:spcAft>
                  <a:spcPts val="600"/>
                </a:spcAft>
                <a:buFont typeface="Wingdings" pitchFamily="2" charset="2"/>
                <a:buChar char="§"/>
              </a:pPr>
              <a:r>
                <a:rPr lang="fr-FR" i="1" dirty="0">
                  <a:solidFill>
                    <a:srgbClr val="800080"/>
                  </a:solidFill>
                </a:rPr>
                <a:t> Identifier et supprimer les </a:t>
              </a:r>
              <a:r>
                <a:rPr lang="fr-FR" i="1" dirty="0" err="1">
                  <a:solidFill>
                    <a:srgbClr val="800080"/>
                  </a:solidFill>
                </a:rPr>
                <a:t>outliers</a:t>
              </a:r>
              <a:r>
                <a:rPr lang="fr-FR" i="1" dirty="0">
                  <a:solidFill>
                    <a:srgbClr val="800080"/>
                  </a:solidFill>
                </a:rPr>
                <a:t>. Après identification des valeurs aberrantes la suppression utilise le </a:t>
              </a:r>
              <a:r>
                <a:rPr lang="fr-FR" i="1" dirty="0" err="1">
                  <a:solidFill>
                    <a:srgbClr val="800080"/>
                  </a:solidFill>
                </a:rPr>
                <a:t>boolean</a:t>
              </a:r>
              <a:r>
                <a:rPr lang="fr-FR" i="1" dirty="0">
                  <a:solidFill>
                    <a:srgbClr val="800080"/>
                  </a:solidFill>
                </a:rPr>
                <a:t> </a:t>
              </a:r>
              <a:r>
                <a:rPr lang="fr-FR" i="1" dirty="0" err="1">
                  <a:solidFill>
                    <a:srgbClr val="800080"/>
                  </a:solidFill>
                </a:rPr>
                <a:t>indexing</a:t>
              </a:r>
              <a:r>
                <a:rPr lang="fr-FR" i="1" dirty="0">
                  <a:solidFill>
                    <a:srgbClr val="800080"/>
                  </a:solidFill>
                </a:rPr>
                <a:t>.</a:t>
              </a:r>
            </a:p>
            <a:p>
              <a:pPr lvl="2" algn="just">
                <a:spcAft>
                  <a:spcPts val="1200"/>
                </a:spcAft>
                <a:buFont typeface="Wingdings" pitchFamily="2" charset="2"/>
                <a:buChar char="§"/>
              </a:pPr>
              <a:r>
                <a:rPr lang="fr-FR" i="1" dirty="0">
                  <a:solidFill>
                    <a:srgbClr val="800080"/>
                  </a:solidFill>
                </a:rPr>
                <a:t> Identifier puis remplacer ou supprimer les valeurs manquantes.</a:t>
              </a:r>
            </a:p>
            <a:p>
              <a:pPr lvl="2" algn="just">
                <a:spcAft>
                  <a:spcPts val="1200"/>
                </a:spcAft>
                <a:buFont typeface="Wingdings" pitchFamily="2" charset="2"/>
                <a:buChar char="§"/>
              </a:pPr>
              <a:r>
                <a:rPr lang="fr-FR" i="1" dirty="0">
                  <a:solidFill>
                    <a:srgbClr val="800080"/>
                  </a:solidFill>
                </a:rPr>
                <a:t> </a:t>
              </a:r>
              <a:r>
                <a:rPr lang="fr-FR" b="1" i="1" dirty="0">
                  <a:solidFill>
                    <a:srgbClr val="800080"/>
                  </a:solidFill>
                </a:rPr>
                <a:t>Principales méthodes </a:t>
              </a:r>
              <a:r>
                <a:rPr lang="fr-FR" i="1" dirty="0">
                  <a:solidFill>
                    <a:srgbClr val="800080"/>
                  </a:solidFill>
                </a:rPr>
                <a:t>: Identification - </a:t>
              </a:r>
              <a:r>
                <a:rPr lang="fr-FR" i="1" dirty="0" err="1">
                  <a:solidFill>
                    <a:srgbClr val="800080"/>
                  </a:solidFill>
                </a:rPr>
                <a:t>Data.isnull</a:t>
              </a:r>
              <a:r>
                <a:rPr lang="fr-FR" i="1" dirty="0">
                  <a:solidFill>
                    <a:srgbClr val="800080"/>
                  </a:solidFill>
                </a:rPr>
                <a:t>(), </a:t>
              </a:r>
              <a:r>
                <a:rPr lang="fr-FR" i="1" dirty="0" err="1">
                  <a:solidFill>
                    <a:srgbClr val="800080"/>
                  </a:solidFill>
                </a:rPr>
                <a:t>Data.isna</a:t>
              </a:r>
              <a:r>
                <a:rPr lang="fr-FR" i="1" dirty="0">
                  <a:solidFill>
                    <a:srgbClr val="800080"/>
                  </a:solidFill>
                </a:rPr>
                <a:t>() ; Suppression – </a:t>
              </a:r>
              <a:r>
                <a:rPr lang="fr-FR" i="1" dirty="0" err="1">
                  <a:solidFill>
                    <a:srgbClr val="800080"/>
                  </a:solidFill>
                </a:rPr>
                <a:t>Data.dropna</a:t>
              </a:r>
              <a:r>
                <a:rPr lang="fr-FR" i="1" dirty="0">
                  <a:solidFill>
                    <a:srgbClr val="800080"/>
                  </a:solidFill>
                </a:rPr>
                <a:t>(); Modification – </a:t>
              </a:r>
              <a:r>
                <a:rPr lang="fr-FR" i="1" dirty="0" err="1">
                  <a:solidFill>
                    <a:srgbClr val="800080"/>
                  </a:solidFill>
                </a:rPr>
                <a:t>Data.fillna</a:t>
              </a:r>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Identifier les données mal orthographiées, mal renseignées.</a:t>
              </a:r>
            </a:p>
            <a:p>
              <a:pPr lvl="2" algn="just">
                <a:spcAft>
                  <a:spcPts val="1200"/>
                </a:spcAft>
                <a:buFont typeface="Wingdings" pitchFamily="2" charset="2"/>
                <a:buChar char="§"/>
              </a:pPr>
              <a:r>
                <a:rPr lang="fr-FR" i="1" dirty="0">
                  <a:solidFill>
                    <a:srgbClr val="800080"/>
                  </a:solidFill>
                </a:rPr>
                <a:t> </a:t>
              </a:r>
              <a:r>
                <a:rPr lang="fr-FR" b="1" i="1" dirty="0">
                  <a:solidFill>
                    <a:srgbClr val="800080"/>
                  </a:solidFill>
                </a:rPr>
                <a:t>Principale méthode </a:t>
              </a:r>
              <a:r>
                <a:rPr lang="fr-FR" i="1" dirty="0">
                  <a:solidFill>
                    <a:srgbClr val="800080"/>
                  </a:solidFill>
                </a:rPr>
                <a:t>: </a:t>
              </a:r>
              <a:r>
                <a:rPr lang="fr-FR" i="1" dirty="0" err="1">
                  <a:solidFill>
                    <a:srgbClr val="800080"/>
                  </a:solidFill>
                </a:rPr>
                <a:t>Data.replace</a:t>
              </a:r>
              <a:r>
                <a:rPr lang="fr-FR" i="1" dirty="0">
                  <a:solidFill>
                    <a:srgbClr val="800080"/>
                  </a:solidFill>
                </a:rPr>
                <a:t>( { ’</a:t>
              </a:r>
              <a:r>
                <a:rPr lang="fr-FR" i="1" dirty="0" err="1">
                  <a:solidFill>
                    <a:srgbClr val="800080"/>
                  </a:solidFill>
                </a:rPr>
                <a:t>dictionnary</a:t>
              </a:r>
              <a:r>
                <a:rPr lang="fr-FR" i="1" dirty="0">
                  <a:solidFill>
                    <a:srgbClr val="800080"/>
                  </a:solidFill>
                </a:rPr>
                <a:t>’ } ).</a:t>
              </a:r>
            </a:p>
            <a:p>
              <a:pPr lvl="2" algn="just">
                <a:spcAft>
                  <a:spcPts val="1200"/>
                </a:spcAft>
                <a:buFont typeface="Wingdings" pitchFamily="2" charset="2"/>
                <a:buChar char="§"/>
              </a:pPr>
              <a:endParaRPr lang="fr-FR" i="1" dirty="0">
                <a:solidFill>
                  <a:srgbClr val="800080"/>
                </a:solidFill>
              </a:endParaRPr>
            </a:p>
          </p:txBody>
        </p:sp>
      </p:grpSp>
    </p:spTree>
    <p:extLst>
      <p:ext uri="{BB962C8B-B14F-4D97-AF65-F5344CB8AC3E}">
        <p14:creationId xmlns:p14="http://schemas.microsoft.com/office/powerpoint/2010/main" val="4712373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337820"/>
            <a:chOff x="0" y="998538"/>
            <a:chExt cx="9144000" cy="533782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Pré-traitement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72437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Relations entre les variables</a:t>
              </a:r>
              <a:endParaRPr lang="fr-FR" sz="2000" dirty="0">
                <a:solidFill>
                  <a:srgbClr val="800080"/>
                </a:solidFill>
              </a:endParaRPr>
            </a:p>
            <a:p>
              <a:pPr lvl="1" algn="just">
                <a:spcAft>
                  <a:spcPts val="600"/>
                </a:spcAft>
                <a:buFont typeface="Wingdings" pitchFamily="2" charset="2"/>
                <a:buChar char="§"/>
              </a:pPr>
              <a:r>
                <a:rPr lang="fr-FR" i="1" dirty="0">
                  <a:solidFill>
                    <a:srgbClr val="800080"/>
                  </a:solidFill>
                </a:rPr>
                <a:t> Etape 5 : Analyser les relations entre les variables.</a:t>
              </a:r>
            </a:p>
            <a:p>
              <a:pPr lvl="2" algn="just">
                <a:spcAft>
                  <a:spcPts val="600"/>
                </a:spcAft>
                <a:buFont typeface="Wingdings" pitchFamily="2" charset="2"/>
                <a:buChar char="§"/>
              </a:pPr>
              <a:r>
                <a:rPr lang="fr-FR" i="1" dirty="0">
                  <a:solidFill>
                    <a:srgbClr val="800080"/>
                  </a:solidFill>
                </a:rPr>
                <a:t> Visualisation des relations entre les </a:t>
              </a:r>
              <a:r>
                <a:rPr lang="fr-FR" i="1" dirty="0" err="1">
                  <a:solidFill>
                    <a:srgbClr val="800080"/>
                  </a:solidFill>
                </a:rPr>
                <a:t>features</a:t>
              </a:r>
              <a:r>
                <a:rPr lang="fr-FR" i="1" dirty="0">
                  <a:solidFill>
                    <a:srgbClr val="800080"/>
                  </a:solidFill>
                </a:rPr>
                <a:t> et la </a:t>
              </a:r>
              <a:r>
                <a:rPr lang="fr-FR" i="1" dirty="0" err="1">
                  <a:solidFill>
                    <a:srgbClr val="800080"/>
                  </a:solidFill>
                </a:rPr>
                <a:t>target</a:t>
              </a:r>
              <a:r>
                <a:rPr lang="fr-FR" i="1" dirty="0">
                  <a:solidFill>
                    <a:srgbClr val="800080"/>
                  </a:solidFill>
                </a:rPr>
                <a:t>.</a:t>
              </a:r>
            </a:p>
            <a:p>
              <a:pPr lvl="2" algn="just">
                <a:spcAft>
                  <a:spcPts val="1200"/>
                </a:spcAft>
                <a:buFont typeface="Wingdings" pitchFamily="2" charset="2"/>
                <a:buChar char="§"/>
              </a:pPr>
              <a:r>
                <a:rPr lang="fr-FR" i="1" dirty="0">
                  <a:solidFill>
                    <a:srgbClr val="800080"/>
                  </a:solidFill>
                </a:rPr>
                <a:t> </a:t>
              </a:r>
              <a:r>
                <a:rPr lang="fr-FR" b="1" i="1" dirty="0">
                  <a:solidFill>
                    <a:srgbClr val="800080"/>
                  </a:solidFill>
                </a:rPr>
                <a:t>Principales méthodes </a:t>
              </a:r>
              <a:r>
                <a:rPr lang="fr-FR" i="1" dirty="0">
                  <a:solidFill>
                    <a:srgbClr val="800080"/>
                  </a:solidFill>
                </a:rPr>
                <a:t>: </a:t>
              </a:r>
              <a:r>
                <a:rPr lang="fr-FR" i="1" dirty="0" err="1">
                  <a:solidFill>
                    <a:srgbClr val="800080"/>
                  </a:solidFill>
                </a:rPr>
                <a:t>sns.pairplot</a:t>
              </a:r>
              <a:r>
                <a:rPr lang="fr-FR" i="1" dirty="0">
                  <a:solidFill>
                    <a:srgbClr val="800080"/>
                  </a:solidFill>
                </a:rPr>
                <a:t>(), </a:t>
              </a:r>
              <a:r>
                <a:rPr lang="fr-FR" i="1" dirty="0" err="1">
                  <a:solidFill>
                    <a:srgbClr val="800080"/>
                  </a:solidFill>
                </a:rPr>
                <a:t>sns.lmplot</a:t>
              </a:r>
              <a:r>
                <a:rPr lang="fr-FR" i="1" dirty="0">
                  <a:solidFill>
                    <a:srgbClr val="800080"/>
                  </a:solidFill>
                </a:rPr>
                <a:t>( ), </a:t>
              </a:r>
              <a:r>
                <a:rPr lang="fr-FR" i="1" dirty="0" err="1">
                  <a:solidFill>
                    <a:srgbClr val="800080"/>
                  </a:solidFill>
                </a:rPr>
                <a:t>sns.kdeplot</a:t>
              </a:r>
              <a:r>
                <a:rPr lang="fr-FR" i="1" dirty="0">
                  <a:solidFill>
                    <a:srgbClr val="800080"/>
                  </a:solidFill>
                </a:rPr>
                <a:t>(), </a:t>
              </a:r>
              <a:r>
                <a:rPr lang="fr-FR" i="1" dirty="0" err="1">
                  <a:solidFill>
                    <a:srgbClr val="800080"/>
                  </a:solidFill>
                </a:rPr>
                <a:t>sns.scatterplot</a:t>
              </a:r>
              <a:r>
                <a:rPr lang="fr-FR" i="1" dirty="0">
                  <a:solidFill>
                    <a:srgbClr val="800080"/>
                  </a:solidFill>
                </a:rPr>
                <a:t>(), </a:t>
              </a:r>
              <a:r>
                <a:rPr lang="fr-FR" i="1" dirty="0" err="1">
                  <a:solidFill>
                    <a:srgbClr val="800080"/>
                  </a:solidFill>
                </a:rPr>
                <a:t>sns.barplot</a:t>
              </a:r>
              <a:r>
                <a:rPr lang="fr-FR" i="1" dirty="0">
                  <a:solidFill>
                    <a:srgbClr val="800080"/>
                  </a:solidFill>
                </a:rPr>
                <a:t>(), </a:t>
              </a:r>
              <a:r>
                <a:rPr lang="fr-FR" i="1" dirty="0" err="1">
                  <a:solidFill>
                    <a:srgbClr val="800080"/>
                  </a:solidFill>
                </a:rPr>
                <a:t>sns.histplot</a:t>
              </a:r>
              <a:r>
                <a:rPr lang="fr-FR" i="1" dirty="0">
                  <a:solidFill>
                    <a:srgbClr val="800080"/>
                  </a:solidFill>
                </a:rPr>
                <a:t>(), </a:t>
              </a:r>
              <a:r>
                <a:rPr lang="fr-FR" i="1" dirty="0" err="1">
                  <a:solidFill>
                    <a:srgbClr val="800080"/>
                  </a:solidFill>
                </a:rPr>
                <a:t>sns.countplot</a:t>
              </a:r>
              <a:r>
                <a:rPr lang="fr-FR" i="1" dirty="0">
                  <a:solidFill>
                    <a:srgbClr val="800080"/>
                  </a:solidFill>
                </a:rPr>
                <a:t>(), </a:t>
              </a:r>
              <a:r>
                <a:rPr lang="fr-FR" i="1" dirty="0" err="1">
                  <a:solidFill>
                    <a:srgbClr val="800080"/>
                  </a:solidFill>
                </a:rPr>
                <a:t>sns.lineplot</a:t>
              </a:r>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Relation linéaire entre une </a:t>
              </a:r>
              <a:r>
                <a:rPr lang="fr-FR" i="1" dirty="0" err="1">
                  <a:solidFill>
                    <a:srgbClr val="800080"/>
                  </a:solidFill>
                </a:rPr>
                <a:t>features</a:t>
              </a:r>
              <a:r>
                <a:rPr lang="fr-FR" i="1" dirty="0">
                  <a:solidFill>
                    <a:srgbClr val="800080"/>
                  </a:solidFill>
                </a:rPr>
                <a:t> et la </a:t>
              </a:r>
              <a:r>
                <a:rPr lang="fr-FR" i="1" dirty="0" err="1">
                  <a:solidFill>
                    <a:srgbClr val="800080"/>
                  </a:solidFill>
                </a:rPr>
                <a:t>target</a:t>
              </a:r>
              <a:r>
                <a:rPr lang="fr-FR" i="1" dirty="0">
                  <a:solidFill>
                    <a:srgbClr val="800080"/>
                  </a:solidFill>
                </a:rPr>
                <a:t>.</a:t>
              </a:r>
            </a:p>
            <a:p>
              <a:pPr lvl="2">
                <a:spcAft>
                  <a:spcPts val="1200"/>
                </a:spcAft>
                <a:buFont typeface="Wingdings" pitchFamily="2" charset="2"/>
                <a:buChar char="§"/>
              </a:pPr>
              <a:r>
                <a:rPr lang="fr-FR" i="1" dirty="0">
                  <a:solidFill>
                    <a:srgbClr val="800080"/>
                  </a:solidFill>
                </a:rPr>
                <a:t> </a:t>
              </a:r>
              <a:r>
                <a:rPr lang="fr-FR" b="1" i="1" dirty="0">
                  <a:solidFill>
                    <a:srgbClr val="800080"/>
                  </a:solidFill>
                </a:rPr>
                <a:t>Principales méthode </a:t>
              </a:r>
              <a:r>
                <a:rPr lang="fr-FR" i="1" dirty="0">
                  <a:solidFill>
                    <a:srgbClr val="800080"/>
                  </a:solidFill>
                </a:rPr>
                <a:t>: ﻿</a:t>
              </a:r>
              <a:r>
                <a:rPr lang="fr-FR" i="1" dirty="0" err="1">
                  <a:solidFill>
                    <a:srgbClr val="800080"/>
                  </a:solidFill>
                </a:rPr>
                <a:t>mutual_info_regression</a:t>
              </a:r>
              <a:r>
                <a:rPr lang="fr-FR" i="1" dirty="0">
                  <a:solidFill>
                    <a:srgbClr val="800080"/>
                  </a:solidFill>
                </a:rPr>
                <a:t>() </a:t>
              </a:r>
            </a:p>
            <a:p>
              <a:pPr lvl="2" algn="just">
                <a:spcAft>
                  <a:spcPts val="1200"/>
                </a:spcAft>
                <a:buFont typeface="Wingdings" pitchFamily="2" charset="2"/>
                <a:buChar char="§"/>
              </a:pPr>
              <a:r>
                <a:rPr lang="fr-FR" i="1" dirty="0">
                  <a:solidFill>
                    <a:srgbClr val="800080"/>
                  </a:solidFill>
                </a:rPr>
                <a:t> Analyse des corrélations : </a:t>
              </a:r>
              <a:r>
                <a:rPr lang="fr-FR" i="1" dirty="0" err="1">
                  <a:solidFill>
                    <a:srgbClr val="800080"/>
                  </a:solidFill>
                </a:rPr>
                <a:t>Data.corr</a:t>
              </a:r>
              <a:r>
                <a:rPr lang="fr-FR" i="1" dirty="0">
                  <a:solidFill>
                    <a:srgbClr val="800080"/>
                  </a:solidFill>
                </a:rPr>
                <a:t>().</a:t>
              </a:r>
            </a:p>
            <a:p>
              <a:pPr lvl="2" algn="just">
                <a:spcAft>
                  <a:spcPts val="1200"/>
                </a:spcAft>
                <a:buFont typeface="Wingdings" pitchFamily="2" charset="2"/>
                <a:buChar char="§"/>
              </a:pPr>
              <a:r>
                <a:rPr lang="fr-FR" i="1" dirty="0">
                  <a:solidFill>
                    <a:srgbClr val="800080"/>
                  </a:solidFill>
                </a:rPr>
                <a:t> Sélection d’une catégorie de données : </a:t>
              </a:r>
              <a:r>
                <a:rPr lang="fr-FR" i="1" dirty="0" err="1">
                  <a:solidFill>
                    <a:srgbClr val="800080"/>
                  </a:solidFill>
                </a:rPr>
                <a:t>Data.groupeby</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Etape 6 : Modification du </a:t>
              </a:r>
              <a:r>
                <a:rPr lang="fr-FR" i="1" dirty="0" err="1">
                  <a:solidFill>
                    <a:srgbClr val="800080"/>
                  </a:solidFill>
                </a:rPr>
                <a:t>dataSet</a:t>
              </a:r>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Il peut être nécessaire d’ajouter des informations sur la base de </a:t>
              </a:r>
              <a:r>
                <a:rPr lang="fr-FR" i="1" dirty="0" err="1">
                  <a:solidFill>
                    <a:srgbClr val="800080"/>
                  </a:solidFill>
                </a:rPr>
                <a:t>features</a:t>
              </a:r>
              <a:r>
                <a:rPr lang="fr-FR" i="1" dirty="0">
                  <a:solidFill>
                    <a:srgbClr val="800080"/>
                  </a:solidFill>
                </a:rPr>
                <a:t> existantes.</a:t>
              </a:r>
            </a:p>
          </p:txBody>
        </p:sp>
      </p:grpSp>
    </p:spTree>
    <p:extLst>
      <p:ext uri="{BB962C8B-B14F-4D97-AF65-F5344CB8AC3E}">
        <p14:creationId xmlns:p14="http://schemas.microsoft.com/office/powerpoint/2010/main" val="3727164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60986"/>
            <a:chOff x="0" y="998538"/>
            <a:chExt cx="9144000" cy="566098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Pré-traitement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504753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Modification des données</a:t>
              </a:r>
              <a:endParaRPr lang="fr-FR" sz="2000" dirty="0">
                <a:solidFill>
                  <a:srgbClr val="800080"/>
                </a:solidFill>
              </a:endParaRPr>
            </a:p>
            <a:p>
              <a:pPr lvl="1" algn="just">
                <a:spcAft>
                  <a:spcPts val="600"/>
                </a:spcAft>
                <a:buFont typeface="Wingdings" pitchFamily="2" charset="2"/>
                <a:buChar char="§"/>
              </a:pPr>
              <a:r>
                <a:rPr lang="fr-FR" i="1" dirty="0">
                  <a:solidFill>
                    <a:srgbClr val="800080"/>
                  </a:solidFill>
                </a:rPr>
                <a:t> Etape 7 : Encoder les données catégorielles.</a:t>
              </a:r>
            </a:p>
            <a:p>
              <a:pPr lvl="2" algn="just">
                <a:spcAft>
                  <a:spcPts val="600"/>
                </a:spcAft>
                <a:buFont typeface="Wingdings" pitchFamily="2" charset="2"/>
                <a:buChar char="§"/>
              </a:pPr>
              <a:r>
                <a:rPr lang="fr-FR" i="1" dirty="0">
                  <a:solidFill>
                    <a:srgbClr val="800080"/>
                  </a:solidFill>
                </a:rPr>
                <a:t> Les données catégorielles doivent être transformées en données numériques. Deux types d’encodage (﻿</a:t>
              </a:r>
              <a:r>
                <a:rPr lang="fr-FR" i="1" dirty="0" err="1">
                  <a:solidFill>
                    <a:srgbClr val="800080"/>
                  </a:solidFill>
                </a:rPr>
                <a:t>sklearn.preprocessing</a:t>
              </a:r>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a:t>
              </a:r>
              <a:r>
                <a:rPr lang="fr-FR" b="1" i="1" dirty="0">
                  <a:solidFill>
                    <a:srgbClr val="800080"/>
                  </a:solidFill>
                </a:rPr>
                <a:t>Encodage ordinal via des </a:t>
              </a:r>
              <a:r>
                <a:rPr lang="fr-FR" b="1" i="1" dirty="0" err="1">
                  <a:solidFill>
                    <a:srgbClr val="800080"/>
                  </a:solidFill>
                </a:rPr>
                <a:t>transformers</a:t>
              </a:r>
              <a:r>
                <a:rPr lang="fr-FR" b="1" i="1" dirty="0">
                  <a:solidFill>
                    <a:srgbClr val="800080"/>
                  </a:solidFill>
                </a:rPr>
                <a:t> </a:t>
              </a:r>
              <a:r>
                <a:rPr lang="fr-FR" i="1" dirty="0">
                  <a:solidFill>
                    <a:srgbClr val="800080"/>
                  </a:solidFill>
                </a:rPr>
                <a:t>: ﻿</a:t>
              </a:r>
              <a:r>
                <a:rPr lang="fr-FR" i="1" dirty="0" err="1">
                  <a:solidFill>
                    <a:srgbClr val="800080"/>
                  </a:solidFill>
                </a:rPr>
                <a:t>LabelEncoder</a:t>
              </a:r>
              <a:r>
                <a:rPr lang="fr-FR" i="1" dirty="0">
                  <a:solidFill>
                    <a:srgbClr val="800080"/>
                  </a:solidFill>
                </a:rPr>
                <a:t> et 0rdinalEncoder. Utilisation des </a:t>
              </a:r>
              <a:r>
                <a:rPr lang="fr-FR" i="1" dirty="0" err="1">
                  <a:solidFill>
                    <a:srgbClr val="800080"/>
                  </a:solidFill>
                </a:rPr>
                <a:t>methodes</a:t>
              </a:r>
              <a:r>
                <a:rPr lang="fr-FR" i="1" dirty="0">
                  <a:solidFill>
                    <a:srgbClr val="800080"/>
                  </a:solidFill>
                </a:rPr>
                <a:t> </a:t>
              </a:r>
              <a:r>
                <a:rPr lang="fr-FR" i="1" dirty="0" err="1">
                  <a:solidFill>
                    <a:srgbClr val="800080"/>
                  </a:solidFill>
                </a:rPr>
                <a:t>fit_transform</a:t>
              </a:r>
              <a:r>
                <a:rPr lang="fr-FR" i="1" dirty="0">
                  <a:solidFill>
                    <a:srgbClr val="800080"/>
                  </a:solidFill>
                </a:rPr>
                <a:t>()</a:t>
              </a:r>
            </a:p>
            <a:p>
              <a:pPr lvl="2" algn="just">
                <a:spcAft>
                  <a:spcPts val="600"/>
                </a:spcAft>
                <a:buFont typeface="Wingdings" pitchFamily="2" charset="2"/>
                <a:buChar char="§"/>
              </a:pPr>
              <a:r>
                <a:rPr lang="fr-FR" b="1" i="1" dirty="0">
                  <a:solidFill>
                    <a:srgbClr val="800080"/>
                  </a:solidFill>
                </a:rPr>
                <a:t> Encodage One Hot </a:t>
              </a:r>
              <a:r>
                <a:rPr lang="fr-FR" i="1" dirty="0">
                  <a:solidFill>
                    <a:srgbClr val="800080"/>
                  </a:solidFill>
                </a:rPr>
                <a:t>: ﻿Chaque catégorie d’une variable est représentée par une colonne binaire spécifique : </a:t>
              </a:r>
              <a:r>
                <a:rPr lang="fr-FR" i="1" dirty="0" err="1">
                  <a:solidFill>
                    <a:srgbClr val="800080"/>
                  </a:solidFill>
                </a:rPr>
                <a:t>pd.get_dummies</a:t>
              </a:r>
              <a:r>
                <a:rPr lang="fr-FR" i="1" dirty="0">
                  <a:solidFill>
                    <a:srgbClr val="800080"/>
                  </a:solidFill>
                </a:rPr>
                <a:t>() ou </a:t>
              </a:r>
              <a:r>
                <a:rPr lang="fr-FR" i="1" dirty="0" err="1">
                  <a:solidFill>
                    <a:srgbClr val="800080"/>
                  </a:solidFill>
                </a:rPr>
                <a:t>OneHotEncoder</a:t>
              </a:r>
              <a:r>
                <a:rPr lang="fr-FR" i="1" dirty="0">
                  <a:solidFill>
                    <a:srgbClr val="800080"/>
                  </a:solidFill>
                </a:rPr>
                <a:t>().</a:t>
              </a:r>
            </a:p>
            <a:p>
              <a:pPr lvl="2" algn="just">
                <a:spcAft>
                  <a:spcPts val="600"/>
                </a:spcAft>
                <a:buFont typeface="Wingdings" pitchFamily="2" charset="2"/>
                <a:buChar char="§"/>
              </a:pPr>
              <a:r>
                <a:rPr lang="fr-FR" i="1" dirty="0">
                  <a:solidFill>
                    <a:srgbClr val="800080"/>
                  </a:solidFill>
                </a:rPr>
                <a:t> </a:t>
              </a:r>
              <a:r>
                <a:rPr lang="fr-FR" b="1" i="1" dirty="0">
                  <a:solidFill>
                    <a:srgbClr val="800080"/>
                  </a:solidFill>
                </a:rPr>
                <a:t>Principale méthode </a:t>
              </a:r>
              <a:r>
                <a:rPr lang="fr-FR" i="1" dirty="0">
                  <a:solidFill>
                    <a:srgbClr val="800080"/>
                  </a:solidFill>
                </a:rPr>
                <a:t>: Data.﻿replace().</a:t>
              </a:r>
            </a:p>
            <a:p>
              <a:pPr lvl="1" algn="just">
                <a:spcAft>
                  <a:spcPts val="600"/>
                </a:spcAft>
                <a:buFont typeface="Wingdings" pitchFamily="2" charset="2"/>
                <a:buChar char="§"/>
              </a:pPr>
              <a:r>
                <a:rPr lang="fr-FR" i="1" dirty="0">
                  <a:solidFill>
                    <a:srgbClr val="800080"/>
                  </a:solidFill>
                </a:rPr>
                <a:t> Etape 8 : Transformation des données.</a:t>
              </a:r>
            </a:p>
            <a:p>
              <a:pPr lvl="2" algn="just">
                <a:spcAft>
                  <a:spcPts val="600"/>
                </a:spcAft>
                <a:buFont typeface="Wingdings" pitchFamily="2" charset="2"/>
                <a:buChar char="§"/>
              </a:pPr>
              <a:r>
                <a:rPr lang="fr-FR" i="1" dirty="0">
                  <a:solidFill>
                    <a:srgbClr val="800080"/>
                  </a:solidFill>
                </a:rPr>
                <a:t> Il peut être nécessaire de les centrer et réduire les données.</a:t>
              </a:r>
            </a:p>
            <a:p>
              <a:pPr lvl="2" algn="just">
                <a:spcAft>
                  <a:spcPts val="1200"/>
                </a:spcAft>
                <a:buFont typeface="Wingdings" pitchFamily="2" charset="2"/>
                <a:buChar char="§"/>
              </a:pPr>
              <a:r>
                <a:rPr lang="fr-FR" i="1" dirty="0">
                  <a:solidFill>
                    <a:srgbClr val="800080"/>
                  </a:solidFill>
                </a:rPr>
                <a:t> </a:t>
              </a:r>
              <a:r>
                <a:rPr lang="fr-FR" b="1" i="1" dirty="0">
                  <a:solidFill>
                    <a:srgbClr val="800080"/>
                  </a:solidFill>
                </a:rPr>
                <a:t>Bibliothèque </a:t>
              </a:r>
              <a:r>
                <a:rPr lang="fr-FR" i="1" dirty="0">
                  <a:solidFill>
                    <a:srgbClr val="800080"/>
                  </a:solidFill>
                </a:rPr>
                <a:t>: ﻿ </a:t>
              </a:r>
              <a:r>
                <a:rPr lang="fr-FR" i="1" dirty="0" err="1">
                  <a:solidFill>
                    <a:srgbClr val="800080"/>
                  </a:solidFill>
                </a:rPr>
                <a:t>sklearn.preprocessing</a:t>
              </a:r>
              <a:r>
                <a:rPr lang="fr-FR" i="1" dirty="0">
                  <a:solidFill>
                    <a:srgbClr val="800080"/>
                  </a:solidFill>
                </a:rPr>
                <a:t> – </a:t>
              </a:r>
              <a:r>
                <a:rPr lang="fr-FR" i="1" dirty="0" err="1">
                  <a:solidFill>
                    <a:srgbClr val="800080"/>
                  </a:solidFill>
                </a:rPr>
                <a:t>StandardScaler</a:t>
              </a:r>
              <a:endParaRPr lang="fr-FR" i="1" dirty="0">
                <a:solidFill>
                  <a:srgbClr val="800080"/>
                </a:solidFill>
              </a:endParaRPr>
            </a:p>
            <a:p>
              <a:pPr lvl="2" algn="just">
                <a:spcAft>
                  <a:spcPts val="600"/>
                </a:spcAft>
                <a:buFont typeface="Wingdings" pitchFamily="2" charset="2"/>
                <a:buChar char="§"/>
              </a:pPr>
              <a:r>
                <a:rPr lang="fr-FR" i="1" dirty="0">
                  <a:solidFill>
                    <a:srgbClr val="800080"/>
                  </a:solidFill>
                </a:rPr>
                <a:t> Utilisation de l’ACP pour conserver les informations importantes et en supprimant le « bruit ». </a:t>
              </a:r>
            </a:p>
          </p:txBody>
        </p:sp>
      </p:grpSp>
    </p:spTree>
    <p:extLst>
      <p:ext uri="{BB962C8B-B14F-4D97-AF65-F5344CB8AC3E}">
        <p14:creationId xmlns:p14="http://schemas.microsoft.com/office/powerpoint/2010/main" val="310554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060821"/>
            <a:chOff x="0" y="998538"/>
            <a:chExt cx="9144000" cy="506082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Machine Learning</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44737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réseaux de neurones </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Ces algorithmes peuvent être utilisés aussi bien dans des cas d'apprentissage supervisé que non supervisé. </a:t>
              </a:r>
            </a:p>
            <a:p>
              <a:pPr lvl="1" algn="just">
                <a:spcAft>
                  <a:spcPts val="600"/>
                </a:spcAft>
                <a:buFont typeface="Wingdings" pitchFamily="2" charset="2"/>
                <a:buChar char="§"/>
              </a:pPr>
              <a:r>
                <a:rPr lang="fr-FR" i="1" dirty="0">
                  <a:solidFill>
                    <a:srgbClr val="800080"/>
                  </a:solidFill>
                </a:rPr>
                <a:t> Ils sont performants mais nécessitent de très nombreuses informations (données textuelles, sons, images…). </a:t>
              </a:r>
            </a:p>
            <a:p>
              <a:pPr lvl="1" algn="just">
                <a:spcAft>
                  <a:spcPts val="1800"/>
                </a:spcAft>
                <a:buFont typeface="Wingdings" pitchFamily="2" charset="2"/>
                <a:buChar char="§"/>
              </a:pPr>
              <a:r>
                <a:rPr lang="fr-FR" i="1" dirty="0">
                  <a:solidFill>
                    <a:srgbClr val="800080"/>
                  </a:solidFill>
                </a:rPr>
                <a:t> De plus leurs résultats ne sont pas facilement explicables. </a:t>
              </a:r>
            </a:p>
            <a:p>
              <a:pPr algn="just">
                <a:spcAft>
                  <a:spcPts val="600"/>
                </a:spcAft>
                <a:buClr>
                  <a:srgbClr val="333399"/>
                </a:buClr>
              </a:pPr>
              <a:r>
                <a:rPr lang="fr-FR" sz="2000" b="1" dirty="0">
                  <a:solidFill>
                    <a:srgbClr val="800080"/>
                  </a:solidFill>
                  <a:sym typeface="Wingdings" pitchFamily="2" charset="2"/>
                </a:rPr>
                <a:t>Classification naïve bayésienne   </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Sont des algorithmes supervisés qui supposent l'indépendance des variables, et reposent sur le théorème de Bayes.</a:t>
              </a:r>
            </a:p>
            <a:p>
              <a:pPr lvl="1" algn="just">
                <a:spcAft>
                  <a:spcPts val="600"/>
                </a:spcAft>
                <a:buFont typeface="Wingdings" pitchFamily="2" charset="2"/>
                <a:buChar char="§"/>
              </a:pPr>
              <a:r>
                <a:rPr lang="fr-FR" i="1" dirty="0">
                  <a:solidFill>
                    <a:srgbClr val="800080"/>
                  </a:solidFill>
                </a:rPr>
                <a:t> Les algorithmes définissent eux-mêmes des règles qui vont leurs permettent de classifier un ensemble d’individus. </a:t>
              </a:r>
            </a:p>
            <a:p>
              <a:pPr lvl="1" algn="just">
                <a:spcAft>
                  <a:spcPts val="600"/>
                </a:spcAft>
                <a:buFont typeface="Wingdings" pitchFamily="2" charset="2"/>
                <a:buChar char="§"/>
              </a:pPr>
              <a:r>
                <a:rPr lang="fr-FR" i="1" dirty="0">
                  <a:solidFill>
                    <a:srgbClr val="800080"/>
                  </a:solidFill>
                </a:rPr>
                <a:t> La taille des données d’apprentissage n’a pas besoin d’être importante pour que les algorithmes convergent.</a:t>
              </a:r>
            </a:p>
          </p:txBody>
        </p:sp>
      </p:grpSp>
    </p:spTree>
    <p:extLst>
      <p:ext uri="{BB962C8B-B14F-4D97-AF65-F5344CB8AC3E}">
        <p14:creationId xmlns:p14="http://schemas.microsoft.com/office/powerpoint/2010/main" val="11078195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60931"/>
            <a:chOff x="0" y="998538"/>
            <a:chExt cx="9144000" cy="546093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484748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Apprentissage</a:t>
              </a:r>
              <a:endParaRPr lang="fr-FR" sz="2000" dirty="0">
                <a:solidFill>
                  <a:srgbClr val="800080"/>
                </a:solidFill>
              </a:endParaRPr>
            </a:p>
            <a:p>
              <a:pPr lvl="1" algn="just">
                <a:spcAft>
                  <a:spcPts val="600"/>
                </a:spcAft>
                <a:buFont typeface="Wingdings" pitchFamily="2" charset="2"/>
                <a:buChar char="§"/>
              </a:pPr>
              <a:r>
                <a:rPr lang="fr-FR" i="1" dirty="0">
                  <a:solidFill>
                    <a:srgbClr val="800080"/>
                  </a:solidFill>
                </a:rPr>
                <a:t> Etape 10 : Séparation les données.</a:t>
              </a:r>
            </a:p>
            <a:p>
              <a:pPr lvl="2" algn="just">
                <a:spcAft>
                  <a:spcPts val="600"/>
                </a:spcAft>
                <a:buFont typeface="Wingdings" pitchFamily="2" charset="2"/>
                <a:buChar char="§"/>
              </a:pPr>
              <a:r>
                <a:rPr lang="fr-FR" i="1" dirty="0">
                  <a:solidFill>
                    <a:srgbClr val="800080"/>
                  </a:solidFill>
                </a:rPr>
                <a:t> Séparer les données en un </a:t>
              </a:r>
              <a:r>
                <a:rPr lang="fr-FR" i="1" dirty="0" err="1">
                  <a:solidFill>
                    <a:srgbClr val="800080"/>
                  </a:solidFill>
                </a:rPr>
                <a:t>trainSet</a:t>
              </a:r>
              <a:r>
                <a:rPr lang="fr-FR" i="1" dirty="0">
                  <a:solidFill>
                    <a:srgbClr val="800080"/>
                  </a:solidFill>
                </a:rPr>
                <a:t> et un </a:t>
              </a:r>
              <a:r>
                <a:rPr lang="fr-FR" i="1" dirty="0" err="1">
                  <a:solidFill>
                    <a:srgbClr val="800080"/>
                  </a:solidFill>
                </a:rPr>
                <a:t>testSet</a:t>
              </a:r>
              <a:endParaRPr lang="fr-FR" i="1" dirty="0">
                <a:solidFill>
                  <a:srgbClr val="800080"/>
                </a:solidFill>
              </a:endParaRPr>
            </a:p>
            <a:p>
              <a:pPr lvl="2" algn="just">
                <a:spcAft>
                  <a:spcPts val="600"/>
                </a:spcAft>
                <a:buFont typeface="Wingdings" pitchFamily="2" charset="2"/>
                <a:buChar char="§"/>
              </a:pPr>
              <a:r>
                <a:rPr lang="fr-FR" b="1" i="1" dirty="0">
                  <a:solidFill>
                    <a:srgbClr val="800080"/>
                  </a:solidFill>
                </a:rPr>
                <a:t> Bibliothèque </a:t>
              </a:r>
              <a:r>
                <a:rPr lang="fr-FR" i="1" dirty="0">
                  <a:solidFill>
                    <a:srgbClr val="800080"/>
                  </a:solidFill>
                </a:rPr>
                <a:t>: ﻿ </a:t>
              </a:r>
              <a:r>
                <a:rPr lang="fr-FR" i="1" dirty="0" err="1">
                  <a:solidFill>
                    <a:srgbClr val="800080"/>
                  </a:solidFill>
                </a:rPr>
                <a:t>sklearn.model_selection</a:t>
              </a:r>
              <a:r>
                <a:rPr lang="fr-FR" i="1" dirty="0">
                  <a:solidFill>
                    <a:srgbClr val="800080"/>
                  </a:solidFill>
                </a:rPr>
                <a:t> - </a:t>
              </a:r>
              <a:r>
                <a:rPr lang="fr-FR" i="1" dirty="0" err="1">
                  <a:solidFill>
                    <a:srgbClr val="800080"/>
                  </a:solidFill>
                </a:rPr>
                <a:t>train_test_split</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Etape 11 : Apprentissage.</a:t>
              </a:r>
            </a:p>
            <a:p>
              <a:pPr lvl="2" algn="just">
                <a:spcAft>
                  <a:spcPts val="600"/>
                </a:spcAft>
                <a:buFont typeface="Wingdings" pitchFamily="2" charset="2"/>
                <a:buChar char="§"/>
              </a:pPr>
              <a:r>
                <a:rPr lang="fr-FR" i="1" dirty="0">
                  <a:solidFill>
                    <a:srgbClr val="800080"/>
                  </a:solidFill>
                </a:rPr>
                <a:t> Choisir un algorithme d’apprentissage adapté au problème. </a:t>
              </a:r>
            </a:p>
            <a:p>
              <a:pPr lvl="2" algn="just">
                <a:spcAft>
                  <a:spcPts val="600"/>
                </a:spcAft>
                <a:buFont typeface="Wingdings" pitchFamily="2" charset="2"/>
                <a:buChar char="§"/>
              </a:pPr>
              <a:r>
                <a:rPr lang="fr-FR" b="1" i="1" dirty="0">
                  <a:solidFill>
                    <a:srgbClr val="800080"/>
                  </a:solidFill>
                </a:rPr>
                <a:t> Classification </a:t>
              </a:r>
              <a:r>
                <a:rPr lang="fr-FR" i="1" dirty="0">
                  <a:solidFill>
                    <a:srgbClr val="800080"/>
                  </a:solidFill>
                </a:rPr>
                <a:t>: ﻿ </a:t>
              </a:r>
              <a:r>
                <a:rPr lang="fr-FR" i="1" dirty="0" err="1">
                  <a:solidFill>
                    <a:srgbClr val="800080"/>
                  </a:solidFill>
                </a:rPr>
                <a:t>linear_model</a:t>
              </a:r>
              <a:r>
                <a:rPr lang="fr-FR" i="1" dirty="0">
                  <a:solidFill>
                    <a:srgbClr val="800080"/>
                  </a:solidFill>
                </a:rPr>
                <a:t>, </a:t>
              </a:r>
              <a:r>
                <a:rPr lang="fr-FR" i="1" dirty="0" err="1">
                  <a:solidFill>
                    <a:srgbClr val="800080"/>
                  </a:solidFill>
                </a:rPr>
                <a:t>KNeighborsClassifier</a:t>
              </a:r>
              <a:r>
                <a:rPr lang="fr-FR" i="1" dirty="0">
                  <a:solidFill>
                    <a:srgbClr val="800080"/>
                  </a:solidFill>
                </a:rPr>
                <a:t>, SVC, </a:t>
              </a:r>
              <a:r>
                <a:rPr lang="fr-FR" i="1" dirty="0" err="1">
                  <a:solidFill>
                    <a:srgbClr val="800080"/>
                  </a:solidFill>
                </a:rPr>
                <a:t>DecisionTresClassifier</a:t>
              </a:r>
              <a:r>
                <a:rPr lang="fr-FR" i="1" dirty="0">
                  <a:solidFill>
                    <a:srgbClr val="800080"/>
                  </a:solidFill>
                </a:rPr>
                <a:t>, ﻿</a:t>
              </a:r>
              <a:r>
                <a:rPr lang="fr-FR" i="1" dirty="0" err="1">
                  <a:solidFill>
                    <a:srgbClr val="800080"/>
                  </a:solidFill>
                </a:rPr>
                <a:t>RandomForestClassifier</a:t>
              </a:r>
              <a:r>
                <a:rPr lang="fr-FR" i="1" dirty="0">
                  <a:solidFill>
                    <a:srgbClr val="800080"/>
                  </a:solidFill>
                </a:rPr>
                <a:t>, </a:t>
              </a:r>
              <a:r>
                <a:rPr lang="fr-FR" i="1" dirty="0" err="1">
                  <a:solidFill>
                    <a:srgbClr val="800080"/>
                  </a:solidFill>
                </a:rPr>
                <a:t>neural_network</a:t>
              </a:r>
              <a:r>
                <a:rPr lang="fr-FR" i="1" dirty="0">
                  <a:solidFill>
                    <a:srgbClr val="800080"/>
                  </a:solidFill>
                </a:rPr>
                <a:t> …</a:t>
              </a:r>
            </a:p>
            <a:p>
              <a:pPr lvl="2" algn="just">
                <a:spcAft>
                  <a:spcPts val="600"/>
                </a:spcAft>
                <a:buFont typeface="Wingdings" pitchFamily="2" charset="2"/>
                <a:buChar char="§"/>
              </a:pPr>
              <a:r>
                <a:rPr lang="fr-FR" b="1" i="1" dirty="0">
                  <a:solidFill>
                    <a:srgbClr val="800080"/>
                  </a:solidFill>
                </a:rPr>
                <a:t>  </a:t>
              </a:r>
              <a:r>
                <a:rPr lang="fr-FR" b="1" i="1" dirty="0" err="1">
                  <a:solidFill>
                    <a:srgbClr val="800080"/>
                  </a:solidFill>
                </a:rPr>
                <a:t>Regression</a:t>
              </a:r>
              <a:r>
                <a:rPr lang="fr-FR" b="1" i="1" dirty="0">
                  <a:solidFill>
                    <a:srgbClr val="800080"/>
                  </a:solidFill>
                </a:rPr>
                <a:t> </a:t>
              </a:r>
              <a:r>
                <a:rPr lang="fr-FR" i="1" dirty="0">
                  <a:solidFill>
                    <a:srgbClr val="800080"/>
                  </a:solidFill>
                </a:rPr>
                <a:t>: ﻿ SVR, </a:t>
              </a:r>
              <a:r>
                <a:rPr lang="fr-FR" i="1" dirty="0" err="1">
                  <a:solidFill>
                    <a:srgbClr val="800080"/>
                  </a:solidFill>
                </a:rPr>
                <a:t>neighbords</a:t>
              </a:r>
              <a:r>
                <a:rPr lang="fr-FR" i="1" dirty="0">
                  <a:solidFill>
                    <a:srgbClr val="800080"/>
                  </a:solidFill>
                </a:rPr>
                <a:t>, </a:t>
              </a:r>
              <a:r>
                <a:rPr lang="fr-FR" i="1" dirty="0" err="1">
                  <a:solidFill>
                    <a:srgbClr val="800080"/>
                  </a:solidFill>
                </a:rPr>
                <a:t>RandomForestRegression</a:t>
              </a:r>
              <a:r>
                <a:rPr lang="fr-FR" i="1" dirty="0">
                  <a:solidFill>
                    <a:srgbClr val="800080"/>
                  </a:solidFill>
                </a:rPr>
                <a:t>, </a:t>
              </a:r>
              <a:r>
                <a:rPr lang="fr-FR" i="1" dirty="0" err="1">
                  <a:solidFill>
                    <a:srgbClr val="800080"/>
                  </a:solidFill>
                </a:rPr>
                <a:t>tree</a:t>
              </a:r>
              <a:r>
                <a:rPr lang="fr-FR" i="1" dirty="0">
                  <a:solidFill>
                    <a:srgbClr val="800080"/>
                  </a:solidFill>
                </a:rPr>
                <a:t>, </a:t>
              </a:r>
              <a:r>
                <a:rPr lang="fr-FR" i="1" dirty="0" err="1">
                  <a:solidFill>
                    <a:srgbClr val="800080"/>
                  </a:solidFill>
                </a:rPr>
                <a:t>neural_network</a:t>
              </a:r>
              <a:r>
                <a:rPr lang="fr-FR" i="1" dirty="0">
                  <a:solidFill>
                    <a:srgbClr val="800080"/>
                  </a:solidFill>
                </a:rPr>
                <a:t> …</a:t>
              </a:r>
            </a:p>
            <a:p>
              <a:pPr lvl="2" algn="just">
                <a:spcAft>
                  <a:spcPts val="1200"/>
                </a:spcAft>
                <a:buFont typeface="Wingdings" pitchFamily="2" charset="2"/>
                <a:buChar char="§"/>
              </a:pPr>
              <a:r>
                <a:rPr lang="fr-FR" b="1" i="1" dirty="0">
                  <a:solidFill>
                    <a:srgbClr val="800080"/>
                  </a:solidFill>
                </a:rPr>
                <a:t> Clustering </a:t>
              </a:r>
              <a:r>
                <a:rPr lang="fr-FR" i="1" dirty="0">
                  <a:solidFill>
                    <a:srgbClr val="800080"/>
                  </a:solidFill>
                </a:rPr>
                <a:t>: ﻿ </a:t>
              </a:r>
              <a:r>
                <a:rPr lang="fr-FR" i="1" dirty="0" err="1">
                  <a:solidFill>
                    <a:srgbClr val="800080"/>
                  </a:solidFill>
                </a:rPr>
                <a:t>Kmeans</a:t>
              </a:r>
              <a:r>
                <a:rPr lang="fr-FR" i="1" dirty="0">
                  <a:solidFill>
                    <a:srgbClr val="800080"/>
                  </a:solidFill>
                </a:rPr>
                <a:t>, DBSCAN, </a:t>
              </a:r>
              <a:r>
                <a:rPr lang="fr-FR" i="1" dirty="0" err="1">
                  <a:solidFill>
                    <a:srgbClr val="800080"/>
                  </a:solidFill>
                </a:rPr>
                <a:t>IsolationForest</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Etape 12 : Calage et amélioration des modèles.</a:t>
              </a:r>
            </a:p>
            <a:p>
              <a:pPr lvl="2" algn="just">
                <a:spcAft>
                  <a:spcPts val="600"/>
                </a:spcAft>
                <a:buFont typeface="Wingdings" pitchFamily="2" charset="2"/>
                <a:buChar char="§"/>
              </a:pPr>
              <a:r>
                <a:rPr lang="fr-FR" b="1" i="1" dirty="0">
                  <a:solidFill>
                    <a:srgbClr val="800080"/>
                  </a:solidFill>
                </a:rPr>
                <a:t> Principaux outils </a:t>
              </a:r>
              <a:r>
                <a:rPr lang="fr-FR" i="1" dirty="0">
                  <a:solidFill>
                    <a:srgbClr val="800080"/>
                  </a:solidFill>
                </a:rPr>
                <a:t>: ﻿ </a:t>
              </a:r>
              <a:r>
                <a:rPr lang="fr-FR" i="1" dirty="0" err="1">
                  <a:solidFill>
                    <a:srgbClr val="800080"/>
                  </a:solidFill>
                </a:rPr>
                <a:t>cross_val_score</a:t>
              </a:r>
              <a:r>
                <a:rPr lang="fr-FR" i="1" dirty="0">
                  <a:solidFill>
                    <a:srgbClr val="800080"/>
                  </a:solidFill>
                </a:rPr>
                <a:t>, </a:t>
              </a:r>
              <a:r>
                <a:rPr lang="fr-FR" i="1" dirty="0" err="1">
                  <a:solidFill>
                    <a:srgbClr val="800080"/>
                  </a:solidFill>
                </a:rPr>
                <a:t>confusion_matrix</a:t>
              </a:r>
              <a:r>
                <a:rPr lang="fr-FR" i="1" dirty="0">
                  <a:solidFill>
                    <a:srgbClr val="800080"/>
                  </a:solidFill>
                </a:rPr>
                <a:t>, </a:t>
              </a:r>
              <a:r>
                <a:rPr lang="fr-FR" i="1" dirty="0" err="1">
                  <a:solidFill>
                    <a:srgbClr val="800080"/>
                  </a:solidFill>
                </a:rPr>
                <a:t>validation_curve</a:t>
              </a:r>
              <a:endParaRPr lang="fr-FR" i="1" dirty="0">
                <a:solidFill>
                  <a:srgbClr val="800080"/>
                </a:solidFill>
              </a:endParaRPr>
            </a:p>
          </p:txBody>
        </p:sp>
      </p:grpSp>
    </p:spTree>
    <p:extLst>
      <p:ext uri="{BB962C8B-B14F-4D97-AF65-F5344CB8AC3E}">
        <p14:creationId xmlns:p14="http://schemas.microsoft.com/office/powerpoint/2010/main" val="811946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367503"/>
            <a:chOff x="0" y="998538"/>
            <a:chExt cx="9144000" cy="13675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Traitement des données</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75405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Choix de la méthode d’apprentissage</a:t>
              </a:r>
              <a:endParaRPr lang="fr-FR" sz="2000"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err="1">
                  <a:solidFill>
                    <a:srgbClr val="800080"/>
                  </a:solidFill>
                </a:rPr>
                <a:t>sklearn</a:t>
              </a:r>
              <a:r>
                <a:rPr lang="fr-FR" i="1" dirty="0">
                  <a:solidFill>
                    <a:srgbClr val="800080"/>
                  </a:solidFill>
                </a:rPr>
                <a:t> propose une démarche permettant de choisir une méthode.</a:t>
              </a:r>
            </a:p>
          </p:txBody>
        </p:sp>
      </p:grpSp>
      <p:pic>
        <p:nvPicPr>
          <p:cNvPr id="4" name="Image 3">
            <a:extLst>
              <a:ext uri="{FF2B5EF4-FFF2-40B4-BE49-F238E27FC236}">
                <a16:creationId xmlns:a16="http://schemas.microsoft.com/office/drawing/2014/main" id="{1DDEA995-DD33-FC47-773A-FF1E72583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431" y="2366041"/>
            <a:ext cx="7086774" cy="4419248"/>
          </a:xfrm>
          <a:prstGeom prst="rect">
            <a:avLst/>
          </a:prstGeom>
        </p:spPr>
      </p:pic>
    </p:spTree>
    <p:extLst>
      <p:ext uri="{BB962C8B-B14F-4D97-AF65-F5344CB8AC3E}">
        <p14:creationId xmlns:p14="http://schemas.microsoft.com/office/powerpoint/2010/main" val="860397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721446"/>
            <a:chOff x="0" y="998538"/>
            <a:chExt cx="9144000" cy="172144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Exemple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10799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Traitement d’un jeu données : </a:t>
              </a:r>
              <a:r>
                <a:rPr lang="fr-FR" sz="2000" b="1" dirty="0" err="1">
                  <a:solidFill>
                    <a:srgbClr val="800080"/>
                  </a:solidFill>
                  <a:sym typeface="Wingdings" pitchFamily="2" charset="2"/>
                </a:rPr>
                <a:t>Pinguins</a:t>
              </a:r>
              <a:endParaRPr lang="fr-FR" dirty="0">
                <a:solidFill>
                  <a:srgbClr val="800080"/>
                </a:solidFill>
              </a:endParaRPr>
            </a:p>
            <a:p>
              <a:pPr marL="742950" lvl="1" indent="-285750" algn="just">
                <a:spcAft>
                  <a:spcPts val="600"/>
                </a:spcAft>
                <a:buFont typeface="Wingdings" pitchFamily="2" charset="2"/>
                <a:buChar char="§"/>
              </a:pPr>
              <a:r>
                <a:rPr lang="fr-FR" i="1" dirty="0">
                  <a:solidFill>
                    <a:srgbClr val="800080"/>
                  </a:solidFill>
                </a:rPr>
                <a:t>Etape 1 : Récupération des données – lecture d’un fichier csv</a:t>
              </a:r>
            </a:p>
            <a:p>
              <a:pPr lvl="2" algn="just">
                <a:spcAft>
                  <a:spcPts val="1200"/>
                </a:spcAft>
                <a:buFont typeface="Wingdings" pitchFamily="2" charset="2"/>
                <a:buChar char="§"/>
              </a:pPr>
              <a:endParaRPr lang="fr-FR" i="1" dirty="0">
                <a:solidFill>
                  <a:srgbClr val="800080"/>
                </a:solidFill>
              </a:endParaRPr>
            </a:p>
          </p:txBody>
        </p:sp>
      </p:grpSp>
      <p:sp>
        <p:nvSpPr>
          <p:cNvPr id="14" name="Rectangle 1">
            <a:extLst>
              <a:ext uri="{FF2B5EF4-FFF2-40B4-BE49-F238E27FC236}">
                <a16:creationId xmlns:a16="http://schemas.microsoft.com/office/drawing/2014/main" id="{00C131FB-70C5-864B-8D23-F53B62BEAAF0}"/>
              </a:ext>
            </a:extLst>
          </p:cNvPr>
          <p:cNvSpPr>
            <a:spLocks noChangeArrowheads="1"/>
          </p:cNvSpPr>
          <p:nvPr/>
        </p:nvSpPr>
        <p:spPr bwMode="auto">
          <a:xfrm>
            <a:off x="1510953" y="2452995"/>
            <a:ext cx="5358771"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Data = </a:t>
            </a:r>
            <a:r>
              <a:rPr lang="fr-FR" sz="1400" i="1" dirty="0" err="1">
                <a:solidFill>
                  <a:srgbClr val="800080"/>
                </a:solidFill>
              </a:rPr>
              <a:t>pd.read_csv</a:t>
            </a:r>
            <a:r>
              <a:rPr lang="fr-FR" sz="1400" i="1" dirty="0">
                <a:solidFill>
                  <a:srgbClr val="800080"/>
                </a:solidFill>
              </a:rPr>
              <a:t>(‘ …/﻿</a:t>
            </a:r>
            <a:r>
              <a:rPr lang="fr-FR" sz="1400" i="1" dirty="0" err="1">
                <a:solidFill>
                  <a:srgbClr val="800080"/>
                </a:solidFill>
              </a:rPr>
              <a:t>Pinguins.csv</a:t>
            </a:r>
            <a:r>
              <a:rPr lang="fr-FR" sz="1400" i="1" dirty="0">
                <a:solidFill>
                  <a:srgbClr val="800080"/>
                </a:solidFill>
              </a:rPr>
              <a:t>’, </a:t>
            </a:r>
            <a:r>
              <a:rPr lang="fr-FR" sz="1400" i="1" dirty="0" err="1">
                <a:solidFill>
                  <a:srgbClr val="800080"/>
                </a:solidFill>
              </a:rPr>
              <a:t>delimiter</a:t>
            </a:r>
            <a:r>
              <a:rPr lang="fr-FR" sz="1400" i="1" dirty="0">
                <a:solidFill>
                  <a:srgbClr val="800080"/>
                </a:solidFill>
              </a:rPr>
              <a:t>=‘;’) </a:t>
            </a:r>
          </a:p>
        </p:txBody>
      </p:sp>
      <p:sp>
        <p:nvSpPr>
          <p:cNvPr id="17" name="Rectangle 1">
            <a:extLst>
              <a:ext uri="{FF2B5EF4-FFF2-40B4-BE49-F238E27FC236}">
                <a16:creationId xmlns:a16="http://schemas.microsoft.com/office/drawing/2014/main" id="{74D8369A-6C21-8645-879B-158759654CB2}"/>
              </a:ext>
            </a:extLst>
          </p:cNvPr>
          <p:cNvSpPr>
            <a:spLocks noChangeArrowheads="1"/>
          </p:cNvSpPr>
          <p:nvPr/>
        </p:nvSpPr>
        <p:spPr bwMode="auto">
          <a:xfrm>
            <a:off x="1510953" y="4890968"/>
            <a:ext cx="7117300" cy="160043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Contenu du </a:t>
            </a:r>
            <a:r>
              <a:rPr lang="fr-FR" sz="1400" i="1" dirty="0" err="1">
                <a:solidFill>
                  <a:srgbClr val="419BDF"/>
                </a:solidFill>
              </a:rPr>
              <a:t>DataSet</a:t>
            </a:r>
            <a:endParaRPr lang="fr-FR" sz="1400" i="1" dirty="0">
              <a:solidFill>
                <a:srgbClr val="800080"/>
              </a:solidFill>
            </a:endParaRPr>
          </a:p>
          <a:p>
            <a:pPr>
              <a:tabLst>
                <a:tab pos="1558925" algn="ctr"/>
              </a:tabLst>
            </a:pPr>
            <a:r>
              <a:rPr lang="fr-FR" sz="1400" i="1" dirty="0" err="1">
                <a:solidFill>
                  <a:srgbClr val="800080"/>
                </a:solidFill>
              </a:rPr>
              <a:t>Data.info</a:t>
            </a:r>
            <a:r>
              <a:rPr lang="fr-FR" sz="1400" i="1" dirty="0">
                <a:solidFill>
                  <a:srgbClr val="800080"/>
                </a:solidFill>
              </a:rPr>
              <a:t>() ou </a:t>
            </a:r>
            <a:r>
              <a:rPr lang="fr-FR" sz="1400" i="1" dirty="0" err="1">
                <a:solidFill>
                  <a:srgbClr val="800080"/>
                </a:solidFill>
              </a:rPr>
              <a:t>Data.isna</a:t>
            </a:r>
            <a:r>
              <a:rPr lang="fr-FR" sz="1400" i="1" dirty="0">
                <a:solidFill>
                  <a:srgbClr val="800080"/>
                </a:solidFill>
              </a:rPr>
              <a:t>() 	</a:t>
            </a:r>
            <a:r>
              <a:rPr lang="fr-FR" sz="1400" i="1" dirty="0">
                <a:solidFill>
                  <a:srgbClr val="419BDF"/>
                </a:solidFill>
              </a:rPr>
              <a:t># 2 infos manquent dans les </a:t>
            </a:r>
            <a:r>
              <a:rPr lang="fr-FR" sz="1400" i="1" dirty="0" err="1">
                <a:solidFill>
                  <a:srgbClr val="419BDF"/>
                </a:solidFill>
              </a:rPr>
              <a:t>features</a:t>
            </a:r>
            <a:r>
              <a:rPr lang="fr-FR" sz="1400" i="1" dirty="0">
                <a:solidFill>
                  <a:srgbClr val="419BDF"/>
                </a:solidFill>
              </a:rPr>
              <a:t> de type float64 et onze dans la </a:t>
            </a:r>
            <a:r>
              <a:rPr lang="fr-FR" sz="1400" i="1" dirty="0" err="1">
                <a:solidFill>
                  <a:srgbClr val="419BDF"/>
                </a:solidFill>
              </a:rPr>
              <a:t>feature</a:t>
            </a:r>
            <a:r>
              <a:rPr lang="fr-FR" sz="1400" i="1" dirty="0">
                <a:solidFill>
                  <a:srgbClr val="419BDF"/>
                </a:solidFill>
              </a:rPr>
              <a:t> </a:t>
            </a:r>
            <a:r>
              <a:rPr lang="fr-FR" sz="1400" i="1" dirty="0" err="1">
                <a:solidFill>
                  <a:srgbClr val="419BDF"/>
                </a:solidFill>
              </a:rPr>
              <a:t>sex</a:t>
            </a:r>
            <a:endParaRPr lang="fr-FR" sz="1400" i="1" dirty="0">
              <a:solidFill>
                <a:srgbClr val="419BDF"/>
              </a:solidFill>
            </a:endParaRPr>
          </a:p>
          <a:p>
            <a:pPr>
              <a:tabLst>
                <a:tab pos="1558925" algn="ctr"/>
              </a:tabLst>
            </a:pPr>
            <a:r>
              <a:rPr lang="fr-FR" sz="1400" i="1" dirty="0" err="1">
                <a:solidFill>
                  <a:srgbClr val="800080"/>
                </a:solidFill>
              </a:rPr>
              <a:t>Data.describe</a:t>
            </a:r>
            <a:r>
              <a:rPr lang="fr-FR" sz="1400" i="1" dirty="0">
                <a:solidFill>
                  <a:srgbClr val="800080"/>
                </a:solidFill>
              </a:rPr>
              <a:t>() 			</a:t>
            </a:r>
            <a:r>
              <a:rPr lang="fr-FR" sz="1400" i="1" dirty="0">
                <a:solidFill>
                  <a:srgbClr val="419BDF"/>
                </a:solidFill>
              </a:rPr>
              <a:t># Il ne semble pas y avoir de </a:t>
            </a:r>
            <a:r>
              <a:rPr lang="fr-FR" sz="1400" i="1" dirty="0" err="1">
                <a:solidFill>
                  <a:srgbClr val="419BDF"/>
                </a:solidFill>
              </a:rPr>
              <a:t>outliers</a:t>
            </a:r>
            <a:r>
              <a:rPr lang="fr-FR" sz="1400" i="1" dirty="0">
                <a:solidFill>
                  <a:srgbClr val="419BDF"/>
                </a:solidFill>
              </a:rPr>
              <a:t>, les moyennes sont très différentes, il sera nécessaire de les normaliser.</a:t>
            </a:r>
          </a:p>
          <a:p>
            <a:pPr>
              <a:tabLst>
                <a:tab pos="1558925" algn="ctr"/>
              </a:tabLst>
            </a:pPr>
            <a:r>
              <a:rPr lang="fr-FR" sz="1400" i="1" dirty="0">
                <a:solidFill>
                  <a:srgbClr val="800080"/>
                </a:solidFill>
              </a:rPr>
              <a:t>Data.[Data[﻿’</a:t>
            </a:r>
            <a:r>
              <a:rPr lang="fr-FR" sz="1400" i="1" dirty="0" err="1">
                <a:solidFill>
                  <a:srgbClr val="800080"/>
                </a:solidFill>
              </a:rPr>
              <a:t>bill_length_mm</a:t>
            </a:r>
            <a:r>
              <a:rPr lang="fr-FR" sz="1400" i="1" dirty="0">
                <a:solidFill>
                  <a:srgbClr val="800080"/>
                </a:solidFill>
              </a:rPr>
              <a:t>’].</a:t>
            </a:r>
            <a:r>
              <a:rPr lang="fr-FR" sz="1400" i="1" dirty="0" err="1">
                <a:solidFill>
                  <a:srgbClr val="800080"/>
                </a:solidFill>
              </a:rPr>
              <a:t>insa</a:t>
            </a:r>
            <a:r>
              <a:rPr lang="fr-FR" sz="1400" i="1" dirty="0">
                <a:solidFill>
                  <a:srgbClr val="800080"/>
                </a:solidFill>
              </a:rPr>
              <a:t>()]  </a:t>
            </a:r>
            <a:r>
              <a:rPr lang="fr-FR" sz="1400" i="1" dirty="0">
                <a:solidFill>
                  <a:srgbClr val="419BDF"/>
                </a:solidFill>
              </a:rPr>
              <a:t># On constate que deux individus n’ont aucune information sur les données de type </a:t>
            </a:r>
            <a:r>
              <a:rPr lang="fr-FR" sz="1400" i="1" dirty="0" err="1">
                <a:solidFill>
                  <a:srgbClr val="419BDF"/>
                </a:solidFill>
              </a:rPr>
              <a:t>float</a:t>
            </a:r>
            <a:r>
              <a:rPr lang="fr-FR" sz="1400" i="1" dirty="0">
                <a:solidFill>
                  <a:srgbClr val="419BDF"/>
                </a:solidFill>
              </a:rPr>
              <a:t>. Elles ne peuvent pas être utilisées</a:t>
            </a:r>
            <a:endParaRPr lang="fr-FR" sz="1400" i="1" dirty="0">
              <a:solidFill>
                <a:srgbClr val="800080"/>
              </a:solidFill>
            </a:endParaRPr>
          </a:p>
        </p:txBody>
      </p:sp>
      <p:grpSp>
        <p:nvGrpSpPr>
          <p:cNvPr id="6" name="Groupe 5">
            <a:extLst>
              <a:ext uri="{FF2B5EF4-FFF2-40B4-BE49-F238E27FC236}">
                <a16:creationId xmlns:a16="http://schemas.microsoft.com/office/drawing/2014/main" id="{E5E09D9A-4549-7D46-96EA-FB47E0B218A3}"/>
              </a:ext>
            </a:extLst>
          </p:cNvPr>
          <p:cNvGrpSpPr/>
          <p:nvPr/>
        </p:nvGrpSpPr>
        <p:grpSpPr>
          <a:xfrm>
            <a:off x="297559" y="2970813"/>
            <a:ext cx="8330694" cy="1627738"/>
            <a:chOff x="297559" y="2970813"/>
            <a:chExt cx="8330694" cy="1627738"/>
          </a:xfrm>
        </p:grpSpPr>
        <p:sp>
          <p:nvSpPr>
            <p:cNvPr id="15" name="Rectangle 1">
              <a:extLst>
                <a:ext uri="{FF2B5EF4-FFF2-40B4-BE49-F238E27FC236}">
                  <a16:creationId xmlns:a16="http://schemas.microsoft.com/office/drawing/2014/main" id="{DB31CF59-C7F7-0449-B816-E822DBF34E54}"/>
                </a:ext>
              </a:extLst>
            </p:cNvPr>
            <p:cNvSpPr>
              <a:spLocks noChangeArrowheads="1"/>
            </p:cNvSpPr>
            <p:nvPr/>
          </p:nvSpPr>
          <p:spPr bwMode="auto">
            <a:xfrm>
              <a:off x="1510953" y="3429000"/>
              <a:ext cx="7117300"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Informations générales sur le </a:t>
              </a:r>
              <a:r>
                <a:rPr lang="fr-FR" sz="1400" i="1" dirty="0" err="1">
                  <a:solidFill>
                    <a:srgbClr val="419BDF"/>
                  </a:solidFill>
                </a:rPr>
                <a:t>DataSet</a:t>
              </a:r>
              <a:endParaRPr lang="fr-FR" sz="1400" i="1" dirty="0">
                <a:solidFill>
                  <a:srgbClr val="800080"/>
                </a:solidFill>
              </a:endParaRPr>
            </a:p>
            <a:p>
              <a:pPr>
                <a:tabLst>
                  <a:tab pos="1558925" algn="ctr"/>
                </a:tabLst>
              </a:pPr>
              <a:r>
                <a:rPr lang="fr-FR" sz="1400" i="1" dirty="0" err="1">
                  <a:solidFill>
                    <a:srgbClr val="800080"/>
                  </a:solidFill>
                </a:rPr>
                <a:t>Data.head</a:t>
              </a:r>
              <a:r>
                <a:rPr lang="fr-FR" sz="1400" i="1" dirty="0">
                  <a:solidFill>
                    <a:srgbClr val="800080"/>
                  </a:solidFill>
                </a:rPr>
                <a:t>()		</a:t>
              </a:r>
              <a:r>
                <a:rPr lang="fr-FR" sz="1400" i="1" dirty="0">
                  <a:solidFill>
                    <a:srgbClr val="419BDF"/>
                  </a:solidFill>
                </a:rPr>
                <a:t># retourne les 5 premières </a:t>
              </a:r>
              <a:r>
                <a:rPr lang="fr-FR" sz="1400" i="1" dirty="0" err="1">
                  <a:solidFill>
                    <a:srgbClr val="419BDF"/>
                  </a:solidFill>
                </a:rPr>
                <a:t>samples</a:t>
              </a:r>
              <a:endParaRPr lang="fr-FR" sz="1400" i="1" dirty="0">
                <a:solidFill>
                  <a:srgbClr val="419BDF"/>
                </a:solidFill>
              </a:endParaRPr>
            </a:p>
            <a:p>
              <a:pPr>
                <a:tabLst>
                  <a:tab pos="1558925" algn="ctr"/>
                </a:tabLst>
              </a:pPr>
              <a:r>
                <a:rPr lang="fr-FR" sz="1400" i="1" dirty="0" err="1">
                  <a:solidFill>
                    <a:srgbClr val="800080"/>
                  </a:solidFill>
                </a:rPr>
                <a:t>Data.shap</a:t>
              </a:r>
              <a:r>
                <a:rPr lang="fr-FR" sz="1400" i="1" dirty="0">
                  <a:solidFill>
                    <a:srgbClr val="800080"/>
                  </a:solidFill>
                </a:rPr>
                <a:t>		</a:t>
              </a:r>
              <a:r>
                <a:rPr lang="fr-FR" sz="1400" i="1" dirty="0">
                  <a:solidFill>
                    <a:srgbClr val="419BDF"/>
                  </a:solidFill>
                </a:rPr>
                <a:t># 344 </a:t>
              </a:r>
              <a:r>
                <a:rPr lang="fr-FR" sz="1400" i="1" dirty="0" err="1">
                  <a:solidFill>
                    <a:srgbClr val="419BDF"/>
                  </a:solidFill>
                </a:rPr>
                <a:t>samples</a:t>
              </a:r>
              <a:r>
                <a:rPr lang="fr-FR" sz="1400" i="1" dirty="0">
                  <a:solidFill>
                    <a:srgbClr val="419BDF"/>
                  </a:solidFill>
                </a:rPr>
                <a:t> et 8 </a:t>
              </a:r>
              <a:r>
                <a:rPr lang="fr-FR" sz="1400" i="1" dirty="0" err="1">
                  <a:solidFill>
                    <a:srgbClr val="419BDF"/>
                  </a:solidFill>
                </a:rPr>
                <a:t>features</a:t>
              </a:r>
              <a:endParaRPr lang="fr-FR" sz="1400" i="1" dirty="0">
                <a:solidFill>
                  <a:srgbClr val="419BDF"/>
                </a:solidFill>
              </a:endParaRPr>
            </a:p>
            <a:p>
              <a:pPr>
                <a:tabLst>
                  <a:tab pos="1558925" algn="ctr"/>
                </a:tabLst>
              </a:pPr>
              <a:r>
                <a:rPr lang="fr-FR" sz="1400" i="1" dirty="0" err="1">
                  <a:solidFill>
                    <a:srgbClr val="800080"/>
                  </a:solidFill>
                </a:rPr>
                <a:t>Data.dtypes</a:t>
              </a:r>
              <a:r>
                <a:rPr lang="fr-FR" sz="1400" i="1" dirty="0">
                  <a:solidFill>
                    <a:srgbClr val="800080"/>
                  </a:solidFill>
                </a:rPr>
                <a:t>	</a:t>
              </a:r>
              <a:r>
                <a:rPr lang="fr-FR" sz="1400" i="1" dirty="0">
                  <a:solidFill>
                    <a:srgbClr val="419BDF"/>
                  </a:solidFill>
                </a:rPr>
                <a:t> 	# float64 (﻿</a:t>
              </a:r>
              <a:r>
                <a:rPr lang="fr-FR" sz="1400" i="1" dirty="0" err="1">
                  <a:solidFill>
                    <a:srgbClr val="419BDF"/>
                  </a:solidFill>
                </a:rPr>
                <a:t>bill_length_mm</a:t>
              </a:r>
              <a:r>
                <a:rPr lang="fr-FR" sz="1400" i="1" dirty="0">
                  <a:solidFill>
                    <a:srgbClr val="419BDF"/>
                  </a:solidFill>
                </a:rPr>
                <a:t>, ﻿</a:t>
              </a:r>
              <a:r>
                <a:rPr lang="fr-FR" sz="1400" i="1" dirty="0" err="1">
                  <a:solidFill>
                    <a:srgbClr val="419BDF"/>
                  </a:solidFill>
                </a:rPr>
                <a:t>bill_depth_mm</a:t>
              </a:r>
              <a:r>
                <a:rPr lang="fr-FR" sz="1400" i="1" dirty="0">
                  <a:solidFill>
                    <a:srgbClr val="419BDF"/>
                  </a:solidFill>
                </a:rPr>
                <a:t>, ﻿ </a:t>
              </a:r>
              <a:r>
                <a:rPr lang="fr-FR" sz="1400" i="1" dirty="0" err="1">
                  <a:solidFill>
                    <a:srgbClr val="419BDF"/>
                  </a:solidFill>
                </a:rPr>
                <a:t>flipper_length_mm</a:t>
              </a:r>
              <a:r>
                <a:rPr lang="fr-FR" sz="1400" i="1" dirty="0">
                  <a:solidFill>
                    <a:srgbClr val="419BDF"/>
                  </a:solidFill>
                </a:rPr>
                <a:t>, </a:t>
              </a:r>
              <a:r>
                <a:rPr lang="fr-FR" sz="1400" i="1" dirty="0" err="1">
                  <a:solidFill>
                    <a:srgbClr val="419BDF"/>
                  </a:solidFill>
                </a:rPr>
                <a:t>body_mass_g</a:t>
              </a:r>
              <a:r>
                <a:rPr lang="fr-FR" sz="1400" i="1" dirty="0">
                  <a:solidFill>
                    <a:srgbClr val="419BDF"/>
                  </a:solidFill>
                </a:rPr>
                <a:t>) ; </a:t>
              </a:r>
              <a:r>
                <a:rPr lang="fr-FR" sz="1400" i="1" dirty="0" err="1">
                  <a:solidFill>
                    <a:srgbClr val="419BDF"/>
                  </a:solidFill>
                </a:rPr>
                <a:t>object</a:t>
              </a:r>
              <a:r>
                <a:rPr lang="fr-FR" sz="1400" i="1" dirty="0">
                  <a:solidFill>
                    <a:srgbClr val="419BDF"/>
                  </a:solidFill>
                </a:rPr>
                <a:t> (</a:t>
              </a:r>
              <a:r>
                <a:rPr lang="fr-FR" sz="1400" i="1" dirty="0" err="1">
                  <a:solidFill>
                    <a:srgbClr val="419BDF"/>
                  </a:solidFill>
                </a:rPr>
                <a:t>species</a:t>
              </a:r>
              <a:r>
                <a:rPr lang="fr-FR" sz="1400" i="1" dirty="0">
                  <a:solidFill>
                    <a:srgbClr val="419BDF"/>
                  </a:solidFill>
                </a:rPr>
                <a:t>, </a:t>
              </a:r>
              <a:r>
                <a:rPr lang="fr-FR" sz="1400" i="1" dirty="0" err="1">
                  <a:solidFill>
                    <a:srgbClr val="419BDF"/>
                  </a:solidFill>
                </a:rPr>
                <a:t>island</a:t>
              </a:r>
              <a:r>
                <a:rPr lang="fr-FR" sz="1400" i="1" dirty="0">
                  <a:solidFill>
                    <a:srgbClr val="419BDF"/>
                  </a:solidFill>
                </a:rPr>
                <a:t>, </a:t>
              </a:r>
              <a:r>
                <a:rPr lang="fr-FR" sz="1400" i="1" dirty="0" err="1">
                  <a:solidFill>
                    <a:srgbClr val="419BDF"/>
                  </a:solidFill>
                </a:rPr>
                <a:t>sex</a:t>
              </a:r>
              <a:r>
                <a:rPr lang="fr-FR" sz="1400" i="1" dirty="0">
                  <a:solidFill>
                    <a:srgbClr val="419BDF"/>
                  </a:solidFill>
                </a:rPr>
                <a:t>) ; int64 (</a:t>
              </a:r>
              <a:r>
                <a:rPr lang="fr-FR" sz="1400" i="1" dirty="0" err="1">
                  <a:solidFill>
                    <a:srgbClr val="419BDF"/>
                  </a:solidFill>
                </a:rPr>
                <a:t>year</a:t>
              </a:r>
              <a:r>
                <a:rPr lang="fr-FR" sz="1400" i="1" dirty="0">
                  <a:solidFill>
                    <a:srgbClr val="419BDF"/>
                  </a:solidFill>
                </a:rPr>
                <a:t>)</a:t>
              </a:r>
              <a:endParaRPr lang="fr-FR" sz="1400" i="1" dirty="0">
                <a:solidFill>
                  <a:srgbClr val="800080"/>
                </a:solidFill>
              </a:endParaRPr>
            </a:p>
          </p:txBody>
        </p:sp>
        <p:sp>
          <p:nvSpPr>
            <p:cNvPr id="18" name="Text Box 10">
              <a:extLst>
                <a:ext uri="{FF2B5EF4-FFF2-40B4-BE49-F238E27FC236}">
                  <a16:creationId xmlns:a16="http://schemas.microsoft.com/office/drawing/2014/main" id="{34CDC61A-9506-864B-9F48-1250F8447CEE}"/>
                </a:ext>
              </a:extLst>
            </p:cNvPr>
            <p:cNvSpPr txBox="1">
              <a:spLocks noChangeArrowheads="1"/>
            </p:cNvSpPr>
            <p:nvPr/>
          </p:nvSpPr>
          <p:spPr bwMode="auto">
            <a:xfrm>
              <a:off x="297559" y="2970813"/>
              <a:ext cx="8140419" cy="369332"/>
            </a:xfrm>
            <a:prstGeom prst="rect">
              <a:avLst/>
            </a:prstGeom>
            <a:noFill/>
            <a:ln w="9525">
              <a:noFill/>
              <a:miter lim="800000"/>
              <a:headEnd/>
              <a:tailEnd/>
            </a:ln>
            <a:effectLst/>
          </p:spPr>
          <p:txBody>
            <a:bodyPr wrap="square">
              <a:spAutoFit/>
            </a:bodyPr>
            <a:lstStyle/>
            <a:p>
              <a:pPr marL="1200150" lvl="2" indent="-285750" algn="just">
                <a:spcAft>
                  <a:spcPts val="1200"/>
                </a:spcAft>
                <a:buFont typeface="Wingdings" pitchFamily="2" charset="2"/>
                <a:buChar char="§"/>
              </a:pPr>
              <a:r>
                <a:rPr lang="fr-FR" i="1" dirty="0">
                  <a:solidFill>
                    <a:srgbClr val="800080"/>
                  </a:solidFill>
                </a:rPr>
                <a:t>Etape 2 : Analyse globale du </a:t>
              </a:r>
              <a:r>
                <a:rPr lang="fr-FR" i="1" dirty="0" err="1">
                  <a:solidFill>
                    <a:srgbClr val="800080"/>
                  </a:solidFill>
                </a:rPr>
                <a:t>DataSet</a:t>
              </a:r>
              <a:r>
                <a:rPr lang="fr-FR" i="1" dirty="0">
                  <a:solidFill>
                    <a:srgbClr val="800080"/>
                  </a:solidFill>
                </a:rPr>
                <a:t> </a:t>
              </a:r>
            </a:p>
          </p:txBody>
        </p:sp>
      </p:grpSp>
    </p:spTree>
    <p:extLst>
      <p:ext uri="{BB962C8B-B14F-4D97-AF65-F5344CB8AC3E}">
        <p14:creationId xmlns:p14="http://schemas.microsoft.com/office/powerpoint/2010/main" val="353450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721446"/>
            <a:chOff x="0" y="998538"/>
            <a:chExt cx="9144000" cy="172144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Exemple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10799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Pré-traitement</a:t>
              </a:r>
              <a:endParaRPr lang="fr-FR" dirty="0">
                <a:solidFill>
                  <a:srgbClr val="800080"/>
                </a:solidFill>
              </a:endParaRPr>
            </a:p>
            <a:p>
              <a:pPr marL="742950" lvl="1" indent="-285750" algn="just">
                <a:spcAft>
                  <a:spcPts val="600"/>
                </a:spcAft>
                <a:buFont typeface="Wingdings" pitchFamily="2" charset="2"/>
                <a:buChar char="§"/>
              </a:pPr>
              <a:r>
                <a:rPr lang="fr-FR" i="1" dirty="0">
                  <a:solidFill>
                    <a:srgbClr val="800080"/>
                  </a:solidFill>
                </a:rPr>
                <a:t>Etape 2 : Analyse globale du </a:t>
              </a:r>
              <a:r>
                <a:rPr lang="fr-FR" i="1" dirty="0" err="1">
                  <a:solidFill>
                    <a:srgbClr val="800080"/>
                  </a:solidFill>
                </a:rPr>
                <a:t>DataSet</a:t>
              </a:r>
              <a:r>
                <a:rPr lang="fr-FR" i="1" dirty="0">
                  <a:solidFill>
                    <a:srgbClr val="800080"/>
                  </a:solidFill>
                </a:rPr>
                <a:t> </a:t>
              </a:r>
            </a:p>
            <a:p>
              <a:pPr lvl="2" algn="just">
                <a:spcAft>
                  <a:spcPts val="1200"/>
                </a:spcAft>
                <a:buFont typeface="Wingdings" pitchFamily="2" charset="2"/>
                <a:buChar char="§"/>
              </a:pPr>
              <a:endParaRPr lang="fr-FR" i="1" dirty="0">
                <a:solidFill>
                  <a:srgbClr val="800080"/>
                </a:solidFill>
              </a:endParaRPr>
            </a:p>
          </p:txBody>
        </p:sp>
      </p:grpSp>
      <p:sp>
        <p:nvSpPr>
          <p:cNvPr id="17" name="Rectangle 1">
            <a:extLst>
              <a:ext uri="{FF2B5EF4-FFF2-40B4-BE49-F238E27FC236}">
                <a16:creationId xmlns:a16="http://schemas.microsoft.com/office/drawing/2014/main" id="{74D8369A-6C21-8645-879B-158759654CB2}"/>
              </a:ext>
            </a:extLst>
          </p:cNvPr>
          <p:cNvSpPr>
            <a:spLocks noChangeArrowheads="1"/>
          </p:cNvSpPr>
          <p:nvPr/>
        </p:nvSpPr>
        <p:spPr bwMode="auto">
          <a:xfrm>
            <a:off x="1453915" y="2425492"/>
            <a:ext cx="7117300"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Détaille sur les variables catégorielles</a:t>
            </a:r>
            <a:endParaRPr lang="fr-FR" sz="1400" i="1" dirty="0">
              <a:solidFill>
                <a:srgbClr val="800080"/>
              </a:solidFill>
            </a:endParaRPr>
          </a:p>
          <a:p>
            <a:pPr>
              <a:tabLst>
                <a:tab pos="1558925" algn="ctr"/>
              </a:tabLst>
            </a:pPr>
            <a:r>
              <a:rPr lang="fr-FR" sz="1400" i="1" dirty="0">
                <a:solidFill>
                  <a:srgbClr val="800080"/>
                </a:solidFill>
              </a:rPr>
              <a:t>for col in </a:t>
            </a:r>
            <a:r>
              <a:rPr lang="fr-FR" sz="1400" i="1" dirty="0" err="1">
                <a:solidFill>
                  <a:srgbClr val="800080"/>
                </a:solidFill>
              </a:rPr>
              <a:t>Data.select_dtypes</a:t>
            </a:r>
            <a:r>
              <a:rPr lang="fr-FR" sz="1400" i="1" dirty="0">
                <a:solidFill>
                  <a:srgbClr val="800080"/>
                </a:solidFill>
              </a:rPr>
              <a:t>(</a:t>
            </a:r>
            <a:r>
              <a:rPr lang="fr-FR" sz="1400" i="1" dirty="0" err="1">
                <a:solidFill>
                  <a:srgbClr val="800080"/>
                </a:solidFill>
              </a:rPr>
              <a:t>include</a:t>
            </a:r>
            <a:r>
              <a:rPr lang="fr-FR" sz="1400" i="1" dirty="0">
                <a:solidFill>
                  <a:srgbClr val="800080"/>
                </a:solidFill>
              </a:rPr>
              <a:t>=‘</a:t>
            </a:r>
            <a:r>
              <a:rPr lang="fr-FR" sz="1400" i="1" dirty="0" err="1">
                <a:solidFill>
                  <a:srgbClr val="800080"/>
                </a:solidFill>
              </a:rPr>
              <a:t>object</a:t>
            </a:r>
            <a:r>
              <a:rPr lang="fr-FR" sz="1400" i="1" dirty="0">
                <a:solidFill>
                  <a:srgbClr val="800080"/>
                </a:solidFill>
              </a:rPr>
              <a:t>’) 	</a:t>
            </a:r>
            <a:r>
              <a:rPr lang="fr-FR" sz="1400" i="1" dirty="0">
                <a:solidFill>
                  <a:srgbClr val="419BDF"/>
                </a:solidFill>
              </a:rPr>
              <a:t># parcours des variables catégorielles</a:t>
            </a:r>
          </a:p>
          <a:p>
            <a:pPr>
              <a:tabLst>
                <a:tab pos="1558925" algn="ctr"/>
              </a:tabLst>
            </a:pPr>
            <a:r>
              <a:rPr lang="fr-FR" sz="1400" i="1" dirty="0">
                <a:solidFill>
                  <a:srgbClr val="800080"/>
                </a:solidFill>
              </a:rPr>
              <a:t>     </a:t>
            </a:r>
            <a:r>
              <a:rPr lang="fr-FR" sz="1400" i="1" dirty="0" err="1">
                <a:solidFill>
                  <a:srgbClr val="800080"/>
                </a:solidFill>
              </a:rPr>
              <a:t>print</a:t>
            </a:r>
            <a:r>
              <a:rPr lang="fr-FR" sz="1400" i="1" dirty="0">
                <a:solidFill>
                  <a:srgbClr val="800080"/>
                </a:solidFill>
              </a:rPr>
              <a:t>(Data[col].</a:t>
            </a:r>
            <a:r>
              <a:rPr lang="fr-FR" sz="1400" i="1" dirty="0" err="1">
                <a:solidFill>
                  <a:srgbClr val="800080"/>
                </a:solidFill>
              </a:rPr>
              <a:t>value_counts</a:t>
            </a:r>
            <a:r>
              <a:rPr lang="fr-FR" sz="1400" i="1" dirty="0">
                <a:solidFill>
                  <a:srgbClr val="800080"/>
                </a:solidFill>
              </a:rPr>
              <a:t>())		</a:t>
            </a:r>
          </a:p>
          <a:p>
            <a:pPr>
              <a:tabLst>
                <a:tab pos="1558925" algn="ctr"/>
              </a:tabLst>
            </a:pPr>
            <a:r>
              <a:rPr lang="fr-FR" sz="1400" i="1" dirty="0">
                <a:solidFill>
                  <a:srgbClr val="419BDF"/>
                </a:solidFill>
              </a:rPr>
              <a:t># 3 </a:t>
            </a:r>
            <a:r>
              <a:rPr lang="fr-FR" sz="1400" i="1" dirty="0" err="1">
                <a:solidFill>
                  <a:srgbClr val="419BDF"/>
                </a:solidFill>
              </a:rPr>
              <a:t>species</a:t>
            </a:r>
            <a:r>
              <a:rPr lang="fr-FR" sz="1400" i="1" dirty="0">
                <a:solidFill>
                  <a:srgbClr val="419BDF"/>
                </a:solidFill>
              </a:rPr>
              <a:t> : [</a:t>
            </a:r>
            <a:r>
              <a:rPr lang="fr-FR" sz="1400" i="1" dirty="0" err="1">
                <a:solidFill>
                  <a:srgbClr val="419BDF"/>
                </a:solidFill>
              </a:rPr>
              <a:t>Adelie</a:t>
            </a:r>
            <a:r>
              <a:rPr lang="fr-FR" sz="1400" i="1" dirty="0">
                <a:solidFill>
                  <a:srgbClr val="419BDF"/>
                </a:solidFill>
              </a:rPr>
              <a:t> : 152 ; </a:t>
            </a:r>
            <a:r>
              <a:rPr lang="fr-FR" sz="1400" i="1" dirty="0" err="1">
                <a:solidFill>
                  <a:srgbClr val="419BDF"/>
                </a:solidFill>
              </a:rPr>
              <a:t>Gentoo</a:t>
            </a:r>
            <a:r>
              <a:rPr lang="fr-FR" sz="1400" i="1" dirty="0">
                <a:solidFill>
                  <a:srgbClr val="419BDF"/>
                </a:solidFill>
              </a:rPr>
              <a:t> : 124 ; </a:t>
            </a:r>
            <a:r>
              <a:rPr lang="fr-FR" sz="1400" i="1" dirty="0" err="1">
                <a:solidFill>
                  <a:srgbClr val="419BDF"/>
                </a:solidFill>
              </a:rPr>
              <a:t>Chinstrap</a:t>
            </a:r>
            <a:r>
              <a:rPr lang="fr-FR" sz="1400" i="1" dirty="0">
                <a:solidFill>
                  <a:srgbClr val="419BDF"/>
                </a:solidFill>
              </a:rPr>
              <a:t> : 68 ]</a:t>
            </a:r>
          </a:p>
          <a:p>
            <a:pPr>
              <a:tabLst>
                <a:tab pos="1558925" algn="ctr"/>
              </a:tabLst>
            </a:pPr>
            <a:r>
              <a:rPr lang="fr-FR" sz="1400" i="1" dirty="0">
                <a:solidFill>
                  <a:srgbClr val="419BDF"/>
                </a:solidFill>
              </a:rPr>
              <a:t># 3 </a:t>
            </a:r>
            <a:r>
              <a:rPr lang="fr-FR" sz="1400" i="1" dirty="0" err="1">
                <a:solidFill>
                  <a:srgbClr val="419BDF"/>
                </a:solidFill>
              </a:rPr>
              <a:t>island</a:t>
            </a:r>
            <a:r>
              <a:rPr lang="fr-FR" sz="1400" i="1" dirty="0">
                <a:solidFill>
                  <a:srgbClr val="419BDF"/>
                </a:solidFill>
              </a:rPr>
              <a:t> : [ </a:t>
            </a:r>
            <a:r>
              <a:rPr lang="fr-FR" sz="1400" i="1" dirty="0" err="1">
                <a:solidFill>
                  <a:srgbClr val="419BDF"/>
                </a:solidFill>
              </a:rPr>
              <a:t>Biscoe</a:t>
            </a:r>
            <a:r>
              <a:rPr lang="fr-FR" sz="1400" i="1" dirty="0">
                <a:solidFill>
                  <a:srgbClr val="419BDF"/>
                </a:solidFill>
              </a:rPr>
              <a:t> : 168 ; </a:t>
            </a:r>
            <a:r>
              <a:rPr lang="fr-FR" sz="1400" i="1" dirty="0" err="1">
                <a:solidFill>
                  <a:srgbClr val="419BDF"/>
                </a:solidFill>
              </a:rPr>
              <a:t>Dream</a:t>
            </a:r>
            <a:r>
              <a:rPr lang="fr-FR" sz="1400" i="1" dirty="0">
                <a:solidFill>
                  <a:srgbClr val="419BDF"/>
                </a:solidFill>
              </a:rPr>
              <a:t> : 124 ; </a:t>
            </a:r>
            <a:r>
              <a:rPr lang="fr-FR" sz="1400" i="1" dirty="0" err="1">
                <a:solidFill>
                  <a:srgbClr val="419BDF"/>
                </a:solidFill>
              </a:rPr>
              <a:t>Torgersen</a:t>
            </a:r>
            <a:r>
              <a:rPr lang="fr-FR" sz="1400" i="1" dirty="0">
                <a:solidFill>
                  <a:srgbClr val="419BDF"/>
                </a:solidFill>
              </a:rPr>
              <a:t> : 52 ]</a:t>
            </a:r>
          </a:p>
          <a:p>
            <a:pPr>
              <a:tabLst>
                <a:tab pos="1558925" algn="ctr"/>
              </a:tabLst>
            </a:pPr>
            <a:r>
              <a:rPr lang="fr-FR" sz="1400" i="1" dirty="0">
                <a:solidFill>
                  <a:srgbClr val="419BDF"/>
                </a:solidFill>
              </a:rPr>
              <a:t># 2 sexe : [ male : 168 ; </a:t>
            </a:r>
            <a:r>
              <a:rPr lang="fr-FR" sz="1400" i="1" dirty="0" err="1">
                <a:solidFill>
                  <a:srgbClr val="419BDF"/>
                </a:solidFill>
              </a:rPr>
              <a:t>female</a:t>
            </a:r>
            <a:r>
              <a:rPr lang="fr-FR" sz="1400" i="1" dirty="0">
                <a:solidFill>
                  <a:srgbClr val="419BDF"/>
                </a:solidFill>
              </a:rPr>
              <a:t> : 165 ]</a:t>
            </a:r>
          </a:p>
          <a:p>
            <a:pPr>
              <a:tabLst>
                <a:tab pos="1558925" algn="ctr"/>
              </a:tabLst>
            </a:pPr>
            <a:r>
              <a:rPr lang="fr-FR" sz="1400" i="1" dirty="0">
                <a:solidFill>
                  <a:srgbClr val="419BDF"/>
                </a:solidFill>
              </a:rPr>
              <a:t>Il n’y a pas de données mal orthographiées. Il nous faudra vérifier lors du split que les proportions (</a:t>
            </a:r>
            <a:r>
              <a:rPr lang="fr-FR" sz="1400" i="1" dirty="0" err="1">
                <a:solidFill>
                  <a:srgbClr val="419BDF"/>
                </a:solidFill>
              </a:rPr>
              <a:t>species</a:t>
            </a:r>
            <a:r>
              <a:rPr lang="fr-FR" sz="1400" i="1" dirty="0">
                <a:solidFill>
                  <a:srgbClr val="419BDF"/>
                </a:solidFill>
              </a:rPr>
              <a:t>, </a:t>
            </a:r>
            <a:r>
              <a:rPr lang="fr-FR" sz="1400" i="1" dirty="0" err="1">
                <a:solidFill>
                  <a:srgbClr val="419BDF"/>
                </a:solidFill>
              </a:rPr>
              <a:t>island</a:t>
            </a:r>
            <a:r>
              <a:rPr lang="fr-FR" sz="1400" i="1" dirty="0">
                <a:solidFill>
                  <a:srgbClr val="419BDF"/>
                </a:solidFill>
              </a:rPr>
              <a:t> et sexe) seront respectées entre les </a:t>
            </a:r>
            <a:r>
              <a:rPr lang="fr-FR" sz="1400" i="1" dirty="0" err="1">
                <a:solidFill>
                  <a:srgbClr val="419BDF"/>
                </a:solidFill>
              </a:rPr>
              <a:t>trainSet</a:t>
            </a:r>
            <a:r>
              <a:rPr lang="fr-FR" sz="1400" i="1" dirty="0">
                <a:solidFill>
                  <a:srgbClr val="419BDF"/>
                </a:solidFill>
              </a:rPr>
              <a:t> et les </a:t>
            </a:r>
            <a:r>
              <a:rPr lang="fr-FR" sz="1400" i="1" dirty="0" err="1">
                <a:solidFill>
                  <a:srgbClr val="419BDF"/>
                </a:solidFill>
              </a:rPr>
              <a:t>testSet</a:t>
            </a:r>
            <a:r>
              <a:rPr lang="fr-FR" sz="1400" i="1" dirty="0">
                <a:solidFill>
                  <a:srgbClr val="419BDF"/>
                </a:solidFill>
              </a:rPr>
              <a:t>.</a:t>
            </a:r>
          </a:p>
        </p:txBody>
      </p:sp>
      <p:sp>
        <p:nvSpPr>
          <p:cNvPr id="21" name="Text Box 10">
            <a:extLst>
              <a:ext uri="{FF2B5EF4-FFF2-40B4-BE49-F238E27FC236}">
                <a16:creationId xmlns:a16="http://schemas.microsoft.com/office/drawing/2014/main" id="{4E2378CE-6F32-7C42-A9F2-47157E70170A}"/>
              </a:ext>
            </a:extLst>
          </p:cNvPr>
          <p:cNvSpPr txBox="1">
            <a:spLocks noChangeArrowheads="1"/>
          </p:cNvSpPr>
          <p:nvPr/>
        </p:nvSpPr>
        <p:spPr bwMode="auto">
          <a:xfrm>
            <a:off x="309282" y="4332850"/>
            <a:ext cx="8140419" cy="692497"/>
          </a:xfrm>
          <a:prstGeom prst="rect">
            <a:avLst/>
          </a:prstGeom>
          <a:noFill/>
          <a:ln w="9525">
            <a:noFill/>
            <a:miter lim="800000"/>
            <a:headEnd/>
            <a:tailEnd/>
          </a:ln>
          <a:effectLst/>
        </p:spPr>
        <p:txBody>
          <a:bodyPr wrap="square">
            <a:spAutoFit/>
          </a:bodyPr>
          <a:lstStyle/>
          <a:p>
            <a:pPr marL="1200150" lvl="2" indent="-285750" algn="just">
              <a:spcAft>
                <a:spcPts val="600"/>
              </a:spcAft>
              <a:buFont typeface="Wingdings" pitchFamily="2" charset="2"/>
              <a:buChar char="§"/>
            </a:pPr>
            <a:r>
              <a:rPr lang="fr-FR" i="1" dirty="0">
                <a:solidFill>
                  <a:srgbClr val="800080"/>
                </a:solidFill>
              </a:rPr>
              <a:t>Etape 3 : Type de problème</a:t>
            </a:r>
          </a:p>
          <a:p>
            <a:pPr lvl="3" algn="just">
              <a:spcAft>
                <a:spcPts val="1200"/>
              </a:spcAft>
            </a:pPr>
            <a:r>
              <a:rPr lang="fr-FR" sz="1600" i="1" dirty="0">
                <a:solidFill>
                  <a:srgbClr val="800080"/>
                </a:solidFill>
              </a:rPr>
              <a:t>Apprentissage supervisé – Target = ‘</a:t>
            </a:r>
            <a:r>
              <a:rPr lang="fr-FR" sz="1600" i="1" dirty="0" err="1">
                <a:solidFill>
                  <a:srgbClr val="800080"/>
                </a:solidFill>
              </a:rPr>
              <a:t>species</a:t>
            </a:r>
            <a:r>
              <a:rPr lang="fr-FR" sz="1600" i="1" dirty="0">
                <a:solidFill>
                  <a:srgbClr val="800080"/>
                </a:solidFill>
              </a:rPr>
              <a:t>’ – problème de régression</a:t>
            </a:r>
          </a:p>
        </p:txBody>
      </p:sp>
      <p:sp>
        <p:nvSpPr>
          <p:cNvPr id="22" name="Text Box 10">
            <a:extLst>
              <a:ext uri="{FF2B5EF4-FFF2-40B4-BE49-F238E27FC236}">
                <a16:creationId xmlns:a16="http://schemas.microsoft.com/office/drawing/2014/main" id="{0F094E96-0BE2-FC43-8C72-367DACEF9D05}"/>
              </a:ext>
            </a:extLst>
          </p:cNvPr>
          <p:cNvSpPr txBox="1">
            <a:spLocks noChangeArrowheads="1"/>
          </p:cNvSpPr>
          <p:nvPr/>
        </p:nvSpPr>
        <p:spPr bwMode="auto">
          <a:xfrm>
            <a:off x="309282" y="5093377"/>
            <a:ext cx="8140419" cy="369332"/>
          </a:xfrm>
          <a:prstGeom prst="rect">
            <a:avLst/>
          </a:prstGeom>
          <a:noFill/>
          <a:ln w="9525">
            <a:noFill/>
            <a:miter lim="800000"/>
            <a:headEnd/>
            <a:tailEnd/>
          </a:ln>
          <a:effectLst/>
        </p:spPr>
        <p:txBody>
          <a:bodyPr wrap="square">
            <a:spAutoFit/>
          </a:bodyPr>
          <a:lstStyle/>
          <a:p>
            <a:pPr marL="1200150" lvl="2" indent="-285750" algn="just">
              <a:spcAft>
                <a:spcPts val="600"/>
              </a:spcAft>
              <a:buFont typeface="Wingdings" pitchFamily="2" charset="2"/>
              <a:buChar char="§"/>
            </a:pPr>
            <a:r>
              <a:rPr lang="fr-FR" i="1" dirty="0">
                <a:solidFill>
                  <a:srgbClr val="800080"/>
                </a:solidFill>
              </a:rPr>
              <a:t>Etape 4 : Nettoyage des données</a:t>
            </a:r>
          </a:p>
        </p:txBody>
      </p:sp>
      <p:sp>
        <p:nvSpPr>
          <p:cNvPr id="23" name="Rectangle 1">
            <a:extLst>
              <a:ext uri="{FF2B5EF4-FFF2-40B4-BE49-F238E27FC236}">
                <a16:creationId xmlns:a16="http://schemas.microsoft.com/office/drawing/2014/main" id="{1854E1E7-2302-0E43-92C2-856BC4F4BCF2}"/>
              </a:ext>
            </a:extLst>
          </p:cNvPr>
          <p:cNvSpPr>
            <a:spLocks noChangeArrowheads="1"/>
          </p:cNvSpPr>
          <p:nvPr/>
        </p:nvSpPr>
        <p:spPr bwMode="auto">
          <a:xfrm>
            <a:off x="1453915" y="5563304"/>
            <a:ext cx="7117300"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La variable </a:t>
            </a:r>
            <a:r>
              <a:rPr lang="fr-FR" sz="1400" i="1" dirty="0" err="1">
                <a:solidFill>
                  <a:srgbClr val="419BDF"/>
                </a:solidFill>
              </a:rPr>
              <a:t>year</a:t>
            </a:r>
            <a:endParaRPr lang="fr-FR" sz="1400" i="1" dirty="0">
              <a:solidFill>
                <a:srgbClr val="800080"/>
              </a:solidFill>
            </a:endParaRPr>
          </a:p>
          <a:p>
            <a:pPr>
              <a:tabLst>
                <a:tab pos="1558925" algn="ctr"/>
              </a:tabLst>
            </a:pPr>
            <a:r>
              <a:rPr lang="fr-FR" sz="1400" i="1" dirty="0" err="1">
                <a:solidFill>
                  <a:srgbClr val="800080"/>
                </a:solidFill>
              </a:rPr>
              <a:t>sns.heatmap</a:t>
            </a:r>
            <a:r>
              <a:rPr lang="fr-FR" sz="1400" i="1" dirty="0">
                <a:solidFill>
                  <a:srgbClr val="800080"/>
                </a:solidFill>
              </a:rPr>
              <a:t>(</a:t>
            </a:r>
            <a:r>
              <a:rPr lang="fr-FR" sz="1400" i="1" dirty="0" err="1">
                <a:solidFill>
                  <a:srgbClr val="800080"/>
                </a:solidFill>
              </a:rPr>
              <a:t>Data.corr</a:t>
            </a:r>
            <a:r>
              <a:rPr lang="fr-FR" sz="1400" i="1" dirty="0">
                <a:solidFill>
                  <a:srgbClr val="800080"/>
                </a:solidFill>
              </a:rPr>
              <a:t>(), </a:t>
            </a:r>
            <a:r>
              <a:rPr lang="fr-FR" sz="1400" i="1" dirty="0" err="1">
                <a:solidFill>
                  <a:srgbClr val="800080"/>
                </a:solidFill>
              </a:rPr>
              <a:t>annot</a:t>
            </a:r>
            <a:r>
              <a:rPr lang="fr-FR" sz="1400" i="1" dirty="0">
                <a:solidFill>
                  <a:srgbClr val="800080"/>
                </a:solidFill>
              </a:rPr>
              <a:t>=</a:t>
            </a:r>
            <a:r>
              <a:rPr lang="fr-FR" sz="1400" i="1" dirty="0" err="1">
                <a:solidFill>
                  <a:srgbClr val="800080"/>
                </a:solidFill>
              </a:rPr>
              <a:t>True</a:t>
            </a:r>
            <a:r>
              <a:rPr lang="fr-FR" sz="1400" i="1" dirty="0">
                <a:solidFill>
                  <a:srgbClr val="800080"/>
                </a:solidFill>
              </a:rPr>
              <a:t>)	</a:t>
            </a:r>
            <a:r>
              <a:rPr lang="fr-FR" sz="1400" i="1" dirty="0">
                <a:solidFill>
                  <a:srgbClr val="419BDF"/>
                </a:solidFill>
              </a:rPr>
              <a:t># Comme on pouvait s’y attendre la variable </a:t>
            </a:r>
            <a:r>
              <a:rPr lang="fr-FR" sz="1400" i="1" dirty="0" err="1">
                <a:solidFill>
                  <a:srgbClr val="419BDF"/>
                </a:solidFill>
              </a:rPr>
              <a:t>year</a:t>
            </a:r>
            <a:r>
              <a:rPr lang="fr-FR" sz="1400" i="1" dirty="0">
                <a:solidFill>
                  <a:srgbClr val="419BDF"/>
                </a:solidFill>
              </a:rPr>
              <a:t> n’est pas corrélée aux autres variables numérique. </a:t>
            </a:r>
          </a:p>
          <a:p>
            <a:pPr>
              <a:tabLst>
                <a:tab pos="1558925" algn="ctr"/>
              </a:tabLst>
            </a:pPr>
            <a:r>
              <a:rPr lang="fr-FR" sz="1400" i="1" dirty="0" err="1">
                <a:solidFill>
                  <a:srgbClr val="800080"/>
                </a:solidFill>
              </a:rPr>
              <a:t>print</a:t>
            </a:r>
            <a:r>
              <a:rPr lang="fr-FR" sz="1400" i="1" dirty="0">
                <a:solidFill>
                  <a:srgbClr val="800080"/>
                </a:solidFill>
              </a:rPr>
              <a:t>(</a:t>
            </a:r>
            <a:r>
              <a:rPr lang="fr-FR" sz="1400" i="1" dirty="0" err="1">
                <a:solidFill>
                  <a:srgbClr val="800080"/>
                </a:solidFill>
              </a:rPr>
              <a:t>Data.groupby</a:t>
            </a:r>
            <a:r>
              <a:rPr lang="fr-FR" sz="1400" i="1" dirty="0">
                <a:solidFill>
                  <a:srgbClr val="800080"/>
                </a:solidFill>
              </a:rPr>
              <a:t>([‘sexe’, ‘</a:t>
            </a:r>
            <a:r>
              <a:rPr lang="fr-FR" sz="1400" i="1" dirty="0" err="1">
                <a:solidFill>
                  <a:srgbClr val="800080"/>
                </a:solidFill>
              </a:rPr>
              <a:t>year</a:t>
            </a:r>
            <a:r>
              <a:rPr lang="fr-FR" sz="1400" i="1" dirty="0">
                <a:solidFill>
                  <a:srgbClr val="800080"/>
                </a:solidFill>
              </a:rPr>
              <a:t>’]).size()) 	</a:t>
            </a:r>
            <a:r>
              <a:rPr lang="fr-FR" sz="1400" i="1" dirty="0">
                <a:solidFill>
                  <a:srgbClr val="419BDF"/>
                </a:solidFill>
              </a:rPr>
              <a:t># Pas de corrélation entre sexe et </a:t>
            </a:r>
            <a:r>
              <a:rPr lang="fr-FR" sz="1400" i="1" dirty="0" err="1">
                <a:solidFill>
                  <a:srgbClr val="419BDF"/>
                </a:solidFill>
              </a:rPr>
              <a:t>year</a:t>
            </a:r>
            <a:endParaRPr lang="fr-FR" sz="1400" i="1" dirty="0">
              <a:solidFill>
                <a:srgbClr val="419BDF"/>
              </a:solidFill>
            </a:endParaRPr>
          </a:p>
          <a:p>
            <a:pPr>
              <a:tabLst>
                <a:tab pos="1558925" algn="ctr"/>
              </a:tabLst>
            </a:pPr>
            <a:r>
              <a:rPr lang="fr-FR" sz="1400" i="1" dirty="0" err="1">
                <a:solidFill>
                  <a:srgbClr val="800080"/>
                </a:solidFill>
              </a:rPr>
              <a:t>print</a:t>
            </a:r>
            <a:r>
              <a:rPr lang="fr-FR" sz="1400" i="1" dirty="0">
                <a:solidFill>
                  <a:srgbClr val="800080"/>
                </a:solidFill>
              </a:rPr>
              <a:t>(</a:t>
            </a:r>
            <a:r>
              <a:rPr lang="fr-FR" sz="1400" i="1" dirty="0" err="1">
                <a:solidFill>
                  <a:srgbClr val="800080"/>
                </a:solidFill>
              </a:rPr>
              <a:t>Data.groupby</a:t>
            </a:r>
            <a:r>
              <a:rPr lang="fr-FR" sz="1400" i="1" dirty="0">
                <a:solidFill>
                  <a:srgbClr val="800080"/>
                </a:solidFill>
              </a:rPr>
              <a:t>([‘</a:t>
            </a:r>
            <a:r>
              <a:rPr lang="fr-FR" sz="1400" i="1" dirty="0" err="1">
                <a:solidFill>
                  <a:srgbClr val="800080"/>
                </a:solidFill>
              </a:rPr>
              <a:t>criteries</a:t>
            </a:r>
            <a:r>
              <a:rPr lang="fr-FR" sz="1400" i="1" dirty="0">
                <a:solidFill>
                  <a:srgbClr val="800080"/>
                </a:solidFill>
              </a:rPr>
              <a:t>’, ‘</a:t>
            </a:r>
            <a:r>
              <a:rPr lang="fr-FR" sz="1400" i="1" dirty="0" err="1">
                <a:solidFill>
                  <a:srgbClr val="800080"/>
                </a:solidFill>
              </a:rPr>
              <a:t>island</a:t>
            </a:r>
            <a:r>
              <a:rPr lang="fr-FR" sz="1400" i="1" dirty="0">
                <a:solidFill>
                  <a:srgbClr val="800080"/>
                </a:solidFill>
              </a:rPr>
              <a:t>’, ‘</a:t>
            </a:r>
            <a:r>
              <a:rPr lang="fr-FR" sz="1400" i="1" dirty="0" err="1">
                <a:solidFill>
                  <a:srgbClr val="800080"/>
                </a:solidFill>
              </a:rPr>
              <a:t>year</a:t>
            </a:r>
            <a:r>
              <a:rPr lang="fr-FR" sz="1400" i="1" dirty="0">
                <a:solidFill>
                  <a:srgbClr val="800080"/>
                </a:solidFill>
              </a:rPr>
              <a:t>’]).size()) </a:t>
            </a:r>
            <a:r>
              <a:rPr lang="fr-FR" sz="1400" i="1" dirty="0">
                <a:solidFill>
                  <a:srgbClr val="419BDF"/>
                </a:solidFill>
              </a:rPr>
              <a:t># Pas plus qu’avec les autres</a:t>
            </a:r>
          </a:p>
        </p:txBody>
      </p:sp>
    </p:spTree>
    <p:extLst>
      <p:ext uri="{BB962C8B-B14F-4D97-AF65-F5344CB8AC3E}">
        <p14:creationId xmlns:p14="http://schemas.microsoft.com/office/powerpoint/2010/main" val="88035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721446"/>
            <a:chOff x="0" y="998538"/>
            <a:chExt cx="9144000" cy="172144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Exemple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107996"/>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Nettoyage</a:t>
              </a:r>
              <a:r>
                <a:rPr lang="fr-FR" sz="2000" b="1" i="1" dirty="0">
                  <a:solidFill>
                    <a:srgbClr val="800080"/>
                  </a:solidFill>
                  <a:sym typeface="Wingdings" pitchFamily="2" charset="2"/>
                </a:rPr>
                <a:t> des données</a:t>
              </a:r>
              <a:endParaRPr lang="fr-FR" i="1" dirty="0">
                <a:solidFill>
                  <a:srgbClr val="800080"/>
                </a:solidFill>
              </a:endParaRPr>
            </a:p>
            <a:p>
              <a:pPr marL="742950" lvl="1" indent="-285750" algn="just">
                <a:spcAft>
                  <a:spcPts val="600"/>
                </a:spcAft>
                <a:buFont typeface="Wingdings" pitchFamily="2" charset="2"/>
                <a:buChar char="§"/>
              </a:pPr>
              <a:r>
                <a:rPr lang="fr-FR" i="1" dirty="0">
                  <a:solidFill>
                    <a:srgbClr val="800080"/>
                  </a:solidFill>
                </a:rPr>
                <a:t>Etape 4 : Nettoyage des données</a:t>
              </a:r>
            </a:p>
            <a:p>
              <a:pPr lvl="2" algn="just">
                <a:spcAft>
                  <a:spcPts val="1200"/>
                </a:spcAft>
                <a:buFont typeface="Wingdings" pitchFamily="2" charset="2"/>
                <a:buChar char="§"/>
              </a:pPr>
              <a:endParaRPr lang="fr-FR" i="1" dirty="0">
                <a:solidFill>
                  <a:srgbClr val="800080"/>
                </a:solidFill>
              </a:endParaRPr>
            </a:p>
          </p:txBody>
        </p:sp>
      </p:grpSp>
      <p:sp>
        <p:nvSpPr>
          <p:cNvPr id="17" name="Rectangle 1">
            <a:extLst>
              <a:ext uri="{FF2B5EF4-FFF2-40B4-BE49-F238E27FC236}">
                <a16:creationId xmlns:a16="http://schemas.microsoft.com/office/drawing/2014/main" id="{74D8369A-6C21-8645-879B-158759654CB2}"/>
              </a:ext>
            </a:extLst>
          </p:cNvPr>
          <p:cNvSpPr>
            <a:spLocks noChangeArrowheads="1"/>
          </p:cNvSpPr>
          <p:nvPr/>
        </p:nvSpPr>
        <p:spPr bwMode="auto">
          <a:xfrm>
            <a:off x="1453915" y="2427095"/>
            <a:ext cx="7117300" cy="160043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Suppression de la variable ’</a:t>
            </a:r>
            <a:r>
              <a:rPr lang="fr-FR" sz="1400" i="1" dirty="0" err="1">
                <a:solidFill>
                  <a:srgbClr val="419BDF"/>
                </a:solidFill>
              </a:rPr>
              <a:t>year</a:t>
            </a:r>
            <a:r>
              <a:rPr lang="fr-FR" sz="1400" i="1" dirty="0">
                <a:solidFill>
                  <a:srgbClr val="419BDF"/>
                </a:solidFill>
              </a:rPr>
              <a:t>’</a:t>
            </a:r>
            <a:endParaRPr lang="fr-FR" sz="1400" i="1" dirty="0">
              <a:solidFill>
                <a:srgbClr val="800080"/>
              </a:solidFill>
            </a:endParaRPr>
          </a:p>
          <a:p>
            <a:pPr>
              <a:tabLst>
                <a:tab pos="1558925" algn="ctr"/>
              </a:tabLst>
            </a:pPr>
            <a:r>
              <a:rPr lang="fr-FR" sz="1400" i="1" dirty="0" err="1">
                <a:solidFill>
                  <a:srgbClr val="800080"/>
                </a:solidFill>
              </a:rPr>
              <a:t>Data.drop</a:t>
            </a:r>
            <a:r>
              <a:rPr lang="fr-FR" sz="1400" i="1" dirty="0">
                <a:solidFill>
                  <a:srgbClr val="800080"/>
                </a:solidFill>
              </a:rPr>
              <a:t>(‘</a:t>
            </a:r>
            <a:r>
              <a:rPr lang="fr-FR" sz="1400" i="1" dirty="0" err="1">
                <a:solidFill>
                  <a:srgbClr val="800080"/>
                </a:solidFill>
              </a:rPr>
              <a:t>year</a:t>
            </a:r>
            <a:r>
              <a:rPr lang="fr-FR" sz="1400" i="1" dirty="0">
                <a:solidFill>
                  <a:srgbClr val="800080"/>
                </a:solidFill>
              </a:rPr>
              <a:t>’, axis=1, </a:t>
            </a:r>
            <a:r>
              <a:rPr lang="fr-FR" sz="1400" i="1" dirty="0" err="1">
                <a:solidFill>
                  <a:srgbClr val="800080"/>
                </a:solidFill>
              </a:rPr>
              <a:t>inplace</a:t>
            </a:r>
            <a:r>
              <a:rPr lang="fr-FR" sz="1400" i="1" dirty="0">
                <a:solidFill>
                  <a:srgbClr val="800080"/>
                </a:solidFill>
              </a:rPr>
              <a:t>=</a:t>
            </a:r>
            <a:r>
              <a:rPr lang="fr-FR" sz="1400" i="1" dirty="0" err="1">
                <a:solidFill>
                  <a:srgbClr val="800080"/>
                </a:solidFill>
              </a:rPr>
              <a:t>True</a:t>
            </a:r>
            <a:r>
              <a:rPr lang="fr-FR" sz="1400" i="1" dirty="0">
                <a:solidFill>
                  <a:srgbClr val="800080"/>
                </a:solidFill>
              </a:rPr>
              <a:t>)	</a:t>
            </a:r>
            <a:endParaRPr lang="fr-FR" sz="1400" i="1" dirty="0">
              <a:solidFill>
                <a:srgbClr val="419BDF"/>
              </a:solidFill>
            </a:endParaRPr>
          </a:p>
          <a:p>
            <a:pPr algn="ctr">
              <a:tabLst>
                <a:tab pos="1558925" algn="ctr"/>
              </a:tabLst>
            </a:pPr>
            <a:r>
              <a:rPr lang="fr-FR" sz="1400" i="1" dirty="0">
                <a:solidFill>
                  <a:srgbClr val="419BDF"/>
                </a:solidFill>
              </a:rPr>
              <a:t>Suppression des lignes non renseignées</a:t>
            </a:r>
            <a:endParaRPr lang="fr-FR" sz="1400" i="1" dirty="0">
              <a:solidFill>
                <a:srgbClr val="800080"/>
              </a:solidFill>
            </a:endParaRPr>
          </a:p>
          <a:p>
            <a:pPr>
              <a:tabLst>
                <a:tab pos="1558925" algn="ctr"/>
              </a:tabLst>
            </a:pPr>
            <a:r>
              <a:rPr lang="fr-FR" sz="1400" i="1" dirty="0" err="1">
                <a:solidFill>
                  <a:srgbClr val="800080"/>
                </a:solidFill>
              </a:rPr>
              <a:t>Data.dropna</a:t>
            </a:r>
            <a:r>
              <a:rPr lang="fr-FR" sz="1400" i="1" dirty="0">
                <a:solidFill>
                  <a:srgbClr val="800080"/>
                </a:solidFill>
              </a:rPr>
              <a:t>(</a:t>
            </a:r>
            <a:r>
              <a:rPr lang="fr-FR" sz="1400" i="1" dirty="0" err="1">
                <a:solidFill>
                  <a:srgbClr val="800080"/>
                </a:solidFill>
              </a:rPr>
              <a:t>subset</a:t>
            </a:r>
            <a:r>
              <a:rPr lang="fr-FR" sz="1400" i="1" dirty="0">
                <a:solidFill>
                  <a:srgbClr val="800080"/>
                </a:solidFill>
              </a:rPr>
              <a:t>=[‘bill﻿_</a:t>
            </a:r>
            <a:r>
              <a:rPr lang="fr-FR" sz="1400" i="1" dirty="0" err="1">
                <a:solidFill>
                  <a:srgbClr val="800080"/>
                </a:solidFill>
              </a:rPr>
              <a:t>length_mm</a:t>
            </a:r>
            <a:r>
              <a:rPr lang="fr-FR" sz="1400" i="1" dirty="0">
                <a:solidFill>
                  <a:srgbClr val="800080"/>
                </a:solidFill>
              </a:rPr>
              <a:t>’], axis=0, </a:t>
            </a:r>
            <a:r>
              <a:rPr lang="fr-FR" sz="1400" i="1" dirty="0" err="1">
                <a:solidFill>
                  <a:srgbClr val="800080"/>
                </a:solidFill>
              </a:rPr>
              <a:t>inplace</a:t>
            </a:r>
            <a:r>
              <a:rPr lang="fr-FR" sz="1400" i="1" dirty="0">
                <a:solidFill>
                  <a:srgbClr val="800080"/>
                </a:solidFill>
              </a:rPr>
              <a:t>=</a:t>
            </a:r>
            <a:r>
              <a:rPr lang="fr-FR" sz="1400" i="1" dirty="0" err="1">
                <a:solidFill>
                  <a:srgbClr val="800080"/>
                </a:solidFill>
              </a:rPr>
              <a:t>True</a:t>
            </a:r>
            <a:r>
              <a:rPr lang="fr-FR" sz="1400" i="1" dirty="0">
                <a:solidFill>
                  <a:srgbClr val="800080"/>
                </a:solidFill>
              </a:rPr>
              <a:t>)  </a:t>
            </a:r>
            <a:r>
              <a:rPr lang="fr-FR" sz="1400" i="1" dirty="0">
                <a:solidFill>
                  <a:srgbClr val="419BDF"/>
                </a:solidFill>
              </a:rPr>
              <a:t># 342 </a:t>
            </a:r>
            <a:r>
              <a:rPr lang="fr-FR" sz="1400" i="1" dirty="0" err="1">
                <a:solidFill>
                  <a:srgbClr val="419BDF"/>
                </a:solidFill>
              </a:rPr>
              <a:t>samples</a:t>
            </a:r>
            <a:r>
              <a:rPr lang="fr-FR" sz="1400" i="1" dirty="0">
                <a:solidFill>
                  <a:srgbClr val="419BDF"/>
                </a:solidFill>
              </a:rPr>
              <a:t> 7 </a:t>
            </a:r>
            <a:r>
              <a:rPr lang="fr-FR" sz="1400" i="1" dirty="0" err="1">
                <a:solidFill>
                  <a:srgbClr val="419BDF"/>
                </a:solidFill>
              </a:rPr>
              <a:t>features</a:t>
            </a:r>
            <a:r>
              <a:rPr lang="fr-FR" sz="1400" i="1" dirty="0">
                <a:solidFill>
                  <a:srgbClr val="419BDF"/>
                </a:solidFill>
              </a:rPr>
              <a:t> </a:t>
            </a:r>
            <a:endParaRPr lang="fr-FR" sz="1400" i="1" dirty="0">
              <a:solidFill>
                <a:srgbClr val="800080"/>
              </a:solidFill>
            </a:endParaRPr>
          </a:p>
          <a:p>
            <a:pPr algn="ctr">
              <a:tabLst>
                <a:tab pos="1558925" algn="ctr"/>
              </a:tabLst>
            </a:pPr>
            <a:r>
              <a:rPr lang="fr-FR" sz="1400" i="1" dirty="0">
                <a:solidFill>
                  <a:srgbClr val="419BDF"/>
                </a:solidFill>
              </a:rPr>
              <a:t>Aucune duplication de variables</a:t>
            </a:r>
          </a:p>
          <a:p>
            <a:pPr>
              <a:tabLst>
                <a:tab pos="1558925" algn="ctr"/>
              </a:tabLst>
            </a:pPr>
            <a:r>
              <a:rPr lang="fr-FR" sz="1400" i="1" dirty="0" err="1">
                <a:solidFill>
                  <a:srgbClr val="800080"/>
                </a:solidFill>
              </a:rPr>
              <a:t>Data.duplicated</a:t>
            </a:r>
            <a:r>
              <a:rPr lang="fr-FR" sz="1400" i="1" dirty="0">
                <a:solidFill>
                  <a:srgbClr val="800080"/>
                </a:solidFill>
              </a:rPr>
              <a:t>().</a:t>
            </a:r>
            <a:r>
              <a:rPr lang="fr-FR" sz="1400" i="1" dirty="0" err="1">
                <a:solidFill>
                  <a:srgbClr val="800080"/>
                </a:solidFill>
              </a:rPr>
              <a:t>value_counts</a:t>
            </a:r>
            <a:r>
              <a:rPr lang="fr-FR" sz="1400" i="1" dirty="0">
                <a:solidFill>
                  <a:srgbClr val="800080"/>
                </a:solidFill>
              </a:rPr>
              <a:t>()	</a:t>
            </a:r>
            <a:r>
              <a:rPr lang="fr-FR" sz="1400" i="1" dirty="0">
                <a:solidFill>
                  <a:srgbClr val="419BDF"/>
                </a:solidFill>
              </a:rPr>
              <a:t> # ﻿False  =  342    =&gt; 	</a:t>
            </a:r>
            <a:r>
              <a:rPr lang="fr-FR" sz="1400" i="1" dirty="0" err="1">
                <a:solidFill>
                  <a:srgbClr val="419BDF"/>
                </a:solidFill>
              </a:rPr>
              <a:t>True</a:t>
            </a:r>
            <a:r>
              <a:rPr lang="fr-FR" sz="1400" i="1" dirty="0">
                <a:solidFill>
                  <a:srgbClr val="419BDF"/>
                </a:solidFill>
              </a:rPr>
              <a:t> = 0</a:t>
            </a:r>
          </a:p>
          <a:p>
            <a:pPr algn="ctr">
              <a:tabLst>
                <a:tab pos="1558925" algn="ctr"/>
              </a:tabLst>
            </a:pPr>
            <a:r>
              <a:rPr lang="fr-FR" sz="1400" i="1" dirty="0">
                <a:solidFill>
                  <a:srgbClr val="419BDF"/>
                </a:solidFill>
              </a:rPr>
              <a:t>Aucune donnée n’est mal orthographié : </a:t>
            </a:r>
            <a:r>
              <a:rPr lang="fr-FR" sz="1400" i="1" dirty="0" err="1">
                <a:solidFill>
                  <a:srgbClr val="419BDF"/>
                </a:solidFill>
              </a:rPr>
              <a:t>etape</a:t>
            </a:r>
            <a:r>
              <a:rPr lang="fr-FR" sz="1400" i="1" dirty="0">
                <a:solidFill>
                  <a:srgbClr val="419BDF"/>
                </a:solidFill>
              </a:rPr>
              <a:t> 2 - Il n’y a pas d’</a:t>
            </a:r>
            <a:r>
              <a:rPr lang="fr-FR" sz="1400" i="1" dirty="0" err="1">
                <a:solidFill>
                  <a:srgbClr val="419BDF"/>
                </a:solidFill>
              </a:rPr>
              <a:t>outlier</a:t>
            </a:r>
            <a:r>
              <a:rPr lang="fr-FR" sz="1400" i="1" dirty="0">
                <a:solidFill>
                  <a:srgbClr val="419BDF"/>
                </a:solidFill>
              </a:rPr>
              <a:t> : </a:t>
            </a:r>
            <a:r>
              <a:rPr lang="fr-FR" sz="1400" i="1" dirty="0" err="1">
                <a:solidFill>
                  <a:srgbClr val="419BDF"/>
                </a:solidFill>
              </a:rPr>
              <a:t>etape</a:t>
            </a:r>
            <a:r>
              <a:rPr lang="fr-FR" sz="1400" i="1" dirty="0">
                <a:solidFill>
                  <a:srgbClr val="419BDF"/>
                </a:solidFill>
              </a:rPr>
              <a:t> 2</a:t>
            </a:r>
          </a:p>
        </p:txBody>
      </p:sp>
      <p:sp>
        <p:nvSpPr>
          <p:cNvPr id="15" name="Rectangle 1">
            <a:extLst>
              <a:ext uri="{FF2B5EF4-FFF2-40B4-BE49-F238E27FC236}">
                <a16:creationId xmlns:a16="http://schemas.microsoft.com/office/drawing/2014/main" id="{F3CE237A-4109-D24D-AEAD-0576323D0800}"/>
              </a:ext>
            </a:extLst>
          </p:cNvPr>
          <p:cNvSpPr>
            <a:spLocks noChangeArrowheads="1"/>
          </p:cNvSpPr>
          <p:nvPr/>
        </p:nvSpPr>
        <p:spPr bwMode="auto">
          <a:xfrm>
            <a:off x="1453915" y="4157498"/>
            <a:ext cx="7117300" cy="160043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Cas des données manquantes sur le sexe des pingouins</a:t>
            </a:r>
            <a:endParaRPr lang="fr-FR" sz="1400" i="1" dirty="0">
              <a:solidFill>
                <a:srgbClr val="800080"/>
              </a:solidFill>
            </a:endParaRPr>
          </a:p>
          <a:p>
            <a:pPr>
              <a:tabLst>
                <a:tab pos="1558925" algn="ctr"/>
              </a:tabLst>
            </a:pPr>
            <a:r>
              <a:rPr lang="fr-FR" sz="1400" i="1" dirty="0">
                <a:solidFill>
                  <a:srgbClr val="800080"/>
                </a:solidFill>
              </a:rPr>
              <a:t>Data[‘</a:t>
            </a:r>
            <a:r>
              <a:rPr lang="fr-FR" sz="1400" i="1" dirty="0" err="1">
                <a:solidFill>
                  <a:srgbClr val="800080"/>
                </a:solidFill>
              </a:rPr>
              <a:t>sex</a:t>
            </a:r>
            <a:r>
              <a:rPr lang="fr-FR" sz="1400" i="1" dirty="0">
                <a:solidFill>
                  <a:srgbClr val="800080"/>
                </a:solidFill>
              </a:rPr>
              <a:t>’].</a:t>
            </a:r>
            <a:r>
              <a:rPr lang="fr-FR" sz="1400" i="1" dirty="0" err="1">
                <a:solidFill>
                  <a:srgbClr val="800080"/>
                </a:solidFill>
              </a:rPr>
              <a:t>value_counts</a:t>
            </a:r>
            <a:r>
              <a:rPr lang="fr-FR" sz="1400" i="1" dirty="0">
                <a:solidFill>
                  <a:srgbClr val="800080"/>
                </a:solidFill>
              </a:rPr>
              <a:t>()	</a:t>
            </a:r>
            <a:r>
              <a:rPr lang="fr-FR" sz="1400" i="1" dirty="0">
                <a:solidFill>
                  <a:srgbClr val="419BDF"/>
                </a:solidFill>
              </a:rPr>
              <a:t># ﻿False  =  333    	</a:t>
            </a:r>
            <a:r>
              <a:rPr lang="fr-FR" sz="1400" i="1" dirty="0" err="1">
                <a:solidFill>
                  <a:srgbClr val="419BDF"/>
                </a:solidFill>
              </a:rPr>
              <a:t>True</a:t>
            </a:r>
            <a:r>
              <a:rPr lang="fr-FR" sz="1400" i="1" dirty="0">
                <a:solidFill>
                  <a:srgbClr val="419BDF"/>
                </a:solidFill>
              </a:rPr>
              <a:t> = 9</a:t>
            </a:r>
          </a:p>
          <a:p>
            <a:pPr>
              <a:tabLst>
                <a:tab pos="1558925" algn="ctr"/>
              </a:tabLst>
            </a:pPr>
            <a:r>
              <a:rPr lang="fr-FR" sz="1400" i="1" dirty="0">
                <a:solidFill>
                  <a:srgbClr val="800080"/>
                </a:solidFill>
              </a:rPr>
              <a:t>﻿Data[Data['</a:t>
            </a:r>
            <a:r>
              <a:rPr lang="fr-FR" sz="1400" i="1" dirty="0" err="1">
                <a:solidFill>
                  <a:srgbClr val="800080"/>
                </a:solidFill>
              </a:rPr>
              <a:t>sex</a:t>
            </a:r>
            <a:r>
              <a:rPr lang="fr-FR" sz="1400" i="1" dirty="0">
                <a:solidFill>
                  <a:srgbClr val="800080"/>
                </a:solidFill>
              </a:rPr>
              <a:t>'].</a:t>
            </a:r>
            <a:r>
              <a:rPr lang="fr-FR" sz="1400" i="1" dirty="0" err="1">
                <a:solidFill>
                  <a:srgbClr val="800080"/>
                </a:solidFill>
              </a:rPr>
              <a:t>isna</a:t>
            </a:r>
            <a:r>
              <a:rPr lang="fr-FR" sz="1400" i="1" dirty="0">
                <a:solidFill>
                  <a:srgbClr val="800080"/>
                </a:solidFill>
              </a:rPr>
              <a:t>()==</a:t>
            </a:r>
            <a:r>
              <a:rPr lang="fr-FR" sz="1400" i="1" dirty="0" err="1">
                <a:solidFill>
                  <a:srgbClr val="800080"/>
                </a:solidFill>
              </a:rPr>
              <a:t>True</a:t>
            </a:r>
            <a:r>
              <a:rPr lang="fr-FR" sz="1400" i="1" dirty="0">
                <a:solidFill>
                  <a:srgbClr val="800080"/>
                </a:solidFill>
              </a:rPr>
              <a:t>].index   </a:t>
            </a:r>
            <a:r>
              <a:rPr lang="fr-FR" sz="1400" i="1" dirty="0">
                <a:solidFill>
                  <a:srgbClr val="419BDF"/>
                </a:solidFill>
              </a:rPr>
              <a:t># ﻿[8, 9, 10, 11, 47, 178, 218, 256, 268]</a:t>
            </a:r>
            <a:endParaRPr lang="fr-FR" sz="1400" i="1" dirty="0">
              <a:solidFill>
                <a:srgbClr val="800080"/>
              </a:solidFill>
            </a:endParaRPr>
          </a:p>
          <a:p>
            <a:pPr>
              <a:tabLst>
                <a:tab pos="1558925" algn="ctr"/>
              </a:tabLst>
            </a:pPr>
            <a:r>
              <a:rPr lang="fr-FR" sz="1400" i="1" dirty="0">
                <a:solidFill>
                  <a:srgbClr val="419BDF"/>
                </a:solidFill>
              </a:rPr>
              <a:t>4 sur 51 valeurs pour (</a:t>
            </a:r>
            <a:r>
              <a:rPr lang="fr-FR" sz="1400" i="1" dirty="0" err="1">
                <a:solidFill>
                  <a:srgbClr val="419BDF"/>
                </a:solidFill>
              </a:rPr>
              <a:t>Adelie</a:t>
            </a:r>
            <a:r>
              <a:rPr lang="fr-FR" sz="1400" i="1" dirty="0">
                <a:solidFill>
                  <a:srgbClr val="419BDF"/>
                </a:solidFill>
              </a:rPr>
              <a:t>, </a:t>
            </a:r>
            <a:r>
              <a:rPr lang="fr-FR" sz="1400" i="1" dirty="0" err="1">
                <a:solidFill>
                  <a:srgbClr val="419BDF"/>
                </a:solidFill>
              </a:rPr>
              <a:t>Torgensen</a:t>
            </a:r>
            <a:r>
              <a:rPr lang="fr-FR" sz="1400" i="1" dirty="0">
                <a:solidFill>
                  <a:srgbClr val="419BDF"/>
                </a:solidFill>
              </a:rPr>
              <a:t>) ; 1 sur 56 pour (</a:t>
            </a:r>
            <a:r>
              <a:rPr lang="fr-FR" sz="1400" i="1" dirty="0" err="1">
                <a:solidFill>
                  <a:srgbClr val="419BDF"/>
                </a:solidFill>
              </a:rPr>
              <a:t>Adelie</a:t>
            </a:r>
            <a:r>
              <a:rPr lang="fr-FR" sz="1400" i="1" dirty="0">
                <a:solidFill>
                  <a:srgbClr val="419BDF"/>
                </a:solidFill>
              </a:rPr>
              <a:t>, </a:t>
            </a:r>
            <a:r>
              <a:rPr lang="fr-FR" sz="1400" i="1" dirty="0" err="1">
                <a:solidFill>
                  <a:srgbClr val="419BDF"/>
                </a:solidFill>
              </a:rPr>
              <a:t>Dream</a:t>
            </a:r>
            <a:r>
              <a:rPr lang="fr-FR" sz="1400" i="1" dirty="0">
                <a:solidFill>
                  <a:srgbClr val="419BDF"/>
                </a:solidFill>
              </a:rPr>
              <a:t>) et 4 sur 123 pour (</a:t>
            </a:r>
            <a:r>
              <a:rPr lang="fr-FR" sz="1400" i="1" dirty="0" err="1">
                <a:solidFill>
                  <a:srgbClr val="419BDF"/>
                </a:solidFill>
              </a:rPr>
              <a:t>Gentoo</a:t>
            </a:r>
            <a:r>
              <a:rPr lang="fr-FR" sz="1400" i="1" dirty="0">
                <a:solidFill>
                  <a:srgbClr val="419BDF"/>
                </a:solidFill>
              </a:rPr>
              <a:t>, </a:t>
            </a:r>
            <a:r>
              <a:rPr lang="fr-FR" sz="1400" i="1" dirty="0" err="1">
                <a:solidFill>
                  <a:srgbClr val="419BDF"/>
                </a:solidFill>
              </a:rPr>
              <a:t>Biscoe</a:t>
            </a:r>
            <a:r>
              <a:rPr lang="fr-FR" sz="1400" i="1" dirty="0">
                <a:solidFill>
                  <a:srgbClr val="419BDF"/>
                </a:solidFill>
              </a:rPr>
              <a:t>). La répartition male/femelle est équivalente, on peut supposer que cette variable n’a pas d’impact. Il est donc possible de conserver les individus.</a:t>
            </a:r>
          </a:p>
          <a:p>
            <a:pPr>
              <a:tabLst>
                <a:tab pos="1558925" algn="ctr"/>
              </a:tabLst>
            </a:pPr>
            <a:r>
              <a:rPr lang="fr-FR" sz="1400" i="1" dirty="0">
                <a:solidFill>
                  <a:srgbClr val="800080"/>
                </a:solidFill>
              </a:rPr>
              <a:t>﻿Data[‘</a:t>
            </a:r>
            <a:r>
              <a:rPr lang="fr-FR" sz="1400" i="1" dirty="0" err="1">
                <a:solidFill>
                  <a:srgbClr val="800080"/>
                </a:solidFill>
              </a:rPr>
              <a:t>sex</a:t>
            </a:r>
            <a:r>
              <a:rPr lang="fr-FR" sz="1400" i="1" dirty="0">
                <a:solidFill>
                  <a:srgbClr val="800080"/>
                </a:solidFill>
              </a:rPr>
              <a:t>’] = Data['</a:t>
            </a:r>
            <a:r>
              <a:rPr lang="fr-FR" sz="1400" i="1" dirty="0" err="1">
                <a:solidFill>
                  <a:srgbClr val="800080"/>
                </a:solidFill>
              </a:rPr>
              <a:t>sex</a:t>
            </a:r>
            <a:r>
              <a:rPr lang="fr-FR" sz="1400" i="1" dirty="0">
                <a:solidFill>
                  <a:srgbClr val="800080"/>
                </a:solidFill>
              </a:rPr>
              <a:t>’].replace(</a:t>
            </a:r>
            <a:r>
              <a:rPr lang="fr-FR" sz="1400" i="1" dirty="0" err="1">
                <a:solidFill>
                  <a:srgbClr val="800080"/>
                </a:solidFill>
              </a:rPr>
              <a:t>np.nan</a:t>
            </a:r>
            <a:r>
              <a:rPr lang="fr-FR" sz="1400" i="1" dirty="0">
                <a:solidFill>
                  <a:srgbClr val="800080"/>
                </a:solidFill>
              </a:rPr>
              <a:t>, </a:t>
            </a:r>
            <a:r>
              <a:rPr lang="fr-FR" sz="1400" i="1" dirty="0" err="1">
                <a:solidFill>
                  <a:srgbClr val="800080"/>
                </a:solidFill>
              </a:rPr>
              <a:t>np.random.choice</a:t>
            </a:r>
            <a:r>
              <a:rPr lang="fr-FR" sz="1400" i="1" dirty="0">
                <a:solidFill>
                  <a:srgbClr val="800080"/>
                </a:solidFill>
              </a:rPr>
              <a:t>([‘male’,’</a:t>
            </a:r>
            <a:r>
              <a:rPr lang="fr-FR" sz="1400" i="1" dirty="0" err="1">
                <a:solidFill>
                  <a:srgbClr val="800080"/>
                </a:solidFill>
              </a:rPr>
              <a:t>female</a:t>
            </a:r>
            <a:r>
              <a:rPr lang="fr-FR" sz="1400" i="1" dirty="0">
                <a:solidFill>
                  <a:srgbClr val="800080"/>
                </a:solidFill>
              </a:rPr>
              <a:t>’]))  </a:t>
            </a:r>
          </a:p>
        </p:txBody>
      </p:sp>
      <p:sp>
        <p:nvSpPr>
          <p:cNvPr id="18" name="Rectangle 1">
            <a:extLst>
              <a:ext uri="{FF2B5EF4-FFF2-40B4-BE49-F238E27FC236}">
                <a16:creationId xmlns:a16="http://schemas.microsoft.com/office/drawing/2014/main" id="{923A789E-B375-1B4E-8169-2F3922C7F941}"/>
              </a:ext>
            </a:extLst>
          </p:cNvPr>
          <p:cNvSpPr>
            <a:spLocks noChangeArrowheads="1"/>
          </p:cNvSpPr>
          <p:nvPr/>
        </p:nvSpPr>
        <p:spPr bwMode="auto">
          <a:xfrm>
            <a:off x="1453915" y="5868650"/>
            <a:ext cx="7117300"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Les pingouins de </a:t>
            </a:r>
            <a:r>
              <a:rPr lang="fr-FR" sz="1400" i="1" dirty="0" err="1">
                <a:solidFill>
                  <a:srgbClr val="419BDF"/>
                </a:solidFill>
              </a:rPr>
              <a:t>Torgersen</a:t>
            </a:r>
            <a:r>
              <a:rPr lang="fr-FR" sz="1400" i="1" dirty="0">
                <a:solidFill>
                  <a:srgbClr val="419BDF"/>
                </a:solidFill>
              </a:rPr>
              <a:t> sont de l’espèce </a:t>
            </a:r>
            <a:r>
              <a:rPr lang="fr-FR" sz="1400" i="1" dirty="0" err="1">
                <a:solidFill>
                  <a:srgbClr val="419BDF"/>
                </a:solidFill>
              </a:rPr>
              <a:t>Adelie</a:t>
            </a:r>
            <a:r>
              <a:rPr lang="fr-FR" sz="1400" i="1" dirty="0">
                <a:solidFill>
                  <a:srgbClr val="419BDF"/>
                </a:solidFill>
              </a:rPr>
              <a:t>. Il n’y a donc aucune variabilité pour cette ile, on peut donc supprimer tous ces individus.</a:t>
            </a:r>
          </a:p>
          <a:p>
            <a:pPr>
              <a:tabLst>
                <a:tab pos="1558925" algn="ctr"/>
              </a:tabLst>
            </a:pPr>
            <a:r>
              <a:rPr lang="fr-FR" sz="1400" i="1" dirty="0">
                <a:solidFill>
                  <a:srgbClr val="800080"/>
                </a:solidFill>
              </a:rPr>
              <a:t>﻿Data = Data[ Data[‘</a:t>
            </a:r>
            <a:r>
              <a:rPr lang="fr-FR" sz="1400" i="1" dirty="0" err="1">
                <a:solidFill>
                  <a:srgbClr val="800080"/>
                </a:solidFill>
              </a:rPr>
              <a:t>island</a:t>
            </a:r>
            <a:r>
              <a:rPr lang="fr-FR" sz="1400" i="1" dirty="0">
                <a:solidFill>
                  <a:srgbClr val="800080"/>
                </a:solidFill>
              </a:rPr>
              <a:t>’] != ‘</a:t>
            </a:r>
            <a:r>
              <a:rPr lang="fr-FR" sz="1400" i="1" dirty="0" err="1">
                <a:solidFill>
                  <a:srgbClr val="800080"/>
                </a:solidFill>
              </a:rPr>
              <a:t>Torgersen</a:t>
            </a:r>
            <a:r>
              <a:rPr lang="fr-FR" sz="1400" i="1" dirty="0">
                <a:solidFill>
                  <a:srgbClr val="800080"/>
                </a:solidFill>
              </a:rPr>
              <a:t>’]</a:t>
            </a:r>
          </a:p>
        </p:txBody>
      </p:sp>
    </p:spTree>
    <p:extLst>
      <p:ext uri="{BB962C8B-B14F-4D97-AF65-F5344CB8AC3E}">
        <p14:creationId xmlns:p14="http://schemas.microsoft.com/office/powerpoint/2010/main" val="332995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152333"/>
            <a:chOff x="0" y="998538"/>
            <a:chExt cx="9144000" cy="215233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Exemple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53888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Visualisation</a:t>
              </a:r>
              <a:r>
                <a:rPr lang="fr-FR" sz="2000" b="1" i="1" dirty="0">
                  <a:solidFill>
                    <a:srgbClr val="800080"/>
                  </a:solidFill>
                  <a:sym typeface="Wingdings" pitchFamily="2" charset="2"/>
                </a:rPr>
                <a:t> des relations </a:t>
              </a:r>
              <a:endParaRPr lang="fr-FR" i="1" dirty="0">
                <a:solidFill>
                  <a:srgbClr val="800080"/>
                </a:solidFill>
              </a:endParaRPr>
            </a:p>
            <a:p>
              <a:pPr marL="742950" lvl="1" indent="-285750" algn="just">
                <a:spcAft>
                  <a:spcPts val="1200"/>
                </a:spcAft>
                <a:buFont typeface="Wingdings" pitchFamily="2" charset="2"/>
                <a:buChar char="§"/>
              </a:pPr>
              <a:r>
                <a:rPr lang="fr-FR" i="1" dirty="0">
                  <a:solidFill>
                    <a:srgbClr val="800080"/>
                  </a:solidFill>
                </a:rPr>
                <a:t>Etape 5 : Ajout de nouvelles </a:t>
              </a:r>
              <a:r>
                <a:rPr lang="fr-FR" i="1" dirty="0" err="1">
                  <a:solidFill>
                    <a:srgbClr val="800080"/>
                  </a:solidFill>
                </a:rPr>
                <a:t>features</a:t>
              </a:r>
              <a:r>
                <a:rPr lang="fr-FR" i="1" dirty="0">
                  <a:solidFill>
                    <a:srgbClr val="800080"/>
                  </a:solidFill>
                </a:rPr>
                <a:t> : </a:t>
              </a:r>
              <a:r>
                <a:rPr lang="fr-FR" sz="1600" i="1" dirty="0">
                  <a:solidFill>
                    <a:srgbClr val="800080"/>
                  </a:solidFill>
                </a:rPr>
                <a:t>Non nécessaire</a:t>
              </a:r>
              <a:r>
                <a:rPr lang="fr-FR" i="1" dirty="0">
                  <a:solidFill>
                    <a:srgbClr val="800080"/>
                  </a:solidFill>
                </a:rPr>
                <a:t>.</a:t>
              </a:r>
            </a:p>
            <a:p>
              <a:pPr marL="742950" lvl="1" indent="-285750" algn="just">
                <a:spcAft>
                  <a:spcPts val="600"/>
                </a:spcAft>
                <a:buFont typeface="Wingdings" pitchFamily="2" charset="2"/>
                <a:buChar char="§"/>
              </a:pPr>
              <a:r>
                <a:rPr lang="fr-FR" i="1" dirty="0">
                  <a:solidFill>
                    <a:srgbClr val="800080"/>
                  </a:solidFill>
                </a:rPr>
                <a:t>Etape 6 : Analyser les relations entre les variables.</a:t>
              </a:r>
            </a:p>
            <a:p>
              <a:pPr lvl="2" algn="just">
                <a:spcAft>
                  <a:spcPts val="1200"/>
                </a:spcAft>
                <a:buFont typeface="Wingdings" pitchFamily="2" charset="2"/>
                <a:buChar char="§"/>
              </a:pPr>
              <a:endParaRPr lang="fr-FR" i="1" dirty="0">
                <a:solidFill>
                  <a:srgbClr val="800080"/>
                </a:solidFill>
              </a:endParaRPr>
            </a:p>
          </p:txBody>
        </p:sp>
      </p:grpSp>
      <p:sp>
        <p:nvSpPr>
          <p:cNvPr id="17" name="Rectangle 1">
            <a:extLst>
              <a:ext uri="{FF2B5EF4-FFF2-40B4-BE49-F238E27FC236}">
                <a16:creationId xmlns:a16="http://schemas.microsoft.com/office/drawing/2014/main" id="{74D8369A-6C21-8645-879B-158759654CB2}"/>
              </a:ext>
            </a:extLst>
          </p:cNvPr>
          <p:cNvSpPr>
            <a:spLocks noChangeArrowheads="1"/>
          </p:cNvSpPr>
          <p:nvPr/>
        </p:nvSpPr>
        <p:spPr bwMode="auto">
          <a:xfrm>
            <a:off x="1344613" y="2879760"/>
            <a:ext cx="7117300"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a:solidFill>
                  <a:srgbClr val="800080"/>
                </a:solidFill>
              </a:rPr>
              <a:t>sns.pairplot</a:t>
            </a:r>
            <a:r>
              <a:rPr lang="fr-FR" sz="1400" i="1" dirty="0">
                <a:solidFill>
                  <a:srgbClr val="800080"/>
                </a:solidFill>
              </a:rPr>
              <a:t>(Data, hue=‘</a:t>
            </a:r>
            <a:r>
              <a:rPr lang="fr-FR" sz="1400" i="1" dirty="0" err="1">
                <a:solidFill>
                  <a:srgbClr val="800080"/>
                </a:solidFill>
              </a:rPr>
              <a:t>species</a:t>
            </a:r>
            <a:r>
              <a:rPr lang="fr-FR" sz="1400" i="1" dirty="0">
                <a:solidFill>
                  <a:srgbClr val="800080"/>
                </a:solidFill>
              </a:rPr>
              <a:t>’)		</a:t>
            </a:r>
            <a:r>
              <a:rPr lang="fr-FR" sz="1400" i="1" dirty="0">
                <a:solidFill>
                  <a:srgbClr val="419BDF"/>
                </a:solidFill>
              </a:rPr>
              <a:t># Analyse </a:t>
            </a:r>
            <a:r>
              <a:rPr lang="fr-FR" sz="1400" i="1" dirty="0" err="1">
                <a:solidFill>
                  <a:srgbClr val="419BDF"/>
                </a:solidFill>
              </a:rPr>
              <a:t>Features</a:t>
            </a:r>
            <a:r>
              <a:rPr lang="fr-FR" sz="1400" i="1" dirty="0">
                <a:solidFill>
                  <a:srgbClr val="419BDF"/>
                </a:solidFill>
              </a:rPr>
              <a:t> / </a:t>
            </a:r>
            <a:r>
              <a:rPr lang="fr-FR" sz="1400" i="1" dirty="0" err="1">
                <a:solidFill>
                  <a:srgbClr val="419BDF"/>
                </a:solidFill>
              </a:rPr>
              <a:t>target</a:t>
            </a:r>
            <a:endParaRPr lang="fr-FR" sz="1400" i="1" dirty="0">
              <a:solidFill>
                <a:srgbClr val="800080"/>
              </a:solidFill>
            </a:endParaRPr>
          </a:p>
          <a:p>
            <a:pPr>
              <a:tabLst>
                <a:tab pos="1558925" algn="ctr"/>
              </a:tabLst>
            </a:pPr>
            <a:r>
              <a:rPr lang="fr-FR" sz="1400" i="1" dirty="0" err="1">
                <a:solidFill>
                  <a:srgbClr val="800080"/>
                </a:solidFill>
              </a:rPr>
              <a:t>Data.groupby</a:t>
            </a:r>
            <a:r>
              <a:rPr lang="fr-FR" sz="1400" i="1" dirty="0">
                <a:solidFill>
                  <a:srgbClr val="800080"/>
                </a:solidFill>
              </a:rPr>
              <a:t>([‘</a:t>
            </a:r>
            <a:r>
              <a:rPr lang="fr-FR" sz="1400" i="1" dirty="0" err="1">
                <a:solidFill>
                  <a:srgbClr val="800080"/>
                </a:solidFill>
              </a:rPr>
              <a:t>species</a:t>
            </a:r>
            <a:r>
              <a:rPr lang="fr-FR" sz="1400" i="1" dirty="0">
                <a:solidFill>
                  <a:srgbClr val="800080"/>
                </a:solidFill>
              </a:rPr>
              <a:t>’])[‘</a:t>
            </a:r>
            <a:r>
              <a:rPr lang="fr-FR" sz="1400" i="1" dirty="0" err="1">
                <a:solidFill>
                  <a:srgbClr val="800080"/>
                </a:solidFill>
              </a:rPr>
              <a:t>bill_length_mm</a:t>
            </a:r>
            <a:r>
              <a:rPr lang="fr-FR" sz="1400" i="1" dirty="0">
                <a:solidFill>
                  <a:srgbClr val="800080"/>
                </a:solidFill>
              </a:rPr>
              <a:t>’].</a:t>
            </a:r>
            <a:r>
              <a:rPr lang="fr-FR" sz="1400" i="1" dirty="0" err="1">
                <a:solidFill>
                  <a:srgbClr val="800080"/>
                </a:solidFill>
              </a:rPr>
              <a:t>mean</a:t>
            </a:r>
            <a:r>
              <a:rPr lang="fr-FR" sz="1400" i="1" dirty="0">
                <a:solidFill>
                  <a:srgbClr val="800080"/>
                </a:solidFill>
              </a:rPr>
              <a:t>()	</a:t>
            </a:r>
            <a:r>
              <a:rPr lang="fr-FR" sz="1400" i="1" dirty="0">
                <a:solidFill>
                  <a:srgbClr val="419BDF"/>
                </a:solidFill>
              </a:rPr>
              <a:t># 39mm contre 48mm</a:t>
            </a:r>
            <a:endParaRPr lang="fr-FR" sz="1400" i="1" dirty="0">
              <a:solidFill>
                <a:srgbClr val="800080"/>
              </a:solidFill>
            </a:endParaRPr>
          </a:p>
          <a:p>
            <a:pPr>
              <a:tabLst>
                <a:tab pos="1558925" algn="ctr"/>
              </a:tabLst>
            </a:pPr>
            <a:r>
              <a:rPr lang="fr-FR" sz="1400" i="1" dirty="0">
                <a:solidFill>
                  <a:srgbClr val="419BDF"/>
                </a:solidFill>
              </a:rPr>
              <a:t># Pingouins </a:t>
            </a:r>
            <a:r>
              <a:rPr lang="fr-FR" sz="1400" i="1" dirty="0" err="1">
                <a:solidFill>
                  <a:srgbClr val="419BDF"/>
                </a:solidFill>
              </a:rPr>
              <a:t>Adelie</a:t>
            </a:r>
            <a:r>
              <a:rPr lang="fr-FR" sz="1400" i="1" dirty="0">
                <a:solidFill>
                  <a:srgbClr val="419BDF"/>
                </a:solidFill>
              </a:rPr>
              <a:t> : ont un bec nettement plus petits que les autres </a:t>
            </a:r>
          </a:p>
          <a:p>
            <a:pPr>
              <a:tabLst>
                <a:tab pos="1558925" algn="ctr"/>
              </a:tabLst>
            </a:pPr>
            <a:r>
              <a:rPr lang="fr-FR" sz="1400" i="1" dirty="0">
                <a:solidFill>
                  <a:srgbClr val="419BDF"/>
                </a:solidFill>
              </a:rPr>
              <a:t># Pingouins </a:t>
            </a:r>
            <a:r>
              <a:rPr lang="fr-FR" sz="1400" i="1" dirty="0" err="1">
                <a:solidFill>
                  <a:srgbClr val="419BDF"/>
                </a:solidFill>
              </a:rPr>
              <a:t>Gentoo</a:t>
            </a:r>
            <a:r>
              <a:rPr lang="fr-FR" sz="1400" i="1" dirty="0">
                <a:solidFill>
                  <a:srgbClr val="419BDF"/>
                </a:solidFill>
              </a:rPr>
              <a:t> : se différencient par de plus grandes nageoires, une masse corporelle plus importante, et une profondeur de bec moins importante.</a:t>
            </a:r>
          </a:p>
          <a:p>
            <a:pPr>
              <a:tabLst>
                <a:tab pos="1558925" algn="ctr"/>
              </a:tabLst>
            </a:pPr>
            <a:r>
              <a:rPr lang="fr-FR" sz="1400" i="1" dirty="0">
                <a:solidFill>
                  <a:srgbClr val="419BDF"/>
                </a:solidFill>
              </a:rPr>
              <a:t>Ces différences devraient permettre de classer facilement les individus</a:t>
            </a:r>
          </a:p>
        </p:txBody>
      </p:sp>
      <p:sp>
        <p:nvSpPr>
          <p:cNvPr id="13" name="Rectangle 1">
            <a:extLst>
              <a:ext uri="{FF2B5EF4-FFF2-40B4-BE49-F238E27FC236}">
                <a16:creationId xmlns:a16="http://schemas.microsoft.com/office/drawing/2014/main" id="{30414DE6-1F71-324B-8C28-13358485C3D1}"/>
              </a:ext>
            </a:extLst>
          </p:cNvPr>
          <p:cNvSpPr>
            <a:spLocks noChangeArrowheads="1"/>
          </p:cNvSpPr>
          <p:nvPr/>
        </p:nvSpPr>
        <p:spPr bwMode="auto">
          <a:xfrm>
            <a:off x="1344613" y="4396771"/>
            <a:ext cx="7117300"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Analyse </a:t>
            </a:r>
            <a:r>
              <a:rPr lang="fr-FR" sz="1400" i="1" dirty="0" err="1">
                <a:solidFill>
                  <a:srgbClr val="419BDF"/>
                </a:solidFill>
              </a:rPr>
              <a:t>Features</a:t>
            </a:r>
            <a:r>
              <a:rPr lang="fr-FR" sz="1400" i="1" dirty="0">
                <a:solidFill>
                  <a:srgbClr val="419BDF"/>
                </a:solidFill>
              </a:rPr>
              <a:t> (numérique) / ‘</a:t>
            </a:r>
            <a:r>
              <a:rPr lang="fr-FR" sz="1400" i="1" dirty="0" err="1">
                <a:solidFill>
                  <a:srgbClr val="419BDF"/>
                </a:solidFill>
              </a:rPr>
              <a:t>island</a:t>
            </a:r>
            <a:r>
              <a:rPr lang="fr-FR" sz="1400" i="1" dirty="0">
                <a:solidFill>
                  <a:srgbClr val="419BDF"/>
                </a:solidFill>
              </a:rPr>
              <a:t>’</a:t>
            </a:r>
            <a:endParaRPr lang="fr-FR" sz="1400" i="1" dirty="0">
              <a:solidFill>
                <a:srgbClr val="800080"/>
              </a:solidFill>
            </a:endParaRPr>
          </a:p>
          <a:p>
            <a:pPr>
              <a:tabLst>
                <a:tab pos="1558925" algn="ctr"/>
              </a:tabLst>
            </a:pPr>
            <a:r>
              <a:rPr lang="fr-FR" sz="1400" i="1" dirty="0" err="1">
                <a:solidFill>
                  <a:srgbClr val="800080"/>
                </a:solidFill>
              </a:rPr>
              <a:t>sns.pairplot</a:t>
            </a:r>
            <a:r>
              <a:rPr lang="fr-FR" sz="1400" i="1" dirty="0">
                <a:solidFill>
                  <a:srgbClr val="800080"/>
                </a:solidFill>
              </a:rPr>
              <a:t>(Data, hue=‘</a:t>
            </a:r>
            <a:r>
              <a:rPr lang="fr-FR" sz="1400" i="1" dirty="0" err="1">
                <a:solidFill>
                  <a:srgbClr val="800080"/>
                </a:solidFill>
              </a:rPr>
              <a:t>island</a:t>
            </a:r>
            <a:r>
              <a:rPr lang="fr-FR" sz="1400" i="1" dirty="0">
                <a:solidFill>
                  <a:srgbClr val="800080"/>
                </a:solidFill>
              </a:rPr>
              <a:t>’)	</a:t>
            </a:r>
          </a:p>
          <a:p>
            <a:pPr>
              <a:tabLst>
                <a:tab pos="1558925" algn="ctr"/>
              </a:tabLst>
            </a:pPr>
            <a:r>
              <a:rPr lang="fr-FR" sz="1400" i="1" dirty="0">
                <a:solidFill>
                  <a:srgbClr val="419BDF"/>
                </a:solidFill>
              </a:rPr>
              <a:t># Les pingouins sur l’ile de </a:t>
            </a:r>
            <a:r>
              <a:rPr lang="fr-FR" sz="1400" i="1" dirty="0" err="1">
                <a:solidFill>
                  <a:srgbClr val="419BDF"/>
                </a:solidFill>
              </a:rPr>
              <a:t>Biscoe</a:t>
            </a:r>
            <a:r>
              <a:rPr lang="fr-FR" sz="1400" i="1" dirty="0">
                <a:solidFill>
                  <a:srgbClr val="419BDF"/>
                </a:solidFill>
              </a:rPr>
              <a:t> on un bec un peu plus profond, des nageoires plus courte et une masse corporelle un peu moins importante. Ils ont alors plus de chance d’appartenir à l’espèce </a:t>
            </a:r>
            <a:r>
              <a:rPr lang="fr-FR" sz="1400" i="1" dirty="0" err="1">
                <a:solidFill>
                  <a:srgbClr val="419BDF"/>
                </a:solidFill>
              </a:rPr>
              <a:t>Gentoo</a:t>
            </a:r>
            <a:r>
              <a:rPr lang="fr-FR" sz="1400" i="1" dirty="0">
                <a:solidFill>
                  <a:srgbClr val="419BDF"/>
                </a:solidFill>
              </a:rPr>
              <a:t>, qu’aux autres espèces.</a:t>
            </a:r>
          </a:p>
        </p:txBody>
      </p:sp>
      <p:sp>
        <p:nvSpPr>
          <p:cNvPr id="14" name="Rectangle 1">
            <a:extLst>
              <a:ext uri="{FF2B5EF4-FFF2-40B4-BE49-F238E27FC236}">
                <a16:creationId xmlns:a16="http://schemas.microsoft.com/office/drawing/2014/main" id="{6CE32D40-4DDB-1B42-BF53-AAB385C3BD3C}"/>
              </a:ext>
            </a:extLst>
          </p:cNvPr>
          <p:cNvSpPr>
            <a:spLocks noChangeArrowheads="1"/>
          </p:cNvSpPr>
          <p:nvPr/>
        </p:nvSpPr>
        <p:spPr bwMode="auto">
          <a:xfrm>
            <a:off x="1344613" y="5691655"/>
            <a:ext cx="7117300"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400" i="1" dirty="0">
                <a:solidFill>
                  <a:srgbClr val="419BDF"/>
                </a:solidFill>
              </a:rPr>
              <a:t>Analyse </a:t>
            </a:r>
            <a:r>
              <a:rPr lang="fr-FR" sz="1400" i="1" dirty="0" err="1">
                <a:solidFill>
                  <a:srgbClr val="419BDF"/>
                </a:solidFill>
              </a:rPr>
              <a:t>Features</a:t>
            </a:r>
            <a:r>
              <a:rPr lang="fr-FR" sz="1400" i="1" dirty="0">
                <a:solidFill>
                  <a:srgbClr val="419BDF"/>
                </a:solidFill>
              </a:rPr>
              <a:t> (numérique) / ‘</a:t>
            </a:r>
            <a:r>
              <a:rPr lang="fr-FR" sz="1400" i="1" dirty="0" err="1">
                <a:solidFill>
                  <a:srgbClr val="419BDF"/>
                </a:solidFill>
              </a:rPr>
              <a:t>sex</a:t>
            </a:r>
            <a:r>
              <a:rPr lang="fr-FR" sz="1400" i="1" dirty="0">
                <a:solidFill>
                  <a:srgbClr val="419BDF"/>
                </a:solidFill>
              </a:rPr>
              <a:t>’</a:t>
            </a:r>
            <a:endParaRPr lang="fr-FR" sz="1400" i="1" dirty="0">
              <a:solidFill>
                <a:srgbClr val="800080"/>
              </a:solidFill>
            </a:endParaRPr>
          </a:p>
          <a:p>
            <a:pPr>
              <a:tabLst>
                <a:tab pos="1558925" algn="ctr"/>
              </a:tabLst>
            </a:pPr>
            <a:r>
              <a:rPr lang="fr-FR" sz="1400" i="1" dirty="0" err="1">
                <a:solidFill>
                  <a:srgbClr val="800080"/>
                </a:solidFill>
              </a:rPr>
              <a:t>sns.pairplot</a:t>
            </a:r>
            <a:r>
              <a:rPr lang="fr-FR" sz="1400" i="1" dirty="0">
                <a:solidFill>
                  <a:srgbClr val="800080"/>
                </a:solidFill>
              </a:rPr>
              <a:t>(Data, hue=‘</a:t>
            </a:r>
            <a:r>
              <a:rPr lang="fr-FR" sz="1400" i="1" dirty="0" err="1">
                <a:solidFill>
                  <a:srgbClr val="800080"/>
                </a:solidFill>
              </a:rPr>
              <a:t>sex</a:t>
            </a:r>
            <a:r>
              <a:rPr lang="fr-FR" sz="1400" i="1" dirty="0">
                <a:solidFill>
                  <a:srgbClr val="800080"/>
                </a:solidFill>
              </a:rPr>
              <a:t>’)	</a:t>
            </a:r>
          </a:p>
          <a:p>
            <a:pPr>
              <a:tabLst>
                <a:tab pos="1558925" algn="ctr"/>
              </a:tabLst>
            </a:pPr>
            <a:r>
              <a:rPr lang="fr-FR" sz="1400" i="1" dirty="0">
                <a:solidFill>
                  <a:srgbClr val="419BDF"/>
                </a:solidFill>
              </a:rPr>
              <a:t># Les femelles sont moins grandes et moins grosses que les males. Mais ce paramètre ne devrait pas avoir un impact significatif sur le classement/.</a:t>
            </a:r>
          </a:p>
        </p:txBody>
      </p:sp>
    </p:spTree>
    <p:extLst>
      <p:ext uri="{BB962C8B-B14F-4D97-AF65-F5344CB8AC3E}">
        <p14:creationId xmlns:p14="http://schemas.microsoft.com/office/powerpoint/2010/main" val="382631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1367503"/>
            <a:chOff x="0" y="998538"/>
            <a:chExt cx="9144000" cy="13675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Exemple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75405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Encodage</a:t>
              </a:r>
              <a:r>
                <a:rPr lang="fr-FR" sz="2000" b="1" i="1" dirty="0">
                  <a:solidFill>
                    <a:srgbClr val="800080"/>
                  </a:solidFill>
                  <a:sym typeface="Wingdings" pitchFamily="2" charset="2"/>
                </a:rPr>
                <a:t> des données</a:t>
              </a:r>
              <a:endParaRPr lang="fr-FR" i="1" dirty="0">
                <a:solidFill>
                  <a:srgbClr val="800080"/>
                </a:solidFill>
              </a:endParaRPr>
            </a:p>
            <a:p>
              <a:pPr marL="742950" lvl="1" indent="-285750" algn="just">
                <a:spcAft>
                  <a:spcPts val="1200"/>
                </a:spcAft>
                <a:buFont typeface="Wingdings" pitchFamily="2" charset="2"/>
                <a:buChar char="§"/>
              </a:pPr>
              <a:r>
                <a:rPr lang="fr-FR" i="1" dirty="0">
                  <a:solidFill>
                    <a:srgbClr val="800080"/>
                  </a:solidFill>
                </a:rPr>
                <a:t>Etape 7 : Encoder les données catégorielles.</a:t>
              </a:r>
            </a:p>
          </p:txBody>
        </p:sp>
      </p:grpSp>
      <p:sp>
        <p:nvSpPr>
          <p:cNvPr id="17" name="Rectangle 1">
            <a:extLst>
              <a:ext uri="{FF2B5EF4-FFF2-40B4-BE49-F238E27FC236}">
                <a16:creationId xmlns:a16="http://schemas.microsoft.com/office/drawing/2014/main" id="{74D8369A-6C21-8645-879B-158759654CB2}"/>
              </a:ext>
            </a:extLst>
          </p:cNvPr>
          <p:cNvSpPr>
            <a:spLocks noChangeArrowheads="1"/>
          </p:cNvSpPr>
          <p:nvPr/>
        </p:nvSpPr>
        <p:spPr bwMode="auto">
          <a:xfrm>
            <a:off x="1344613" y="2362194"/>
            <a:ext cx="7117300"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 Il n’est pas nécessaire d’encoder les variables ‘</a:t>
            </a:r>
            <a:r>
              <a:rPr lang="fr-FR" sz="1400" i="1" dirty="0" err="1">
                <a:solidFill>
                  <a:srgbClr val="419BDF"/>
                </a:solidFill>
              </a:rPr>
              <a:t>island</a:t>
            </a:r>
            <a:r>
              <a:rPr lang="fr-FR" sz="1400" i="1" dirty="0">
                <a:solidFill>
                  <a:srgbClr val="419BDF"/>
                </a:solidFill>
              </a:rPr>
              <a:t>’ et ‘</a:t>
            </a:r>
            <a:r>
              <a:rPr lang="fr-FR" sz="1400" i="1" dirty="0" err="1">
                <a:solidFill>
                  <a:srgbClr val="419BDF"/>
                </a:solidFill>
              </a:rPr>
              <a:t>sex</a:t>
            </a:r>
            <a:r>
              <a:rPr lang="fr-FR" sz="1400" i="1" dirty="0">
                <a:solidFill>
                  <a:srgbClr val="419BDF"/>
                </a:solidFill>
              </a:rPr>
              <a:t>’ en One hot car elles n’ont que deux valeurs différentes. ‘</a:t>
            </a:r>
            <a:r>
              <a:rPr lang="fr-FR" sz="1400" i="1" dirty="0" err="1">
                <a:solidFill>
                  <a:srgbClr val="419BDF"/>
                </a:solidFill>
              </a:rPr>
              <a:t>species</a:t>
            </a:r>
            <a:r>
              <a:rPr lang="fr-FR" sz="1400" i="1" dirty="0">
                <a:solidFill>
                  <a:srgbClr val="419BDF"/>
                </a:solidFill>
              </a:rPr>
              <a:t>’ doit aussi être codée de </a:t>
            </a:r>
            <a:r>
              <a:rPr lang="fr-FR" sz="1400" i="1" dirty="0" err="1">
                <a:solidFill>
                  <a:srgbClr val="419BDF"/>
                </a:solidFill>
              </a:rPr>
              <a:t>maniède</a:t>
            </a:r>
            <a:r>
              <a:rPr lang="fr-FR" sz="1400" i="1" dirty="0">
                <a:solidFill>
                  <a:srgbClr val="419BDF"/>
                </a:solidFill>
              </a:rPr>
              <a:t> ordinal.</a:t>
            </a: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sklearn.preprocessing</a:t>
            </a:r>
            <a:r>
              <a:rPr lang="fr-FR" sz="1400" i="1" dirty="0">
                <a:solidFill>
                  <a:srgbClr val="800080"/>
                </a:solidFill>
              </a:rPr>
              <a:t> import </a:t>
            </a:r>
            <a:r>
              <a:rPr lang="fr-FR" sz="1400" i="1" dirty="0" err="1">
                <a:solidFill>
                  <a:srgbClr val="800080"/>
                </a:solidFill>
              </a:rPr>
              <a:t>OrdinalEncoder</a:t>
            </a:r>
            <a:r>
              <a:rPr lang="fr-FR" sz="1400" i="1" dirty="0">
                <a:solidFill>
                  <a:srgbClr val="800080"/>
                </a:solidFill>
              </a:rPr>
              <a:t> 		</a:t>
            </a:r>
          </a:p>
          <a:p>
            <a:pPr>
              <a:tabLst>
                <a:tab pos="1558925" algn="ctr"/>
              </a:tabLst>
            </a:pPr>
            <a:r>
              <a:rPr lang="fr-FR" sz="1400" i="1" dirty="0">
                <a:solidFill>
                  <a:srgbClr val="800080"/>
                </a:solidFill>
              </a:rPr>
              <a:t>encoder = </a:t>
            </a:r>
            <a:r>
              <a:rPr lang="fr-FR" sz="1400" i="1" dirty="0" err="1">
                <a:solidFill>
                  <a:srgbClr val="800080"/>
                </a:solidFill>
              </a:rPr>
              <a:t>OrdinalEncoder</a:t>
            </a:r>
            <a:r>
              <a:rPr lang="fr-FR" sz="1400" i="1" dirty="0">
                <a:solidFill>
                  <a:srgbClr val="800080"/>
                </a:solidFill>
              </a:rPr>
              <a:t>() 		</a:t>
            </a:r>
            <a:endParaRPr lang="fr-FR" sz="1400" i="1" dirty="0">
              <a:solidFill>
                <a:srgbClr val="419BDF"/>
              </a:solidFill>
            </a:endParaRPr>
          </a:p>
          <a:p>
            <a:pPr>
              <a:tabLst>
                <a:tab pos="1558925" algn="ctr"/>
              </a:tabLst>
            </a:pPr>
            <a:r>
              <a:rPr lang="fr-FR" sz="1400" i="1" dirty="0">
                <a:solidFill>
                  <a:srgbClr val="800080"/>
                </a:solidFill>
              </a:rPr>
              <a:t>﻿</a:t>
            </a:r>
            <a:r>
              <a:rPr lang="fr-FR" sz="1400" i="1" dirty="0" err="1">
                <a:solidFill>
                  <a:srgbClr val="800080"/>
                </a:solidFill>
              </a:rPr>
              <a:t>columns_object</a:t>
            </a:r>
            <a:r>
              <a:rPr lang="fr-FR" sz="1400" i="1" dirty="0">
                <a:solidFill>
                  <a:srgbClr val="800080"/>
                </a:solidFill>
              </a:rPr>
              <a:t> = </a:t>
            </a:r>
            <a:r>
              <a:rPr lang="fr-FR" sz="1400" i="1" dirty="0" err="1">
                <a:solidFill>
                  <a:srgbClr val="800080"/>
                </a:solidFill>
              </a:rPr>
              <a:t>Data.select_dtypes</a:t>
            </a:r>
            <a:r>
              <a:rPr lang="fr-FR" sz="1400" i="1" dirty="0">
                <a:solidFill>
                  <a:srgbClr val="800080"/>
                </a:solidFill>
              </a:rPr>
              <a:t>(</a:t>
            </a:r>
            <a:r>
              <a:rPr lang="fr-FR" sz="1400" i="1" dirty="0" err="1">
                <a:solidFill>
                  <a:srgbClr val="800080"/>
                </a:solidFill>
              </a:rPr>
              <a:t>include</a:t>
            </a:r>
            <a:r>
              <a:rPr lang="fr-FR" sz="1400" i="1" dirty="0">
                <a:solidFill>
                  <a:srgbClr val="800080"/>
                </a:solidFill>
              </a:rPr>
              <a:t>='</a:t>
            </a:r>
            <a:r>
              <a:rPr lang="fr-FR" sz="1400" i="1" dirty="0" err="1">
                <a:solidFill>
                  <a:srgbClr val="800080"/>
                </a:solidFill>
              </a:rPr>
              <a:t>object</a:t>
            </a:r>
            <a:r>
              <a:rPr lang="fr-FR" sz="1400" i="1" dirty="0">
                <a:solidFill>
                  <a:srgbClr val="800080"/>
                </a:solidFill>
              </a:rPr>
              <a:t>').</a:t>
            </a:r>
            <a:r>
              <a:rPr lang="fr-FR" sz="1400" i="1" dirty="0" err="1">
                <a:solidFill>
                  <a:srgbClr val="800080"/>
                </a:solidFill>
              </a:rPr>
              <a:t>columns</a:t>
            </a:r>
            <a:r>
              <a:rPr lang="fr-FR" sz="1400" i="1" dirty="0">
                <a:solidFill>
                  <a:srgbClr val="800080"/>
                </a:solidFill>
              </a:rPr>
              <a:t> </a:t>
            </a:r>
            <a:r>
              <a:rPr lang="fr-FR" sz="1400" i="1" dirty="0">
                <a:solidFill>
                  <a:srgbClr val="419BDF"/>
                </a:solidFill>
              </a:rPr>
              <a:t># noms des colonnes</a:t>
            </a:r>
            <a:endParaRPr lang="fr-FR" sz="1400" i="1" dirty="0">
              <a:solidFill>
                <a:srgbClr val="800080"/>
              </a:solidFill>
            </a:endParaRPr>
          </a:p>
          <a:p>
            <a:pPr>
              <a:tabLst>
                <a:tab pos="1558925" algn="ctr"/>
              </a:tabLst>
            </a:pPr>
            <a:r>
              <a:rPr lang="fr-FR" sz="1400" i="1" dirty="0">
                <a:solidFill>
                  <a:srgbClr val="800080"/>
                </a:solidFill>
              </a:rPr>
              <a:t>Data[</a:t>
            </a:r>
            <a:r>
              <a:rPr lang="fr-FR" sz="1400" i="1" dirty="0" err="1">
                <a:solidFill>
                  <a:srgbClr val="800080"/>
                </a:solidFill>
              </a:rPr>
              <a:t>columns_object</a:t>
            </a:r>
            <a:r>
              <a:rPr lang="fr-FR" sz="1400" i="1" dirty="0">
                <a:solidFill>
                  <a:srgbClr val="800080"/>
                </a:solidFill>
              </a:rPr>
              <a:t>]=</a:t>
            </a:r>
            <a:r>
              <a:rPr lang="fr-FR" sz="1400" i="1" dirty="0" err="1">
                <a:solidFill>
                  <a:srgbClr val="800080"/>
                </a:solidFill>
              </a:rPr>
              <a:t>encoder.fit_transform</a:t>
            </a:r>
            <a:r>
              <a:rPr lang="fr-FR" sz="1400" i="1" dirty="0">
                <a:solidFill>
                  <a:srgbClr val="800080"/>
                </a:solidFill>
              </a:rPr>
              <a:t>(Data[</a:t>
            </a:r>
            <a:r>
              <a:rPr lang="fr-FR" sz="1400" i="1" dirty="0" err="1">
                <a:solidFill>
                  <a:srgbClr val="800080"/>
                </a:solidFill>
              </a:rPr>
              <a:t>columns_object</a:t>
            </a:r>
            <a:r>
              <a:rPr lang="fr-FR" sz="1400" i="1" dirty="0">
                <a:solidFill>
                  <a:srgbClr val="800080"/>
                </a:solidFill>
              </a:rPr>
              <a:t>]) 	</a:t>
            </a:r>
          </a:p>
        </p:txBody>
      </p:sp>
      <p:grpSp>
        <p:nvGrpSpPr>
          <p:cNvPr id="15" name="Groupe 14">
            <a:extLst>
              <a:ext uri="{FF2B5EF4-FFF2-40B4-BE49-F238E27FC236}">
                <a16:creationId xmlns:a16="http://schemas.microsoft.com/office/drawing/2014/main" id="{1D223D97-1FBE-4646-8471-BFD8515047BF}"/>
              </a:ext>
            </a:extLst>
          </p:cNvPr>
          <p:cNvGrpSpPr/>
          <p:nvPr/>
        </p:nvGrpSpPr>
        <p:grpSpPr>
          <a:xfrm>
            <a:off x="168605" y="3756260"/>
            <a:ext cx="8330694" cy="1569123"/>
            <a:chOff x="297559" y="2970813"/>
            <a:chExt cx="8330694" cy="1569123"/>
          </a:xfrm>
        </p:grpSpPr>
        <p:sp>
          <p:nvSpPr>
            <p:cNvPr id="18" name="Rectangle 1">
              <a:extLst>
                <a:ext uri="{FF2B5EF4-FFF2-40B4-BE49-F238E27FC236}">
                  <a16:creationId xmlns:a16="http://schemas.microsoft.com/office/drawing/2014/main" id="{D78D5470-EB10-F949-BC85-67EE7CC9F94C}"/>
                </a:ext>
              </a:extLst>
            </p:cNvPr>
            <p:cNvSpPr>
              <a:spLocks noChangeArrowheads="1"/>
            </p:cNvSpPr>
            <p:nvPr/>
          </p:nvSpPr>
          <p:spPr bwMode="auto">
            <a:xfrm>
              <a:off x="1510953" y="3370385"/>
              <a:ext cx="7117300"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#Seules les variables de type </a:t>
              </a:r>
              <a:r>
                <a:rPr lang="fr-FR" sz="1400" i="1" dirty="0" err="1">
                  <a:solidFill>
                    <a:srgbClr val="419BDF"/>
                  </a:solidFill>
                </a:rPr>
                <a:t>float</a:t>
              </a:r>
              <a:r>
                <a:rPr lang="fr-FR" sz="1400" i="1" dirty="0">
                  <a:solidFill>
                    <a:srgbClr val="419BDF"/>
                  </a:solidFill>
                </a:rPr>
                <a:t> peuvent être centrées et réduite </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sklearn.preprocessing</a:t>
              </a:r>
              <a:r>
                <a:rPr lang="fr-FR" sz="1400" i="1" dirty="0">
                  <a:solidFill>
                    <a:srgbClr val="800080"/>
                  </a:solidFill>
                </a:rPr>
                <a:t> import </a:t>
              </a:r>
              <a:r>
                <a:rPr lang="fr-FR" sz="1400" i="1" dirty="0" err="1">
                  <a:solidFill>
                    <a:srgbClr val="800080"/>
                  </a:solidFill>
                </a:rPr>
                <a:t>StandardScaler</a:t>
              </a:r>
              <a:r>
                <a:rPr lang="fr-FR" sz="1400" i="1" dirty="0">
                  <a:solidFill>
                    <a:srgbClr val="800080"/>
                  </a:solidFill>
                </a:rPr>
                <a:t> 		</a:t>
              </a:r>
            </a:p>
            <a:p>
              <a:pPr>
                <a:tabLst>
                  <a:tab pos="1558925" algn="ctr"/>
                </a:tabLst>
              </a:pPr>
              <a:r>
                <a:rPr lang="fr-FR" sz="1400" i="1" dirty="0">
                  <a:solidFill>
                    <a:srgbClr val="800080"/>
                  </a:solidFill>
                </a:rPr>
                <a:t>﻿</a:t>
              </a:r>
              <a:r>
                <a:rPr lang="fr-FR" sz="1400" i="1" dirty="0" err="1">
                  <a:solidFill>
                    <a:srgbClr val="800080"/>
                  </a:solidFill>
                </a:rPr>
                <a:t>sc</a:t>
              </a:r>
              <a:r>
                <a:rPr lang="fr-FR" sz="1400" i="1" dirty="0">
                  <a:solidFill>
                    <a:srgbClr val="800080"/>
                  </a:solidFill>
                </a:rPr>
                <a:t> = </a:t>
              </a:r>
              <a:r>
                <a:rPr lang="fr-FR" sz="1400" i="1" dirty="0" err="1">
                  <a:solidFill>
                    <a:srgbClr val="800080"/>
                  </a:solidFill>
                </a:rPr>
                <a:t>StandardScaler</a:t>
              </a:r>
              <a:r>
                <a:rPr lang="fr-FR" sz="1400" i="1" dirty="0">
                  <a:solidFill>
                    <a:srgbClr val="800080"/>
                  </a:solidFill>
                </a:rPr>
                <a:t>() 	</a:t>
              </a:r>
            </a:p>
            <a:p>
              <a:pPr>
                <a:tabLst>
                  <a:tab pos="1558925" algn="ctr"/>
                </a:tabLst>
              </a:pPr>
              <a:r>
                <a:rPr lang="fr-FR" sz="1400" i="1" dirty="0">
                  <a:solidFill>
                    <a:srgbClr val="800080"/>
                  </a:solidFill>
                </a:rPr>
                <a:t>﻿</a:t>
              </a:r>
              <a:r>
                <a:rPr lang="fr-FR" sz="1400" i="1" dirty="0" err="1">
                  <a:solidFill>
                    <a:srgbClr val="800080"/>
                  </a:solidFill>
                </a:rPr>
                <a:t>columns_float</a:t>
              </a:r>
              <a:r>
                <a:rPr lang="fr-FR" sz="1400" i="1" dirty="0">
                  <a:solidFill>
                    <a:srgbClr val="800080"/>
                  </a:solidFill>
                </a:rPr>
                <a:t> = </a:t>
              </a:r>
              <a:r>
                <a:rPr lang="fr-FR" sz="1400" i="1" dirty="0" err="1">
                  <a:solidFill>
                    <a:srgbClr val="800080"/>
                  </a:solidFill>
                </a:rPr>
                <a:t>Data.select_dtypes</a:t>
              </a:r>
              <a:r>
                <a:rPr lang="fr-FR" sz="1400" i="1" dirty="0">
                  <a:solidFill>
                    <a:srgbClr val="800080"/>
                  </a:solidFill>
                </a:rPr>
                <a:t>(</a:t>
              </a:r>
              <a:r>
                <a:rPr lang="fr-FR" sz="1400" i="1" dirty="0" err="1">
                  <a:solidFill>
                    <a:srgbClr val="800080"/>
                  </a:solidFill>
                </a:rPr>
                <a:t>include</a:t>
              </a:r>
              <a:r>
                <a:rPr lang="fr-FR" sz="1400" i="1" dirty="0">
                  <a:solidFill>
                    <a:srgbClr val="800080"/>
                  </a:solidFill>
                </a:rPr>
                <a:t>=float64').</a:t>
              </a:r>
              <a:r>
                <a:rPr lang="fr-FR" sz="1400" i="1" dirty="0" err="1">
                  <a:solidFill>
                    <a:srgbClr val="800080"/>
                  </a:solidFill>
                </a:rPr>
                <a:t>columns</a:t>
              </a:r>
              <a:r>
                <a:rPr lang="fr-FR" sz="1400" i="1" dirty="0">
                  <a:solidFill>
                    <a:srgbClr val="800080"/>
                  </a:solidFill>
                </a:rPr>
                <a:t> </a:t>
              </a:r>
            </a:p>
            <a:p>
              <a:pPr>
                <a:tabLst>
                  <a:tab pos="1558925" algn="ctr"/>
                </a:tabLst>
              </a:pPr>
              <a:r>
                <a:rPr lang="fr-FR" sz="1400" i="1" dirty="0">
                  <a:solidFill>
                    <a:srgbClr val="800080"/>
                  </a:solidFill>
                </a:rPr>
                <a:t>Data[</a:t>
              </a:r>
              <a:r>
                <a:rPr lang="fr-FR" sz="1400" i="1" dirty="0" err="1">
                  <a:solidFill>
                    <a:srgbClr val="800080"/>
                  </a:solidFill>
                </a:rPr>
                <a:t>columns_float</a:t>
              </a:r>
              <a:r>
                <a:rPr lang="fr-FR" sz="1400" i="1" dirty="0">
                  <a:solidFill>
                    <a:srgbClr val="800080"/>
                  </a:solidFill>
                </a:rPr>
                <a:t>]=</a:t>
              </a:r>
              <a:r>
                <a:rPr lang="fr-FR" sz="1400" i="1" dirty="0" err="1">
                  <a:solidFill>
                    <a:srgbClr val="800080"/>
                  </a:solidFill>
                </a:rPr>
                <a:t>sc.fit_transform</a:t>
              </a:r>
              <a:r>
                <a:rPr lang="fr-FR" sz="1400" i="1" dirty="0">
                  <a:solidFill>
                    <a:srgbClr val="800080"/>
                  </a:solidFill>
                </a:rPr>
                <a:t>(Data[</a:t>
              </a:r>
              <a:r>
                <a:rPr lang="fr-FR" sz="1400" i="1" dirty="0" err="1">
                  <a:solidFill>
                    <a:srgbClr val="800080"/>
                  </a:solidFill>
                </a:rPr>
                <a:t>columns_float</a:t>
              </a:r>
              <a:r>
                <a:rPr lang="fr-FR" sz="1400" i="1" dirty="0">
                  <a:solidFill>
                    <a:srgbClr val="800080"/>
                  </a:solidFill>
                </a:rPr>
                <a:t>]) </a:t>
              </a:r>
            </a:p>
          </p:txBody>
        </p:sp>
        <p:sp>
          <p:nvSpPr>
            <p:cNvPr id="19" name="Text Box 10">
              <a:extLst>
                <a:ext uri="{FF2B5EF4-FFF2-40B4-BE49-F238E27FC236}">
                  <a16:creationId xmlns:a16="http://schemas.microsoft.com/office/drawing/2014/main" id="{6A96CD63-7F51-B543-B6E5-F0F2DB1F1DF8}"/>
                </a:ext>
              </a:extLst>
            </p:cNvPr>
            <p:cNvSpPr txBox="1">
              <a:spLocks noChangeArrowheads="1"/>
            </p:cNvSpPr>
            <p:nvPr/>
          </p:nvSpPr>
          <p:spPr bwMode="auto">
            <a:xfrm>
              <a:off x="297559" y="2970813"/>
              <a:ext cx="8140419" cy="369332"/>
            </a:xfrm>
            <a:prstGeom prst="rect">
              <a:avLst/>
            </a:prstGeom>
            <a:noFill/>
            <a:ln w="9525">
              <a:noFill/>
              <a:miter lim="800000"/>
              <a:headEnd/>
              <a:tailEnd/>
            </a:ln>
            <a:effectLst/>
          </p:spPr>
          <p:txBody>
            <a:bodyPr wrap="square">
              <a:spAutoFit/>
            </a:bodyPr>
            <a:lstStyle/>
            <a:p>
              <a:pPr marL="1200150" lvl="2" indent="-285750" algn="just">
                <a:spcAft>
                  <a:spcPts val="1200"/>
                </a:spcAft>
                <a:buFont typeface="Wingdings" pitchFamily="2" charset="2"/>
                <a:buChar char="§"/>
              </a:pPr>
              <a:r>
                <a:rPr lang="fr-FR" i="1" dirty="0">
                  <a:solidFill>
                    <a:srgbClr val="800080"/>
                  </a:solidFill>
                </a:rPr>
                <a:t>Etape 8 : Rendre les variables comparables</a:t>
              </a:r>
            </a:p>
          </p:txBody>
        </p:sp>
      </p:grpSp>
      <p:sp>
        <p:nvSpPr>
          <p:cNvPr id="20" name="Rectangle 1">
            <a:extLst>
              <a:ext uri="{FF2B5EF4-FFF2-40B4-BE49-F238E27FC236}">
                <a16:creationId xmlns:a16="http://schemas.microsoft.com/office/drawing/2014/main" id="{CC071033-EC99-E245-85A7-5D36137D7FBB}"/>
              </a:ext>
            </a:extLst>
          </p:cNvPr>
          <p:cNvSpPr>
            <a:spLocks noChangeArrowheads="1"/>
          </p:cNvSpPr>
          <p:nvPr/>
        </p:nvSpPr>
        <p:spPr bwMode="auto">
          <a:xfrm>
            <a:off x="1381999" y="5407620"/>
            <a:ext cx="7117300" cy="138499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 Ces deux transformations peuvent se faire en utilisant un </a:t>
            </a:r>
            <a:r>
              <a:rPr lang="fr-FR" sz="1400" i="1" dirty="0" err="1">
                <a:solidFill>
                  <a:srgbClr val="419BDF"/>
                </a:solidFill>
              </a:rPr>
              <a:t>make_column_transformer</a:t>
            </a:r>
            <a:endParaRPr lang="fr-FR" sz="1400" i="1" dirty="0">
              <a:solidFill>
                <a:srgbClr val="419BDF"/>
              </a:solidFill>
            </a:endParaRPr>
          </a:p>
          <a:p>
            <a:pPr>
              <a:tabLst>
                <a:tab pos="1558925" algn="ctr"/>
              </a:tabLst>
            </a:pP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sklearn.compose</a:t>
            </a:r>
            <a:r>
              <a:rPr lang="fr-FR" sz="1400" i="1" dirty="0">
                <a:solidFill>
                  <a:srgbClr val="800080"/>
                </a:solidFill>
              </a:rPr>
              <a:t> import  </a:t>
            </a:r>
            <a:r>
              <a:rPr lang="fr-FR" sz="1400" i="1" dirty="0" err="1">
                <a:solidFill>
                  <a:srgbClr val="800080"/>
                </a:solidFill>
              </a:rPr>
              <a:t>make_column_transformer</a:t>
            </a:r>
            <a:r>
              <a:rPr lang="fr-FR" sz="1400" i="1" dirty="0">
                <a:solidFill>
                  <a:srgbClr val="800080"/>
                </a:solidFill>
              </a:rPr>
              <a:t>		</a:t>
            </a:r>
          </a:p>
          <a:p>
            <a:pPr>
              <a:tabLst>
                <a:tab pos="1558925" algn="ctr"/>
              </a:tabLst>
            </a:pPr>
            <a:r>
              <a:rPr lang="fr-FR" sz="1400" i="1" dirty="0">
                <a:solidFill>
                  <a:srgbClr val="800080"/>
                </a:solidFill>
              </a:rPr>
              <a:t>﻿transformer = </a:t>
            </a:r>
            <a:r>
              <a:rPr lang="fr-FR" sz="1400" i="1" dirty="0" err="1">
                <a:solidFill>
                  <a:srgbClr val="800080"/>
                </a:solidFill>
              </a:rPr>
              <a:t>make_column_transformer</a:t>
            </a:r>
            <a:r>
              <a:rPr lang="fr-FR" sz="1400" i="1" dirty="0">
                <a:solidFill>
                  <a:srgbClr val="800080"/>
                </a:solidFill>
              </a:rPr>
              <a:t>( (</a:t>
            </a:r>
            <a:r>
              <a:rPr lang="fr-FR" sz="1400" i="1" dirty="0" err="1">
                <a:solidFill>
                  <a:srgbClr val="800080"/>
                </a:solidFill>
              </a:rPr>
              <a:t>OrdinalEncoder</a:t>
            </a:r>
            <a:r>
              <a:rPr lang="fr-FR" sz="1400" i="1" dirty="0">
                <a:solidFill>
                  <a:srgbClr val="800080"/>
                </a:solidFill>
              </a:rPr>
              <a:t>(), </a:t>
            </a:r>
            <a:r>
              <a:rPr lang="fr-FR" sz="1400" i="1" dirty="0" err="1">
                <a:solidFill>
                  <a:srgbClr val="800080"/>
                </a:solidFill>
              </a:rPr>
              <a:t>columns_object</a:t>
            </a:r>
            <a:r>
              <a:rPr lang="fr-FR" sz="1400" i="1" dirty="0">
                <a:solidFill>
                  <a:srgbClr val="800080"/>
                </a:solidFill>
              </a:rPr>
              <a:t>),</a:t>
            </a:r>
          </a:p>
          <a:p>
            <a:pPr>
              <a:tabLst>
                <a:tab pos="1558925" algn="ctr"/>
              </a:tabLst>
            </a:pPr>
            <a:r>
              <a:rPr lang="fr-FR" sz="1400" i="1" dirty="0">
                <a:solidFill>
                  <a:srgbClr val="800080"/>
                </a:solidFill>
              </a:rPr>
              <a:t>			            (</a:t>
            </a:r>
            <a:r>
              <a:rPr lang="fr-FR" sz="1400" i="1" dirty="0" err="1">
                <a:solidFill>
                  <a:srgbClr val="800080"/>
                </a:solidFill>
              </a:rPr>
              <a:t>StandardScaler</a:t>
            </a:r>
            <a:r>
              <a:rPr lang="fr-FR" sz="1400" i="1" dirty="0">
                <a:solidFill>
                  <a:srgbClr val="800080"/>
                </a:solidFill>
              </a:rPr>
              <a:t>(), </a:t>
            </a:r>
            <a:r>
              <a:rPr lang="fr-FR" sz="1400" i="1" dirty="0" err="1">
                <a:solidFill>
                  <a:srgbClr val="800080"/>
                </a:solidFill>
              </a:rPr>
              <a:t>columns_float</a:t>
            </a:r>
            <a:r>
              <a:rPr lang="fr-FR" sz="1400" i="1" dirty="0">
                <a:solidFill>
                  <a:srgbClr val="800080"/>
                </a:solidFill>
              </a:rPr>
              <a:t>))</a:t>
            </a:r>
          </a:p>
          <a:p>
            <a:pPr>
              <a:tabLst>
                <a:tab pos="1558925" algn="ctr"/>
              </a:tabLst>
            </a:pPr>
            <a:r>
              <a:rPr lang="fr-FR" sz="1400" i="1" dirty="0">
                <a:solidFill>
                  <a:srgbClr val="800080"/>
                </a:solidFill>
              </a:rPr>
              <a:t>﻿</a:t>
            </a:r>
            <a:r>
              <a:rPr lang="fr-FR" sz="1400" i="1" dirty="0" err="1">
                <a:solidFill>
                  <a:srgbClr val="800080"/>
                </a:solidFill>
              </a:rPr>
              <a:t>columns</a:t>
            </a:r>
            <a:r>
              <a:rPr lang="fr-FR" sz="1400" i="1" dirty="0">
                <a:solidFill>
                  <a:srgbClr val="800080"/>
                </a:solidFill>
              </a:rPr>
              <a:t> = </a:t>
            </a:r>
            <a:r>
              <a:rPr lang="fr-FR" sz="1400" i="1" dirty="0" err="1">
                <a:solidFill>
                  <a:srgbClr val="800080"/>
                </a:solidFill>
              </a:rPr>
              <a:t>columns_object.append</a:t>
            </a:r>
            <a:r>
              <a:rPr lang="fr-FR" sz="1400" i="1" dirty="0">
                <a:solidFill>
                  <a:srgbClr val="800080"/>
                </a:solidFill>
              </a:rPr>
              <a:t>(</a:t>
            </a:r>
            <a:r>
              <a:rPr lang="fr-FR" sz="1400" i="1" dirty="0" err="1">
                <a:solidFill>
                  <a:srgbClr val="800080"/>
                </a:solidFill>
              </a:rPr>
              <a:t>columns_float</a:t>
            </a:r>
            <a:r>
              <a:rPr lang="fr-FR" sz="1400" i="1" dirty="0">
                <a:solidFill>
                  <a:srgbClr val="800080"/>
                </a:solidFill>
              </a:rPr>
              <a:t> )</a:t>
            </a:r>
          </a:p>
          <a:p>
            <a:pPr>
              <a:tabLst>
                <a:tab pos="1558925" algn="ctr"/>
              </a:tabLst>
            </a:pPr>
            <a:r>
              <a:rPr lang="fr-FR" sz="1400" i="1" dirty="0">
                <a:solidFill>
                  <a:srgbClr val="800080"/>
                </a:solidFill>
              </a:rPr>
              <a:t>Data[</a:t>
            </a:r>
            <a:r>
              <a:rPr lang="fr-FR" sz="1400" i="1" dirty="0" err="1">
                <a:solidFill>
                  <a:srgbClr val="800080"/>
                </a:solidFill>
              </a:rPr>
              <a:t>columns</a:t>
            </a:r>
            <a:r>
              <a:rPr lang="fr-FR" sz="1400" i="1" dirty="0">
                <a:solidFill>
                  <a:srgbClr val="800080"/>
                </a:solidFill>
              </a:rPr>
              <a:t>] = ﻿</a:t>
            </a:r>
            <a:r>
              <a:rPr lang="fr-FR" sz="1400" i="1" dirty="0" err="1">
                <a:solidFill>
                  <a:srgbClr val="800080"/>
                </a:solidFill>
              </a:rPr>
              <a:t>transformer.fit_transform</a:t>
            </a:r>
            <a:r>
              <a:rPr lang="fr-FR" sz="1400" i="1" dirty="0">
                <a:solidFill>
                  <a:srgbClr val="800080"/>
                </a:solidFill>
              </a:rPr>
              <a:t>(Data)</a:t>
            </a:r>
          </a:p>
        </p:txBody>
      </p:sp>
    </p:spTree>
    <p:extLst>
      <p:ext uri="{BB962C8B-B14F-4D97-AF65-F5344CB8AC3E}">
        <p14:creationId xmlns:p14="http://schemas.microsoft.com/office/powerpoint/2010/main" val="211629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152333"/>
            <a:chOff x="0" y="998538"/>
            <a:chExt cx="9144000" cy="215233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Exemple</a:t>
              </a:r>
              <a:endParaRPr lang="fr-FR" sz="2000" b="1" dirty="0">
                <a:solidFill>
                  <a:schemeClr val="folHlink"/>
                </a:solidFill>
              </a:endParaRPr>
            </a:p>
          </p:txBody>
        </p:sp>
        <p:sp>
          <p:nvSpPr>
            <p:cNvPr id="16" name="Text Box 10"/>
            <p:cNvSpPr txBox="1">
              <a:spLocks noChangeArrowheads="1"/>
            </p:cNvSpPr>
            <p:nvPr/>
          </p:nvSpPr>
          <p:spPr bwMode="auto">
            <a:xfrm>
              <a:off x="416859" y="1611988"/>
              <a:ext cx="8635702" cy="153888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Traitement</a:t>
              </a:r>
              <a:r>
                <a:rPr lang="fr-FR" sz="2000" b="1" i="1" dirty="0">
                  <a:solidFill>
                    <a:srgbClr val="800080"/>
                  </a:solidFill>
                  <a:sym typeface="Wingdings" pitchFamily="2" charset="2"/>
                </a:rPr>
                <a:t> et apprentissage</a:t>
              </a:r>
              <a:endParaRPr lang="fr-FR" i="1" dirty="0">
                <a:solidFill>
                  <a:srgbClr val="800080"/>
                </a:solidFill>
              </a:endParaRPr>
            </a:p>
            <a:p>
              <a:pPr marL="742950" lvl="1" indent="-285750" algn="just">
                <a:spcAft>
                  <a:spcPts val="1200"/>
                </a:spcAft>
                <a:buFont typeface="Wingdings" pitchFamily="2" charset="2"/>
                <a:buChar char="§"/>
              </a:pPr>
              <a:r>
                <a:rPr lang="fr-FR" i="1" dirty="0">
                  <a:solidFill>
                    <a:srgbClr val="800080"/>
                  </a:solidFill>
                </a:rPr>
                <a:t>Etape 9 : Réduire la dimension : </a:t>
              </a:r>
              <a:r>
                <a:rPr lang="fr-FR" sz="1600" i="1" dirty="0">
                  <a:solidFill>
                    <a:srgbClr val="800080"/>
                  </a:solidFill>
                </a:rPr>
                <a:t>Non nécessaire</a:t>
              </a:r>
              <a:r>
                <a:rPr lang="fr-FR" i="1" dirty="0">
                  <a:solidFill>
                    <a:srgbClr val="800080"/>
                  </a:solidFill>
                </a:rPr>
                <a:t>.</a:t>
              </a:r>
            </a:p>
            <a:p>
              <a:pPr marL="742950" lvl="1" indent="-285750" algn="just">
                <a:spcAft>
                  <a:spcPts val="600"/>
                </a:spcAft>
                <a:buFont typeface="Wingdings" pitchFamily="2" charset="2"/>
                <a:buChar char="§"/>
              </a:pPr>
              <a:r>
                <a:rPr lang="fr-FR" i="1" dirty="0">
                  <a:solidFill>
                    <a:srgbClr val="800080"/>
                  </a:solidFill>
                </a:rPr>
                <a:t>Etape 10 : Séparer les données.</a:t>
              </a:r>
            </a:p>
            <a:p>
              <a:pPr lvl="2" algn="just">
                <a:spcAft>
                  <a:spcPts val="1200"/>
                </a:spcAft>
                <a:buFont typeface="Wingdings" pitchFamily="2" charset="2"/>
                <a:buChar char="§"/>
              </a:pPr>
              <a:endParaRPr lang="fr-FR" i="1" dirty="0">
                <a:solidFill>
                  <a:srgbClr val="800080"/>
                </a:solidFill>
              </a:endParaRPr>
            </a:p>
          </p:txBody>
        </p:sp>
      </p:grpSp>
      <p:sp>
        <p:nvSpPr>
          <p:cNvPr id="17" name="Rectangle 1">
            <a:extLst>
              <a:ext uri="{FF2B5EF4-FFF2-40B4-BE49-F238E27FC236}">
                <a16:creationId xmlns:a16="http://schemas.microsoft.com/office/drawing/2014/main" id="{74D8369A-6C21-8645-879B-158759654CB2}"/>
              </a:ext>
            </a:extLst>
          </p:cNvPr>
          <p:cNvSpPr>
            <a:spLocks noChangeArrowheads="1"/>
          </p:cNvSpPr>
          <p:nvPr/>
        </p:nvSpPr>
        <p:spPr bwMode="auto">
          <a:xfrm>
            <a:off x="1358712" y="2989329"/>
            <a:ext cx="7117300"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train_test_split</a:t>
            </a:r>
            <a:r>
              <a:rPr lang="fr-FR" sz="1400" i="1" dirty="0">
                <a:solidFill>
                  <a:srgbClr val="800080"/>
                </a:solidFill>
              </a:rPr>
              <a:t> 		</a:t>
            </a:r>
          </a:p>
          <a:p>
            <a:pPr>
              <a:tabLst>
                <a:tab pos="1558925" algn="ctr"/>
              </a:tabLst>
            </a:pPr>
            <a:r>
              <a:rPr lang="fr-FR" sz="1400" i="1" dirty="0" err="1">
                <a:solidFill>
                  <a:srgbClr val="800080"/>
                </a:solidFill>
              </a:rPr>
              <a:t>Xtrain</a:t>
            </a:r>
            <a:r>
              <a:rPr lang="fr-FR" sz="1400" i="1" dirty="0">
                <a:solidFill>
                  <a:srgbClr val="800080"/>
                </a:solidFill>
              </a:rPr>
              <a:t>, </a:t>
            </a:r>
            <a:r>
              <a:rPr lang="fr-FR" sz="1400" i="1" dirty="0" err="1">
                <a:solidFill>
                  <a:srgbClr val="800080"/>
                </a:solidFill>
              </a:rPr>
              <a:t>Xtest</a:t>
            </a:r>
            <a:r>
              <a:rPr lang="fr-FR" sz="1400" i="1" dirty="0">
                <a:solidFill>
                  <a:srgbClr val="800080"/>
                </a:solidFill>
              </a:rPr>
              <a:t>, </a:t>
            </a:r>
            <a:r>
              <a:rPr lang="fr-FR" sz="1400" i="1" dirty="0" err="1">
                <a:solidFill>
                  <a:srgbClr val="800080"/>
                </a:solidFill>
              </a:rPr>
              <a:t>ytrain</a:t>
            </a:r>
            <a:r>
              <a:rPr lang="fr-FR" sz="1400" i="1" dirty="0">
                <a:solidFill>
                  <a:srgbClr val="800080"/>
                </a:solidFill>
              </a:rPr>
              <a:t>, </a:t>
            </a:r>
            <a:r>
              <a:rPr lang="fr-FR" sz="1400" i="1" dirty="0" err="1">
                <a:solidFill>
                  <a:srgbClr val="800080"/>
                </a:solidFill>
              </a:rPr>
              <a:t>ytest</a:t>
            </a:r>
            <a:r>
              <a:rPr lang="fr-FR" sz="1400" i="1" dirty="0">
                <a:solidFill>
                  <a:srgbClr val="800080"/>
                </a:solidFill>
              </a:rPr>
              <a:t> = </a:t>
            </a:r>
            <a:r>
              <a:rPr lang="fr-FR" sz="1400" i="1" dirty="0" err="1">
                <a:solidFill>
                  <a:srgbClr val="800080"/>
                </a:solidFill>
              </a:rPr>
              <a:t>train_test_split</a:t>
            </a:r>
            <a:r>
              <a:rPr lang="fr-FR" sz="1400" i="1" dirty="0">
                <a:solidFill>
                  <a:srgbClr val="800080"/>
                </a:solidFill>
              </a:rPr>
              <a:t>(</a:t>
            </a:r>
            <a:r>
              <a:rPr lang="fr-FR" sz="1400" i="1" dirty="0" err="1">
                <a:solidFill>
                  <a:srgbClr val="800080"/>
                </a:solidFill>
              </a:rPr>
              <a:t>Data.drop</a:t>
            </a:r>
            <a:r>
              <a:rPr lang="fr-FR" sz="1400" i="1" dirty="0">
                <a:solidFill>
                  <a:srgbClr val="800080"/>
                </a:solidFill>
              </a:rPr>
              <a:t>(‘</a:t>
            </a:r>
            <a:r>
              <a:rPr lang="fr-FR" sz="1400" i="1" dirty="0" err="1">
                <a:solidFill>
                  <a:srgbClr val="800080"/>
                </a:solidFill>
              </a:rPr>
              <a:t>species</a:t>
            </a:r>
            <a:r>
              <a:rPr lang="fr-FR" sz="1400" i="1" dirty="0">
                <a:solidFill>
                  <a:srgbClr val="800080"/>
                </a:solidFill>
              </a:rPr>
              <a:t>’, axis=1) , </a:t>
            </a:r>
          </a:p>
          <a:p>
            <a:pPr>
              <a:tabLst>
                <a:tab pos="1558925" algn="ctr"/>
              </a:tabLst>
            </a:pPr>
            <a:r>
              <a:rPr lang="fr-FR" sz="1400" i="1" dirty="0">
                <a:solidFill>
                  <a:srgbClr val="800080"/>
                </a:solidFill>
              </a:rPr>
              <a:t>		Data[‘</a:t>
            </a:r>
            <a:r>
              <a:rPr lang="fr-FR" sz="1400" i="1" dirty="0" err="1">
                <a:solidFill>
                  <a:srgbClr val="800080"/>
                </a:solidFill>
              </a:rPr>
              <a:t>species</a:t>
            </a:r>
            <a:r>
              <a:rPr lang="fr-FR" sz="1400" i="1" dirty="0">
                <a:solidFill>
                  <a:srgbClr val="800080"/>
                </a:solidFill>
              </a:rPr>
              <a:t>’], </a:t>
            </a:r>
            <a:r>
              <a:rPr lang="fr-FR" sz="1400" i="1" dirty="0" err="1">
                <a:solidFill>
                  <a:srgbClr val="800080"/>
                </a:solidFill>
              </a:rPr>
              <a:t>test_size</a:t>
            </a:r>
            <a:r>
              <a:rPr lang="fr-FR" sz="1400" i="1" dirty="0">
                <a:solidFill>
                  <a:srgbClr val="800080"/>
                </a:solidFill>
              </a:rPr>
              <a:t>=0.2)</a:t>
            </a:r>
          </a:p>
        </p:txBody>
      </p:sp>
      <p:sp>
        <p:nvSpPr>
          <p:cNvPr id="15" name="Text Box 10">
            <a:extLst>
              <a:ext uri="{FF2B5EF4-FFF2-40B4-BE49-F238E27FC236}">
                <a16:creationId xmlns:a16="http://schemas.microsoft.com/office/drawing/2014/main" id="{41313E2B-0C07-F443-8519-0909E7C2F572}"/>
              </a:ext>
            </a:extLst>
          </p:cNvPr>
          <p:cNvSpPr txBox="1">
            <a:spLocks noChangeArrowheads="1"/>
          </p:cNvSpPr>
          <p:nvPr/>
        </p:nvSpPr>
        <p:spPr bwMode="auto">
          <a:xfrm>
            <a:off x="309282" y="4015990"/>
            <a:ext cx="8140419" cy="369332"/>
          </a:xfrm>
          <a:prstGeom prst="rect">
            <a:avLst/>
          </a:prstGeom>
          <a:noFill/>
          <a:ln w="9525">
            <a:noFill/>
            <a:miter lim="800000"/>
            <a:headEnd/>
            <a:tailEnd/>
          </a:ln>
          <a:effectLst/>
        </p:spPr>
        <p:txBody>
          <a:bodyPr wrap="square">
            <a:spAutoFit/>
          </a:bodyPr>
          <a:lstStyle/>
          <a:p>
            <a:pPr marL="1200150" lvl="2" indent="-285750" algn="just">
              <a:spcAft>
                <a:spcPts val="600"/>
              </a:spcAft>
              <a:buFont typeface="Wingdings" pitchFamily="2" charset="2"/>
              <a:buChar char="§"/>
            </a:pPr>
            <a:r>
              <a:rPr lang="fr-FR" i="1" dirty="0">
                <a:solidFill>
                  <a:srgbClr val="800080"/>
                </a:solidFill>
              </a:rPr>
              <a:t>Etape 11 : Apprentissage</a:t>
            </a:r>
          </a:p>
        </p:txBody>
      </p:sp>
      <p:sp>
        <p:nvSpPr>
          <p:cNvPr id="18" name="Rectangle 1">
            <a:extLst>
              <a:ext uri="{FF2B5EF4-FFF2-40B4-BE49-F238E27FC236}">
                <a16:creationId xmlns:a16="http://schemas.microsoft.com/office/drawing/2014/main" id="{E10B63AA-09E4-9147-BED1-4C359573857B}"/>
              </a:ext>
            </a:extLst>
          </p:cNvPr>
          <p:cNvSpPr>
            <a:spLocks noChangeArrowheads="1"/>
          </p:cNvSpPr>
          <p:nvPr/>
        </p:nvSpPr>
        <p:spPr bwMode="auto">
          <a:xfrm>
            <a:off x="1358712" y="4528213"/>
            <a:ext cx="7117300" cy="203132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sklearn.linear_model</a:t>
            </a:r>
            <a:r>
              <a:rPr lang="fr-FR" sz="1400" i="1" dirty="0">
                <a:solidFill>
                  <a:srgbClr val="800080"/>
                </a:solidFill>
              </a:rPr>
              <a:t> import ﻿</a:t>
            </a:r>
            <a:r>
              <a:rPr lang="fr-FR" sz="1400" i="1" dirty="0" err="1">
                <a:solidFill>
                  <a:srgbClr val="800080"/>
                </a:solidFill>
              </a:rPr>
              <a:t>LogisticRegression</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sklearn.metrics</a:t>
            </a:r>
            <a:r>
              <a:rPr lang="fr-FR" sz="1400" i="1" dirty="0">
                <a:solidFill>
                  <a:srgbClr val="800080"/>
                </a:solidFill>
              </a:rPr>
              <a:t> import </a:t>
            </a:r>
            <a:r>
              <a:rPr lang="fr-FR" sz="1400" i="1" dirty="0" err="1">
                <a:solidFill>
                  <a:srgbClr val="800080"/>
                </a:solidFill>
              </a:rPr>
              <a:t>confusion_matrix</a:t>
            </a:r>
            <a:r>
              <a:rPr lang="fr-FR" sz="1400" i="1" dirty="0">
                <a:solidFill>
                  <a:srgbClr val="800080"/>
                </a:solidFill>
              </a:rPr>
              <a:t> </a:t>
            </a:r>
          </a:p>
          <a:p>
            <a:pPr>
              <a:tabLst>
                <a:tab pos="1558925" algn="ctr"/>
              </a:tabLst>
            </a:pPr>
            <a:r>
              <a:rPr lang="fr-FR" sz="1400" i="1" dirty="0">
                <a:solidFill>
                  <a:srgbClr val="800080"/>
                </a:solidFill>
              </a:rPr>
              <a:t>model = ﻿</a:t>
            </a:r>
            <a:r>
              <a:rPr lang="fr-FR" sz="1400" i="1" dirty="0" err="1">
                <a:solidFill>
                  <a:srgbClr val="800080"/>
                </a:solidFill>
              </a:rPr>
              <a:t>LogisticRegression</a:t>
            </a:r>
            <a:r>
              <a:rPr lang="fr-FR" sz="1400" i="1" dirty="0">
                <a:solidFill>
                  <a:srgbClr val="800080"/>
                </a:solidFill>
              </a:rPr>
              <a:t>()	</a:t>
            </a:r>
            <a:endParaRPr lang="fr-FR" sz="1400" i="1" dirty="0">
              <a:solidFill>
                <a:srgbClr val="419BDF"/>
              </a:solidFill>
            </a:endParaRPr>
          </a:p>
          <a:p>
            <a:pPr>
              <a:tabLst>
                <a:tab pos="1558925" algn="ctr"/>
              </a:tabLst>
            </a:pPr>
            <a:r>
              <a:rPr lang="fr-FR" sz="1400" i="1" dirty="0" err="1">
                <a:solidFill>
                  <a:srgbClr val="800080"/>
                </a:solidFill>
              </a:rPr>
              <a:t>model.fit</a:t>
            </a:r>
            <a:r>
              <a:rPr lang="fr-FR" sz="1400" i="1" dirty="0">
                <a:solidFill>
                  <a:srgbClr val="800080"/>
                </a:solidFill>
              </a:rPr>
              <a:t>(</a:t>
            </a:r>
            <a:r>
              <a:rPr lang="fr-FR" sz="1400" i="1" dirty="0" err="1">
                <a:solidFill>
                  <a:srgbClr val="800080"/>
                </a:solidFill>
              </a:rPr>
              <a:t>Xtrain</a:t>
            </a:r>
            <a:r>
              <a:rPr lang="fr-FR" sz="1400" i="1" dirty="0">
                <a:solidFill>
                  <a:srgbClr val="800080"/>
                </a:solidFill>
              </a:rPr>
              <a:t>, </a:t>
            </a:r>
            <a:r>
              <a:rPr lang="fr-FR" sz="1400" i="1" dirty="0" err="1">
                <a:solidFill>
                  <a:srgbClr val="800080"/>
                </a:solidFill>
              </a:rPr>
              <a:t>ytrain</a:t>
            </a:r>
            <a:r>
              <a:rPr lang="fr-FR" sz="1400" i="1" dirty="0">
                <a:solidFill>
                  <a:srgbClr val="800080"/>
                </a:solidFill>
              </a:rPr>
              <a:t>)			</a:t>
            </a:r>
            <a:r>
              <a:rPr lang="fr-FR" sz="1400" i="1" dirty="0">
                <a:solidFill>
                  <a:srgbClr val="419BDF"/>
                </a:solidFill>
              </a:rPr>
              <a:t># Apprentissage</a:t>
            </a:r>
          </a:p>
          <a:p>
            <a:pPr>
              <a:tabLst>
                <a:tab pos="1558925" algn="ctr"/>
              </a:tabLst>
            </a:pPr>
            <a:r>
              <a:rPr lang="fr-FR" sz="1400" i="1" dirty="0" err="1">
                <a:solidFill>
                  <a:srgbClr val="800080"/>
                </a:solidFill>
              </a:rPr>
              <a:t>ypred</a:t>
            </a:r>
            <a:r>
              <a:rPr lang="fr-FR" sz="1400" i="1" dirty="0">
                <a:solidFill>
                  <a:srgbClr val="800080"/>
                </a:solidFill>
              </a:rPr>
              <a:t> = </a:t>
            </a:r>
            <a:r>
              <a:rPr lang="fr-FR" sz="1400" i="1" dirty="0" err="1">
                <a:solidFill>
                  <a:srgbClr val="800080"/>
                </a:solidFill>
              </a:rPr>
              <a:t>model.predict</a:t>
            </a:r>
            <a:r>
              <a:rPr lang="fr-FR" sz="1400" i="1" dirty="0">
                <a:solidFill>
                  <a:srgbClr val="800080"/>
                </a:solidFill>
              </a:rPr>
              <a:t>(</a:t>
            </a:r>
            <a:r>
              <a:rPr lang="fr-FR" sz="1400" i="1" dirty="0" err="1">
                <a:solidFill>
                  <a:srgbClr val="800080"/>
                </a:solidFill>
              </a:rPr>
              <a:t>Xtest</a:t>
            </a:r>
            <a:r>
              <a:rPr lang="fr-FR" sz="1400" i="1" dirty="0">
                <a:solidFill>
                  <a:srgbClr val="800080"/>
                </a:solidFill>
              </a:rPr>
              <a:t>)		</a:t>
            </a:r>
            <a:r>
              <a:rPr lang="fr-FR" sz="1400" i="1" dirty="0">
                <a:solidFill>
                  <a:srgbClr val="419BDF"/>
                </a:solidFill>
              </a:rPr>
              <a:t># Prédiction</a:t>
            </a:r>
          </a:p>
          <a:p>
            <a:pPr>
              <a:tabLst>
                <a:tab pos="1558925" algn="ctr"/>
              </a:tabLst>
            </a:pPr>
            <a:r>
              <a:rPr lang="fr-FR" sz="1400" i="1" dirty="0" err="1">
                <a:solidFill>
                  <a:srgbClr val="800080"/>
                </a:solidFill>
              </a:rPr>
              <a:t>print</a:t>
            </a:r>
            <a:r>
              <a:rPr lang="fr-FR" sz="1400" i="1" dirty="0">
                <a:solidFill>
                  <a:srgbClr val="800080"/>
                </a:solidFill>
              </a:rPr>
              <a:t>(</a:t>
            </a:r>
            <a:r>
              <a:rPr lang="fr-FR" sz="1400" i="1" dirty="0" err="1">
                <a:solidFill>
                  <a:srgbClr val="800080"/>
                </a:solidFill>
              </a:rPr>
              <a:t>model.score</a:t>
            </a:r>
            <a:r>
              <a:rPr lang="fr-FR" sz="1400" i="1" dirty="0">
                <a:solidFill>
                  <a:srgbClr val="800080"/>
                </a:solidFill>
              </a:rPr>
              <a:t>(</a:t>
            </a:r>
            <a:r>
              <a:rPr lang="fr-FR" sz="1400" i="1" dirty="0" err="1">
                <a:solidFill>
                  <a:srgbClr val="800080"/>
                </a:solidFill>
              </a:rPr>
              <a:t>Xtest</a:t>
            </a:r>
            <a:r>
              <a:rPr lang="fr-FR" sz="1400" i="1" dirty="0">
                <a:solidFill>
                  <a:srgbClr val="800080"/>
                </a:solidFill>
              </a:rPr>
              <a:t>, </a:t>
            </a:r>
            <a:r>
              <a:rPr lang="fr-FR" sz="1400" i="1" dirty="0" err="1">
                <a:solidFill>
                  <a:srgbClr val="800080"/>
                </a:solidFill>
              </a:rPr>
              <a:t>ytest</a:t>
            </a:r>
            <a:r>
              <a:rPr lang="fr-FR" sz="1400" i="1" dirty="0">
                <a:solidFill>
                  <a:srgbClr val="800080"/>
                </a:solidFill>
              </a:rPr>
              <a:t>))		</a:t>
            </a:r>
            <a:r>
              <a:rPr lang="fr-FR" sz="1400" i="1" dirty="0">
                <a:solidFill>
                  <a:srgbClr val="419BDF"/>
                </a:solidFill>
              </a:rPr>
              <a:t># 100%</a:t>
            </a:r>
          </a:p>
          <a:p>
            <a:pPr>
              <a:tabLst>
                <a:tab pos="1558925" algn="ctr"/>
              </a:tabLst>
            </a:pPr>
            <a:r>
              <a:rPr lang="fr-FR" sz="1400" i="1" dirty="0" err="1">
                <a:solidFill>
                  <a:srgbClr val="800080"/>
                </a:solidFill>
              </a:rPr>
              <a:t>print</a:t>
            </a:r>
            <a:r>
              <a:rPr lang="fr-FR" sz="1400" i="1" dirty="0">
                <a:solidFill>
                  <a:srgbClr val="800080"/>
                </a:solidFill>
              </a:rPr>
              <a:t>(</a:t>
            </a:r>
            <a:r>
              <a:rPr lang="fr-FR" sz="1400" i="1" dirty="0" err="1">
                <a:solidFill>
                  <a:srgbClr val="800080"/>
                </a:solidFill>
              </a:rPr>
              <a:t>confusion_matrix</a:t>
            </a:r>
            <a:r>
              <a:rPr lang="fr-FR" sz="1400" i="1" dirty="0">
                <a:solidFill>
                  <a:srgbClr val="800080"/>
                </a:solidFill>
              </a:rPr>
              <a:t>(</a:t>
            </a:r>
            <a:r>
              <a:rPr lang="fr-FR" sz="1400" i="1" dirty="0" err="1">
                <a:solidFill>
                  <a:srgbClr val="800080"/>
                </a:solidFill>
              </a:rPr>
              <a:t>ytest</a:t>
            </a:r>
            <a:r>
              <a:rPr lang="fr-FR" sz="1400" i="1" dirty="0">
                <a:solidFill>
                  <a:srgbClr val="800080"/>
                </a:solidFill>
              </a:rPr>
              <a:t>, </a:t>
            </a:r>
            <a:r>
              <a:rPr lang="fr-FR" sz="1400" i="1" dirty="0" err="1">
                <a:solidFill>
                  <a:srgbClr val="800080"/>
                </a:solidFill>
              </a:rPr>
              <a:t>ypred</a:t>
            </a:r>
            <a:r>
              <a:rPr lang="fr-FR" sz="1400" i="1" dirty="0">
                <a:solidFill>
                  <a:srgbClr val="800080"/>
                </a:solidFill>
              </a:rPr>
              <a:t>)) 	</a:t>
            </a:r>
            <a:r>
              <a:rPr lang="fr-FR" sz="1400" i="1" dirty="0">
                <a:solidFill>
                  <a:srgbClr val="419BDF"/>
                </a:solidFill>
              </a:rPr>
              <a:t># [16   0    0 </a:t>
            </a:r>
          </a:p>
          <a:p>
            <a:pPr>
              <a:tabLst>
                <a:tab pos="1558925" algn="ctr"/>
              </a:tabLst>
            </a:pPr>
            <a:r>
              <a:rPr lang="fr-FR" sz="1400" i="1" dirty="0">
                <a:solidFill>
                  <a:srgbClr val="419BDF"/>
                </a:solidFill>
              </a:rPr>
              <a:t>				      0   19  0</a:t>
            </a:r>
          </a:p>
          <a:p>
            <a:pPr>
              <a:tabLst>
                <a:tab pos="1558925" algn="ctr"/>
              </a:tabLst>
            </a:pPr>
            <a:r>
              <a:rPr lang="fr-FR" sz="1400" i="1" dirty="0">
                <a:solidFill>
                  <a:srgbClr val="419BDF"/>
                </a:solidFill>
              </a:rPr>
              <a:t>				      0   0    24]</a:t>
            </a:r>
          </a:p>
        </p:txBody>
      </p:sp>
    </p:spTree>
    <p:extLst>
      <p:ext uri="{BB962C8B-B14F-4D97-AF65-F5344CB8AC3E}">
        <p14:creationId xmlns:p14="http://schemas.microsoft.com/office/powerpoint/2010/main" val="209488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2906385"/>
            <a:chOff x="0" y="998538"/>
            <a:chExt cx="9144000" cy="2906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229293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Evaluation</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Les données pour évaluer un modèle ne doivent pas servir lors de la phase d’apprentissage. </a:t>
              </a:r>
            </a:p>
            <a:p>
              <a:pPr lvl="1" algn="just">
                <a:spcAft>
                  <a:spcPts val="600"/>
                </a:spcAft>
                <a:buFont typeface="Wingdings" pitchFamily="2" charset="2"/>
                <a:buChar char="§"/>
              </a:pPr>
              <a:r>
                <a:rPr lang="fr-FR" i="1" dirty="0">
                  <a:solidFill>
                    <a:srgbClr val="800080"/>
                  </a:solidFill>
                  <a:sym typeface="Symbol" panose="05050102010706020507" pitchFamily="18" charset="2"/>
                </a:rPr>
                <a:t> Le </a:t>
              </a:r>
              <a:r>
                <a:rPr lang="fr-FR" i="1" dirty="0" err="1">
                  <a:solidFill>
                    <a:srgbClr val="800080"/>
                  </a:solidFill>
                  <a:sym typeface="Symbol" panose="05050102010706020507" pitchFamily="18" charset="2"/>
                </a:rPr>
                <a:t>Dataset</a:t>
              </a:r>
              <a:r>
                <a:rPr lang="fr-FR" i="1" dirty="0">
                  <a:solidFill>
                    <a:srgbClr val="800080"/>
                  </a:solidFill>
                  <a:sym typeface="Symbol" panose="05050102010706020507" pitchFamily="18" charset="2"/>
                </a:rPr>
                <a:t> doit alors être divisé en deux parties : des données d’entrainement ou </a:t>
              </a:r>
              <a:r>
                <a:rPr lang="fr-FR" i="1" dirty="0" err="1">
                  <a:solidFill>
                    <a:srgbClr val="800080"/>
                  </a:solidFill>
                  <a:sym typeface="Symbol" panose="05050102010706020507" pitchFamily="18" charset="2"/>
                </a:rPr>
                <a:t>TrainSet</a:t>
              </a:r>
              <a:r>
                <a:rPr lang="fr-FR" i="1" dirty="0">
                  <a:solidFill>
                    <a:srgbClr val="800080"/>
                  </a:solidFill>
                  <a:sym typeface="Symbol" panose="05050102010706020507" pitchFamily="18" charset="2"/>
                </a:rPr>
                <a:t> et des données de test ou </a:t>
              </a:r>
              <a:r>
                <a:rPr lang="fr-FR" i="1" dirty="0" err="1">
                  <a:solidFill>
                    <a:srgbClr val="800080"/>
                  </a:solidFill>
                  <a:sym typeface="Symbol" panose="05050102010706020507" pitchFamily="18" charset="2"/>
                </a:rPr>
                <a:t>TestSet</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La fonction </a:t>
              </a:r>
              <a:r>
                <a:rPr lang="fr-FR" i="1" dirty="0" err="1">
                  <a:solidFill>
                    <a:srgbClr val="800080"/>
                  </a:solidFill>
                  <a:sym typeface="Symbol" panose="05050102010706020507" pitchFamily="18" charset="2"/>
                </a:rPr>
                <a:t>train_test_split</a:t>
              </a:r>
              <a:r>
                <a:rPr lang="fr-FR" i="1" dirty="0">
                  <a:solidFill>
                    <a:srgbClr val="800080"/>
                  </a:solidFill>
                  <a:sym typeface="Symbol" panose="05050102010706020507" pitchFamily="18" charset="2"/>
                </a:rPr>
                <a:t> du module </a:t>
              </a:r>
              <a:r>
                <a:rPr lang="fr-FR" i="1" dirty="0" err="1">
                  <a:solidFill>
                    <a:srgbClr val="800080"/>
                  </a:solidFill>
                  <a:sym typeface="Symbol" panose="05050102010706020507" pitchFamily="18" charset="2"/>
                </a:rPr>
                <a:t>modele_selection</a:t>
              </a:r>
              <a:r>
                <a:rPr lang="fr-FR" i="1" dirty="0">
                  <a:solidFill>
                    <a:srgbClr val="800080"/>
                  </a:solidFill>
                  <a:sym typeface="Symbol" panose="05050102010706020507" pitchFamily="18" charset="2"/>
                </a:rPr>
                <a:t> permet de découper un </a:t>
              </a:r>
              <a:r>
                <a:rPr lang="fr-FR" i="1" dirty="0" err="1">
                  <a:solidFill>
                    <a:srgbClr val="800080"/>
                  </a:solidFill>
                  <a:sym typeface="Symbol" panose="05050102010706020507" pitchFamily="18" charset="2"/>
                </a:rPr>
                <a:t>Dataset</a:t>
              </a:r>
              <a:r>
                <a:rPr lang="fr-FR" i="1" dirty="0">
                  <a:solidFill>
                    <a:srgbClr val="800080"/>
                  </a:solidFill>
                  <a:sym typeface="Symbol" panose="05050102010706020507" pitchFamily="18" charset="2"/>
                </a:rPr>
                <a:t> en un jeu pour l’entrainement et un pour le test.</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Validation d’un modèle</a:t>
              </a:r>
              <a:endParaRPr lang="fr-FR" sz="2000" b="1" dirty="0">
                <a:solidFill>
                  <a:schemeClr val="folHlink"/>
                </a:solidFill>
              </a:endParaRPr>
            </a:p>
          </p:txBody>
        </p:sp>
      </p:grpSp>
      <p:sp>
        <p:nvSpPr>
          <p:cNvPr id="12" name="Rectangle 1">
            <a:extLst>
              <a:ext uri="{FF2B5EF4-FFF2-40B4-BE49-F238E27FC236}">
                <a16:creationId xmlns:a16="http://schemas.microsoft.com/office/drawing/2014/main" id="{F2A07CA0-2433-BC41-8704-77F590CA1BB2}"/>
              </a:ext>
            </a:extLst>
          </p:cNvPr>
          <p:cNvSpPr>
            <a:spLocks noChangeArrowheads="1"/>
          </p:cNvSpPr>
          <p:nvPr/>
        </p:nvSpPr>
        <p:spPr bwMode="auto">
          <a:xfrm>
            <a:off x="501790" y="3942981"/>
            <a:ext cx="8269930"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419BDF"/>
                </a:solidFill>
              </a:rPr>
              <a:t># Récupération de la fonction de découpage des données en Train et Test</a:t>
            </a:r>
            <a:endParaRPr lang="fr-FR" sz="1400" i="1" dirty="0">
              <a:solidFill>
                <a:srgbClr val="800080"/>
              </a:solidFill>
            </a:endParaRPr>
          </a:p>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sklearn.model_selection</a:t>
            </a:r>
            <a:r>
              <a:rPr lang="fr-FR" sz="1400" i="1" dirty="0">
                <a:solidFill>
                  <a:srgbClr val="800080"/>
                </a:solidFill>
              </a:rPr>
              <a:t> import </a:t>
            </a:r>
            <a:r>
              <a:rPr lang="fr-FR" sz="1400" i="1" dirty="0" err="1">
                <a:solidFill>
                  <a:srgbClr val="800080"/>
                </a:solidFill>
              </a:rPr>
              <a:t>train_test_split</a:t>
            </a:r>
            <a:r>
              <a:rPr lang="fr-FR" sz="1400" i="1" dirty="0">
                <a:solidFill>
                  <a:srgbClr val="800080"/>
                </a:solidFill>
              </a:rPr>
              <a:t> </a:t>
            </a:r>
          </a:p>
          <a:p>
            <a:pPr>
              <a:tabLst>
                <a:tab pos="1558925" algn="ctr"/>
              </a:tabLst>
            </a:pPr>
            <a:r>
              <a:rPr lang="fr-FR" sz="1400" i="1" dirty="0">
                <a:solidFill>
                  <a:srgbClr val="800080"/>
                </a:solidFill>
              </a:rPr>
              <a:t>iris = </a:t>
            </a:r>
            <a:r>
              <a:rPr lang="fr-FR" sz="1400" i="1" dirty="0" err="1">
                <a:solidFill>
                  <a:srgbClr val="800080"/>
                </a:solidFill>
              </a:rPr>
              <a:t>datasets.load_iris</a:t>
            </a:r>
            <a:r>
              <a:rPr lang="fr-FR" sz="1400" i="1" dirty="0">
                <a:solidFill>
                  <a:srgbClr val="800080"/>
                </a:solidFill>
              </a:rPr>
              <a:t>()	</a:t>
            </a:r>
          </a:p>
          <a:p>
            <a:pPr>
              <a:tabLst>
                <a:tab pos="1558925" algn="ctr"/>
              </a:tabLst>
            </a:pPr>
            <a:r>
              <a:rPr lang="fr-FR" sz="1400" i="1" dirty="0">
                <a:solidFill>
                  <a:srgbClr val="419BDF"/>
                </a:solidFill>
              </a:rPr>
              <a:t># Découpage du </a:t>
            </a:r>
            <a:r>
              <a:rPr lang="fr-FR" sz="1400" i="1" dirty="0" err="1">
                <a:solidFill>
                  <a:srgbClr val="419BDF"/>
                </a:solidFill>
              </a:rPr>
              <a:t>DataSet</a:t>
            </a:r>
            <a:r>
              <a:rPr lang="fr-FR" sz="1400" i="1" dirty="0">
                <a:solidFill>
                  <a:srgbClr val="419BDF"/>
                </a:solidFill>
              </a:rPr>
              <a:t> en un jeu de données pour l’apprentissage et un pour l’évaluation</a:t>
            </a:r>
            <a:endParaRPr lang="fr-FR" sz="1400" i="1" dirty="0">
              <a:solidFill>
                <a:srgbClr val="800080"/>
              </a:solidFill>
            </a:endParaRPr>
          </a:p>
          <a:p>
            <a:pPr>
              <a:tabLst>
                <a:tab pos="1558925" algn="ctr"/>
              </a:tabLst>
            </a:pPr>
            <a:r>
              <a:rPr lang="fr-FR" sz="1400" i="1" dirty="0" err="1">
                <a:solidFill>
                  <a:srgbClr val="800080"/>
                </a:solidFill>
              </a:rPr>
              <a:t>Xtrain</a:t>
            </a:r>
            <a:r>
              <a:rPr lang="fr-FR" sz="1400" i="1" dirty="0">
                <a:solidFill>
                  <a:srgbClr val="800080"/>
                </a:solidFill>
              </a:rPr>
              <a:t>, </a:t>
            </a:r>
            <a:r>
              <a:rPr lang="fr-FR" sz="1400" i="1" dirty="0" err="1">
                <a:solidFill>
                  <a:srgbClr val="800080"/>
                </a:solidFill>
              </a:rPr>
              <a:t>Xtest</a:t>
            </a:r>
            <a:r>
              <a:rPr lang="fr-FR" sz="1400" i="1" dirty="0">
                <a:solidFill>
                  <a:srgbClr val="800080"/>
                </a:solidFill>
              </a:rPr>
              <a:t>, </a:t>
            </a:r>
            <a:r>
              <a:rPr lang="fr-FR" sz="1400" i="1" dirty="0" err="1">
                <a:solidFill>
                  <a:srgbClr val="800080"/>
                </a:solidFill>
              </a:rPr>
              <a:t>Ytrain</a:t>
            </a:r>
            <a:r>
              <a:rPr lang="fr-FR" sz="1400" i="1" dirty="0">
                <a:solidFill>
                  <a:srgbClr val="800080"/>
                </a:solidFill>
              </a:rPr>
              <a:t>, </a:t>
            </a:r>
            <a:r>
              <a:rPr lang="fr-FR" sz="1400" i="1" dirty="0" err="1">
                <a:solidFill>
                  <a:srgbClr val="800080"/>
                </a:solidFill>
              </a:rPr>
              <a:t>Ytest</a:t>
            </a:r>
            <a:r>
              <a:rPr lang="fr-FR" sz="1400" i="1" dirty="0">
                <a:solidFill>
                  <a:srgbClr val="800080"/>
                </a:solidFill>
              </a:rPr>
              <a:t> = </a:t>
            </a:r>
            <a:r>
              <a:rPr lang="fr-FR" sz="1400" i="1" dirty="0" err="1">
                <a:solidFill>
                  <a:srgbClr val="800080"/>
                </a:solidFill>
              </a:rPr>
              <a:t>train_test_split</a:t>
            </a:r>
            <a:r>
              <a:rPr lang="fr-FR" sz="1400" i="1" dirty="0">
                <a:solidFill>
                  <a:srgbClr val="800080"/>
                </a:solidFill>
              </a:rPr>
              <a:t>(</a:t>
            </a:r>
            <a:r>
              <a:rPr lang="fr-FR" sz="1400" i="1" dirty="0" err="1">
                <a:solidFill>
                  <a:srgbClr val="800080"/>
                </a:solidFill>
              </a:rPr>
              <a:t>iris.data</a:t>
            </a:r>
            <a:r>
              <a:rPr lang="fr-FR" sz="1400" i="1" dirty="0">
                <a:solidFill>
                  <a:srgbClr val="800080"/>
                </a:solidFill>
              </a:rPr>
              <a:t>, </a:t>
            </a:r>
            <a:r>
              <a:rPr lang="fr-FR" sz="1400" i="1" dirty="0" err="1">
                <a:solidFill>
                  <a:srgbClr val="800080"/>
                </a:solidFill>
              </a:rPr>
              <a:t>iris.target</a:t>
            </a:r>
            <a:r>
              <a:rPr lang="fr-FR" sz="1400" i="1" dirty="0">
                <a:solidFill>
                  <a:srgbClr val="800080"/>
                </a:solidFill>
              </a:rPr>
              <a:t>, </a:t>
            </a:r>
            <a:r>
              <a:rPr lang="fr-FR" sz="1400" i="1" dirty="0" err="1">
                <a:solidFill>
                  <a:srgbClr val="800080"/>
                </a:solidFill>
              </a:rPr>
              <a:t>test_size</a:t>
            </a:r>
            <a:r>
              <a:rPr lang="fr-FR" sz="1400" i="1" dirty="0">
                <a:solidFill>
                  <a:srgbClr val="800080"/>
                </a:solidFill>
              </a:rPr>
              <a:t>=0.2)</a:t>
            </a:r>
          </a:p>
          <a:p>
            <a:pPr>
              <a:tabLst>
                <a:tab pos="1558925" algn="ctr"/>
              </a:tabLst>
            </a:pPr>
            <a:r>
              <a:rPr lang="fr-FR" sz="1400" i="1" dirty="0">
                <a:solidFill>
                  <a:srgbClr val="800080"/>
                </a:solidFill>
              </a:rPr>
              <a:t>model = </a:t>
            </a:r>
            <a:r>
              <a:rPr lang="fr-FR" sz="1400" i="1" dirty="0" err="1">
                <a:solidFill>
                  <a:srgbClr val="800080"/>
                </a:solidFill>
              </a:rPr>
              <a:t>KNeighborsClassifier</a:t>
            </a:r>
            <a:r>
              <a:rPr lang="fr-FR" sz="1400" i="1" dirty="0">
                <a:solidFill>
                  <a:srgbClr val="800080"/>
                </a:solidFill>
              </a:rPr>
              <a:t>(</a:t>
            </a:r>
            <a:r>
              <a:rPr lang="fr-FR" sz="1400" i="1" dirty="0" err="1">
                <a:solidFill>
                  <a:srgbClr val="800080"/>
                </a:solidFill>
              </a:rPr>
              <a:t>n_neighbors</a:t>
            </a:r>
            <a:r>
              <a:rPr lang="fr-FR" sz="1400" i="1" dirty="0">
                <a:solidFill>
                  <a:srgbClr val="800080"/>
                </a:solidFill>
              </a:rPr>
              <a:t>=3)	</a:t>
            </a:r>
            <a:r>
              <a:rPr lang="fr-FR" sz="1400" i="1" dirty="0">
                <a:solidFill>
                  <a:srgbClr val="419BDF"/>
                </a:solidFill>
              </a:rPr>
              <a:t> 	# Modèle trois plus proches voisins</a:t>
            </a:r>
            <a:endParaRPr lang="fr-FR" sz="1400" i="1" dirty="0">
              <a:solidFill>
                <a:srgbClr val="800080"/>
              </a:solidFill>
            </a:endParaRPr>
          </a:p>
          <a:p>
            <a:pPr>
              <a:tabLst>
                <a:tab pos="1558925" algn="ctr"/>
              </a:tabLst>
            </a:pPr>
            <a:r>
              <a:rPr lang="fr-FR" sz="1400" i="1" dirty="0" err="1">
                <a:solidFill>
                  <a:srgbClr val="800080"/>
                </a:solidFill>
              </a:rPr>
              <a:t>model.fit</a:t>
            </a:r>
            <a:r>
              <a:rPr lang="fr-FR" sz="1400" i="1" dirty="0">
                <a:solidFill>
                  <a:srgbClr val="800080"/>
                </a:solidFill>
              </a:rPr>
              <a:t>(</a:t>
            </a:r>
            <a:r>
              <a:rPr lang="fr-FR" sz="1400" i="1" dirty="0" err="1">
                <a:solidFill>
                  <a:srgbClr val="800080"/>
                </a:solidFill>
              </a:rPr>
              <a:t>Xtrain</a:t>
            </a:r>
            <a:r>
              <a:rPr lang="fr-FR" sz="1400" i="1" dirty="0">
                <a:solidFill>
                  <a:srgbClr val="800080"/>
                </a:solidFill>
              </a:rPr>
              <a:t>, </a:t>
            </a:r>
            <a:r>
              <a:rPr lang="fr-FR" sz="1400" i="1" dirty="0" err="1">
                <a:solidFill>
                  <a:srgbClr val="800080"/>
                </a:solidFill>
              </a:rPr>
              <a:t>Ytrain</a:t>
            </a:r>
            <a:r>
              <a:rPr lang="fr-FR" sz="1400" i="1" dirty="0">
                <a:solidFill>
                  <a:srgbClr val="800080"/>
                </a:solidFill>
              </a:rPr>
              <a:t>)				</a:t>
            </a:r>
            <a:r>
              <a:rPr lang="fr-FR" sz="1400" i="1" dirty="0">
                <a:solidFill>
                  <a:srgbClr val="419BDF"/>
                </a:solidFill>
              </a:rPr>
              <a:t># Apprentissage : données entrainement</a:t>
            </a:r>
          </a:p>
          <a:p>
            <a:pPr>
              <a:tabLst>
                <a:tab pos="1558925" algn="ctr"/>
              </a:tabLst>
            </a:pPr>
            <a:r>
              <a:rPr lang="fr-FR" sz="1400" i="1" dirty="0" err="1">
                <a:solidFill>
                  <a:srgbClr val="800080"/>
                </a:solidFill>
              </a:rPr>
              <a:t>print</a:t>
            </a:r>
            <a:r>
              <a:rPr lang="fr-FR" sz="1400" i="1" dirty="0">
                <a:solidFill>
                  <a:srgbClr val="800080"/>
                </a:solidFill>
              </a:rPr>
              <a:t>(</a:t>
            </a:r>
            <a:r>
              <a:rPr lang="fr-FR" sz="1400" i="1" dirty="0" err="1">
                <a:solidFill>
                  <a:srgbClr val="800080"/>
                </a:solidFill>
              </a:rPr>
              <a:t>model.score</a:t>
            </a:r>
            <a:r>
              <a:rPr lang="fr-FR" sz="1400" i="1" dirty="0">
                <a:solidFill>
                  <a:srgbClr val="800080"/>
                </a:solidFill>
              </a:rPr>
              <a:t>(</a:t>
            </a:r>
            <a:r>
              <a:rPr lang="fr-FR" sz="1400" i="1" dirty="0" err="1">
                <a:solidFill>
                  <a:srgbClr val="800080"/>
                </a:solidFill>
              </a:rPr>
              <a:t>Xtest</a:t>
            </a:r>
            <a:r>
              <a:rPr lang="fr-FR" sz="1400" i="1" dirty="0">
                <a:solidFill>
                  <a:srgbClr val="800080"/>
                </a:solidFill>
              </a:rPr>
              <a:t>, </a:t>
            </a:r>
            <a:r>
              <a:rPr lang="fr-FR" sz="1400" i="1" dirty="0" err="1">
                <a:solidFill>
                  <a:srgbClr val="800080"/>
                </a:solidFill>
              </a:rPr>
              <a:t>Ytest</a:t>
            </a:r>
            <a:r>
              <a:rPr lang="fr-FR" sz="1400" i="1" dirty="0">
                <a:solidFill>
                  <a:srgbClr val="800080"/>
                </a:solidFill>
              </a:rPr>
              <a:t>))			</a:t>
            </a:r>
            <a:r>
              <a:rPr lang="fr-FR" sz="1400" i="1" dirty="0">
                <a:solidFill>
                  <a:srgbClr val="419BDF"/>
                </a:solidFill>
              </a:rPr>
              <a:t># Evaluation : données de test</a:t>
            </a:r>
            <a:endParaRPr lang="fr-FR" sz="1400" i="1" dirty="0">
              <a:solidFill>
                <a:srgbClr val="800080"/>
              </a:solidFill>
            </a:endParaRPr>
          </a:p>
        </p:txBody>
      </p:sp>
      <p:sp>
        <p:nvSpPr>
          <p:cNvPr id="14" name="Rectangle 1">
            <a:extLst>
              <a:ext uri="{FF2B5EF4-FFF2-40B4-BE49-F238E27FC236}">
                <a16:creationId xmlns:a16="http://schemas.microsoft.com/office/drawing/2014/main" id="{09E567AB-6775-4B4B-B050-B27646761166}"/>
              </a:ext>
            </a:extLst>
          </p:cNvPr>
          <p:cNvSpPr>
            <a:spLocks noChangeArrowheads="1"/>
          </p:cNvSpPr>
          <p:nvPr/>
        </p:nvSpPr>
        <p:spPr bwMode="auto">
          <a:xfrm>
            <a:off x="484099" y="5936773"/>
            <a:ext cx="8269930"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a:t>
            </a:r>
            <a:r>
              <a:rPr lang="fr-FR" sz="1400" i="1" dirty="0" err="1">
                <a:solidFill>
                  <a:srgbClr val="800080"/>
                </a:solidFill>
              </a:rPr>
              <a:t>from</a:t>
            </a:r>
            <a:r>
              <a:rPr lang="fr-FR" sz="1400" i="1" dirty="0">
                <a:solidFill>
                  <a:srgbClr val="800080"/>
                </a:solidFill>
              </a:rPr>
              <a:t> </a:t>
            </a:r>
            <a:r>
              <a:rPr lang="fr-FR" sz="1400" i="1" dirty="0" err="1">
                <a:solidFill>
                  <a:srgbClr val="800080"/>
                </a:solidFill>
              </a:rPr>
              <a:t>sklearn.metrics</a:t>
            </a:r>
            <a:r>
              <a:rPr lang="fr-FR" sz="1400" i="1" dirty="0">
                <a:solidFill>
                  <a:srgbClr val="800080"/>
                </a:solidFill>
              </a:rPr>
              <a:t> import </a:t>
            </a:r>
            <a:r>
              <a:rPr lang="fr-FR" sz="1400" i="1" dirty="0" err="1">
                <a:solidFill>
                  <a:srgbClr val="800080"/>
                </a:solidFill>
              </a:rPr>
              <a:t>confusion_matrix</a:t>
            </a:r>
            <a:r>
              <a:rPr lang="fr-FR" sz="1400" i="1" dirty="0">
                <a:solidFill>
                  <a:srgbClr val="800080"/>
                </a:solidFill>
              </a:rPr>
              <a:t>                     </a:t>
            </a:r>
            <a:r>
              <a:rPr lang="fr-FR" sz="1400" i="1" dirty="0">
                <a:solidFill>
                  <a:srgbClr val="419BDF"/>
                </a:solidFill>
              </a:rPr>
              <a:t># Evaluation de la pertinence d’un modèle</a:t>
            </a:r>
          </a:p>
          <a:p>
            <a:pPr>
              <a:tabLst>
                <a:tab pos="1558925" algn="ctr"/>
              </a:tabLst>
            </a:pPr>
            <a:r>
              <a:rPr lang="fr-FR" sz="1400" i="1" dirty="0">
                <a:solidFill>
                  <a:srgbClr val="419BDF"/>
                </a:solidFill>
              </a:rPr>
              <a:t># Retourne les erreurs de classement du modèle </a:t>
            </a:r>
            <a:endParaRPr lang="fr-FR" sz="1400" i="1" dirty="0">
              <a:solidFill>
                <a:srgbClr val="800080"/>
              </a:solidFill>
            </a:endParaRPr>
          </a:p>
          <a:p>
            <a:pPr>
              <a:tabLst>
                <a:tab pos="1558925" algn="ctr"/>
              </a:tabLst>
            </a:pPr>
            <a:r>
              <a:rPr lang="fr-FR" sz="1400" i="1" dirty="0" err="1">
                <a:solidFill>
                  <a:srgbClr val="800080"/>
                </a:solidFill>
              </a:rPr>
              <a:t>confusion_matrix</a:t>
            </a:r>
            <a:r>
              <a:rPr lang="fr-FR" sz="1400" i="1" dirty="0">
                <a:solidFill>
                  <a:srgbClr val="800080"/>
                </a:solidFill>
              </a:rPr>
              <a:t>(</a:t>
            </a:r>
            <a:r>
              <a:rPr lang="fr-FR" sz="1400" i="1" dirty="0" err="1">
                <a:solidFill>
                  <a:srgbClr val="800080"/>
                </a:solidFill>
              </a:rPr>
              <a:t>Ytest</a:t>
            </a:r>
            <a:r>
              <a:rPr lang="fr-FR" sz="1400" i="1" dirty="0">
                <a:solidFill>
                  <a:srgbClr val="800080"/>
                </a:solidFill>
              </a:rPr>
              <a:t>, </a:t>
            </a:r>
            <a:r>
              <a:rPr lang="fr-FR" sz="1400" i="1" dirty="0" err="1">
                <a:solidFill>
                  <a:srgbClr val="800080"/>
                </a:solidFill>
              </a:rPr>
              <a:t>model.predict</a:t>
            </a:r>
            <a:r>
              <a:rPr lang="fr-FR" sz="1400" i="1" dirty="0">
                <a:solidFill>
                  <a:srgbClr val="800080"/>
                </a:solidFill>
              </a:rPr>
              <a:t>(</a:t>
            </a:r>
            <a:r>
              <a:rPr lang="fr-FR" sz="1400" i="1" dirty="0" err="1">
                <a:solidFill>
                  <a:srgbClr val="800080"/>
                </a:solidFill>
              </a:rPr>
              <a:t>Xtest</a:t>
            </a:r>
            <a:r>
              <a:rPr lang="fr-FR" sz="1400" i="1" dirty="0">
                <a:solidFill>
                  <a:srgbClr val="800080"/>
                </a:solidFill>
              </a:rPr>
              <a:t>))	</a:t>
            </a:r>
            <a:r>
              <a:rPr lang="fr-FR" sz="1400" i="1" dirty="0">
                <a:solidFill>
                  <a:srgbClr val="419BDF"/>
                </a:solidFill>
              </a:rPr>
              <a:t> 	</a:t>
            </a:r>
            <a:endParaRPr lang="fr-FR" sz="1400" i="1" dirty="0">
              <a:solidFill>
                <a:srgbClr val="800080"/>
              </a:solidFill>
            </a:endParaRPr>
          </a:p>
        </p:txBody>
      </p:sp>
    </p:spTree>
    <p:extLst>
      <p:ext uri="{BB962C8B-B14F-4D97-AF65-F5344CB8AC3E}">
        <p14:creationId xmlns:p14="http://schemas.microsoft.com/office/powerpoint/2010/main" val="225208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3691689" y="182563"/>
            <a:ext cx="530626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 UEINF14 : Outils et techniques de l’IA</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4" y="544513"/>
            <a:ext cx="3130986" cy="400110"/>
          </a:xfrm>
          <a:prstGeom prst="rect">
            <a:avLst/>
          </a:prstGeom>
          <a:noFill/>
          <a:ln w="9525">
            <a:noFill/>
            <a:miter lim="800000"/>
            <a:headEnd/>
            <a:tailEnd/>
          </a:ln>
          <a:effectLst/>
        </p:spPr>
        <p:txBody>
          <a:bodyPr wrap="none">
            <a:spAutoFit/>
          </a:bodyPr>
          <a:lstStyle/>
          <a:p>
            <a:pPr algn="r"/>
            <a:r>
              <a:rPr lang="fr-FR" sz="2000" b="1" i="1">
                <a:solidFill>
                  <a:srgbClr val="3366CC"/>
                </a:solidFill>
              </a:rPr>
              <a:t>Licence 3 - Informatique</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30153"/>
            <a:chOff x="0" y="998538"/>
            <a:chExt cx="9144000" cy="543015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416859" y="1611988"/>
              <a:ext cx="8635702" cy="481670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Les hyper-paramètres</a:t>
              </a:r>
              <a:endParaRPr lang="fr-FR" sz="2000" i="1" dirty="0">
                <a:solidFill>
                  <a:srgbClr val="800080"/>
                </a:solidFill>
              </a:endParaRPr>
            </a:p>
            <a:p>
              <a:pPr lvl="1" algn="just">
                <a:spcAft>
                  <a:spcPts val="600"/>
                </a:spcAft>
                <a:buFont typeface="Wingdings" pitchFamily="2" charset="2"/>
                <a:buChar char="§"/>
              </a:pPr>
              <a:r>
                <a:rPr lang="fr-FR" i="1" dirty="0">
                  <a:solidFill>
                    <a:srgbClr val="800080"/>
                  </a:solidFill>
                  <a:sym typeface="Symbol" panose="05050102010706020507" pitchFamily="18" charset="2"/>
                </a:rPr>
                <a:t> Les hyper-paramètres sont des paramètres qui ne sont pas directement appris par les modèles, ils doivent être ajustés.</a:t>
              </a:r>
            </a:p>
            <a:p>
              <a:pPr lvl="1" algn="just">
                <a:spcAft>
                  <a:spcPts val="600"/>
                </a:spcAft>
                <a:buFont typeface="Wingdings" pitchFamily="2" charset="2"/>
                <a:buChar char="§"/>
              </a:pPr>
              <a:r>
                <a:rPr lang="fr-FR" i="1" dirty="0">
                  <a:solidFill>
                    <a:srgbClr val="800080"/>
                  </a:solidFill>
                  <a:sym typeface="Symbol" panose="05050102010706020507" pitchFamily="18" charset="2"/>
                </a:rPr>
                <a:t> Les algorithmes d’apprentissage, de </a:t>
              </a:r>
              <a:r>
                <a:rPr lang="fr-FR" i="1" dirty="0" err="1">
                  <a:solidFill>
                    <a:srgbClr val="800080"/>
                  </a:solidFill>
                  <a:sym typeface="Symbol" panose="05050102010706020507" pitchFamily="18" charset="2"/>
                </a:rPr>
                <a:t>clustering</a:t>
              </a:r>
              <a:r>
                <a:rPr lang="fr-FR" i="1" dirty="0">
                  <a:solidFill>
                    <a:srgbClr val="800080"/>
                  </a:solidFill>
                  <a:sym typeface="Symbol" panose="05050102010706020507" pitchFamily="18" charset="2"/>
                </a:rPr>
                <a:t> … utilisent des hyper paramètres spécifiques.</a:t>
              </a:r>
            </a:p>
            <a:p>
              <a:pPr lvl="1" algn="just">
                <a:spcAft>
                  <a:spcPts val="600"/>
                </a:spcAft>
                <a:buFont typeface="Wingdings" pitchFamily="2" charset="2"/>
                <a:buChar char="§"/>
              </a:pPr>
              <a:r>
                <a:rPr lang="fr-FR" i="1" dirty="0">
                  <a:solidFill>
                    <a:srgbClr val="800080"/>
                  </a:solidFill>
                  <a:sym typeface="Symbol" panose="05050102010706020507" pitchFamily="18" charset="2"/>
                </a:rPr>
                <a:t> Dans </a:t>
              </a:r>
              <a:r>
                <a:rPr lang="fr-FR" i="1" dirty="0" err="1">
                  <a:solidFill>
                    <a:srgbClr val="800080"/>
                  </a:solidFill>
                  <a:sym typeface="Symbol" panose="05050102010706020507" pitchFamily="18" charset="2"/>
                </a:rPr>
                <a:t>scikit-learn</a:t>
              </a:r>
              <a:r>
                <a:rPr lang="fr-FR" i="1" dirty="0">
                  <a:solidFill>
                    <a:srgbClr val="800080"/>
                  </a:solidFill>
                  <a:sym typeface="Symbol" panose="05050102010706020507" pitchFamily="18" charset="2"/>
                </a:rPr>
                <a:t>, ils sont passés en tant qu'arguments au constructeur des classes du modèle. La fonction </a:t>
              </a:r>
              <a:r>
                <a:rPr lang="fr-FR" i="1" dirty="0" err="1">
                  <a:solidFill>
                    <a:srgbClr val="800080"/>
                  </a:solidFill>
                  <a:sym typeface="Symbol" panose="05050102010706020507" pitchFamily="18" charset="2"/>
                </a:rPr>
                <a:t>modèle.get_params</a:t>
              </a:r>
              <a:r>
                <a:rPr lang="fr-FR" i="1" dirty="0">
                  <a:solidFill>
                    <a:srgbClr val="800080"/>
                  </a:solidFill>
                  <a:sym typeface="Symbol" panose="05050102010706020507" pitchFamily="18" charset="2"/>
                </a:rPr>
                <a:t>() retourne la liste des hyper-paramètres du modèle ainsi que leurs valeurs.</a:t>
              </a:r>
            </a:p>
            <a:p>
              <a:pPr lvl="1" algn="just">
                <a:spcAft>
                  <a:spcPts val="600"/>
                </a:spcAft>
                <a:buFont typeface="Wingdings" pitchFamily="2" charset="2"/>
                <a:buChar char="§"/>
              </a:pPr>
              <a:r>
                <a:rPr lang="fr-FR" i="1" dirty="0">
                  <a:solidFill>
                    <a:srgbClr val="800080"/>
                  </a:solidFill>
                  <a:sym typeface="Symbol" panose="05050102010706020507" pitchFamily="18" charset="2"/>
                </a:rPr>
                <a:t> Pour régler les hyper-paramètres et augmenter le score de la fonction d’apprentissage, on doit disposer d’un jeu de données, différent du </a:t>
              </a:r>
              <a:r>
                <a:rPr lang="fr-FR" i="1" dirty="0" err="1">
                  <a:solidFill>
                    <a:srgbClr val="800080"/>
                  </a:solidFill>
                  <a:sym typeface="Symbol" panose="05050102010706020507" pitchFamily="18" charset="2"/>
                </a:rPr>
                <a:t>TestSet</a:t>
              </a:r>
              <a:r>
                <a:rPr lang="fr-FR" i="1" dirty="0">
                  <a:solidFill>
                    <a:srgbClr val="800080"/>
                  </a:solidFill>
                  <a:sym typeface="Symbol" panose="05050102010706020507" pitchFamily="18" charset="2"/>
                </a:rPr>
                <a:t> et du </a:t>
              </a:r>
              <a:r>
                <a:rPr lang="fr-FR" i="1" dirty="0" err="1">
                  <a:solidFill>
                    <a:srgbClr val="800080"/>
                  </a:solidFill>
                  <a:sym typeface="Symbol" panose="05050102010706020507" pitchFamily="18" charset="2"/>
                </a:rPr>
                <a:t>TrainSet</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On découpe alors le </a:t>
              </a:r>
              <a:r>
                <a:rPr lang="fr-FR" i="1" dirty="0" err="1">
                  <a:solidFill>
                    <a:srgbClr val="800080"/>
                  </a:solidFill>
                  <a:sym typeface="Symbol" panose="05050102010706020507" pitchFamily="18" charset="2"/>
                </a:rPr>
                <a:t>Dataset</a:t>
              </a:r>
              <a:r>
                <a:rPr lang="fr-FR" i="1" dirty="0">
                  <a:solidFill>
                    <a:srgbClr val="800080"/>
                  </a:solidFill>
                  <a:sym typeface="Symbol" panose="05050102010706020507" pitchFamily="18" charset="2"/>
                </a:rPr>
                <a:t> en un </a:t>
              </a:r>
              <a:r>
                <a:rPr lang="fr-FR" i="1" dirty="0" err="1">
                  <a:solidFill>
                    <a:srgbClr val="800080"/>
                  </a:solidFill>
                  <a:sym typeface="Symbol" panose="05050102010706020507" pitchFamily="18" charset="2"/>
                </a:rPr>
                <a:t>TrainSet</a:t>
              </a:r>
              <a:r>
                <a:rPr lang="fr-FR" i="1" dirty="0">
                  <a:solidFill>
                    <a:srgbClr val="800080"/>
                  </a:solidFill>
                  <a:sym typeface="Symbol" panose="05050102010706020507" pitchFamily="18" charset="2"/>
                </a:rPr>
                <a:t> un </a:t>
              </a:r>
              <a:r>
                <a:rPr lang="fr-FR" i="1" dirty="0" err="1">
                  <a:solidFill>
                    <a:srgbClr val="800080"/>
                  </a:solidFill>
                  <a:sym typeface="Symbol" panose="05050102010706020507" pitchFamily="18" charset="2"/>
                </a:rPr>
                <a:t>TestSet</a:t>
              </a:r>
              <a:r>
                <a:rPr lang="fr-FR" i="1" dirty="0">
                  <a:solidFill>
                    <a:srgbClr val="800080"/>
                  </a:solidFill>
                  <a:sym typeface="Symbol" panose="05050102010706020507" pitchFamily="18" charset="2"/>
                </a:rPr>
                <a:t> et </a:t>
              </a:r>
              <a:r>
                <a:rPr lang="fr-FR" i="1" dirty="0" err="1">
                  <a:solidFill>
                    <a:srgbClr val="800080"/>
                  </a:solidFill>
                  <a:sym typeface="Symbol" panose="05050102010706020507" pitchFamily="18" charset="2"/>
                </a:rPr>
                <a:t>ValidationSet</a:t>
              </a:r>
              <a:r>
                <a:rPr lang="fr-FR" i="1" dirty="0">
                  <a:solidFill>
                    <a:srgbClr val="800080"/>
                  </a:solidFill>
                  <a:sym typeface="Symbol" panose="05050102010706020507" pitchFamily="18" charset="2"/>
                </a:rPr>
                <a:t>.</a:t>
              </a:r>
            </a:p>
            <a:p>
              <a:pPr lvl="1" algn="just">
                <a:spcAft>
                  <a:spcPts val="600"/>
                </a:spcAft>
                <a:buFont typeface="Wingdings" pitchFamily="2" charset="2"/>
                <a:buChar char="§"/>
              </a:pPr>
              <a:r>
                <a:rPr lang="fr-FR" i="1" dirty="0">
                  <a:solidFill>
                    <a:srgbClr val="800080"/>
                  </a:solidFill>
                  <a:sym typeface="Symbol" panose="05050102010706020507" pitchFamily="18" charset="2"/>
                </a:rPr>
                <a:t> On entraine le modèle sur le </a:t>
              </a:r>
              <a:r>
                <a:rPr lang="fr-FR" i="1" dirty="0" err="1">
                  <a:solidFill>
                    <a:srgbClr val="800080"/>
                  </a:solidFill>
                  <a:sym typeface="Symbol" panose="05050102010706020507" pitchFamily="18" charset="2"/>
                </a:rPr>
                <a:t>TrainSet</a:t>
              </a:r>
              <a:r>
                <a:rPr lang="fr-FR" i="1" dirty="0">
                  <a:solidFill>
                    <a:srgbClr val="800080"/>
                  </a:solidFill>
                  <a:sym typeface="Symbol" panose="05050102010706020507" pitchFamily="18" charset="2"/>
                </a:rPr>
                <a:t> avec différentes valeurs des hyper-paramètres, le </a:t>
              </a:r>
              <a:r>
                <a:rPr lang="fr-FR" i="1" dirty="0" err="1">
                  <a:solidFill>
                    <a:srgbClr val="800080"/>
                  </a:solidFill>
                  <a:sym typeface="Symbol" panose="05050102010706020507" pitchFamily="18" charset="2"/>
                </a:rPr>
                <a:t>ValidationSet</a:t>
              </a:r>
              <a:r>
                <a:rPr lang="fr-FR" i="1" dirty="0">
                  <a:solidFill>
                    <a:srgbClr val="800080"/>
                  </a:solidFill>
                  <a:sym typeface="Symbol" panose="05050102010706020507" pitchFamily="18" charset="2"/>
                </a:rPr>
                <a:t> permet de retenir le meilleur réglage.</a:t>
              </a:r>
            </a:p>
            <a:p>
              <a:pPr lvl="1" algn="just">
                <a:spcAft>
                  <a:spcPts val="600"/>
                </a:spcAft>
                <a:buFont typeface="Wingdings" pitchFamily="2" charset="2"/>
                <a:buChar char="§"/>
              </a:pPr>
              <a:r>
                <a:rPr lang="fr-FR" i="1" dirty="0">
                  <a:solidFill>
                    <a:srgbClr val="800080"/>
                  </a:solidFill>
                  <a:sym typeface="Symbol" panose="05050102010706020507" pitchFamily="18" charset="2"/>
                </a:rPr>
                <a:t> Le modèle avec le meilleur réglage peut alors être évalué sur le </a:t>
              </a:r>
              <a:r>
                <a:rPr lang="fr-FR" i="1" dirty="0" err="1">
                  <a:solidFill>
                    <a:srgbClr val="800080"/>
                  </a:solidFill>
                  <a:sym typeface="Symbol" panose="05050102010706020507" pitchFamily="18" charset="2"/>
                </a:rPr>
                <a:t>TestSet</a:t>
              </a:r>
              <a:r>
                <a:rPr lang="fr-FR" i="1" dirty="0">
                  <a:solidFill>
                    <a:srgbClr val="800080"/>
                  </a:solidFill>
                  <a:sym typeface="Symbol" panose="05050102010706020507" pitchFamily="18" charset="2"/>
                </a:rPr>
                <a:t>.</a:t>
              </a: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Validation d’un modèle</a:t>
              </a:r>
              <a:endParaRPr lang="fr-FR" sz="2000" b="1" dirty="0">
                <a:solidFill>
                  <a:schemeClr val="folHlink"/>
                </a:solidFill>
              </a:endParaRPr>
            </a:p>
          </p:txBody>
        </p:sp>
      </p:grpSp>
    </p:spTree>
    <p:extLst>
      <p:ext uri="{BB962C8B-B14F-4D97-AF65-F5344CB8AC3E}">
        <p14:creationId xmlns:p14="http://schemas.microsoft.com/office/powerpoint/2010/main" val="2630628554"/>
      </p:ext>
    </p:extLst>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250989</TotalTime>
  <Words>18941</Words>
  <Application>Microsoft Macintosh PowerPoint</Application>
  <PresentationFormat>Affichage à l'écran (4:3)</PresentationFormat>
  <Paragraphs>2052</Paragraphs>
  <Slides>103</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103</vt:i4>
      </vt:variant>
    </vt:vector>
  </HeadingPairs>
  <TitlesOfParts>
    <vt:vector size="111" baseType="lpstr">
      <vt:lpstr>Arial</vt:lpstr>
      <vt:lpstr>Calibri</vt:lpstr>
      <vt:lpstr>Cambria Math</vt:lpstr>
      <vt:lpstr>Helvetica Neue</vt:lpstr>
      <vt:lpstr>Symbol</vt:lpstr>
      <vt:lpstr>Ubuntu</vt:lpstr>
      <vt:lpstr>Wingdings</vt:lpstr>
      <vt:lpstr>Modèle par défaut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agostini_s</dc:creator>
  <cp:lastModifiedBy>Microsoft Office User</cp:lastModifiedBy>
  <cp:revision>2689</cp:revision>
  <dcterms:created xsi:type="dcterms:W3CDTF">2009-01-28T14:31:44Z</dcterms:created>
  <dcterms:modified xsi:type="dcterms:W3CDTF">2024-01-11T00:25:51Z</dcterms:modified>
</cp:coreProperties>
</file>