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" charset="1" panose="00000500000000000000"/>
      <p:regular r:id="rId16"/>
    </p:embeddedFont>
    <p:embeddedFont>
      <p:font typeface="Agrandir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579041" cy="10287000"/>
            <a:chOff x="0" y="0"/>
            <a:chExt cx="12060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0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6003">
                  <a:moveTo>
                    <a:pt x="0" y="0"/>
                  </a:moveTo>
                  <a:lnTo>
                    <a:pt x="1206003" y="0"/>
                  </a:lnTo>
                  <a:lnTo>
                    <a:pt x="12060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377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0600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7230" y="876538"/>
            <a:ext cx="3532065" cy="2157771"/>
          </a:xfrm>
          <a:custGeom>
            <a:avLst/>
            <a:gdLst/>
            <a:ahLst/>
            <a:cxnLst/>
            <a:rect r="r" b="b" t="t" l="l"/>
            <a:pathLst>
              <a:path h="2157771" w="3532065">
                <a:moveTo>
                  <a:pt x="0" y="0"/>
                </a:moveTo>
                <a:lnTo>
                  <a:pt x="3532065" y="0"/>
                </a:lnTo>
                <a:lnTo>
                  <a:pt x="3532065" y="2157771"/>
                </a:lnTo>
                <a:lnTo>
                  <a:pt x="0" y="215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144957">
            <a:off x="199933" y="2720960"/>
            <a:ext cx="3811734" cy="3818677"/>
          </a:xfrm>
          <a:custGeom>
            <a:avLst/>
            <a:gdLst/>
            <a:ahLst/>
            <a:cxnLst/>
            <a:rect r="r" b="b" t="t" l="l"/>
            <a:pathLst>
              <a:path h="3818677" w="3811734">
                <a:moveTo>
                  <a:pt x="0" y="0"/>
                </a:moveTo>
                <a:lnTo>
                  <a:pt x="3811734" y="0"/>
                </a:lnTo>
                <a:lnTo>
                  <a:pt x="3811734" y="3818677"/>
                </a:lnTo>
                <a:lnTo>
                  <a:pt x="0" y="3818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7230" y="6521089"/>
            <a:ext cx="3553924" cy="2978835"/>
          </a:xfrm>
          <a:custGeom>
            <a:avLst/>
            <a:gdLst/>
            <a:ahLst/>
            <a:cxnLst/>
            <a:rect r="r" b="b" t="t" l="l"/>
            <a:pathLst>
              <a:path h="2978835" w="3553924">
                <a:moveTo>
                  <a:pt x="0" y="0"/>
                </a:moveTo>
                <a:lnTo>
                  <a:pt x="3553924" y="0"/>
                </a:lnTo>
                <a:lnTo>
                  <a:pt x="3553924" y="2978834"/>
                </a:lnTo>
                <a:lnTo>
                  <a:pt x="0" y="29788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708959" y="0"/>
            <a:ext cx="4579041" cy="10287000"/>
            <a:chOff x="0" y="0"/>
            <a:chExt cx="1206003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060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6003">
                  <a:moveTo>
                    <a:pt x="0" y="0"/>
                  </a:moveTo>
                  <a:lnTo>
                    <a:pt x="1206003" y="0"/>
                  </a:lnTo>
                  <a:lnTo>
                    <a:pt x="12060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377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0600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392792" y="876538"/>
            <a:ext cx="3214418" cy="2577379"/>
          </a:xfrm>
          <a:custGeom>
            <a:avLst/>
            <a:gdLst/>
            <a:ahLst/>
            <a:cxnLst/>
            <a:rect r="r" b="b" t="t" l="l"/>
            <a:pathLst>
              <a:path h="2577379" w="3214418">
                <a:moveTo>
                  <a:pt x="0" y="0"/>
                </a:moveTo>
                <a:lnTo>
                  <a:pt x="3214418" y="0"/>
                </a:lnTo>
                <a:lnTo>
                  <a:pt x="3214418" y="2577379"/>
                </a:lnTo>
                <a:lnTo>
                  <a:pt x="0" y="25773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78437" y="6818683"/>
            <a:ext cx="3643128" cy="2543566"/>
          </a:xfrm>
          <a:custGeom>
            <a:avLst/>
            <a:gdLst/>
            <a:ahLst/>
            <a:cxnLst/>
            <a:rect r="r" b="b" t="t" l="l"/>
            <a:pathLst>
              <a:path h="2543566" w="3643128">
                <a:moveTo>
                  <a:pt x="0" y="0"/>
                </a:moveTo>
                <a:lnTo>
                  <a:pt x="3643128" y="0"/>
                </a:lnTo>
                <a:lnTo>
                  <a:pt x="3643128" y="2543566"/>
                </a:lnTo>
                <a:lnTo>
                  <a:pt x="0" y="25435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178437" y="4019920"/>
            <a:ext cx="3670485" cy="2242333"/>
          </a:xfrm>
          <a:custGeom>
            <a:avLst/>
            <a:gdLst/>
            <a:ahLst/>
            <a:cxnLst/>
            <a:rect r="r" b="b" t="t" l="l"/>
            <a:pathLst>
              <a:path h="2242333" w="3670485">
                <a:moveTo>
                  <a:pt x="0" y="0"/>
                </a:moveTo>
                <a:lnTo>
                  <a:pt x="3670485" y="0"/>
                </a:lnTo>
                <a:lnTo>
                  <a:pt x="3670485" y="2242333"/>
                </a:lnTo>
                <a:lnTo>
                  <a:pt x="0" y="22423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37027" y="5966849"/>
            <a:ext cx="7213947" cy="2334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6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Proyecto Final Data Science II</a:t>
            </a:r>
          </a:p>
          <a:p>
            <a:pPr algn="ctr">
              <a:lnSpc>
                <a:spcPts val="4479"/>
              </a:lnSpc>
            </a:pPr>
            <a:r>
              <a:rPr lang="en-US" sz="36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2024</a:t>
            </a:r>
          </a:p>
          <a:p>
            <a:pPr algn="ctr">
              <a:lnSpc>
                <a:spcPts val="4479"/>
              </a:lnSpc>
            </a:pPr>
            <a:r>
              <a:rPr lang="en-US" sz="36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Autora: Antonella Padula</a:t>
            </a:r>
          </a:p>
          <a:p>
            <a:pPr algn="ctr">
              <a:lnSpc>
                <a:spcPts val="447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444171" y="8090466"/>
            <a:ext cx="1869136" cy="1869136"/>
          </a:xfrm>
          <a:custGeom>
            <a:avLst/>
            <a:gdLst/>
            <a:ahLst/>
            <a:cxnLst/>
            <a:rect r="r" b="b" t="t" l="l"/>
            <a:pathLst>
              <a:path h="1869136" w="1869136">
                <a:moveTo>
                  <a:pt x="0" y="0"/>
                </a:moveTo>
                <a:lnTo>
                  <a:pt x="1869136" y="0"/>
                </a:lnTo>
                <a:lnTo>
                  <a:pt x="1869136" y="1869136"/>
                </a:lnTo>
                <a:lnTo>
                  <a:pt x="0" y="18691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79330" y="800338"/>
            <a:ext cx="8129341" cy="3897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4"/>
              </a:lnSpc>
            </a:pPr>
            <a:r>
              <a:rPr lang="en-US" sz="9585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579041" cy="10287000"/>
            <a:chOff x="0" y="0"/>
            <a:chExt cx="120600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0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6003">
                  <a:moveTo>
                    <a:pt x="0" y="0"/>
                  </a:moveTo>
                  <a:lnTo>
                    <a:pt x="1206003" y="0"/>
                  </a:lnTo>
                  <a:lnTo>
                    <a:pt x="12060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6377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0600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7230" y="876538"/>
            <a:ext cx="3532065" cy="2157771"/>
          </a:xfrm>
          <a:custGeom>
            <a:avLst/>
            <a:gdLst/>
            <a:ahLst/>
            <a:cxnLst/>
            <a:rect r="r" b="b" t="t" l="l"/>
            <a:pathLst>
              <a:path h="2157771" w="3532065">
                <a:moveTo>
                  <a:pt x="0" y="0"/>
                </a:moveTo>
                <a:lnTo>
                  <a:pt x="3532065" y="0"/>
                </a:lnTo>
                <a:lnTo>
                  <a:pt x="3532065" y="2157771"/>
                </a:lnTo>
                <a:lnTo>
                  <a:pt x="0" y="215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144957">
            <a:off x="199933" y="2720960"/>
            <a:ext cx="3811734" cy="3818677"/>
          </a:xfrm>
          <a:custGeom>
            <a:avLst/>
            <a:gdLst/>
            <a:ahLst/>
            <a:cxnLst/>
            <a:rect r="r" b="b" t="t" l="l"/>
            <a:pathLst>
              <a:path h="3818677" w="3811734">
                <a:moveTo>
                  <a:pt x="0" y="0"/>
                </a:moveTo>
                <a:lnTo>
                  <a:pt x="3811734" y="0"/>
                </a:lnTo>
                <a:lnTo>
                  <a:pt x="3811734" y="3818677"/>
                </a:lnTo>
                <a:lnTo>
                  <a:pt x="0" y="3818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7230" y="6521089"/>
            <a:ext cx="3553924" cy="2978835"/>
          </a:xfrm>
          <a:custGeom>
            <a:avLst/>
            <a:gdLst/>
            <a:ahLst/>
            <a:cxnLst/>
            <a:rect r="r" b="b" t="t" l="l"/>
            <a:pathLst>
              <a:path h="2978835" w="3553924">
                <a:moveTo>
                  <a:pt x="0" y="0"/>
                </a:moveTo>
                <a:lnTo>
                  <a:pt x="3553924" y="0"/>
                </a:lnTo>
                <a:lnTo>
                  <a:pt x="3553924" y="2978834"/>
                </a:lnTo>
                <a:lnTo>
                  <a:pt x="0" y="29788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8824" y="866775"/>
            <a:ext cx="11784030" cy="94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0"/>
              </a:lnSpc>
            </a:pPr>
            <a:r>
              <a:rPr lang="en-US" sz="5132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Recomendaciones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80283" y="1841124"/>
            <a:ext cx="12621391" cy="175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35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Considerando que los clientes transitorios son los que más cancelan, se recomiendan estrategias de fidelización de los clientes.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0709" y="5348226"/>
            <a:ext cx="12317111" cy="263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88"/>
              </a:lnSpc>
              <a:buFont typeface="Arial"/>
              <a:buChar char="•"/>
            </a:pPr>
            <a:r>
              <a:rPr lang="en-US" b="true" sz="2800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Políticas de cancelación más estrictas (ej. depósitos no reembolsables)</a:t>
            </a:r>
          </a:p>
          <a:p>
            <a:pPr algn="l" marL="604521" indent="-302261" lvl="1">
              <a:lnSpc>
                <a:spcPts val="3388"/>
              </a:lnSpc>
              <a:buFont typeface="Arial"/>
              <a:buChar char="•"/>
            </a:pPr>
            <a:r>
              <a:rPr lang="en-US" b="true" sz="2800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Incentivos (ej. descuentos)</a:t>
            </a:r>
          </a:p>
          <a:p>
            <a:pPr algn="l" marL="604521" indent="-302261" lvl="1">
              <a:lnSpc>
                <a:spcPts val="3388"/>
              </a:lnSpc>
              <a:buFont typeface="Arial"/>
              <a:buChar char="•"/>
            </a:pPr>
            <a:r>
              <a:rPr lang="en-US" b="true" sz="2800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Flexibilidad en la reprogramación (ej. poder cambiar de fecha en vez de cancelar</a:t>
            </a:r>
          </a:p>
          <a:p>
            <a:pPr algn="l">
              <a:lnSpc>
                <a:spcPts val="338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380283" y="3861121"/>
            <a:ext cx="12357537" cy="120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35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Considerando que la tasa de cancelación aumenta con el lead time, se recomiendan: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80283" y="7868795"/>
            <a:ext cx="12357537" cy="120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5"/>
              </a:lnSpc>
            </a:pPr>
            <a:r>
              <a:rPr lang="en-US" sz="35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Considerando que la tasa de cancelación es mayor durante ciertos meses del año, se recomiendan: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58824" y="9191625"/>
            <a:ext cx="12317111" cy="92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88"/>
              </a:lnSpc>
              <a:buFont typeface="Arial"/>
              <a:buChar char="•"/>
            </a:pPr>
            <a:r>
              <a:rPr lang="en-US" b="true" sz="2800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Ofrecer paquetes y promociones para estos meses</a:t>
            </a:r>
          </a:p>
          <a:p>
            <a:pPr algn="l" marL="604521" indent="-302261" lvl="1">
              <a:lnSpc>
                <a:spcPts val="3388"/>
              </a:lnSpc>
              <a:buFont typeface="Arial"/>
              <a:buChar char="•"/>
            </a:pPr>
            <a:r>
              <a:rPr lang="en-US" b="true" sz="2800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Políticas de cancelación más estrictas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37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4352" y="2651141"/>
            <a:ext cx="5674643" cy="4756382"/>
          </a:xfrm>
          <a:custGeom>
            <a:avLst/>
            <a:gdLst/>
            <a:ahLst/>
            <a:cxnLst/>
            <a:rect r="r" b="b" t="t" l="l"/>
            <a:pathLst>
              <a:path h="4756382" w="5674643">
                <a:moveTo>
                  <a:pt x="0" y="0"/>
                </a:moveTo>
                <a:lnTo>
                  <a:pt x="5674643" y="0"/>
                </a:lnTo>
                <a:lnTo>
                  <a:pt x="5674643" y="4756382"/>
                </a:lnTo>
                <a:lnTo>
                  <a:pt x="0" y="4756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18935" y="2460641"/>
            <a:ext cx="6540365" cy="113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1"/>
              </a:lnSpc>
            </a:pPr>
            <a:r>
              <a:rPr lang="en-US" sz="6199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08204" y="4758530"/>
            <a:ext cx="7227867" cy="252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Contexto y audiencia</a:t>
            </a:r>
          </a:p>
          <a:p>
            <a:pPr algn="l" marL="604521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Preguntas de interés</a:t>
            </a:r>
          </a:p>
          <a:p>
            <a:pPr algn="l" marL="604521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Resumen Metadata</a:t>
            </a:r>
          </a:p>
          <a:p>
            <a:pPr algn="l" marL="604521" indent="-302261" lvl="1">
              <a:lnSpc>
                <a:spcPts val="3920"/>
              </a:lnSpc>
              <a:buAutoNum type="arabicPeriod" startAt="1"/>
            </a:pPr>
            <a:r>
              <a:rPr lang="en-US" sz="28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Análisis exploratorio</a:t>
            </a:r>
          </a:p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AutoNum type="arabicPeriod" startAt="1"/>
            </a:pPr>
            <a:r>
              <a:rPr lang="en-US" sz="28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Recomendaciones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34764" y="1444125"/>
            <a:ext cx="4283565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2270125"/>
            <a:ext cx="8786060" cy="395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El análisis de cancelaciones de reservas de hotel es un tema fundamental para los gestores hoteleros. Las </a:t>
            </a:r>
            <a:r>
              <a:rPr lang="en-US" sz="2199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cancelaciones</a:t>
            </a: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 representan </a:t>
            </a:r>
            <a:r>
              <a:rPr lang="en-US" sz="2199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pérdidas económicas</a:t>
            </a: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 y afectan la eficiencia operativa, como la planificación de ocupaciones y recursos. </a:t>
            </a:r>
            <a:r>
              <a:rPr lang="en-US" sz="2199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Este análisis fue realizado a partir de una base de datos de reservas y cancelaciones durante los años 2015-2017.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La </a:t>
            </a:r>
            <a:r>
              <a:rPr lang="en-US" b="true" sz="2199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industria hotelera</a:t>
            </a: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 necesita </a:t>
            </a:r>
            <a:r>
              <a:rPr lang="en-US" b="true" sz="2199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comprender</a:t>
            </a: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 qué </a:t>
            </a:r>
            <a:r>
              <a:rPr lang="en-US" b="true" sz="2199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factores influyen en las cancelaciones</a:t>
            </a: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 para </a:t>
            </a:r>
            <a:r>
              <a:rPr lang="en-US" b="true" sz="2199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tomar decisiones</a:t>
            </a: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 informadas sobre políticas de reserva, ofertas de última hora, y estrategias de gestión de ingresos.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82767" y="7038351"/>
            <a:ext cx="587110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Audiencia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7831570"/>
            <a:ext cx="8573953" cy="20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Este análisis está dirigido a gestores hoteleros, profesionales del marketing en la industria turística, y analistas de datos en el sector hotelero. Ellos podrán usar los insights obtenidos para mejorar la gestión de reservas y optimizar sus operaciones frente a cancelaciones.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4264" y="2651896"/>
            <a:ext cx="5839979" cy="20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1"/>
              </a:lnSpc>
            </a:pPr>
            <a:r>
              <a:rPr lang="en-US" sz="6199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Contexto y audiencia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144957">
            <a:off x="14629" y="2740542"/>
            <a:ext cx="6954788" cy="6967457"/>
          </a:xfrm>
          <a:custGeom>
            <a:avLst/>
            <a:gdLst/>
            <a:ahLst/>
            <a:cxnLst/>
            <a:rect r="r" b="b" t="t" l="l"/>
            <a:pathLst>
              <a:path h="6967457" w="6954788">
                <a:moveTo>
                  <a:pt x="0" y="0"/>
                </a:moveTo>
                <a:lnTo>
                  <a:pt x="6954788" y="0"/>
                </a:lnTo>
                <a:lnTo>
                  <a:pt x="6954788" y="6967456"/>
                </a:lnTo>
                <a:lnTo>
                  <a:pt x="0" y="6967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37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47706" y="2059407"/>
            <a:ext cx="2441343" cy="1937816"/>
          </a:xfrm>
          <a:custGeom>
            <a:avLst/>
            <a:gdLst/>
            <a:ahLst/>
            <a:cxnLst/>
            <a:rect r="r" b="b" t="t" l="l"/>
            <a:pathLst>
              <a:path h="1937816" w="2441343">
                <a:moveTo>
                  <a:pt x="0" y="0"/>
                </a:moveTo>
                <a:lnTo>
                  <a:pt x="2441343" y="0"/>
                </a:lnTo>
                <a:lnTo>
                  <a:pt x="2441343" y="1937816"/>
                </a:lnTo>
                <a:lnTo>
                  <a:pt x="0" y="193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9165" y="4876776"/>
            <a:ext cx="1758424" cy="1758424"/>
          </a:xfrm>
          <a:custGeom>
            <a:avLst/>
            <a:gdLst/>
            <a:ahLst/>
            <a:cxnLst/>
            <a:rect r="r" b="b" t="t" l="l"/>
            <a:pathLst>
              <a:path h="1758424" w="1758424">
                <a:moveTo>
                  <a:pt x="0" y="0"/>
                </a:moveTo>
                <a:lnTo>
                  <a:pt x="1758425" y="0"/>
                </a:lnTo>
                <a:lnTo>
                  <a:pt x="1758425" y="1758424"/>
                </a:lnTo>
                <a:lnTo>
                  <a:pt x="0" y="1758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9165" y="7511500"/>
            <a:ext cx="1985568" cy="1931416"/>
          </a:xfrm>
          <a:custGeom>
            <a:avLst/>
            <a:gdLst/>
            <a:ahLst/>
            <a:cxnLst/>
            <a:rect r="r" b="b" t="t" l="l"/>
            <a:pathLst>
              <a:path h="1931416" w="1985568">
                <a:moveTo>
                  <a:pt x="0" y="0"/>
                </a:moveTo>
                <a:lnTo>
                  <a:pt x="1985569" y="0"/>
                </a:lnTo>
                <a:lnTo>
                  <a:pt x="1985569" y="1931416"/>
                </a:lnTo>
                <a:lnTo>
                  <a:pt x="0" y="1931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68377" y="895350"/>
            <a:ext cx="10151245" cy="8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</a:pPr>
            <a:r>
              <a:rPr lang="en-US" sz="4500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Preguntas de interés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18995" y="2487295"/>
            <a:ext cx="8140305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¿Qué características del cliente están más relacionadas con las cancelaciones?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757044"/>
            <a:ext cx="8419648" cy="14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¿Qué impacto tiene el lead time (tiempo de antelación de la reserva) en la probabilidad de cancelación?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55585" y="7806245"/>
            <a:ext cx="8722162" cy="14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¿Existen patrones de estacionalidad o diferencias según el tipo de hotel que afectan las cancelaciones?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7608" y="2282752"/>
            <a:ext cx="515145" cy="645397"/>
          </a:xfrm>
          <a:custGeom>
            <a:avLst/>
            <a:gdLst/>
            <a:ahLst/>
            <a:cxnLst/>
            <a:rect r="r" b="b" t="t" l="l"/>
            <a:pathLst>
              <a:path h="645397" w="515145">
                <a:moveTo>
                  <a:pt x="0" y="0"/>
                </a:moveTo>
                <a:lnTo>
                  <a:pt x="515144" y="0"/>
                </a:lnTo>
                <a:lnTo>
                  <a:pt x="515144" y="645398"/>
                </a:lnTo>
                <a:lnTo>
                  <a:pt x="0" y="645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915" y="2688988"/>
            <a:ext cx="8153717" cy="7569896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14381715" y="7697550"/>
            <a:ext cx="1922734" cy="2057400"/>
          </a:xfrm>
          <a:custGeom>
            <a:avLst/>
            <a:gdLst/>
            <a:ahLst/>
            <a:cxnLst/>
            <a:rect r="r" b="b" t="t" l="l"/>
            <a:pathLst>
              <a:path h="2057400" w="1922734">
                <a:moveTo>
                  <a:pt x="0" y="0"/>
                </a:moveTo>
                <a:lnTo>
                  <a:pt x="1922734" y="0"/>
                </a:lnTo>
                <a:lnTo>
                  <a:pt x="192273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73200" y="4536970"/>
            <a:ext cx="2339764" cy="2339764"/>
          </a:xfrm>
          <a:custGeom>
            <a:avLst/>
            <a:gdLst/>
            <a:ahLst/>
            <a:cxnLst/>
            <a:rect r="r" b="b" t="t" l="l"/>
            <a:pathLst>
              <a:path h="2339764" w="2339764">
                <a:moveTo>
                  <a:pt x="0" y="0"/>
                </a:moveTo>
                <a:lnTo>
                  <a:pt x="2339764" y="0"/>
                </a:lnTo>
                <a:lnTo>
                  <a:pt x="2339764" y="2339764"/>
                </a:lnTo>
                <a:lnTo>
                  <a:pt x="0" y="2339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3200" y="1439510"/>
            <a:ext cx="1419713" cy="1686484"/>
          </a:xfrm>
          <a:custGeom>
            <a:avLst/>
            <a:gdLst/>
            <a:ahLst/>
            <a:cxnLst/>
            <a:rect r="r" b="b" t="t" l="l"/>
            <a:pathLst>
              <a:path h="1686484" w="1419713">
                <a:moveTo>
                  <a:pt x="0" y="0"/>
                </a:moveTo>
                <a:lnTo>
                  <a:pt x="1419713" y="0"/>
                </a:lnTo>
                <a:lnTo>
                  <a:pt x="1419713" y="1686484"/>
                </a:lnTo>
                <a:lnTo>
                  <a:pt x="0" y="16864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0391" y="154174"/>
            <a:ext cx="8886662" cy="113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1"/>
              </a:lnSpc>
            </a:pPr>
            <a:r>
              <a:rPr lang="en-US" sz="6199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Resumen METADATA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9355" y="2269536"/>
            <a:ext cx="3347724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163771"/>
                </a:solidFill>
                <a:latin typeface="Agrandir"/>
                <a:ea typeface="Agrandir"/>
                <a:cs typeface="Agrandir"/>
                <a:sym typeface="Agrandir"/>
              </a:rPr>
              <a:t>119.390 reservas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86099" y="1827264"/>
            <a:ext cx="4111884" cy="121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6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Características de la reserva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16653" y="4206316"/>
            <a:ext cx="4987062" cy="2896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  <a:r>
              <a:rPr lang="en-US" sz="36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Cracterísticas del hotel</a:t>
            </a:r>
          </a:p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986099" y="7592775"/>
            <a:ext cx="3926291" cy="1772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  <a:r>
              <a:rPr lang="en-US" sz="36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Perfil del cliente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37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1039" y="2127068"/>
            <a:ext cx="4636929" cy="6250762"/>
          </a:xfrm>
          <a:custGeom>
            <a:avLst/>
            <a:gdLst/>
            <a:ahLst/>
            <a:cxnLst/>
            <a:rect r="r" b="b" t="t" l="l"/>
            <a:pathLst>
              <a:path h="6250762" w="4636929">
                <a:moveTo>
                  <a:pt x="0" y="0"/>
                </a:moveTo>
                <a:lnTo>
                  <a:pt x="4636929" y="0"/>
                </a:lnTo>
                <a:lnTo>
                  <a:pt x="4636929" y="6250762"/>
                </a:lnTo>
                <a:lnTo>
                  <a:pt x="0" y="625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559791"/>
            <a:ext cx="6540365" cy="208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1"/>
              </a:lnSpc>
            </a:pPr>
            <a:r>
              <a:rPr lang="en-US" sz="6199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exploratorio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36566" y="948103"/>
            <a:ext cx="1922734" cy="2057400"/>
          </a:xfrm>
          <a:custGeom>
            <a:avLst/>
            <a:gdLst/>
            <a:ahLst/>
            <a:cxnLst/>
            <a:rect r="r" b="b" t="t" l="l"/>
            <a:pathLst>
              <a:path h="2057400" w="1922734">
                <a:moveTo>
                  <a:pt x="0" y="0"/>
                </a:moveTo>
                <a:lnTo>
                  <a:pt x="1922734" y="0"/>
                </a:lnTo>
                <a:lnTo>
                  <a:pt x="192273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813" y="3406757"/>
            <a:ext cx="8348903" cy="6708116"/>
          </a:xfrm>
          <a:custGeom>
            <a:avLst/>
            <a:gdLst/>
            <a:ahLst/>
            <a:cxnLst/>
            <a:rect r="r" b="b" t="t" l="l"/>
            <a:pathLst>
              <a:path h="6708116" w="8348903">
                <a:moveTo>
                  <a:pt x="0" y="0"/>
                </a:moveTo>
                <a:lnTo>
                  <a:pt x="8348902" y="0"/>
                </a:lnTo>
                <a:lnTo>
                  <a:pt x="8348902" y="6708116"/>
                </a:lnTo>
                <a:lnTo>
                  <a:pt x="0" y="67081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4820" y="805228"/>
            <a:ext cx="14233585" cy="24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0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¿Qué características del cliente están más relacionadas con las cancelaciones?</a:t>
            </a:r>
          </a:p>
          <a:p>
            <a:pPr algn="l">
              <a:lnSpc>
                <a:spcPts val="605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384637" y="4872429"/>
            <a:ext cx="7399609" cy="3901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3100" u="sng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Insights:</a:t>
            </a:r>
          </a:p>
          <a:p>
            <a:pPr algn="l">
              <a:lnSpc>
                <a:spcPts val="3751"/>
              </a:lnSpc>
            </a:pPr>
            <a:r>
              <a:rPr lang="en-US" sz="31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La mayor cantidad de reservas son realizadas por clientes “transitorios”.</a:t>
            </a:r>
          </a:p>
          <a:p>
            <a:pPr algn="l">
              <a:lnSpc>
                <a:spcPts val="3751"/>
              </a:lnSpc>
            </a:pPr>
          </a:p>
          <a:p>
            <a:pPr algn="l">
              <a:lnSpc>
                <a:spcPts val="3751"/>
              </a:lnSpc>
            </a:pPr>
            <a:r>
              <a:rPr lang="en-US" sz="31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Las reservas de clientes transitorios tienen una mayor probabilidad de ser canceladas en comparación con clientes corporativos o repetidores.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37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298" y="3221163"/>
            <a:ext cx="8223702" cy="6708116"/>
          </a:xfrm>
          <a:custGeom>
            <a:avLst/>
            <a:gdLst/>
            <a:ahLst/>
            <a:cxnLst/>
            <a:rect r="r" b="b" t="t" l="l"/>
            <a:pathLst>
              <a:path h="6708116" w="8223702">
                <a:moveTo>
                  <a:pt x="0" y="0"/>
                </a:moveTo>
                <a:lnTo>
                  <a:pt x="8223702" y="0"/>
                </a:lnTo>
                <a:lnTo>
                  <a:pt x="8223702" y="6708116"/>
                </a:lnTo>
                <a:lnTo>
                  <a:pt x="0" y="6708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064" y="637921"/>
            <a:ext cx="14017131" cy="318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000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¿Qué impacto tiene el lead time (tiempo de antelación de la reserva) en la probabilidad de cancelación?</a:t>
            </a:r>
          </a:p>
          <a:p>
            <a:pPr algn="l">
              <a:lnSpc>
                <a:spcPts val="60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60246" y="4288239"/>
            <a:ext cx="8394455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u="sng" b="true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Insights: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El mayor número de cancelaciones se da cuando mayor es el tiempo de antelación con el que se hacen las reservas. Quizás sea porque hay mayor tiempo para pensar y arrepentirse del viaje.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37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0807" y="1003152"/>
            <a:ext cx="5782983" cy="4467330"/>
          </a:xfrm>
          <a:custGeom>
            <a:avLst/>
            <a:gdLst/>
            <a:ahLst/>
            <a:cxnLst/>
            <a:rect r="r" b="b" t="t" l="l"/>
            <a:pathLst>
              <a:path h="4467330" w="5782983">
                <a:moveTo>
                  <a:pt x="0" y="0"/>
                </a:moveTo>
                <a:lnTo>
                  <a:pt x="5782983" y="0"/>
                </a:lnTo>
                <a:lnTo>
                  <a:pt x="5782983" y="4467330"/>
                </a:lnTo>
                <a:lnTo>
                  <a:pt x="0" y="4467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565" y="5671440"/>
            <a:ext cx="7497466" cy="4479736"/>
          </a:xfrm>
          <a:custGeom>
            <a:avLst/>
            <a:gdLst/>
            <a:ahLst/>
            <a:cxnLst/>
            <a:rect r="r" b="b" t="t" l="l"/>
            <a:pathLst>
              <a:path h="4479736" w="7497466">
                <a:moveTo>
                  <a:pt x="0" y="0"/>
                </a:moveTo>
                <a:lnTo>
                  <a:pt x="7497466" y="0"/>
                </a:lnTo>
                <a:lnTo>
                  <a:pt x="7497466" y="4479736"/>
                </a:lnTo>
                <a:lnTo>
                  <a:pt x="0" y="4479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67619" y="5384757"/>
            <a:ext cx="7491681" cy="373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u="sng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Insights:</a:t>
            </a:r>
          </a:p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El mayor número de cancelaciones fue en hoteles de ciudad.</a:t>
            </a:r>
          </a:p>
          <a:p>
            <a:pPr algn="l">
              <a:lnSpc>
                <a:spcPts val="3629"/>
              </a:lnSpc>
            </a:pPr>
          </a:p>
          <a:p>
            <a:pPr algn="l">
              <a:lnSpc>
                <a:spcPts val="3629"/>
              </a:lnSpc>
            </a:pPr>
            <a:r>
              <a:rPr lang="en-US" sz="3000" b="true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Junio (41.5%) y Abril (40.8%) tienen las tasas de cancelación más altas. </a:t>
            </a:r>
          </a:p>
          <a:p>
            <a:pPr algn="l">
              <a:lnSpc>
                <a:spcPts val="3629"/>
              </a:lnSpc>
            </a:pPr>
          </a:p>
          <a:p>
            <a:pPr algn="l">
              <a:lnSpc>
                <a:spcPts val="362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08980" y="1739303"/>
            <a:ext cx="9674502" cy="251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1"/>
              </a:lnSpc>
            </a:pPr>
            <a:r>
              <a:rPr lang="en-US" sz="3951" b="true">
                <a:solidFill>
                  <a:srgbClr val="FFFEFE"/>
                </a:solidFill>
                <a:latin typeface="Agrandir Bold"/>
                <a:ea typeface="Agrandir Bold"/>
                <a:cs typeface="Agrandir Bold"/>
                <a:sym typeface="Agrandir Bold"/>
              </a:rPr>
              <a:t>¿Existen patrones de estacionalidad o diferencias según el tipo de hotel que afectan las cancelaciones?</a:t>
            </a:r>
          </a:p>
          <a:p>
            <a:pPr algn="l">
              <a:lnSpc>
                <a:spcPts val="478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652" y="-104775"/>
            <a:ext cx="18218348" cy="64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612">
                <a:solidFill>
                  <a:srgbClr val="163771"/>
                </a:solidFill>
                <a:latin typeface="Agrandir Bold"/>
                <a:ea typeface="Agrandir Bold"/>
                <a:cs typeface="Agrandir Bold"/>
                <a:sym typeface="Agrandir Bold"/>
              </a:rPr>
              <a:t>Análisis de reservas hoteleras - Proyecto Final Data Science II - Padula Antonella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DAGQNDXuIxo</dc:identifier>
  <dcterms:modified xsi:type="dcterms:W3CDTF">2011-08-01T06:04:30Z</dcterms:modified>
  <cp:revision>1</cp:revision>
  <dc:title>DataScienceII_PF_Reservas_Padula</dc:title>
</cp:coreProperties>
</file>