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3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8288000" cy="10287000"/>
  <p:notesSz cx="6858000" cy="9144000"/>
  <p:embeddedFontLst>
    <p:embeddedFont>
      <p:font typeface="Arial Bold" panose="020B0802020202020204"/>
      <p:bold r:id="rId16"/>
    </p:embeddedFont>
    <p:embeddedFont>
      <p:font typeface="Canva Sans Bold" panose="020B0803030501040103"/>
      <p:bold r:id="rId17"/>
    </p:embeddedFont>
    <p:embeddedFont>
      <p:font typeface="Open Sans Bold" panose="020B0806030504020204"/>
      <p:bold r:id="rId18"/>
    </p:embeddedFont>
    <p:embeddedFont>
      <p:font typeface="Open Sans" panose="020B0606030504020204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25186" y="4179253"/>
            <a:ext cx="11837627" cy="13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Resolution Recommendator</a:t>
            </a:r>
            <a:endParaRPr lang="en-US" sz="70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95621" y="8513064"/>
            <a:ext cx="4263679" cy="745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Anto Edison J</a:t>
            </a:r>
            <a:endParaRPr lang="en-US" sz="3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132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53210" y="4457700"/>
            <a:ext cx="8311350" cy="125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000000"/>
                </a:solidFill>
                <a:latin typeface="Times New Roman" panose="02020603050405020304" charset="0"/>
                <a:ea typeface="Canva Sans Bold" panose="020B0803030501040103"/>
                <a:cs typeface="Times New Roman" panose="02020603050405020304" charset="0"/>
                <a:sym typeface="Canva Sans Bold" panose="020B0803030501040103"/>
              </a:rPr>
              <a:t>THANK YOU</a:t>
            </a:r>
            <a:endParaRPr lang="en-US" sz="7000" b="1">
              <a:solidFill>
                <a:srgbClr val="000000"/>
              </a:solidFill>
              <a:latin typeface="Times New Roman" panose="02020603050405020304" charset="0"/>
              <a:ea typeface="Canva Sans Bold" panose="020B0803030501040103"/>
              <a:cs typeface="Times New Roman" panose="02020603050405020304" charset="0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48313" y="914400"/>
            <a:ext cx="9433515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INTRODUCITON</a:t>
            </a:r>
            <a:endParaRPr lang="en-US" sz="6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1741" y="2352992"/>
            <a:ext cx="15046659" cy="544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Manual IT helpdesk operations often face 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delays due to repetitive issue analysis and resolution lookup.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 automates the recommendation of solutions based on the nature of the IT issue, enhancing support efficiency.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uses embeddings, and RAG in a chatbot interface to deliver accurate IT solutions through natural conversations.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Goal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Reduce downtime and improve user satisfaction by providing instant, accurate resolutions that does not require human intervention.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47267" y="255972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827827" y="1943100"/>
            <a:ext cx="14044207" cy="6618333"/>
          </a:xfrm>
          <a:custGeom>
            <a:avLst/>
            <a:gdLst/>
            <a:ahLst/>
            <a:cxnLst/>
            <a:rect l="l" t="t" r="r" b="b"/>
            <a:pathLst>
              <a:path w="14044207" h="6618333">
                <a:moveTo>
                  <a:pt x="0" y="0"/>
                </a:moveTo>
                <a:lnTo>
                  <a:pt x="14044207" y="0"/>
                </a:lnTo>
                <a:lnTo>
                  <a:pt x="14044207" y="6618333"/>
                </a:lnTo>
                <a:lnTo>
                  <a:pt x="0" y="66183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821759" y="904875"/>
            <a:ext cx="605634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ARCHITECTURE </a:t>
            </a:r>
            <a:endParaRPr lang="en-US" sz="60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9144000" y="1507512"/>
            <a:ext cx="6370684" cy="7267706"/>
            <a:chOff x="0" y="0"/>
            <a:chExt cx="8494245" cy="9690274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0" y="5694"/>
              <a:ext cx="1029332" cy="102933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51192" y="33061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50"/>
                </a:lnSpc>
              </a:pPr>
              <a:r>
                <a:rPr lang="en-US" sz="3600" b="1">
                  <a:solidFill>
                    <a:srgbClr val="FFFFFF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1</a:t>
              </a:r>
              <a:endParaRPr lang="en-US" sz="3600" b="1">
                <a:solidFill>
                  <a:srgbClr val="FFFFFF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 rot="0">
              <a:off x="0" y="1712148"/>
              <a:ext cx="1029332" cy="1029332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51192" y="173951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0"/>
                </a:lnSpc>
                <a:spcBef>
                  <a:spcPct val="0"/>
                </a:spcBef>
              </a:pPr>
              <a:r>
                <a:rPr lang="en-US" sz="3600" b="1" u="none">
                  <a:solidFill>
                    <a:srgbClr val="FFFFFF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2</a:t>
              </a:r>
              <a:endParaRPr lang="en-US" sz="3600" b="1" u="none">
                <a:solidFill>
                  <a:srgbClr val="FFFFFF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  <p:grpSp>
          <p:nvGrpSpPr>
            <p:cNvPr id="12" name="Group 12"/>
            <p:cNvGrpSpPr/>
            <p:nvPr/>
          </p:nvGrpSpPr>
          <p:grpSpPr>
            <a:xfrm rot="0">
              <a:off x="0" y="5125056"/>
              <a:ext cx="1029332" cy="1029332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51192" y="5152423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0"/>
                </a:lnSpc>
                <a:spcBef>
                  <a:spcPct val="0"/>
                </a:spcBef>
              </a:pPr>
              <a:r>
                <a:rPr lang="en-US" sz="3600" b="1" u="none">
                  <a:solidFill>
                    <a:srgbClr val="FFFFFF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4</a:t>
              </a:r>
              <a:endParaRPr lang="en-US" sz="3600" b="1" u="none">
                <a:solidFill>
                  <a:srgbClr val="FFFFFF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  <p:grpSp>
          <p:nvGrpSpPr>
            <p:cNvPr id="15" name="Group 15"/>
            <p:cNvGrpSpPr/>
            <p:nvPr/>
          </p:nvGrpSpPr>
          <p:grpSpPr>
            <a:xfrm rot="0">
              <a:off x="0" y="3418602"/>
              <a:ext cx="1029332" cy="1029332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51192" y="3445969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0"/>
                </a:lnSpc>
                <a:spcBef>
                  <a:spcPct val="0"/>
                </a:spcBef>
              </a:pPr>
              <a:r>
                <a:rPr lang="en-US" sz="3600" b="1" u="none">
                  <a:solidFill>
                    <a:srgbClr val="FFFFFF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3</a:t>
              </a:r>
              <a:endParaRPr lang="en-US" sz="3600" b="1" u="none">
                <a:solidFill>
                  <a:srgbClr val="FFFFFF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  <p:grpSp>
          <p:nvGrpSpPr>
            <p:cNvPr id="18" name="Group 18"/>
            <p:cNvGrpSpPr/>
            <p:nvPr/>
          </p:nvGrpSpPr>
          <p:grpSpPr>
            <a:xfrm rot="0">
              <a:off x="0" y="6831510"/>
              <a:ext cx="1029332" cy="10293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151192" y="6858877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0"/>
                </a:lnSpc>
                <a:spcBef>
                  <a:spcPct val="0"/>
                </a:spcBef>
              </a:pPr>
              <a:r>
                <a:rPr lang="en-US" sz="3600" b="1" u="none">
                  <a:solidFill>
                    <a:srgbClr val="FFFFFF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5</a:t>
              </a:r>
              <a:endParaRPr lang="en-US" sz="3600" b="1" u="none">
                <a:solidFill>
                  <a:srgbClr val="FFFFFF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817597" y="-323850"/>
              <a:ext cx="6676648" cy="1177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42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Classifier Agent</a:t>
              </a:r>
              <a:endParaRPr lang="en-US" sz="42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817597" y="1385574"/>
              <a:ext cx="6676648" cy="1177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Chat Agent</a:t>
              </a:r>
              <a:endParaRPr lang="en-US" sz="42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817597" y="4804423"/>
              <a:ext cx="6676648" cy="1177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Validator Agent</a:t>
              </a:r>
              <a:endParaRPr lang="en-US" sz="42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817597" y="3094999"/>
              <a:ext cx="6676648" cy="1177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Retriever Agent</a:t>
              </a:r>
              <a:endParaRPr lang="en-US" sz="42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817597" y="6513848"/>
              <a:ext cx="6676648" cy="1177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Dialog Agent</a:t>
              </a:r>
              <a:endParaRPr lang="en-US" sz="42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817597" y="8343280"/>
              <a:ext cx="6676648" cy="1177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Solver Agent</a:t>
              </a:r>
              <a:endParaRPr lang="en-US" sz="42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grpSp>
          <p:nvGrpSpPr>
            <p:cNvPr id="27" name="Group 27"/>
            <p:cNvGrpSpPr/>
            <p:nvPr/>
          </p:nvGrpSpPr>
          <p:grpSpPr>
            <a:xfrm rot="0">
              <a:off x="0" y="8660942"/>
              <a:ext cx="1029332" cy="1029332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151192" y="8688309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0"/>
                </a:lnSpc>
                <a:spcBef>
                  <a:spcPct val="0"/>
                </a:spcBef>
              </a:pPr>
              <a:r>
                <a:rPr lang="en-US" sz="3600" b="1" u="none">
                  <a:solidFill>
                    <a:srgbClr val="FFFFFF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5</a:t>
              </a:r>
              <a:endParaRPr lang="en-US" sz="3600" b="1" u="none">
                <a:solidFill>
                  <a:srgbClr val="FFFFFF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30" name="Freeform 30"/>
          <p:cNvSpPr/>
          <p:nvPr/>
        </p:nvSpPr>
        <p:spPr>
          <a:xfrm>
            <a:off x="2087443" y="336316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208992" y="1605174"/>
            <a:ext cx="425758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AGENTS</a:t>
            </a:r>
            <a:endParaRPr lang="en-US" sz="8000" b="1">
              <a:solidFill>
                <a:srgbClr val="000000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844375"/>
            <a:ext cx="162306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3181047" y="1888358"/>
            <a:ext cx="11925906" cy="7369942"/>
          </a:xfrm>
          <a:custGeom>
            <a:avLst/>
            <a:gdLst/>
            <a:ahLst/>
            <a:cxnLst/>
            <a:rect l="l" t="t" r="r" b="b"/>
            <a:pathLst>
              <a:path w="11925906" h="7369942">
                <a:moveTo>
                  <a:pt x="0" y="0"/>
                </a:moveTo>
                <a:lnTo>
                  <a:pt x="11925906" y="0"/>
                </a:lnTo>
                <a:lnTo>
                  <a:pt x="11925906" y="7369942"/>
                </a:lnTo>
                <a:lnTo>
                  <a:pt x="0" y="736994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792763" y="904875"/>
            <a:ext cx="829267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AGENT WORKFLOW</a:t>
            </a:r>
            <a:endParaRPr lang="en-US" sz="60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48313" y="914400"/>
            <a:ext cx="9433515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KEY FEATURES </a:t>
            </a:r>
            <a:endParaRPr lang="en-US" sz="6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352992"/>
            <a:ext cx="15046659" cy="6047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Issue Classification and Matching: 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dentifies the type of issue 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Clarification Loop: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Dynamically interacts with the user to collect missing details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Con</a:t>
            </a: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text-Aware Recommendation: 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Uses past conversation memory and embeddings to fetch relevant resolutions.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Editable Knowledge Base: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extendable with new problem-solution entries in structured format.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Redundancy Handling: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Avoids repeated queries when the resolution has already been provided.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6955051" y="2954551"/>
            <a:ext cx="4377898" cy="4377898"/>
          </a:xfrm>
          <a:custGeom>
            <a:avLst/>
            <a:gdLst/>
            <a:ahLst/>
            <a:cxnLst/>
            <a:rect l="l" t="t" r="r" b="b"/>
            <a:pathLst>
              <a:path w="4377898" h="4377898">
                <a:moveTo>
                  <a:pt x="0" y="0"/>
                </a:moveTo>
                <a:lnTo>
                  <a:pt x="4377898" y="0"/>
                </a:lnTo>
                <a:lnTo>
                  <a:pt x="4377898" y="4377898"/>
                </a:lnTo>
                <a:lnTo>
                  <a:pt x="0" y="437789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27243" y="914400"/>
            <a:ext cx="9433515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DEMO OF THE SYSTEM</a:t>
            </a:r>
            <a:endParaRPr lang="en-US" sz="6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84381" y="895350"/>
            <a:ext cx="119192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FUTURE ENCHANCEMENTS</a:t>
            </a:r>
            <a:endParaRPr lang="en-US" sz="7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1741" y="2352992"/>
            <a:ext cx="15046659" cy="6047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Feedback Loop: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llow users to rate and refine solutions to improve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re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sponse quality over time.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Ticket Generation: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Automatically generate support tickets if the issue isn’t resolved.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Dashboard for IT Admins: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Provide analytics on common issues, response times, and unresolved queries.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LangGraph-Based Agent Workflow: 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 LangGraph to manage complex multi-step agent interactions, en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ing better control flow and decision-making in the chatbot’s reasoning process.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80996" cy="2522241"/>
            </a:xfrm>
            <a:custGeom>
              <a:avLst/>
              <a:gdLst/>
              <a:ahLst/>
              <a:cxnLst/>
              <a:rect l="l" t="t" r="r" b="b"/>
              <a:pathLst>
                <a:path w="4580996" h="2522241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3220746" y="507772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09395" y="895350"/>
            <a:ext cx="831135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CONCLUSION</a:t>
            </a:r>
            <a:endParaRPr lang="en-US" sz="7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0670" y="2510851"/>
            <a:ext cx="9942559" cy="424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 and accurate IT resolutions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Reduc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 manual support workload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Sm</a:t>
            </a: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art clarification and response system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Easily scalable and integrable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Future-ready with feedback and LangGraph workflows</a:t>
            </a:r>
            <a:endParaRPr lang="en-US" sz="3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Presentation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 Bold</vt:lpstr>
      <vt:lpstr>Arial</vt:lpstr>
      <vt:lpstr>Canva Sans Bold</vt:lpstr>
      <vt:lpstr>Open Sans Bold</vt:lpstr>
      <vt:lpstr>Open Sans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</dc:title>
  <dc:creator/>
  <cp:lastModifiedBy>Anto Edison</cp:lastModifiedBy>
  <cp:revision>2</cp:revision>
  <dcterms:created xsi:type="dcterms:W3CDTF">2006-08-16T00:00:00Z</dcterms:created>
  <dcterms:modified xsi:type="dcterms:W3CDTF">2025-07-24T11:17:15Z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A28B395529BA4EEBA65D575E2180E4AE_12</vt:lpwstr>
  </property>
  <property fmtid="{D5CDD505-2E9C-101B-9397-08002B2CF9AE}" pid="3" name="KSOProductBuildVer">
    <vt:lpwstr>1033-12.2.0.21931</vt:lpwstr>
  </property>
</Properties>
</file>