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al Bold" charset="1" panose="020B0802020202020204"/>
      <p:regular r:id="rId14"/>
    </p:embeddedFont>
    <p:embeddedFont>
      <p:font typeface="Arial" charset="1" panose="020B0502020202020204"/>
      <p:regular r:id="rId15"/>
    </p:embeddedFont>
    <p:embeddedFont>
      <p:font typeface="Canva Sans Bold" charset="1" panose="020B0803030501040103"/>
      <p:regular r:id="rId16"/>
    </p:embeddedFont>
    <p:embeddedFont>
      <p:font typeface="Open Sans Bold" charset="1" panose="020B0806030504020204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0996" cy="2522241"/>
            </a:xfrm>
            <a:custGeom>
              <a:avLst/>
              <a:gdLst/>
              <a:ahLst/>
              <a:cxnLst/>
              <a:rect r="r" b="b" t="t" l="l"/>
              <a:pathLst>
                <a:path h="2522241" w="4580996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25186" y="4179253"/>
            <a:ext cx="11837627" cy="132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Resolution Recommendator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95621" y="8513064"/>
            <a:ext cx="4263679" cy="745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Anto Edison J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0996" cy="2522241"/>
            </a:xfrm>
            <a:custGeom>
              <a:avLst/>
              <a:gdLst/>
              <a:ahLst/>
              <a:cxnLst/>
              <a:rect r="r" b="b" t="t" l="l"/>
              <a:pathLst>
                <a:path h="2522241" w="4580996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48313" y="914400"/>
            <a:ext cx="9433515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INTRODUCITON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1741" y="2352992"/>
            <a:ext cx="15046659" cy="544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IT helpdesk operations often face 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delays due to repetitive issue analysis and resolution lookup.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 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automates the recommendation of solutions based on the nature of the IT issue, enhancing support efficiency.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uses machine learning, embeddings, and RAG in a chatbot interface to deliver accurate IT solutions through natural conversations.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Goal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Reduce downtime and improve user satisfaction by providing instant, accurate resolutions that does not require human intervention.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0996" cy="2522241"/>
            </a:xfrm>
            <a:custGeom>
              <a:avLst/>
              <a:gdLst/>
              <a:ahLst/>
              <a:cxnLst/>
              <a:rect r="r" b="b" t="t" l="l"/>
              <a:pathLst>
                <a:path h="2522241" w="4580996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48313" y="914400"/>
            <a:ext cx="9433515" cy="102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52992"/>
            <a:ext cx="15046659" cy="604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Issue Classification and Matching: 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dentifies the type of issue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Clarification Loop: Dynamically interacts with the user to collect missing details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</a:t>
            </a: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text-Aware Recommendation: 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past conversation memory and embeddings to fetch relevant resolutions.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Editable Knowledge Base: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extendable with new problem-solution entries in structured format.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Redundancy Handling: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Avoids repeated queries when the resolution has already been provided.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7267" y="255972"/>
            <a:ext cx="17393467" cy="9576635"/>
            <a:chOff x="0" y="0"/>
            <a:chExt cx="4580995" cy="25222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0996" cy="2522241"/>
            </a:xfrm>
            <a:custGeom>
              <a:avLst/>
              <a:gdLst/>
              <a:ahLst/>
              <a:cxnLst/>
              <a:rect r="r" b="b" t="t" l="l"/>
              <a:pathLst>
                <a:path h="2522241" w="4580996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02847" y="2297171"/>
            <a:ext cx="15172677" cy="5651822"/>
          </a:xfrm>
          <a:custGeom>
            <a:avLst/>
            <a:gdLst/>
            <a:ahLst/>
            <a:cxnLst/>
            <a:rect r="r" b="b" t="t" l="l"/>
            <a:pathLst>
              <a:path h="5651822" w="15172677">
                <a:moveTo>
                  <a:pt x="0" y="0"/>
                </a:moveTo>
                <a:lnTo>
                  <a:pt x="15172677" y="0"/>
                </a:lnTo>
                <a:lnTo>
                  <a:pt x="15172677" y="5651822"/>
                </a:lnTo>
                <a:lnTo>
                  <a:pt x="0" y="56518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21759" y="904875"/>
            <a:ext cx="605634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ARCHITECTURE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0996" cy="2522241"/>
            </a:xfrm>
            <a:custGeom>
              <a:avLst/>
              <a:gdLst/>
              <a:ahLst/>
              <a:cxnLst/>
              <a:rect r="r" b="b" t="t" l="l"/>
              <a:pathLst>
                <a:path h="2522241" w="4580996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1507512"/>
            <a:ext cx="6370684" cy="7267706"/>
            <a:chOff x="0" y="0"/>
            <a:chExt cx="8494245" cy="969027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5694"/>
              <a:ext cx="1029332" cy="1029332"/>
              <a:chOff x="0" y="0"/>
              <a:chExt cx="6350000" cy="6350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151192" y="33061"/>
              <a:ext cx="726948" cy="850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52"/>
                </a:lnSpc>
              </a:pPr>
              <a:r>
                <a:rPr lang="en-US" b="true" sz="3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  <p:grpSp>
          <p:nvGrpSpPr>
            <p:cNvPr name="Group 9" id="9"/>
            <p:cNvGrpSpPr/>
            <p:nvPr/>
          </p:nvGrpSpPr>
          <p:grpSpPr>
            <a:xfrm rot="0">
              <a:off x="0" y="1712148"/>
              <a:ext cx="1029332" cy="1029332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151192" y="1739515"/>
              <a:ext cx="726948" cy="850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652"/>
                </a:lnSpc>
                <a:spcBef>
                  <a:spcPct val="0"/>
                </a:spcBef>
              </a:pPr>
              <a:r>
                <a:rPr lang="en-US" b="true" sz="3600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0" y="5125056"/>
              <a:ext cx="1029332" cy="1029332"/>
              <a:chOff x="0" y="0"/>
              <a:chExt cx="6350000" cy="63500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151192" y="5152423"/>
              <a:ext cx="726948" cy="850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652"/>
                </a:lnSpc>
                <a:spcBef>
                  <a:spcPct val="0"/>
                </a:spcBef>
              </a:pPr>
              <a:r>
                <a:rPr lang="en-US" b="true" sz="3600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3418602"/>
              <a:ext cx="1029332" cy="1029332"/>
              <a:chOff x="0" y="0"/>
              <a:chExt cx="635000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51192" y="3445969"/>
              <a:ext cx="726948" cy="850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652"/>
                </a:lnSpc>
                <a:spcBef>
                  <a:spcPct val="0"/>
                </a:spcBef>
              </a:pPr>
              <a:r>
                <a:rPr lang="en-US" b="true" sz="3600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  <p:grpSp>
          <p:nvGrpSpPr>
            <p:cNvPr name="Group 18" id="18"/>
            <p:cNvGrpSpPr/>
            <p:nvPr/>
          </p:nvGrpSpPr>
          <p:grpSpPr>
            <a:xfrm rot="0">
              <a:off x="0" y="6831510"/>
              <a:ext cx="1029332" cy="1029332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151192" y="6858877"/>
              <a:ext cx="726948" cy="850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652"/>
                </a:lnSpc>
                <a:spcBef>
                  <a:spcPct val="0"/>
                </a:spcBef>
              </a:pPr>
              <a:r>
                <a:rPr lang="en-US" b="true" sz="3600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817597" y="-323850"/>
              <a:ext cx="6676648" cy="1177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4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Classifier Agent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817597" y="1385574"/>
              <a:ext cx="6676648" cy="1177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840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Chat Agent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817597" y="4804423"/>
              <a:ext cx="6676648" cy="1177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840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Validator Agent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817597" y="3094999"/>
              <a:ext cx="6676648" cy="1177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840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Retriever Agent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817597" y="6513848"/>
              <a:ext cx="6676648" cy="1177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840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Dialog Agent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817597" y="8343280"/>
              <a:ext cx="6676648" cy="1177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840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Solver Agent</a:t>
              </a:r>
            </a:p>
          </p:txBody>
        </p:sp>
        <p:grpSp>
          <p:nvGrpSpPr>
            <p:cNvPr name="Group 27" id="27"/>
            <p:cNvGrpSpPr/>
            <p:nvPr/>
          </p:nvGrpSpPr>
          <p:grpSpPr>
            <a:xfrm rot="0">
              <a:off x="0" y="8660942"/>
              <a:ext cx="1029332" cy="1029332"/>
              <a:chOff x="0" y="0"/>
              <a:chExt cx="6350000" cy="63500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151192" y="8688309"/>
              <a:ext cx="726948" cy="8507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5652"/>
                </a:lnSpc>
                <a:spcBef>
                  <a:spcPct val="0"/>
                </a:spcBef>
              </a:pPr>
              <a:r>
                <a:rPr lang="en-US" b="true" sz="3600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2087443" y="336316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208992" y="1605174"/>
            <a:ext cx="425758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0996" cy="2522241"/>
            </a:xfrm>
            <a:custGeom>
              <a:avLst/>
              <a:gdLst/>
              <a:ahLst/>
              <a:cxnLst/>
              <a:rect r="r" b="b" t="t" l="l"/>
              <a:pathLst>
                <a:path h="2522241" w="4580996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844375"/>
            <a:ext cx="162306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5488" y="2090050"/>
            <a:ext cx="14940429" cy="6106900"/>
          </a:xfrm>
          <a:custGeom>
            <a:avLst/>
            <a:gdLst/>
            <a:ahLst/>
            <a:cxnLst/>
            <a:rect r="r" b="b" t="t" l="l"/>
            <a:pathLst>
              <a:path h="6106900" w="14940429">
                <a:moveTo>
                  <a:pt x="0" y="0"/>
                </a:moveTo>
                <a:lnTo>
                  <a:pt x="14940430" y="0"/>
                </a:lnTo>
                <a:lnTo>
                  <a:pt x="14940430" y="6106900"/>
                </a:lnTo>
                <a:lnTo>
                  <a:pt x="0" y="6106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92763" y="904875"/>
            <a:ext cx="829267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AGENT WORKFLOW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0996" cy="2522241"/>
            </a:xfrm>
            <a:custGeom>
              <a:avLst/>
              <a:gdLst/>
              <a:ahLst/>
              <a:cxnLst/>
              <a:rect r="r" b="b" t="t" l="l"/>
              <a:pathLst>
                <a:path h="2522241" w="4580996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84381" y="895350"/>
            <a:ext cx="1191923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ENCHANCEMENTS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41741" y="2352992"/>
            <a:ext cx="15046659" cy="604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Feedback Loop: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llow users to rate and refine solutions to improve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sponse quality over time.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Ticket Generation: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generate support tickets if the issue isn’t resolved.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Dashboard for IT Admins: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analytics on common issues, response times, and unresolved queries.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LangGraph-Based Agent Workflow: 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LangGraph to manage complex multi-step agent interactions, en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 better control flow and decision-making in the chatbot’s reasoning process.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8337" y="289408"/>
            <a:ext cx="17393467" cy="9576635"/>
            <a:chOff x="0" y="0"/>
            <a:chExt cx="4580995" cy="25222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0996" cy="2522241"/>
            </a:xfrm>
            <a:custGeom>
              <a:avLst/>
              <a:gdLst/>
              <a:ahLst/>
              <a:cxnLst/>
              <a:rect r="r" b="b" t="t" l="l"/>
              <a:pathLst>
                <a:path h="2522241" w="4580996">
                  <a:moveTo>
                    <a:pt x="0" y="0"/>
                  </a:moveTo>
                  <a:lnTo>
                    <a:pt x="4580996" y="0"/>
                  </a:lnTo>
                  <a:lnTo>
                    <a:pt x="4580996" y="2522241"/>
                  </a:lnTo>
                  <a:lnTo>
                    <a:pt x="0" y="25222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80995" cy="2560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909395" y="895350"/>
            <a:ext cx="831135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0670" y="2510851"/>
            <a:ext cx="15046659" cy="364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 and accurate IT resolutions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manual support workload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</a:t>
            </a: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 clarification and response system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Easily scalable and integrable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Future-ready with feedback and LangGraph workflows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DAGt0dyfvxE</dc:identifier>
  <dcterms:modified xsi:type="dcterms:W3CDTF">2011-08-01T06:04:30Z</dcterms:modified>
  <cp:revision>1</cp:revision>
  <dc:title>AGENTS</dc:title>
</cp:coreProperties>
</file>