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0" autoAdjust="0"/>
    <p:restoredTop sz="86486" autoAdjust="0"/>
  </p:normalViewPr>
  <p:slideViewPr>
    <p:cSldViewPr>
      <p:cViewPr>
        <p:scale>
          <a:sx n="75" d="100"/>
          <a:sy n="75" d="100"/>
        </p:scale>
        <p:origin x="-2580" y="-5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9B6DB-40CD-4370-AD5F-EF371E3214CB}" type="datetimeFigureOut">
              <a:rPr lang="fr-FR" smtClean="0"/>
              <a:t>26/10/2015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C23F5-F162-4282-AF0E-69495EFC23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577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48744-30A7-495E-B103-D2272A28B33C}" type="datetimeFigureOut">
              <a:rPr lang="fr-FR" smtClean="0"/>
              <a:t>26/10/2015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EF740-ED71-4327-8853-37247B95CF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446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EF740-ED71-4327-8853-37247B95CFB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72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27/10/2015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Digital Montagny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27/10/2015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Digital Montagny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27/10/2015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Digital Montagny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Users\gauburti\Documents\_DER\DER_Applis\Montagny\Communication\hom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0"/>
            <a:ext cx="9169648" cy="86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975938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868144" y="6376243"/>
            <a:ext cx="1162472" cy="365125"/>
          </a:xfrm>
        </p:spPr>
        <p:txBody>
          <a:bodyPr/>
          <a:lstStyle/>
          <a:p>
            <a:r>
              <a:rPr lang="fr-FR" smtClean="0"/>
              <a:t>27/10/2015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707904" y="6376243"/>
            <a:ext cx="1577641" cy="365125"/>
          </a:xfrm>
        </p:spPr>
        <p:txBody>
          <a:bodyPr/>
          <a:lstStyle/>
          <a:p>
            <a:r>
              <a:rPr lang="fr-BE" smtClean="0"/>
              <a:t>Digital Montagny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524328" y="6356350"/>
            <a:ext cx="1162472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pic>
        <p:nvPicPr>
          <p:cNvPr id="2051" name="Picture 3" descr="D:\Users\gauburti\Documents\_DER\DER_Applis\Montagny\Communication\contact_inha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84168"/>
            <a:ext cx="20383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27/10/2015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Digital Montagny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27/10/2015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Digital Montagny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27/10/2015</a:t>
            </a:r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Digital Montagny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27/10/2015</a:t>
            </a:r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Digital Montagny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27/10/2015</a:t>
            </a:r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Digital Montagny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27/10/2015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Digital Montagny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27/10/2015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Digital Montagny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pour modifier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27/10/2015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 smtClean="0"/>
              <a:t>Digital Montagny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igitalmontagny.inha.fr/en/oai-records?verb=ListRecords&amp;metadataPrefix=oai_d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igitalmontagny.inha.fr/en/record/montagny08r0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igitalmontagny.inha.fr/fr/folios" TargetMode="External"/><Relationship Id="rId2" Type="http://schemas.openxmlformats.org/officeDocument/2006/relationships/hyperlink" Target="http://digitalmontagny.inha.fr/fr/search?keywords=l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gitalmontagny.inha.fr/fr/search-terms" TargetMode="External"/><Relationship Id="rId5" Type="http://schemas.openxmlformats.org/officeDocument/2006/relationships/hyperlink" Target="http://digitalmontagny.inha.fr/fr/search-bibliography" TargetMode="External"/><Relationship Id="rId4" Type="http://schemas.openxmlformats.org/officeDocument/2006/relationships/hyperlink" Target="http://digitalmontagny.inha.fr/fr/search-record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igitalmontagny.inha.fr/fr/node/336" TargetMode="External"/><Relationship Id="rId2" Type="http://schemas.openxmlformats.org/officeDocument/2006/relationships/hyperlink" Target="http://digitalmontagny.inha.fr/en/record/montagny01v0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Users\gauburti\Documents\_DER\DER_Applis\Montagny\Communication\Montagny_2r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212" y="1525891"/>
            <a:ext cx="3734394" cy="435138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7772400" cy="1470025"/>
          </a:xfrm>
        </p:spPr>
        <p:txBody>
          <a:bodyPr/>
          <a:lstStyle/>
          <a:p>
            <a:pPr algn="l"/>
            <a:r>
              <a:rPr lang="fr-FR" dirty="0" smtClean="0"/>
              <a:t>Digital </a:t>
            </a:r>
            <a:r>
              <a:rPr lang="fr-FR" dirty="0" err="1" smtClean="0"/>
              <a:t>Montagny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1340768"/>
            <a:ext cx="8301619" cy="792088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Présentation technique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4222549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395536" y="6237312"/>
            <a:ext cx="8301619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Gautier </a:t>
            </a:r>
            <a:r>
              <a:rPr lang="fr-FR" dirty="0" err="1"/>
              <a:t>Auburtin</a:t>
            </a:r>
            <a:r>
              <a:rPr lang="fr-FR" dirty="0"/>
              <a:t> (INHA</a:t>
            </a:r>
            <a:r>
              <a:rPr lang="fr-FR" dirty="0" smtClean="0"/>
              <a:t>) </a:t>
            </a:r>
            <a:br>
              <a:rPr lang="fr-FR" dirty="0" smtClean="0"/>
            </a:br>
            <a:r>
              <a:rPr lang="fr-FR" dirty="0" smtClean="0"/>
              <a:t>27 </a:t>
            </a:r>
            <a:r>
              <a:rPr lang="fr-FR" dirty="0"/>
              <a:t>octobre 2015</a:t>
            </a:r>
            <a:r>
              <a:rPr lang="fr-FR" dirty="0" smtClean="0"/>
              <a:t> </a:t>
            </a:r>
          </a:p>
        </p:txBody>
      </p:sp>
      <p:pic>
        <p:nvPicPr>
          <p:cNvPr id="6" name="Picture 3" descr="D:\Users\gauburti\Documents\_DER\DER_Applis\Montagny\Communication\contact_inh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762" y="404664"/>
            <a:ext cx="2943844" cy="66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26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« cachées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Entrepôt OAI-PMH </a:t>
            </a:r>
          </a:p>
          <a:p>
            <a:pPr lvl="2"/>
            <a:r>
              <a:rPr lang="fr-FR" dirty="0" smtClean="0"/>
              <a:t>Module </a:t>
            </a:r>
            <a:r>
              <a:rPr lang="fr-FR" dirty="0" err="1" smtClean="0"/>
              <a:t>Views</a:t>
            </a:r>
            <a:r>
              <a:rPr lang="fr-FR" dirty="0" smtClean="0"/>
              <a:t> OAI-PMH</a:t>
            </a:r>
          </a:p>
          <a:p>
            <a:pPr lvl="2"/>
            <a:r>
              <a:rPr lang="fr-FR" dirty="0" smtClean="0"/>
              <a:t>Alignement des données sur le vocabulaire Dublin </a:t>
            </a:r>
            <a:r>
              <a:rPr lang="fr-FR" dirty="0" err="1" smtClean="0"/>
              <a:t>Core</a:t>
            </a:r>
            <a:endParaRPr lang="fr-FR" dirty="0" smtClean="0"/>
          </a:p>
          <a:p>
            <a:pPr lvl="2"/>
            <a:r>
              <a:rPr lang="fr-FR" dirty="0" smtClean="0"/>
              <a:t>Réponse HTTP sous forme de fichiers </a:t>
            </a:r>
            <a:r>
              <a:rPr lang="fr-FR" dirty="0"/>
              <a:t>XML paginés</a:t>
            </a:r>
            <a:br>
              <a:rPr lang="fr-FR" dirty="0"/>
            </a:br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digitalmontagny.inha.fr/en/oai-records?verb=ListRecords&amp;metadataPrefix=oai_dc</a:t>
            </a:r>
            <a:r>
              <a:rPr lang="fr-FR" dirty="0" smtClean="0"/>
              <a:t> </a:t>
            </a:r>
          </a:p>
          <a:p>
            <a:r>
              <a:rPr lang="fr-FR" dirty="0" smtClean="0"/>
              <a:t>Métadonnées</a:t>
            </a:r>
          </a:p>
          <a:p>
            <a:pPr lvl="2"/>
            <a:r>
              <a:rPr lang="fr-FR" dirty="0"/>
              <a:t>Module </a:t>
            </a:r>
            <a:r>
              <a:rPr lang="fr-FR" dirty="0" smtClean="0"/>
              <a:t>HTML </a:t>
            </a:r>
            <a:r>
              <a:rPr lang="fr-FR" dirty="0" err="1" smtClean="0"/>
              <a:t>MetaTag</a:t>
            </a:r>
            <a:r>
              <a:rPr lang="fr-FR" dirty="0" smtClean="0"/>
              <a:t> (Dublin </a:t>
            </a:r>
            <a:r>
              <a:rPr lang="fr-FR" dirty="0" err="1" smtClean="0"/>
              <a:t>Core</a:t>
            </a:r>
            <a:r>
              <a:rPr lang="fr-FR" dirty="0" smtClean="0"/>
              <a:t>, Schema.org, etc.)</a:t>
            </a:r>
          </a:p>
          <a:p>
            <a:pPr lvl="2"/>
            <a:r>
              <a:rPr lang="fr-FR" dirty="0" smtClean="0"/>
              <a:t>Alignement possible sur le schéma </a:t>
            </a:r>
            <a:r>
              <a:rPr lang="fr-FR" dirty="0" err="1" smtClean="0"/>
              <a:t>Rdf</a:t>
            </a:r>
            <a:r>
              <a:rPr lang="fr-FR" dirty="0" smtClean="0"/>
              <a:t>[a]</a:t>
            </a:r>
          </a:p>
          <a:p>
            <a:pPr lvl="2"/>
            <a:r>
              <a:rPr lang="fr-FR" dirty="0" smtClean="0"/>
              <a:t>Publication potentiellement ouverte au web de données</a:t>
            </a:r>
          </a:p>
          <a:p>
            <a:pPr lvl="2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27/10/2015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Digital Montagny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3658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Historique des développements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Site DRUPAL initié par le GRI </a:t>
            </a:r>
          </a:p>
          <a:p>
            <a:pPr lvl="2"/>
            <a:r>
              <a:rPr lang="fr-FR" dirty="0"/>
              <a:t>Juin 2010 </a:t>
            </a:r>
            <a:r>
              <a:rPr lang="fr-FR" dirty="0" smtClean="0"/>
              <a:t> : démarrage des projets (</a:t>
            </a:r>
            <a:r>
              <a:rPr lang="fr-FR" dirty="0" err="1" smtClean="0"/>
              <a:t>Scholar</a:t>
            </a:r>
            <a:r>
              <a:rPr lang="fr-FR" dirty="0" smtClean="0"/>
              <a:t> </a:t>
            </a:r>
            <a:r>
              <a:rPr lang="fr-FR" dirty="0" err="1" smtClean="0"/>
              <a:t>Workspace</a:t>
            </a:r>
            <a:r>
              <a:rPr lang="fr-FR" dirty="0" smtClean="0"/>
              <a:t>, </a:t>
            </a:r>
            <a:r>
              <a:rPr lang="fr-FR" dirty="0" err="1" smtClean="0"/>
              <a:t>Montagny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Mars 2012  : développements scientifiques et techniques </a:t>
            </a:r>
          </a:p>
          <a:p>
            <a:pPr lvl="3"/>
            <a:r>
              <a:rPr lang="fr-FR" dirty="0" err="1" smtClean="0"/>
              <a:t>Montagny</a:t>
            </a:r>
            <a:r>
              <a:rPr lang="fr-FR" dirty="0" smtClean="0"/>
              <a:t>  (Delphine </a:t>
            </a:r>
            <a:r>
              <a:rPr lang="fr-FR" dirty="0" err="1" smtClean="0"/>
              <a:t>Burlot</a:t>
            </a:r>
            <a:r>
              <a:rPr lang="fr-FR" dirty="0" smtClean="0"/>
              <a:t> &amp; Martine </a:t>
            </a:r>
            <a:r>
              <a:rPr lang="fr-FR" dirty="0" err="1" smtClean="0"/>
              <a:t>Denoyelle</a:t>
            </a:r>
            <a:r>
              <a:rPr lang="fr-FR" dirty="0" smtClean="0"/>
              <a:t> / INHA</a:t>
            </a:r>
            <a:br>
              <a:rPr lang="fr-FR" dirty="0" smtClean="0"/>
            </a:br>
            <a:r>
              <a:rPr lang="fr-FR" dirty="0" smtClean="0"/>
              <a:t>Susan Edwards, </a:t>
            </a:r>
            <a:r>
              <a:rPr lang="fr-FR" dirty="0" err="1" smtClean="0"/>
              <a:t>Wes</a:t>
            </a:r>
            <a:r>
              <a:rPr lang="fr-FR" dirty="0" smtClean="0"/>
              <a:t> Walker &amp; Thomas </a:t>
            </a:r>
            <a:r>
              <a:rPr lang="fr-FR" dirty="0" err="1" smtClean="0"/>
              <a:t>Scutt</a:t>
            </a:r>
            <a:r>
              <a:rPr lang="fr-FR" dirty="0" smtClean="0"/>
              <a:t> / GRI)</a:t>
            </a:r>
          </a:p>
          <a:p>
            <a:pPr lvl="3"/>
            <a:r>
              <a:rPr lang="fr-FR" dirty="0" err="1" smtClean="0"/>
              <a:t>Mellini</a:t>
            </a:r>
            <a:r>
              <a:rPr lang="fr-FR" dirty="0" smtClean="0"/>
              <a:t> (GRI)</a:t>
            </a:r>
          </a:p>
          <a:p>
            <a:pPr lvl="2"/>
            <a:r>
              <a:rPr lang="fr-FR" dirty="0" smtClean="0"/>
              <a:t>Octobre 2013 </a:t>
            </a:r>
            <a:r>
              <a:rPr lang="fr-FR" dirty="0"/>
              <a:t>: migration sur </a:t>
            </a:r>
            <a:r>
              <a:rPr lang="fr-FR" dirty="0" err="1"/>
              <a:t>Drupal</a:t>
            </a:r>
            <a:r>
              <a:rPr lang="fr-FR" dirty="0"/>
              <a:t> </a:t>
            </a:r>
            <a:r>
              <a:rPr lang="fr-FR" dirty="0" smtClean="0"/>
              <a:t>7</a:t>
            </a:r>
          </a:p>
          <a:p>
            <a:r>
              <a:rPr lang="fr-FR" dirty="0" smtClean="0"/>
              <a:t>Mai 2014  : transfert du </a:t>
            </a:r>
            <a:r>
              <a:rPr lang="fr-FR" dirty="0" err="1" smtClean="0"/>
              <a:t>Montagny</a:t>
            </a:r>
            <a:r>
              <a:rPr lang="fr-FR" dirty="0" smtClean="0"/>
              <a:t> à l’INHA </a:t>
            </a:r>
          </a:p>
          <a:p>
            <a:pPr lvl="2"/>
            <a:r>
              <a:rPr lang="fr-FR" dirty="0" smtClean="0"/>
              <a:t>Septembre 2015 : lancement d’un marché de prestations</a:t>
            </a:r>
          </a:p>
          <a:p>
            <a:pPr lvl="2"/>
            <a:r>
              <a:rPr lang="fr-FR" dirty="0" smtClean="0"/>
              <a:t>Juillet 2015 : fin des développements</a:t>
            </a:r>
          </a:p>
          <a:p>
            <a:pPr lvl="2"/>
            <a:r>
              <a:rPr lang="fr-FR" dirty="0" smtClean="0"/>
              <a:t>Octobre 2015 : lancement officiel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27/10/2015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Digital Montagny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2190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Du prototype à la publication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Septembre 2013 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dirty="0" err="1" smtClean="0"/>
              <a:t>GettyLabs</a:t>
            </a:r>
            <a:r>
              <a:rPr lang="fr-FR" dirty="0" smtClean="0"/>
              <a:t>)</a:t>
            </a:r>
          </a:p>
          <a:p>
            <a:pPr algn="r"/>
            <a:endParaRPr lang="fr-FR" dirty="0"/>
          </a:p>
          <a:p>
            <a:pPr algn="r"/>
            <a:endParaRPr lang="fr-FR" dirty="0" smtClean="0"/>
          </a:p>
          <a:p>
            <a:pPr algn="r"/>
            <a:endParaRPr lang="fr-FR" dirty="0"/>
          </a:p>
          <a:p>
            <a:pPr algn="r"/>
            <a:r>
              <a:rPr lang="fr-FR" dirty="0" smtClean="0"/>
              <a:t>Octobre 2015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(INHA)</a:t>
            </a:r>
            <a:endParaRPr lang="fr-FR" dirty="0"/>
          </a:p>
          <a:p>
            <a:pPr algn="r"/>
            <a:endParaRPr lang="fr-FR" dirty="0" smtClean="0"/>
          </a:p>
          <a:p>
            <a:pPr algn="r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27/10/2015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Digital Montagny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2816"/>
            <a:ext cx="368917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68960"/>
            <a:ext cx="4207074" cy="3013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37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Dynamique des développements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Durant 5 ans et 3 mois,</a:t>
            </a:r>
            <a:r>
              <a:rPr lang="fr-FR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développements informatiques ont servi les objectifs scientifiques et documentaires </a:t>
            </a:r>
          </a:p>
          <a:p>
            <a:pPr marL="74295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GRI a conçu le modèle de données en parallèle aux choix scientifiques définis par D. </a:t>
            </a:r>
            <a:r>
              <a:rPr lang="fr-FR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Burlot</a:t>
            </a:r>
            <a:r>
              <a:rPr lang="fr-F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(</a:t>
            </a:r>
            <a:r>
              <a:rPr lang="fr-F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 différents de ceux du SW et du Digital </a:t>
            </a:r>
            <a:r>
              <a:rPr lang="fr-FR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Mellini</a:t>
            </a:r>
            <a:r>
              <a:rPr lang="fr-F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)</a:t>
            </a:r>
          </a:p>
          <a:p>
            <a:pPr marL="74295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L’INHA a spécifié les fonctionnalités attendues pour la</a:t>
            </a:r>
            <a:r>
              <a:rPr lang="fr-FR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publication finale (navigation, recherche)</a:t>
            </a:r>
          </a:p>
          <a:p>
            <a:pPr marL="74295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dirty="0" smtClean="0">
                <a:sym typeface="Wingdings" panose="05000000000000000000" pitchFamily="2" charset="2"/>
              </a:rPr>
              <a:t>Le prestataire (</a:t>
            </a:r>
            <a:r>
              <a:rPr lang="fr-FR" dirty="0" err="1" smtClean="0">
                <a:sym typeface="Wingdings" panose="05000000000000000000" pitchFamily="2" charset="2"/>
              </a:rPr>
              <a:t>Core-Techs</a:t>
            </a:r>
            <a:r>
              <a:rPr lang="fr-FR" dirty="0" smtClean="0">
                <a:sym typeface="Wingdings" panose="05000000000000000000" pitchFamily="2" charset="2"/>
              </a:rPr>
              <a:t>) a réalisé les mécanismes (spécifications) et les interfaces (charte)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27/10/2015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Digital Montagny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3475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Caractéristiques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Drupal</a:t>
            </a:r>
            <a:r>
              <a:rPr lang="fr-FR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(v. 7 ; sept. 2015)</a:t>
            </a:r>
          </a:p>
          <a:p>
            <a:pPr lvl="2" indent="-342900"/>
            <a:r>
              <a:rPr lang="fr-FR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Pour la modélisation des données (CCK)</a:t>
            </a:r>
          </a:p>
          <a:p>
            <a:pPr lvl="2" indent="-342900"/>
            <a:r>
              <a:rPr lang="fr-FR" dirty="0" smtClean="0"/>
              <a:t>Pour la conception des interfaces 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Views</a:t>
            </a:r>
            <a:r>
              <a:rPr lang="fr-FR" dirty="0" smtClean="0"/>
              <a:t> &amp; Panels)</a:t>
            </a:r>
            <a:endParaRPr lang="fr-FR" sz="2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Solr</a:t>
            </a:r>
            <a:r>
              <a:rPr lang="fr-FR" dirty="0"/>
              <a:t> (v. </a:t>
            </a:r>
            <a:r>
              <a:rPr lang="fr-FR" dirty="0" smtClean="0"/>
              <a:t>5 ; mai 2015</a:t>
            </a:r>
            <a:r>
              <a:rPr lang="fr-FR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2" indent="-342900"/>
            <a:r>
              <a:rPr lang="fr-FR" dirty="0" smtClean="0"/>
              <a:t>Pour l’indexation et la recherche à facettes</a:t>
            </a:r>
          </a:p>
          <a:p>
            <a:pPr lvl="2" indent="-342900"/>
            <a:r>
              <a:rPr lang="fr-FR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Pour l’intégration fine dans </a:t>
            </a:r>
            <a:r>
              <a:rPr lang="fr-FR" sz="2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Drupal</a:t>
            </a:r>
            <a:r>
              <a:rPr lang="fr-FR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fr-FR" sz="2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Drupal_Solr</a:t>
            </a:r>
            <a:r>
              <a:rPr lang="fr-FR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fr-FR" dirty="0" smtClean="0"/>
              <a:t>Modules DRUPAL </a:t>
            </a:r>
          </a:p>
          <a:p>
            <a:pPr lvl="2" indent="-342900"/>
            <a:r>
              <a:rPr lang="fr-FR" dirty="0" smtClean="0"/>
              <a:t>114 modules tiers (gestion complexe)</a:t>
            </a:r>
          </a:p>
          <a:p>
            <a:pPr lvl="2" indent="-342900"/>
            <a:r>
              <a:rPr lang="fr-FR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 modules </a:t>
            </a:r>
            <a:r>
              <a:rPr lang="fr-FR" sz="2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Montagny</a:t>
            </a:r>
            <a:r>
              <a:rPr lang="fr-FR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(non portables)</a:t>
            </a:r>
            <a:endParaRPr lang="fr-FR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27/10/2015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Digital Montagny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5816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DRUPAL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Outil de CMS bien adapté aux projets </a:t>
            </a:r>
            <a:r>
              <a:rPr lang="fr-FR" baseline="0" dirty="0" smtClean="0"/>
              <a:t>DH (</a:t>
            </a:r>
            <a:r>
              <a:rPr lang="fr-FR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documentation et édition numérique) </a:t>
            </a:r>
            <a:endParaRPr lang="fr-FR" baseline="0" dirty="0" smtClean="0"/>
          </a:p>
          <a:p>
            <a:pPr lvl="2"/>
            <a:r>
              <a:rPr lang="fr-FR" dirty="0" smtClean="0"/>
              <a:t>Souplesse (types de contenus, taxonomies, interfaces)</a:t>
            </a:r>
          </a:p>
          <a:p>
            <a:pPr lvl="2"/>
            <a:r>
              <a:rPr lang="fr-FR" dirty="0" smtClean="0"/>
              <a:t>Modularité  (</a:t>
            </a:r>
            <a:r>
              <a:rPr lang="fr-FR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fonctionnalités prêtes à l’emploi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Accessible aux non-développeurs (outils de conception</a:t>
            </a:r>
            <a:r>
              <a:rPr lang="fr-FR" baseline="0" dirty="0" smtClean="0"/>
              <a:t>)</a:t>
            </a:r>
          </a:p>
          <a:p>
            <a:pPr lvl="2"/>
            <a:r>
              <a:rPr lang="fr-FR" dirty="0" smtClean="0"/>
              <a:t>Précision documentaire (recherche, métadonnées)</a:t>
            </a:r>
          </a:p>
          <a:p>
            <a:pPr lvl="0"/>
            <a:r>
              <a:rPr lang="fr-FR" dirty="0" smtClean="0"/>
              <a:t>Outil néanmoins complexe </a:t>
            </a:r>
          </a:p>
          <a:p>
            <a:pPr lvl="2"/>
            <a:r>
              <a:rPr lang="fr-FR" dirty="0" smtClean="0"/>
              <a:t>Arbitrages entre les modules et la programmation PHP</a:t>
            </a:r>
          </a:p>
          <a:p>
            <a:pPr lvl="2"/>
            <a:r>
              <a:rPr lang="fr-FR" dirty="0" smtClean="0"/>
              <a:t>Maintenance lourde (versions de </a:t>
            </a:r>
            <a:r>
              <a:rPr lang="fr-FR" dirty="0" err="1" smtClean="0"/>
              <a:t>Drupal</a:t>
            </a:r>
            <a:r>
              <a:rPr lang="fr-FR" dirty="0" smtClean="0"/>
              <a:t> + Modules)</a:t>
            </a:r>
          </a:p>
          <a:p>
            <a:pPr lvl="2"/>
            <a:r>
              <a:rPr lang="fr-FR" dirty="0" smtClean="0"/>
              <a:t>Généricité limitée sur des projets spécifiques </a:t>
            </a:r>
          </a:p>
          <a:p>
            <a:pPr lvl="2"/>
            <a:r>
              <a:rPr lang="fr-FR" dirty="0" smtClean="0"/>
              <a:t>Industrialisation impossible sans compétences spécifiques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27/10/2015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Digital Montagny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6665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fonctionnalités 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fr-FR" dirty="0" smtClean="0"/>
              <a:t>Indexation des contenus via les taxonomies</a:t>
            </a:r>
          </a:p>
          <a:p>
            <a:pPr lvl="2"/>
            <a:r>
              <a:rPr lang="fr-FR" dirty="0" smtClean="0"/>
              <a:t>Lieu </a:t>
            </a:r>
            <a:r>
              <a:rPr lang="fr-FR" dirty="0"/>
              <a:t>de découverte</a:t>
            </a:r>
          </a:p>
          <a:p>
            <a:pPr lvl="2"/>
            <a:r>
              <a:rPr lang="fr-FR" dirty="0" smtClean="0"/>
              <a:t>Localisation </a:t>
            </a:r>
            <a:r>
              <a:rPr lang="fr-FR" dirty="0"/>
              <a:t>actuelle</a:t>
            </a:r>
          </a:p>
          <a:p>
            <a:pPr lvl="2"/>
            <a:r>
              <a:rPr lang="fr-FR" dirty="0" smtClean="0"/>
              <a:t>Iconographie</a:t>
            </a:r>
            <a:endParaRPr lang="fr-FR" dirty="0"/>
          </a:p>
          <a:p>
            <a:pPr lvl="2"/>
            <a:r>
              <a:rPr lang="fr-FR" dirty="0" smtClean="0"/>
              <a:t>Type </a:t>
            </a:r>
            <a:r>
              <a:rPr lang="fr-FR" dirty="0"/>
              <a:t>d'objet et matériaux</a:t>
            </a:r>
          </a:p>
          <a:p>
            <a:pPr lvl="2"/>
            <a:r>
              <a:rPr lang="fr-FR" dirty="0" smtClean="0"/>
              <a:t>Personnes</a:t>
            </a:r>
            <a:br>
              <a:rPr lang="fr-FR" dirty="0" smtClean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digitalmontagny.inha.fr/en/record/montagny08r03</a:t>
            </a:r>
            <a:r>
              <a:rPr lang="en-US" dirty="0" smtClean="0"/>
              <a:t>  </a:t>
            </a:r>
            <a:endParaRPr lang="en-US" dirty="0"/>
          </a:p>
          <a:p>
            <a:pPr lvl="2"/>
            <a:endParaRPr lang="fr-FR" dirty="0" smtClean="0"/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Taxonomies</a:t>
            </a:r>
          </a:p>
          <a:p>
            <a:pPr lvl="2"/>
            <a:r>
              <a:rPr lang="en-US" dirty="0" err="1" smtClean="0">
                <a:sym typeface="Wingdings" panose="05000000000000000000" pitchFamily="2" charset="2"/>
              </a:rPr>
              <a:t>Listes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d’autorités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hiérarchiques</a:t>
            </a:r>
            <a:r>
              <a:rPr lang="en-US" dirty="0" smtClean="0">
                <a:sym typeface="Wingdings" panose="05000000000000000000" pitchFamily="2" charset="2"/>
              </a:rPr>
              <a:t> ( SKOS)</a:t>
            </a:r>
          </a:p>
          <a:p>
            <a:pPr lvl="2"/>
            <a:r>
              <a:rPr lang="en-US" dirty="0" err="1" smtClean="0"/>
              <a:t>Vues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les </a:t>
            </a:r>
            <a:r>
              <a:rPr lang="en-US" dirty="0" err="1" smtClean="0"/>
              <a:t>contenus</a:t>
            </a:r>
            <a:r>
              <a:rPr lang="en-US" dirty="0" smtClean="0"/>
              <a:t> et liens de </a:t>
            </a:r>
            <a:r>
              <a:rPr lang="en-US" dirty="0" err="1" smtClean="0"/>
              <a:t>rebonds</a:t>
            </a:r>
            <a:endParaRPr lang="en-US" dirty="0" smtClean="0"/>
          </a:p>
          <a:p>
            <a:pPr lvl="2"/>
            <a:r>
              <a:rPr lang="en-US" dirty="0" err="1" smtClean="0"/>
              <a:t>Facettes</a:t>
            </a:r>
            <a:r>
              <a:rPr lang="en-US" dirty="0" smtClean="0"/>
              <a:t> (index </a:t>
            </a:r>
            <a:r>
              <a:rPr lang="en-US" dirty="0" err="1" smtClean="0"/>
              <a:t>Solr</a:t>
            </a:r>
            <a:r>
              <a:rPr lang="en-US" dirty="0" smtClean="0"/>
              <a:t>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27/10/2015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Digital Montagny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1790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fonctionnalités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fr-FR" dirty="0" smtClean="0"/>
              <a:t>Recherche et navigation à facettes (</a:t>
            </a:r>
            <a:r>
              <a:rPr lang="fr-FR" dirty="0" err="1" smtClean="0"/>
              <a:t>Solr</a:t>
            </a:r>
            <a:r>
              <a:rPr lang="fr-FR" dirty="0" smtClean="0"/>
              <a:t>)</a:t>
            </a:r>
          </a:p>
          <a:p>
            <a:pPr lvl="2"/>
            <a:r>
              <a:rPr lang="fr-FR" dirty="0"/>
              <a:t>Recherche globale (types de contenus)</a:t>
            </a:r>
            <a:br>
              <a:rPr lang="fr-FR" dirty="0"/>
            </a:br>
            <a:r>
              <a:rPr lang="fr-FR" dirty="0">
                <a:hlinkClick r:id="rId2"/>
              </a:rPr>
              <a:t>http://digitalmontagny.inha.fr/fr/search?keywords=lion</a:t>
            </a:r>
            <a:r>
              <a:rPr lang="fr-FR" dirty="0"/>
              <a:t> </a:t>
            </a:r>
          </a:p>
          <a:p>
            <a:pPr lvl="2"/>
            <a:endParaRPr lang="fr-FR" dirty="0" smtClean="0"/>
          </a:p>
          <a:p>
            <a:pPr lvl="2"/>
            <a:r>
              <a:rPr lang="fr-FR" dirty="0" smtClean="0"/>
              <a:t>Vues filtrées sur l’album (pagination) et les notices</a:t>
            </a:r>
            <a:br>
              <a:rPr lang="fr-FR" dirty="0" smtClean="0"/>
            </a:br>
            <a:r>
              <a:rPr lang="fr-FR" dirty="0" smtClean="0">
                <a:hlinkClick r:id="rId3"/>
              </a:rPr>
              <a:t>http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digitalmontagny.inha.fr/fr/folios</a:t>
            </a:r>
            <a:r>
              <a:rPr lang="fr-FR" dirty="0"/>
              <a:t/>
            </a:r>
            <a:br>
              <a:rPr lang="fr-FR" dirty="0"/>
            </a:br>
            <a:r>
              <a:rPr lang="fr-FR" dirty="0">
                <a:hlinkClick r:id="rId4"/>
              </a:rPr>
              <a:t>http://</a:t>
            </a:r>
            <a:r>
              <a:rPr lang="fr-FR" dirty="0" smtClean="0">
                <a:hlinkClick r:id="rId4"/>
              </a:rPr>
              <a:t>digitalmontagny.inha.fr/fr/search-records</a:t>
            </a:r>
            <a:r>
              <a:rPr lang="fr-FR" dirty="0" smtClean="0"/>
              <a:t> </a:t>
            </a:r>
          </a:p>
          <a:p>
            <a:pPr lvl="2"/>
            <a:endParaRPr lang="fr-FR" dirty="0" smtClean="0"/>
          </a:p>
          <a:p>
            <a:pPr lvl="2"/>
            <a:r>
              <a:rPr lang="fr-FR" dirty="0" smtClean="0"/>
              <a:t>Bibliographies et taxonomies (recherche </a:t>
            </a:r>
            <a:r>
              <a:rPr lang="fr-FR" dirty="0"/>
              <a:t>rapide)</a:t>
            </a:r>
            <a:br>
              <a:rPr lang="fr-FR" dirty="0"/>
            </a:br>
            <a:r>
              <a:rPr lang="fr-FR" dirty="0">
                <a:hlinkClick r:id="rId5"/>
              </a:rPr>
              <a:t>http://</a:t>
            </a:r>
            <a:r>
              <a:rPr lang="fr-FR" dirty="0" smtClean="0">
                <a:hlinkClick r:id="rId5"/>
              </a:rPr>
              <a:t>digitalmontagny.inha.fr/fr/search-bibliography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hlinkClick r:id="rId6"/>
              </a:rPr>
              <a:t>http://digitalmontagny.inha.fr/fr/search-terms</a:t>
            </a:r>
            <a:r>
              <a:rPr lang="fr-FR" dirty="0" smtClean="0"/>
              <a:t>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27/10/2015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Digital Montagny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1790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Bilinguisme (Anglais | Français 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fr-FR" dirty="0" smtClean="0"/>
              <a:t>La traduction du site, non prévue initialement, s’est révélée possible grâce aux </a:t>
            </a:r>
            <a:r>
              <a:rPr lang="fr-FR" dirty="0"/>
              <a:t>diverses </a:t>
            </a:r>
            <a:r>
              <a:rPr lang="fr-FR" dirty="0" smtClean="0"/>
              <a:t>modalités de multilinguisme intégrées à </a:t>
            </a:r>
            <a:r>
              <a:rPr lang="fr-FR" dirty="0" err="1" smtClean="0"/>
              <a:t>Drupal</a:t>
            </a:r>
            <a:r>
              <a:rPr lang="fr-FR" dirty="0" smtClean="0"/>
              <a:t> </a:t>
            </a:r>
          </a:p>
          <a:p>
            <a:pPr lvl="2"/>
            <a:r>
              <a:rPr lang="fr-FR" dirty="0" smtClean="0"/>
              <a:t>Traduction des essais</a:t>
            </a:r>
            <a:r>
              <a:rPr lang="fr-FR" dirty="0"/>
              <a:t> (copie des contenus)</a:t>
            </a:r>
            <a:endParaRPr lang="fr-FR" dirty="0" smtClean="0"/>
          </a:p>
          <a:p>
            <a:pPr lvl="2"/>
            <a:r>
              <a:rPr lang="fr-FR" dirty="0" smtClean="0"/>
              <a:t>Localisation de l’ensemble du site (chaînes </a:t>
            </a:r>
            <a:r>
              <a:rPr lang="fr-FR" dirty="0"/>
              <a:t>de </a:t>
            </a:r>
            <a:r>
              <a:rPr lang="fr-FR" dirty="0" smtClean="0"/>
              <a:t>caractères sur les libellés de champs et de menus)</a:t>
            </a:r>
          </a:p>
          <a:p>
            <a:pPr lvl="2"/>
            <a:r>
              <a:rPr lang="fr-FR" dirty="0" smtClean="0"/>
              <a:t>Champs spécifiques pour les variantes de noms</a:t>
            </a:r>
          </a:p>
          <a:p>
            <a:pPr lvl="1"/>
            <a:r>
              <a:rPr lang="fr-FR" dirty="0" smtClean="0"/>
              <a:t>On dispose désormais d’un site quasi bilingue (natif anglais) </a:t>
            </a:r>
          </a:p>
          <a:p>
            <a:pPr lvl="2"/>
            <a:r>
              <a:rPr lang="fr-FR" dirty="0"/>
              <a:t>Exemple de notice </a:t>
            </a:r>
            <a:r>
              <a:rPr lang="fr-FR" dirty="0" smtClean="0"/>
              <a:t>(Buste </a:t>
            </a:r>
            <a:r>
              <a:rPr lang="fr-FR" dirty="0"/>
              <a:t>de </a:t>
            </a:r>
            <a:r>
              <a:rPr lang="fr-FR" dirty="0" smtClean="0"/>
              <a:t>minotaure)</a:t>
            </a:r>
            <a:br>
              <a:rPr lang="fr-FR" dirty="0" smtClean="0"/>
            </a:br>
            <a:r>
              <a:rPr lang="fr-FR" dirty="0" smtClean="0"/>
              <a:t>- en : </a:t>
            </a:r>
            <a:br>
              <a:rPr lang="fr-FR" dirty="0" smtClean="0"/>
            </a:br>
            <a:r>
              <a:rPr lang="fr-FR" dirty="0" smtClean="0">
                <a:hlinkClick r:id="rId2"/>
              </a:rPr>
              <a:t>http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digitalmontagny.inha.fr/en/record/montagny01v02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- </a:t>
            </a:r>
            <a:r>
              <a:rPr lang="fr-FR" dirty="0" err="1" smtClean="0"/>
              <a:t>fr</a:t>
            </a:r>
            <a:r>
              <a:rPr lang="fr-FR" dirty="0" smtClean="0"/>
              <a:t> : </a:t>
            </a:r>
            <a:br>
              <a:rPr lang="fr-FR" dirty="0" smtClean="0"/>
            </a:br>
            <a:r>
              <a:rPr lang="fr-FR" dirty="0" smtClean="0">
                <a:hlinkClick r:id="rId3"/>
              </a:rPr>
              <a:t>http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digitalmontagny.inha.fr/fr/node/336</a:t>
            </a:r>
            <a:r>
              <a:rPr lang="fr-FR" dirty="0" smtClean="0"/>
              <a:t> </a:t>
            </a:r>
            <a:r>
              <a:rPr lang="en-US" dirty="0" smtClean="0"/>
              <a:t> </a:t>
            </a:r>
            <a:endParaRPr lang="en-US" dirty="0"/>
          </a:p>
          <a:p>
            <a:pPr lvl="1"/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27/10/2015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Digital Montagny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4252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466</Words>
  <Application>Microsoft Office PowerPoint</Application>
  <PresentationFormat>Affichage à l'écran (4:3)</PresentationFormat>
  <Paragraphs>113</Paragraphs>
  <Slides>10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Digital Montagny</vt:lpstr>
      <vt:lpstr>Historique des développements</vt:lpstr>
      <vt:lpstr>Du prototype à la publication</vt:lpstr>
      <vt:lpstr>Dynamique des développements</vt:lpstr>
      <vt:lpstr>Caractéristiques techniques</vt:lpstr>
      <vt:lpstr>Bilan DRUPAL</vt:lpstr>
      <vt:lpstr>Quelques fonctionnalités (1)</vt:lpstr>
      <vt:lpstr>Quelques fonctionnalités (2)</vt:lpstr>
      <vt:lpstr>Bilinguisme (Anglais | Français )</vt:lpstr>
      <vt:lpstr>Fonctionnalités « cachées 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Montagny</dc:title>
  <dc:creator>Gautier Auburtin</dc:creator>
  <cp:lastModifiedBy>Gautier Auburtin</cp:lastModifiedBy>
  <cp:revision>73</cp:revision>
  <dcterms:created xsi:type="dcterms:W3CDTF">2015-10-26T07:41:56Z</dcterms:created>
  <dcterms:modified xsi:type="dcterms:W3CDTF">2015-10-26T10:43:44Z</dcterms:modified>
</cp:coreProperties>
</file>