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7" r:id="rId5"/>
    <p:sldId id="298" r:id="rId6"/>
    <p:sldId id="294" r:id="rId7"/>
    <p:sldId id="292" r:id="rId8"/>
    <p:sldId id="291" r:id="rId9"/>
    <p:sldId id="296" r:id="rId10"/>
    <p:sldId id="295" r:id="rId11"/>
    <p:sldId id="297" r:id="rId12"/>
    <p:sldId id="274" r:id="rId13"/>
    <p:sldId id="276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5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931"/>
    <a:srgbClr val="09BB80"/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71771" autoAdjust="0"/>
  </p:normalViewPr>
  <p:slideViewPr>
    <p:cSldViewPr snapToGrid="0" snapToObjects="1">
      <p:cViewPr varScale="1">
        <p:scale>
          <a:sx n="68" d="100"/>
          <a:sy n="68" d="100"/>
        </p:scale>
        <p:origin x="112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29/05/2017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9FFB2-A3FE-4C0F-84BE-1D6C6EB98EE5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6DDEC-3EE0-4735-A0B0-8F63257F0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29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70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759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81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3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73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société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DaBot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imagine et conçoit des robots depuis les années 90. Elle a rencontré son plus grand succès avec le robot aspirateur BAROOM. Forte de son expérience, elle tente aujourd’hui de remporter un appel d’offres concernant des robots de nettoyage urbain.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s’agit là de monter un robot, qui sera capable de ramasser des cylindres métalliques.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Cela permettra de maintenir des endroits propres, car les gens laissent souvent des déchets derrière eux. 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2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société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DaBot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imagine et conçoit des robots depuis les années 90. Elle a rencontré son plus grand succès avec le robot aspirateur BAROOM. Forte de son expérience, elle tente aujourd’hui de remporter un appel d’offres concernant des robots de nettoyage urbain.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s’agit là de monter un robot, qui sera capable de ramasser des cylindres métalliques.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Cela permettra de maintenir des endroits propres, car les gens laissent souvent des déchets derrière eux. 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64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Developement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test – feedbacks  cycle itératif</a:t>
            </a:r>
          </a:p>
          <a:p>
            <a:pPr marL="0" indent="0">
              <a:buFontTx/>
              <a:buNone/>
            </a:pPr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3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86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72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DDEC-3EE0-4735-A0B0-8F63257F0F8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12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8457" y="563238"/>
            <a:ext cx="6159721" cy="48743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Projet informatique embarquée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69971" y="1381938"/>
            <a:ext cx="5181600" cy="430887"/>
          </a:xfrm>
        </p:spPr>
        <p:txBody>
          <a:bodyPr/>
          <a:lstStyle/>
          <a:p>
            <a:r>
              <a:rPr lang="fr-FR" sz="2800" dirty="0" err="1"/>
              <a:t>AsCyloom</a:t>
            </a:r>
            <a:endParaRPr lang="fr-FR" sz="2800" dirty="0"/>
          </a:p>
        </p:txBody>
      </p:sp>
      <p:pic>
        <p:nvPicPr>
          <p:cNvPr id="5" name="Image 4" descr="https://exia.cesi.fr/wp-content/themes/eice/assets/images/logo-head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59" y="3335025"/>
            <a:ext cx="1876441" cy="9261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E2D50E98-4928-48C0-989F-4AB5669310ED}"/>
              </a:ext>
            </a:extLst>
          </p:cNvPr>
          <p:cNvSpPr txBox="1">
            <a:spLocks/>
          </p:cNvSpPr>
          <p:nvPr/>
        </p:nvSpPr>
        <p:spPr>
          <a:xfrm>
            <a:off x="1669971" y="2912317"/>
            <a:ext cx="6987645" cy="2859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</a:rPr>
              <a:t>[EQUIPE]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90B159C1-B157-4978-96ED-8B2F12E01086}"/>
              </a:ext>
            </a:extLst>
          </p:cNvPr>
          <p:cNvSpPr txBox="1">
            <a:spLocks/>
          </p:cNvSpPr>
          <p:nvPr/>
        </p:nvSpPr>
        <p:spPr>
          <a:xfrm>
            <a:off x="1669971" y="3176203"/>
            <a:ext cx="6987645" cy="301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Calibri Light" panose="020F0302020204030204" pitchFamily="34" charset="0"/>
              </a:rPr>
              <a:t>Martin Juguera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9C8BA7B8-D791-478D-BEA9-179822BC1230}"/>
              </a:ext>
            </a:extLst>
          </p:cNvPr>
          <p:cNvSpPr txBox="1">
            <a:spLocks/>
          </p:cNvSpPr>
          <p:nvPr/>
        </p:nvSpPr>
        <p:spPr>
          <a:xfrm>
            <a:off x="1669971" y="3477997"/>
            <a:ext cx="6987645" cy="301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Calibri Light" panose="020F0302020204030204" pitchFamily="34" charset="0"/>
              </a:rPr>
              <a:t>Antoine </a:t>
            </a:r>
            <a:r>
              <a:rPr lang="fr-FR" sz="2000" dirty="0" err="1">
                <a:latin typeface="Calibri Light" panose="020F0302020204030204" pitchFamily="34" charset="0"/>
              </a:rPr>
              <a:t>Delia</a:t>
            </a:r>
            <a:endParaRPr lang="fr-FR" sz="2000" dirty="0">
              <a:latin typeface="Calibri Light" panose="020F030202020403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CA80ACE2-BDFB-4031-82C0-D44C7DF14AF5}"/>
              </a:ext>
            </a:extLst>
          </p:cNvPr>
          <p:cNvSpPr txBox="1">
            <a:spLocks/>
          </p:cNvSpPr>
          <p:nvPr/>
        </p:nvSpPr>
        <p:spPr>
          <a:xfrm>
            <a:off x="1669971" y="3779791"/>
            <a:ext cx="6987645" cy="301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Calibri Light" panose="020F0302020204030204" pitchFamily="34" charset="0"/>
              </a:rPr>
              <a:t>Adrien Jaussaud</a:t>
            </a:r>
          </a:p>
        </p:txBody>
      </p:sp>
      <p:sp>
        <p:nvSpPr>
          <p:cNvPr id="14" name="Espace réservé du numéro de diapositive 6">
            <a:extLst>
              <a:ext uri="{FF2B5EF4-FFF2-40B4-BE49-F238E27FC236}">
                <a16:creationId xmlns:a16="http://schemas.microsoft.com/office/drawing/2014/main" id="{9C04597F-8E18-4D43-BD8F-3776D5DD89CF}"/>
              </a:ext>
            </a:extLst>
          </p:cNvPr>
          <p:cNvSpPr txBox="1">
            <a:spLocks/>
          </p:cNvSpPr>
          <p:nvPr/>
        </p:nvSpPr>
        <p:spPr>
          <a:xfrm>
            <a:off x="8310500" y="451808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789A44C0-220A-4475-8360-EA45799F5428}"/>
              </a:ext>
            </a:extLst>
          </p:cNvPr>
          <p:cNvSpPr txBox="1">
            <a:spLocks/>
          </p:cNvSpPr>
          <p:nvPr/>
        </p:nvSpPr>
        <p:spPr>
          <a:xfrm>
            <a:off x="1669971" y="4079490"/>
            <a:ext cx="6987645" cy="301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Calibri Light" panose="020F0302020204030204" pitchFamily="34" charset="0"/>
              </a:rPr>
              <a:t>Cyril Corbon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7121604" cy="272821"/>
          </a:xfrm>
        </p:spPr>
        <p:txBody>
          <a:bodyPr>
            <a:noAutofit/>
          </a:bodyPr>
          <a:lstStyle/>
          <a:p>
            <a:r>
              <a:rPr lang="fr-FR" sz="1600" dirty="0"/>
              <a:t>4 – Evolutions</a:t>
            </a:r>
            <a:endParaRPr lang="fr-FR" sz="16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0EF81-3EF2-48F8-AE19-08C238FE6C03}"/>
              </a:ext>
            </a:extLst>
          </p:cNvPr>
          <p:cNvSpPr/>
          <p:nvPr/>
        </p:nvSpPr>
        <p:spPr>
          <a:xfrm>
            <a:off x="1735584" y="1067993"/>
            <a:ext cx="750607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Autonomie augmentée</a:t>
            </a:r>
          </a:p>
          <a:p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Recharge automatisée (par induction)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Nouveau design (plus compact, plus aérodynamique)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Création d’une flotte de robots (commande centralisée)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5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463885" y="2302461"/>
            <a:ext cx="2235280" cy="469207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Bilan du projet</a:t>
            </a:r>
          </a:p>
        </p:txBody>
      </p:sp>
    </p:spTree>
    <p:extLst>
      <p:ext uri="{BB962C8B-B14F-4D97-AF65-F5344CB8AC3E}">
        <p14:creationId xmlns:p14="http://schemas.microsoft.com/office/powerpoint/2010/main" val="91324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923" y="1935360"/>
            <a:ext cx="7754154" cy="469207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Merci de votre attention, avez-vous des questions ?</a:t>
            </a:r>
          </a:p>
        </p:txBody>
      </p:sp>
      <p:pic>
        <p:nvPicPr>
          <p:cNvPr id="4" name="Image 3" descr="https://exia.cesi.fr/wp-content/themes/eice/assets/images/logo-head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06" y="3086209"/>
            <a:ext cx="2230387" cy="1036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29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1603" y="494173"/>
            <a:ext cx="3115347" cy="483352"/>
          </a:xfrm>
        </p:spPr>
        <p:txBody>
          <a:bodyPr>
            <a:normAutofit/>
          </a:bodyPr>
          <a:lstStyle/>
          <a:p>
            <a:r>
              <a:rPr lang="fr-FR" sz="2800" u="sng" dirty="0"/>
              <a:t>Sommaire :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656803" y="1377575"/>
            <a:ext cx="5401347" cy="1630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  <a:buFont typeface="+mj-lt"/>
              <a:buAutoNum type="arabicPeriod"/>
            </a:pPr>
            <a:r>
              <a:rPr lang="fr-FR" sz="1800" b="1" dirty="0">
                <a:solidFill>
                  <a:schemeClr val="accent1"/>
                </a:solidFill>
              </a:rPr>
              <a:t>Présentation du projet</a:t>
            </a:r>
          </a:p>
          <a:p>
            <a:pPr lvl="1"/>
            <a:endParaRPr lang="fr-FR" b="1" dirty="0">
              <a:solidFill>
                <a:schemeClr val="accent1"/>
              </a:solidFill>
            </a:endParaRPr>
          </a:p>
          <a:p>
            <a:pPr lvl="1"/>
            <a:r>
              <a:rPr lang="fr-FR" b="1" dirty="0">
                <a:solidFill>
                  <a:schemeClr val="accent1"/>
                </a:solidFill>
              </a:rPr>
              <a:t>2.   Modélisation UML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fr-FR" sz="1800" b="1" dirty="0">
              <a:solidFill>
                <a:schemeClr val="accent1"/>
              </a:solidFill>
            </a:endParaRPr>
          </a:p>
          <a:p>
            <a:pPr lvl="2"/>
            <a:r>
              <a:rPr lang="fr-FR" b="1" dirty="0">
                <a:solidFill>
                  <a:schemeClr val="accent1"/>
                </a:solidFill>
              </a:rPr>
              <a:t>3.   Conception &amp; Réalisation</a:t>
            </a:r>
          </a:p>
          <a:p>
            <a:pPr lvl="4"/>
            <a:endParaRPr lang="fr-FR" sz="1600" b="1">
              <a:solidFill>
                <a:schemeClr val="accent1"/>
              </a:solidFill>
            </a:endParaRPr>
          </a:p>
          <a:p>
            <a:pPr lvl="4"/>
            <a:r>
              <a:rPr lang="fr-FR" b="1">
                <a:solidFill>
                  <a:schemeClr val="accent1"/>
                </a:solidFill>
              </a:rPr>
              <a:t>4.   </a:t>
            </a:r>
            <a:r>
              <a:rPr lang="fr-FR" b="1" dirty="0">
                <a:solidFill>
                  <a:schemeClr val="accent1"/>
                </a:solidFill>
              </a:rPr>
              <a:t>Avantages &amp; inconvénients </a:t>
            </a:r>
          </a:p>
          <a:p>
            <a:pPr lvl="4"/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7121604" cy="272821"/>
          </a:xfrm>
        </p:spPr>
        <p:txBody>
          <a:bodyPr>
            <a:noAutofit/>
          </a:bodyPr>
          <a:lstStyle/>
          <a:p>
            <a:r>
              <a:rPr lang="fr-FR" sz="1600" dirty="0"/>
              <a:t>1 - Présentation du projet : </a:t>
            </a:r>
            <a:r>
              <a:rPr lang="fr-FR" sz="1600" dirty="0" err="1"/>
              <a:t>AsCyloom</a:t>
            </a:r>
            <a:endParaRPr lang="fr-FR" sz="1600" b="1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E1839F-2646-4F27-B260-0AA88B1CD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09" y="767013"/>
            <a:ext cx="5835316" cy="4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7121604" cy="272821"/>
          </a:xfrm>
        </p:spPr>
        <p:txBody>
          <a:bodyPr>
            <a:noAutofit/>
          </a:bodyPr>
          <a:lstStyle/>
          <a:p>
            <a:r>
              <a:rPr lang="fr-FR" sz="1600" dirty="0"/>
              <a:t>1 - Spécifications</a:t>
            </a:r>
            <a:endParaRPr lang="fr-FR" sz="1600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7CBD26-D295-42BB-ABF5-DAA24FE8D1EB}"/>
              </a:ext>
            </a:extLst>
          </p:cNvPr>
          <p:cNvSpPr/>
          <p:nvPr/>
        </p:nvSpPr>
        <p:spPr>
          <a:xfrm>
            <a:off x="1202924" y="641865"/>
            <a:ext cx="750607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Les déchets à ramasser seront des cylindres métalliques.</a:t>
            </a:r>
          </a:p>
          <a:p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Le robot sera testé dans une zone de 20m² (4x5m)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Le robot sera utilisé de jour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Le robot ne sera pas piloté, il sera autonome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 zone pourra comporter des obstacles qui peuvent être esquivés</a:t>
            </a:r>
          </a:p>
          <a:p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 zone de dépôt sera un carré rouge de 40cmx40cm </a:t>
            </a:r>
          </a:p>
        </p:txBody>
      </p:sp>
    </p:spTree>
    <p:extLst>
      <p:ext uri="{BB962C8B-B14F-4D97-AF65-F5344CB8AC3E}">
        <p14:creationId xmlns:p14="http://schemas.microsoft.com/office/powerpoint/2010/main" val="2892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/>
        </p:nvSpPr>
        <p:spPr>
          <a:xfrm>
            <a:off x="922628" y="1358681"/>
            <a:ext cx="7185714" cy="6300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Virage 3"/>
          <p:cNvSpPr/>
          <p:nvPr/>
        </p:nvSpPr>
        <p:spPr>
          <a:xfrm>
            <a:off x="465434" y="1521374"/>
            <a:ext cx="507490" cy="3278912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17420" y="358311"/>
            <a:ext cx="5308465" cy="272821"/>
          </a:xfrm>
        </p:spPr>
        <p:txBody>
          <a:bodyPr>
            <a:normAutofit/>
          </a:bodyPr>
          <a:lstStyle/>
          <a:p>
            <a:r>
              <a:rPr lang="fr-FR" dirty="0"/>
              <a:t>Démarche Scientifique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8697" y="1457358"/>
            <a:ext cx="16161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Contraintes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2107" y="1455412"/>
            <a:ext cx="1934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1100" y="1450242"/>
            <a:ext cx="1934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Idées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149277" y="1657413"/>
            <a:ext cx="115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337175" y="1657413"/>
            <a:ext cx="115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ngren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90" y="1471205"/>
            <a:ext cx="387478" cy="3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ngren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488" y="1471205"/>
            <a:ext cx="387478" cy="3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50655" y="759458"/>
            <a:ext cx="21296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Prototypage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56440" y="3880965"/>
            <a:ext cx="16161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5101" y="3894812"/>
            <a:ext cx="1934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Développement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2996591" y="4081020"/>
            <a:ext cx="115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922628" y="3754157"/>
            <a:ext cx="7191762" cy="6765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Picture 2" descr="engren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904" y="3894812"/>
            <a:ext cx="387478" cy="3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721655" y="2611076"/>
            <a:ext cx="16161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Conception</a:t>
            </a:r>
          </a:p>
        </p:txBody>
      </p:sp>
      <p:sp>
        <p:nvSpPr>
          <p:cNvPr id="26" name="Flèche vers le bas 25"/>
          <p:cNvSpPr/>
          <p:nvPr/>
        </p:nvSpPr>
        <p:spPr>
          <a:xfrm>
            <a:off x="4306165" y="2176927"/>
            <a:ext cx="418640" cy="3639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/>
          <p:cNvSpPr/>
          <p:nvPr/>
        </p:nvSpPr>
        <p:spPr>
          <a:xfrm>
            <a:off x="4306165" y="3197597"/>
            <a:ext cx="418640" cy="3639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6400484" y="3880965"/>
            <a:ext cx="16161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Feedbacks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5329815" y="4090222"/>
            <a:ext cx="115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engren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28" y="3904014"/>
            <a:ext cx="387478" cy="3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emi-tour 11"/>
          <p:cNvSpPr/>
          <p:nvPr/>
        </p:nvSpPr>
        <p:spPr>
          <a:xfrm flipH="1" flipV="1">
            <a:off x="400050" y="4466137"/>
            <a:ext cx="7024430" cy="536392"/>
          </a:xfrm>
          <a:prstGeom prst="utur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31" grpId="0"/>
      <p:bldP spid="34" grpId="0" animBg="1"/>
      <p:bldP spid="23" grpId="0"/>
      <p:bldP spid="26" grpId="0" animBg="1"/>
      <p:bldP spid="28" grpId="0" animBg="1"/>
      <p:bldP spid="39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7121604" cy="272821"/>
          </a:xfrm>
        </p:spPr>
        <p:txBody>
          <a:bodyPr>
            <a:noAutofit/>
          </a:bodyPr>
          <a:lstStyle/>
          <a:p>
            <a:r>
              <a:rPr lang="fr-FR" sz="1600" dirty="0"/>
              <a:t>2 – Modélisation UML</a:t>
            </a:r>
            <a:endParaRPr lang="fr-FR" sz="1600" b="1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E4659A-8BB5-4BAD-AFF6-F41971EB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4295"/>
            <a:ext cx="9144000" cy="382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1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à coins arrondis 73"/>
          <p:cNvSpPr/>
          <p:nvPr/>
        </p:nvSpPr>
        <p:spPr>
          <a:xfrm>
            <a:off x="2327143" y="3697284"/>
            <a:ext cx="1537711" cy="129616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101776" y="948010"/>
            <a:ext cx="1558855" cy="1280715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7573326" y="1580958"/>
            <a:ext cx="1558855" cy="216875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2039137" y="2087307"/>
            <a:ext cx="1637267" cy="117604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4286234" y="1491346"/>
            <a:ext cx="2206475" cy="23266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17420" y="358311"/>
            <a:ext cx="5308465" cy="272821"/>
          </a:xfrm>
        </p:spPr>
        <p:txBody>
          <a:bodyPr>
            <a:normAutofit/>
          </a:bodyPr>
          <a:lstStyle/>
          <a:p>
            <a:r>
              <a:rPr lang="fr-FR" dirty="0"/>
              <a:t>Conception &amp; Réalisation</a:t>
            </a:r>
          </a:p>
        </p:txBody>
      </p:sp>
      <p:pic>
        <p:nvPicPr>
          <p:cNvPr id="2052" name="Picture 4" descr="Logo_oeil.png (2000×2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810" y="1433040"/>
            <a:ext cx="1091889" cy="10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11604" y="3089421"/>
            <a:ext cx="20097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3114" y="3302185"/>
            <a:ext cx="16192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Acquisition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necteur droit 7"/>
          <p:cNvCxnSpPr>
            <a:cxnSpLocks/>
          </p:cNvCxnSpPr>
          <p:nvPr/>
        </p:nvCxnSpPr>
        <p:spPr>
          <a:xfrm>
            <a:off x="3645314" y="2812289"/>
            <a:ext cx="664809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7461164" y="2227227"/>
            <a:ext cx="2604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461164" y="2378457"/>
            <a:ext cx="2604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2" descr="Icones Engrenage, images Engrenages png et ico (page 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4" y="792687"/>
            <a:ext cx="1254597" cy="125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152356" y="1774762"/>
            <a:ext cx="15327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Interactions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5" name="Picture 12" descr="Dice PNG Transparent Images | PNG 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89" y="3750050"/>
            <a:ext cx="1054696" cy="81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2546681" y="4557563"/>
            <a:ext cx="10986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Logique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Connecteur droit 71"/>
          <p:cNvCxnSpPr/>
          <p:nvPr/>
        </p:nvCxnSpPr>
        <p:spPr>
          <a:xfrm>
            <a:off x="-41739" y="1833675"/>
            <a:ext cx="2604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-41739" y="1984905"/>
            <a:ext cx="2604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Virage 80"/>
          <p:cNvSpPr/>
          <p:nvPr/>
        </p:nvSpPr>
        <p:spPr>
          <a:xfrm rot="5400000" flipH="1">
            <a:off x="4348402" y="3241055"/>
            <a:ext cx="679810" cy="1680821"/>
          </a:xfrm>
          <a:prstGeom prst="bentArrow">
            <a:avLst>
              <a:gd name="adj1" fmla="val 25000"/>
              <a:gd name="adj2" fmla="val 26025"/>
              <a:gd name="adj3" fmla="val 25000"/>
              <a:gd name="adj4" fmla="val 5526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3" name="Connecteur droit 82"/>
          <p:cNvCxnSpPr/>
          <p:nvPr/>
        </p:nvCxnSpPr>
        <p:spPr>
          <a:xfrm>
            <a:off x="2192056" y="4571190"/>
            <a:ext cx="2604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192056" y="4722420"/>
            <a:ext cx="2604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Hands So so icon 512x512 pixel">
            <a:extLst>
              <a:ext uri="{FF2B5EF4-FFF2-40B4-BE49-F238E27FC236}">
                <a16:creationId xmlns:a16="http://schemas.microsoft.com/office/drawing/2014/main" id="{3609D5D3-0007-47BD-8181-4C90FC48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1" y="2329756"/>
            <a:ext cx="869901" cy="8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Original file ‎ (SVG file, nominally 512 × 647 pixels, file size: 6 ...">
            <a:extLst>
              <a:ext uri="{FF2B5EF4-FFF2-40B4-BE49-F238E27FC236}">
                <a16:creationId xmlns:a16="http://schemas.microsoft.com/office/drawing/2014/main" id="{418CA6BF-9646-4D75-903E-4E2EDB4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34" y="1774762"/>
            <a:ext cx="1380427" cy="138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riginal file ‎ (SVG file, nominally 720 × 490 pixels, file size: 9 ...">
            <a:extLst>
              <a:ext uri="{FF2B5EF4-FFF2-40B4-BE49-F238E27FC236}">
                <a16:creationId xmlns:a16="http://schemas.microsoft.com/office/drawing/2014/main" id="{18F02758-3F4C-482F-8126-FCD032720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14" y="2229321"/>
            <a:ext cx="1250097" cy="8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lèche droite 41">
            <a:extLst>
              <a:ext uri="{FF2B5EF4-FFF2-40B4-BE49-F238E27FC236}">
                <a16:creationId xmlns:a16="http://schemas.microsoft.com/office/drawing/2014/main" id="{B7576661-2E56-44CD-A4E6-0518E83BB506}"/>
              </a:ext>
            </a:extLst>
          </p:cNvPr>
          <p:cNvSpPr/>
          <p:nvPr/>
        </p:nvSpPr>
        <p:spPr>
          <a:xfrm>
            <a:off x="6476667" y="2477801"/>
            <a:ext cx="1194753" cy="3245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C19BCB62-ABC1-4958-8472-DEA10410F0D7}"/>
              </a:ext>
            </a:extLst>
          </p:cNvPr>
          <p:cNvSpPr/>
          <p:nvPr/>
        </p:nvSpPr>
        <p:spPr>
          <a:xfrm rot="5400000">
            <a:off x="2008403" y="1110920"/>
            <a:ext cx="702050" cy="1397594"/>
          </a:xfrm>
          <a:prstGeom prst="ben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Rectangle à coins arrondis 54">
            <a:extLst>
              <a:ext uri="{FF2B5EF4-FFF2-40B4-BE49-F238E27FC236}">
                <a16:creationId xmlns:a16="http://schemas.microsoft.com/office/drawing/2014/main" id="{F4807064-3BF6-428C-840B-F9AE961DB1B8}"/>
              </a:ext>
            </a:extLst>
          </p:cNvPr>
          <p:cNvSpPr/>
          <p:nvPr/>
        </p:nvSpPr>
        <p:spPr>
          <a:xfrm>
            <a:off x="112870" y="3193101"/>
            <a:ext cx="1598463" cy="12807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B328393-4FB6-4521-AC52-5FCB1316A77C}"/>
              </a:ext>
            </a:extLst>
          </p:cNvPr>
          <p:cNvSpPr/>
          <p:nvPr/>
        </p:nvSpPr>
        <p:spPr>
          <a:xfrm>
            <a:off x="115938" y="4019853"/>
            <a:ext cx="16204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Mouvements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21AB3C0-3B84-4D90-A2ED-FF36E9FE352E}"/>
              </a:ext>
            </a:extLst>
          </p:cNvPr>
          <p:cNvCxnSpPr/>
          <p:nvPr/>
        </p:nvCxnSpPr>
        <p:spPr>
          <a:xfrm>
            <a:off x="-30645" y="4078766"/>
            <a:ext cx="2604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795CF08C-117C-4950-9BCE-A0D3C55FE079}"/>
              </a:ext>
            </a:extLst>
          </p:cNvPr>
          <p:cNvCxnSpPr/>
          <p:nvPr/>
        </p:nvCxnSpPr>
        <p:spPr>
          <a:xfrm>
            <a:off x="-30645" y="4229996"/>
            <a:ext cx="2604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Running stick figure - Free Sports icons">
            <a:extLst>
              <a:ext uri="{FF2B5EF4-FFF2-40B4-BE49-F238E27FC236}">
                <a16:creationId xmlns:a16="http://schemas.microsoft.com/office/drawing/2014/main" id="{28CE1C05-2592-4C94-963F-E6D40ED7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465" y="3351295"/>
            <a:ext cx="843822" cy="6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Virage 80">
            <a:extLst>
              <a:ext uri="{FF2B5EF4-FFF2-40B4-BE49-F238E27FC236}">
                <a16:creationId xmlns:a16="http://schemas.microsoft.com/office/drawing/2014/main" id="{790D5446-DA9D-45FC-ADCD-63BF71A45C57}"/>
              </a:ext>
            </a:extLst>
          </p:cNvPr>
          <p:cNvSpPr/>
          <p:nvPr/>
        </p:nvSpPr>
        <p:spPr>
          <a:xfrm rot="16200000" flipH="1">
            <a:off x="1048534" y="2267181"/>
            <a:ext cx="679810" cy="1312535"/>
          </a:xfrm>
          <a:prstGeom prst="bentArrow">
            <a:avLst>
              <a:gd name="adj1" fmla="val 25000"/>
              <a:gd name="adj2" fmla="val 26025"/>
              <a:gd name="adj3" fmla="val 25000"/>
              <a:gd name="adj4" fmla="val 5526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5" grpId="0" animBg="1"/>
      <p:bldP spid="36" grpId="0" animBg="1"/>
      <p:bldP spid="22" grpId="0" animBg="1"/>
      <p:bldP spid="4" grpId="0" animBg="1"/>
      <p:bldP spid="12" grpId="0"/>
      <p:bldP spid="15" grpId="0"/>
      <p:bldP spid="61" grpId="0"/>
      <p:bldP spid="69" grpId="0"/>
      <p:bldP spid="81" grpId="0" animBg="1"/>
      <p:bldP spid="56" grpId="0" animBg="1"/>
      <p:bldP spid="9" grpId="0" animBg="1"/>
      <p:bldP spid="66" grpId="0" animBg="1"/>
      <p:bldP spid="76" grpId="0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17420" y="358311"/>
            <a:ext cx="5308465" cy="272821"/>
          </a:xfrm>
        </p:spPr>
        <p:txBody>
          <a:bodyPr>
            <a:normAutofit/>
          </a:bodyPr>
          <a:lstStyle/>
          <a:p>
            <a:r>
              <a:rPr lang="fr-FR" dirty="0"/>
              <a:t>Conception &amp; Réalisation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D1B171-EE30-44CD-9C0E-DEE9B2AB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08" y="754356"/>
            <a:ext cx="6806707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7121604" cy="272821"/>
          </a:xfrm>
        </p:spPr>
        <p:txBody>
          <a:bodyPr>
            <a:noAutofit/>
          </a:bodyPr>
          <a:lstStyle/>
          <a:p>
            <a:r>
              <a:rPr lang="fr-FR" sz="1600" dirty="0"/>
              <a:t>4 – Avantage &amp; inconvénients</a:t>
            </a:r>
            <a:endParaRPr lang="fr-FR" sz="16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4F81DA-D554-4AAC-BA68-B79713EEA35E}"/>
              </a:ext>
            </a:extLst>
          </p:cNvPr>
          <p:cNvSpPr/>
          <p:nvPr/>
        </p:nvSpPr>
        <p:spPr>
          <a:xfrm>
            <a:off x="1735584" y="1067993"/>
            <a:ext cx="750607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Coût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AsCyloom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: 301,10 €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+ SAV : 400 €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Coût d’un employé : ~25 €/h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~3500 €/mois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~40 000 €/an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34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391</Words>
  <Application>Microsoft Office PowerPoint</Application>
  <PresentationFormat>Affichage à l'écran (16:9)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Segoe UI Black</vt:lpstr>
      <vt:lpstr>Segoe UI Semilight</vt:lpstr>
      <vt:lpstr>SegoeBook</vt:lpstr>
      <vt:lpstr>Times New Roman</vt:lpstr>
      <vt:lpstr>Wingdings</vt:lpstr>
      <vt:lpstr>Thème Office</vt:lpstr>
      <vt:lpstr>Projet informatique embarquée</vt:lpstr>
      <vt:lpstr>Sommaire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2016-05-16T08:06:36Z</dcterms:created>
  <dcterms:modified xsi:type="dcterms:W3CDTF">2017-05-29T19:24:54Z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