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58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56F7CF-0DE9-A7E6-FA0D-3C727C03A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8EC26A-88B4-0416-F57C-C4847229D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D76782-4274-9FD8-D72C-CD937E67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866F-F464-46B0-A7DD-29B90F89C671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FCE9F4-9071-C641-6A3A-52B33449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E014D9-B9D9-DF2B-0F36-0635F3A6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083C-2836-453C-9A03-C3DDAE6796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65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73119-D8EB-9C3C-618F-4460B880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E17E86-89EE-84D4-912B-982327C52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18B87D-8611-E6C6-195F-D3CEDF36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866F-F464-46B0-A7DD-29B90F89C671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13C461-DE9E-C2CE-4ABC-323D26B4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F06A89-C2DA-76E6-C102-472CD99C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083C-2836-453C-9A03-C3DDAE6796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31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5F05BBF-2528-F8B3-8A9C-B7A1F4D40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95CDEF-ACFA-1202-56FE-4BBE8F301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AAD75B-8F69-5E15-D64A-58AD0687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866F-F464-46B0-A7DD-29B90F89C671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A7F253-5513-20CA-923B-8C45F6FE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6D16A6-D725-AD76-6572-49BB7A50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083C-2836-453C-9A03-C3DDAE6796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98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E7AAB-8983-5698-AB69-D81A81FC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46485-1593-9541-EC44-F553247FF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F51E20-01AA-6AA2-4D78-FB08D4A2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866F-F464-46B0-A7DD-29B90F89C671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6DCC23-67AB-66CF-019E-E88C8E73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6D583A-0121-84E3-B005-9ADD654A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083C-2836-453C-9A03-C3DDAE6796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80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ECA15-12FA-3FC9-02C3-1B9CCB4A2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E2C3CC-0F8F-644C-1441-068D63F39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348F3-DADC-6D1F-30A2-EC81570A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866F-F464-46B0-A7DD-29B90F89C671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096856-A8AB-4A41-7163-7A9D6EE8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F41FF0-98BA-0CEC-035E-455616DA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083C-2836-453C-9A03-C3DDAE6796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13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6BEAA-86EB-C372-5CBB-7EFD45DE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0F0194-4E29-8AC7-FD3E-51AA41C1B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7E5935-F4F9-4FDF-3C18-56CAD65F6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1B9DAD-8466-A683-7BE8-6C634387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866F-F464-46B0-A7DD-29B90F89C671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BD23B9-CA94-3E68-5159-9F510605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ACFC8B-08E2-613E-2471-512F43A7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083C-2836-453C-9A03-C3DDAE6796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67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2FDBC-FD3B-7136-0207-006F2E74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6C695-C28B-153B-E9C2-A44B3FA89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0CEE4A-1682-F779-5130-655F943F6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858A5C0-1CB8-E3CC-47C7-F710B8721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85A201-744F-D099-1BC3-36B2E9342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EA00ABC-ABD7-FFD6-81CD-97329208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866F-F464-46B0-A7DD-29B90F89C671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CACD2EA-3BDB-0AE9-C315-AD17A233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561768-3C98-B776-395C-25A6FC9D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083C-2836-453C-9A03-C3DDAE6796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21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C9F14-3DE6-7171-516F-1CC1CD99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408DBA-C2B0-F109-9769-541AD914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866F-F464-46B0-A7DD-29B90F89C671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BF2647-D3A7-11FC-C401-9FA78FD3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315E5D-39CC-128D-3BE4-BA2A3440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083C-2836-453C-9A03-C3DDAE6796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00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F80B9F-D1CC-DBEA-A097-EA538D79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866F-F464-46B0-A7DD-29B90F89C671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5F5D372-E056-9C6C-E040-5DB4468F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9D2BDE-9A42-9184-A363-14A23FED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083C-2836-453C-9A03-C3DDAE6796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1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274568-D2BB-413F-BBF5-B8EC4BFE6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8BE72-6921-4329-D3C2-E365391C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D6228C-6EF0-88B9-EEAB-35AF27785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595A04-1EEC-7065-E198-97FBB51B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866F-F464-46B0-A7DD-29B90F89C671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107482-D4FA-A57F-A187-8403BDA5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C36DC6-B010-686D-6296-2C1A280A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083C-2836-453C-9A03-C3DDAE6796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82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AD79A-1108-8984-871E-901CE601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71B5D75-1B5B-D91A-56CC-D9929C100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C62189-58DB-D4E7-4264-E094E7C67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8E442-6FF4-8234-6517-065732E9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866F-F464-46B0-A7DD-29B90F89C671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8FB3F2-F6A7-D09C-A051-DBD63DBB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6F315A-5D07-2390-8BCD-C4F63C7A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083C-2836-453C-9A03-C3DDAE6796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9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35AE8F1-D5F4-87A1-3D0C-7143352D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C91E7B-52DE-32B8-6374-5E458E6BE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966C08-C372-274A-4C11-2F4C7F7EF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866F-F464-46B0-A7DD-29B90F89C671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F546A3-70DE-190D-2F28-DF200AAA5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28BF60-FD89-3FD4-3E7F-1A21AFB62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3083C-2836-453C-9A03-C3DDAE6796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69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F4B709-C5CC-11F0-EE55-FDBE5664E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Checkpoint 01/02/23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B0C20F-8A6B-8F6A-5F05-C520641A6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822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FFC2CC-5BED-B8A9-FC67-4817D7C5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Statistique d’ordre = optimale (au sens de de_hann_98)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FBA769-A6B8-1EEA-D8D5-49E59312F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27514" cy="712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/>
              <a:t>Taille du </a:t>
            </a:r>
            <a:r>
              <a:rPr lang="fr-FR" sz="1400" dirty="0" err="1"/>
              <a:t>dataset</a:t>
            </a:r>
            <a:r>
              <a:rPr lang="fr-FR" sz="1400" dirty="0"/>
              <a:t> initiale : 500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F0DB01B-1AA3-2104-2169-64CF2C165058}"/>
              </a:ext>
            </a:extLst>
          </p:cNvPr>
          <p:cNvSpPr txBox="1">
            <a:spLocks/>
          </p:cNvSpPr>
          <p:nvPr/>
        </p:nvSpPr>
        <p:spPr>
          <a:xfrm>
            <a:off x="838200" y="1334537"/>
            <a:ext cx="9406812" cy="712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i="1" dirty="0"/>
              <a:t>Quand le </a:t>
            </a:r>
            <a:r>
              <a:rPr lang="fr-FR" sz="1400" i="1" dirty="0" err="1"/>
              <a:t>subsample</a:t>
            </a:r>
            <a:r>
              <a:rPr lang="fr-FR" sz="1400" i="1" dirty="0"/>
              <a:t> est à 100% : on a gardé tout le </a:t>
            </a:r>
            <a:r>
              <a:rPr lang="fr-FR" sz="1400" i="1" dirty="0" err="1"/>
              <a:t>dataset</a:t>
            </a:r>
            <a:r>
              <a:rPr lang="fr-FR" sz="1400" i="1" dirty="0"/>
              <a:t> (quand il vaut 90%, on a gardé 90% du </a:t>
            </a:r>
            <a:r>
              <a:rPr lang="fr-FR" sz="1400" i="1" dirty="0" err="1"/>
              <a:t>dataset</a:t>
            </a:r>
            <a:r>
              <a:rPr lang="fr-FR" sz="1400" i="1" dirty="0"/>
              <a:t> 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01CC72E-AA46-EE25-8FD2-0180BB4E0E8B}"/>
              </a:ext>
            </a:extLst>
          </p:cNvPr>
          <p:cNvSpPr txBox="1">
            <a:spLocks/>
          </p:cNvSpPr>
          <p:nvPr/>
        </p:nvSpPr>
        <p:spPr>
          <a:xfrm>
            <a:off x="4663751" y="1825625"/>
            <a:ext cx="2427514" cy="712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Taille du </a:t>
            </a:r>
            <a:r>
              <a:rPr lang="fr-FR" sz="1400" dirty="0" err="1"/>
              <a:t>dataset</a:t>
            </a:r>
            <a:r>
              <a:rPr lang="fr-FR" sz="1400" dirty="0"/>
              <a:t> initiale : 5000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90DAFF6-5A66-D63C-2C98-826915F3B35C}"/>
              </a:ext>
            </a:extLst>
          </p:cNvPr>
          <p:cNvSpPr txBox="1">
            <a:spLocks/>
          </p:cNvSpPr>
          <p:nvPr/>
        </p:nvSpPr>
        <p:spPr>
          <a:xfrm>
            <a:off x="9031255" y="1825625"/>
            <a:ext cx="2427514" cy="712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Taille du </a:t>
            </a:r>
            <a:r>
              <a:rPr lang="fr-FR" sz="1400" dirty="0" err="1"/>
              <a:t>dataset</a:t>
            </a:r>
            <a:r>
              <a:rPr lang="fr-FR" sz="1400" dirty="0"/>
              <a:t> initiale : 10000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6BD9A32-B811-6AFB-7E68-5C1686219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4" y="2181776"/>
            <a:ext cx="4014654" cy="301099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6627CBD-DAEA-0455-6D97-ED5904C16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60" y="2181775"/>
            <a:ext cx="4014656" cy="301099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F3C0E3F-41D4-1066-F516-C8D56A21A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54" y="2181774"/>
            <a:ext cx="4014656" cy="301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8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BC9D2-1303-0FF6-4112-F1473C8D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 </a:t>
            </a:r>
            <a:r>
              <a:rPr lang="fr-FR" dirty="0" err="1"/>
              <a:t>Hann</a:t>
            </a:r>
            <a:r>
              <a:rPr lang="fr-FR" dirty="0"/>
              <a:t> &amp; Zhou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6C7BD9-300F-49D9-C449-F77D9374E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/>
          <a:lstStyle/>
          <a:p>
            <a:r>
              <a:rPr lang="fr-FR" dirty="0"/>
              <a:t>On part de la relation (4.1) (p20)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Et en utilisant le </a:t>
            </a:r>
            <a:r>
              <a:rPr lang="fr-FR" dirty="0" err="1"/>
              <a:t>thm</a:t>
            </a:r>
            <a:r>
              <a:rPr lang="fr-FR" dirty="0"/>
              <a:t> (4.3) (p20) on tombe sur (p21)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33CC64-9A37-035D-B024-B3A09395D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2675"/>
            <a:ext cx="5865171" cy="8625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30DF7EE-B80C-E68F-CA0E-27FA1415C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984" y="2652675"/>
            <a:ext cx="5347654" cy="64297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C21996C-7E51-01C3-B534-4095D5AB5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629" y="4715711"/>
            <a:ext cx="3480363" cy="8625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09B3FA0-07BE-0119-BFA2-D8CA08980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99" y="4715711"/>
            <a:ext cx="2792501" cy="74086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96D93A6-9FF7-C965-EC6F-2E8F86087A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3668" y="5791077"/>
            <a:ext cx="6373114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7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BC9D2-1303-0FF6-4112-F1473C8D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 </a:t>
            </a:r>
            <a:r>
              <a:rPr lang="fr-FR" dirty="0" err="1"/>
              <a:t>Hann</a:t>
            </a:r>
            <a:r>
              <a:rPr lang="fr-FR" dirty="0"/>
              <a:t> &amp; Zhou (2)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C21996C-7E51-01C3-B534-4095D5AB5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03" y="1690688"/>
            <a:ext cx="3480363" cy="862525"/>
          </a:xfrm>
          <a:prstGeom prst="rect">
            <a:avLst/>
          </a:prstGeom>
        </p:spPr>
      </p:pic>
      <p:pic>
        <p:nvPicPr>
          <p:cNvPr id="8" name="Espace réservé du contenu 7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951FAD3E-A246-8944-CAC5-E6A6BBC0C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66990" y="1779587"/>
            <a:ext cx="4352925" cy="5803900"/>
          </a:xfr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85EA410-8A44-9781-B4ED-C0D2ACF0CF39}"/>
              </a:ext>
            </a:extLst>
          </p:cNvPr>
          <p:cNvSpPr txBox="1">
            <a:spLocks/>
          </p:cNvSpPr>
          <p:nvPr/>
        </p:nvSpPr>
        <p:spPr>
          <a:xfrm>
            <a:off x="7310377" y="551885"/>
            <a:ext cx="35658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Cela revient à calculer la variance de mon estimateur </a:t>
            </a:r>
            <a:r>
              <a:rPr lang="fr-FR" sz="2400" dirty="0" err="1"/>
              <a:t>bootstrap</a:t>
            </a:r>
            <a:r>
              <a:rPr lang="fr-FR" sz="2400" dirty="0"/>
              <a:t> + une constante…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021EA3D-F9DE-87DF-2B86-FBC32B406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909" y="2505074"/>
            <a:ext cx="5993091" cy="412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23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E4977-C32F-EF01-13FA-D6E92428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Prochaines étapes : données dépendantes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957CDB-EEFA-58D9-1DD7-4DFE0FF5A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Générer des données dépendantes (plusieurs méthodes : MA, AR, GARCH)</a:t>
            </a:r>
          </a:p>
          <a:p>
            <a:r>
              <a:rPr lang="fr-FR" dirty="0"/>
              <a:t>Tester performances de nos estimateurs sur ces données</a:t>
            </a:r>
          </a:p>
          <a:p>
            <a:r>
              <a:rPr lang="fr-FR" dirty="0"/>
              <a:t>Travailler sur un de_hann_98 par blocs (papier de Segers)</a:t>
            </a:r>
          </a:p>
        </p:txBody>
      </p:sp>
    </p:spTree>
    <p:extLst>
      <p:ext uri="{BB962C8B-B14F-4D97-AF65-F5344CB8AC3E}">
        <p14:creationId xmlns:p14="http://schemas.microsoft.com/office/powerpoint/2010/main" val="87093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66335-2B59-D9EB-AB3E-96C78C24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Observations sur chaque méthode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1F319B-6257-77CA-F540-6EBC19B7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926" y="1825625"/>
            <a:ext cx="4869873" cy="4971990"/>
          </a:xfrm>
        </p:spPr>
        <p:txBody>
          <a:bodyPr/>
          <a:lstStyle/>
          <a:p>
            <a:r>
              <a:rPr lang="fr-FR" dirty="0"/>
              <a:t>Pour </a:t>
            </a:r>
            <a:r>
              <a:rPr lang="fr-FR" dirty="0" err="1"/>
              <a:t>kulik</a:t>
            </a:r>
            <a:r>
              <a:rPr lang="fr-FR" dirty="0"/>
              <a:t> : voir l’effet du </a:t>
            </a:r>
            <a:r>
              <a:rPr lang="fr-FR" dirty="0" err="1"/>
              <a:t>downsampling</a:t>
            </a:r>
            <a:r>
              <a:rPr lang="fr-FR" dirty="0"/>
              <a:t> sur « le facteur 2 »</a:t>
            </a:r>
          </a:p>
          <a:p>
            <a:r>
              <a:rPr lang="fr-FR" dirty="0"/>
              <a:t>Pour de_hann_98 : voir l’effet du </a:t>
            </a:r>
            <a:r>
              <a:rPr lang="fr-FR" dirty="0" err="1"/>
              <a:t>downsampling</a:t>
            </a:r>
            <a:r>
              <a:rPr lang="fr-FR" dirty="0"/>
              <a:t> sur la variance de l’estimateur de la variance (« variance de la variance »)</a:t>
            </a:r>
          </a:p>
          <a:p>
            <a:r>
              <a:rPr lang="fr-FR" dirty="0"/>
              <a:t>Test algo </a:t>
            </a:r>
            <a:r>
              <a:rPr lang="fr-FR" dirty="0" err="1"/>
              <a:t>de_hann</a:t>
            </a:r>
            <a:r>
              <a:rPr lang="fr-FR" dirty="0"/>
              <a:t> &amp; </a:t>
            </a:r>
            <a:r>
              <a:rPr lang="fr-FR" dirty="0" err="1"/>
              <a:t>zhou</a:t>
            </a:r>
            <a:r>
              <a:rPr lang="fr-FR" dirty="0"/>
              <a:t> -&gt; facteur 2-3 ?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09F1D1-20F9-36BD-48E2-FF49DCF50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16" y="1553617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5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66335-2B59-D9EB-AB3E-96C78C24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Observations sur Kulik : différentes distributions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46FE83E-A939-8BE2-BA8D-803206C4D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60" y="1469331"/>
            <a:ext cx="6606842" cy="4955131"/>
          </a:xfr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7490F3FC-F335-3C1D-5DB2-56C006206CEB}"/>
              </a:ext>
            </a:extLst>
          </p:cNvPr>
          <p:cNvSpPr txBox="1">
            <a:spLocks/>
          </p:cNvSpPr>
          <p:nvPr/>
        </p:nvSpPr>
        <p:spPr>
          <a:xfrm>
            <a:off x="6635151" y="2998817"/>
            <a:ext cx="5045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Kulik différentes distrib</a:t>
            </a:r>
          </a:p>
          <a:p>
            <a:r>
              <a:rPr lang="fr-FR" sz="2400" dirty="0"/>
              <a:t>- Toujours un facteur 2-3 entre variance réelle et variance empirique de l’estimateur</a:t>
            </a:r>
          </a:p>
        </p:txBody>
      </p:sp>
    </p:spTree>
    <p:extLst>
      <p:ext uri="{BB962C8B-B14F-4D97-AF65-F5344CB8AC3E}">
        <p14:creationId xmlns:p14="http://schemas.microsoft.com/office/powerpoint/2010/main" val="153936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66335-2B59-D9EB-AB3E-96C78C24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Observations sur Kulik : </a:t>
            </a:r>
            <a:r>
              <a:rPr lang="fr-FR" dirty="0" err="1"/>
              <a:t>downsampling</a:t>
            </a:r>
            <a:r>
              <a:rPr lang="fr-FR" dirty="0"/>
              <a:t> (faible et élevé)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7490F3FC-F335-3C1D-5DB2-56C006206CEB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045015" cy="650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sz="1200" dirty="0" err="1"/>
              <a:t>Downsampling</a:t>
            </a:r>
            <a:r>
              <a:rPr lang="fr-FR" sz="1200" dirty="0"/>
              <a:t> « global » </a:t>
            </a:r>
          </a:p>
          <a:p>
            <a:pPr marL="285750" indent="-285750" algn="just">
              <a:buFontTx/>
              <a:buChar char="-"/>
            </a:pPr>
            <a:r>
              <a:rPr lang="fr-FR" sz="1200" dirty="0"/>
              <a:t>on </a:t>
            </a:r>
            <a:r>
              <a:rPr lang="fr-FR" sz="1200" dirty="0" err="1"/>
              <a:t>downsample</a:t>
            </a:r>
            <a:r>
              <a:rPr lang="fr-FR" sz="1200" dirty="0"/>
              <a:t> x% de l’échantillon</a:t>
            </a:r>
          </a:p>
          <a:p>
            <a:pPr marL="285750" indent="-285750" algn="just">
              <a:buFontTx/>
              <a:buChar char="-"/>
            </a:pPr>
            <a:r>
              <a:rPr lang="fr-FR" sz="1200" dirty="0"/>
              <a:t>-puis on fait la méthode par bloc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9922B110-49E7-1902-432C-AEA1D0F8552F}"/>
              </a:ext>
            </a:extLst>
          </p:cNvPr>
          <p:cNvSpPr txBox="1">
            <a:spLocks/>
          </p:cNvSpPr>
          <p:nvPr/>
        </p:nvSpPr>
        <p:spPr>
          <a:xfrm>
            <a:off x="306653" y="5785447"/>
            <a:ext cx="2802147" cy="650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sz="1400" dirty="0"/>
              <a:t>Pas de sensibilité </a:t>
            </a:r>
            <a:r>
              <a:rPr lang="fr-FR" sz="1400" i="1" dirty="0"/>
              <a:t>estimation</a:t>
            </a:r>
            <a:r>
              <a:rPr lang="fr-FR" sz="1400" dirty="0"/>
              <a:t> vs </a:t>
            </a:r>
            <a:r>
              <a:rPr lang="fr-FR" sz="1400" i="1" dirty="0" err="1"/>
              <a:t>downsampling</a:t>
            </a:r>
            <a:endParaRPr lang="fr-FR" sz="1400" i="1"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146D2CC6-F300-60FD-C74E-D3DFA11F73D1}"/>
              </a:ext>
            </a:extLst>
          </p:cNvPr>
          <p:cNvSpPr txBox="1">
            <a:spLocks/>
          </p:cNvSpPr>
          <p:nvPr/>
        </p:nvSpPr>
        <p:spPr>
          <a:xfrm>
            <a:off x="6428117" y="1690688"/>
            <a:ext cx="5045015" cy="650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sz="1200" dirty="0" err="1"/>
              <a:t>Downsampling</a:t>
            </a:r>
            <a:r>
              <a:rPr lang="fr-FR" sz="1200" dirty="0"/>
              <a:t> « </a:t>
            </a:r>
            <a:r>
              <a:rPr lang="fr-FR" sz="1200" dirty="0" err="1"/>
              <a:t>per_block</a:t>
            </a:r>
            <a:r>
              <a:rPr lang="fr-FR" sz="1200" dirty="0"/>
              <a:t> » </a:t>
            </a:r>
          </a:p>
          <a:p>
            <a:pPr marL="285750" indent="-285750" algn="just">
              <a:buFontTx/>
              <a:buChar char="-"/>
            </a:pPr>
            <a:r>
              <a:rPr lang="fr-FR" sz="1200" dirty="0"/>
              <a:t>on </a:t>
            </a:r>
            <a:r>
              <a:rPr lang="fr-FR" sz="1200" dirty="0" err="1"/>
              <a:t>downsample</a:t>
            </a:r>
            <a:r>
              <a:rPr lang="fr-FR" sz="1200" dirty="0"/>
              <a:t> x% de l’échantillon</a:t>
            </a:r>
          </a:p>
          <a:p>
            <a:pPr marL="285750" indent="-285750" algn="just">
              <a:buFontTx/>
              <a:buChar char="-"/>
            </a:pPr>
            <a:r>
              <a:rPr lang="fr-FR" sz="1200" dirty="0"/>
              <a:t>-puis on fait la méthode par bloc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6C3B9B58-4A0F-6B82-3E03-22DA8BAED7F3}"/>
              </a:ext>
            </a:extLst>
          </p:cNvPr>
          <p:cNvSpPr txBox="1">
            <a:spLocks/>
          </p:cNvSpPr>
          <p:nvPr/>
        </p:nvSpPr>
        <p:spPr>
          <a:xfrm>
            <a:off x="9149769" y="5759269"/>
            <a:ext cx="2671675" cy="650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sz="1400" dirty="0"/>
              <a:t>Quand on </a:t>
            </a:r>
            <a:r>
              <a:rPr lang="fr-FR" sz="1400" dirty="0" err="1"/>
              <a:t>downsample</a:t>
            </a:r>
            <a:r>
              <a:rPr lang="fr-FR" sz="1400" dirty="0"/>
              <a:t> beaucoup (~30%) -&gt; variance surestimée</a:t>
            </a:r>
            <a:endParaRPr lang="fr-FR" sz="1400" i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332B95E-CE54-E8E7-4CEB-A22C5889E2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3"/>
          <a:stretch/>
        </p:blipFill>
        <p:spPr>
          <a:xfrm>
            <a:off x="9149769" y="3327482"/>
            <a:ext cx="3042231" cy="24317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53343C4-E964-CEAF-19CB-F3AB29F2E2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8"/>
          <a:stretch/>
        </p:blipFill>
        <p:spPr>
          <a:xfrm>
            <a:off x="6096000" y="3205759"/>
            <a:ext cx="2930221" cy="243178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51B9D23-5D90-08E3-A44B-6F3A3AE58A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8"/>
          <a:stretch/>
        </p:blipFill>
        <p:spPr>
          <a:xfrm>
            <a:off x="1" y="3311744"/>
            <a:ext cx="2879406" cy="2325801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B991C7ED-B3FE-61AC-50DF-5DA82000EABD}"/>
              </a:ext>
            </a:extLst>
          </p:cNvPr>
          <p:cNvSpPr txBox="1">
            <a:spLocks/>
          </p:cNvSpPr>
          <p:nvPr/>
        </p:nvSpPr>
        <p:spPr>
          <a:xfrm>
            <a:off x="6428117" y="2529424"/>
            <a:ext cx="2508849" cy="79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sz="1200" dirty="0" err="1"/>
              <a:t>Subsampling</a:t>
            </a:r>
            <a:r>
              <a:rPr lang="fr-FR" sz="1200" dirty="0"/>
              <a:t> :</a:t>
            </a:r>
          </a:p>
          <a:p>
            <a:pPr algn="just"/>
            <a:r>
              <a:rPr lang="fr-FR" sz="1200" dirty="0"/>
              <a:t>100%</a:t>
            </a:r>
          </a:p>
          <a:p>
            <a:pPr algn="just"/>
            <a:r>
              <a:rPr lang="fr-FR" sz="1200" dirty="0"/>
              <a:t>75%</a:t>
            </a:r>
          </a:p>
          <a:p>
            <a:pPr algn="just"/>
            <a:r>
              <a:rPr lang="fr-FR" sz="1200" dirty="0"/>
              <a:t>50%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950AA1EC-50F0-B3B3-7D47-3E289A1E5750}"/>
              </a:ext>
            </a:extLst>
          </p:cNvPr>
          <p:cNvSpPr txBox="1">
            <a:spLocks/>
          </p:cNvSpPr>
          <p:nvPr/>
        </p:nvSpPr>
        <p:spPr>
          <a:xfrm>
            <a:off x="9312595" y="2529424"/>
            <a:ext cx="2508849" cy="79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sz="1200" dirty="0" err="1"/>
              <a:t>Subsampling</a:t>
            </a:r>
            <a:r>
              <a:rPr lang="fr-FR" sz="1200" dirty="0"/>
              <a:t> :</a:t>
            </a:r>
          </a:p>
          <a:p>
            <a:pPr algn="just"/>
            <a:r>
              <a:rPr lang="fr-FR" sz="1200" dirty="0"/>
              <a:t>100%</a:t>
            </a:r>
          </a:p>
          <a:p>
            <a:pPr algn="just"/>
            <a:r>
              <a:rPr lang="fr-FR" sz="1200" dirty="0"/>
              <a:t>80%</a:t>
            </a:r>
          </a:p>
          <a:p>
            <a:pPr algn="just"/>
            <a:r>
              <a:rPr lang="fr-FR" sz="1200" dirty="0"/>
              <a:t>30%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1534487D-A9FC-944B-0CD6-5A17CC664A89}"/>
              </a:ext>
            </a:extLst>
          </p:cNvPr>
          <p:cNvSpPr txBox="1">
            <a:spLocks/>
          </p:cNvSpPr>
          <p:nvPr/>
        </p:nvSpPr>
        <p:spPr>
          <a:xfrm>
            <a:off x="327044" y="2529424"/>
            <a:ext cx="2508849" cy="79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sz="1200" dirty="0" err="1"/>
              <a:t>Subsampling</a:t>
            </a:r>
            <a:r>
              <a:rPr lang="fr-FR" sz="1200" dirty="0"/>
              <a:t> :</a:t>
            </a:r>
          </a:p>
          <a:p>
            <a:pPr algn="just"/>
            <a:r>
              <a:rPr lang="fr-FR" sz="1200" dirty="0"/>
              <a:t>100%</a:t>
            </a:r>
          </a:p>
          <a:p>
            <a:pPr algn="just"/>
            <a:r>
              <a:rPr lang="fr-FR" sz="1200" dirty="0"/>
              <a:t>75%</a:t>
            </a:r>
          </a:p>
          <a:p>
            <a:pPr algn="just"/>
            <a:r>
              <a:rPr lang="fr-FR" sz="1200" dirty="0"/>
              <a:t>50%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570F4FF5-53D4-A672-9721-D237F733664A}"/>
              </a:ext>
            </a:extLst>
          </p:cNvPr>
          <p:cNvSpPr txBox="1">
            <a:spLocks/>
          </p:cNvSpPr>
          <p:nvPr/>
        </p:nvSpPr>
        <p:spPr>
          <a:xfrm>
            <a:off x="3211522" y="2529424"/>
            <a:ext cx="2508849" cy="79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sz="1200" dirty="0" err="1"/>
              <a:t>Subsampling</a:t>
            </a:r>
            <a:r>
              <a:rPr lang="fr-FR" sz="1200" dirty="0"/>
              <a:t> :</a:t>
            </a:r>
          </a:p>
          <a:p>
            <a:pPr algn="just"/>
            <a:r>
              <a:rPr lang="fr-FR" sz="1200" dirty="0"/>
              <a:t>100%</a:t>
            </a:r>
          </a:p>
          <a:p>
            <a:pPr algn="just"/>
            <a:r>
              <a:rPr lang="fr-FR" sz="1200" dirty="0"/>
              <a:t>80%</a:t>
            </a:r>
          </a:p>
          <a:p>
            <a:pPr algn="just"/>
            <a:r>
              <a:rPr lang="fr-FR" sz="1200" dirty="0"/>
              <a:t>30%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9CB195C-9D93-7841-01D2-486FDA760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00" y="3327482"/>
            <a:ext cx="3089923" cy="2317442"/>
          </a:xfrm>
          <a:prstGeom prst="rect">
            <a:avLst/>
          </a:prstGeom>
        </p:spPr>
      </p:pic>
      <p:sp>
        <p:nvSpPr>
          <p:cNvPr id="20" name="Titre 1">
            <a:extLst>
              <a:ext uri="{FF2B5EF4-FFF2-40B4-BE49-F238E27FC236}">
                <a16:creationId xmlns:a16="http://schemas.microsoft.com/office/drawing/2014/main" id="{4C148981-9380-3731-3C56-6A90ECA19995}"/>
              </a:ext>
            </a:extLst>
          </p:cNvPr>
          <p:cNvSpPr txBox="1">
            <a:spLocks/>
          </p:cNvSpPr>
          <p:nvPr/>
        </p:nvSpPr>
        <p:spPr>
          <a:xfrm>
            <a:off x="3252687" y="5785447"/>
            <a:ext cx="2802147" cy="650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sz="1400" dirty="0"/>
              <a:t>Pas de sensibilité </a:t>
            </a:r>
            <a:r>
              <a:rPr lang="fr-FR" sz="1400" i="1" dirty="0"/>
              <a:t>estimation</a:t>
            </a:r>
            <a:r>
              <a:rPr lang="fr-FR" sz="1400" dirty="0"/>
              <a:t> vs </a:t>
            </a:r>
            <a:r>
              <a:rPr lang="fr-FR" sz="1400" i="1" dirty="0" err="1"/>
              <a:t>downsampling</a:t>
            </a:r>
            <a:endParaRPr lang="fr-FR" sz="1400" i="1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455040F8-7C5D-DA7A-1EC9-2D7EC20FDC6D}"/>
              </a:ext>
            </a:extLst>
          </p:cNvPr>
          <p:cNvSpPr txBox="1">
            <a:spLocks/>
          </p:cNvSpPr>
          <p:nvPr/>
        </p:nvSpPr>
        <p:spPr>
          <a:xfrm>
            <a:off x="6198721" y="5785447"/>
            <a:ext cx="2802147" cy="650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sz="1400" dirty="0"/>
              <a:t>Pas de sensibilité </a:t>
            </a:r>
            <a:r>
              <a:rPr lang="fr-FR" sz="1400" i="1" dirty="0"/>
              <a:t>estimation</a:t>
            </a:r>
            <a:r>
              <a:rPr lang="fr-FR" sz="1400" dirty="0"/>
              <a:t> vs </a:t>
            </a:r>
            <a:r>
              <a:rPr lang="fr-FR" sz="1400" i="1" dirty="0" err="1"/>
              <a:t>downsampling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397924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66335-2B59-D9EB-AB3E-96C78C24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Observations sur Kulik : </a:t>
            </a:r>
            <a:r>
              <a:rPr lang="fr-FR" dirty="0" err="1"/>
              <a:t>downsampling</a:t>
            </a:r>
            <a:r>
              <a:rPr lang="fr-FR" dirty="0"/>
              <a:t> per block élevé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146D2CC6-F300-60FD-C74E-D3DFA11F73D1}"/>
              </a:ext>
            </a:extLst>
          </p:cNvPr>
          <p:cNvSpPr txBox="1">
            <a:spLocks/>
          </p:cNvSpPr>
          <p:nvPr/>
        </p:nvSpPr>
        <p:spPr>
          <a:xfrm>
            <a:off x="839638" y="1879267"/>
            <a:ext cx="5045015" cy="650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sz="1200" dirty="0" err="1"/>
              <a:t>Downsampling</a:t>
            </a:r>
            <a:r>
              <a:rPr lang="fr-FR" sz="1200" dirty="0"/>
              <a:t> « </a:t>
            </a:r>
            <a:r>
              <a:rPr lang="fr-FR" sz="1200" dirty="0" err="1"/>
              <a:t>per_block</a:t>
            </a:r>
            <a:r>
              <a:rPr lang="fr-FR" sz="1200" dirty="0"/>
              <a:t> » fixe : 30% </a:t>
            </a:r>
          </a:p>
          <a:p>
            <a:pPr marL="285750" indent="-285750" algn="just">
              <a:buFontTx/>
              <a:buChar char="-"/>
            </a:pPr>
            <a:r>
              <a:rPr lang="fr-FR" sz="1200" dirty="0"/>
              <a:t>Poids gaussiens</a:t>
            </a:r>
          </a:p>
          <a:p>
            <a:pPr marL="285750" indent="-285750" algn="just">
              <a:buFontTx/>
              <a:buChar char="-"/>
            </a:pPr>
            <a:r>
              <a:rPr lang="fr-FR" sz="1200" dirty="0"/>
              <a:t>Poids poisson</a:t>
            </a:r>
          </a:p>
          <a:p>
            <a:pPr marL="285750" indent="-285750" algn="just">
              <a:buFontTx/>
              <a:buChar char="-"/>
            </a:pPr>
            <a:r>
              <a:rPr lang="fr-FR" sz="1200" dirty="0"/>
              <a:t>Poids exponentiels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950AA1EC-50F0-B3B3-7D47-3E289A1E5750}"/>
              </a:ext>
            </a:extLst>
          </p:cNvPr>
          <p:cNvSpPr txBox="1">
            <a:spLocks/>
          </p:cNvSpPr>
          <p:nvPr/>
        </p:nvSpPr>
        <p:spPr>
          <a:xfrm>
            <a:off x="6440561" y="3116020"/>
            <a:ext cx="2901847" cy="2292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sz="1200" dirty="0"/>
              <a:t>Résultats similaires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5F1BBB4-B962-BDE3-6AE9-62FE825D0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7324"/>
            <a:ext cx="4913241" cy="368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66335-2B59-D9EB-AB3E-96C78C24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Observations sur Kulik : </a:t>
            </a:r>
            <a:r>
              <a:rPr lang="fr-FR" dirty="0" err="1"/>
              <a:t>downsampling</a:t>
            </a:r>
            <a:r>
              <a:rPr lang="fr-FR" dirty="0"/>
              <a:t> (tout un range)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7490F3FC-F335-3C1D-5DB2-56C006206CEB}"/>
              </a:ext>
            </a:extLst>
          </p:cNvPr>
          <p:cNvSpPr txBox="1">
            <a:spLocks/>
          </p:cNvSpPr>
          <p:nvPr/>
        </p:nvSpPr>
        <p:spPr>
          <a:xfrm>
            <a:off x="838200" y="1719336"/>
            <a:ext cx="5045015" cy="650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sz="1200" dirty="0" err="1"/>
              <a:t>Downsampling</a:t>
            </a:r>
            <a:r>
              <a:rPr lang="fr-FR" sz="1200" dirty="0"/>
              <a:t> « global » </a:t>
            </a:r>
          </a:p>
          <a:p>
            <a:pPr marL="285750" indent="-285750" algn="just">
              <a:buFontTx/>
              <a:buChar char="-"/>
            </a:pPr>
            <a:r>
              <a:rPr lang="fr-FR" sz="1200" dirty="0"/>
              <a:t>on </a:t>
            </a:r>
            <a:r>
              <a:rPr lang="fr-FR" sz="1200" dirty="0" err="1"/>
              <a:t>downsample</a:t>
            </a:r>
            <a:r>
              <a:rPr lang="fr-FR" sz="1200" dirty="0"/>
              <a:t> x% de l’échantillon</a:t>
            </a:r>
          </a:p>
          <a:p>
            <a:pPr marL="285750" indent="-285750" algn="just">
              <a:buFontTx/>
              <a:buChar char="-"/>
            </a:pPr>
            <a:r>
              <a:rPr lang="fr-FR" sz="1200" dirty="0"/>
              <a:t>-puis on fait la méthode par bloc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9922B110-49E7-1902-432C-AEA1D0F8552F}"/>
              </a:ext>
            </a:extLst>
          </p:cNvPr>
          <p:cNvSpPr txBox="1">
            <a:spLocks/>
          </p:cNvSpPr>
          <p:nvPr/>
        </p:nvSpPr>
        <p:spPr>
          <a:xfrm>
            <a:off x="838200" y="5759269"/>
            <a:ext cx="3250721" cy="650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sz="1400" dirty="0"/>
              <a:t>Pas de sensibilité </a:t>
            </a:r>
            <a:r>
              <a:rPr lang="fr-FR" sz="1400" i="1" dirty="0"/>
              <a:t>estimation</a:t>
            </a:r>
            <a:r>
              <a:rPr lang="fr-FR" sz="1400" dirty="0"/>
              <a:t> vs </a:t>
            </a:r>
            <a:r>
              <a:rPr lang="fr-FR" sz="1400" i="1" dirty="0" err="1"/>
              <a:t>ratio_bootstrap</a:t>
            </a:r>
            <a:endParaRPr lang="fr-FR" sz="1400" i="1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6A0391E-AC12-B12D-E5F5-6C24E0D81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34" y="2398142"/>
            <a:ext cx="4300556" cy="322541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084B845-ADC2-EACE-9328-00B1AFA00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717" y="2398141"/>
            <a:ext cx="4300556" cy="3225417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146D2CC6-F300-60FD-C74E-D3DFA11F73D1}"/>
              </a:ext>
            </a:extLst>
          </p:cNvPr>
          <p:cNvSpPr txBox="1">
            <a:spLocks/>
          </p:cNvSpPr>
          <p:nvPr/>
        </p:nvSpPr>
        <p:spPr>
          <a:xfrm>
            <a:off x="6428117" y="1719336"/>
            <a:ext cx="5045015" cy="650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sz="1200" dirty="0" err="1"/>
              <a:t>Downsampling</a:t>
            </a:r>
            <a:r>
              <a:rPr lang="fr-FR" sz="1200" dirty="0"/>
              <a:t> « </a:t>
            </a:r>
            <a:r>
              <a:rPr lang="fr-FR" sz="1200" dirty="0" err="1"/>
              <a:t>per_block</a:t>
            </a:r>
            <a:r>
              <a:rPr lang="fr-FR" sz="1200" dirty="0"/>
              <a:t> » </a:t>
            </a:r>
          </a:p>
          <a:p>
            <a:pPr marL="285750" indent="-285750" algn="just">
              <a:buFontTx/>
              <a:buChar char="-"/>
            </a:pPr>
            <a:r>
              <a:rPr lang="fr-FR" sz="1200" dirty="0"/>
              <a:t>on </a:t>
            </a:r>
            <a:r>
              <a:rPr lang="fr-FR" sz="1200" dirty="0" err="1"/>
              <a:t>downsample</a:t>
            </a:r>
            <a:r>
              <a:rPr lang="fr-FR" sz="1200" dirty="0"/>
              <a:t> x% de l’échantillon</a:t>
            </a:r>
          </a:p>
          <a:p>
            <a:pPr marL="285750" indent="-285750" algn="just">
              <a:buFontTx/>
              <a:buChar char="-"/>
            </a:pPr>
            <a:r>
              <a:rPr lang="fr-FR" sz="1200" dirty="0"/>
              <a:t>-puis on fait la méthode par bloc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6C3B9B58-4A0F-6B82-3E03-22DA8BAED7F3}"/>
              </a:ext>
            </a:extLst>
          </p:cNvPr>
          <p:cNvSpPr txBox="1">
            <a:spLocks/>
          </p:cNvSpPr>
          <p:nvPr/>
        </p:nvSpPr>
        <p:spPr>
          <a:xfrm>
            <a:off x="7024634" y="5759269"/>
            <a:ext cx="3250721" cy="650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sz="1400" dirty="0"/>
              <a:t>Variance surestimée lorsqu’on </a:t>
            </a:r>
            <a:r>
              <a:rPr lang="fr-FR" sz="1400" dirty="0" err="1"/>
              <a:t>downsample</a:t>
            </a:r>
            <a:r>
              <a:rPr lang="fr-FR" sz="1400" dirty="0"/>
              <a:t> beaucoup (~30%)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74748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B26D2C-BCFB-552E-C54C-E4B4784C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Kulik :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07041A-B8CA-B6B1-2A34-79493E4B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Variance de l’estimation : 2 à 3 fois supérieure à la variance d’un estimateur </a:t>
            </a:r>
            <a:r>
              <a:rPr lang="fr-FR" dirty="0" err="1"/>
              <a:t>hill</a:t>
            </a:r>
            <a:r>
              <a:rPr lang="fr-FR" dirty="0"/>
              <a:t> classique</a:t>
            </a:r>
          </a:p>
          <a:p>
            <a:r>
              <a:rPr lang="fr-FR" dirty="0"/>
              <a:t>Ne semble pas lié fortement à la distribution/</a:t>
            </a:r>
            <a:r>
              <a:rPr lang="fr-FR" dirty="0" err="1"/>
              <a:t>subsampling</a:t>
            </a:r>
            <a:r>
              <a:rPr lang="fr-FR" dirty="0"/>
              <a:t> (autre estimateur = autre variance ?)</a:t>
            </a:r>
          </a:p>
        </p:txBody>
      </p:sp>
    </p:spTree>
    <p:extLst>
      <p:ext uri="{BB962C8B-B14F-4D97-AF65-F5344CB8AC3E}">
        <p14:creationId xmlns:p14="http://schemas.microsoft.com/office/powerpoint/2010/main" val="27079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934D5-2A8F-3125-A96E-2AC678CC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De hann_98 : Effet du </a:t>
            </a:r>
            <a:r>
              <a:rPr lang="fr-FR" dirty="0" err="1"/>
              <a:t>downsampling</a:t>
            </a:r>
            <a:r>
              <a:rPr lang="fr-FR" dirty="0"/>
              <a:t> sur la variance de l’estimateur de variance de_hann_98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1C964E-AC29-D9C9-CF37-BBB7DC24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Génération de 50 </a:t>
            </a:r>
            <a:r>
              <a:rPr lang="fr-FR" dirty="0" err="1"/>
              <a:t>samples</a:t>
            </a:r>
            <a:endParaRPr lang="fr-FR" dirty="0"/>
          </a:p>
          <a:p>
            <a:r>
              <a:rPr lang="fr-FR" dirty="0"/>
              <a:t>Pour chaque </a:t>
            </a:r>
            <a:r>
              <a:rPr lang="fr-FR" dirty="0" err="1"/>
              <a:t>sample</a:t>
            </a:r>
            <a:r>
              <a:rPr lang="fr-FR" dirty="0"/>
              <a:t> : on </a:t>
            </a:r>
            <a:r>
              <a:rPr lang="fr-FR" dirty="0" err="1"/>
              <a:t>bootstrap</a:t>
            </a:r>
            <a:r>
              <a:rPr lang="fr-FR" dirty="0"/>
              <a:t> 30 fois -&gt; on obtient (</a:t>
            </a:r>
            <a:r>
              <a:rPr lang="fr-FR" u="sng" dirty="0"/>
              <a:t>pour chaque </a:t>
            </a:r>
            <a:r>
              <a:rPr lang="fr-FR" u="sng" dirty="0" err="1"/>
              <a:t>sample</a:t>
            </a:r>
            <a:r>
              <a:rPr lang="fr-FR" dirty="0"/>
              <a:t>) une variance de gamma (variance par rapport au </a:t>
            </a:r>
            <a:r>
              <a:rPr lang="fr-FR" dirty="0" err="1"/>
              <a:t>bootstrap</a:t>
            </a:r>
            <a:r>
              <a:rPr lang="fr-FR" dirty="0"/>
              <a:t>)</a:t>
            </a:r>
          </a:p>
          <a:p>
            <a:r>
              <a:rPr lang="fr-FR" dirty="0"/>
              <a:t>On regarde la </a:t>
            </a:r>
            <a:r>
              <a:rPr lang="fr-FR" u="sng" dirty="0"/>
              <a:t>variance</a:t>
            </a:r>
            <a:r>
              <a:rPr lang="fr-FR" dirty="0"/>
              <a:t> de cette variance </a:t>
            </a:r>
            <a:r>
              <a:rPr lang="fr-FR" u="sng" dirty="0"/>
              <a:t>sur les 50 </a:t>
            </a:r>
            <a:r>
              <a:rPr lang="fr-FR" u="sng" dirty="0" err="1"/>
              <a:t>samples</a:t>
            </a:r>
            <a:endParaRPr lang="fr-FR" u="sng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On répète cette opération pour plusieurs </a:t>
            </a:r>
            <a:r>
              <a:rPr lang="fr-FR" dirty="0" err="1"/>
              <a:t>subsample</a:t>
            </a:r>
            <a:r>
              <a:rPr lang="fr-FR" dirty="0"/>
              <a:t> ratio, pour déterminer des </a:t>
            </a:r>
            <a:r>
              <a:rPr lang="fr-FR" dirty="0" err="1"/>
              <a:t>dépendences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440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FFC2CC-5BED-B8A9-FC67-4817D7C5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Statistique d’ordre = 10% du </a:t>
            </a:r>
            <a:r>
              <a:rPr lang="fr-FR" dirty="0" err="1"/>
              <a:t>subset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FBA769-A6B8-1EEA-D8D5-49E59312F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27514" cy="712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/>
              <a:t>Taille du </a:t>
            </a:r>
            <a:r>
              <a:rPr lang="fr-FR" sz="1400" dirty="0" err="1"/>
              <a:t>dataset</a:t>
            </a:r>
            <a:r>
              <a:rPr lang="fr-FR" sz="1400" dirty="0"/>
              <a:t> initiale : 500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F0DB01B-1AA3-2104-2169-64CF2C165058}"/>
              </a:ext>
            </a:extLst>
          </p:cNvPr>
          <p:cNvSpPr txBox="1">
            <a:spLocks/>
          </p:cNvSpPr>
          <p:nvPr/>
        </p:nvSpPr>
        <p:spPr>
          <a:xfrm>
            <a:off x="838200" y="1334537"/>
            <a:ext cx="9406812" cy="712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i="1" dirty="0"/>
              <a:t>Quand le </a:t>
            </a:r>
            <a:r>
              <a:rPr lang="fr-FR" sz="1400" i="1" dirty="0" err="1"/>
              <a:t>subsample</a:t>
            </a:r>
            <a:r>
              <a:rPr lang="fr-FR" sz="1400" i="1" dirty="0"/>
              <a:t> est à 100% : on a gardé tout le </a:t>
            </a:r>
            <a:r>
              <a:rPr lang="fr-FR" sz="1400" i="1" dirty="0" err="1"/>
              <a:t>dataset</a:t>
            </a:r>
            <a:r>
              <a:rPr lang="fr-FR" sz="1400" i="1" dirty="0"/>
              <a:t> (quand il vaut 90%, on a gardé 90% du </a:t>
            </a:r>
            <a:r>
              <a:rPr lang="fr-FR" sz="1400" i="1" dirty="0" err="1"/>
              <a:t>dataset</a:t>
            </a:r>
            <a:r>
              <a:rPr lang="fr-FR" sz="1400" i="1" dirty="0"/>
              <a:t> 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01CC72E-AA46-EE25-8FD2-0180BB4E0E8B}"/>
              </a:ext>
            </a:extLst>
          </p:cNvPr>
          <p:cNvSpPr txBox="1">
            <a:spLocks/>
          </p:cNvSpPr>
          <p:nvPr/>
        </p:nvSpPr>
        <p:spPr>
          <a:xfrm>
            <a:off x="4663751" y="1825625"/>
            <a:ext cx="2427514" cy="712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Taille du </a:t>
            </a:r>
            <a:r>
              <a:rPr lang="fr-FR" sz="1400" dirty="0" err="1"/>
              <a:t>dataset</a:t>
            </a:r>
            <a:r>
              <a:rPr lang="fr-FR" sz="1400" dirty="0"/>
              <a:t> initiale : 5000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90DAFF6-5A66-D63C-2C98-826915F3B35C}"/>
              </a:ext>
            </a:extLst>
          </p:cNvPr>
          <p:cNvSpPr txBox="1">
            <a:spLocks/>
          </p:cNvSpPr>
          <p:nvPr/>
        </p:nvSpPr>
        <p:spPr>
          <a:xfrm>
            <a:off x="9031255" y="1825625"/>
            <a:ext cx="2427514" cy="712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Taille du </a:t>
            </a:r>
            <a:r>
              <a:rPr lang="fr-FR" sz="1400" dirty="0" err="1"/>
              <a:t>dataset</a:t>
            </a:r>
            <a:r>
              <a:rPr lang="fr-FR" sz="1400" dirty="0"/>
              <a:t> initiale : 10000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E596129-2BB2-118B-8A85-97A7643A9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1" y="2258008"/>
            <a:ext cx="3716072" cy="278705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BC71E42-1EC1-1B46-0C6F-1D3353FA4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947" y="2258008"/>
            <a:ext cx="3716072" cy="27870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3CA467E-B662-9779-01ED-E16B5A7E2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814" y="2258008"/>
            <a:ext cx="3716072" cy="2787054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1E025F9-A4D1-727E-3FCF-4E5B3271B61D}"/>
              </a:ext>
            </a:extLst>
          </p:cNvPr>
          <p:cNvSpPr txBox="1">
            <a:spLocks/>
          </p:cNvSpPr>
          <p:nvPr/>
        </p:nvSpPr>
        <p:spPr>
          <a:xfrm>
            <a:off x="838200" y="5548915"/>
            <a:ext cx="2660780" cy="712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A faible taille : la variance de la variance décroit quand on drop des échantillons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35A3EDE8-2FF5-F8A6-F06F-CFB6E5F914FC}"/>
              </a:ext>
            </a:extLst>
          </p:cNvPr>
          <p:cNvSpPr txBox="1">
            <a:spLocks/>
          </p:cNvSpPr>
          <p:nvPr/>
        </p:nvSpPr>
        <p:spPr>
          <a:xfrm>
            <a:off x="4663751" y="5548915"/>
            <a:ext cx="2660780" cy="712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Grande taille : peu d’influence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4268647B-CAE2-D7D7-9FE6-7D3C23493389}"/>
              </a:ext>
            </a:extLst>
          </p:cNvPr>
          <p:cNvSpPr txBox="1">
            <a:spLocks/>
          </p:cNvSpPr>
          <p:nvPr/>
        </p:nvSpPr>
        <p:spPr>
          <a:xfrm>
            <a:off x="8914622" y="5548915"/>
            <a:ext cx="2660780" cy="712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Grande taille : peu d’influence</a:t>
            </a:r>
          </a:p>
        </p:txBody>
      </p:sp>
    </p:spTree>
    <p:extLst>
      <p:ext uri="{BB962C8B-B14F-4D97-AF65-F5344CB8AC3E}">
        <p14:creationId xmlns:p14="http://schemas.microsoft.com/office/powerpoint/2010/main" val="4700261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620</Words>
  <Application>Microsoft Office PowerPoint</Application>
  <PresentationFormat>Grand écran</PresentationFormat>
  <Paragraphs>86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Checkpoint 01/02/23</vt:lpstr>
      <vt:lpstr>Observations sur chaque méthode</vt:lpstr>
      <vt:lpstr>Observations sur Kulik : différentes distributions</vt:lpstr>
      <vt:lpstr>Observations sur Kulik : downsampling (faible et élevé)</vt:lpstr>
      <vt:lpstr>Observations sur Kulik : downsampling per block élevé</vt:lpstr>
      <vt:lpstr>Observations sur Kulik : downsampling (tout un range)</vt:lpstr>
      <vt:lpstr>Kulik : conclusion</vt:lpstr>
      <vt:lpstr>De hann_98 : Effet du downsampling sur la variance de l’estimateur de variance de_hann_98</vt:lpstr>
      <vt:lpstr>Statistique d’ordre = 10% du subset</vt:lpstr>
      <vt:lpstr>Statistique d’ordre = optimale (au sens de de_hann_98)</vt:lpstr>
      <vt:lpstr>De Hann &amp; Zhou (1)</vt:lpstr>
      <vt:lpstr>De Hann &amp; Zhou (2)</vt:lpstr>
      <vt:lpstr>Prochaines étapes : données dépendantes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31/01/23</dc:title>
  <dc:creator>Antoine DOIZE X2017</dc:creator>
  <cp:lastModifiedBy>Antoine DOIZE X2017</cp:lastModifiedBy>
  <cp:revision>9</cp:revision>
  <dcterms:created xsi:type="dcterms:W3CDTF">2023-01-31T14:25:14Z</dcterms:created>
  <dcterms:modified xsi:type="dcterms:W3CDTF">2023-02-09T18:00:24Z</dcterms:modified>
</cp:coreProperties>
</file>