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66" r:id="rId5"/>
    <p:sldId id="267" r:id="rId6"/>
    <p:sldId id="268" r:id="rId7"/>
    <p:sldId id="269" r:id="rId8"/>
    <p:sldId id="270" r:id="rId9"/>
    <p:sldId id="272" r:id="rId10"/>
    <p:sldId id="274" r:id="rId11"/>
    <p:sldId id="275" r:id="rId12"/>
    <p:sldId id="273" r:id="rId13"/>
    <p:sldId id="276" r:id="rId14"/>
    <p:sldId id="277" r:id="rId15"/>
    <p:sldId id="280" r:id="rId16"/>
    <p:sldId id="281" r:id="rId17"/>
    <p:sldId id="282" r:id="rId18"/>
    <p:sldId id="283" r:id="rId19"/>
    <p:sldId id="285" r:id="rId20"/>
    <p:sldId id="284" r:id="rId21"/>
    <p:sldId id="286" r:id="rId22"/>
    <p:sldId id="287" r:id="rId23"/>
    <p:sldId id="288" r:id="rId24"/>
    <p:sldId id="290" r:id="rId25"/>
    <p:sldId id="291" r:id="rId26"/>
    <p:sldId id="279" r:id="rId27"/>
    <p:sldId id="289" r:id="rId28"/>
    <p:sldId id="278"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C89E8-46AD-42D9-3A0C-3BAB2F7A19C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4E66211-CB3F-738C-37D4-9396347A1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789F30-BF38-5EDA-6535-A3593B51AC07}"/>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A68CD4B2-1CA4-32D1-BA83-693C02BDF0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87E8D0-6EDE-F040-2F12-A74A5B3495E0}"/>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232846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0E6C9-CE9D-1FFC-07FB-295101D8E27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CCBCF7E-9C92-726A-15BA-FD9839115F9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B946F7-F5B0-9D1D-1D8D-B0484300D0AC}"/>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4734E1CA-0001-1124-B172-2261A6593E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079A6D-1861-EE66-33AA-73E9AFF0527C}"/>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25389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C043033-D54C-DAEC-E330-A1EF54C86E8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8D4366-02E4-47DC-322A-1D51FBB917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1EE0D2-111A-1C45-DC45-75DA3256029E}"/>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B7DD4CD0-65FC-0EF2-C1FA-68ACAABEF5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FFE233-C757-9CC9-3306-FB657A67B55F}"/>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6290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CB5FC-B26A-52A3-4074-BE3FCA880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BC8368-FDFA-067D-529A-76C8E5A607A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D04949-3C34-2CC5-FF7A-C9340EC9E33A}"/>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188570D6-D18F-7DE3-9168-E7D739825D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26FC28-9282-46D1-D4B5-7E2D1A1A0C84}"/>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357822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1D537-087A-6B6B-967E-9F8A0F760CA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27E369A-F8CC-F421-D60B-811DAE570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8875DBE-EDE4-B8DC-E9A6-3689D818A65A}"/>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A7966BF8-BA35-6064-DA13-ECA1F2698D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470ADE-635A-B38F-E242-9DEF5BC5CD2E}"/>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208558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C0653-A1BB-3848-5DF0-EE9DEBA099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80EAD22-EDEF-AFD4-8B7F-AC7B6DF4732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E375AC-C04B-F00A-21AB-A5434AA1823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F43B8CA-D94F-FD4D-85A0-840E05CF50F7}"/>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6" name="Espace réservé du pied de page 5">
            <a:extLst>
              <a:ext uri="{FF2B5EF4-FFF2-40B4-BE49-F238E27FC236}">
                <a16:creationId xmlns:a16="http://schemas.microsoft.com/office/drawing/2014/main" id="{6F10311A-EC62-DFE3-0FD5-FF4D17F4DF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0D631A-D353-5A90-5FC5-1E08560FE4E2}"/>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191130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96088-0AA6-D19D-2DB7-656ABB0BC76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823999-0A7D-E109-5C35-5AD54E7D8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4106F5E-6D8C-0D32-9BDD-7AB300F6AB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DD131C-487C-E74F-4825-55563B9F3E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AB01415-8460-6CBC-4E23-0CC605DCB17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49D1BDF-DFD5-4C06-87A0-A6B820AF133B}"/>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8" name="Espace réservé du pied de page 7">
            <a:extLst>
              <a:ext uri="{FF2B5EF4-FFF2-40B4-BE49-F238E27FC236}">
                <a16:creationId xmlns:a16="http://schemas.microsoft.com/office/drawing/2014/main" id="{8D7AE28B-CF0A-8C2E-7ED1-862DF4C66FE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5FF5AF8-F876-61EC-64E3-3E18C2A2FC4B}"/>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105085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983F64-E8B8-F48A-700B-52C3DACEA08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BC39F36-22CA-6A67-1A51-0CD31141A8F6}"/>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4" name="Espace réservé du pied de page 3">
            <a:extLst>
              <a:ext uri="{FF2B5EF4-FFF2-40B4-BE49-F238E27FC236}">
                <a16:creationId xmlns:a16="http://schemas.microsoft.com/office/drawing/2014/main" id="{696605FE-EAF7-6A2E-C9FA-014418A92D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BD825CD-E9ED-D9E4-A082-12EBC224E6BF}"/>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423011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582159-EADD-8CF4-DB79-29F0CFD3C36A}"/>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3" name="Espace réservé du pied de page 2">
            <a:extLst>
              <a:ext uri="{FF2B5EF4-FFF2-40B4-BE49-F238E27FC236}">
                <a16:creationId xmlns:a16="http://schemas.microsoft.com/office/drawing/2014/main" id="{1389E8A7-10A4-DA91-40A5-F95103E8E52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ECDF43-C995-DE05-8BB9-656E3F19367E}"/>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294176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84A0A9-4CCB-BF25-FCD0-9E6D62FB5C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3D70D0A-86A2-33E3-5655-6D74A85A1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D7B6746-ECE1-0B7A-7D61-C5CDC4A45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3759DD-C5A0-9267-1412-0FEED08219F2}"/>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6" name="Espace réservé du pied de page 5">
            <a:extLst>
              <a:ext uri="{FF2B5EF4-FFF2-40B4-BE49-F238E27FC236}">
                <a16:creationId xmlns:a16="http://schemas.microsoft.com/office/drawing/2014/main" id="{3989FBBF-1841-E2D8-09F2-A8BA04FB5D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809C55-20EF-A329-443F-34C70D8288BE}"/>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196347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0371A6-78F4-6020-7634-256447924D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3EBEE60-240C-4C6F-9798-1BB032A69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F2B9B22-984C-AA8E-E7A3-3D4FA5523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D8C992-93C0-6691-BB45-3696524AE08F}"/>
              </a:ext>
            </a:extLst>
          </p:cNvPr>
          <p:cNvSpPr>
            <a:spLocks noGrp="1"/>
          </p:cNvSpPr>
          <p:nvPr>
            <p:ph type="dt" sz="half" idx="10"/>
          </p:nvPr>
        </p:nvSpPr>
        <p:spPr/>
        <p:txBody>
          <a:bodyPr/>
          <a:lstStyle/>
          <a:p>
            <a:fld id="{AFEF4524-5C38-4A64-8915-7023FB0E3F5B}" type="datetimeFigureOut">
              <a:rPr lang="fr-FR" smtClean="0"/>
              <a:t>24/02/2023</a:t>
            </a:fld>
            <a:endParaRPr lang="fr-FR"/>
          </a:p>
        </p:txBody>
      </p:sp>
      <p:sp>
        <p:nvSpPr>
          <p:cNvPr id="6" name="Espace réservé du pied de page 5">
            <a:extLst>
              <a:ext uri="{FF2B5EF4-FFF2-40B4-BE49-F238E27FC236}">
                <a16:creationId xmlns:a16="http://schemas.microsoft.com/office/drawing/2014/main" id="{41034FFC-B72D-A4EB-6984-5599E3A3F1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72BAD24-3414-0478-628B-BA97A6A25661}"/>
              </a:ext>
            </a:extLst>
          </p:cNvPr>
          <p:cNvSpPr>
            <a:spLocks noGrp="1"/>
          </p:cNvSpPr>
          <p:nvPr>
            <p:ph type="sldNum" sz="quarter" idx="12"/>
          </p:nvPr>
        </p:nvSpPr>
        <p:spPr/>
        <p:txBody>
          <a:bodyPr/>
          <a:lstStyle/>
          <a:p>
            <a:fld id="{D3547B8C-4B11-47D6-8498-81F982694175}" type="slidenum">
              <a:rPr lang="fr-FR" smtClean="0"/>
              <a:t>‹N°›</a:t>
            </a:fld>
            <a:endParaRPr lang="fr-FR"/>
          </a:p>
        </p:txBody>
      </p:sp>
    </p:spTree>
    <p:extLst>
      <p:ext uri="{BB962C8B-B14F-4D97-AF65-F5344CB8AC3E}">
        <p14:creationId xmlns:p14="http://schemas.microsoft.com/office/powerpoint/2010/main" val="13364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BBE7D4-E03B-2222-77C1-59A94890C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0C226F7-ECE7-AB25-88AE-78EE7DA67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A203A5-6452-1EC0-E8C8-D63A52A5A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F4524-5C38-4A64-8915-7023FB0E3F5B}" type="datetimeFigureOut">
              <a:rPr lang="fr-FR" smtClean="0"/>
              <a:t>24/02/2023</a:t>
            </a:fld>
            <a:endParaRPr lang="fr-FR"/>
          </a:p>
        </p:txBody>
      </p:sp>
      <p:sp>
        <p:nvSpPr>
          <p:cNvPr id="5" name="Espace réservé du pied de page 4">
            <a:extLst>
              <a:ext uri="{FF2B5EF4-FFF2-40B4-BE49-F238E27FC236}">
                <a16:creationId xmlns:a16="http://schemas.microsoft.com/office/drawing/2014/main" id="{A3E3C067-116D-F304-F81A-4170A8457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C16D4EA-9086-F5B6-A841-EBA3F6852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47B8C-4B11-47D6-8498-81F982694175}" type="slidenum">
              <a:rPr lang="fr-FR" smtClean="0"/>
              <a:t>‹N°›</a:t>
            </a:fld>
            <a:endParaRPr lang="fr-FR"/>
          </a:p>
        </p:txBody>
      </p:sp>
    </p:spTree>
    <p:extLst>
      <p:ext uri="{BB962C8B-B14F-4D97-AF65-F5344CB8AC3E}">
        <p14:creationId xmlns:p14="http://schemas.microsoft.com/office/powerpoint/2010/main" val="351714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B67A8-5BFC-0BFF-EF60-03BD13513D70}"/>
              </a:ext>
            </a:extLst>
          </p:cNvPr>
          <p:cNvSpPr>
            <a:spLocks noGrp="1"/>
          </p:cNvSpPr>
          <p:nvPr>
            <p:ph type="ctrTitle"/>
          </p:nvPr>
        </p:nvSpPr>
        <p:spPr/>
        <p:txBody>
          <a:bodyPr/>
          <a:lstStyle/>
          <a:p>
            <a:r>
              <a:rPr lang="fr-FR" dirty="0"/>
              <a:t>Checkup Olivier 24/02</a:t>
            </a:r>
          </a:p>
        </p:txBody>
      </p:sp>
      <p:sp>
        <p:nvSpPr>
          <p:cNvPr id="3" name="Sous-titre 2">
            <a:extLst>
              <a:ext uri="{FF2B5EF4-FFF2-40B4-BE49-F238E27FC236}">
                <a16:creationId xmlns:a16="http://schemas.microsoft.com/office/drawing/2014/main" id="{DC439CF7-F982-770A-9B54-1DE0949AC69B}"/>
              </a:ext>
            </a:extLst>
          </p:cNvPr>
          <p:cNvSpPr>
            <a:spLocks noGrp="1"/>
          </p:cNvSpPr>
          <p:nvPr>
            <p:ph type="subTitle" idx="1"/>
          </p:nvPr>
        </p:nvSpPr>
        <p:spPr/>
        <p:txBody>
          <a:bodyPr/>
          <a:lstStyle/>
          <a:p>
            <a:r>
              <a:rPr lang="fr-FR" dirty="0"/>
              <a:t>0/ Candidature à l’ISCD  ?</a:t>
            </a:r>
          </a:p>
          <a:p>
            <a:r>
              <a:rPr lang="fr-FR" dirty="0"/>
              <a:t>I/ Point sur le papier de </a:t>
            </a:r>
            <a:r>
              <a:rPr lang="fr-FR" dirty="0" err="1"/>
              <a:t>de_hann</a:t>
            </a:r>
            <a:r>
              <a:rPr lang="fr-FR" dirty="0"/>
              <a:t> &amp; Zhou</a:t>
            </a:r>
          </a:p>
          <a:p>
            <a:r>
              <a:rPr lang="fr-FR" dirty="0"/>
              <a:t>II/ Point sur les données dépendantes</a:t>
            </a:r>
          </a:p>
        </p:txBody>
      </p:sp>
    </p:spTree>
    <p:extLst>
      <p:ext uri="{BB962C8B-B14F-4D97-AF65-F5344CB8AC3E}">
        <p14:creationId xmlns:p14="http://schemas.microsoft.com/office/powerpoint/2010/main" val="11883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1000</a:t>
            </a:r>
          </a:p>
          <a:p>
            <a:pPr marL="285750" indent="-285750">
              <a:buFontTx/>
              <a:buChar char="-"/>
            </a:pPr>
            <a:r>
              <a:rPr lang="fr-FR" dirty="0"/>
              <a:t>Gamma = 1/3</a:t>
            </a:r>
          </a:p>
          <a:p>
            <a:pPr marL="285750" indent="-285750">
              <a:buFontTx/>
              <a:buChar char="-"/>
            </a:pPr>
            <a:r>
              <a:rPr lang="fr-FR" dirty="0" err="1"/>
              <a:t>Nb_samples</a:t>
            </a:r>
            <a:r>
              <a:rPr lang="fr-FR" dirty="0"/>
              <a:t> = 100</a:t>
            </a:r>
          </a:p>
          <a:p>
            <a:pPr marL="285750" indent="-285750">
              <a:buFontTx/>
              <a:buChar char="-"/>
            </a:pPr>
            <a:r>
              <a:rPr lang="fr-FR" dirty="0" err="1"/>
              <a:t>Nb_bootstrap</a:t>
            </a:r>
            <a:r>
              <a:rPr lang="fr-FR" dirty="0"/>
              <a:t> = 200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pic>
        <p:nvPicPr>
          <p:cNvPr id="7" name="Espace réservé du contenu 6">
            <a:extLst>
              <a:ext uri="{FF2B5EF4-FFF2-40B4-BE49-F238E27FC236}">
                <a16:creationId xmlns:a16="http://schemas.microsoft.com/office/drawing/2014/main" id="{4DDE3285-EF6F-496C-9348-45D82467A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333" y="1825625"/>
            <a:ext cx="5801784" cy="4351338"/>
          </a:xfrm>
        </p:spPr>
      </p:pic>
    </p:spTree>
    <p:extLst>
      <p:ext uri="{BB962C8B-B14F-4D97-AF65-F5344CB8AC3E}">
        <p14:creationId xmlns:p14="http://schemas.microsoft.com/office/powerpoint/2010/main" val="393424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1000</a:t>
            </a:r>
          </a:p>
          <a:p>
            <a:pPr marL="285750" indent="-285750">
              <a:buFontTx/>
              <a:buChar char="-"/>
            </a:pPr>
            <a:r>
              <a:rPr lang="fr-FR" dirty="0"/>
              <a:t>Gamma = 1/3</a:t>
            </a:r>
          </a:p>
          <a:p>
            <a:pPr marL="285750" indent="-285750">
              <a:buFontTx/>
              <a:buChar char="-"/>
            </a:pPr>
            <a:r>
              <a:rPr lang="fr-FR" dirty="0" err="1"/>
              <a:t>Nb_samples</a:t>
            </a:r>
            <a:r>
              <a:rPr lang="fr-FR" dirty="0"/>
              <a:t> = 200</a:t>
            </a:r>
          </a:p>
          <a:p>
            <a:pPr marL="285750" indent="-285750">
              <a:buFontTx/>
              <a:buChar char="-"/>
            </a:pPr>
            <a:r>
              <a:rPr lang="fr-FR" dirty="0" err="1"/>
              <a:t>Nb_bootstrap</a:t>
            </a:r>
            <a:r>
              <a:rPr lang="fr-FR" dirty="0"/>
              <a:t> = 100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pic>
        <p:nvPicPr>
          <p:cNvPr id="7" name="Espace réservé du contenu 6">
            <a:extLst>
              <a:ext uri="{FF2B5EF4-FFF2-40B4-BE49-F238E27FC236}">
                <a16:creationId xmlns:a16="http://schemas.microsoft.com/office/drawing/2014/main" id="{7DED0A40-170D-F81E-3354-3C46B8F88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825625"/>
            <a:ext cx="5801784" cy="4351338"/>
          </a:xfrm>
        </p:spPr>
      </p:pic>
    </p:spTree>
    <p:extLst>
      <p:ext uri="{BB962C8B-B14F-4D97-AF65-F5344CB8AC3E}">
        <p14:creationId xmlns:p14="http://schemas.microsoft.com/office/powerpoint/2010/main" val="256129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44E0A-8EFD-DEB1-77E0-9871818A772D}"/>
              </a:ext>
            </a:extLst>
          </p:cNvPr>
          <p:cNvSpPr>
            <a:spLocks noGrp="1"/>
          </p:cNvSpPr>
          <p:nvPr>
            <p:ph type="title"/>
          </p:nvPr>
        </p:nvSpPr>
        <p:spPr/>
        <p:txBody>
          <a:bodyPr/>
          <a:lstStyle/>
          <a:p>
            <a:r>
              <a:rPr lang="fr-FR" dirty="0"/>
              <a:t>Notre expérience 2</a:t>
            </a:r>
          </a:p>
        </p:txBody>
      </p:sp>
      <p:sp>
        <p:nvSpPr>
          <p:cNvPr id="3" name="Espace réservé du contenu 2">
            <a:extLst>
              <a:ext uri="{FF2B5EF4-FFF2-40B4-BE49-F238E27FC236}">
                <a16:creationId xmlns:a16="http://schemas.microsoft.com/office/drawing/2014/main" id="{8CAC6A58-B2A0-D180-D851-EDBD9AD65C8B}"/>
              </a:ext>
            </a:extLst>
          </p:cNvPr>
          <p:cNvSpPr>
            <a:spLocks noGrp="1"/>
          </p:cNvSpPr>
          <p:nvPr>
            <p:ph idx="1"/>
          </p:nvPr>
        </p:nvSpPr>
        <p:spPr>
          <a:xfrm>
            <a:off x="838200" y="1825625"/>
            <a:ext cx="5648325" cy="4351338"/>
          </a:xfrm>
        </p:spPr>
        <p:txBody>
          <a:bodyPr>
            <a:normAutofit fontScale="92500" lnSpcReduction="20000"/>
          </a:bodyPr>
          <a:lstStyle/>
          <a:p>
            <a:r>
              <a:rPr lang="fr-FR" dirty="0"/>
              <a:t>Voir si l’estimateur de_hann_98 marche mieux « grâce » au retranchement</a:t>
            </a:r>
          </a:p>
          <a:p>
            <a:endParaRPr lang="fr-FR" dirty="0"/>
          </a:p>
          <a:p>
            <a:r>
              <a:rPr lang="fr-FR" dirty="0"/>
              <a:t>On regarde sur 100 </a:t>
            </a:r>
            <a:r>
              <a:rPr lang="fr-FR" dirty="0" err="1"/>
              <a:t>sample</a:t>
            </a:r>
            <a:r>
              <a:rPr lang="fr-FR" dirty="0"/>
              <a:t> et sur 100 </a:t>
            </a:r>
            <a:r>
              <a:rPr lang="fr-FR" dirty="0" err="1"/>
              <a:t>bootstrap</a:t>
            </a:r>
            <a:r>
              <a:rPr lang="fr-FR" dirty="0"/>
              <a:t> (pour chaque </a:t>
            </a:r>
            <a:r>
              <a:rPr lang="fr-FR" dirty="0" err="1"/>
              <a:t>sample</a:t>
            </a:r>
            <a:r>
              <a:rPr lang="fr-FR" dirty="0"/>
              <a:t>) une estimation de gamma par</a:t>
            </a:r>
          </a:p>
          <a:p>
            <a:pPr lvl="1"/>
            <a:r>
              <a:rPr lang="fr-FR" dirty="0"/>
              <a:t>Moment d’ordre 1</a:t>
            </a:r>
          </a:p>
          <a:p>
            <a:pPr lvl="1"/>
            <a:r>
              <a:rPr lang="fr-FR" dirty="0"/>
              <a:t>Moment d’ordre 2</a:t>
            </a:r>
          </a:p>
          <a:p>
            <a:pPr lvl="1"/>
            <a:r>
              <a:rPr lang="fr-FR" dirty="0"/>
              <a:t>Le retranchement</a:t>
            </a:r>
          </a:p>
          <a:p>
            <a:r>
              <a:rPr lang="fr-FR" dirty="0"/>
              <a:t>Puis on calcule pour chacun la variance totale sur toutes les 10 000 estimations</a:t>
            </a:r>
          </a:p>
        </p:txBody>
      </p:sp>
      <p:pic>
        <p:nvPicPr>
          <p:cNvPr id="5" name="Image 4">
            <a:extLst>
              <a:ext uri="{FF2B5EF4-FFF2-40B4-BE49-F238E27FC236}">
                <a16:creationId xmlns:a16="http://schemas.microsoft.com/office/drawing/2014/main" id="{E24505B1-BF46-B543-1BC6-C4FF68C6D492}"/>
              </a:ext>
            </a:extLst>
          </p:cNvPr>
          <p:cNvPicPr>
            <a:picLocks noChangeAspect="1"/>
          </p:cNvPicPr>
          <p:nvPr/>
        </p:nvPicPr>
        <p:blipFill>
          <a:blip r:embed="rId2"/>
          <a:stretch>
            <a:fillRect/>
          </a:stretch>
        </p:blipFill>
        <p:spPr>
          <a:xfrm>
            <a:off x="8291085" y="5362560"/>
            <a:ext cx="1629002" cy="209579"/>
          </a:xfrm>
          <a:prstGeom prst="rect">
            <a:avLst/>
          </a:prstGeom>
        </p:spPr>
      </p:pic>
      <p:pic>
        <p:nvPicPr>
          <p:cNvPr id="7" name="Image 6">
            <a:extLst>
              <a:ext uri="{FF2B5EF4-FFF2-40B4-BE49-F238E27FC236}">
                <a16:creationId xmlns:a16="http://schemas.microsoft.com/office/drawing/2014/main" id="{25E80116-7B82-C5D9-416A-2480DCF0E84F}"/>
              </a:ext>
            </a:extLst>
          </p:cNvPr>
          <p:cNvPicPr>
            <a:picLocks noChangeAspect="1"/>
          </p:cNvPicPr>
          <p:nvPr/>
        </p:nvPicPr>
        <p:blipFill>
          <a:blip r:embed="rId3"/>
          <a:stretch>
            <a:fillRect/>
          </a:stretch>
        </p:blipFill>
        <p:spPr>
          <a:xfrm>
            <a:off x="7714733" y="1876287"/>
            <a:ext cx="2915057" cy="495369"/>
          </a:xfrm>
          <a:prstGeom prst="rect">
            <a:avLst/>
          </a:prstGeom>
        </p:spPr>
      </p:pic>
      <p:pic>
        <p:nvPicPr>
          <p:cNvPr id="9" name="Image 8">
            <a:extLst>
              <a:ext uri="{FF2B5EF4-FFF2-40B4-BE49-F238E27FC236}">
                <a16:creationId xmlns:a16="http://schemas.microsoft.com/office/drawing/2014/main" id="{47D61AE2-E44E-58AE-4031-DDA995571643}"/>
              </a:ext>
            </a:extLst>
          </p:cNvPr>
          <p:cNvPicPr>
            <a:picLocks noChangeAspect="1"/>
          </p:cNvPicPr>
          <p:nvPr/>
        </p:nvPicPr>
        <p:blipFill rotWithShape="1">
          <a:blip r:embed="rId4"/>
          <a:srcRect l="1799"/>
          <a:stretch/>
        </p:blipFill>
        <p:spPr>
          <a:xfrm>
            <a:off x="7714732" y="3547993"/>
            <a:ext cx="3639067" cy="771633"/>
          </a:xfrm>
          <a:prstGeom prst="rect">
            <a:avLst/>
          </a:prstGeom>
        </p:spPr>
      </p:pic>
    </p:spTree>
    <p:extLst>
      <p:ext uri="{BB962C8B-B14F-4D97-AF65-F5344CB8AC3E}">
        <p14:creationId xmlns:p14="http://schemas.microsoft.com/office/powerpoint/2010/main" val="254817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1000</a:t>
            </a:r>
          </a:p>
          <a:p>
            <a:pPr marL="285750" indent="-285750">
              <a:buFontTx/>
              <a:buChar char="-"/>
            </a:pPr>
            <a:r>
              <a:rPr lang="fr-FR" dirty="0"/>
              <a:t>Gamma = 1/3</a:t>
            </a:r>
          </a:p>
          <a:p>
            <a:pPr marL="285750" indent="-285750">
              <a:buFontTx/>
              <a:buChar char="-"/>
            </a:pPr>
            <a:r>
              <a:rPr lang="fr-FR" dirty="0" err="1"/>
              <a:t>Nb_samples</a:t>
            </a:r>
            <a:r>
              <a:rPr lang="fr-FR" dirty="0"/>
              <a:t> = 100</a:t>
            </a:r>
          </a:p>
          <a:p>
            <a:pPr marL="285750" indent="-285750">
              <a:buFontTx/>
              <a:buChar char="-"/>
            </a:pPr>
            <a:r>
              <a:rPr lang="fr-FR" dirty="0" err="1"/>
              <a:t>Nb_bootstrap</a:t>
            </a:r>
            <a:r>
              <a:rPr lang="fr-FR" dirty="0"/>
              <a:t> = 100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pic>
        <p:nvPicPr>
          <p:cNvPr id="8" name="Espace réservé du contenu 7">
            <a:extLst>
              <a:ext uri="{FF2B5EF4-FFF2-40B4-BE49-F238E27FC236}">
                <a16:creationId xmlns:a16="http://schemas.microsoft.com/office/drawing/2014/main" id="{CA17783F-A37A-ACCB-868D-DB060FD18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76" y="1789274"/>
            <a:ext cx="5801784" cy="4351338"/>
          </a:xfrm>
        </p:spPr>
      </p:pic>
    </p:spTree>
    <p:extLst>
      <p:ext uri="{BB962C8B-B14F-4D97-AF65-F5344CB8AC3E}">
        <p14:creationId xmlns:p14="http://schemas.microsoft.com/office/powerpoint/2010/main" val="8574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1000</a:t>
            </a:r>
          </a:p>
          <a:p>
            <a:pPr marL="285750" indent="-285750">
              <a:buFontTx/>
              <a:buChar char="-"/>
            </a:pPr>
            <a:r>
              <a:rPr lang="fr-FR" dirty="0"/>
              <a:t>Gamma = 1/3</a:t>
            </a:r>
          </a:p>
          <a:p>
            <a:pPr marL="285750" indent="-285750">
              <a:buFontTx/>
              <a:buChar char="-"/>
            </a:pPr>
            <a:r>
              <a:rPr lang="fr-FR" dirty="0" err="1"/>
              <a:t>Nb_samples</a:t>
            </a:r>
            <a:r>
              <a:rPr lang="fr-FR" dirty="0"/>
              <a:t> = 200</a:t>
            </a:r>
          </a:p>
          <a:p>
            <a:pPr marL="285750" indent="-285750">
              <a:buFontTx/>
              <a:buChar char="-"/>
            </a:pPr>
            <a:r>
              <a:rPr lang="fr-FR" dirty="0" err="1"/>
              <a:t>Nb_bootstrap</a:t>
            </a:r>
            <a:r>
              <a:rPr lang="fr-FR" dirty="0"/>
              <a:t> = 200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pic>
        <p:nvPicPr>
          <p:cNvPr id="7" name="Espace réservé du contenu 6">
            <a:extLst>
              <a:ext uri="{FF2B5EF4-FFF2-40B4-BE49-F238E27FC236}">
                <a16:creationId xmlns:a16="http://schemas.microsoft.com/office/drawing/2014/main" id="{C92E796F-E695-E124-3BD9-81DC06435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786" y="1825625"/>
            <a:ext cx="5801784" cy="4351338"/>
          </a:xfrm>
        </p:spPr>
      </p:pic>
    </p:spTree>
    <p:extLst>
      <p:ext uri="{BB962C8B-B14F-4D97-AF65-F5344CB8AC3E}">
        <p14:creationId xmlns:p14="http://schemas.microsoft.com/office/powerpoint/2010/main" val="246830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2E3EA-171C-5442-0530-2550BAF972A9}"/>
              </a:ext>
            </a:extLst>
          </p:cNvPr>
          <p:cNvSpPr>
            <a:spLocks noGrp="1"/>
          </p:cNvSpPr>
          <p:nvPr>
            <p:ph type="title"/>
          </p:nvPr>
        </p:nvSpPr>
        <p:spPr/>
        <p:txBody>
          <a:bodyPr/>
          <a:lstStyle/>
          <a:p>
            <a:r>
              <a:rPr lang="fr-FR" dirty="0"/>
              <a:t>II/ Données dépendantes</a:t>
            </a:r>
          </a:p>
        </p:txBody>
      </p:sp>
      <p:sp>
        <p:nvSpPr>
          <p:cNvPr id="3" name="Espace réservé du contenu 2">
            <a:extLst>
              <a:ext uri="{FF2B5EF4-FFF2-40B4-BE49-F238E27FC236}">
                <a16:creationId xmlns:a16="http://schemas.microsoft.com/office/drawing/2014/main" id="{E5F60268-44F3-F8A1-11B5-A8ABF740B23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71782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08CF0-CF69-3136-29CA-A3C824B7EE1B}"/>
              </a:ext>
            </a:extLst>
          </p:cNvPr>
          <p:cNvSpPr>
            <a:spLocks noGrp="1"/>
          </p:cNvSpPr>
          <p:nvPr>
            <p:ph type="title"/>
          </p:nvPr>
        </p:nvSpPr>
        <p:spPr/>
        <p:txBody>
          <a:bodyPr/>
          <a:lstStyle/>
          <a:p>
            <a:r>
              <a:rPr lang="fr-FR" dirty="0"/>
              <a:t>1) MA process -&gt; propriétés (en particulier </a:t>
            </a:r>
            <a:r>
              <a:rPr lang="fr-FR" dirty="0" err="1"/>
              <a:t>tail</a:t>
            </a:r>
            <a:r>
              <a:rPr lang="fr-FR" dirty="0"/>
              <a:t>-index et estimation)</a:t>
            </a:r>
          </a:p>
        </p:txBody>
      </p:sp>
      <p:sp>
        <p:nvSpPr>
          <p:cNvPr id="3" name="Espace réservé du contenu 2">
            <a:extLst>
              <a:ext uri="{FF2B5EF4-FFF2-40B4-BE49-F238E27FC236}">
                <a16:creationId xmlns:a16="http://schemas.microsoft.com/office/drawing/2014/main" id="{96108D31-5947-70D4-A739-48FDF9F11E9B}"/>
              </a:ext>
            </a:extLst>
          </p:cNvPr>
          <p:cNvSpPr>
            <a:spLocks noGrp="1"/>
          </p:cNvSpPr>
          <p:nvPr>
            <p:ph idx="1"/>
          </p:nvPr>
        </p:nvSpPr>
        <p:spPr/>
        <p:txBody>
          <a:bodyPr/>
          <a:lstStyle/>
          <a:p>
            <a:r>
              <a:rPr lang="fr-FR" dirty="0"/>
              <a:t>Premier type de données dépendantes</a:t>
            </a:r>
          </a:p>
          <a:p>
            <a:r>
              <a:rPr lang="fr-FR" dirty="0"/>
              <a:t>Utilisées dans De </a:t>
            </a:r>
            <a:r>
              <a:rPr lang="fr-FR" dirty="0" err="1"/>
              <a:t>Hann</a:t>
            </a:r>
            <a:r>
              <a:rPr lang="fr-FR" dirty="0"/>
              <a:t> (1998)</a:t>
            </a:r>
          </a:p>
          <a:p>
            <a:endParaRPr lang="fr-FR" dirty="0"/>
          </a:p>
          <a:p>
            <a:endParaRPr lang="fr-FR" dirty="0"/>
          </a:p>
          <a:p>
            <a:endParaRPr lang="fr-FR" dirty="0"/>
          </a:p>
          <a:p>
            <a:endParaRPr lang="fr-FR" dirty="0"/>
          </a:p>
          <a:p>
            <a:pPr lvl="1"/>
            <a:r>
              <a:rPr lang="fr-FR" dirty="0"/>
              <a:t>Hill </a:t>
            </a:r>
            <a:r>
              <a:rPr lang="fr-FR" dirty="0" err="1"/>
              <a:t>estimator</a:t>
            </a:r>
            <a:r>
              <a:rPr lang="fr-FR" dirty="0"/>
              <a:t> semble consistant -&gt; comment expliquer que le </a:t>
            </a:r>
            <a:r>
              <a:rPr lang="fr-FR" dirty="0" err="1"/>
              <a:t>hill</a:t>
            </a:r>
            <a:r>
              <a:rPr lang="fr-FR" dirty="0"/>
              <a:t> </a:t>
            </a:r>
            <a:r>
              <a:rPr lang="fr-FR" dirty="0" err="1"/>
              <a:t>estimator</a:t>
            </a:r>
            <a:r>
              <a:rPr lang="fr-FR" dirty="0"/>
              <a:t> ne converge pas bien ?</a:t>
            </a:r>
          </a:p>
        </p:txBody>
      </p:sp>
      <p:pic>
        <p:nvPicPr>
          <p:cNvPr id="5" name="Image 4">
            <a:extLst>
              <a:ext uri="{FF2B5EF4-FFF2-40B4-BE49-F238E27FC236}">
                <a16:creationId xmlns:a16="http://schemas.microsoft.com/office/drawing/2014/main" id="{D692E25F-154A-8177-529E-15FF0B726ECB}"/>
              </a:ext>
            </a:extLst>
          </p:cNvPr>
          <p:cNvPicPr>
            <a:picLocks noChangeAspect="1"/>
          </p:cNvPicPr>
          <p:nvPr/>
        </p:nvPicPr>
        <p:blipFill>
          <a:blip r:embed="rId2"/>
          <a:stretch>
            <a:fillRect/>
          </a:stretch>
        </p:blipFill>
        <p:spPr>
          <a:xfrm>
            <a:off x="838200" y="2983156"/>
            <a:ext cx="8354591" cy="1619476"/>
          </a:xfrm>
          <a:prstGeom prst="rect">
            <a:avLst/>
          </a:prstGeom>
        </p:spPr>
      </p:pic>
    </p:spTree>
    <p:extLst>
      <p:ext uri="{BB962C8B-B14F-4D97-AF65-F5344CB8AC3E}">
        <p14:creationId xmlns:p14="http://schemas.microsoft.com/office/powerpoint/2010/main" val="396465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8CB20C-590C-2ACE-E69C-07A083EF2A6E}"/>
              </a:ext>
            </a:extLst>
          </p:cNvPr>
          <p:cNvSpPr>
            <a:spLocks noGrp="1"/>
          </p:cNvSpPr>
          <p:nvPr>
            <p:ph type="title"/>
          </p:nvPr>
        </p:nvSpPr>
        <p:spPr/>
        <p:txBody>
          <a:bodyPr/>
          <a:lstStyle/>
          <a:p>
            <a:r>
              <a:rPr lang="fr-FR" dirty="0"/>
              <a:t>a) </a:t>
            </a:r>
            <a:r>
              <a:rPr lang="fr-FR" dirty="0" err="1"/>
              <a:t>Resnick</a:t>
            </a:r>
            <a:r>
              <a:rPr lang="fr-FR" dirty="0"/>
              <a:t> et </a:t>
            </a:r>
            <a:r>
              <a:rPr lang="fr-FR" dirty="0" err="1"/>
              <a:t>Starica</a:t>
            </a:r>
            <a:r>
              <a:rPr lang="fr-FR" dirty="0"/>
              <a:t> (1998) (1)</a:t>
            </a:r>
          </a:p>
        </p:txBody>
      </p:sp>
      <p:sp>
        <p:nvSpPr>
          <p:cNvPr id="3" name="Espace réservé du contenu 2">
            <a:extLst>
              <a:ext uri="{FF2B5EF4-FFF2-40B4-BE49-F238E27FC236}">
                <a16:creationId xmlns:a16="http://schemas.microsoft.com/office/drawing/2014/main" id="{20BF1177-E99D-A106-62D2-C5545203F284}"/>
              </a:ext>
            </a:extLst>
          </p:cNvPr>
          <p:cNvSpPr>
            <a:spLocks noGrp="1"/>
          </p:cNvSpPr>
          <p:nvPr>
            <p:ph idx="1"/>
          </p:nvPr>
        </p:nvSpPr>
        <p:spPr>
          <a:xfrm>
            <a:off x="838200" y="1825624"/>
            <a:ext cx="10515600" cy="5125681"/>
          </a:xfrm>
        </p:spPr>
        <p:txBody>
          <a:bodyPr>
            <a:normAutofit lnSpcReduction="10000"/>
          </a:bodyPr>
          <a:lstStyle/>
          <a:p>
            <a:pPr marL="0" indent="0">
              <a:buNone/>
            </a:pPr>
            <a:r>
              <a:rPr lang="fr-FR" dirty="0"/>
              <a:t>Définition du MA</a:t>
            </a:r>
          </a:p>
          <a:p>
            <a:r>
              <a:rPr lang="fr-FR" dirty="0"/>
              <a:t>On a des coefficients </a:t>
            </a:r>
            <a:r>
              <a:rPr lang="fr-FR" dirty="0" err="1"/>
              <a:t>c_j</a:t>
            </a:r>
            <a:endParaRPr lang="fr-FR" dirty="0"/>
          </a:p>
          <a:p>
            <a:endParaRPr lang="fr-FR" dirty="0"/>
          </a:p>
          <a:p>
            <a:endParaRPr lang="fr-FR" dirty="0"/>
          </a:p>
          <a:p>
            <a:endParaRPr lang="fr-FR" dirty="0"/>
          </a:p>
          <a:p>
            <a:r>
              <a:rPr lang="fr-FR" dirty="0"/>
              <a:t>On a une séquence </a:t>
            </a:r>
            <a:r>
              <a:rPr lang="fr-FR" dirty="0" err="1"/>
              <a:t>iid</a:t>
            </a:r>
            <a:r>
              <a:rPr lang="fr-FR" dirty="0"/>
              <a:t> </a:t>
            </a:r>
            <a:r>
              <a:rPr lang="fr-FR" dirty="0" err="1"/>
              <a:t>Z_t</a:t>
            </a:r>
            <a:r>
              <a:rPr lang="fr-FR" dirty="0"/>
              <a:t>, telle que</a:t>
            </a:r>
            <a:endParaRPr lang="fr-FR" sz="2000" dirty="0"/>
          </a:p>
          <a:p>
            <a:r>
              <a:rPr lang="fr-FR" sz="1800" dirty="0"/>
              <a:t>La série associée a une</a:t>
            </a:r>
          </a:p>
          <a:p>
            <a:pPr marL="0" indent="0">
              <a:buNone/>
            </a:pPr>
            <a:r>
              <a:rPr lang="fr-FR" sz="1800" dirty="0"/>
              <a:t>queue de « taille » alpha ?</a:t>
            </a:r>
          </a:p>
          <a:p>
            <a:r>
              <a:rPr lang="fr-FR" sz="1800" dirty="0"/>
              <a:t>Cette queue est de même paramètre</a:t>
            </a:r>
          </a:p>
          <a:p>
            <a:pPr marL="0" indent="0">
              <a:buNone/>
            </a:pPr>
            <a:endParaRPr lang="fr-FR" sz="2000" dirty="0"/>
          </a:p>
          <a:p>
            <a:pPr marL="0" indent="0">
              <a:buNone/>
            </a:pPr>
            <a:r>
              <a:rPr lang="fr-FR" sz="1200" dirty="0"/>
              <a:t>On a juste un coefficient (fini car terme général nul à partir de 3) en plus…</a:t>
            </a:r>
          </a:p>
          <a:p>
            <a:pPr marL="0" indent="0">
              <a:buNone/>
            </a:pPr>
            <a:r>
              <a:rPr lang="fr-FR" sz="1200" dirty="0"/>
              <a:t>Donc le coefficient alpha est le même</a:t>
            </a:r>
          </a:p>
        </p:txBody>
      </p:sp>
      <p:pic>
        <p:nvPicPr>
          <p:cNvPr id="5" name="Image 4">
            <a:extLst>
              <a:ext uri="{FF2B5EF4-FFF2-40B4-BE49-F238E27FC236}">
                <a16:creationId xmlns:a16="http://schemas.microsoft.com/office/drawing/2014/main" id="{1663A057-E280-BD41-3D00-8AFB85DDD8CC}"/>
              </a:ext>
            </a:extLst>
          </p:cNvPr>
          <p:cNvPicPr>
            <a:picLocks noChangeAspect="1"/>
          </p:cNvPicPr>
          <p:nvPr/>
        </p:nvPicPr>
        <p:blipFill>
          <a:blip r:embed="rId2"/>
          <a:stretch>
            <a:fillRect/>
          </a:stretch>
        </p:blipFill>
        <p:spPr>
          <a:xfrm>
            <a:off x="1675763" y="2962194"/>
            <a:ext cx="9126224" cy="1162212"/>
          </a:xfrm>
          <a:prstGeom prst="rect">
            <a:avLst/>
          </a:prstGeom>
        </p:spPr>
      </p:pic>
      <p:pic>
        <p:nvPicPr>
          <p:cNvPr id="7" name="Image 6">
            <a:extLst>
              <a:ext uri="{FF2B5EF4-FFF2-40B4-BE49-F238E27FC236}">
                <a16:creationId xmlns:a16="http://schemas.microsoft.com/office/drawing/2014/main" id="{411A9FD6-6278-F67E-979A-5BB13453921F}"/>
              </a:ext>
            </a:extLst>
          </p:cNvPr>
          <p:cNvPicPr>
            <a:picLocks noChangeAspect="1"/>
          </p:cNvPicPr>
          <p:nvPr/>
        </p:nvPicPr>
        <p:blipFill>
          <a:blip r:embed="rId3"/>
          <a:stretch>
            <a:fillRect/>
          </a:stretch>
        </p:blipFill>
        <p:spPr>
          <a:xfrm>
            <a:off x="6462329" y="4124406"/>
            <a:ext cx="5029902" cy="362001"/>
          </a:xfrm>
          <a:prstGeom prst="rect">
            <a:avLst/>
          </a:prstGeom>
        </p:spPr>
      </p:pic>
      <p:pic>
        <p:nvPicPr>
          <p:cNvPr id="9" name="Image 8">
            <a:extLst>
              <a:ext uri="{FF2B5EF4-FFF2-40B4-BE49-F238E27FC236}">
                <a16:creationId xmlns:a16="http://schemas.microsoft.com/office/drawing/2014/main" id="{485E1761-3A6D-08BD-B6BD-1B07AF109610}"/>
              </a:ext>
            </a:extLst>
          </p:cNvPr>
          <p:cNvPicPr>
            <a:picLocks noChangeAspect="1"/>
          </p:cNvPicPr>
          <p:nvPr/>
        </p:nvPicPr>
        <p:blipFill>
          <a:blip r:embed="rId4"/>
          <a:stretch>
            <a:fillRect/>
          </a:stretch>
        </p:blipFill>
        <p:spPr>
          <a:xfrm>
            <a:off x="4952107" y="4723354"/>
            <a:ext cx="6401693" cy="1267002"/>
          </a:xfrm>
          <a:prstGeom prst="rect">
            <a:avLst/>
          </a:prstGeom>
        </p:spPr>
      </p:pic>
    </p:spTree>
    <p:extLst>
      <p:ext uri="{BB962C8B-B14F-4D97-AF65-F5344CB8AC3E}">
        <p14:creationId xmlns:p14="http://schemas.microsoft.com/office/powerpoint/2010/main" val="267166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8CB20C-590C-2ACE-E69C-07A083EF2A6E}"/>
              </a:ext>
            </a:extLst>
          </p:cNvPr>
          <p:cNvSpPr>
            <a:spLocks noGrp="1"/>
          </p:cNvSpPr>
          <p:nvPr>
            <p:ph type="title"/>
          </p:nvPr>
        </p:nvSpPr>
        <p:spPr/>
        <p:txBody>
          <a:bodyPr>
            <a:normAutofit/>
          </a:bodyPr>
          <a:lstStyle/>
          <a:p>
            <a:r>
              <a:rPr lang="fr-FR" dirty="0"/>
              <a:t>a) </a:t>
            </a:r>
            <a:r>
              <a:rPr lang="fr-FR" dirty="0" err="1"/>
              <a:t>Resnick</a:t>
            </a:r>
            <a:r>
              <a:rPr lang="fr-FR" dirty="0"/>
              <a:t> et </a:t>
            </a:r>
            <a:r>
              <a:rPr lang="fr-FR" dirty="0" err="1"/>
              <a:t>Starica</a:t>
            </a:r>
            <a:r>
              <a:rPr lang="fr-FR" dirty="0"/>
              <a:t> (1998) (2)</a:t>
            </a:r>
            <a:br>
              <a:rPr lang="fr-FR" dirty="0"/>
            </a:br>
            <a:r>
              <a:rPr lang="fr-FR" sz="2800" dirty="0"/>
              <a:t>Estimation de gamma vs ordre de dépendance (du MA process)</a:t>
            </a:r>
            <a:endParaRPr lang="fr-FR" dirty="0"/>
          </a:p>
        </p:txBody>
      </p:sp>
      <p:pic>
        <p:nvPicPr>
          <p:cNvPr id="10" name="Image 9">
            <a:extLst>
              <a:ext uri="{FF2B5EF4-FFF2-40B4-BE49-F238E27FC236}">
                <a16:creationId xmlns:a16="http://schemas.microsoft.com/office/drawing/2014/main" id="{1432C711-DC29-8F0B-2859-EEF6EF6466E5}"/>
              </a:ext>
            </a:extLst>
          </p:cNvPr>
          <p:cNvPicPr>
            <a:picLocks noChangeAspect="1"/>
          </p:cNvPicPr>
          <p:nvPr/>
        </p:nvPicPr>
        <p:blipFill>
          <a:blip r:embed="rId2"/>
          <a:stretch>
            <a:fillRect/>
          </a:stretch>
        </p:blipFill>
        <p:spPr>
          <a:xfrm>
            <a:off x="6925005" y="2592284"/>
            <a:ext cx="4601217" cy="3562847"/>
          </a:xfrm>
          <a:prstGeom prst="rect">
            <a:avLst/>
          </a:prstGeom>
        </p:spPr>
      </p:pic>
      <p:sp>
        <p:nvSpPr>
          <p:cNvPr id="11" name="ZoneTexte 10">
            <a:extLst>
              <a:ext uri="{FF2B5EF4-FFF2-40B4-BE49-F238E27FC236}">
                <a16:creationId xmlns:a16="http://schemas.microsoft.com/office/drawing/2014/main" id="{31688B0E-CB94-7157-1C8E-71C57F5659F8}"/>
              </a:ext>
            </a:extLst>
          </p:cNvPr>
          <p:cNvSpPr txBox="1"/>
          <p:nvPr/>
        </p:nvSpPr>
        <p:spPr>
          <a:xfrm>
            <a:off x="838200" y="1837962"/>
            <a:ext cx="10267950" cy="369332"/>
          </a:xfrm>
          <a:prstGeom prst="rect">
            <a:avLst/>
          </a:prstGeom>
          <a:noFill/>
        </p:spPr>
        <p:txBody>
          <a:bodyPr wrap="square" rtlCol="0">
            <a:spAutoFit/>
          </a:bodyPr>
          <a:lstStyle/>
          <a:p>
            <a:pPr marL="285750" indent="-285750">
              <a:buFontTx/>
              <a:buChar char="-"/>
            </a:pPr>
            <a:r>
              <a:rPr lang="fr-FR" dirty="0"/>
              <a:t>Pourtant quand je l’estime sur des MA d’ordre 1 à 100 (</a:t>
            </a:r>
            <a:r>
              <a:rPr lang="fr-FR" dirty="0" err="1"/>
              <a:t>sample</a:t>
            </a:r>
            <a:r>
              <a:rPr lang="fr-FR" dirty="0"/>
              <a:t> = 1000 </a:t>
            </a:r>
            <a:r>
              <a:rPr lang="fr-FR" dirty="0" err="1"/>
              <a:t>k_order_stat</a:t>
            </a:r>
            <a:r>
              <a:rPr lang="fr-FR" dirty="0"/>
              <a:t> = 100) </a:t>
            </a:r>
          </a:p>
        </p:txBody>
      </p:sp>
      <p:sp>
        <p:nvSpPr>
          <p:cNvPr id="3" name="ZoneTexte 2">
            <a:extLst>
              <a:ext uri="{FF2B5EF4-FFF2-40B4-BE49-F238E27FC236}">
                <a16:creationId xmlns:a16="http://schemas.microsoft.com/office/drawing/2014/main" id="{64AAAFF9-6F2F-867E-20F7-36E612A847CA}"/>
              </a:ext>
            </a:extLst>
          </p:cNvPr>
          <p:cNvSpPr txBox="1"/>
          <p:nvPr/>
        </p:nvSpPr>
        <p:spPr>
          <a:xfrm>
            <a:off x="1614196" y="6308209"/>
            <a:ext cx="3498980" cy="646331"/>
          </a:xfrm>
          <a:prstGeom prst="rect">
            <a:avLst/>
          </a:prstGeom>
          <a:noFill/>
        </p:spPr>
        <p:txBody>
          <a:bodyPr wrap="square" rtlCol="0">
            <a:spAutoFit/>
          </a:bodyPr>
          <a:lstStyle/>
          <a:p>
            <a:pPr lvl="1"/>
            <a:r>
              <a:rPr lang="fr-FR" dirty="0"/>
              <a:t>Marche bien sur du </a:t>
            </a:r>
            <a:r>
              <a:rPr lang="fr-FR" dirty="0" err="1"/>
              <a:t>student</a:t>
            </a:r>
            <a:r>
              <a:rPr lang="fr-FR" dirty="0"/>
              <a:t> (gamma = 1/3)</a:t>
            </a:r>
          </a:p>
        </p:txBody>
      </p:sp>
      <p:sp>
        <p:nvSpPr>
          <p:cNvPr id="4" name="ZoneTexte 3">
            <a:extLst>
              <a:ext uri="{FF2B5EF4-FFF2-40B4-BE49-F238E27FC236}">
                <a16:creationId xmlns:a16="http://schemas.microsoft.com/office/drawing/2014/main" id="{33464755-0F99-1473-5F8E-CEA792B36F4D}"/>
              </a:ext>
            </a:extLst>
          </p:cNvPr>
          <p:cNvSpPr txBox="1"/>
          <p:nvPr/>
        </p:nvSpPr>
        <p:spPr>
          <a:xfrm>
            <a:off x="7607170" y="6308209"/>
            <a:ext cx="3498980" cy="646331"/>
          </a:xfrm>
          <a:prstGeom prst="rect">
            <a:avLst/>
          </a:prstGeom>
          <a:noFill/>
        </p:spPr>
        <p:txBody>
          <a:bodyPr wrap="square" rtlCol="0">
            <a:spAutoFit/>
          </a:bodyPr>
          <a:lstStyle/>
          <a:p>
            <a:pPr lvl="1"/>
            <a:r>
              <a:rPr lang="fr-FR" dirty="0"/>
              <a:t>Marche mal sur du </a:t>
            </a:r>
            <a:r>
              <a:rPr lang="fr-FR" dirty="0" err="1"/>
              <a:t>fréchet</a:t>
            </a:r>
            <a:r>
              <a:rPr lang="fr-FR" dirty="0"/>
              <a:t> (gamma = 1/3)</a:t>
            </a:r>
          </a:p>
        </p:txBody>
      </p:sp>
      <p:pic>
        <p:nvPicPr>
          <p:cNvPr id="6" name="Image 5">
            <a:extLst>
              <a:ext uri="{FF2B5EF4-FFF2-40B4-BE49-F238E27FC236}">
                <a16:creationId xmlns:a16="http://schemas.microsoft.com/office/drawing/2014/main" id="{DEF41EA3-B4E3-4D4D-F9A0-6EB2A1DC1015}"/>
              </a:ext>
            </a:extLst>
          </p:cNvPr>
          <p:cNvPicPr>
            <a:picLocks noChangeAspect="1"/>
          </p:cNvPicPr>
          <p:nvPr/>
        </p:nvPicPr>
        <p:blipFill rotWithShape="1">
          <a:blip r:embed="rId3"/>
          <a:srcRect l="15779" t="4717"/>
          <a:stretch/>
        </p:blipFill>
        <p:spPr>
          <a:xfrm>
            <a:off x="934482" y="2592284"/>
            <a:ext cx="4332514" cy="3449253"/>
          </a:xfrm>
          <a:prstGeom prst="rect">
            <a:avLst/>
          </a:prstGeom>
        </p:spPr>
      </p:pic>
    </p:spTree>
    <p:extLst>
      <p:ext uri="{BB962C8B-B14F-4D97-AF65-F5344CB8AC3E}">
        <p14:creationId xmlns:p14="http://schemas.microsoft.com/office/powerpoint/2010/main" val="151526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F2C93-F4A7-79D8-EB98-7DF88C1A08F4}"/>
              </a:ext>
            </a:extLst>
          </p:cNvPr>
          <p:cNvSpPr>
            <a:spLocks noGrp="1"/>
          </p:cNvSpPr>
          <p:nvPr>
            <p:ph type="title"/>
          </p:nvPr>
        </p:nvSpPr>
        <p:spPr/>
        <p:txBody>
          <a:bodyPr/>
          <a:lstStyle/>
          <a:p>
            <a:r>
              <a:rPr lang="fr-FR" dirty="0"/>
              <a:t>a) </a:t>
            </a:r>
            <a:r>
              <a:rPr lang="fr-FR" dirty="0" err="1"/>
              <a:t>Resnick</a:t>
            </a:r>
            <a:r>
              <a:rPr lang="fr-FR" dirty="0"/>
              <a:t> et </a:t>
            </a:r>
            <a:r>
              <a:rPr lang="fr-FR" dirty="0" err="1"/>
              <a:t>Starica</a:t>
            </a:r>
            <a:r>
              <a:rPr lang="fr-FR" dirty="0"/>
              <a:t> (1998) (2)</a:t>
            </a:r>
          </a:p>
        </p:txBody>
      </p:sp>
      <p:pic>
        <p:nvPicPr>
          <p:cNvPr id="4" name="Image 3">
            <a:extLst>
              <a:ext uri="{FF2B5EF4-FFF2-40B4-BE49-F238E27FC236}">
                <a16:creationId xmlns:a16="http://schemas.microsoft.com/office/drawing/2014/main" id="{87CE53B1-72D1-BA23-8230-513D0F28058C}"/>
              </a:ext>
            </a:extLst>
          </p:cNvPr>
          <p:cNvPicPr>
            <a:picLocks noChangeAspect="1"/>
          </p:cNvPicPr>
          <p:nvPr/>
        </p:nvPicPr>
        <p:blipFill rotWithShape="1">
          <a:blip r:embed="rId2"/>
          <a:srcRect l="5920" r="1013"/>
          <a:stretch/>
        </p:blipFill>
        <p:spPr>
          <a:xfrm>
            <a:off x="1143000" y="3114675"/>
            <a:ext cx="7189280" cy="1673225"/>
          </a:xfrm>
          <a:prstGeom prst="rect">
            <a:avLst/>
          </a:prstGeom>
        </p:spPr>
      </p:pic>
      <p:sp>
        <p:nvSpPr>
          <p:cNvPr id="5" name="ZoneTexte 4">
            <a:extLst>
              <a:ext uri="{FF2B5EF4-FFF2-40B4-BE49-F238E27FC236}">
                <a16:creationId xmlns:a16="http://schemas.microsoft.com/office/drawing/2014/main" id="{98783623-CB67-4E1E-A663-D295F1531C93}"/>
              </a:ext>
            </a:extLst>
          </p:cNvPr>
          <p:cNvSpPr txBox="1"/>
          <p:nvPr/>
        </p:nvSpPr>
        <p:spPr>
          <a:xfrm>
            <a:off x="1590675" y="2209800"/>
            <a:ext cx="6515100" cy="646331"/>
          </a:xfrm>
          <a:prstGeom prst="rect">
            <a:avLst/>
          </a:prstGeom>
          <a:noFill/>
        </p:spPr>
        <p:txBody>
          <a:bodyPr wrap="square" rtlCol="0">
            <a:spAutoFit/>
          </a:bodyPr>
          <a:lstStyle/>
          <a:p>
            <a:r>
              <a:rPr lang="fr-FR" dirty="0"/>
              <a:t>- Je vais creuser du côté de leur référence : </a:t>
            </a:r>
            <a:r>
              <a:rPr lang="fr-FR" dirty="0" err="1"/>
              <a:t>Rescnick</a:t>
            </a:r>
            <a:r>
              <a:rPr lang="fr-FR" dirty="0"/>
              <a:t> et </a:t>
            </a:r>
            <a:r>
              <a:rPr lang="fr-FR" dirty="0" err="1"/>
              <a:t>Starica</a:t>
            </a:r>
            <a:r>
              <a:rPr lang="fr-FR" dirty="0"/>
              <a:t> (1995)</a:t>
            </a:r>
          </a:p>
        </p:txBody>
      </p:sp>
    </p:spTree>
    <p:extLst>
      <p:ext uri="{BB962C8B-B14F-4D97-AF65-F5344CB8AC3E}">
        <p14:creationId xmlns:p14="http://schemas.microsoft.com/office/powerpoint/2010/main" val="395371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4E5F7D-A90B-3313-E01A-C61BFED5704C}"/>
              </a:ext>
            </a:extLst>
          </p:cNvPr>
          <p:cNvSpPr>
            <a:spLocks noGrp="1"/>
          </p:cNvSpPr>
          <p:nvPr>
            <p:ph type="title"/>
          </p:nvPr>
        </p:nvSpPr>
        <p:spPr/>
        <p:txBody>
          <a:bodyPr/>
          <a:lstStyle/>
          <a:p>
            <a:r>
              <a:rPr lang="fr-FR" dirty="0"/>
              <a:t>0/ Candidature à l’ISCD ?</a:t>
            </a:r>
          </a:p>
        </p:txBody>
      </p:sp>
      <p:sp>
        <p:nvSpPr>
          <p:cNvPr id="3" name="Espace réservé du contenu 2">
            <a:extLst>
              <a:ext uri="{FF2B5EF4-FFF2-40B4-BE49-F238E27FC236}">
                <a16:creationId xmlns:a16="http://schemas.microsoft.com/office/drawing/2014/main" id="{04C82A74-628A-1825-0E6C-C95E267682A7}"/>
              </a:ext>
            </a:extLst>
          </p:cNvPr>
          <p:cNvSpPr>
            <a:spLocks noGrp="1"/>
          </p:cNvSpPr>
          <p:nvPr>
            <p:ph idx="1"/>
          </p:nvPr>
        </p:nvSpPr>
        <p:spPr>
          <a:xfrm>
            <a:off x="838200" y="3019245"/>
            <a:ext cx="5055080" cy="3473630"/>
          </a:xfrm>
        </p:spPr>
        <p:txBody>
          <a:bodyPr/>
          <a:lstStyle/>
          <a:p>
            <a:r>
              <a:rPr lang="fr-FR" dirty="0"/>
              <a:t>Projet de Recherche Doctorale (déjà fait pour ED129)</a:t>
            </a:r>
          </a:p>
          <a:p>
            <a:pPr lvl="1"/>
            <a:r>
              <a:rPr lang="fr-FR" dirty="0"/>
              <a:t>Contexte</a:t>
            </a:r>
          </a:p>
          <a:p>
            <a:pPr lvl="1"/>
            <a:r>
              <a:rPr lang="fr-FR" dirty="0"/>
              <a:t>Objectif Scientifique</a:t>
            </a:r>
          </a:p>
          <a:p>
            <a:pPr lvl="1"/>
            <a:r>
              <a:rPr lang="fr-FR" dirty="0"/>
              <a:t>Justification de l’approche scientifique</a:t>
            </a:r>
          </a:p>
          <a:p>
            <a:pPr marL="457200" lvl="1" indent="0">
              <a:buNone/>
            </a:pPr>
            <a:endParaRPr lang="fr-FR" dirty="0"/>
          </a:p>
        </p:txBody>
      </p:sp>
      <p:sp>
        <p:nvSpPr>
          <p:cNvPr id="4" name="Espace réservé du contenu 2">
            <a:extLst>
              <a:ext uri="{FF2B5EF4-FFF2-40B4-BE49-F238E27FC236}">
                <a16:creationId xmlns:a16="http://schemas.microsoft.com/office/drawing/2014/main" id="{8CBC2B9A-45E7-4426-03FE-9D7E06713F2A}"/>
              </a:ext>
            </a:extLst>
          </p:cNvPr>
          <p:cNvSpPr txBox="1">
            <a:spLocks/>
          </p:cNvSpPr>
          <p:nvPr/>
        </p:nvSpPr>
        <p:spPr>
          <a:xfrm>
            <a:off x="6298721" y="1825625"/>
            <a:ext cx="44497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5" name="Espace réservé du contenu 2">
            <a:extLst>
              <a:ext uri="{FF2B5EF4-FFF2-40B4-BE49-F238E27FC236}">
                <a16:creationId xmlns:a16="http://schemas.microsoft.com/office/drawing/2014/main" id="{073039C2-ECE8-1F5B-908A-D86ED6E7173B}"/>
              </a:ext>
            </a:extLst>
          </p:cNvPr>
          <p:cNvSpPr txBox="1">
            <a:spLocks/>
          </p:cNvSpPr>
          <p:nvPr/>
        </p:nvSpPr>
        <p:spPr>
          <a:xfrm>
            <a:off x="838200" y="1621766"/>
            <a:ext cx="4449792" cy="1138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6" name="Espace réservé du contenu 2">
            <a:extLst>
              <a:ext uri="{FF2B5EF4-FFF2-40B4-BE49-F238E27FC236}">
                <a16:creationId xmlns:a16="http://schemas.microsoft.com/office/drawing/2014/main" id="{E5461049-F4E4-9B9E-DC08-ED582DAAB2E9}"/>
              </a:ext>
            </a:extLst>
          </p:cNvPr>
          <p:cNvSpPr txBox="1">
            <a:spLocks/>
          </p:cNvSpPr>
          <p:nvPr/>
        </p:nvSpPr>
        <p:spPr>
          <a:xfrm>
            <a:off x="838200" y="1825625"/>
            <a:ext cx="4449792" cy="934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Déjà prêt</a:t>
            </a:r>
          </a:p>
        </p:txBody>
      </p:sp>
      <p:sp>
        <p:nvSpPr>
          <p:cNvPr id="7" name="Espace réservé du contenu 2">
            <a:extLst>
              <a:ext uri="{FF2B5EF4-FFF2-40B4-BE49-F238E27FC236}">
                <a16:creationId xmlns:a16="http://schemas.microsoft.com/office/drawing/2014/main" id="{8B361FB3-7C27-3A13-9988-71B5907F0F81}"/>
              </a:ext>
            </a:extLst>
          </p:cNvPr>
          <p:cNvSpPr txBox="1">
            <a:spLocks/>
          </p:cNvSpPr>
          <p:nvPr/>
        </p:nvSpPr>
        <p:spPr>
          <a:xfrm>
            <a:off x="6514380" y="3019245"/>
            <a:ext cx="5677619" cy="3736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CV court porteur du projet</a:t>
            </a:r>
          </a:p>
          <a:p>
            <a:r>
              <a:rPr lang="fr-FR" dirty="0"/>
              <a:t>Projet de Recherche Doctorale</a:t>
            </a:r>
          </a:p>
          <a:p>
            <a:pPr lvl="1"/>
            <a:r>
              <a:rPr lang="fr-FR" dirty="0"/>
              <a:t>Adéquation à l’Institut</a:t>
            </a:r>
          </a:p>
          <a:p>
            <a:pPr marL="457200" lvl="1" indent="0">
              <a:buNone/>
            </a:pPr>
            <a:r>
              <a:rPr lang="fr-FR" sz="1900" i="1" dirty="0"/>
              <a:t>(</a:t>
            </a:r>
            <a:r>
              <a:rPr lang="fr-FR" sz="1900" i="1" u="sng" dirty="0"/>
              <a:t>extrait AAP 2023 </a:t>
            </a:r>
            <a:r>
              <a:rPr lang="fr-FR" sz="1900" i="1" dirty="0"/>
              <a:t>: Les contrats doctoraux soutiendront des projets de recherche en lien avec les axes scientifiques de l’ISCD et en particulier autour de sujets relevant du calcul scientifique, de la simulation numérique, de la visualisation scientifique ou de l’analyse de données et leurs domaines d’applications.)</a:t>
            </a:r>
          </a:p>
          <a:p>
            <a:endParaRPr lang="fr-FR" dirty="0"/>
          </a:p>
        </p:txBody>
      </p:sp>
      <p:sp>
        <p:nvSpPr>
          <p:cNvPr id="8" name="Espace réservé du contenu 2">
            <a:extLst>
              <a:ext uri="{FF2B5EF4-FFF2-40B4-BE49-F238E27FC236}">
                <a16:creationId xmlns:a16="http://schemas.microsoft.com/office/drawing/2014/main" id="{3E24F7FC-BD5C-8C43-B52D-AD940E214E12}"/>
              </a:ext>
            </a:extLst>
          </p:cNvPr>
          <p:cNvSpPr txBox="1">
            <a:spLocks/>
          </p:cNvSpPr>
          <p:nvPr/>
        </p:nvSpPr>
        <p:spPr>
          <a:xfrm>
            <a:off x="6514381" y="1825625"/>
            <a:ext cx="4449792" cy="934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 faire</a:t>
            </a:r>
          </a:p>
        </p:txBody>
      </p:sp>
    </p:spTree>
    <p:extLst>
      <p:ext uri="{BB962C8B-B14F-4D97-AF65-F5344CB8AC3E}">
        <p14:creationId xmlns:p14="http://schemas.microsoft.com/office/powerpoint/2010/main" val="398624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F2FEA-F7AE-8FCE-6A2A-8AAF2411FFC6}"/>
              </a:ext>
            </a:extLst>
          </p:cNvPr>
          <p:cNvSpPr>
            <a:spLocks noGrp="1"/>
          </p:cNvSpPr>
          <p:nvPr>
            <p:ph type="title"/>
          </p:nvPr>
        </p:nvSpPr>
        <p:spPr/>
        <p:txBody>
          <a:bodyPr/>
          <a:lstStyle/>
          <a:p>
            <a:r>
              <a:rPr lang="fr-FR" dirty="0"/>
              <a:t>b) </a:t>
            </a:r>
            <a:r>
              <a:rPr lang="fr-FR" dirty="0" err="1"/>
              <a:t>Resnick</a:t>
            </a:r>
            <a:r>
              <a:rPr lang="fr-FR" dirty="0"/>
              <a:t> et </a:t>
            </a:r>
            <a:r>
              <a:rPr lang="fr-FR" dirty="0" err="1"/>
              <a:t>Starica</a:t>
            </a:r>
            <a:r>
              <a:rPr lang="fr-FR" dirty="0"/>
              <a:t> (1995) (1)</a:t>
            </a:r>
          </a:p>
        </p:txBody>
      </p:sp>
      <p:pic>
        <p:nvPicPr>
          <p:cNvPr id="5" name="Espace réservé du contenu 4">
            <a:extLst>
              <a:ext uri="{FF2B5EF4-FFF2-40B4-BE49-F238E27FC236}">
                <a16:creationId xmlns:a16="http://schemas.microsoft.com/office/drawing/2014/main" id="{AB1869D6-5325-F89C-0174-E235887220D9}"/>
              </a:ext>
            </a:extLst>
          </p:cNvPr>
          <p:cNvPicPr>
            <a:picLocks noGrp="1" noChangeAspect="1"/>
          </p:cNvPicPr>
          <p:nvPr>
            <p:ph idx="1"/>
          </p:nvPr>
        </p:nvPicPr>
        <p:blipFill>
          <a:blip r:embed="rId2"/>
          <a:stretch>
            <a:fillRect/>
          </a:stretch>
        </p:blipFill>
        <p:spPr>
          <a:xfrm>
            <a:off x="1435131" y="1690688"/>
            <a:ext cx="8840434" cy="2200582"/>
          </a:xfrm>
        </p:spPr>
      </p:pic>
    </p:spTree>
    <p:extLst>
      <p:ext uri="{BB962C8B-B14F-4D97-AF65-F5344CB8AC3E}">
        <p14:creationId xmlns:p14="http://schemas.microsoft.com/office/powerpoint/2010/main" val="348734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42759-3B93-2570-030B-8E7835F2D2F5}"/>
              </a:ext>
            </a:extLst>
          </p:cNvPr>
          <p:cNvSpPr>
            <a:spLocks noGrp="1"/>
          </p:cNvSpPr>
          <p:nvPr>
            <p:ph type="title"/>
          </p:nvPr>
        </p:nvSpPr>
        <p:spPr/>
        <p:txBody>
          <a:bodyPr/>
          <a:lstStyle/>
          <a:p>
            <a:r>
              <a:rPr lang="fr-FR" dirty="0"/>
              <a:t>2) Arch process (1)</a:t>
            </a:r>
          </a:p>
        </p:txBody>
      </p:sp>
      <p:sp>
        <p:nvSpPr>
          <p:cNvPr id="3" name="Espace réservé du contenu 2">
            <a:extLst>
              <a:ext uri="{FF2B5EF4-FFF2-40B4-BE49-F238E27FC236}">
                <a16:creationId xmlns:a16="http://schemas.microsoft.com/office/drawing/2014/main" id="{ABE912F9-CDCC-C074-4A2E-55102E5685F5}"/>
              </a:ext>
            </a:extLst>
          </p:cNvPr>
          <p:cNvSpPr>
            <a:spLocks noGrp="1"/>
          </p:cNvSpPr>
          <p:nvPr>
            <p:ph idx="1"/>
          </p:nvPr>
        </p:nvSpPr>
        <p:spPr/>
        <p:txBody>
          <a:bodyPr/>
          <a:lstStyle/>
          <a:p>
            <a:r>
              <a:rPr lang="fr-FR" dirty="0"/>
              <a:t>Bien détaillé dans </a:t>
            </a:r>
            <a:r>
              <a:rPr lang="fr-FR" dirty="0" err="1"/>
              <a:t>Resnick</a:t>
            </a:r>
            <a:r>
              <a:rPr lang="fr-FR" dirty="0"/>
              <a:t> &amp; </a:t>
            </a:r>
            <a:r>
              <a:rPr lang="fr-FR" dirty="0" err="1"/>
              <a:t>Starica</a:t>
            </a:r>
            <a:r>
              <a:rPr lang="fr-FR" dirty="0"/>
              <a:t> (1998)</a:t>
            </a:r>
          </a:p>
          <a:p>
            <a:r>
              <a:rPr lang="fr-FR" dirty="0"/>
              <a:t>Processus constructif pour </a:t>
            </a:r>
            <a:r>
              <a:rPr lang="fr-FR" dirty="0" err="1"/>
              <a:t>ARCh</a:t>
            </a:r>
            <a:r>
              <a:rPr lang="fr-FR" dirty="0"/>
              <a:t> au premier ordre</a:t>
            </a:r>
          </a:p>
          <a:p>
            <a:endParaRPr lang="fr-FR" dirty="0"/>
          </a:p>
        </p:txBody>
      </p:sp>
      <p:pic>
        <p:nvPicPr>
          <p:cNvPr id="5" name="Image 4">
            <a:extLst>
              <a:ext uri="{FF2B5EF4-FFF2-40B4-BE49-F238E27FC236}">
                <a16:creationId xmlns:a16="http://schemas.microsoft.com/office/drawing/2014/main" id="{985925F0-1AEC-E44A-B971-1D9C57F9C627}"/>
              </a:ext>
            </a:extLst>
          </p:cNvPr>
          <p:cNvPicPr>
            <a:picLocks noChangeAspect="1"/>
          </p:cNvPicPr>
          <p:nvPr/>
        </p:nvPicPr>
        <p:blipFill>
          <a:blip r:embed="rId2"/>
          <a:stretch>
            <a:fillRect/>
          </a:stretch>
        </p:blipFill>
        <p:spPr>
          <a:xfrm>
            <a:off x="2113888" y="2895460"/>
            <a:ext cx="9488224" cy="2000529"/>
          </a:xfrm>
          <a:prstGeom prst="rect">
            <a:avLst/>
          </a:prstGeom>
        </p:spPr>
      </p:pic>
    </p:spTree>
    <p:extLst>
      <p:ext uri="{BB962C8B-B14F-4D97-AF65-F5344CB8AC3E}">
        <p14:creationId xmlns:p14="http://schemas.microsoft.com/office/powerpoint/2010/main" val="271687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4B644-85A8-B2A3-2B4C-65983FC6972E}"/>
              </a:ext>
            </a:extLst>
          </p:cNvPr>
          <p:cNvSpPr>
            <a:spLocks noGrp="1"/>
          </p:cNvSpPr>
          <p:nvPr>
            <p:ph type="title"/>
          </p:nvPr>
        </p:nvSpPr>
        <p:spPr/>
        <p:txBody>
          <a:bodyPr/>
          <a:lstStyle/>
          <a:p>
            <a:r>
              <a:rPr lang="fr-FR" dirty="0"/>
              <a:t>2) Arch process (2)</a:t>
            </a:r>
          </a:p>
        </p:txBody>
      </p:sp>
      <p:sp>
        <p:nvSpPr>
          <p:cNvPr id="3" name="Espace réservé du contenu 2">
            <a:extLst>
              <a:ext uri="{FF2B5EF4-FFF2-40B4-BE49-F238E27FC236}">
                <a16:creationId xmlns:a16="http://schemas.microsoft.com/office/drawing/2014/main" id="{3F38C36F-9E4B-6B4F-9A50-2A2E1B118489}"/>
              </a:ext>
            </a:extLst>
          </p:cNvPr>
          <p:cNvSpPr>
            <a:spLocks noGrp="1"/>
          </p:cNvSpPr>
          <p:nvPr>
            <p:ph idx="1"/>
          </p:nvPr>
        </p:nvSpPr>
        <p:spPr/>
        <p:txBody>
          <a:bodyPr/>
          <a:lstStyle/>
          <a:p>
            <a:r>
              <a:rPr lang="fr-FR" dirty="0"/>
              <a:t>On a consistance de Hill</a:t>
            </a:r>
          </a:p>
          <a:p>
            <a:endParaRPr lang="fr-FR" dirty="0"/>
          </a:p>
          <a:p>
            <a:endParaRPr lang="fr-FR" dirty="0"/>
          </a:p>
          <a:p>
            <a:endParaRPr lang="fr-FR" dirty="0"/>
          </a:p>
          <a:p>
            <a:endParaRPr lang="fr-FR" dirty="0"/>
          </a:p>
          <a:p>
            <a:pPr marL="0" indent="0">
              <a:buNone/>
            </a:pPr>
            <a:endParaRPr lang="fr-FR" dirty="0"/>
          </a:p>
        </p:txBody>
      </p:sp>
      <p:pic>
        <p:nvPicPr>
          <p:cNvPr id="5" name="Image 4">
            <a:extLst>
              <a:ext uri="{FF2B5EF4-FFF2-40B4-BE49-F238E27FC236}">
                <a16:creationId xmlns:a16="http://schemas.microsoft.com/office/drawing/2014/main" id="{D350A01C-205E-1A9C-D3A3-3A5E01E28EBE}"/>
              </a:ext>
            </a:extLst>
          </p:cNvPr>
          <p:cNvPicPr>
            <a:picLocks noChangeAspect="1"/>
          </p:cNvPicPr>
          <p:nvPr/>
        </p:nvPicPr>
        <p:blipFill>
          <a:blip r:embed="rId2"/>
          <a:stretch>
            <a:fillRect/>
          </a:stretch>
        </p:blipFill>
        <p:spPr>
          <a:xfrm>
            <a:off x="1247098" y="2309656"/>
            <a:ext cx="9697803" cy="2238687"/>
          </a:xfrm>
          <a:prstGeom prst="rect">
            <a:avLst/>
          </a:prstGeom>
        </p:spPr>
      </p:pic>
    </p:spTree>
    <p:extLst>
      <p:ext uri="{BB962C8B-B14F-4D97-AF65-F5344CB8AC3E}">
        <p14:creationId xmlns:p14="http://schemas.microsoft.com/office/powerpoint/2010/main" val="103988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AF7773-A0EF-3672-136B-DBCFAB62E9B5}"/>
              </a:ext>
            </a:extLst>
          </p:cNvPr>
          <p:cNvSpPr>
            <a:spLocks noGrp="1"/>
          </p:cNvSpPr>
          <p:nvPr>
            <p:ph type="title"/>
          </p:nvPr>
        </p:nvSpPr>
        <p:spPr/>
        <p:txBody>
          <a:bodyPr/>
          <a:lstStyle/>
          <a:p>
            <a:r>
              <a:rPr lang="fr-FR" dirty="0"/>
              <a:t>2) Arch process (3)</a:t>
            </a:r>
          </a:p>
        </p:txBody>
      </p:sp>
      <p:sp>
        <p:nvSpPr>
          <p:cNvPr id="3" name="Espace réservé du contenu 2">
            <a:extLst>
              <a:ext uri="{FF2B5EF4-FFF2-40B4-BE49-F238E27FC236}">
                <a16:creationId xmlns:a16="http://schemas.microsoft.com/office/drawing/2014/main" id="{199597CB-9A08-C6CD-E2B1-E1CC294FCD81}"/>
              </a:ext>
            </a:extLst>
          </p:cNvPr>
          <p:cNvSpPr>
            <a:spLocks noGrp="1"/>
          </p:cNvSpPr>
          <p:nvPr>
            <p:ph idx="1"/>
          </p:nvPr>
        </p:nvSpPr>
        <p:spPr/>
        <p:txBody>
          <a:bodyPr/>
          <a:lstStyle/>
          <a:p>
            <a:r>
              <a:rPr lang="fr-FR" dirty="0"/>
              <a:t>On a la valeur de gamma</a:t>
            </a:r>
          </a:p>
          <a:p>
            <a:endParaRPr lang="fr-FR" dirty="0"/>
          </a:p>
          <a:p>
            <a:endParaRPr lang="fr-FR" dirty="0"/>
          </a:p>
          <a:p>
            <a:endParaRPr lang="fr-FR" dirty="0"/>
          </a:p>
          <a:p>
            <a:endParaRPr lang="fr-FR" dirty="0"/>
          </a:p>
          <a:p>
            <a:endParaRPr lang="fr-FR" dirty="0"/>
          </a:p>
          <a:p>
            <a:endParaRPr lang="fr-FR" dirty="0"/>
          </a:p>
          <a:p>
            <a:r>
              <a:rPr lang="fr-FR" dirty="0"/>
              <a:t>Exemple de calcul</a:t>
            </a:r>
          </a:p>
          <a:p>
            <a:endParaRPr lang="fr-FR" dirty="0"/>
          </a:p>
          <a:p>
            <a:endParaRPr lang="fr-FR" dirty="0"/>
          </a:p>
        </p:txBody>
      </p:sp>
      <p:pic>
        <p:nvPicPr>
          <p:cNvPr id="5" name="Image 4">
            <a:extLst>
              <a:ext uri="{FF2B5EF4-FFF2-40B4-BE49-F238E27FC236}">
                <a16:creationId xmlns:a16="http://schemas.microsoft.com/office/drawing/2014/main" id="{7E91EE5B-36CB-78F4-0871-79A736E69C6D}"/>
              </a:ext>
            </a:extLst>
          </p:cNvPr>
          <p:cNvPicPr>
            <a:picLocks noChangeAspect="1"/>
          </p:cNvPicPr>
          <p:nvPr/>
        </p:nvPicPr>
        <p:blipFill>
          <a:blip r:embed="rId2"/>
          <a:stretch>
            <a:fillRect/>
          </a:stretch>
        </p:blipFill>
        <p:spPr>
          <a:xfrm>
            <a:off x="2609363" y="2415665"/>
            <a:ext cx="6973273" cy="2667372"/>
          </a:xfrm>
          <a:prstGeom prst="rect">
            <a:avLst/>
          </a:prstGeom>
        </p:spPr>
      </p:pic>
      <p:pic>
        <p:nvPicPr>
          <p:cNvPr id="7" name="Image 6">
            <a:extLst>
              <a:ext uri="{FF2B5EF4-FFF2-40B4-BE49-F238E27FC236}">
                <a16:creationId xmlns:a16="http://schemas.microsoft.com/office/drawing/2014/main" id="{A56CEE63-9D27-4918-AC39-E9632374C260}"/>
              </a:ext>
            </a:extLst>
          </p:cNvPr>
          <p:cNvPicPr>
            <a:picLocks noChangeAspect="1"/>
          </p:cNvPicPr>
          <p:nvPr/>
        </p:nvPicPr>
        <p:blipFill>
          <a:blip r:embed="rId3"/>
          <a:stretch>
            <a:fillRect/>
          </a:stretch>
        </p:blipFill>
        <p:spPr>
          <a:xfrm>
            <a:off x="838200" y="5864137"/>
            <a:ext cx="9488224" cy="628738"/>
          </a:xfrm>
          <a:prstGeom prst="rect">
            <a:avLst/>
          </a:prstGeom>
        </p:spPr>
      </p:pic>
    </p:spTree>
    <p:extLst>
      <p:ext uri="{BB962C8B-B14F-4D97-AF65-F5344CB8AC3E}">
        <p14:creationId xmlns:p14="http://schemas.microsoft.com/office/powerpoint/2010/main" val="1222122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5A72E-E783-5509-584E-6AB4B560E49E}"/>
              </a:ext>
            </a:extLst>
          </p:cNvPr>
          <p:cNvSpPr>
            <a:spLocks noGrp="1"/>
          </p:cNvSpPr>
          <p:nvPr>
            <p:ph type="title"/>
          </p:nvPr>
        </p:nvSpPr>
        <p:spPr/>
        <p:txBody>
          <a:bodyPr/>
          <a:lstStyle/>
          <a:p>
            <a:r>
              <a:rPr lang="fr-FR" dirty="0"/>
              <a:t>2) Arch process (4)</a:t>
            </a:r>
          </a:p>
        </p:txBody>
      </p:sp>
      <p:sp>
        <p:nvSpPr>
          <p:cNvPr id="3" name="Espace réservé du contenu 2">
            <a:extLst>
              <a:ext uri="{FF2B5EF4-FFF2-40B4-BE49-F238E27FC236}">
                <a16:creationId xmlns:a16="http://schemas.microsoft.com/office/drawing/2014/main" id="{3A999674-7251-210F-E2EC-F2466299DA82}"/>
              </a:ext>
            </a:extLst>
          </p:cNvPr>
          <p:cNvSpPr>
            <a:spLocks noGrp="1"/>
          </p:cNvSpPr>
          <p:nvPr>
            <p:ph idx="1"/>
          </p:nvPr>
        </p:nvSpPr>
        <p:spPr>
          <a:xfrm>
            <a:off x="5794310" y="1825625"/>
            <a:ext cx="5559490" cy="4351338"/>
          </a:xfrm>
        </p:spPr>
        <p:txBody>
          <a:bodyPr>
            <a:normAutofit fontScale="92500" lnSpcReduction="10000"/>
          </a:bodyPr>
          <a:lstStyle/>
          <a:p>
            <a:r>
              <a:rPr lang="fr-FR" dirty="0" err="1"/>
              <a:t>Sample</a:t>
            </a:r>
            <a:r>
              <a:rPr lang="fr-FR" dirty="0"/>
              <a:t> size = 7000</a:t>
            </a:r>
          </a:p>
          <a:p>
            <a:r>
              <a:rPr lang="fr-FR" dirty="0"/>
              <a:t>Beta = 1</a:t>
            </a:r>
          </a:p>
          <a:p>
            <a:endParaRPr lang="fr-FR" dirty="0"/>
          </a:p>
          <a:p>
            <a:r>
              <a:rPr lang="fr-FR" dirty="0"/>
              <a:t>Marche « relativement bien » quand on fait de l’</a:t>
            </a:r>
            <a:r>
              <a:rPr lang="fr-FR" dirty="0" err="1"/>
              <a:t>undersampling</a:t>
            </a:r>
            <a:endParaRPr lang="fr-FR" dirty="0"/>
          </a:p>
          <a:p>
            <a:r>
              <a:rPr lang="fr-FR" dirty="0"/>
              <a:t>Diverge rapidement sinon</a:t>
            </a:r>
          </a:p>
          <a:p>
            <a:endParaRPr lang="fr-FR" dirty="0"/>
          </a:p>
          <a:p>
            <a:endParaRPr lang="fr-FR" dirty="0"/>
          </a:p>
          <a:p>
            <a:r>
              <a:rPr lang="fr-FR" dirty="0"/>
              <a:t>(ils ont a peu près le même résultat voir à gauche)</a:t>
            </a:r>
          </a:p>
        </p:txBody>
      </p:sp>
      <p:pic>
        <p:nvPicPr>
          <p:cNvPr id="5" name="Image 4">
            <a:extLst>
              <a:ext uri="{FF2B5EF4-FFF2-40B4-BE49-F238E27FC236}">
                <a16:creationId xmlns:a16="http://schemas.microsoft.com/office/drawing/2014/main" id="{C80F393C-5670-99EA-47D4-A529D4E88808}"/>
              </a:ext>
            </a:extLst>
          </p:cNvPr>
          <p:cNvPicPr>
            <a:picLocks noChangeAspect="1"/>
          </p:cNvPicPr>
          <p:nvPr/>
        </p:nvPicPr>
        <p:blipFill>
          <a:blip r:embed="rId2"/>
          <a:stretch>
            <a:fillRect/>
          </a:stretch>
        </p:blipFill>
        <p:spPr>
          <a:xfrm>
            <a:off x="838200" y="1690688"/>
            <a:ext cx="4286848" cy="3477110"/>
          </a:xfrm>
          <a:prstGeom prst="rect">
            <a:avLst/>
          </a:prstGeom>
        </p:spPr>
      </p:pic>
      <p:pic>
        <p:nvPicPr>
          <p:cNvPr id="7" name="Image 6">
            <a:extLst>
              <a:ext uri="{FF2B5EF4-FFF2-40B4-BE49-F238E27FC236}">
                <a16:creationId xmlns:a16="http://schemas.microsoft.com/office/drawing/2014/main" id="{EE6A9C5C-8535-5884-DD93-6B54557AEAE1}"/>
              </a:ext>
            </a:extLst>
          </p:cNvPr>
          <p:cNvPicPr>
            <a:picLocks noChangeAspect="1"/>
          </p:cNvPicPr>
          <p:nvPr/>
        </p:nvPicPr>
        <p:blipFill>
          <a:blip r:embed="rId3"/>
          <a:stretch>
            <a:fillRect/>
          </a:stretch>
        </p:blipFill>
        <p:spPr>
          <a:xfrm>
            <a:off x="2895225" y="5200419"/>
            <a:ext cx="2686425" cy="1657581"/>
          </a:xfrm>
          <a:prstGeom prst="rect">
            <a:avLst/>
          </a:prstGeom>
        </p:spPr>
      </p:pic>
    </p:spTree>
    <p:extLst>
      <p:ext uri="{BB962C8B-B14F-4D97-AF65-F5344CB8AC3E}">
        <p14:creationId xmlns:p14="http://schemas.microsoft.com/office/powerpoint/2010/main" val="266921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F57B76-B9CE-2905-AA7A-384C71A34C4E}"/>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4B5085E6-2F47-5DB3-588A-A6904BE6C9DF}"/>
              </a:ext>
            </a:extLst>
          </p:cNvPr>
          <p:cNvSpPr>
            <a:spLocks noGrp="1"/>
          </p:cNvSpPr>
          <p:nvPr>
            <p:ph idx="1"/>
          </p:nvPr>
        </p:nvSpPr>
        <p:spPr>
          <a:xfrm>
            <a:off x="838200" y="2799183"/>
            <a:ext cx="4209661" cy="3377779"/>
          </a:xfrm>
        </p:spPr>
        <p:txBody>
          <a:bodyPr>
            <a:normAutofit/>
          </a:bodyPr>
          <a:lstStyle/>
          <a:p>
            <a:r>
              <a:rPr lang="fr-FR" sz="2000" dirty="0"/>
              <a:t>En train de faire les tuyaux pour tester les variances (et biais) de tous les estimateurs sur les données dépendantes</a:t>
            </a:r>
          </a:p>
          <a:p>
            <a:r>
              <a:rPr lang="fr-FR" sz="2000" dirty="0"/>
              <a:t>Faire des données dépendantes de type GARCH =(1,1) avec </a:t>
            </a:r>
            <a:r>
              <a:rPr lang="fr-FR" sz="1400" i="1" dirty="0" err="1"/>
              <a:t>Mikosch</a:t>
            </a:r>
            <a:r>
              <a:rPr lang="fr-FR" sz="1400" i="1" dirty="0"/>
              <a:t> </a:t>
            </a:r>
            <a:r>
              <a:rPr lang="fr-FR" sz="1400" i="1" dirty="0" err="1"/>
              <a:t>Starica</a:t>
            </a:r>
            <a:r>
              <a:rPr lang="fr-FR" sz="1400" i="1" dirty="0"/>
              <a:t> 2000 </a:t>
            </a:r>
            <a:r>
              <a:rPr lang="en-US" sz="1050" dirty="0"/>
              <a:t>LIMIT THEORY FOR THE SAMPLE AUTOCORRELATIONS AND EXTREMES OF A GARCH (1 1) PROCESS</a:t>
            </a:r>
            <a:endParaRPr lang="fr-FR" sz="1400" i="1" dirty="0"/>
          </a:p>
          <a:p>
            <a:r>
              <a:rPr lang="fr-FR" sz="2000" dirty="0"/>
              <a:t>Chercher un autre estimateur par bloc</a:t>
            </a:r>
          </a:p>
        </p:txBody>
      </p:sp>
      <p:sp>
        <p:nvSpPr>
          <p:cNvPr id="4" name="Espace réservé du contenu 2">
            <a:extLst>
              <a:ext uri="{FF2B5EF4-FFF2-40B4-BE49-F238E27FC236}">
                <a16:creationId xmlns:a16="http://schemas.microsoft.com/office/drawing/2014/main" id="{3F99D96E-23F6-576F-0AEF-8B6EE664F3B4}"/>
              </a:ext>
            </a:extLst>
          </p:cNvPr>
          <p:cNvSpPr txBox="1">
            <a:spLocks/>
          </p:cNvSpPr>
          <p:nvPr/>
        </p:nvSpPr>
        <p:spPr>
          <a:xfrm>
            <a:off x="838200" y="1604865"/>
            <a:ext cx="4209661" cy="867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Ce que je fais</a:t>
            </a:r>
          </a:p>
        </p:txBody>
      </p:sp>
      <p:sp>
        <p:nvSpPr>
          <p:cNvPr id="5" name="Espace réservé du contenu 2">
            <a:extLst>
              <a:ext uri="{FF2B5EF4-FFF2-40B4-BE49-F238E27FC236}">
                <a16:creationId xmlns:a16="http://schemas.microsoft.com/office/drawing/2014/main" id="{8D75E17E-D44C-51B7-36FB-3B22BCA92151}"/>
              </a:ext>
            </a:extLst>
          </p:cNvPr>
          <p:cNvSpPr txBox="1">
            <a:spLocks/>
          </p:cNvSpPr>
          <p:nvPr/>
        </p:nvSpPr>
        <p:spPr>
          <a:xfrm>
            <a:off x="6417907" y="2799183"/>
            <a:ext cx="4209661" cy="40588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J’ai du mal à retrouver des estimateurs </a:t>
            </a:r>
            <a:r>
              <a:rPr lang="fr-FR" sz="2000" b="1" dirty="0"/>
              <a:t>consistants</a:t>
            </a:r>
            <a:r>
              <a:rPr lang="fr-FR" sz="2000" dirty="0"/>
              <a:t> sur les données dépendantes (en particulier vs la théorie) (donc ça me gène de regarder direct les variances</a:t>
            </a:r>
          </a:p>
          <a:p>
            <a:pPr lvl="1"/>
            <a:r>
              <a:rPr lang="fr-FR" sz="1600" dirty="0"/>
              <a:t>Solution 1 : je fais des études biais variance à chaque fois</a:t>
            </a:r>
          </a:p>
          <a:p>
            <a:pPr lvl="1"/>
            <a:r>
              <a:rPr lang="fr-FR" sz="1600" dirty="0"/>
              <a:t>Solution 2 : je regarde la variance à biais minimal ? À statistique d’ordre fixée pour laquelle ça marche bien ?</a:t>
            </a:r>
          </a:p>
          <a:p>
            <a:r>
              <a:rPr lang="fr-FR" sz="2000" dirty="0"/>
              <a:t>Estimateur par bloc : le papier de Bucher et Segers (2016) ne me parait pas adapté</a:t>
            </a:r>
          </a:p>
          <a:p>
            <a:pPr lvl="1"/>
            <a:r>
              <a:rPr lang="fr-FR" sz="1600" dirty="0"/>
              <a:t>Nous : on veut un estimateur par bloc pour des données dépendantes de distribution extrême </a:t>
            </a:r>
          </a:p>
          <a:p>
            <a:pPr lvl="1"/>
            <a:r>
              <a:rPr lang="fr-FR" sz="1600" dirty="0"/>
              <a:t>Eux : étudient le bloc maxima de n’importe quelle série de données (extrêmes ou non), et montrent que c’est une distribution de </a:t>
            </a:r>
            <a:r>
              <a:rPr lang="fr-FR" sz="1600" dirty="0" err="1"/>
              <a:t>fréchet</a:t>
            </a:r>
            <a:r>
              <a:rPr lang="fr-FR" sz="1600" dirty="0"/>
              <a:t>, dont ils estiment les paramètres</a:t>
            </a:r>
          </a:p>
        </p:txBody>
      </p:sp>
      <p:sp>
        <p:nvSpPr>
          <p:cNvPr id="6" name="Espace réservé du contenu 2">
            <a:extLst>
              <a:ext uri="{FF2B5EF4-FFF2-40B4-BE49-F238E27FC236}">
                <a16:creationId xmlns:a16="http://schemas.microsoft.com/office/drawing/2014/main" id="{459747C5-3E90-43A6-378E-B7C152B3DE89}"/>
              </a:ext>
            </a:extLst>
          </p:cNvPr>
          <p:cNvSpPr txBox="1">
            <a:spLocks/>
          </p:cNvSpPr>
          <p:nvPr/>
        </p:nvSpPr>
        <p:spPr>
          <a:xfrm>
            <a:off x="6520543" y="1604865"/>
            <a:ext cx="4209661" cy="867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Points bloquants</a:t>
            </a:r>
          </a:p>
        </p:txBody>
      </p:sp>
    </p:spTree>
    <p:extLst>
      <p:ext uri="{BB962C8B-B14F-4D97-AF65-F5344CB8AC3E}">
        <p14:creationId xmlns:p14="http://schemas.microsoft.com/office/powerpoint/2010/main" val="1427736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EA35E-BB61-3AB3-E5AB-C0F46103E0CA}"/>
              </a:ext>
            </a:extLst>
          </p:cNvPr>
          <p:cNvSpPr>
            <a:spLocks noGrp="1"/>
          </p:cNvSpPr>
          <p:nvPr>
            <p:ph type="title"/>
          </p:nvPr>
        </p:nvSpPr>
        <p:spPr/>
        <p:txBody>
          <a:bodyPr/>
          <a:lstStyle/>
          <a:p>
            <a:r>
              <a:rPr lang="fr-FR" dirty="0"/>
              <a:t>Annexes</a:t>
            </a:r>
          </a:p>
        </p:txBody>
      </p:sp>
      <p:sp>
        <p:nvSpPr>
          <p:cNvPr id="3" name="Espace réservé du contenu 2">
            <a:extLst>
              <a:ext uri="{FF2B5EF4-FFF2-40B4-BE49-F238E27FC236}">
                <a16:creationId xmlns:a16="http://schemas.microsoft.com/office/drawing/2014/main" id="{D6A7EE88-8C0F-510E-21FE-CE79C0A1975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487539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27C636-65C3-42FD-DF26-2C21DA46AD9B}"/>
              </a:ext>
            </a:extLst>
          </p:cNvPr>
          <p:cNvSpPr>
            <a:spLocks noGrp="1"/>
          </p:cNvSpPr>
          <p:nvPr>
            <p:ph type="title"/>
          </p:nvPr>
        </p:nvSpPr>
        <p:spPr/>
        <p:txBody>
          <a:bodyPr/>
          <a:lstStyle/>
          <a:p>
            <a:r>
              <a:rPr lang="fr-FR" dirty="0"/>
              <a:t>3) GARCH (1,1) process</a:t>
            </a:r>
          </a:p>
        </p:txBody>
      </p:sp>
      <p:sp>
        <p:nvSpPr>
          <p:cNvPr id="3" name="Espace réservé du contenu 2">
            <a:extLst>
              <a:ext uri="{FF2B5EF4-FFF2-40B4-BE49-F238E27FC236}">
                <a16:creationId xmlns:a16="http://schemas.microsoft.com/office/drawing/2014/main" id="{AEDAD9C4-44A8-F429-E5C5-4DED11BC78D3}"/>
              </a:ext>
            </a:extLst>
          </p:cNvPr>
          <p:cNvSpPr>
            <a:spLocks noGrp="1"/>
          </p:cNvSpPr>
          <p:nvPr>
            <p:ph idx="1"/>
          </p:nvPr>
        </p:nvSpPr>
        <p:spPr/>
        <p:txBody>
          <a:bodyPr>
            <a:normAutofit/>
          </a:bodyPr>
          <a:lstStyle/>
          <a:p>
            <a:r>
              <a:rPr lang="fr-FR" sz="2000" dirty="0" err="1"/>
              <a:t>Ref</a:t>
            </a:r>
            <a:r>
              <a:rPr lang="fr-FR" sz="2000" dirty="0"/>
              <a:t> : </a:t>
            </a:r>
            <a:r>
              <a:rPr lang="fr-FR" sz="2000" dirty="0" err="1"/>
              <a:t>Mikosch</a:t>
            </a:r>
            <a:r>
              <a:rPr lang="fr-FR" sz="2000" dirty="0"/>
              <a:t>, </a:t>
            </a:r>
            <a:r>
              <a:rPr lang="fr-FR" sz="2000" dirty="0" err="1"/>
              <a:t>Starica</a:t>
            </a:r>
            <a:r>
              <a:rPr lang="fr-FR" sz="2000" dirty="0"/>
              <a:t> (2000) Limit </a:t>
            </a:r>
            <a:r>
              <a:rPr lang="fr-FR" sz="2000" dirty="0" err="1"/>
              <a:t>theory</a:t>
            </a:r>
            <a:r>
              <a:rPr lang="fr-FR" sz="2000" dirty="0"/>
              <a:t> for the </a:t>
            </a:r>
            <a:r>
              <a:rPr lang="fr-FR" sz="2000" dirty="0" err="1"/>
              <a:t>sample</a:t>
            </a:r>
            <a:r>
              <a:rPr lang="fr-FR" sz="2000" dirty="0"/>
              <a:t> </a:t>
            </a:r>
            <a:r>
              <a:rPr lang="fr-FR" sz="2000" dirty="0" err="1"/>
              <a:t>autocorrelations</a:t>
            </a:r>
            <a:r>
              <a:rPr lang="fr-FR" sz="2000" dirty="0"/>
              <a:t> and extrêmes of a GARCH (1,1) process</a:t>
            </a:r>
          </a:p>
        </p:txBody>
      </p:sp>
    </p:spTree>
    <p:extLst>
      <p:ext uri="{BB962C8B-B14F-4D97-AF65-F5344CB8AC3E}">
        <p14:creationId xmlns:p14="http://schemas.microsoft.com/office/powerpoint/2010/main" val="291311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3973750" y="1457424"/>
            <a:ext cx="4244500" cy="1815882"/>
          </a:xfrm>
          <a:prstGeom prst="rect">
            <a:avLst/>
          </a:prstGeom>
          <a:noFill/>
        </p:spPr>
        <p:txBody>
          <a:bodyPr wrap="square" rtlCol="0">
            <a:spAutoFit/>
          </a:bodyPr>
          <a:lstStyle/>
          <a:p>
            <a:endParaRPr lang="fr-FR" sz="1400" dirty="0"/>
          </a:p>
          <a:p>
            <a:pPr marL="285750" indent="-285750">
              <a:buFontTx/>
              <a:buChar char="-"/>
            </a:pPr>
            <a:r>
              <a:rPr lang="fr-FR" sz="1400" dirty="0" err="1"/>
              <a:t>Sample_size</a:t>
            </a:r>
            <a:r>
              <a:rPr lang="fr-FR" sz="1400" dirty="0"/>
              <a:t> = 1000</a:t>
            </a:r>
          </a:p>
          <a:p>
            <a:pPr marL="285750" indent="-285750">
              <a:buFontTx/>
              <a:buChar char="-"/>
            </a:pPr>
            <a:r>
              <a:rPr lang="fr-FR" sz="1400" dirty="0"/>
              <a:t>Gamma = 1/3</a:t>
            </a:r>
          </a:p>
          <a:p>
            <a:pPr marL="285750" indent="-285750">
              <a:buFontTx/>
              <a:buChar char="-"/>
            </a:pPr>
            <a:r>
              <a:rPr lang="fr-FR" sz="1400" dirty="0" err="1"/>
              <a:t>Nb_samples</a:t>
            </a:r>
            <a:r>
              <a:rPr lang="fr-FR" sz="1400" dirty="0"/>
              <a:t> = 1</a:t>
            </a:r>
          </a:p>
          <a:p>
            <a:pPr marL="285750" indent="-285750">
              <a:buFontTx/>
              <a:buChar char="-"/>
            </a:pPr>
            <a:r>
              <a:rPr lang="fr-FR" sz="1400" dirty="0" err="1"/>
              <a:t>Nb_bootstrap</a:t>
            </a:r>
            <a:r>
              <a:rPr lang="fr-FR" sz="1400" dirty="0"/>
              <a:t> = 1000</a:t>
            </a:r>
          </a:p>
          <a:p>
            <a:pPr marL="285750" indent="-285750">
              <a:buFontTx/>
              <a:buChar char="-"/>
            </a:pPr>
            <a:endParaRPr lang="fr-FR" sz="1400" dirty="0"/>
          </a:p>
          <a:p>
            <a:r>
              <a:rPr lang="fr-FR" sz="1400" dirty="0"/>
              <a:t>Ici : on regarde sur 1 seul </a:t>
            </a:r>
            <a:r>
              <a:rPr lang="fr-FR" sz="1400" dirty="0" err="1"/>
              <a:t>sample</a:t>
            </a:r>
            <a:r>
              <a:rPr lang="fr-FR" sz="1400" dirty="0"/>
              <a:t> (que du </a:t>
            </a:r>
            <a:r>
              <a:rPr lang="fr-FR" sz="1400" dirty="0" err="1"/>
              <a:t>bootstrap</a:t>
            </a:r>
            <a:r>
              <a:rPr lang="fr-FR" sz="1400" dirty="0"/>
              <a:t>)</a:t>
            </a:r>
          </a:p>
          <a:p>
            <a:endParaRPr lang="fr-FR" sz="1400" dirty="0"/>
          </a:p>
        </p:txBody>
      </p:sp>
      <p:pic>
        <p:nvPicPr>
          <p:cNvPr id="8" name="Image 7">
            <a:extLst>
              <a:ext uri="{FF2B5EF4-FFF2-40B4-BE49-F238E27FC236}">
                <a16:creationId xmlns:a16="http://schemas.microsoft.com/office/drawing/2014/main" id="{05011CFD-9CCA-DF46-B457-260D7CA93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26" y="3044706"/>
            <a:ext cx="4244499" cy="3183374"/>
          </a:xfrm>
          <a:prstGeom prst="rect">
            <a:avLst/>
          </a:prstGeom>
        </p:spPr>
      </p:pic>
      <p:pic>
        <p:nvPicPr>
          <p:cNvPr id="10" name="Image 9">
            <a:extLst>
              <a:ext uri="{FF2B5EF4-FFF2-40B4-BE49-F238E27FC236}">
                <a16:creationId xmlns:a16="http://schemas.microsoft.com/office/drawing/2014/main" id="{95B1558B-3645-7F61-0E1A-F856564A3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820" y="3143250"/>
            <a:ext cx="4113107" cy="3084830"/>
          </a:xfrm>
          <a:prstGeom prst="rect">
            <a:avLst/>
          </a:prstGeom>
        </p:spPr>
      </p:pic>
      <p:sp>
        <p:nvSpPr>
          <p:cNvPr id="11" name="ZoneTexte 10">
            <a:extLst>
              <a:ext uri="{FF2B5EF4-FFF2-40B4-BE49-F238E27FC236}">
                <a16:creationId xmlns:a16="http://schemas.microsoft.com/office/drawing/2014/main" id="{C94539AC-3620-F29F-5C2F-6F7BD550B27F}"/>
              </a:ext>
            </a:extLst>
          </p:cNvPr>
          <p:cNvSpPr txBox="1"/>
          <p:nvPr/>
        </p:nvSpPr>
        <p:spPr>
          <a:xfrm>
            <a:off x="0" y="2204531"/>
            <a:ext cx="3273801" cy="938719"/>
          </a:xfrm>
          <a:prstGeom prst="rect">
            <a:avLst/>
          </a:prstGeom>
          <a:noFill/>
        </p:spPr>
        <p:txBody>
          <a:bodyPr wrap="square" rtlCol="0">
            <a:spAutoFit/>
          </a:bodyPr>
          <a:lstStyle/>
          <a:p>
            <a:r>
              <a:rPr lang="fr-FR" sz="1100" dirty="0" err="1"/>
              <a:t>De_hann</a:t>
            </a:r>
            <a:r>
              <a:rPr lang="fr-FR" sz="1100" dirty="0"/>
              <a:t> &amp; </a:t>
            </a:r>
            <a:r>
              <a:rPr lang="fr-FR" sz="1100" dirty="0" err="1"/>
              <a:t>zhou</a:t>
            </a:r>
            <a:r>
              <a:rPr lang="fr-FR" sz="1100" dirty="0"/>
              <a:t> : on a la même variance (normal : on regarde </a:t>
            </a:r>
          </a:p>
          <a:p>
            <a:pPr marL="285750" indent="-285750">
              <a:buFontTx/>
              <a:buChar char="-"/>
            </a:pPr>
            <a:r>
              <a:rPr lang="fr-FR" sz="1100" dirty="0"/>
              <a:t>variance de gamma </a:t>
            </a:r>
          </a:p>
          <a:p>
            <a:r>
              <a:rPr lang="fr-FR" sz="1100" dirty="0"/>
              <a:t>vs</a:t>
            </a:r>
          </a:p>
          <a:p>
            <a:pPr marL="285750" indent="-285750">
              <a:buFontTx/>
              <a:buChar char="-"/>
            </a:pPr>
            <a:r>
              <a:rPr lang="fr-FR" sz="1100" dirty="0"/>
              <a:t>variance gamma-constante</a:t>
            </a:r>
          </a:p>
        </p:txBody>
      </p:sp>
      <p:sp>
        <p:nvSpPr>
          <p:cNvPr id="12" name="ZoneTexte 11">
            <a:extLst>
              <a:ext uri="{FF2B5EF4-FFF2-40B4-BE49-F238E27FC236}">
                <a16:creationId xmlns:a16="http://schemas.microsoft.com/office/drawing/2014/main" id="{26765194-7641-9940-F45A-D0BE2B3F9195}"/>
              </a:ext>
            </a:extLst>
          </p:cNvPr>
          <p:cNvSpPr txBox="1"/>
          <p:nvPr/>
        </p:nvSpPr>
        <p:spPr>
          <a:xfrm>
            <a:off x="8918199" y="2204531"/>
            <a:ext cx="3273801" cy="430887"/>
          </a:xfrm>
          <a:prstGeom prst="rect">
            <a:avLst/>
          </a:prstGeom>
          <a:noFill/>
        </p:spPr>
        <p:txBody>
          <a:bodyPr wrap="square" rtlCol="0">
            <a:spAutoFit/>
          </a:bodyPr>
          <a:lstStyle/>
          <a:p>
            <a:r>
              <a:rPr lang="fr-FR" sz="1100" dirty="0"/>
              <a:t>De_hann_98: on a toujours un « gain » de variance </a:t>
            </a:r>
          </a:p>
          <a:p>
            <a:endParaRPr lang="fr-FR" sz="1100" dirty="0"/>
          </a:p>
        </p:txBody>
      </p:sp>
    </p:spTree>
    <p:extLst>
      <p:ext uri="{BB962C8B-B14F-4D97-AF65-F5344CB8AC3E}">
        <p14:creationId xmlns:p14="http://schemas.microsoft.com/office/powerpoint/2010/main" val="98449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9A0CF-234E-06FA-7C80-DDDB24378ED5}"/>
              </a:ext>
            </a:extLst>
          </p:cNvPr>
          <p:cNvSpPr>
            <a:spLocks noGrp="1"/>
          </p:cNvSpPr>
          <p:nvPr>
            <p:ph type="title"/>
          </p:nvPr>
        </p:nvSpPr>
        <p:spPr/>
        <p:txBody>
          <a:bodyPr/>
          <a:lstStyle/>
          <a:p>
            <a:r>
              <a:rPr lang="fr-FR" dirty="0"/>
              <a:t>I/ Point de </a:t>
            </a:r>
            <a:r>
              <a:rPr lang="fr-FR" dirty="0" err="1"/>
              <a:t>hann</a:t>
            </a:r>
            <a:r>
              <a:rPr lang="fr-FR" dirty="0"/>
              <a:t> &amp; </a:t>
            </a:r>
            <a:r>
              <a:rPr lang="fr-FR" dirty="0" err="1"/>
              <a:t>zhou</a:t>
            </a:r>
            <a:endParaRPr lang="fr-FR" dirty="0"/>
          </a:p>
        </p:txBody>
      </p:sp>
      <p:sp>
        <p:nvSpPr>
          <p:cNvPr id="3" name="Espace réservé du contenu 2">
            <a:extLst>
              <a:ext uri="{FF2B5EF4-FFF2-40B4-BE49-F238E27FC236}">
                <a16:creationId xmlns:a16="http://schemas.microsoft.com/office/drawing/2014/main" id="{408A6709-B6B5-E484-442D-4781667F680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8939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BC9D2-1303-0FF6-4112-F1473C8DAD83}"/>
              </a:ext>
            </a:extLst>
          </p:cNvPr>
          <p:cNvSpPr>
            <a:spLocks noGrp="1"/>
          </p:cNvSpPr>
          <p:nvPr>
            <p:ph type="title"/>
          </p:nvPr>
        </p:nvSpPr>
        <p:spPr/>
        <p:txBody>
          <a:bodyPr/>
          <a:lstStyle/>
          <a:p>
            <a:r>
              <a:rPr lang="fr-FR" dirty="0"/>
              <a:t>De </a:t>
            </a:r>
            <a:r>
              <a:rPr lang="fr-FR" dirty="0" err="1"/>
              <a:t>Hann</a:t>
            </a:r>
            <a:r>
              <a:rPr lang="fr-FR" dirty="0"/>
              <a:t> &amp; Zhou (1)</a:t>
            </a:r>
          </a:p>
        </p:txBody>
      </p:sp>
      <p:sp>
        <p:nvSpPr>
          <p:cNvPr id="3" name="Espace réservé du contenu 2">
            <a:extLst>
              <a:ext uri="{FF2B5EF4-FFF2-40B4-BE49-F238E27FC236}">
                <a16:creationId xmlns:a16="http://schemas.microsoft.com/office/drawing/2014/main" id="{436C7BD9-300F-49D9-C449-F77D9374ED11}"/>
              </a:ext>
            </a:extLst>
          </p:cNvPr>
          <p:cNvSpPr>
            <a:spLocks noGrp="1"/>
          </p:cNvSpPr>
          <p:nvPr>
            <p:ph idx="1"/>
          </p:nvPr>
        </p:nvSpPr>
        <p:spPr>
          <a:xfrm>
            <a:off x="838200" y="1825624"/>
            <a:ext cx="10515600" cy="4841875"/>
          </a:xfrm>
        </p:spPr>
        <p:txBody>
          <a:bodyPr/>
          <a:lstStyle/>
          <a:p>
            <a:r>
              <a:rPr lang="fr-FR" dirty="0"/>
              <a:t>On part de la relation (4.1) (p20)</a:t>
            </a:r>
          </a:p>
          <a:p>
            <a:endParaRPr lang="fr-FR" dirty="0"/>
          </a:p>
          <a:p>
            <a:endParaRPr lang="fr-FR" dirty="0"/>
          </a:p>
          <a:p>
            <a:endParaRPr lang="fr-FR" dirty="0"/>
          </a:p>
          <a:p>
            <a:pPr lvl="1"/>
            <a:r>
              <a:rPr lang="fr-FR" dirty="0"/>
              <a:t>Un terme dû au </a:t>
            </a:r>
            <a:r>
              <a:rPr lang="fr-FR" dirty="0" err="1"/>
              <a:t>sample</a:t>
            </a:r>
            <a:endParaRPr lang="fr-FR" dirty="0"/>
          </a:p>
          <a:p>
            <a:pPr lvl="1"/>
            <a:r>
              <a:rPr lang="fr-FR" dirty="0"/>
              <a:t>Un terme est dû au </a:t>
            </a:r>
            <a:r>
              <a:rPr lang="fr-FR" dirty="0" err="1"/>
              <a:t>bootstrap</a:t>
            </a:r>
            <a:endParaRPr lang="fr-FR" dirty="0"/>
          </a:p>
          <a:p>
            <a:pPr marL="457200" lvl="1" indent="0">
              <a:buNone/>
            </a:pPr>
            <a:r>
              <a:rPr lang="fr-FR" dirty="0"/>
              <a:t>Donc pour bien simuler cette variance : je dois :</a:t>
            </a:r>
          </a:p>
          <a:p>
            <a:pPr marL="457200" lvl="1" indent="0">
              <a:buNone/>
            </a:pPr>
            <a:r>
              <a:rPr lang="fr-FR" dirty="0"/>
              <a:t>	- simuler plusieurs </a:t>
            </a:r>
            <a:r>
              <a:rPr lang="fr-FR" dirty="0" err="1"/>
              <a:t>sample</a:t>
            </a:r>
            <a:endParaRPr lang="fr-FR" dirty="0"/>
          </a:p>
          <a:p>
            <a:pPr marL="457200" lvl="1" indent="0">
              <a:buNone/>
            </a:pPr>
            <a:r>
              <a:rPr lang="fr-FR" dirty="0"/>
              <a:t>	- sur chaque </a:t>
            </a:r>
            <a:r>
              <a:rPr lang="fr-FR" dirty="0" err="1"/>
              <a:t>sample</a:t>
            </a:r>
            <a:r>
              <a:rPr lang="fr-FR" dirty="0"/>
              <a:t> je fais du </a:t>
            </a:r>
            <a:r>
              <a:rPr lang="fr-FR" dirty="0" err="1"/>
              <a:t>bootstrap</a:t>
            </a:r>
            <a:endParaRPr lang="fr-FR" dirty="0"/>
          </a:p>
          <a:p>
            <a:pPr marL="457200" lvl="1" indent="0">
              <a:buNone/>
            </a:pPr>
            <a:r>
              <a:rPr lang="fr-FR" dirty="0"/>
              <a:t>	- je regarde la </a:t>
            </a:r>
            <a:r>
              <a:rPr lang="fr-FR" b="1" dirty="0"/>
              <a:t>variance « totale » </a:t>
            </a:r>
            <a:r>
              <a:rPr lang="fr-FR" dirty="0"/>
              <a:t>dessus</a:t>
            </a:r>
          </a:p>
          <a:p>
            <a:endParaRPr lang="fr-FR" dirty="0"/>
          </a:p>
          <a:p>
            <a:endParaRPr lang="fr-FR" dirty="0"/>
          </a:p>
          <a:p>
            <a:endParaRPr lang="fr-FR" dirty="0"/>
          </a:p>
          <a:p>
            <a:pPr marL="0" indent="0">
              <a:buNone/>
            </a:pPr>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F533CC64-9A37-035D-B024-B3A09395D829}"/>
              </a:ext>
            </a:extLst>
          </p:cNvPr>
          <p:cNvPicPr>
            <a:picLocks noChangeAspect="1"/>
          </p:cNvPicPr>
          <p:nvPr/>
        </p:nvPicPr>
        <p:blipFill>
          <a:blip r:embed="rId2"/>
          <a:stretch>
            <a:fillRect/>
          </a:stretch>
        </p:blipFill>
        <p:spPr>
          <a:xfrm>
            <a:off x="0" y="2652675"/>
            <a:ext cx="5865171" cy="862525"/>
          </a:xfrm>
          <a:prstGeom prst="rect">
            <a:avLst/>
          </a:prstGeom>
        </p:spPr>
      </p:pic>
      <p:pic>
        <p:nvPicPr>
          <p:cNvPr id="9" name="Image 8">
            <a:extLst>
              <a:ext uri="{FF2B5EF4-FFF2-40B4-BE49-F238E27FC236}">
                <a16:creationId xmlns:a16="http://schemas.microsoft.com/office/drawing/2014/main" id="{730DF7EE-B80C-E68F-CA0E-27FA1415C575}"/>
              </a:ext>
            </a:extLst>
          </p:cNvPr>
          <p:cNvPicPr>
            <a:picLocks noChangeAspect="1"/>
          </p:cNvPicPr>
          <p:nvPr/>
        </p:nvPicPr>
        <p:blipFill>
          <a:blip r:embed="rId3"/>
          <a:stretch>
            <a:fillRect/>
          </a:stretch>
        </p:blipFill>
        <p:spPr>
          <a:xfrm>
            <a:off x="6557984" y="2652675"/>
            <a:ext cx="5347654" cy="642974"/>
          </a:xfrm>
          <a:prstGeom prst="rect">
            <a:avLst/>
          </a:prstGeom>
        </p:spPr>
      </p:pic>
    </p:spTree>
    <p:extLst>
      <p:ext uri="{BB962C8B-B14F-4D97-AF65-F5344CB8AC3E}">
        <p14:creationId xmlns:p14="http://schemas.microsoft.com/office/powerpoint/2010/main" val="297637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8941A-DEFA-6F8A-BCCF-338245CF9C9E}"/>
              </a:ext>
            </a:extLst>
          </p:cNvPr>
          <p:cNvSpPr>
            <a:spLocks noGrp="1"/>
          </p:cNvSpPr>
          <p:nvPr>
            <p:ph type="title"/>
          </p:nvPr>
        </p:nvSpPr>
        <p:spPr/>
        <p:txBody>
          <a:bodyPr/>
          <a:lstStyle/>
          <a:p>
            <a:r>
              <a:rPr lang="fr-FR" dirty="0"/>
              <a:t>Ce qu’ils font : simulation 1 (1)</a:t>
            </a:r>
          </a:p>
        </p:txBody>
      </p:sp>
      <p:sp>
        <p:nvSpPr>
          <p:cNvPr id="3" name="Espace réservé du contenu 2">
            <a:extLst>
              <a:ext uri="{FF2B5EF4-FFF2-40B4-BE49-F238E27FC236}">
                <a16:creationId xmlns:a16="http://schemas.microsoft.com/office/drawing/2014/main" id="{8E653182-3A1A-F14A-4755-CC1BB2D68726}"/>
              </a:ext>
            </a:extLst>
          </p:cNvPr>
          <p:cNvSpPr>
            <a:spLocks noGrp="1"/>
          </p:cNvSpPr>
          <p:nvPr>
            <p:ph idx="1"/>
          </p:nvPr>
        </p:nvSpPr>
        <p:spPr>
          <a:xfrm>
            <a:off x="838200" y="1825625"/>
            <a:ext cx="4648200" cy="4351338"/>
          </a:xfrm>
        </p:spPr>
        <p:txBody>
          <a:bodyPr>
            <a:normAutofit lnSpcReduction="10000"/>
          </a:bodyPr>
          <a:lstStyle/>
          <a:p>
            <a:r>
              <a:rPr lang="fr-FR" dirty="0"/>
              <a:t>Génèrent 100 </a:t>
            </a:r>
            <a:r>
              <a:rPr lang="fr-FR" dirty="0" err="1"/>
              <a:t>sample</a:t>
            </a:r>
            <a:endParaRPr lang="fr-FR" dirty="0"/>
          </a:p>
          <a:p>
            <a:r>
              <a:rPr lang="fr-FR" dirty="0"/>
              <a:t>Sur chaque </a:t>
            </a:r>
            <a:r>
              <a:rPr lang="fr-FR" dirty="0" err="1"/>
              <a:t>sample</a:t>
            </a:r>
            <a:r>
              <a:rPr lang="fr-FR" dirty="0"/>
              <a:t> : 100 </a:t>
            </a:r>
            <a:r>
              <a:rPr lang="fr-FR" dirty="0" err="1"/>
              <a:t>bootstrap</a:t>
            </a:r>
            <a:r>
              <a:rPr lang="fr-FR" dirty="0"/>
              <a:t> (et donc 100 std)</a:t>
            </a:r>
          </a:p>
          <a:p>
            <a:r>
              <a:rPr lang="fr-FR" dirty="0"/>
              <a:t>Ils moyennent les </a:t>
            </a:r>
            <a:r>
              <a:rPr lang="fr-FR" dirty="0" err="1"/>
              <a:t>std_bootstrap</a:t>
            </a:r>
            <a:r>
              <a:rPr lang="fr-FR" dirty="0"/>
              <a:t> sur les 100 </a:t>
            </a:r>
            <a:r>
              <a:rPr lang="fr-FR" dirty="0" err="1"/>
              <a:t>samples</a:t>
            </a:r>
            <a:endParaRPr lang="fr-FR" dirty="0"/>
          </a:p>
          <a:p>
            <a:endParaRPr lang="fr-FR" dirty="0"/>
          </a:p>
          <a:p>
            <a:r>
              <a:rPr lang="fr-FR" dirty="0"/>
              <a:t>(vs Monte-Carlo : 1000 </a:t>
            </a:r>
            <a:r>
              <a:rPr lang="fr-FR" dirty="0" err="1"/>
              <a:t>sample</a:t>
            </a:r>
            <a:r>
              <a:rPr lang="fr-FR" dirty="0"/>
              <a:t> puis std des 1000 estimations)</a:t>
            </a:r>
          </a:p>
        </p:txBody>
      </p:sp>
      <p:pic>
        <p:nvPicPr>
          <p:cNvPr id="5" name="Image 4">
            <a:extLst>
              <a:ext uri="{FF2B5EF4-FFF2-40B4-BE49-F238E27FC236}">
                <a16:creationId xmlns:a16="http://schemas.microsoft.com/office/drawing/2014/main" id="{D00EB7BD-3C6A-35C0-E52D-8562E472E680}"/>
              </a:ext>
            </a:extLst>
          </p:cNvPr>
          <p:cNvPicPr>
            <a:picLocks noChangeAspect="1"/>
          </p:cNvPicPr>
          <p:nvPr/>
        </p:nvPicPr>
        <p:blipFill>
          <a:blip r:embed="rId2"/>
          <a:stretch>
            <a:fillRect/>
          </a:stretch>
        </p:blipFill>
        <p:spPr>
          <a:xfrm>
            <a:off x="5409655" y="2176094"/>
            <a:ext cx="6411220" cy="3886742"/>
          </a:xfrm>
          <a:prstGeom prst="rect">
            <a:avLst/>
          </a:prstGeom>
        </p:spPr>
      </p:pic>
    </p:spTree>
    <p:extLst>
      <p:ext uri="{BB962C8B-B14F-4D97-AF65-F5344CB8AC3E}">
        <p14:creationId xmlns:p14="http://schemas.microsoft.com/office/powerpoint/2010/main" val="324644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8BF45-D1B4-8624-9B4D-CA6ED42C4A86}"/>
              </a:ext>
            </a:extLst>
          </p:cNvPr>
          <p:cNvSpPr>
            <a:spLocks noGrp="1"/>
          </p:cNvSpPr>
          <p:nvPr>
            <p:ph type="title"/>
          </p:nvPr>
        </p:nvSpPr>
        <p:spPr/>
        <p:txBody>
          <a:bodyPr/>
          <a:lstStyle/>
          <a:p>
            <a:r>
              <a:rPr lang="fr-FR" dirty="0"/>
              <a:t>Ce qu’ils font : simulation 1 (2)</a:t>
            </a:r>
          </a:p>
        </p:txBody>
      </p:sp>
      <p:pic>
        <p:nvPicPr>
          <p:cNvPr id="5" name="Espace réservé du contenu 4">
            <a:extLst>
              <a:ext uri="{FF2B5EF4-FFF2-40B4-BE49-F238E27FC236}">
                <a16:creationId xmlns:a16="http://schemas.microsoft.com/office/drawing/2014/main" id="{CAFE28D9-115E-C3F8-960F-B5276F9279B3}"/>
              </a:ext>
            </a:extLst>
          </p:cNvPr>
          <p:cNvPicPr>
            <a:picLocks noGrp="1" noChangeAspect="1"/>
          </p:cNvPicPr>
          <p:nvPr>
            <p:ph idx="1"/>
          </p:nvPr>
        </p:nvPicPr>
        <p:blipFill>
          <a:blip r:embed="rId2"/>
          <a:stretch>
            <a:fillRect/>
          </a:stretch>
        </p:blipFill>
        <p:spPr>
          <a:xfrm>
            <a:off x="732748" y="2438261"/>
            <a:ext cx="6106377" cy="1981477"/>
          </a:xfrm>
        </p:spPr>
      </p:pic>
      <p:sp>
        <p:nvSpPr>
          <p:cNvPr id="3" name="ZoneTexte 2">
            <a:extLst>
              <a:ext uri="{FF2B5EF4-FFF2-40B4-BE49-F238E27FC236}">
                <a16:creationId xmlns:a16="http://schemas.microsoft.com/office/drawing/2014/main" id="{B26F64A4-9087-206F-6605-4ECB9B774818}"/>
              </a:ext>
            </a:extLst>
          </p:cNvPr>
          <p:cNvSpPr txBox="1"/>
          <p:nvPr/>
        </p:nvSpPr>
        <p:spPr>
          <a:xfrm>
            <a:off x="7784432" y="2438261"/>
            <a:ext cx="3260557" cy="923330"/>
          </a:xfrm>
          <a:prstGeom prst="rect">
            <a:avLst/>
          </a:prstGeom>
          <a:noFill/>
        </p:spPr>
        <p:txBody>
          <a:bodyPr wrap="square" rtlCol="0">
            <a:spAutoFit/>
          </a:bodyPr>
          <a:lstStyle/>
          <a:p>
            <a:r>
              <a:rPr lang="fr-FR" dirty="0"/>
              <a:t>Bootstrap + MC : même résultat (le </a:t>
            </a:r>
            <a:r>
              <a:rPr lang="fr-FR" dirty="0" err="1"/>
              <a:t>bootstrap</a:t>
            </a:r>
            <a:r>
              <a:rPr lang="fr-FR" dirty="0"/>
              <a:t> std est </a:t>
            </a:r>
            <a:r>
              <a:rPr lang="fr-FR" dirty="0" err="1"/>
              <a:t>averaged</a:t>
            </a:r>
            <a:r>
              <a:rPr lang="fr-FR" dirty="0"/>
              <a:t> sur 100 </a:t>
            </a:r>
            <a:r>
              <a:rPr lang="fr-FR" dirty="0" err="1"/>
              <a:t>sample</a:t>
            </a:r>
            <a:r>
              <a:rPr lang="fr-FR" dirty="0"/>
              <a:t>)</a:t>
            </a:r>
          </a:p>
        </p:txBody>
      </p:sp>
      <p:sp>
        <p:nvSpPr>
          <p:cNvPr id="4" name="ZoneTexte 3">
            <a:extLst>
              <a:ext uri="{FF2B5EF4-FFF2-40B4-BE49-F238E27FC236}">
                <a16:creationId xmlns:a16="http://schemas.microsoft.com/office/drawing/2014/main" id="{9720F9B4-02A3-CDA4-E8E2-1E94DE178993}"/>
              </a:ext>
            </a:extLst>
          </p:cNvPr>
          <p:cNvSpPr txBox="1"/>
          <p:nvPr/>
        </p:nvSpPr>
        <p:spPr>
          <a:xfrm>
            <a:off x="7784432" y="3845956"/>
            <a:ext cx="3260557" cy="2308324"/>
          </a:xfrm>
          <a:prstGeom prst="rect">
            <a:avLst/>
          </a:prstGeom>
          <a:noFill/>
        </p:spPr>
        <p:txBody>
          <a:bodyPr wrap="square" rtlCol="0">
            <a:spAutoFit/>
          </a:bodyPr>
          <a:lstStyle/>
          <a:p>
            <a:r>
              <a:rPr lang="fr-FR" dirty="0"/>
              <a:t>Notre expérience</a:t>
            </a:r>
          </a:p>
          <a:p>
            <a:r>
              <a:rPr lang="fr-FR" dirty="0"/>
              <a:t>-&gt; si on n’</a:t>
            </a:r>
            <a:r>
              <a:rPr lang="fr-FR" dirty="0" err="1"/>
              <a:t>average</a:t>
            </a:r>
            <a:r>
              <a:rPr lang="fr-FR" dirty="0"/>
              <a:t> pas sur 100 </a:t>
            </a:r>
            <a:r>
              <a:rPr lang="fr-FR" dirty="0" err="1"/>
              <a:t>sample</a:t>
            </a:r>
            <a:r>
              <a:rPr lang="fr-FR" dirty="0"/>
              <a:t> mais qu’on fait 100 std sur 100 </a:t>
            </a:r>
            <a:r>
              <a:rPr lang="fr-FR" dirty="0" err="1"/>
              <a:t>sample</a:t>
            </a:r>
            <a:r>
              <a:rPr lang="fr-FR" dirty="0"/>
              <a:t> différents -&gt; qu’on regarde la std : on devrait avoir le facteur 2 ?</a:t>
            </a:r>
          </a:p>
          <a:p>
            <a:r>
              <a:rPr lang="fr-FR" dirty="0"/>
              <a:t>-&gt; on refait comme eux -&gt; on n’a plus le facteur 2 ?</a:t>
            </a:r>
          </a:p>
        </p:txBody>
      </p:sp>
    </p:spTree>
    <p:extLst>
      <p:ext uri="{BB962C8B-B14F-4D97-AF65-F5344CB8AC3E}">
        <p14:creationId xmlns:p14="http://schemas.microsoft.com/office/powerpoint/2010/main" val="25951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12E32-ADCA-94AF-A2AC-385A5B3045A9}"/>
              </a:ext>
            </a:extLst>
          </p:cNvPr>
          <p:cNvSpPr>
            <a:spLocks noGrp="1"/>
          </p:cNvSpPr>
          <p:nvPr>
            <p:ph type="title"/>
          </p:nvPr>
        </p:nvSpPr>
        <p:spPr/>
        <p:txBody>
          <a:bodyPr/>
          <a:lstStyle/>
          <a:p>
            <a:r>
              <a:rPr lang="fr-FR" dirty="0"/>
              <a:t>Notre expérience 1</a:t>
            </a:r>
          </a:p>
        </p:txBody>
      </p:sp>
      <p:pic>
        <p:nvPicPr>
          <p:cNvPr id="4" name="Image 3">
            <a:extLst>
              <a:ext uri="{FF2B5EF4-FFF2-40B4-BE49-F238E27FC236}">
                <a16:creationId xmlns:a16="http://schemas.microsoft.com/office/drawing/2014/main" id="{9340C7BE-30FC-1A6F-C203-052E82734364}"/>
              </a:ext>
            </a:extLst>
          </p:cNvPr>
          <p:cNvPicPr>
            <a:picLocks noChangeAspect="1"/>
          </p:cNvPicPr>
          <p:nvPr/>
        </p:nvPicPr>
        <p:blipFill>
          <a:blip r:embed="rId2"/>
          <a:stretch>
            <a:fillRect/>
          </a:stretch>
        </p:blipFill>
        <p:spPr>
          <a:xfrm>
            <a:off x="0" y="2652675"/>
            <a:ext cx="5865171" cy="862525"/>
          </a:xfrm>
          <a:prstGeom prst="rect">
            <a:avLst/>
          </a:prstGeom>
        </p:spPr>
      </p:pic>
      <p:pic>
        <p:nvPicPr>
          <p:cNvPr id="5" name="Image 4">
            <a:extLst>
              <a:ext uri="{FF2B5EF4-FFF2-40B4-BE49-F238E27FC236}">
                <a16:creationId xmlns:a16="http://schemas.microsoft.com/office/drawing/2014/main" id="{65830D02-BDF5-82C8-800B-2CC201854973}"/>
              </a:ext>
            </a:extLst>
          </p:cNvPr>
          <p:cNvPicPr>
            <a:picLocks noChangeAspect="1"/>
          </p:cNvPicPr>
          <p:nvPr/>
        </p:nvPicPr>
        <p:blipFill>
          <a:blip r:embed="rId3"/>
          <a:stretch>
            <a:fillRect/>
          </a:stretch>
        </p:blipFill>
        <p:spPr>
          <a:xfrm>
            <a:off x="6557984" y="2652675"/>
            <a:ext cx="5347654" cy="642974"/>
          </a:xfrm>
          <a:prstGeom prst="rect">
            <a:avLst/>
          </a:prstGeom>
        </p:spPr>
      </p:pic>
      <p:sp>
        <p:nvSpPr>
          <p:cNvPr id="7" name="ZoneTexte 6">
            <a:extLst>
              <a:ext uri="{FF2B5EF4-FFF2-40B4-BE49-F238E27FC236}">
                <a16:creationId xmlns:a16="http://schemas.microsoft.com/office/drawing/2014/main" id="{67D817E8-A1C6-0493-62F7-F2AD8B0CB2DF}"/>
              </a:ext>
            </a:extLst>
          </p:cNvPr>
          <p:cNvSpPr txBox="1"/>
          <p:nvPr/>
        </p:nvSpPr>
        <p:spPr>
          <a:xfrm>
            <a:off x="1063691" y="3789972"/>
            <a:ext cx="5309118" cy="2585323"/>
          </a:xfrm>
          <a:prstGeom prst="rect">
            <a:avLst/>
          </a:prstGeom>
          <a:noFill/>
        </p:spPr>
        <p:txBody>
          <a:bodyPr wrap="square" rtlCol="0">
            <a:spAutoFit/>
          </a:bodyPr>
          <a:lstStyle/>
          <a:p>
            <a:r>
              <a:rPr lang="fr-FR" dirty="0"/>
              <a:t>Notre expérience 1</a:t>
            </a:r>
          </a:p>
          <a:p>
            <a:r>
              <a:rPr lang="fr-FR" dirty="0"/>
              <a:t>-&gt; On prend 100 (par ex) </a:t>
            </a:r>
            <a:r>
              <a:rPr lang="fr-FR" dirty="0" err="1"/>
              <a:t>sample</a:t>
            </a:r>
            <a:endParaRPr lang="fr-FR" dirty="0"/>
          </a:p>
          <a:p>
            <a:r>
              <a:rPr lang="fr-FR" dirty="0"/>
              <a:t>-&gt; On calcule 100 </a:t>
            </a:r>
            <a:r>
              <a:rPr lang="fr-FR" dirty="0" err="1"/>
              <a:t>bootstrap</a:t>
            </a:r>
            <a:r>
              <a:rPr lang="fr-FR" dirty="0"/>
              <a:t> estimations (ex estimateur d’ordre 2) sur chaque </a:t>
            </a:r>
            <a:r>
              <a:rPr lang="fr-FR" dirty="0" err="1"/>
              <a:t>sample</a:t>
            </a:r>
            <a:r>
              <a:rPr lang="fr-FR" dirty="0"/>
              <a:t> (pour chaque </a:t>
            </a:r>
            <a:r>
              <a:rPr lang="fr-FR" dirty="0" err="1"/>
              <a:t>sample</a:t>
            </a:r>
            <a:r>
              <a:rPr lang="fr-FR" dirty="0"/>
              <a:t> on a 100 </a:t>
            </a:r>
            <a:r>
              <a:rPr lang="fr-FR" dirty="0" err="1"/>
              <a:t>bootstrap</a:t>
            </a:r>
            <a:r>
              <a:rPr lang="fr-FR" dirty="0"/>
              <a:t>)</a:t>
            </a:r>
          </a:p>
          <a:p>
            <a:r>
              <a:rPr lang="fr-FR" dirty="0"/>
              <a:t>-&gt; On regarde la variance totale sur toutes les estimations (100 (</a:t>
            </a:r>
            <a:r>
              <a:rPr lang="fr-FR" dirty="0" err="1"/>
              <a:t>sample</a:t>
            </a:r>
            <a:r>
              <a:rPr lang="fr-FR" dirty="0"/>
              <a:t>) * 100 (</a:t>
            </a:r>
            <a:r>
              <a:rPr lang="fr-FR" dirty="0" err="1"/>
              <a:t>bootstrap</a:t>
            </a:r>
            <a:r>
              <a:rPr lang="fr-FR" dirty="0"/>
              <a:t>)</a:t>
            </a:r>
          </a:p>
          <a:p>
            <a:endParaRPr lang="fr-FR" dirty="0"/>
          </a:p>
          <a:p>
            <a:r>
              <a:rPr lang="fr-FR" dirty="0"/>
              <a:t>On devrait avoir le facteur 2</a:t>
            </a:r>
          </a:p>
        </p:txBody>
      </p:sp>
      <p:sp>
        <p:nvSpPr>
          <p:cNvPr id="8" name="ZoneTexte 7">
            <a:extLst>
              <a:ext uri="{FF2B5EF4-FFF2-40B4-BE49-F238E27FC236}">
                <a16:creationId xmlns:a16="http://schemas.microsoft.com/office/drawing/2014/main" id="{00BDC874-D451-FBEF-C709-88176578E674}"/>
              </a:ext>
            </a:extLst>
          </p:cNvPr>
          <p:cNvSpPr txBox="1"/>
          <p:nvPr/>
        </p:nvSpPr>
        <p:spPr>
          <a:xfrm>
            <a:off x="6557984" y="3789972"/>
            <a:ext cx="5309118" cy="3139321"/>
          </a:xfrm>
          <a:prstGeom prst="rect">
            <a:avLst/>
          </a:prstGeom>
          <a:noFill/>
        </p:spPr>
        <p:txBody>
          <a:bodyPr wrap="square" rtlCol="0">
            <a:spAutoFit/>
          </a:bodyPr>
          <a:lstStyle/>
          <a:p>
            <a:r>
              <a:rPr lang="fr-FR" dirty="0"/>
              <a:t>Notre expérience 2</a:t>
            </a:r>
          </a:p>
          <a:p>
            <a:r>
              <a:rPr lang="fr-FR" dirty="0"/>
              <a:t>-&gt; On prend 100 (par ex) </a:t>
            </a:r>
            <a:r>
              <a:rPr lang="fr-FR" dirty="0" err="1"/>
              <a:t>sample</a:t>
            </a:r>
            <a:endParaRPr lang="fr-FR" dirty="0"/>
          </a:p>
          <a:p>
            <a:r>
              <a:rPr lang="fr-FR" dirty="0"/>
              <a:t>-&gt; On calcule 100 </a:t>
            </a:r>
            <a:r>
              <a:rPr lang="fr-FR" dirty="0" err="1"/>
              <a:t>bootstrap</a:t>
            </a:r>
            <a:r>
              <a:rPr lang="fr-FR" dirty="0"/>
              <a:t> estimations (ex estimateur d’ordre 2) sur chaque </a:t>
            </a:r>
            <a:r>
              <a:rPr lang="fr-FR" dirty="0" err="1"/>
              <a:t>sample</a:t>
            </a:r>
            <a:r>
              <a:rPr lang="fr-FR" dirty="0"/>
              <a:t> (pour chaque </a:t>
            </a:r>
            <a:r>
              <a:rPr lang="fr-FR" dirty="0" err="1"/>
              <a:t>sample</a:t>
            </a:r>
            <a:r>
              <a:rPr lang="fr-FR" dirty="0"/>
              <a:t> on a 100 </a:t>
            </a:r>
            <a:r>
              <a:rPr lang="fr-FR" dirty="0" err="1"/>
              <a:t>bootstrap</a:t>
            </a:r>
            <a:r>
              <a:rPr lang="fr-FR" dirty="0"/>
              <a:t>) et on </a:t>
            </a:r>
            <a:r>
              <a:rPr lang="fr-FR" b="1" dirty="0"/>
              <a:t>retranche</a:t>
            </a:r>
            <a:r>
              <a:rPr lang="fr-FR" dirty="0"/>
              <a:t> le MC </a:t>
            </a:r>
            <a:r>
              <a:rPr lang="fr-FR" dirty="0" err="1"/>
              <a:t>estimator</a:t>
            </a:r>
            <a:endParaRPr lang="fr-FR" dirty="0"/>
          </a:p>
          <a:p>
            <a:r>
              <a:rPr lang="fr-FR" dirty="0"/>
              <a:t>-&gt; On regarde la variance totale sur toutes les estimations (100 (</a:t>
            </a:r>
            <a:r>
              <a:rPr lang="fr-FR" dirty="0" err="1"/>
              <a:t>sample</a:t>
            </a:r>
            <a:r>
              <a:rPr lang="fr-FR" dirty="0"/>
              <a:t>) * 100 (</a:t>
            </a:r>
            <a:r>
              <a:rPr lang="fr-FR" dirty="0" err="1"/>
              <a:t>bootstrap</a:t>
            </a:r>
            <a:r>
              <a:rPr lang="fr-FR" dirty="0"/>
              <a:t>) de la quantité estimation - mc</a:t>
            </a:r>
          </a:p>
          <a:p>
            <a:endParaRPr lang="fr-FR" dirty="0"/>
          </a:p>
          <a:p>
            <a:r>
              <a:rPr lang="fr-FR" dirty="0"/>
              <a:t>On compare on devrait avoir une variance moins élevée</a:t>
            </a:r>
          </a:p>
        </p:txBody>
      </p:sp>
    </p:spTree>
    <p:extLst>
      <p:ext uri="{BB962C8B-B14F-4D97-AF65-F5344CB8AC3E}">
        <p14:creationId xmlns:p14="http://schemas.microsoft.com/office/powerpoint/2010/main" val="15838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pic>
        <p:nvPicPr>
          <p:cNvPr id="5" name="Espace réservé du contenu 4">
            <a:extLst>
              <a:ext uri="{FF2B5EF4-FFF2-40B4-BE49-F238E27FC236}">
                <a16:creationId xmlns:a16="http://schemas.microsoft.com/office/drawing/2014/main" id="{ADD57568-11ED-931D-628C-67760EDB5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198" y="1825625"/>
            <a:ext cx="5801784" cy="4351338"/>
          </a:xfrm>
        </p:spPr>
      </p:pic>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1000</a:t>
            </a:r>
          </a:p>
          <a:p>
            <a:pPr marL="285750" indent="-285750">
              <a:buFontTx/>
              <a:buChar char="-"/>
            </a:pPr>
            <a:r>
              <a:rPr lang="fr-FR" dirty="0"/>
              <a:t>Gamma = 1/3</a:t>
            </a:r>
          </a:p>
          <a:p>
            <a:pPr marL="285750" indent="-285750">
              <a:buFontTx/>
              <a:buChar char="-"/>
            </a:pPr>
            <a:r>
              <a:rPr lang="fr-FR" dirty="0" err="1"/>
              <a:t>Nb_samples</a:t>
            </a:r>
            <a:r>
              <a:rPr lang="fr-FR" dirty="0"/>
              <a:t> = 100</a:t>
            </a:r>
          </a:p>
          <a:p>
            <a:pPr marL="285750" indent="-285750">
              <a:buFontTx/>
              <a:buChar char="-"/>
            </a:pPr>
            <a:r>
              <a:rPr lang="fr-FR" dirty="0" err="1"/>
              <a:t>Nb_bootstrap</a:t>
            </a:r>
            <a:r>
              <a:rPr lang="fr-FR" dirty="0"/>
              <a:t> = 100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spTree>
    <p:extLst>
      <p:ext uri="{BB962C8B-B14F-4D97-AF65-F5344CB8AC3E}">
        <p14:creationId xmlns:p14="http://schemas.microsoft.com/office/powerpoint/2010/main" val="364097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BB30-70E9-0EA1-DC78-22CB3C0254A2}"/>
              </a:ext>
            </a:extLst>
          </p:cNvPr>
          <p:cNvSpPr>
            <a:spLocks noGrp="1"/>
          </p:cNvSpPr>
          <p:nvPr>
            <p:ph type="title"/>
          </p:nvPr>
        </p:nvSpPr>
        <p:spPr/>
        <p:txBody>
          <a:bodyPr/>
          <a:lstStyle/>
          <a:p>
            <a:r>
              <a:rPr lang="fr-FR" dirty="0"/>
              <a:t>Résultats : plot de la </a:t>
            </a:r>
            <a:r>
              <a:rPr lang="fr-FR" dirty="0" err="1"/>
              <a:t>variancede</a:t>
            </a:r>
            <a:r>
              <a:rPr lang="fr-FR" dirty="0"/>
              <a:t> l’estimateur « </a:t>
            </a:r>
            <a:r>
              <a:rPr lang="fr-FR" dirty="0" err="1"/>
              <a:t>denormalized</a:t>
            </a:r>
            <a:r>
              <a:rPr lang="fr-FR" dirty="0"/>
              <a:t> » (k**(1/2)*</a:t>
            </a:r>
            <a:r>
              <a:rPr lang="fr-FR" dirty="0" err="1"/>
              <a:t>gamma_est</a:t>
            </a:r>
            <a:r>
              <a:rPr lang="fr-FR" dirty="0"/>
              <a:t>)</a:t>
            </a:r>
          </a:p>
        </p:txBody>
      </p:sp>
      <p:sp>
        <p:nvSpPr>
          <p:cNvPr id="6" name="ZoneTexte 5">
            <a:extLst>
              <a:ext uri="{FF2B5EF4-FFF2-40B4-BE49-F238E27FC236}">
                <a16:creationId xmlns:a16="http://schemas.microsoft.com/office/drawing/2014/main" id="{176E7D74-DC29-9AAC-9865-C87C876A25E2}"/>
              </a:ext>
            </a:extLst>
          </p:cNvPr>
          <p:cNvSpPr txBox="1"/>
          <p:nvPr/>
        </p:nvSpPr>
        <p:spPr>
          <a:xfrm>
            <a:off x="6392096" y="2614315"/>
            <a:ext cx="5309118" cy="3139321"/>
          </a:xfrm>
          <a:prstGeom prst="rect">
            <a:avLst/>
          </a:prstGeom>
          <a:noFill/>
        </p:spPr>
        <p:txBody>
          <a:bodyPr wrap="square" rtlCol="0">
            <a:spAutoFit/>
          </a:bodyPr>
          <a:lstStyle/>
          <a:p>
            <a:endParaRPr lang="fr-FR" dirty="0"/>
          </a:p>
          <a:p>
            <a:pPr marL="285750" indent="-285750">
              <a:buFontTx/>
              <a:buChar char="-"/>
            </a:pPr>
            <a:r>
              <a:rPr lang="fr-FR" dirty="0" err="1"/>
              <a:t>Sample_size</a:t>
            </a:r>
            <a:r>
              <a:rPr lang="fr-FR" dirty="0"/>
              <a:t> = 5000</a:t>
            </a:r>
          </a:p>
          <a:p>
            <a:pPr marL="285750" indent="-285750">
              <a:buFontTx/>
              <a:buChar char="-"/>
            </a:pPr>
            <a:r>
              <a:rPr lang="fr-FR" dirty="0"/>
              <a:t>Gamma = 1/3</a:t>
            </a:r>
          </a:p>
          <a:p>
            <a:pPr marL="285750" indent="-285750">
              <a:buFontTx/>
              <a:buChar char="-"/>
            </a:pPr>
            <a:r>
              <a:rPr lang="fr-FR" dirty="0" err="1"/>
              <a:t>Nb_samples</a:t>
            </a:r>
            <a:r>
              <a:rPr lang="fr-FR" dirty="0"/>
              <a:t> = 100</a:t>
            </a:r>
          </a:p>
          <a:p>
            <a:pPr marL="285750" indent="-285750">
              <a:buFontTx/>
              <a:buChar char="-"/>
            </a:pPr>
            <a:r>
              <a:rPr lang="fr-FR" dirty="0" err="1"/>
              <a:t>Nb_bootstrap</a:t>
            </a:r>
            <a:r>
              <a:rPr lang="fr-FR" dirty="0"/>
              <a:t> = 100</a:t>
            </a:r>
          </a:p>
          <a:p>
            <a:pPr marL="285750" indent="-285750">
              <a:buFontTx/>
              <a:buChar char="-"/>
            </a:pPr>
            <a:endParaRPr lang="fr-FR" dirty="0"/>
          </a:p>
          <a:p>
            <a:r>
              <a:rPr lang="fr-FR" dirty="0"/>
              <a:t>Bonne estimation quand k/</a:t>
            </a:r>
            <a:r>
              <a:rPr lang="fr-FR" dirty="0" err="1"/>
              <a:t>size_sample</a:t>
            </a:r>
            <a:r>
              <a:rPr lang="fr-FR" dirty="0"/>
              <a:t> = 10%</a:t>
            </a:r>
          </a:p>
          <a:p>
            <a:r>
              <a:rPr lang="fr-FR" dirty="0"/>
              <a:t>Moins d’irrégularités</a:t>
            </a:r>
          </a:p>
          <a:p>
            <a:r>
              <a:rPr lang="fr-FR" dirty="0"/>
              <a:t>Pas de facteur 2 mais on a bien une « amélioration » en retranchant</a:t>
            </a:r>
          </a:p>
          <a:p>
            <a:endParaRPr lang="fr-FR" dirty="0"/>
          </a:p>
        </p:txBody>
      </p:sp>
      <p:pic>
        <p:nvPicPr>
          <p:cNvPr id="8" name="Espace réservé du contenu 7">
            <a:extLst>
              <a:ext uri="{FF2B5EF4-FFF2-40B4-BE49-F238E27FC236}">
                <a16:creationId xmlns:a16="http://schemas.microsoft.com/office/drawing/2014/main" id="{DE9DE5EC-91BF-9495-20C8-2F9D904B6A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12" y="1825625"/>
            <a:ext cx="5801784" cy="4351338"/>
          </a:xfrm>
        </p:spPr>
      </p:pic>
    </p:spTree>
    <p:extLst>
      <p:ext uri="{BB962C8B-B14F-4D97-AF65-F5344CB8AC3E}">
        <p14:creationId xmlns:p14="http://schemas.microsoft.com/office/powerpoint/2010/main" val="21940871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1515</Words>
  <Application>Microsoft Office PowerPoint</Application>
  <PresentationFormat>Grand écran</PresentationFormat>
  <Paragraphs>207</Paragraphs>
  <Slides>28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Calibri Light</vt:lpstr>
      <vt:lpstr>Thème Office</vt:lpstr>
      <vt:lpstr>Checkup Olivier 24/02</vt:lpstr>
      <vt:lpstr>0/ Candidature à l’ISCD ?</vt:lpstr>
      <vt:lpstr>I/ Point de hann &amp; zhou</vt:lpstr>
      <vt:lpstr>De Hann &amp; Zhou (1)</vt:lpstr>
      <vt:lpstr>Ce qu’ils font : simulation 1 (1)</vt:lpstr>
      <vt:lpstr>Ce qu’ils font : simulation 1 (2)</vt:lpstr>
      <vt:lpstr>Notre expérience 1</vt:lpstr>
      <vt:lpstr>Résultats : plot de la variancede l’estimateur « denormalized » (k**(1/2)*gamma_est)</vt:lpstr>
      <vt:lpstr>Résultats : plot de la variancede l’estimateur « denormalized » (k**(1/2)*gamma_est)</vt:lpstr>
      <vt:lpstr>Résultats : plot de la variancede l’estimateur « denormalized » (k**(1/2)*gamma_est)</vt:lpstr>
      <vt:lpstr>Résultats : plot de la variancede l’estimateur « denormalized » (k**(1/2)*gamma_est)</vt:lpstr>
      <vt:lpstr>Notre expérience 2</vt:lpstr>
      <vt:lpstr>Résultats : plot de la variancede l’estimateur « denormalized » (k**(1/2)*gamma_est)</vt:lpstr>
      <vt:lpstr>Résultats : plot de la variancede l’estimateur « denormalized » (k**(1/2)*gamma_est)</vt:lpstr>
      <vt:lpstr>II/ Données dépendantes</vt:lpstr>
      <vt:lpstr>1) MA process -&gt; propriétés (en particulier tail-index et estimation)</vt:lpstr>
      <vt:lpstr>a) Resnick et Starica (1998) (1)</vt:lpstr>
      <vt:lpstr>a) Resnick et Starica (1998) (2) Estimation de gamma vs ordre de dépendance (du MA process)</vt:lpstr>
      <vt:lpstr>a) Resnick et Starica (1998) (2)</vt:lpstr>
      <vt:lpstr>b) Resnick et Starica (1995) (1)</vt:lpstr>
      <vt:lpstr>2) Arch process (1)</vt:lpstr>
      <vt:lpstr>2) Arch process (2)</vt:lpstr>
      <vt:lpstr>2) Arch process (3)</vt:lpstr>
      <vt:lpstr>2) Arch process (4)</vt:lpstr>
      <vt:lpstr>Conclusion</vt:lpstr>
      <vt:lpstr>Annexes</vt:lpstr>
      <vt:lpstr>3) GARCH (1,1) process</vt:lpstr>
      <vt:lpstr>Résultats : plot de la variancede l’estimateur « denormalized » (k**(1/2)*gamma_est)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DOIZE X2017</dc:creator>
  <cp:lastModifiedBy>Antoine DOIZE X2017</cp:lastModifiedBy>
  <cp:revision>17</cp:revision>
  <dcterms:created xsi:type="dcterms:W3CDTF">2023-02-09T18:00:32Z</dcterms:created>
  <dcterms:modified xsi:type="dcterms:W3CDTF">2023-02-24T09:06:59Z</dcterms:modified>
</cp:coreProperties>
</file>