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9" r:id="rId7"/>
    <p:sldId id="270" r:id="rId8"/>
    <p:sldId id="272" r:id="rId9"/>
    <p:sldId id="271" r:id="rId10"/>
    <p:sldId id="273" r:id="rId11"/>
    <p:sldId id="274" r:id="rId12"/>
    <p:sldId id="258" r:id="rId13"/>
    <p:sldId id="257" r:id="rId14"/>
    <p:sldId id="259" r:id="rId15"/>
    <p:sldId id="260" r:id="rId16"/>
    <p:sldId id="262" r:id="rId17"/>
    <p:sldId id="263" r:id="rId18"/>
    <p:sldId id="261" r:id="rId19"/>
    <p:sldId id="267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7DABA-51C0-2A47-9CAD-B1FB8733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1E3B2-2F69-9FF3-5134-34AFF3FFB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E26CE-C102-39A8-4FC2-DA0A5F3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11CB0-7426-BEDC-75FC-E34FADCD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427BA-5766-47EB-D9FB-C429B54E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6F88-CC8D-F205-2DCE-00CD42AE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B878D-BBBA-AD09-A38D-23A4C73C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5EA3E-D052-A70C-B13F-D243629E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49F22-019D-E752-F24D-4F9A9C4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E12EE-3B74-1807-AF6A-06DD4FBC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7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1C4B30-B148-EB17-2AFE-8915EBDE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E46009-B9C5-00E4-F998-FF42CB05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B5D71-8AAE-A5C0-2B11-D9C9EE73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7A3F2-CF25-56B3-E0CA-AF20033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840AD-8DB8-FB56-FF1E-D47A56A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7F72-B3F5-6111-1E94-B9548470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1EC37-1951-E6ED-8299-947B33FC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A03D9-465E-7C01-A98D-CF86EB02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A502D-92C2-9918-F340-D0505739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70359-3923-E8BF-8D9E-910E2AF4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7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DF3B-AE3E-8A20-9AFA-269931C2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11949-9B6A-0F8C-7FD1-9B09DC36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9C3EF-F14E-0084-8055-26D9039B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4821-EFEB-3CD7-3706-D9CDFF9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D3418E-A390-C614-82BA-DF9BC9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0EC3-0009-0499-219E-1E2A2DA1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52DAC-5E05-25B7-0356-761407E27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F09D4E-544E-AA32-3EB9-01CD8C6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F8B304-65E1-B065-7C20-F5430DB0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50EDD-3E79-EC27-B79C-4D0CB48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FE106-D4E8-6186-4C5C-42DBE41D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82349-872C-7A91-D663-FE476105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F44A3-A9C1-6824-2ED8-47953717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D49F97-200E-E6C0-A67C-E4CACACF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C69FCE-BFD8-27D5-EC31-F4558B01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15B73A-7D0E-45D3-1CAB-80AA9A914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83B210-995B-5737-4043-E96DDED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C10D7-CCCF-2976-8F56-5FF628A6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634A26-C81F-98AF-F8DA-E9A4017D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A7FD-C98E-3994-B029-E9A7E7E3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8F0934-6675-1073-631E-E597D64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2A7E3-E324-DE8C-F400-5B97E17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B57C86-CF9B-64A4-A2D3-86CAAC4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9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4410E4-1B71-E757-3FFF-7092C49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525A7D-43F5-4584-68D6-A1A6FF2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820786-9BFD-166F-7178-D7F8908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1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E305E-C5C7-409B-2043-49F9872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25401-BE82-1C3A-F83B-9E9004CD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8F91F0-56FF-2715-A226-91B4834D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693C8B-CCB6-4C0A-359E-750D25FE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E0341-CC66-20DE-2A1A-722209E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369890-A47A-830D-4981-364AB9EB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74964-449C-2BD9-D923-1684EB21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031BC5-957E-65DA-A9DD-084653737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A1140-FDAB-C5BB-C07C-E0A9AD00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07A7C-ED4D-54EC-6C49-4ABD82B6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3EFA58-1614-2F01-008E-5E91499B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A1EBE-A77E-185A-972D-235B4056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4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BF9DCF-C9A8-75D6-8F67-73AF242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FF59A-8268-DDE3-DAB8-845894DC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F34A0-F8BD-0BB1-3EB3-9AD14EFEA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7955-FD22-4B07-81AF-68B55029416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7AA37-A4A3-5516-D666-A06058A85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BFFDC-5531-3A9A-379B-961F4760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6976-DF67-463D-BD2D-E8A8FB6E2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4AEEA-3F3B-C444-B560-6C330DD0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Checkpoint Olivier 15/05/23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16ED4-DF49-83CB-ABAE-575AAB674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71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93D6-5D21-BFC7-7733-E48097EE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Données arch1 : estimation vs </a:t>
            </a:r>
            <a:r>
              <a:rPr lang="fr-FR" dirty="0" err="1"/>
              <a:t>order_statistics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0C3D3E-65F7-57A2-7E62-9336CC4F6B73}"/>
              </a:ext>
            </a:extLst>
          </p:cNvPr>
          <p:cNvSpPr txBox="1"/>
          <p:nvPr/>
        </p:nvSpPr>
        <p:spPr>
          <a:xfrm>
            <a:off x="838200" y="2231923"/>
            <a:ext cx="2868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Gamma=1/5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Downsampling</a:t>
            </a:r>
            <a:r>
              <a:rPr lang="fr-FR" dirty="0"/>
              <a:t> « naïf » : 80%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 « naïf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Biais très dépendant de la statistique d’ordre</a:t>
            </a:r>
          </a:p>
        </p:txBody>
      </p:sp>
      <p:pic>
        <p:nvPicPr>
          <p:cNvPr id="8" name="Espace réservé du contenu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43388D5-DB19-B4B7-98A8-A89380EE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01" y="1690688"/>
            <a:ext cx="6703279" cy="5027459"/>
          </a:xfrm>
        </p:spPr>
      </p:pic>
    </p:spTree>
    <p:extLst>
      <p:ext uri="{BB962C8B-B14F-4D97-AF65-F5344CB8AC3E}">
        <p14:creationId xmlns:p14="http://schemas.microsoft.com/office/powerpoint/2010/main" val="62851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41E34-A63B-4F35-2145-EE053D29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8B09D-8BF7-D354-3335-7A85DDFF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Sampler des blocs</a:t>
            </a:r>
          </a:p>
          <a:p>
            <a:r>
              <a:rPr lang="fr-FR" dirty="0"/>
              <a:t>2. Pour chaque bloc calculer l’estimateur</a:t>
            </a:r>
          </a:p>
          <a:p>
            <a:endParaRPr lang="fr-FR" dirty="0"/>
          </a:p>
          <a:p>
            <a:pPr lvl="1"/>
            <a:r>
              <a:rPr lang="fr-FR" dirty="0"/>
              <a:t>Blocs de taille fixe</a:t>
            </a:r>
          </a:p>
          <a:p>
            <a:pPr lvl="1"/>
            <a:r>
              <a:rPr lang="fr-FR" dirty="0"/>
              <a:t>Blocs de taille suivant une loi géométrique -&gt; de moyenne cohérente</a:t>
            </a:r>
          </a:p>
        </p:txBody>
      </p:sp>
    </p:spTree>
    <p:extLst>
      <p:ext uri="{BB962C8B-B14F-4D97-AF65-F5344CB8AC3E}">
        <p14:creationId xmlns:p14="http://schemas.microsoft.com/office/powerpoint/2010/main" val="42645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973A8-AA5A-E732-9262-E5486851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III/ </a:t>
            </a:r>
            <a:r>
              <a:rPr lang="fr-FR" dirty="0" err="1"/>
              <a:t>Unbiaised</a:t>
            </a:r>
            <a:r>
              <a:rPr lang="fr-FR" dirty="0"/>
              <a:t> EV index </a:t>
            </a:r>
            <a:r>
              <a:rPr lang="fr-FR" dirty="0" err="1"/>
              <a:t>estimator</a:t>
            </a:r>
            <a:br>
              <a:rPr lang="fr-FR" dirty="0"/>
            </a:br>
            <a:r>
              <a:rPr lang="fr-FR" sz="2000" dirty="0"/>
              <a:t>de Haan, Mercadier)</a:t>
            </a:r>
            <a:r>
              <a:rPr lang="en-US" sz="2000" b="1" dirty="0">
                <a:latin typeface="Times-Bold"/>
              </a:rPr>
              <a:t> Adapting extreme value statistics to financial time series: dealing with bias and serial dependence</a:t>
            </a:r>
            <a:r>
              <a:rPr lang="fr-FR" sz="2000" dirty="0"/>
              <a:t>, Zhou (2016)</a:t>
            </a:r>
          </a:p>
        </p:txBody>
      </p:sp>
    </p:spTree>
    <p:extLst>
      <p:ext uri="{BB962C8B-B14F-4D97-AF65-F5344CB8AC3E}">
        <p14:creationId xmlns:p14="http://schemas.microsoft.com/office/powerpoint/2010/main" val="301513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5CFE5-F0B4-BD7D-7191-72E9218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1) Biais de l’estimateur de Hill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3CD19-9147-6FC2-1236-19FC5703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Biais (cas </a:t>
            </a:r>
            <a:r>
              <a:rPr lang="fr-FR" dirty="0" err="1"/>
              <a:t>iid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Estimateur non biaisé (cas </a:t>
            </a:r>
            <a:r>
              <a:rPr lang="fr-FR" dirty="0" err="1"/>
              <a:t>iid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Biais (cas dépendant, avec hypothèses p7)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CB7DF3-7BE2-DBEB-CD87-849953F9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5" y="1825625"/>
            <a:ext cx="2810267" cy="6192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F3061C-DCFA-9E22-9799-319CFE56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r="58003"/>
          <a:stretch/>
        </p:blipFill>
        <p:spPr>
          <a:xfrm>
            <a:off x="6040139" y="2862970"/>
            <a:ext cx="1422545" cy="876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DF9892-6D64-7CF8-E040-03FC2E799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73"/>
          <a:stretch/>
        </p:blipFill>
        <p:spPr>
          <a:xfrm>
            <a:off x="7806812" y="2424759"/>
            <a:ext cx="1422545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C3F1F2-D297-C4BC-BBE6-7995EABCF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84" y="3774627"/>
            <a:ext cx="287695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A592D-3937-3CA7-F210-DBD13BD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Estimateur débiaisé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E221D-685E-4E81-5E76-52D3A17B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54394" cy="4351338"/>
          </a:xfrm>
        </p:spPr>
        <p:txBody>
          <a:bodyPr/>
          <a:lstStyle/>
          <a:p>
            <a:r>
              <a:rPr lang="fr-FR" dirty="0"/>
              <a:t>(p9)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813DA9-ED8D-F429-E493-EAA7E3B5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27" y="1407953"/>
            <a:ext cx="6582694" cy="1238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92DAE2-111B-731B-3310-BCC5EBA9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90" y="2781313"/>
            <a:ext cx="6232417" cy="40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1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020AC-4B32-E7DF-2625-76FD58C1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Estimateur du second ordre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EC2DF-EF96-2E0E-2BB7-ADB8283C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FR" dirty="0"/>
              <a:t>Pour cela on doit avoir un estimateur du second ordre</a:t>
            </a:r>
          </a:p>
          <a:p>
            <a:r>
              <a:rPr lang="fr-FR" dirty="0"/>
              <a:t>Celui qu’ils utilisent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7BBD8A-4F91-8F50-5892-B0FBFEF5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91" y="1825625"/>
            <a:ext cx="565864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7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8E2E-F346-A2B6-4F0E-A8189EF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Estimateur du second ordre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B0AE0-C5E9-D72F-17B2-C864A1FA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67865" cy="4351338"/>
          </a:xfrm>
        </p:spPr>
        <p:txBody>
          <a:bodyPr>
            <a:normAutofit/>
          </a:bodyPr>
          <a:lstStyle/>
          <a:p>
            <a:r>
              <a:rPr lang="fr-FR" dirty="0"/>
              <a:t>Utilisé (comme Gloria m’a confirmé) l’expression close </a:t>
            </a:r>
            <a:r>
              <a:rPr lang="fr-FR" dirty="0" err="1"/>
              <a:t>form</a:t>
            </a:r>
            <a:r>
              <a:rPr lang="fr-FR" dirty="0"/>
              <a:t> avec alpha = 2 (voir leur </a:t>
            </a:r>
            <a:r>
              <a:rPr lang="fr-FR" dirty="0" err="1"/>
              <a:t>ref</a:t>
            </a:r>
            <a:r>
              <a:rPr lang="fr-FR" dirty="0"/>
              <a:t> [11] :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Semiparametric Estimation of the Second Order Parameter in Statistics of Extremes</a:t>
            </a:r>
            <a:endParaRPr lang="fr-FR" dirty="0"/>
          </a:p>
          <a:p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280FBF-CA0C-03EC-5D03-6A9FEF11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09" y="1690688"/>
            <a:ext cx="6775262" cy="37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8E2E-F346-A2B6-4F0E-A8189EF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Estimateur du second ordre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B0AE0-C5E9-D72F-17B2-C864A1FA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67865" cy="4351338"/>
          </a:xfrm>
        </p:spPr>
        <p:txBody>
          <a:bodyPr>
            <a:normAutofit/>
          </a:bodyPr>
          <a:lstStyle/>
          <a:p>
            <a:r>
              <a:rPr lang="fr-FR" dirty="0"/>
              <a:t>Utilisé (comme Gloria m’a confirmé) l’expression close </a:t>
            </a:r>
            <a:r>
              <a:rPr lang="fr-FR" dirty="0" err="1"/>
              <a:t>form</a:t>
            </a:r>
            <a:r>
              <a:rPr lang="fr-FR" dirty="0"/>
              <a:t> avec alpha = 2 (voir leur </a:t>
            </a:r>
            <a:r>
              <a:rPr lang="fr-FR" dirty="0" err="1"/>
              <a:t>ref</a:t>
            </a:r>
            <a:r>
              <a:rPr lang="fr-FR" dirty="0"/>
              <a:t> [11] :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Semiparametric Estimation of the Second Order Parameter in Statistics of Extremes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Gloria : la condition (12)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est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vérifiée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pour la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plupart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des k</a:t>
            </a:r>
            <a:endParaRPr lang="fr-FR" dirty="0"/>
          </a:p>
          <a:p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280FBF-CA0C-03EC-5D03-6A9FEF11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09" y="1690688"/>
            <a:ext cx="6775262" cy="37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67F25-1110-637A-E0E9-50D0C6B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Autre estimateur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922DE-FD9D-8333-D07F-91E47057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un autre estimateur proposé dans [10] (en back-up si le premier ne marche pas) : </a:t>
            </a:r>
            <a:r>
              <a:rPr lang="en-US" sz="1800" dirty="0"/>
              <a:t>Tail index estimation for heavy tails: accommodation of bias in the excesses over a high threshold </a:t>
            </a:r>
            <a:r>
              <a:rPr lang="fr-FR" sz="1800" dirty="0"/>
              <a:t>(2008)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Déjà vu ?</a:t>
            </a:r>
          </a:p>
          <a:p>
            <a:r>
              <a:rPr lang="fr-FR" sz="1800" dirty="0"/>
              <a:t>Des propriétés particulières ?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815808-A3D8-60B5-FA21-D6E2D9D8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29" y="2684206"/>
            <a:ext cx="6973230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18126-C1F4-6139-0EEF-5B5B2C1D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IV/ 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D0E36-6A4C-28A3-C1C1-584D7512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Estimateurs : </a:t>
            </a:r>
          </a:p>
          <a:p>
            <a:pPr lvl="1"/>
            <a:r>
              <a:rPr lang="fr-FR" dirty="0"/>
              <a:t>Implémenter l’estimateur débiaisé (2 versions)</a:t>
            </a:r>
          </a:p>
          <a:p>
            <a:pPr lvl="1"/>
            <a:r>
              <a:rPr lang="fr-FR" dirty="0"/>
              <a:t>Rajouter </a:t>
            </a:r>
            <a:r>
              <a:rPr lang="fr-FR" dirty="0" err="1"/>
              <a:t>de_haan</a:t>
            </a:r>
            <a:r>
              <a:rPr lang="fr-FR" dirty="0"/>
              <a:t> &amp; </a:t>
            </a:r>
            <a:r>
              <a:rPr lang="fr-FR" dirty="0" err="1"/>
              <a:t>zhou</a:t>
            </a:r>
            <a:endParaRPr lang="fr-FR" dirty="0"/>
          </a:p>
          <a:p>
            <a:pPr lvl="1"/>
            <a:r>
              <a:rPr lang="fr-FR" dirty="0"/>
              <a:t>Checker </a:t>
            </a:r>
            <a:r>
              <a:rPr lang="fr-FR" dirty="0" err="1"/>
              <a:t>kulik</a:t>
            </a:r>
            <a:r>
              <a:rPr lang="fr-FR" dirty="0"/>
              <a:t> (mélange de données ?)</a:t>
            </a:r>
          </a:p>
          <a:p>
            <a:r>
              <a:rPr lang="fr-FR" dirty="0"/>
              <a:t>Echantillons : Ajouter le </a:t>
            </a:r>
            <a:r>
              <a:rPr lang="fr-FR" dirty="0" err="1"/>
              <a:t>sample</a:t>
            </a:r>
            <a:r>
              <a:rPr lang="fr-FR" dirty="0"/>
              <a:t> GARCH(1,1) (et donc changer l’évaluation) -&gt; trouver la solution de l’équation (on peut trouver une approx numérique de gamma)</a:t>
            </a:r>
          </a:p>
          <a:p>
            <a:r>
              <a:rPr lang="fr-FR" dirty="0"/>
              <a:t>Bootstrap : Finir d’implémenter le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endParaRPr lang="fr-FR" dirty="0"/>
          </a:p>
          <a:p>
            <a:r>
              <a:rPr lang="fr-FR" dirty="0"/>
              <a:t>Plot : modification pour avoir des </a:t>
            </a:r>
            <a:r>
              <a:rPr lang="fr-FR" dirty="0" err="1"/>
              <a:t>boxplots</a:t>
            </a:r>
            <a:r>
              <a:rPr lang="fr-FR" dirty="0"/>
              <a:t> lissés + variance de variance</a:t>
            </a:r>
          </a:p>
        </p:txBody>
      </p:sp>
    </p:spTree>
    <p:extLst>
      <p:ext uri="{BB962C8B-B14F-4D97-AF65-F5344CB8AC3E}">
        <p14:creationId xmlns:p14="http://schemas.microsoft.com/office/powerpoint/2010/main" val="2660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5690-9816-40BB-3525-B138A94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B1449-5B7C-71B0-E3C8-0382DA5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I/ Erratum Kulik</a:t>
            </a:r>
          </a:p>
          <a:p>
            <a:pPr marL="0" indent="0">
              <a:buNone/>
            </a:pPr>
            <a:r>
              <a:rPr lang="fr-FR" dirty="0"/>
              <a:t>II/ Variance des estimateurs sur données dépendantes</a:t>
            </a:r>
          </a:p>
          <a:p>
            <a:pPr marL="0" indent="0">
              <a:buNone/>
            </a:pPr>
            <a:r>
              <a:rPr lang="fr-FR" dirty="0"/>
              <a:t>III/ </a:t>
            </a:r>
            <a:r>
              <a:rPr lang="fr-FR" dirty="0" err="1"/>
              <a:t>Unbiaised</a:t>
            </a:r>
            <a:r>
              <a:rPr lang="fr-FR" dirty="0"/>
              <a:t> EV index </a:t>
            </a:r>
            <a:r>
              <a:rPr lang="fr-FR" dirty="0" err="1"/>
              <a:t>estimator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IV/ Next </a:t>
            </a:r>
            <a:r>
              <a:rPr lang="fr-FR" dirty="0" err="1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6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E2C56-9FC5-8BFF-3DBD-36CC48F8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78"/>
            <a:ext cx="7736633" cy="1325563"/>
          </a:xfrm>
        </p:spPr>
        <p:txBody>
          <a:bodyPr/>
          <a:lstStyle/>
          <a:p>
            <a:r>
              <a:rPr lang="fr-FR" dirty="0"/>
              <a:t>Annexe trouver gamma de la </a:t>
            </a:r>
            <a:r>
              <a:rPr lang="fr-FR" dirty="0" err="1"/>
              <a:t>garch</a:t>
            </a:r>
            <a:r>
              <a:rPr lang="fr-FR" dirty="0"/>
              <a:t> (1/alpha)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F0EB1-BE93-180D-98B9-508CF931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6633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Equations -&gt; trouver le </a:t>
            </a:r>
            <a:r>
              <a:rPr lang="fr-FR" dirty="0" err="1"/>
              <a:t>salpha</a:t>
            </a:r>
            <a:r>
              <a:rPr lang="fr-FR" dirty="0"/>
              <a:t> solution de l’équation</a:t>
            </a:r>
          </a:p>
          <a:p>
            <a:endParaRPr lang="fr-FR" dirty="0"/>
          </a:p>
          <a:p>
            <a:r>
              <a:rPr lang="fr-FR" dirty="0"/>
              <a:t>Innovations gaussiennes</a:t>
            </a:r>
          </a:p>
          <a:p>
            <a:r>
              <a:rPr lang="fr-FR" dirty="0"/>
              <a:t>X -&gt; </a:t>
            </a:r>
          </a:p>
          <a:p>
            <a:r>
              <a:rPr lang="fr-FR" dirty="0"/>
              <a:t>l (lambda -&gt; premier </a:t>
            </a:r>
            <a:r>
              <a:rPr lang="fr-FR" dirty="0" err="1"/>
              <a:t>coeff</a:t>
            </a:r>
            <a:r>
              <a:rPr lang="fr-FR" dirty="0"/>
              <a:t> du modèle </a:t>
            </a:r>
            <a:r>
              <a:rPr lang="fr-FR" dirty="0" err="1"/>
              <a:t>garch</a:t>
            </a:r>
            <a:r>
              <a:rPr lang="fr-FR" dirty="0"/>
              <a:t> (devant xt²))</a:t>
            </a:r>
          </a:p>
          <a:p>
            <a:r>
              <a:rPr lang="fr-FR" dirty="0"/>
              <a:t>B -&gt; </a:t>
            </a:r>
            <a:r>
              <a:rPr lang="fr-FR" dirty="0" err="1"/>
              <a:t>coeff</a:t>
            </a:r>
            <a:r>
              <a:rPr lang="fr-FR" dirty="0"/>
              <a:t> devant beta</a:t>
            </a:r>
          </a:p>
          <a:p>
            <a:endParaRPr lang="fr-FR" dirty="0"/>
          </a:p>
          <a:p>
            <a:r>
              <a:rPr lang="fr-FR" dirty="0"/>
              <a:t>OPQ -&gt; surement 1 dans le cas gaussien</a:t>
            </a:r>
          </a:p>
          <a:p>
            <a:r>
              <a:rPr lang="fr-FR" dirty="0" err="1"/>
              <a:t>CharFun</a:t>
            </a:r>
            <a:r>
              <a:rPr lang="fr-FR" dirty="0"/>
              <a:t> : pour avoir des moments non entiers de la gaussienne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4EDA5C-C033-4CB2-F1DA-FAA1D22E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73" y="606392"/>
            <a:ext cx="346758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976DB-79DB-3CCA-6894-07CA5B30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Erratum Kulik</a:t>
            </a:r>
            <a:br>
              <a:rPr lang="fr-FR" dirty="0"/>
            </a:br>
            <a:r>
              <a:rPr lang="fr-FR" sz="3200" dirty="0"/>
              <a:t>1) Typo sur le calcul de l’estimateur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DD963-8D72-8C9E-A0F0-55B4DD61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Formule de l’estimateur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Erreur dans le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2FDE17-B2D3-72CF-6158-2AC6AA15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40" y="2445251"/>
            <a:ext cx="8032578" cy="15466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96294B-24BF-765D-4E0C-BC2BFB75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40" y="4948805"/>
            <a:ext cx="7886138" cy="10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2BD1-B3E3-4BD0-0181-38F8B45B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sz="4400" dirty="0"/>
              <a:t>) Kulik non-corrigé: facteur 2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982C48-5A40-ACA0-50F9-E2DCF74C3228}"/>
              </a:ext>
            </a:extLst>
          </p:cNvPr>
          <p:cNvSpPr txBox="1"/>
          <p:nvPr/>
        </p:nvSpPr>
        <p:spPr>
          <a:xfrm>
            <a:off x="1327355" y="1809135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Gamma = 1/3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E6B4CB-D205-B8AF-78FE-93EF635DE8E3}"/>
              </a:ext>
            </a:extLst>
          </p:cNvPr>
          <p:cNvSpPr txBox="1"/>
          <p:nvPr/>
        </p:nvSpPr>
        <p:spPr>
          <a:xfrm>
            <a:off x="7187381" y="1809135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Gamma = 1/5 </a:t>
            </a:r>
          </a:p>
        </p:txBody>
      </p:sp>
      <p:pic>
        <p:nvPicPr>
          <p:cNvPr id="17" name="Image 1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0673F83-72B2-BFEA-EEF4-2452E1DF3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" y="2296914"/>
            <a:ext cx="5852160" cy="4389120"/>
          </a:xfrm>
          <a:prstGeom prst="rect">
            <a:avLst/>
          </a:prstGeom>
        </p:spPr>
      </p:pic>
      <p:pic>
        <p:nvPicPr>
          <p:cNvPr id="19" name="Image 1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990795F-E371-358A-D456-1DA40A5F5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85" y="2274791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2BD1-B3E3-4BD0-0181-38F8B45B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3) Kulik corrigé: disparition du facteur 2</a:t>
            </a:r>
            <a:endParaRPr lang="fr-FR" dirty="0"/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1172834F-3D6B-A541-D43F-154921F2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" y="2217666"/>
            <a:ext cx="5852160" cy="43891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982C48-5A40-ACA0-50F9-E2DCF74C3228}"/>
              </a:ext>
            </a:extLst>
          </p:cNvPr>
          <p:cNvSpPr txBox="1"/>
          <p:nvPr/>
        </p:nvSpPr>
        <p:spPr>
          <a:xfrm>
            <a:off x="1327355" y="1809135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Gamma = 1/3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E6B4CB-D205-B8AF-78FE-93EF635DE8E3}"/>
              </a:ext>
            </a:extLst>
          </p:cNvPr>
          <p:cNvSpPr txBox="1"/>
          <p:nvPr/>
        </p:nvSpPr>
        <p:spPr>
          <a:xfrm>
            <a:off x="7187381" y="1809135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Gamma = 1/5 </a:t>
            </a:r>
          </a:p>
        </p:txBody>
      </p:sp>
      <p:pic>
        <p:nvPicPr>
          <p:cNvPr id="11" name="Image 10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6AE4294-B0C5-E826-1C1F-06DCAA90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96" y="2205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87A4-DC92-A932-F8A0-BCD83161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Variance des estimateurs sur données dépendantes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428B3-195F-AC1C-D491-92675F9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55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93D6-5D21-BFC7-7733-E48097EE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Données </a:t>
            </a:r>
            <a:r>
              <a:rPr lang="fr-FR" dirty="0" err="1"/>
              <a:t>iid</a:t>
            </a:r>
            <a:r>
              <a:rPr lang="fr-FR" dirty="0"/>
              <a:t> : estimation vs </a:t>
            </a:r>
            <a:r>
              <a:rPr lang="fr-FR" dirty="0" err="1"/>
              <a:t>order_statistics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0C3D3E-65F7-57A2-7E62-9336CC4F6B73}"/>
              </a:ext>
            </a:extLst>
          </p:cNvPr>
          <p:cNvSpPr txBox="1"/>
          <p:nvPr/>
        </p:nvSpPr>
        <p:spPr>
          <a:xfrm>
            <a:off x="838200" y="2231923"/>
            <a:ext cx="2868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Gamma=1/5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Downsampling</a:t>
            </a:r>
            <a:r>
              <a:rPr lang="fr-FR" dirty="0"/>
              <a:t> « naïf » : 80%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 « naïf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estimateurs ont globalement des propriétés similaires</a:t>
            </a:r>
          </a:p>
        </p:txBody>
      </p:sp>
      <p:pic>
        <p:nvPicPr>
          <p:cNvPr id="10" name="Espace réservé du contenu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1981F39-4624-C6A1-7B25-27B1C1BA0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02" y="1368104"/>
            <a:ext cx="7264146" cy="5448109"/>
          </a:xfrm>
        </p:spPr>
      </p:pic>
    </p:spTree>
    <p:extLst>
      <p:ext uri="{BB962C8B-B14F-4D97-AF65-F5344CB8AC3E}">
        <p14:creationId xmlns:p14="http://schemas.microsoft.com/office/powerpoint/2010/main" val="82923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93D6-5D21-BFC7-7733-E48097EE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Données ma(3) : estimation vs </a:t>
            </a:r>
            <a:r>
              <a:rPr lang="fr-FR" dirty="0" err="1"/>
              <a:t>order_statistics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0C3D3E-65F7-57A2-7E62-9336CC4F6B73}"/>
              </a:ext>
            </a:extLst>
          </p:cNvPr>
          <p:cNvSpPr txBox="1"/>
          <p:nvPr/>
        </p:nvSpPr>
        <p:spPr>
          <a:xfrm>
            <a:off x="838200" y="2231923"/>
            <a:ext cx="2868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Gamma=1/5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Downsampling</a:t>
            </a:r>
            <a:r>
              <a:rPr lang="fr-FR" dirty="0"/>
              <a:t> « naïf » : 80%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 « naïf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Monte_carlo</a:t>
            </a:r>
            <a:r>
              <a:rPr lang="fr-FR" dirty="0"/>
              <a:t> semble moins précis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Kulik et de_haan_98 sont assez proches </a:t>
            </a:r>
          </a:p>
        </p:txBody>
      </p:sp>
      <p:pic>
        <p:nvPicPr>
          <p:cNvPr id="7" name="Espace réservé du contenu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7BD663F3-E940-D2CF-359C-467C770C8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78" y="1253331"/>
            <a:ext cx="7217253" cy="5412940"/>
          </a:xfrm>
        </p:spPr>
      </p:pic>
    </p:spTree>
    <p:extLst>
      <p:ext uri="{BB962C8B-B14F-4D97-AF65-F5344CB8AC3E}">
        <p14:creationId xmlns:p14="http://schemas.microsoft.com/office/powerpoint/2010/main" val="24238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93D6-5D21-BFC7-7733-E48097EE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3181" cy="1325563"/>
          </a:xfrm>
        </p:spPr>
        <p:txBody>
          <a:bodyPr>
            <a:normAutofit/>
          </a:bodyPr>
          <a:lstStyle/>
          <a:p>
            <a:r>
              <a:rPr lang="fr-FR" dirty="0"/>
              <a:t>3) Données ma : estimation vs </a:t>
            </a:r>
            <a:r>
              <a:rPr lang="fr-FR" dirty="0" err="1"/>
              <a:t>order_statistics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0C3D3E-65F7-57A2-7E62-9336CC4F6B73}"/>
              </a:ext>
            </a:extLst>
          </p:cNvPr>
          <p:cNvSpPr txBox="1"/>
          <p:nvPr/>
        </p:nvSpPr>
        <p:spPr>
          <a:xfrm>
            <a:off x="9195619" y="365125"/>
            <a:ext cx="2868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Gamma=1/5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Downsampling</a:t>
            </a:r>
            <a:r>
              <a:rPr lang="fr-FR" dirty="0"/>
              <a:t> « naïf » : 80%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 « naïf » </a:t>
            </a:r>
          </a:p>
        </p:txBody>
      </p:sp>
      <p:pic>
        <p:nvPicPr>
          <p:cNvPr id="12" name="Image 1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C241D75-D23F-2A4F-5C65-A715E824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5705" r="8406" b="5377"/>
          <a:stretch/>
        </p:blipFill>
        <p:spPr>
          <a:xfrm>
            <a:off x="-24581" y="2060020"/>
            <a:ext cx="4134465" cy="31926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A694CEA-7439-EDC7-23A0-E8ABE9FFDCEB}"/>
              </a:ext>
            </a:extLst>
          </p:cNvPr>
          <p:cNvSpPr txBox="1"/>
          <p:nvPr/>
        </p:nvSpPr>
        <p:spPr>
          <a:xfrm>
            <a:off x="287593" y="1690688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MA(5)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8829C5-0F7D-78FB-8D2B-EA3F1CFFF186}"/>
              </a:ext>
            </a:extLst>
          </p:cNvPr>
          <p:cNvSpPr txBox="1"/>
          <p:nvPr/>
        </p:nvSpPr>
        <p:spPr>
          <a:xfrm>
            <a:off x="4774790" y="1690688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MA(10)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C7F1F6B-7347-0D04-A8A4-14037656EB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t="5177" r="7353" b="6478"/>
          <a:stretch/>
        </p:blipFill>
        <p:spPr>
          <a:xfrm>
            <a:off x="4284689" y="2006433"/>
            <a:ext cx="4021394" cy="308269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23D498D-A26F-FC08-B393-630D1D104731}"/>
              </a:ext>
            </a:extLst>
          </p:cNvPr>
          <p:cNvSpPr txBox="1"/>
          <p:nvPr/>
        </p:nvSpPr>
        <p:spPr>
          <a:xfrm>
            <a:off x="9035846" y="1690688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MA(20)</a:t>
            </a:r>
          </a:p>
        </p:txBody>
      </p:sp>
      <p:pic>
        <p:nvPicPr>
          <p:cNvPr id="19" name="Image 1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BFD25E4-0D76-F21B-6B07-1CA6A6043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4047" r="5509" b="3707"/>
          <a:stretch/>
        </p:blipFill>
        <p:spPr>
          <a:xfrm>
            <a:off x="8308541" y="2006433"/>
            <a:ext cx="3992046" cy="308269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70D18E4-AB57-6ABE-771B-E260DC07A886}"/>
              </a:ext>
            </a:extLst>
          </p:cNvPr>
          <p:cNvSpPr txBox="1"/>
          <p:nvPr/>
        </p:nvSpPr>
        <p:spPr>
          <a:xfrm>
            <a:off x="2326557" y="5530110"/>
            <a:ext cx="81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Estimations de plus en plus biaisé (sous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Monte-Carlo : variance relativement peu dépendante l’ordre de dépendance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de_haan_98 + </a:t>
            </a:r>
            <a:r>
              <a:rPr lang="fr-FR" dirty="0" err="1"/>
              <a:t>kulik</a:t>
            </a:r>
            <a:r>
              <a:rPr lang="fr-FR" dirty="0"/>
              <a:t> : variance de plus en plus faible (surtout de_haan_98)</a:t>
            </a:r>
          </a:p>
        </p:txBody>
      </p:sp>
    </p:spTree>
    <p:extLst>
      <p:ext uri="{BB962C8B-B14F-4D97-AF65-F5344CB8AC3E}">
        <p14:creationId xmlns:p14="http://schemas.microsoft.com/office/powerpoint/2010/main" val="922843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681</Words>
  <Application>Microsoft Office PowerPoint</Application>
  <PresentationFormat>Grand écran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Times-Bold</vt:lpstr>
      <vt:lpstr>Thème Office</vt:lpstr>
      <vt:lpstr>Checkpoint Olivier 15/05/23</vt:lpstr>
      <vt:lpstr>Présentation PowerPoint</vt:lpstr>
      <vt:lpstr>I/ Erratum Kulik 1) Typo sur le calcul de l’estimateur</vt:lpstr>
      <vt:lpstr>2) Kulik non-corrigé: facteur 2</vt:lpstr>
      <vt:lpstr>3) Kulik corrigé: disparition du facteur 2</vt:lpstr>
      <vt:lpstr>II/ Variance des estimateurs sur données dépendantes</vt:lpstr>
      <vt:lpstr>1) Données iid : estimation vs order_statistics</vt:lpstr>
      <vt:lpstr>2) Données ma(3) : estimation vs order_statistics</vt:lpstr>
      <vt:lpstr>3) Données ma : estimation vs order_statistics</vt:lpstr>
      <vt:lpstr>4) Données arch1 : estimation vs order_statistics</vt:lpstr>
      <vt:lpstr>5) Stationary bootstrap</vt:lpstr>
      <vt:lpstr>III/ Unbiaised EV index estimator de Haan, Mercadier) Adapting extreme value statistics to financial time series: dealing with bias and serial dependence, Zhou (2016)</vt:lpstr>
      <vt:lpstr>1) Biais de l’estimateur de Hill</vt:lpstr>
      <vt:lpstr>2) Estimateur débiaisé</vt:lpstr>
      <vt:lpstr>3) Estimateur du second ordre (1)</vt:lpstr>
      <vt:lpstr>3) Estimateur du second ordre (2)</vt:lpstr>
      <vt:lpstr>3) Estimateur du second ordre (3)</vt:lpstr>
      <vt:lpstr>4) Autre estimateur du second ordre</vt:lpstr>
      <vt:lpstr>IV/ Next steps</vt:lpstr>
      <vt:lpstr>Annexe trouver gamma de la garch (1/alpha)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Olivier</dc:title>
  <dc:creator>Antoine DOIZE X2017</dc:creator>
  <cp:lastModifiedBy>Antoine DOIZE X2017</cp:lastModifiedBy>
  <cp:revision>7</cp:revision>
  <dcterms:created xsi:type="dcterms:W3CDTF">2023-03-08T16:37:19Z</dcterms:created>
  <dcterms:modified xsi:type="dcterms:W3CDTF">2023-04-25T20:41:12Z</dcterms:modified>
</cp:coreProperties>
</file>