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76" r:id="rId4"/>
    <p:sldId id="286" r:id="rId5"/>
    <p:sldId id="287" r:id="rId6"/>
    <p:sldId id="292" r:id="rId7"/>
    <p:sldId id="293" r:id="rId8"/>
    <p:sldId id="288" r:id="rId9"/>
    <p:sldId id="290" r:id="rId10"/>
    <p:sldId id="28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3CFAF-2DAE-2E43-8F5A-A50028C26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521854-B92E-340F-D8BE-42B99FFFC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608C6C-66EC-33FF-B2FA-733A4955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685-1B12-4F36-A432-A888E4BECBC1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89DCAE-7E3E-6863-2FC1-2FA716D0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B1B3B0-DCFB-C0D5-8B25-4718DD94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4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9D993-D8D8-D710-8F4E-BDB9114F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B387DA-8C48-84D4-A0DB-D1F10ED8B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38C6A0-0C7F-4EE2-D897-12809753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685-1B12-4F36-A432-A888E4BECBC1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8C8762-215C-8F31-AC76-E68897D3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0F85EB-BEA1-75D1-D642-1FC668C7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30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9C63EAA-7FEF-6322-5D2D-9941C4015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C42906-184E-8BFB-6272-F512D500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F0AA57-F854-A04E-859E-7402DD30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685-1B12-4F36-A432-A888E4BECBC1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B02107-578A-88E5-01C3-8D69DAA9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8900A7-40B9-3517-8F13-DA3DF83D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84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3E4D3-0D82-0724-6187-628F9145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C2FAAB-B2D1-514E-4E3D-1920FF0F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4A3D37-7B05-C48E-A0A5-D438782C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685-1B12-4F36-A432-A888E4BECBC1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FEC39E-18DA-10AE-E82D-4185CB98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44CE02-C5C0-1349-CBA4-B8D266F0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90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074A8-0FBC-4FCB-7701-DA60F98D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B003BF-7735-2F54-9385-D5DB09444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A731BA-E84F-E0A7-4D51-E868C168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685-1B12-4F36-A432-A888E4BECBC1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AE9E46-B3E8-F8CE-083C-54867951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D32ED-0E13-3D82-B897-5853EAFC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44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4D81C-614C-8D53-2100-32CDA377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45C687-9CBF-E11E-7360-5F193331B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AE973A-9906-0C12-5F8E-3E8261D37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A6CC95-AD6F-85B7-ABF3-209764E6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685-1B12-4F36-A432-A888E4BECBC1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16B1BC-5C5D-2520-4A7C-0E7AA6F9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EDDC37-E260-01C0-D3D7-F9B5CAB7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06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5BF3F-9082-94C8-D800-DCAC9AF6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84FCA5-D81F-B391-249D-F513D1CA4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ACA4D5-E3DE-8727-6D61-D78F2F85B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3E475C-D468-302D-F6B0-C6E242473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41D2E1-E3EF-E59C-FF17-FC1CD0F30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72F3B7-5E80-6BFD-B39E-27D2A469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685-1B12-4F36-A432-A888E4BECBC1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6D3643-3347-D0C8-722E-9C0F548E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54C9C9-662B-4B67-AB15-EE57BAD6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69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FE3D1-AB1A-01D6-07A5-795477A4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0AA9905-58F0-2BEA-F637-35E21BB8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685-1B12-4F36-A432-A888E4BECBC1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C613F6-DB72-34B5-F3BB-E2AA6E03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9672BB-B342-9261-51E2-932C91A3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53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47F1CE-ED09-A52A-A948-E1D5F2C6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685-1B12-4F36-A432-A888E4BECBC1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C28503-E717-E915-F70F-8C81B756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2F1399-A4DA-8F3F-DAA2-906B25D9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90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29365-B20E-A906-C761-065EDB10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67807-963B-31F0-5E24-2A0721D47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2E14D9-59C7-0523-9DFD-184F32D8B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DF580A-46EA-12A2-43CD-25E6E05E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685-1B12-4F36-A432-A888E4BECBC1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6C343F-F080-127A-5391-EE297CB2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8FDEB4-FD22-DA17-7A2A-A80700F9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2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2C7FB-CAF5-6793-4CDF-8D034008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63DFDF-DE09-3EC6-2872-D3528FEA6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38A250-71DC-2348-9312-777D0B748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A4D683-28AB-A748-1C90-21F66188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685-1B12-4F36-A432-A888E4BECBC1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C9C92E-05B9-A27D-E375-4DD9692B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CEB223-7895-BD64-949C-0696BE43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82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B37C90-533F-A340-C3F2-540E9A45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910DB5-B22F-6AA1-C57D-6D0A6C1D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A14F20-9400-F79C-7CBF-58C7E386F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4685-1B12-4F36-A432-A888E4BECBC1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81791-38E4-E009-B48A-4DC15CF0E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4F751E-F3BD-6A74-18D3-9D6BA8BD5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15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4AEEA-3F3B-C444-B560-6C330DD08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Checkpoint Olivier 08/05/23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B16ED4-DF49-83CB-ABAE-575AAB674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071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41EFF-02FF-6625-0A17-E37C6F91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II/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FCF6E0-83DA-42B2-0648-448A5839C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Méthodo pour analyse des </a:t>
            </a:r>
            <a:r>
              <a:rPr lang="fr-FR" dirty="0" err="1"/>
              <a:t>bootstrap</a:t>
            </a:r>
            <a:r>
              <a:rPr lang="fr-FR" dirty="0"/>
              <a:t> variance :</a:t>
            </a:r>
          </a:p>
          <a:p>
            <a:pPr lvl="1"/>
            <a:r>
              <a:rPr lang="fr-FR" dirty="0"/>
              <a:t>Comparaison avec la std de Hill débiaisé ?</a:t>
            </a:r>
          </a:p>
          <a:p>
            <a:endParaRPr lang="fr-FR" dirty="0"/>
          </a:p>
          <a:p>
            <a:r>
              <a:rPr lang="fr-FR" dirty="0"/>
              <a:t>Quand on fait MA(5) avec innovations de </a:t>
            </a:r>
            <a:r>
              <a:rPr lang="fr-FR" b="1" u="sng" dirty="0" err="1"/>
              <a:t>Student</a:t>
            </a:r>
            <a:endParaRPr lang="fr-FR" b="1" u="sng" dirty="0"/>
          </a:p>
          <a:p>
            <a:pPr lvl="1"/>
            <a:r>
              <a:rPr lang="fr-FR" dirty="0"/>
              <a:t>Il faut prendre la valeur absolue de </a:t>
            </a:r>
            <a:r>
              <a:rPr lang="fr-FR" dirty="0" err="1"/>
              <a:t>Student</a:t>
            </a:r>
            <a:r>
              <a:rPr lang="fr-FR" dirty="0"/>
              <a:t> ? (ou bien valeur absolue de la </a:t>
            </a:r>
            <a:r>
              <a:rPr lang="fr-FR" dirty="0" err="1"/>
              <a:t>moving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Sinon on a des valeurs négatives dans l’estimateur de Hill (et bloque avec le log)</a:t>
            </a:r>
          </a:p>
        </p:txBody>
      </p:sp>
    </p:spTree>
    <p:extLst>
      <p:ext uri="{BB962C8B-B14F-4D97-AF65-F5344CB8AC3E}">
        <p14:creationId xmlns:p14="http://schemas.microsoft.com/office/powerpoint/2010/main" val="101128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65690-9816-40BB-3525-B138A948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AB1449-5B7C-71B0-E3C8-0382DA57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I/ Point sur les estimateurs débiaisés</a:t>
            </a:r>
          </a:p>
          <a:p>
            <a:pPr marL="0" indent="0">
              <a:buNone/>
            </a:pPr>
            <a:r>
              <a:rPr lang="fr-FR" dirty="0"/>
              <a:t>II/ Questions</a:t>
            </a:r>
          </a:p>
        </p:txBody>
      </p:sp>
    </p:spTree>
    <p:extLst>
      <p:ext uri="{BB962C8B-B14F-4D97-AF65-F5344CB8AC3E}">
        <p14:creationId xmlns:p14="http://schemas.microsoft.com/office/powerpoint/2010/main" val="270386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BAAF-69FC-8D15-5BE0-07DF1CC4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 Point sur les estimateurs débiaisés</a:t>
            </a:r>
            <a:br>
              <a:rPr lang="fr-FR" dirty="0"/>
            </a:br>
            <a:r>
              <a:rPr lang="fr-FR" dirty="0"/>
              <a:t>1- Rappel des estimateurs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34530E-8301-82A4-4662-5124E197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6212"/>
            <a:ext cx="5100484" cy="4351338"/>
          </a:xfrm>
        </p:spPr>
        <p:txBody>
          <a:bodyPr/>
          <a:lstStyle/>
          <a:p>
            <a:r>
              <a:rPr lang="fr-FR" dirty="0"/>
              <a:t>Mercadier de Haan Zhou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2D1F6F1-A57F-AA9B-326A-B65986109212}"/>
              </a:ext>
            </a:extLst>
          </p:cNvPr>
          <p:cNvSpPr txBox="1">
            <a:spLocks/>
          </p:cNvSpPr>
          <p:nvPr/>
        </p:nvSpPr>
        <p:spPr>
          <a:xfrm>
            <a:off x="6422923" y="2756212"/>
            <a:ext cx="5100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Gomes de Haan Rodrigues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28AA5F-FDEF-5862-1D40-E63D033E6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078" y="3455278"/>
            <a:ext cx="5380186" cy="153937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6B8608D-0270-8C96-7E5C-1092E7FA4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367100"/>
            <a:ext cx="4663844" cy="63251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B6A8BF-134A-126D-E5F3-78648F3E3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388" y="1526861"/>
            <a:ext cx="4907797" cy="122935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3340F5A-8F01-38F7-8E7F-F13CA7AB7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42" y="3455278"/>
            <a:ext cx="5024552" cy="221126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120720B-137B-35E5-2D2D-AE31AC89844D}"/>
              </a:ext>
            </a:extLst>
          </p:cNvPr>
          <p:cNvSpPr txBox="1"/>
          <p:nvPr/>
        </p:nvSpPr>
        <p:spPr>
          <a:xfrm>
            <a:off x="382555" y="6123543"/>
            <a:ext cx="297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Estimateur n’existe pas toujours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A0BA57F-1A93-C7A4-097E-523F86779D10}"/>
              </a:ext>
            </a:extLst>
          </p:cNvPr>
          <p:cNvSpPr txBox="1"/>
          <p:nvPr/>
        </p:nvSpPr>
        <p:spPr>
          <a:xfrm>
            <a:off x="8640147" y="6123543"/>
            <a:ext cx="29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Estimateur toujours défini</a:t>
            </a:r>
          </a:p>
        </p:txBody>
      </p:sp>
    </p:spTree>
    <p:extLst>
      <p:ext uri="{BB962C8B-B14F-4D97-AF65-F5344CB8AC3E}">
        <p14:creationId xmlns:p14="http://schemas.microsoft.com/office/powerpoint/2010/main" val="301308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BAAF-69FC-8D15-5BE0-07DF1CC4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 Point sur les estimateurs débiaisés</a:t>
            </a:r>
            <a:br>
              <a:rPr lang="fr-FR" dirty="0"/>
            </a:br>
            <a:r>
              <a:rPr lang="fr-FR" dirty="0"/>
              <a:t>2- Application des estimateurs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34530E-8301-82A4-4662-5124E197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0484" cy="4351338"/>
          </a:xfrm>
        </p:spPr>
        <p:txBody>
          <a:bodyPr/>
          <a:lstStyle/>
          <a:p>
            <a:r>
              <a:rPr lang="fr-FR" dirty="0"/>
              <a:t>Mercadier de Haan Zhou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2D1F6F1-A57F-AA9B-326A-B65986109212}"/>
              </a:ext>
            </a:extLst>
          </p:cNvPr>
          <p:cNvSpPr txBox="1">
            <a:spLocks/>
          </p:cNvSpPr>
          <p:nvPr/>
        </p:nvSpPr>
        <p:spPr>
          <a:xfrm>
            <a:off x="6422923" y="1825625"/>
            <a:ext cx="5100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Gomes de Haan Rodrigues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909C8A-83CD-3AFB-FED4-358B119D305F}"/>
              </a:ext>
            </a:extLst>
          </p:cNvPr>
          <p:cNvSpPr txBox="1"/>
          <p:nvPr/>
        </p:nvSpPr>
        <p:spPr>
          <a:xfrm>
            <a:off x="727788" y="2977455"/>
            <a:ext cx="4105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Un peu instable (avec innovations de </a:t>
            </a:r>
            <a:r>
              <a:rPr lang="fr-FR" dirty="0" err="1"/>
              <a:t>Frechet</a:t>
            </a:r>
            <a:r>
              <a:rPr lang="fr-FR" dirty="0"/>
              <a:t> et </a:t>
            </a:r>
            <a:r>
              <a:rPr lang="fr-FR" dirty="0" err="1"/>
              <a:t>Student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/>
              <a:t>Ne marche jamais quand </a:t>
            </a:r>
            <a:r>
              <a:rPr lang="fr-FR" dirty="0" err="1"/>
              <a:t>inv_gamma</a:t>
            </a:r>
            <a:r>
              <a:rPr lang="fr-FR" dirty="0"/>
              <a:t> &gt; 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07C08F1-2820-840F-4DA0-67C3B7BEED55}"/>
              </a:ext>
            </a:extLst>
          </p:cNvPr>
          <p:cNvSpPr txBox="1"/>
          <p:nvPr/>
        </p:nvSpPr>
        <p:spPr>
          <a:xfrm>
            <a:off x="727788" y="4656965"/>
            <a:ext cx="4105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Dans l’article -&gt; l’utilisent sur du « Fréchet » (généralisé sur R) avec </a:t>
            </a:r>
            <a:r>
              <a:rPr lang="fr-FR" dirty="0" err="1"/>
              <a:t>inv_gamma</a:t>
            </a:r>
            <a:r>
              <a:rPr lang="fr-FR" dirty="0"/>
              <a:t> = 1</a:t>
            </a:r>
          </a:p>
          <a:p>
            <a:pPr marL="285750" indent="-285750">
              <a:buFontTx/>
              <a:buChar char="-"/>
            </a:pPr>
            <a:r>
              <a:rPr lang="fr-FR" dirty="0"/>
              <a:t>J’ai envoyé un mail à Gloria pour savoir sur quelles distributions elle l’avait fait tourner sur gamma =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568BCB-C2B4-E948-6307-0B41F7F92188}"/>
              </a:ext>
            </a:extLst>
          </p:cNvPr>
          <p:cNvSpPr txBox="1"/>
          <p:nvPr/>
        </p:nvSpPr>
        <p:spPr>
          <a:xfrm>
            <a:off x="6634065" y="5846544"/>
            <a:ext cx="4105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Très dépendant de </a:t>
            </a:r>
            <a:r>
              <a:rPr lang="fr-FR" dirty="0" err="1"/>
              <a:t>k_order_stat</a:t>
            </a:r>
            <a:r>
              <a:rPr lang="fr-FR" dirty="0"/>
              <a:t> : explose quand il est trop grand</a:t>
            </a:r>
          </a:p>
          <a:p>
            <a:pPr marL="285750" indent="-285750">
              <a:buFontTx/>
              <a:buChar char="-"/>
            </a:pPr>
            <a:r>
              <a:rPr lang="fr-FR" dirty="0"/>
              <a:t>Une plage où est moins biaisé</a:t>
            </a:r>
          </a:p>
        </p:txBody>
      </p:sp>
      <p:pic>
        <p:nvPicPr>
          <p:cNvPr id="11" name="Image 10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1354787C-2700-2C4C-9BD4-C69A9AD34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826" y="2351313"/>
            <a:ext cx="4701676" cy="352625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D8FD2F8-27E5-C5BB-D979-657DB7CC3A3C}"/>
              </a:ext>
            </a:extLst>
          </p:cNvPr>
          <p:cNvSpPr txBox="1"/>
          <p:nvPr/>
        </p:nvSpPr>
        <p:spPr>
          <a:xfrm>
            <a:off x="10390413" y="2351312"/>
            <a:ext cx="1617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Inv_gamma</a:t>
            </a:r>
            <a:r>
              <a:rPr lang="fr-FR" dirty="0"/>
              <a:t> = 3</a:t>
            </a:r>
          </a:p>
          <a:p>
            <a:pPr marL="285750" indent="-285750">
              <a:buFontTx/>
              <a:buChar char="-"/>
            </a:pPr>
            <a:r>
              <a:rPr lang="fr-FR" dirty="0"/>
              <a:t>Ma(10)</a:t>
            </a:r>
          </a:p>
        </p:txBody>
      </p:sp>
    </p:spTree>
    <p:extLst>
      <p:ext uri="{BB962C8B-B14F-4D97-AF65-F5344CB8AC3E}">
        <p14:creationId xmlns:p14="http://schemas.microsoft.com/office/powerpoint/2010/main" val="392040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BAAF-69FC-8D15-5BE0-07DF1CC4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I/ Point sur les estimateurs débiaisés</a:t>
            </a:r>
            <a:br>
              <a:rPr lang="fr-FR" dirty="0"/>
            </a:br>
            <a:r>
              <a:rPr lang="fr-FR" dirty="0"/>
              <a:t>3-a Biais estimateur débiaisé Gomes : variation de la dépendance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D8FD2F8-27E5-C5BB-D979-657DB7CC3A3C}"/>
              </a:ext>
            </a:extLst>
          </p:cNvPr>
          <p:cNvSpPr txBox="1"/>
          <p:nvPr/>
        </p:nvSpPr>
        <p:spPr>
          <a:xfrm>
            <a:off x="415988" y="1690688"/>
            <a:ext cx="422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Inv_gamma</a:t>
            </a:r>
            <a:r>
              <a:rPr lang="fr-FR" dirty="0"/>
              <a:t> = 3</a:t>
            </a:r>
          </a:p>
          <a:p>
            <a:pPr marL="285750" indent="-285750">
              <a:buFontTx/>
              <a:buChar char="-"/>
            </a:pPr>
            <a:r>
              <a:rPr lang="fr-FR" dirty="0"/>
              <a:t>Ma(5)</a:t>
            </a:r>
          </a:p>
        </p:txBody>
      </p:sp>
      <p:pic>
        <p:nvPicPr>
          <p:cNvPr id="12" name="Image 11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E59574E1-5FB8-6AB6-9438-F457F871E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" y="2475671"/>
            <a:ext cx="4443796" cy="333284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0E29A2F-8548-69E9-E612-D2D84116C672}"/>
              </a:ext>
            </a:extLst>
          </p:cNvPr>
          <p:cNvSpPr txBox="1"/>
          <p:nvPr/>
        </p:nvSpPr>
        <p:spPr>
          <a:xfrm>
            <a:off x="4876649" y="1690688"/>
            <a:ext cx="422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Inv_gamma</a:t>
            </a:r>
            <a:r>
              <a:rPr lang="fr-FR" dirty="0"/>
              <a:t> = 3</a:t>
            </a:r>
          </a:p>
          <a:p>
            <a:pPr marL="285750" indent="-285750">
              <a:buFontTx/>
              <a:buChar char="-"/>
            </a:pPr>
            <a:r>
              <a:rPr lang="fr-FR" dirty="0"/>
              <a:t>Ma(10)</a:t>
            </a:r>
          </a:p>
        </p:txBody>
      </p:sp>
      <p:pic>
        <p:nvPicPr>
          <p:cNvPr id="16" name="Image 1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F643DB10-23AD-793A-39EA-35397C167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82" y="2546449"/>
            <a:ext cx="4349426" cy="326206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3138371-3503-673D-C46C-C438B56A7EB8}"/>
              </a:ext>
            </a:extLst>
          </p:cNvPr>
          <p:cNvSpPr txBox="1"/>
          <p:nvPr/>
        </p:nvSpPr>
        <p:spPr>
          <a:xfrm>
            <a:off x="4030824" y="6419461"/>
            <a:ext cx="404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terme de biais on peut s’y retrouver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4F00A6F-4606-BD50-89A6-3A72B057732A}"/>
              </a:ext>
            </a:extLst>
          </p:cNvPr>
          <p:cNvSpPr txBox="1"/>
          <p:nvPr/>
        </p:nvSpPr>
        <p:spPr>
          <a:xfrm>
            <a:off x="9097975" y="1690688"/>
            <a:ext cx="422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Inv_gamma</a:t>
            </a:r>
            <a:r>
              <a:rPr lang="fr-FR" dirty="0"/>
              <a:t> = 3</a:t>
            </a:r>
          </a:p>
          <a:p>
            <a:pPr marL="285750" indent="-285750">
              <a:buFontTx/>
              <a:buChar char="-"/>
            </a:pPr>
            <a:r>
              <a:rPr lang="fr-FR" dirty="0"/>
              <a:t>Ma(30)</a:t>
            </a:r>
          </a:p>
        </p:txBody>
      </p:sp>
      <p:pic>
        <p:nvPicPr>
          <p:cNvPr id="5" name="Image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1CF34083-98B1-1F60-ECBC-196B82D63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80" y="2546449"/>
            <a:ext cx="4349426" cy="326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BAAF-69FC-8D15-5BE0-07DF1CC4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I/ Point sur les estimateurs débiaisés</a:t>
            </a:r>
            <a:br>
              <a:rPr lang="fr-FR" dirty="0"/>
            </a:br>
            <a:r>
              <a:rPr lang="fr-FR" dirty="0"/>
              <a:t>3-b_1 Biais estimateur débiaisé Gomes – variation de gamma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D8FD2F8-27E5-C5BB-D979-657DB7CC3A3C}"/>
              </a:ext>
            </a:extLst>
          </p:cNvPr>
          <p:cNvSpPr txBox="1"/>
          <p:nvPr/>
        </p:nvSpPr>
        <p:spPr>
          <a:xfrm>
            <a:off x="415988" y="1690688"/>
            <a:ext cx="422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Inv_gamma</a:t>
            </a:r>
            <a:r>
              <a:rPr lang="fr-FR" dirty="0"/>
              <a:t> = 0,3</a:t>
            </a:r>
          </a:p>
          <a:p>
            <a:pPr marL="285750" indent="-285750">
              <a:buFontTx/>
              <a:buChar char="-"/>
            </a:pPr>
            <a:r>
              <a:rPr lang="fr-FR" dirty="0"/>
              <a:t>Ma(10)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0E29A2F-8548-69E9-E612-D2D84116C672}"/>
              </a:ext>
            </a:extLst>
          </p:cNvPr>
          <p:cNvSpPr txBox="1"/>
          <p:nvPr/>
        </p:nvSpPr>
        <p:spPr>
          <a:xfrm>
            <a:off x="5721999" y="1690688"/>
            <a:ext cx="245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Inv_gamma</a:t>
            </a:r>
            <a:r>
              <a:rPr lang="fr-FR" dirty="0"/>
              <a:t> = 0,5</a:t>
            </a:r>
          </a:p>
          <a:p>
            <a:pPr marL="285750" indent="-285750">
              <a:buFontTx/>
              <a:buChar char="-"/>
            </a:pPr>
            <a:r>
              <a:rPr lang="fr-FR" dirty="0"/>
              <a:t>Ma(10)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3138371-3503-673D-C46C-C438B56A7EB8}"/>
              </a:ext>
            </a:extLst>
          </p:cNvPr>
          <p:cNvSpPr txBox="1"/>
          <p:nvPr/>
        </p:nvSpPr>
        <p:spPr>
          <a:xfrm>
            <a:off x="1903445" y="6279502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terme de biais on peut s’y retrouver </a:t>
            </a:r>
          </a:p>
          <a:p>
            <a:r>
              <a:rPr lang="fr-FR" dirty="0"/>
              <a:t>(pour </a:t>
            </a:r>
            <a:r>
              <a:rPr lang="fr-FR" dirty="0" err="1"/>
              <a:t>inv_gamma</a:t>
            </a:r>
            <a:r>
              <a:rPr lang="fr-FR" dirty="0"/>
              <a:t> &lt; 1 les estimateurs biaisés et débiaisé se valent)</a:t>
            </a:r>
          </a:p>
        </p:txBody>
      </p:sp>
      <p:pic>
        <p:nvPicPr>
          <p:cNvPr id="6" name="Image 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E9F50C18-F1A5-AC55-AEC1-9F017751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" y="2556588"/>
            <a:ext cx="4963885" cy="3722914"/>
          </a:xfrm>
          <a:prstGeom prst="rect">
            <a:avLst/>
          </a:prstGeom>
        </p:spPr>
      </p:pic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9D2D09B-EB28-8F1F-82FC-734A94D76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20" y="2721573"/>
            <a:ext cx="4798423" cy="35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6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BAAF-69FC-8D15-5BE0-07DF1CC4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I/ Point sur les estimateurs débiaisés</a:t>
            </a:r>
            <a:br>
              <a:rPr lang="fr-FR" dirty="0"/>
            </a:br>
            <a:r>
              <a:rPr lang="fr-FR" dirty="0"/>
              <a:t>3-b_2 Biais estimateur débiaisé Gomes – variation de gamma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D8FD2F8-27E5-C5BB-D979-657DB7CC3A3C}"/>
              </a:ext>
            </a:extLst>
          </p:cNvPr>
          <p:cNvSpPr txBox="1"/>
          <p:nvPr/>
        </p:nvSpPr>
        <p:spPr>
          <a:xfrm>
            <a:off x="415988" y="1690688"/>
            <a:ext cx="422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Inv_gamma</a:t>
            </a:r>
            <a:r>
              <a:rPr lang="fr-FR" dirty="0"/>
              <a:t> = 1</a:t>
            </a:r>
          </a:p>
          <a:p>
            <a:pPr marL="285750" indent="-285750">
              <a:buFontTx/>
              <a:buChar char="-"/>
            </a:pPr>
            <a:r>
              <a:rPr lang="fr-FR" dirty="0"/>
              <a:t>Ma(10)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0E29A2F-8548-69E9-E612-D2D84116C672}"/>
              </a:ext>
            </a:extLst>
          </p:cNvPr>
          <p:cNvSpPr txBox="1"/>
          <p:nvPr/>
        </p:nvSpPr>
        <p:spPr>
          <a:xfrm>
            <a:off x="4825093" y="1690688"/>
            <a:ext cx="245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Inv_gamma</a:t>
            </a:r>
            <a:r>
              <a:rPr lang="fr-FR" dirty="0"/>
              <a:t> = 5</a:t>
            </a:r>
          </a:p>
          <a:p>
            <a:pPr marL="285750" indent="-285750">
              <a:buFontTx/>
              <a:buChar char="-"/>
            </a:pPr>
            <a:r>
              <a:rPr lang="fr-FR" dirty="0"/>
              <a:t>Ma(10)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3138371-3503-673D-C46C-C438B56A7EB8}"/>
              </a:ext>
            </a:extLst>
          </p:cNvPr>
          <p:cNvSpPr txBox="1"/>
          <p:nvPr/>
        </p:nvSpPr>
        <p:spPr>
          <a:xfrm>
            <a:off x="1654627" y="6020906"/>
            <a:ext cx="10027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terme de biais on peut s’y retrouver (effet s’estompe pour </a:t>
            </a:r>
            <a:r>
              <a:rPr lang="fr-FR" dirty="0" err="1"/>
              <a:t>inv_gamma</a:t>
            </a:r>
            <a:r>
              <a:rPr lang="fr-FR" dirty="0"/>
              <a:t> grand)</a:t>
            </a:r>
          </a:p>
          <a:p>
            <a:r>
              <a:rPr lang="fr-FR" dirty="0"/>
              <a:t>(quand </a:t>
            </a:r>
            <a:r>
              <a:rPr lang="fr-FR" dirty="0" err="1"/>
              <a:t>inv_gamma</a:t>
            </a:r>
            <a:r>
              <a:rPr lang="fr-FR" dirty="0"/>
              <a:t> &gt;=1 l’estimateur débiaisé s’en sort un peu mieux pour certains </a:t>
            </a:r>
            <a:r>
              <a:rPr lang="fr-FR" dirty="0" err="1"/>
              <a:t>k_order_stat</a:t>
            </a:r>
            <a:r>
              <a:rPr lang="fr-FR" dirty="0"/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2771A90-98A8-5071-B5DE-DE87FF118A7C}"/>
              </a:ext>
            </a:extLst>
          </p:cNvPr>
          <p:cNvSpPr txBox="1"/>
          <p:nvPr/>
        </p:nvSpPr>
        <p:spPr>
          <a:xfrm>
            <a:off x="9415754" y="1690688"/>
            <a:ext cx="245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Inv_gamma</a:t>
            </a:r>
            <a:r>
              <a:rPr lang="fr-FR" dirty="0"/>
              <a:t> = 10</a:t>
            </a:r>
          </a:p>
          <a:p>
            <a:pPr marL="285750" indent="-285750">
              <a:buFontTx/>
              <a:buChar char="-"/>
            </a:pPr>
            <a:r>
              <a:rPr lang="fr-FR" dirty="0"/>
              <a:t>Ma(10)</a:t>
            </a:r>
          </a:p>
        </p:txBody>
      </p:sp>
      <p:pic>
        <p:nvPicPr>
          <p:cNvPr id="5" name="Image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E7973DC-FEB6-15AB-8CF8-951A45CCB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8" y="2738647"/>
            <a:ext cx="4040157" cy="3030118"/>
          </a:xfrm>
          <a:prstGeom prst="rect">
            <a:avLst/>
          </a:prstGeom>
        </p:spPr>
      </p:pic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731FA253-C6B0-CF1E-871D-7673E4485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95" y="2734365"/>
            <a:ext cx="4045867" cy="3034400"/>
          </a:xfrm>
          <a:prstGeom prst="rect">
            <a:avLst/>
          </a:prstGeom>
        </p:spPr>
      </p:pic>
      <p:pic>
        <p:nvPicPr>
          <p:cNvPr id="10" name="Image 9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478CE615-43EF-AE82-1FA9-4BCAF3BB0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870" y="2837044"/>
            <a:ext cx="3772056" cy="282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8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BAAF-69FC-8D15-5BE0-07DF1CC4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 Point sur les estimateurs débiaisés</a:t>
            </a:r>
            <a:br>
              <a:rPr lang="fr-FR" dirty="0"/>
            </a:br>
            <a:r>
              <a:rPr lang="fr-FR" dirty="0"/>
              <a:t>4- Std estimateur débiaisé Gomes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D8FD2F8-27E5-C5BB-D979-657DB7CC3A3C}"/>
              </a:ext>
            </a:extLst>
          </p:cNvPr>
          <p:cNvSpPr txBox="1"/>
          <p:nvPr/>
        </p:nvSpPr>
        <p:spPr>
          <a:xfrm>
            <a:off x="415988" y="1690688"/>
            <a:ext cx="422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Inv_gamma</a:t>
            </a:r>
            <a:r>
              <a:rPr lang="fr-FR" dirty="0"/>
              <a:t> = 3</a:t>
            </a:r>
          </a:p>
          <a:p>
            <a:pPr marL="285750" indent="-285750">
              <a:buFontTx/>
              <a:buChar char="-"/>
            </a:pPr>
            <a:r>
              <a:rPr lang="fr-FR" dirty="0"/>
              <a:t>Ma(5)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0E29A2F-8548-69E9-E612-D2D84116C672}"/>
              </a:ext>
            </a:extLst>
          </p:cNvPr>
          <p:cNvSpPr txBox="1"/>
          <p:nvPr/>
        </p:nvSpPr>
        <p:spPr>
          <a:xfrm>
            <a:off x="6178613" y="1690688"/>
            <a:ext cx="422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Inv_gamma</a:t>
            </a:r>
            <a:r>
              <a:rPr lang="fr-FR" dirty="0"/>
              <a:t> = 3</a:t>
            </a:r>
          </a:p>
          <a:p>
            <a:pPr marL="285750" indent="-285750">
              <a:buFontTx/>
              <a:buChar char="-"/>
            </a:pPr>
            <a:r>
              <a:rPr lang="fr-FR" dirty="0"/>
              <a:t>Ma(10)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3138371-3503-673D-C46C-C438B56A7EB8}"/>
              </a:ext>
            </a:extLst>
          </p:cNvPr>
          <p:cNvSpPr txBox="1"/>
          <p:nvPr/>
        </p:nvSpPr>
        <p:spPr>
          <a:xfrm>
            <a:off x="4030824" y="6419461"/>
            <a:ext cx="404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terme de std elle explose trop vite</a:t>
            </a:r>
          </a:p>
        </p:txBody>
      </p:sp>
      <p:pic>
        <p:nvPicPr>
          <p:cNvPr id="4" name="Image 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4428BF17-CF56-AEA6-A526-E9E9B87E4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47" y="2468880"/>
            <a:ext cx="5044751" cy="3783563"/>
          </a:xfrm>
          <a:prstGeom prst="rect">
            <a:avLst/>
          </a:prstGeom>
        </p:spPr>
      </p:pic>
      <p:pic>
        <p:nvPicPr>
          <p:cNvPr id="6" name="Image 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F85A0043-C085-8B8F-A404-85CE6EA5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8" y="2504037"/>
            <a:ext cx="5115664" cy="38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5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BAAF-69FC-8D15-5BE0-07DF1CC4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 Point sur les estimateurs débiaisés</a:t>
            </a:r>
            <a:br>
              <a:rPr lang="fr-FR" dirty="0"/>
            </a:br>
            <a:r>
              <a:rPr lang="fr-FR" dirty="0"/>
              <a:t>5- Méthode de confirmation de la std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C434E4-319F-420A-4E96-2E171D1D1E84}"/>
              </a:ext>
            </a:extLst>
          </p:cNvPr>
          <p:cNvSpPr txBox="1"/>
          <p:nvPr/>
        </p:nvSpPr>
        <p:spPr>
          <a:xfrm>
            <a:off x="1136974" y="1723013"/>
            <a:ext cx="4702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compare toujours la std </a:t>
            </a:r>
            <a:r>
              <a:rPr lang="fr-FR" dirty="0" err="1"/>
              <a:t>bootstrap</a:t>
            </a:r>
            <a:r>
              <a:rPr lang="fr-FR" dirty="0"/>
              <a:t> à la std de l’estimateur de la std MC du Hill (non débiaisé) ?</a:t>
            </a:r>
          </a:p>
        </p:txBody>
      </p:sp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17B1514-6D2F-E704-F2A5-FCB093D45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3" y="2313992"/>
            <a:ext cx="4790503" cy="359287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23BF3F3-D050-1CF1-6054-23775D93698E}"/>
              </a:ext>
            </a:extLst>
          </p:cNvPr>
          <p:cNvSpPr txBox="1"/>
          <p:nvPr/>
        </p:nvSpPr>
        <p:spPr>
          <a:xfrm>
            <a:off x="665000" y="5971519"/>
            <a:ext cx="470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MA(5) </a:t>
            </a:r>
            <a:r>
              <a:rPr lang="fr-FR" dirty="0" err="1"/>
              <a:t>inv_gamma</a:t>
            </a:r>
            <a:r>
              <a:rPr lang="fr-FR" dirty="0"/>
              <a:t> = 3 </a:t>
            </a:r>
            <a:r>
              <a:rPr lang="fr-FR" dirty="0" err="1"/>
              <a:t>block_size</a:t>
            </a:r>
            <a:r>
              <a:rPr lang="fr-FR" dirty="0"/>
              <a:t>=30 </a:t>
            </a:r>
          </a:p>
        </p:txBody>
      </p:sp>
      <p:pic>
        <p:nvPicPr>
          <p:cNvPr id="10" name="Image 9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14677683-1B2C-FBDF-4E24-963C1400E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01669"/>
            <a:ext cx="4583819" cy="343786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E86810C-D82C-24B2-243A-356DE8E43FF7}"/>
              </a:ext>
            </a:extLst>
          </p:cNvPr>
          <p:cNvSpPr txBox="1"/>
          <p:nvPr/>
        </p:nvSpPr>
        <p:spPr>
          <a:xfrm>
            <a:off x="6571278" y="5971519"/>
            <a:ext cx="470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MA(10) </a:t>
            </a:r>
            <a:r>
              <a:rPr lang="fr-FR" dirty="0" err="1"/>
              <a:t>inv_gamma</a:t>
            </a:r>
            <a:r>
              <a:rPr lang="fr-FR" dirty="0"/>
              <a:t> = 3 </a:t>
            </a:r>
            <a:r>
              <a:rPr lang="fr-FR" dirty="0" err="1"/>
              <a:t>bloack_size</a:t>
            </a:r>
            <a:r>
              <a:rPr lang="fr-FR" dirty="0"/>
              <a:t> = 30 </a:t>
            </a:r>
          </a:p>
        </p:txBody>
      </p:sp>
    </p:spTree>
    <p:extLst>
      <p:ext uri="{BB962C8B-B14F-4D97-AF65-F5344CB8AC3E}">
        <p14:creationId xmlns:p14="http://schemas.microsoft.com/office/powerpoint/2010/main" val="2765984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516</Words>
  <Application>Microsoft Office PowerPoint</Application>
  <PresentationFormat>Grand écran</PresentationFormat>
  <Paragraphs>60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Checkpoint Olivier 08/05/23</vt:lpstr>
      <vt:lpstr>Présentation PowerPoint</vt:lpstr>
      <vt:lpstr>I/ Point sur les estimateurs débiaisés 1- Rappel des estimateurs</vt:lpstr>
      <vt:lpstr>I/ Point sur les estimateurs débiaisés 2- Application des estimateurs</vt:lpstr>
      <vt:lpstr>I/ Point sur les estimateurs débiaisés 3-a Biais estimateur débiaisé Gomes : variation de la dépendance</vt:lpstr>
      <vt:lpstr>I/ Point sur les estimateurs débiaisés 3-b_1 Biais estimateur débiaisé Gomes – variation de gamma</vt:lpstr>
      <vt:lpstr>I/ Point sur les estimateurs débiaisés 3-b_2 Biais estimateur débiaisé Gomes – variation de gamma</vt:lpstr>
      <vt:lpstr>I/ Point sur les estimateurs débiaisés 4- Std estimateur débiaisé Gomes</vt:lpstr>
      <vt:lpstr>I/ Point sur les estimateurs débiaisés 5- Méthode de confirmation de la std</vt:lpstr>
      <vt:lpstr>II/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Olivier 08/05/23</dc:title>
  <dc:creator>Antoine DOIZE X2017</dc:creator>
  <cp:lastModifiedBy>Antoine DOIZE X2017</cp:lastModifiedBy>
  <cp:revision>17</cp:revision>
  <dcterms:created xsi:type="dcterms:W3CDTF">2023-05-08T17:19:48Z</dcterms:created>
  <dcterms:modified xsi:type="dcterms:W3CDTF">2023-08-27T21:19:17Z</dcterms:modified>
</cp:coreProperties>
</file>