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6" r:id="rId4"/>
    <p:sldId id="294" r:id="rId5"/>
    <p:sldId id="295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3CFAF-2DAE-2E43-8F5A-A50028C26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521854-B92E-340F-D8BE-42B99FFFC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08C6C-66EC-33FF-B2FA-733A4955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9DCAE-7E3E-6863-2FC1-2FA716D0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1B3B0-DCFB-C0D5-8B25-4718DD9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4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9D993-D8D8-D710-8F4E-BDB9114F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387DA-8C48-84D4-A0DB-D1F10ED8B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8C6A0-0C7F-4EE2-D897-12809753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C8762-215C-8F31-AC76-E68897D3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0F85EB-BEA1-75D1-D642-1FC668C7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30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C63EAA-7FEF-6322-5D2D-9941C4015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C42906-184E-8BFB-6272-F512D500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0AA57-F854-A04E-859E-7402DD30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02107-578A-88E5-01C3-8D69DAA9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900A7-40B9-3517-8F13-DA3DF83D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84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3E4D3-0D82-0724-6187-628F9145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C2FAAB-B2D1-514E-4E3D-1920FF0F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4A3D37-7B05-C48E-A0A5-D438782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EC39E-18DA-10AE-E82D-4185CB98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44CE02-C5C0-1349-CBA4-B8D266F0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074A8-0FBC-4FCB-7701-DA60F98D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003BF-7735-2F54-9385-D5DB0944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731BA-E84F-E0A7-4D51-E868C168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E9E46-B3E8-F8CE-083C-54867951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D32ED-0E13-3D82-B897-5853EAFC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4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4D81C-614C-8D53-2100-32CDA3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5C687-9CBF-E11E-7360-5F193331B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AE973A-9906-0C12-5F8E-3E8261D37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A6CC95-AD6F-85B7-ABF3-209764E6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6B1BC-5C5D-2520-4A7C-0E7AA6F9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EDDC37-E260-01C0-D3D7-F9B5CAB7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6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5BF3F-9082-94C8-D800-DCAC9AF6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84FCA5-D81F-B391-249D-F513D1CA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ACA4D5-E3DE-8727-6D61-D78F2F85B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3E475C-D468-302D-F6B0-C6E242473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41D2E1-E3EF-E59C-FF17-FC1CD0F30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72F3B7-5E80-6BFD-B39E-27D2A469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6D3643-3347-D0C8-722E-9C0F548E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54C9C9-662B-4B67-AB15-EE57BAD6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FE3D1-AB1A-01D6-07A5-795477A4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AA9905-58F0-2BEA-F637-35E21BB8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C613F6-DB72-34B5-F3BB-E2AA6E03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9672BB-B342-9261-51E2-932C91A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5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47F1CE-ED09-A52A-A948-E1D5F2C6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C28503-E717-E915-F70F-8C81B756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F1399-A4DA-8F3F-DAA2-906B25D9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90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29365-B20E-A906-C761-065EDB10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67807-963B-31F0-5E24-2A0721D4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2E14D9-59C7-0523-9DFD-184F32D8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DF580A-46EA-12A2-43CD-25E6E05E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C343F-F080-127A-5391-EE297CB2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8FDEB4-FD22-DA17-7A2A-A80700F9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2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2C7FB-CAF5-6793-4CDF-8D03400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63DFDF-DE09-3EC6-2872-D3528FEA6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8A250-71DC-2348-9312-777D0B74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A4D683-28AB-A748-1C90-21F66188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C9C92E-05B9-A27D-E375-4DD9692B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CEB223-7895-BD64-949C-0696BE43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8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B37C90-533F-A340-C3F2-540E9A45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910DB5-B22F-6AA1-C57D-6D0A6C1D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14F20-9400-F79C-7CBF-58C7E386F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4685-1B12-4F36-A432-A888E4BECBC1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81791-38E4-E009-B48A-4DC15CF0E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F751E-F3BD-6A74-18D3-9D6BA8BD5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95B9-8D27-4E1B-A1E4-816BCBEC9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1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4AEEA-3F3B-C444-B560-6C330DD08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Checkpoint Olivier 31/05/23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B16ED4-DF49-83CB-ABAE-575AAB674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71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65690-9816-40BB-3525-B138A94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B1449-5B7C-71B0-E3C8-0382DA5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I/ Check : Le </a:t>
            </a:r>
            <a:r>
              <a:rPr lang="fr-FR" dirty="0" err="1"/>
              <a:t>bootstrap</a:t>
            </a:r>
            <a:r>
              <a:rPr lang="fr-FR" dirty="0"/>
              <a:t> peut-il débiaiser ?</a:t>
            </a:r>
          </a:p>
          <a:p>
            <a:pPr marL="0" indent="0">
              <a:buNone/>
            </a:pPr>
            <a:r>
              <a:rPr lang="fr-FR" dirty="0"/>
              <a:t>II/ Estimateur de Hill sur max de blocks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6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BAAF-69FC-8D15-5BE0-07DF1CC4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I/ Check : le </a:t>
            </a:r>
            <a:r>
              <a:rPr lang="fr-FR" dirty="0" err="1"/>
              <a:t>bootstrap</a:t>
            </a:r>
            <a:r>
              <a:rPr lang="fr-FR" dirty="0"/>
              <a:t> peut-il servir à débiaiser</a:t>
            </a:r>
            <a:br>
              <a:rPr lang="fr-FR" dirty="0"/>
            </a:br>
            <a:r>
              <a:rPr lang="fr-FR" dirty="0"/>
              <a:t>1- Rappel du test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447C15-7466-43D8-7BF5-D02FAF30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2653" cy="4351338"/>
          </a:xfrm>
        </p:spPr>
        <p:txBody>
          <a:bodyPr/>
          <a:lstStyle/>
          <a:p>
            <a:r>
              <a:rPr lang="fr-FR" dirty="0"/>
              <a:t>On veut checker si le </a:t>
            </a:r>
            <a:r>
              <a:rPr lang="fr-FR" dirty="0" err="1"/>
              <a:t>bootstrap</a:t>
            </a:r>
            <a:r>
              <a:rPr lang="fr-FR" dirty="0"/>
              <a:t> peut servir à débiaiser :</a:t>
            </a:r>
          </a:p>
          <a:p>
            <a:pPr lvl="1"/>
            <a:r>
              <a:rPr lang="fr-FR" dirty="0"/>
              <a:t>Sur un </a:t>
            </a:r>
            <a:r>
              <a:rPr lang="fr-FR" dirty="0" err="1"/>
              <a:t>sample</a:t>
            </a:r>
            <a:r>
              <a:rPr lang="fr-FR" dirty="0"/>
              <a:t> donné (données réelles avec dépendance) on a une estimation de Hill : elle a un biais</a:t>
            </a:r>
          </a:p>
          <a:p>
            <a:pPr lvl="1"/>
            <a:r>
              <a:rPr lang="fr-FR" dirty="0"/>
              <a:t>Calcul de l’estimateur </a:t>
            </a:r>
            <a:r>
              <a:rPr lang="fr-FR" dirty="0" err="1"/>
              <a:t>bootstrap</a:t>
            </a:r>
            <a:r>
              <a:rPr lang="fr-FR" dirty="0"/>
              <a:t> : a-t-elle le même biais ? Ou est-il débiaisé / a-t-il un autre biais ?</a:t>
            </a:r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89649986-8F5C-5680-39F3-51C94607AEB5}"/>
              </a:ext>
            </a:extLst>
          </p:cNvPr>
          <p:cNvSpPr txBox="1">
            <a:spLocks/>
          </p:cNvSpPr>
          <p:nvPr/>
        </p:nvSpPr>
        <p:spPr>
          <a:xfrm>
            <a:off x="6315973" y="1825625"/>
            <a:ext cx="5122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calcule différents estimateurs :</a:t>
            </a:r>
          </a:p>
          <a:p>
            <a:pPr lvl="1"/>
            <a:r>
              <a:rPr lang="fr-FR" dirty="0"/>
              <a:t>Estimateur de Hill sur le </a:t>
            </a:r>
            <a:r>
              <a:rPr lang="fr-FR" dirty="0" err="1"/>
              <a:t>sample</a:t>
            </a:r>
            <a:endParaRPr lang="fr-FR" dirty="0"/>
          </a:p>
          <a:p>
            <a:pPr lvl="1"/>
            <a:r>
              <a:rPr lang="fr-FR" dirty="0"/>
              <a:t>Estimateur de Hill sur un </a:t>
            </a:r>
            <a:r>
              <a:rPr lang="fr-FR" dirty="0" err="1"/>
              <a:t>bootstrap</a:t>
            </a:r>
            <a:r>
              <a:rPr lang="fr-FR" dirty="0"/>
              <a:t> du </a:t>
            </a:r>
            <a:r>
              <a:rPr lang="fr-FR" dirty="0" err="1"/>
              <a:t>sample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0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2BDE5-9CF7-6173-C078-BCFDA45E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018" y="1825625"/>
            <a:ext cx="4592782" cy="4351338"/>
          </a:xfrm>
        </p:spPr>
        <p:txBody>
          <a:bodyPr/>
          <a:lstStyle/>
          <a:p>
            <a:r>
              <a:rPr lang="fr-FR" dirty="0"/>
              <a:t>L’estimateur de Hill sur des données dépendantes a un biais</a:t>
            </a:r>
          </a:p>
          <a:p>
            <a:r>
              <a:rPr lang="fr-FR" dirty="0"/>
              <a:t>L’estimateur </a:t>
            </a:r>
            <a:r>
              <a:rPr lang="fr-FR" dirty="0" err="1"/>
              <a:t>bootstrap</a:t>
            </a:r>
            <a:r>
              <a:rPr lang="fr-FR" dirty="0"/>
              <a:t> aura à peu près le même biais</a:t>
            </a:r>
          </a:p>
          <a:p>
            <a:r>
              <a:rPr lang="fr-FR" dirty="0"/>
              <a:t>On ne peut pas retrouver le biais grâce au </a:t>
            </a:r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E20F843-7998-0B59-028C-2FB5DB74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I/ Check : le </a:t>
            </a:r>
            <a:r>
              <a:rPr lang="fr-FR" dirty="0" err="1"/>
              <a:t>bootstrap</a:t>
            </a:r>
            <a:r>
              <a:rPr lang="fr-FR" dirty="0"/>
              <a:t> peut-il servir à débiaiser</a:t>
            </a:r>
            <a:br>
              <a:rPr lang="fr-FR" dirty="0"/>
            </a:br>
            <a:r>
              <a:rPr lang="fr-FR" dirty="0"/>
              <a:t>2- Résultats</a:t>
            </a:r>
          </a:p>
        </p:txBody>
      </p:sp>
      <p:pic>
        <p:nvPicPr>
          <p:cNvPr id="11" name="Image 10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BADC746C-F174-75EC-AC11-BD1E92351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3" y="1897893"/>
            <a:ext cx="5084074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D5D77-DCCF-86AB-A286-AE66A72A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 Estimateur de Hill sur max de blocks</a:t>
            </a:r>
            <a:br>
              <a:rPr lang="fr-FR" dirty="0"/>
            </a:br>
            <a:r>
              <a:rPr lang="fr-FR" dirty="0"/>
              <a:t>1- Données max de blocks disjoints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C360C-8112-1A75-ECCC-BC5FD0C9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25" y="1763885"/>
            <a:ext cx="3800475" cy="4351338"/>
          </a:xfrm>
        </p:spPr>
        <p:txBody>
          <a:bodyPr>
            <a:normAutofit/>
          </a:bodyPr>
          <a:lstStyle/>
          <a:p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of </a:t>
            </a:r>
            <a:r>
              <a:rPr lang="fr-FR" dirty="0" err="1"/>
              <a:t>Frechet</a:t>
            </a:r>
            <a:endParaRPr lang="fr-FR" dirty="0"/>
          </a:p>
          <a:p>
            <a:r>
              <a:rPr lang="fr-FR" dirty="0" err="1"/>
              <a:t>Get</a:t>
            </a:r>
            <a:r>
              <a:rPr lang="fr-FR" dirty="0"/>
              <a:t> block maxima </a:t>
            </a:r>
            <a:r>
              <a:rPr lang="fr-FR" dirty="0" err="1"/>
              <a:t>with</a:t>
            </a:r>
            <a:endParaRPr lang="fr-FR" dirty="0"/>
          </a:p>
          <a:p>
            <a:pPr lvl="1"/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size 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slide = </a:t>
            </a:r>
            <a:r>
              <a:rPr lang="fr-FR" dirty="0" err="1"/>
              <a:t>window</a:t>
            </a:r>
            <a:r>
              <a:rPr lang="fr-FR" dirty="0"/>
              <a:t> size (disjoint blocks)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E87F8B-7273-EBA8-3C7F-C4B3365C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885"/>
            <a:ext cx="6419850" cy="50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3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D5D77-DCCF-86AB-A286-AE66A72A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II/ Estimateur de Hill sur max de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C360C-8112-1A75-ECCC-BC5FD0C9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55" y="3816350"/>
            <a:ext cx="4231720" cy="2708340"/>
          </a:xfrm>
        </p:spPr>
        <p:txBody>
          <a:bodyPr>
            <a:normAutofit/>
          </a:bodyPr>
          <a:lstStyle/>
          <a:p>
            <a:r>
              <a:rPr lang="fr-FR" dirty="0"/>
              <a:t>Données latentes : ma(20)</a:t>
            </a:r>
          </a:p>
          <a:p>
            <a:r>
              <a:rPr lang="fr-FR" dirty="0"/>
              <a:t>Plus les blocs sont gros, moins les données sont dépendantes</a:t>
            </a:r>
          </a:p>
          <a:p>
            <a:r>
              <a:rPr lang="fr-FR" dirty="0"/>
              <a:t>Pas de différence à partir de 20 (données </a:t>
            </a:r>
            <a:r>
              <a:rPr lang="fr-FR" dirty="0" err="1"/>
              <a:t>i.i.d</a:t>
            </a:r>
            <a:r>
              <a:rPr lang="fr-FR" dirty="0"/>
              <a:t>.)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95D31CE-015F-4121-7EC9-8CEB9D41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6" y="960466"/>
            <a:ext cx="3445262" cy="27209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6AC40FA-1206-A7A8-5299-FE926BDD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66" y="973064"/>
            <a:ext cx="3413768" cy="27083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53D1FC0-2C62-E359-5E95-A479B799A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32" y="1108010"/>
            <a:ext cx="3413768" cy="270834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EDD56CA-4022-3005-11B2-84B4924F1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211" y="4070757"/>
            <a:ext cx="3375977" cy="26957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353C36B-5A0C-1D66-AB00-8585119DD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2801" y="4010535"/>
            <a:ext cx="3413768" cy="27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09DAE-17A7-189E-1D43-EB20175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II/ Estimateur de Hill sur max de blocs</a:t>
            </a:r>
            <a:br>
              <a:rPr lang="fr-FR" dirty="0"/>
            </a:br>
            <a:r>
              <a:rPr lang="fr-FR" sz="3600" dirty="0"/>
              <a:t>2- Comportement des estimateurs sur données block maxima : moyenne</a:t>
            </a:r>
            <a:endParaRPr lang="fr-FR" dirty="0"/>
          </a:p>
        </p:txBody>
      </p:sp>
      <p:pic>
        <p:nvPicPr>
          <p:cNvPr id="7" name="Image 6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D8A72126-E3E2-A59A-DB99-44803D18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0" y="1690688"/>
            <a:ext cx="6926580" cy="51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09DAE-17A7-189E-1D43-EB20175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II/ Estimateur de Hill sur max de blocs</a:t>
            </a:r>
            <a:br>
              <a:rPr lang="fr-FR" dirty="0"/>
            </a:br>
            <a:r>
              <a:rPr lang="fr-FR" sz="3600" dirty="0"/>
              <a:t>2- Comportement des estimateurs sur données block maxima : écart-type</a:t>
            </a:r>
            <a:endParaRPr lang="fr-FR" dirty="0"/>
          </a:p>
        </p:txBody>
      </p:sp>
      <p:pic>
        <p:nvPicPr>
          <p:cNvPr id="4" name="Image 3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9C87BCE1-52EE-CDDC-17CC-AA50D0B1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44" y="1690688"/>
            <a:ext cx="6517005" cy="48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6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270</Words>
  <Application>Microsoft Office PowerPoint</Application>
  <PresentationFormat>Grand écran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Checkpoint Olivier 31/05/23</vt:lpstr>
      <vt:lpstr>Présentation PowerPoint</vt:lpstr>
      <vt:lpstr>I/ Check : le bootstrap peut-il servir à débiaiser 1- Rappel du test</vt:lpstr>
      <vt:lpstr>I/ Check : le bootstrap peut-il servir à débiaiser 2- Résultats</vt:lpstr>
      <vt:lpstr>II/ Estimateur de Hill sur max de blocks 1- Données max de blocks disjoints</vt:lpstr>
      <vt:lpstr>II/ Estimateur de Hill sur max de blocks</vt:lpstr>
      <vt:lpstr>II/ Estimateur de Hill sur max de blocs 2- Comportement des estimateurs sur données block maxima : moyenne</vt:lpstr>
      <vt:lpstr>II/ Estimateur de Hill sur max de blocs 2- Comportement des estimateurs sur données block maxima : écart-type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Olivier 08/05/23</dc:title>
  <dc:creator>Antoine DOIZE X2017</dc:creator>
  <cp:lastModifiedBy>Antoine DOIZE X2017</cp:lastModifiedBy>
  <cp:revision>18</cp:revision>
  <dcterms:created xsi:type="dcterms:W3CDTF">2023-05-08T17:19:48Z</dcterms:created>
  <dcterms:modified xsi:type="dcterms:W3CDTF">2023-05-30T23:46:47Z</dcterms:modified>
</cp:coreProperties>
</file>