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2" r:id="rId3"/>
    <p:sldId id="259" r:id="rId4"/>
    <p:sldId id="269" r:id="rId5"/>
    <p:sldId id="299" r:id="rId6"/>
    <p:sldId id="300" r:id="rId7"/>
    <p:sldId id="257" r:id="rId8"/>
    <p:sldId id="273" r:id="rId9"/>
    <p:sldId id="274" r:id="rId10"/>
    <p:sldId id="301" r:id="rId11"/>
    <p:sldId id="275" r:id="rId12"/>
    <p:sldId id="276" r:id="rId13"/>
    <p:sldId id="277" r:id="rId14"/>
    <p:sldId id="279" r:id="rId15"/>
    <p:sldId id="278" r:id="rId16"/>
    <p:sldId id="280" r:id="rId17"/>
    <p:sldId id="302" r:id="rId18"/>
    <p:sldId id="281" r:id="rId19"/>
    <p:sldId id="282" r:id="rId20"/>
    <p:sldId id="283" r:id="rId21"/>
    <p:sldId id="285" r:id="rId22"/>
    <p:sldId id="286" r:id="rId23"/>
    <p:sldId id="287" r:id="rId24"/>
    <p:sldId id="288" r:id="rId25"/>
    <p:sldId id="291" r:id="rId26"/>
    <p:sldId id="293" r:id="rId27"/>
    <p:sldId id="294" r:id="rId28"/>
    <p:sldId id="292" r:id="rId29"/>
    <p:sldId id="289" r:id="rId30"/>
    <p:sldId id="270" r:id="rId31"/>
    <p:sldId id="297" r:id="rId32"/>
    <p:sldId id="298" r:id="rId33"/>
    <p:sldId id="296" r:id="rId34"/>
    <p:sldId id="271" r:id="rId35"/>
    <p:sldId id="28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9F9F"/>
    <a:srgbClr val="FBA7A7"/>
    <a:srgbClr val="FAA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405" autoAdjust="0"/>
  </p:normalViewPr>
  <p:slideViewPr>
    <p:cSldViewPr snapToGrid="0">
      <p:cViewPr varScale="1">
        <p:scale>
          <a:sx n="112" d="100"/>
          <a:sy n="112" d="100"/>
        </p:scale>
        <p:origin x="14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4795D-6698-46F1-9FD1-C5C5367EB3A1}" type="datetimeFigureOut">
              <a:rPr lang="fr-FR" smtClean="0"/>
              <a:t>07/12/2022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2A26B-DFC1-4D08-ADAD-50C16B11DC3D}" type="slidenum">
              <a:rPr lang="fr-FR" smtClean="0"/>
              <a:t>‹N°›</a:t>
            </a:fld>
            <a:endParaRPr lang="fr-FR"/>
          </a:p>
        </p:txBody>
      </p:sp>
    </p:spTree>
    <p:extLst>
      <p:ext uri="{BB962C8B-B14F-4D97-AF65-F5344CB8AC3E}">
        <p14:creationId xmlns:p14="http://schemas.microsoft.com/office/powerpoint/2010/main" val="162368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1</a:t>
            </a:fld>
            <a:endParaRPr lang="fr-FR"/>
          </a:p>
        </p:txBody>
      </p:sp>
    </p:spTree>
    <p:extLst>
      <p:ext uri="{BB962C8B-B14F-4D97-AF65-F5344CB8AC3E}">
        <p14:creationId xmlns:p14="http://schemas.microsoft.com/office/powerpoint/2010/main" val="4520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10</a:t>
            </a:fld>
            <a:endParaRPr lang="fr-FR"/>
          </a:p>
        </p:txBody>
      </p:sp>
    </p:spTree>
    <p:extLst>
      <p:ext uri="{BB962C8B-B14F-4D97-AF65-F5344CB8AC3E}">
        <p14:creationId xmlns:p14="http://schemas.microsoft.com/office/powerpoint/2010/main" val="418898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11</a:t>
            </a:fld>
            <a:endParaRPr lang="fr-FR"/>
          </a:p>
        </p:txBody>
      </p:sp>
    </p:spTree>
    <p:extLst>
      <p:ext uri="{BB962C8B-B14F-4D97-AF65-F5344CB8AC3E}">
        <p14:creationId xmlns:p14="http://schemas.microsoft.com/office/powerpoint/2010/main" val="262655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12</a:t>
            </a:fld>
            <a:endParaRPr lang="fr-FR"/>
          </a:p>
        </p:txBody>
      </p:sp>
    </p:spTree>
    <p:extLst>
      <p:ext uri="{BB962C8B-B14F-4D97-AF65-F5344CB8AC3E}">
        <p14:creationId xmlns:p14="http://schemas.microsoft.com/office/powerpoint/2010/main" val="2582391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13</a:t>
            </a:fld>
            <a:endParaRPr lang="fr-FR"/>
          </a:p>
        </p:txBody>
      </p:sp>
    </p:spTree>
    <p:extLst>
      <p:ext uri="{BB962C8B-B14F-4D97-AF65-F5344CB8AC3E}">
        <p14:creationId xmlns:p14="http://schemas.microsoft.com/office/powerpoint/2010/main" val="240422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14</a:t>
            </a:fld>
            <a:endParaRPr lang="fr-FR"/>
          </a:p>
        </p:txBody>
      </p:sp>
    </p:spTree>
    <p:extLst>
      <p:ext uri="{BB962C8B-B14F-4D97-AF65-F5344CB8AC3E}">
        <p14:creationId xmlns:p14="http://schemas.microsoft.com/office/powerpoint/2010/main" val="301998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15</a:t>
            </a:fld>
            <a:endParaRPr lang="fr-FR"/>
          </a:p>
        </p:txBody>
      </p:sp>
    </p:spTree>
    <p:extLst>
      <p:ext uri="{BB962C8B-B14F-4D97-AF65-F5344CB8AC3E}">
        <p14:creationId xmlns:p14="http://schemas.microsoft.com/office/powerpoint/2010/main" val="164223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16</a:t>
            </a:fld>
            <a:endParaRPr lang="fr-FR"/>
          </a:p>
        </p:txBody>
      </p:sp>
    </p:spTree>
    <p:extLst>
      <p:ext uri="{BB962C8B-B14F-4D97-AF65-F5344CB8AC3E}">
        <p14:creationId xmlns:p14="http://schemas.microsoft.com/office/powerpoint/2010/main" val="143325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17</a:t>
            </a:fld>
            <a:endParaRPr lang="fr-FR"/>
          </a:p>
        </p:txBody>
      </p:sp>
    </p:spTree>
    <p:extLst>
      <p:ext uri="{BB962C8B-B14F-4D97-AF65-F5344CB8AC3E}">
        <p14:creationId xmlns:p14="http://schemas.microsoft.com/office/powerpoint/2010/main" val="27732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18</a:t>
            </a:fld>
            <a:endParaRPr lang="fr-FR"/>
          </a:p>
        </p:txBody>
      </p:sp>
    </p:spTree>
    <p:extLst>
      <p:ext uri="{BB962C8B-B14F-4D97-AF65-F5344CB8AC3E}">
        <p14:creationId xmlns:p14="http://schemas.microsoft.com/office/powerpoint/2010/main" val="2255143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19</a:t>
            </a:fld>
            <a:endParaRPr lang="fr-FR"/>
          </a:p>
        </p:txBody>
      </p:sp>
    </p:spTree>
    <p:extLst>
      <p:ext uri="{BB962C8B-B14F-4D97-AF65-F5344CB8AC3E}">
        <p14:creationId xmlns:p14="http://schemas.microsoft.com/office/powerpoint/2010/main" val="337829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2</a:t>
            </a:fld>
            <a:endParaRPr lang="fr-FR"/>
          </a:p>
        </p:txBody>
      </p:sp>
    </p:spTree>
    <p:extLst>
      <p:ext uri="{BB962C8B-B14F-4D97-AF65-F5344CB8AC3E}">
        <p14:creationId xmlns:p14="http://schemas.microsoft.com/office/powerpoint/2010/main" val="3433803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20</a:t>
            </a:fld>
            <a:endParaRPr lang="fr-FR"/>
          </a:p>
        </p:txBody>
      </p:sp>
    </p:spTree>
    <p:extLst>
      <p:ext uri="{BB962C8B-B14F-4D97-AF65-F5344CB8AC3E}">
        <p14:creationId xmlns:p14="http://schemas.microsoft.com/office/powerpoint/2010/main" val="3796714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21</a:t>
            </a:fld>
            <a:endParaRPr lang="fr-FR"/>
          </a:p>
        </p:txBody>
      </p:sp>
    </p:spTree>
    <p:extLst>
      <p:ext uri="{BB962C8B-B14F-4D97-AF65-F5344CB8AC3E}">
        <p14:creationId xmlns:p14="http://schemas.microsoft.com/office/powerpoint/2010/main" val="175343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22</a:t>
            </a:fld>
            <a:endParaRPr lang="fr-FR"/>
          </a:p>
        </p:txBody>
      </p:sp>
    </p:spTree>
    <p:extLst>
      <p:ext uri="{BB962C8B-B14F-4D97-AF65-F5344CB8AC3E}">
        <p14:creationId xmlns:p14="http://schemas.microsoft.com/office/powerpoint/2010/main" val="3364481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23</a:t>
            </a:fld>
            <a:endParaRPr lang="fr-FR"/>
          </a:p>
        </p:txBody>
      </p:sp>
    </p:spTree>
    <p:extLst>
      <p:ext uri="{BB962C8B-B14F-4D97-AF65-F5344CB8AC3E}">
        <p14:creationId xmlns:p14="http://schemas.microsoft.com/office/powerpoint/2010/main" val="358708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24</a:t>
            </a:fld>
            <a:endParaRPr lang="fr-FR"/>
          </a:p>
        </p:txBody>
      </p:sp>
    </p:spTree>
    <p:extLst>
      <p:ext uri="{BB962C8B-B14F-4D97-AF65-F5344CB8AC3E}">
        <p14:creationId xmlns:p14="http://schemas.microsoft.com/office/powerpoint/2010/main" val="307271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25</a:t>
            </a:fld>
            <a:endParaRPr lang="fr-FR"/>
          </a:p>
        </p:txBody>
      </p:sp>
    </p:spTree>
    <p:extLst>
      <p:ext uri="{BB962C8B-B14F-4D97-AF65-F5344CB8AC3E}">
        <p14:creationId xmlns:p14="http://schemas.microsoft.com/office/powerpoint/2010/main" val="4088104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26</a:t>
            </a:fld>
            <a:endParaRPr lang="fr-FR"/>
          </a:p>
        </p:txBody>
      </p:sp>
    </p:spTree>
    <p:extLst>
      <p:ext uri="{BB962C8B-B14F-4D97-AF65-F5344CB8AC3E}">
        <p14:creationId xmlns:p14="http://schemas.microsoft.com/office/powerpoint/2010/main" val="325215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27</a:t>
            </a:fld>
            <a:endParaRPr lang="fr-FR"/>
          </a:p>
        </p:txBody>
      </p:sp>
    </p:spTree>
    <p:extLst>
      <p:ext uri="{BB962C8B-B14F-4D97-AF65-F5344CB8AC3E}">
        <p14:creationId xmlns:p14="http://schemas.microsoft.com/office/powerpoint/2010/main" val="3864515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28</a:t>
            </a:fld>
            <a:endParaRPr lang="fr-FR"/>
          </a:p>
        </p:txBody>
      </p:sp>
    </p:spTree>
    <p:extLst>
      <p:ext uri="{BB962C8B-B14F-4D97-AF65-F5344CB8AC3E}">
        <p14:creationId xmlns:p14="http://schemas.microsoft.com/office/powerpoint/2010/main" val="2524722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29</a:t>
            </a:fld>
            <a:endParaRPr lang="fr-FR"/>
          </a:p>
        </p:txBody>
      </p:sp>
    </p:spTree>
    <p:extLst>
      <p:ext uri="{BB962C8B-B14F-4D97-AF65-F5344CB8AC3E}">
        <p14:creationId xmlns:p14="http://schemas.microsoft.com/office/powerpoint/2010/main" val="148481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3</a:t>
            </a:fld>
            <a:endParaRPr lang="fr-FR"/>
          </a:p>
        </p:txBody>
      </p:sp>
    </p:spTree>
    <p:extLst>
      <p:ext uri="{BB962C8B-B14F-4D97-AF65-F5344CB8AC3E}">
        <p14:creationId xmlns:p14="http://schemas.microsoft.com/office/powerpoint/2010/main" val="29956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30</a:t>
            </a:fld>
            <a:endParaRPr lang="fr-FR"/>
          </a:p>
        </p:txBody>
      </p:sp>
    </p:spTree>
    <p:extLst>
      <p:ext uri="{BB962C8B-B14F-4D97-AF65-F5344CB8AC3E}">
        <p14:creationId xmlns:p14="http://schemas.microsoft.com/office/powerpoint/2010/main" val="1789556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31</a:t>
            </a:fld>
            <a:endParaRPr lang="fr-FR"/>
          </a:p>
        </p:txBody>
      </p:sp>
    </p:spTree>
    <p:extLst>
      <p:ext uri="{BB962C8B-B14F-4D97-AF65-F5344CB8AC3E}">
        <p14:creationId xmlns:p14="http://schemas.microsoft.com/office/powerpoint/2010/main" val="2383255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32</a:t>
            </a:fld>
            <a:endParaRPr lang="fr-FR"/>
          </a:p>
        </p:txBody>
      </p:sp>
    </p:spTree>
    <p:extLst>
      <p:ext uri="{BB962C8B-B14F-4D97-AF65-F5344CB8AC3E}">
        <p14:creationId xmlns:p14="http://schemas.microsoft.com/office/powerpoint/2010/main" val="3397178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BE" dirty="0"/>
          </a:p>
          <a:p>
            <a:r>
              <a:rPr lang="fr-BE" dirty="0"/>
              <a:t>https://www.weareclimb.fr/guides/investir-crypto/ecologie-environnement-cryptomonnaie</a:t>
            </a:r>
          </a:p>
          <a:p>
            <a:r>
              <a:rPr lang="fr-BE" dirty="0"/>
              <a:t>https://www.journaldunet.com/economie/finance/1506105-les-cryptomonnaies-sont-elles-ecologiques-ou-non/</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33</a:t>
            </a:fld>
            <a:endParaRPr lang="fr-FR"/>
          </a:p>
        </p:txBody>
      </p:sp>
    </p:spTree>
    <p:extLst>
      <p:ext uri="{BB962C8B-B14F-4D97-AF65-F5344CB8AC3E}">
        <p14:creationId xmlns:p14="http://schemas.microsoft.com/office/powerpoint/2010/main" val="426276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34</a:t>
            </a:fld>
            <a:endParaRPr lang="fr-FR"/>
          </a:p>
        </p:txBody>
      </p:sp>
    </p:spTree>
    <p:extLst>
      <p:ext uri="{BB962C8B-B14F-4D97-AF65-F5344CB8AC3E}">
        <p14:creationId xmlns:p14="http://schemas.microsoft.com/office/powerpoint/2010/main" val="1148149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Lorsqu’on demande aux gens pourquoi ils ont peu des cryptomonnaies, pour beaucoup, les sommes nécessaires à un investissement sont bien trop importants, il est facile de se dire que c’est hors de portée, d’autant plus lorsque l’on voit des sommes si importantes de la valeur de celles-ci. Et pourtant ce n’est pas vrai, il est possible d’acheter des fragments de cryptos…</a:t>
            </a:r>
          </a:p>
          <a:p>
            <a:endParaRPr lang="fr-BE" dirty="0"/>
          </a:p>
          <a:p>
            <a:r>
              <a:rPr lang="fr-BE" dirty="0"/>
              <a:t>https://www.capital.fr/crypto/3-raisons-pour-lesquels-les-cryptomonnaies-font-peur-et-comment-etre-rassure-1433579</a:t>
            </a:r>
          </a:p>
        </p:txBody>
      </p:sp>
      <p:sp>
        <p:nvSpPr>
          <p:cNvPr id="4" name="Espace réservé du numéro de diapositive 3"/>
          <p:cNvSpPr>
            <a:spLocks noGrp="1"/>
          </p:cNvSpPr>
          <p:nvPr>
            <p:ph type="sldNum" sz="quarter" idx="5"/>
          </p:nvPr>
        </p:nvSpPr>
        <p:spPr/>
        <p:txBody>
          <a:bodyPr/>
          <a:lstStyle/>
          <a:p>
            <a:fld id="{D7E2A26B-DFC1-4D08-ADAD-50C16B11DC3D}" type="slidenum">
              <a:rPr lang="fr-FR" smtClean="0"/>
              <a:t>35</a:t>
            </a:fld>
            <a:endParaRPr lang="fr-FR"/>
          </a:p>
        </p:txBody>
      </p:sp>
    </p:spTree>
    <p:extLst>
      <p:ext uri="{BB962C8B-B14F-4D97-AF65-F5344CB8AC3E}">
        <p14:creationId xmlns:p14="http://schemas.microsoft.com/office/powerpoint/2010/main" val="379850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4</a:t>
            </a:fld>
            <a:endParaRPr lang="fr-FR"/>
          </a:p>
        </p:txBody>
      </p:sp>
    </p:spTree>
    <p:extLst>
      <p:ext uri="{BB962C8B-B14F-4D97-AF65-F5344CB8AC3E}">
        <p14:creationId xmlns:p14="http://schemas.microsoft.com/office/powerpoint/2010/main" val="289605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5</a:t>
            </a:fld>
            <a:endParaRPr lang="fr-FR"/>
          </a:p>
        </p:txBody>
      </p:sp>
    </p:spTree>
    <p:extLst>
      <p:ext uri="{BB962C8B-B14F-4D97-AF65-F5344CB8AC3E}">
        <p14:creationId xmlns:p14="http://schemas.microsoft.com/office/powerpoint/2010/main" val="2292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fr-FR" sz="1200" b="0" i="0" kern="1200" dirty="0">
                <a:solidFill>
                  <a:srgbClr val="FFFFFF"/>
                </a:solidFill>
                <a:effectLst/>
                <a:latin typeface="Halcom"/>
                <a:ea typeface="+mn-ea"/>
                <a:cs typeface="+mn-cs"/>
              </a:rPr>
              <a:t>Prenons exemple du bitcoin, qui est la cryptomonnaie la plus connue du grand public, </a:t>
            </a:r>
            <a:r>
              <a:rPr lang="fr-FR" b="0" i="0" dirty="0">
                <a:solidFill>
                  <a:srgbClr val="202124"/>
                </a:solidFill>
                <a:effectLst/>
                <a:latin typeface="arial" panose="020B0604020202020204" pitchFamily="34" charset="0"/>
              </a:rPr>
              <a:t>Une des caractéristiques fondamentales du protocole Bitcoin est la limite stricte du nombre de bitcoins qui seront créés : il est stipulé qu'on ne pourra jamais dépasser </a:t>
            </a:r>
            <a:r>
              <a:rPr lang="fr-FR" b="1" i="0" dirty="0">
                <a:solidFill>
                  <a:srgbClr val="202124"/>
                </a:solidFill>
                <a:effectLst/>
                <a:latin typeface="arial" panose="020B0604020202020204" pitchFamily="34" charset="0"/>
              </a:rPr>
              <a:t>21 millions de bitcoins</a:t>
            </a:r>
            <a:r>
              <a:rPr lang="fr-FR" b="0" i="0" dirty="0">
                <a:solidFill>
                  <a:srgbClr val="202124"/>
                </a:solidFill>
                <a:effectLst/>
                <a:latin typeface="arial" panose="020B0604020202020204" pitchFamily="34" charset="0"/>
              </a:rPr>
              <a:t>.</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Sa valeur est donc portée par la rareté et la popularité, comme les métaux précieux.</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 la valeur du Bitcoin est déterminée par l’offre et la demande. À n’importe quel moment, des acteurs économiques lancent des offres d’achat et de vente avec un prix qu’ils déterminent en fonction de leur propre analyse. </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Lorsqu’un acheteur et un vendeur sont d’accord sur un prix, une transaction s’effectue et le cours est fixé au prix auquel a eu lieu cette dernière transaction.</a:t>
            </a: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Côté demande, celle-ci dépend de multiples facteurs : le niveau de rendement des autres formes d’investissements, l’évolution du cours des actions et des obligations, le taux d’acceptation par les autorités politiques ou de régulation, et les événements majeurs affectant l’économie mondiale.</a:t>
            </a:r>
          </a:p>
          <a:p>
            <a:pPr marL="0" algn="l" defTabSz="914400" rtl="0" eaLnBrk="1" latinLnBrk="0" hangingPunct="1"/>
            <a:r>
              <a:rPr lang="fr-FR" b="1" i="0" dirty="0">
                <a:solidFill>
                  <a:srgbClr val="292E33"/>
                </a:solidFill>
                <a:effectLst/>
                <a:latin typeface="Sora"/>
              </a:rPr>
              <a:t>Plus cette demande est forte, plus l’appétit des investisseurs est conséquent, plus le cours du Bitcoin s’envole.</a:t>
            </a:r>
            <a:endParaRPr lang="fr-FR" sz="1200" b="0" i="0" kern="1200" dirty="0">
              <a:solidFill>
                <a:srgbClr val="FFFFFF"/>
              </a:solidFill>
              <a:effectLst/>
              <a:latin typeface="Halcom"/>
              <a:ea typeface="+mn-ea"/>
              <a:cs typeface="+mn-cs"/>
            </a:endParaRPr>
          </a:p>
          <a:p>
            <a:pPr marL="0" algn="l" defTabSz="914400" rtl="0" eaLnBrk="1" latinLnBrk="0" hangingPunct="1"/>
            <a:endParaRPr lang="fr-FR" sz="1200" b="0" i="0" kern="1200" dirty="0">
              <a:solidFill>
                <a:srgbClr val="FFFFFF"/>
              </a:solidFill>
              <a:effectLst/>
              <a:latin typeface="Halcom"/>
              <a:ea typeface="+mn-ea"/>
              <a:cs typeface="+mn-cs"/>
            </a:endParaRPr>
          </a:p>
          <a:p>
            <a:pPr marL="0" algn="l" defTabSz="914400" rtl="0" eaLnBrk="1" latinLnBrk="0" hangingPunct="1"/>
            <a:r>
              <a:rPr lang="fr-FR" sz="1200" b="0" i="0" kern="1200" dirty="0">
                <a:solidFill>
                  <a:srgbClr val="FFFFFF"/>
                </a:solidFill>
                <a:effectLst/>
                <a:latin typeface="Halcom"/>
                <a:ea typeface="+mn-ea"/>
                <a:cs typeface="+mn-cs"/>
              </a:rPr>
              <a:t>Cependant, il ne faut pas oublier que, sur le long terme, la valeur de cette cryptomonnaie est étroitement corrélée à sa valeur d’usage. Plus le Bitcoin sera accepté comme moyen de paiement, plus il sera possible d’effectuer des actes de la vie courante avec, plus la demande en bitcoins augmentera, tout comme son cours.</a:t>
            </a:r>
          </a:p>
        </p:txBody>
      </p:sp>
      <p:sp>
        <p:nvSpPr>
          <p:cNvPr id="4" name="Slide Number Placeholder 3"/>
          <p:cNvSpPr>
            <a:spLocks noGrp="1"/>
          </p:cNvSpPr>
          <p:nvPr>
            <p:ph type="sldNum" sz="quarter" idx="5"/>
          </p:nvPr>
        </p:nvSpPr>
        <p:spPr/>
        <p:txBody>
          <a:bodyPr/>
          <a:lstStyle/>
          <a:p>
            <a:fld id="{D7E2A26B-DFC1-4D08-ADAD-50C16B11DC3D}" type="slidenum">
              <a:rPr lang="fr-FR" smtClean="0"/>
              <a:t>6</a:t>
            </a:fld>
            <a:endParaRPr lang="fr-FR"/>
          </a:p>
        </p:txBody>
      </p:sp>
    </p:spTree>
    <p:extLst>
      <p:ext uri="{BB962C8B-B14F-4D97-AF65-F5344CB8AC3E}">
        <p14:creationId xmlns:p14="http://schemas.microsoft.com/office/powerpoint/2010/main" val="55523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7E2A26B-DFC1-4D08-ADAD-50C16B11DC3D}" type="slidenum">
              <a:rPr lang="fr-FR" smtClean="0"/>
              <a:t>7</a:t>
            </a:fld>
            <a:endParaRPr lang="fr-FR"/>
          </a:p>
        </p:txBody>
      </p:sp>
    </p:spTree>
    <p:extLst>
      <p:ext uri="{BB962C8B-B14F-4D97-AF65-F5344CB8AC3E}">
        <p14:creationId xmlns:p14="http://schemas.microsoft.com/office/powerpoint/2010/main" val="229569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p:txBody>
      </p:sp>
      <p:sp>
        <p:nvSpPr>
          <p:cNvPr id="4" name="Slide Number Placeholder 3"/>
          <p:cNvSpPr>
            <a:spLocks noGrp="1"/>
          </p:cNvSpPr>
          <p:nvPr>
            <p:ph type="sldNum" sz="quarter" idx="5"/>
          </p:nvPr>
        </p:nvSpPr>
        <p:spPr/>
        <p:txBody>
          <a:bodyPr/>
          <a:lstStyle/>
          <a:p>
            <a:fld id="{D7E2A26B-DFC1-4D08-ADAD-50C16B11DC3D}" type="slidenum">
              <a:rPr lang="fr-FR" smtClean="0"/>
              <a:t>8</a:t>
            </a:fld>
            <a:endParaRPr lang="fr-FR"/>
          </a:p>
        </p:txBody>
      </p:sp>
    </p:spTree>
    <p:extLst>
      <p:ext uri="{BB962C8B-B14F-4D97-AF65-F5344CB8AC3E}">
        <p14:creationId xmlns:p14="http://schemas.microsoft.com/office/powerpoint/2010/main" val="419385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0" i="0" dirty="0">
              <a:solidFill>
                <a:srgbClr val="FFFFFF"/>
              </a:solidFill>
              <a:effectLst/>
              <a:latin typeface="Halcom"/>
            </a:endParaRPr>
          </a:p>
          <a:p>
            <a:endParaRPr lang="fr-FR" b="0" i="0" dirty="0">
              <a:solidFill>
                <a:srgbClr val="FFFFFF"/>
              </a:solidFill>
              <a:effectLst/>
              <a:latin typeface="Halcom"/>
            </a:endParaRPr>
          </a:p>
          <a:p>
            <a:r>
              <a:rPr lang="fr-FR" b="0" i="0" dirty="0">
                <a:solidFill>
                  <a:srgbClr val="FFFFFF"/>
                </a:solidFill>
                <a:effectLst/>
                <a:latin typeface="Halcom"/>
              </a:rPr>
              <a:t> Les cryptomonnaies sont entièrement virtuelles, elles peuvent être stockées dans un portefeuille numérique protégé par un code secret appartenant à son propriétaire</a:t>
            </a:r>
          </a:p>
          <a:p>
            <a:endParaRPr lang="fr-FR" b="0" i="0" dirty="0">
              <a:solidFill>
                <a:srgbClr val="FFFFFF"/>
              </a:solidFill>
              <a:effectLst/>
              <a:latin typeface="Halcom"/>
            </a:endParaRPr>
          </a:p>
          <a:p>
            <a:r>
              <a:rPr lang="fr-FR" b="0" i="0" dirty="0">
                <a:solidFill>
                  <a:srgbClr val="FFFFFF"/>
                </a:solidFill>
                <a:effectLst/>
                <a:latin typeface="Halcom"/>
              </a:rPr>
              <a:t>https://www.presse-citron.net/crypto/faq/crypto-monnaie/</a:t>
            </a:r>
          </a:p>
          <a:p>
            <a:endParaRPr lang="fr-FR" b="0" i="0" dirty="0">
              <a:solidFill>
                <a:srgbClr val="FFFFFF"/>
              </a:solidFill>
              <a:effectLst/>
              <a:latin typeface="Halcom"/>
            </a:endParaRPr>
          </a:p>
          <a:p>
            <a:r>
              <a:rPr lang="fr-FR" b="0" i="0" dirty="0">
                <a:solidFill>
                  <a:srgbClr val="FFFFFF"/>
                </a:solidFill>
                <a:effectLst/>
                <a:latin typeface="Halcom"/>
              </a:rPr>
              <a:t>https://www.youtube.com/watch?v=Qi3GOm1MhN0</a:t>
            </a:r>
          </a:p>
        </p:txBody>
      </p:sp>
      <p:sp>
        <p:nvSpPr>
          <p:cNvPr id="4" name="Slide Number Placeholder 3"/>
          <p:cNvSpPr>
            <a:spLocks noGrp="1"/>
          </p:cNvSpPr>
          <p:nvPr>
            <p:ph type="sldNum" sz="quarter" idx="5"/>
          </p:nvPr>
        </p:nvSpPr>
        <p:spPr/>
        <p:txBody>
          <a:bodyPr/>
          <a:lstStyle/>
          <a:p>
            <a:fld id="{D7E2A26B-DFC1-4D08-ADAD-50C16B11DC3D}" type="slidenum">
              <a:rPr lang="fr-FR" smtClean="0"/>
              <a:t>9</a:t>
            </a:fld>
            <a:endParaRPr lang="fr-FR"/>
          </a:p>
        </p:txBody>
      </p:sp>
    </p:spTree>
    <p:extLst>
      <p:ext uri="{BB962C8B-B14F-4D97-AF65-F5344CB8AC3E}">
        <p14:creationId xmlns:p14="http://schemas.microsoft.com/office/powerpoint/2010/main" val="184058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50B08-D170-00C5-1F3D-3A05B71DDB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F01B99F5-874A-EB61-F5D8-D4765B3B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3DC8D764-8CEF-7B70-3397-E5A8310366D1}"/>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EC94B8E5-9E64-1447-FA34-59C11E410ACA}"/>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4C41DC11-8775-541A-CDE3-8407A00C8927}"/>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6969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4094C-232E-16CB-EE8B-2C9507106E32}"/>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4A54AFBD-F900-BDCD-A0D1-B61AAAF1B8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8771013F-65F8-5E0E-94BB-DC4881EE755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0FD71AC8-698C-EECD-7436-2B6C75A8037C}"/>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386732FD-1049-6671-65C7-4DA67D348676}"/>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57404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8BFF04-675D-14D4-B2BB-4A167BE9E39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DDDB5C9A-C4D4-4617-4F13-501E5EF5DB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D9714CEF-4BFD-8D32-C279-9D06B69BCF7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B84E61CB-2FDD-BA13-457E-C9E786234C8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2C09C26-0D21-4435-BCD7-B5F6D2101B3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1643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641C64-E377-2D9A-B19C-C2960853A99D}"/>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1F16E6B-7299-6A02-B13C-3600210A34D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68C053E5-A803-A68F-F585-B8D347BB785B}"/>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1CD6571F-5F0A-DA57-E3E7-E4BE5478BA5D}"/>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DB359C51-7EA0-7002-B35C-6BC67E04377B}"/>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93385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17B56-A85F-EC72-6D03-9EC2A510B5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02738A5D-86AE-1101-FC64-5F4288DF6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CB793E5-7404-046C-0D48-6BF90AB09FC4}"/>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9DB98F90-E09A-C1D0-214B-85E1CEA2FF3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72275DB1-BA62-487C-C2D9-B6D61F079F41}"/>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8221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A48A8E-7CBB-88B6-A6C0-6824ABC7273F}"/>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7AF2BBDA-B4A2-2A77-5275-C28BA73F44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BCF2D29-C783-B6BC-4E91-37F40AE23A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7BD97A43-F800-8511-4214-5C17C2DA5219}"/>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E3021D28-5DBA-54E2-1BC6-3ED94CAE4E14}"/>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B12B934-A5CC-51AB-4D39-4965EE5730FD}"/>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48756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1BDA8-6FC1-7230-07A5-DBF8F9F6B87C}"/>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3985D6C1-3CC2-CC01-8597-180C4E601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13C8D0-2AFB-2A3B-D69D-BAE660C4023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75033749-4FD9-2B0C-0CE3-B1FFE172B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9AD910-E19C-AA2E-BF89-12D9D091AC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9848461A-CF89-38A9-8015-5B53E424D8F3}"/>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8" name="Espace réservé du pied de page 7">
            <a:extLst>
              <a:ext uri="{FF2B5EF4-FFF2-40B4-BE49-F238E27FC236}">
                <a16:creationId xmlns:a16="http://schemas.microsoft.com/office/drawing/2014/main" id="{F96E2A01-18EC-C6AE-1BD6-1D9B0E3B0514}"/>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BF698CFA-5598-7ECF-0915-A6FE94C297BF}"/>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164309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2B13F-BEC8-B6D8-B427-DBCA641994BF}"/>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5F6E7353-394B-A0D1-B598-2093240C1ED5}"/>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4" name="Espace réservé du pied de page 3">
            <a:extLst>
              <a:ext uri="{FF2B5EF4-FFF2-40B4-BE49-F238E27FC236}">
                <a16:creationId xmlns:a16="http://schemas.microsoft.com/office/drawing/2014/main" id="{32E15F4F-1F9D-EF53-4D61-0A93A3E48435}"/>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D7EFC98F-08E9-B131-2C42-E184E9E47BAE}"/>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12764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431A7EC-9D12-2B24-7A65-AAF029B4B3C7}"/>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3" name="Espace réservé du pied de page 2">
            <a:extLst>
              <a:ext uri="{FF2B5EF4-FFF2-40B4-BE49-F238E27FC236}">
                <a16:creationId xmlns:a16="http://schemas.microsoft.com/office/drawing/2014/main" id="{A59573AC-0089-0C37-3907-59EB5902F735}"/>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F03DF30D-4812-5378-C2A2-5E52C5977804}"/>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400393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173FA8-F375-4BC9-DB54-FF64F61FDF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E85A2936-C8F2-A273-7D60-300332599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C0CD9E6-0578-AACC-1719-A69697B11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B86F74-409F-6754-6101-866A1B4E52EE}"/>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3F6EECC2-9B7E-AF2F-DF78-087AA1F39219}"/>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2D829941-912F-7445-1710-6F85CC8FAA35}"/>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258212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9A301-EF50-728D-96E5-E5423D6AE2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6D72F5C5-F567-1C49-252C-E50FEAFFA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439ED3D1-EC37-3586-582F-6321DE3AA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224DEF-C9BC-C514-08D6-36C4E1859CF8}"/>
              </a:ext>
            </a:extLst>
          </p:cNvPr>
          <p:cNvSpPr>
            <a:spLocks noGrp="1"/>
          </p:cNvSpPr>
          <p:nvPr>
            <p:ph type="dt" sz="half" idx="10"/>
          </p:nvPr>
        </p:nvSpPr>
        <p:spPr/>
        <p:txBody>
          <a:bodyPr/>
          <a:lstStyle/>
          <a:p>
            <a:fld id="{51A7FA54-F8F0-4693-BA64-4E4DC3D8F397}" type="datetimeFigureOut">
              <a:rPr lang="fr-BE" smtClean="0"/>
              <a:t>07-12-22</a:t>
            </a:fld>
            <a:endParaRPr lang="fr-BE"/>
          </a:p>
        </p:txBody>
      </p:sp>
      <p:sp>
        <p:nvSpPr>
          <p:cNvPr id="6" name="Espace réservé du pied de page 5">
            <a:extLst>
              <a:ext uri="{FF2B5EF4-FFF2-40B4-BE49-F238E27FC236}">
                <a16:creationId xmlns:a16="http://schemas.microsoft.com/office/drawing/2014/main" id="{7A50DA74-6164-2090-DDBE-718CDA45DFA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34D1126D-590F-122B-739D-F4C1F79B53E8}"/>
              </a:ext>
            </a:extLst>
          </p:cNvPr>
          <p:cNvSpPr>
            <a:spLocks noGrp="1"/>
          </p:cNvSpPr>
          <p:nvPr>
            <p:ph type="sldNum" sz="quarter" idx="12"/>
          </p:nvPr>
        </p:nvSpPr>
        <p:spPr/>
        <p:txBody>
          <a:bodyPr/>
          <a:lstStyle/>
          <a:p>
            <a:fld id="{C116E569-2414-4E23-AA88-D912B6A43508}" type="slidenum">
              <a:rPr lang="fr-BE" smtClean="0"/>
              <a:t>‹N°›</a:t>
            </a:fld>
            <a:endParaRPr lang="fr-BE"/>
          </a:p>
        </p:txBody>
      </p:sp>
    </p:spTree>
    <p:extLst>
      <p:ext uri="{BB962C8B-B14F-4D97-AF65-F5344CB8AC3E}">
        <p14:creationId xmlns:p14="http://schemas.microsoft.com/office/powerpoint/2010/main" val="336331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0788CC1-49D9-25E4-AC5B-CD80E60F5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FC68BC51-9A76-C8AF-907F-A23DAE9D3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C30C16B4-E793-7FBC-E357-A69384AC4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7FA54-F8F0-4693-BA64-4E4DC3D8F397}" type="datetimeFigureOut">
              <a:rPr lang="fr-BE" smtClean="0"/>
              <a:t>07-12-22</a:t>
            </a:fld>
            <a:endParaRPr lang="fr-BE"/>
          </a:p>
        </p:txBody>
      </p:sp>
      <p:sp>
        <p:nvSpPr>
          <p:cNvPr id="5" name="Espace réservé du pied de page 4">
            <a:extLst>
              <a:ext uri="{FF2B5EF4-FFF2-40B4-BE49-F238E27FC236}">
                <a16:creationId xmlns:a16="http://schemas.microsoft.com/office/drawing/2014/main" id="{C86D9DAE-1F3C-4CA5-F080-23AB1BB7D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226875E8-6D26-0E31-48F5-124DC7363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E569-2414-4E23-AA88-D912B6A43508}" type="slidenum">
              <a:rPr lang="fr-BE" smtClean="0"/>
              <a:t>‹N°›</a:t>
            </a:fld>
            <a:endParaRPr lang="fr-BE"/>
          </a:p>
        </p:txBody>
      </p:sp>
    </p:spTree>
    <p:extLst>
      <p:ext uri="{BB962C8B-B14F-4D97-AF65-F5344CB8AC3E}">
        <p14:creationId xmlns:p14="http://schemas.microsoft.com/office/powerpoint/2010/main" val="312217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B8933-28E6-D755-4C29-1528703F627B}"/>
              </a:ext>
            </a:extLst>
          </p:cNvPr>
          <p:cNvSpPr>
            <a:spLocks noGrp="1"/>
          </p:cNvSpPr>
          <p:nvPr>
            <p:ph type="ctrTitle"/>
          </p:nvPr>
        </p:nvSpPr>
        <p:spPr>
          <a:xfrm>
            <a:off x="5375943" y="1881835"/>
            <a:ext cx="6496050" cy="3094327"/>
          </a:xfrm>
        </p:spPr>
        <p:txBody>
          <a:bodyPr>
            <a:normAutofit/>
          </a:bodyPr>
          <a:lstStyle/>
          <a:p>
            <a:r>
              <a:rPr lang="fr-FR" sz="5300" b="1" i="0" dirty="0">
                <a:solidFill>
                  <a:srgbClr val="2C3049"/>
                </a:solidFill>
                <a:effectLst/>
                <a:latin typeface="Verdana" panose="020B0604030504040204" pitchFamily="34" charset="0"/>
                <a:ea typeface="Verdana" panose="020B0604030504040204" pitchFamily="34" charset="0"/>
              </a:rPr>
              <a:t>SYSG5 : Exploitation de failles de sécurité LINUX</a:t>
            </a:r>
            <a:endParaRPr lang="fr-BE" sz="5300" b="1" dirty="0">
              <a:latin typeface="Verdana" panose="020B0604030504040204" pitchFamily="34" charset="0"/>
              <a:ea typeface="Verdana" panose="020B0604030504040204" pitchFamily="34" charset="0"/>
            </a:endParaRPr>
          </a:p>
        </p:txBody>
      </p:sp>
      <p:sp>
        <p:nvSpPr>
          <p:cNvPr id="3" name="Sous-titre 2">
            <a:extLst>
              <a:ext uri="{FF2B5EF4-FFF2-40B4-BE49-F238E27FC236}">
                <a16:creationId xmlns:a16="http://schemas.microsoft.com/office/drawing/2014/main" id="{36F50F71-529F-68EF-3D99-A0F99F2CD14B}"/>
              </a:ext>
            </a:extLst>
          </p:cNvPr>
          <p:cNvSpPr>
            <a:spLocks noGrp="1"/>
          </p:cNvSpPr>
          <p:nvPr>
            <p:ph type="subTitle" idx="1"/>
          </p:nvPr>
        </p:nvSpPr>
        <p:spPr>
          <a:xfrm>
            <a:off x="9363075" y="5958840"/>
            <a:ext cx="2828925" cy="899160"/>
          </a:xfrm>
        </p:spPr>
        <p:txBody>
          <a:bodyPr/>
          <a:lstStyle/>
          <a:p>
            <a:pPr algn="r"/>
            <a:r>
              <a:rPr lang="fr-FR" dirty="0"/>
              <a:t>Antoine Ghigny</a:t>
            </a:r>
          </a:p>
          <a:p>
            <a:pPr algn="r"/>
            <a:r>
              <a:rPr lang="fr-FR" dirty="0"/>
              <a:t>56359@etu.he2b.be</a:t>
            </a:r>
            <a:endParaRPr lang="fr-BE" dirty="0"/>
          </a:p>
        </p:txBody>
      </p:sp>
      <p:pic>
        <p:nvPicPr>
          <p:cNvPr id="5" name="Image 4" descr="Une image contenant texte, signe, graphiques vectoriels&#10;&#10;Description générée automatiquement">
            <a:extLst>
              <a:ext uri="{FF2B5EF4-FFF2-40B4-BE49-F238E27FC236}">
                <a16:creationId xmlns:a16="http://schemas.microsoft.com/office/drawing/2014/main" id="{792DC766-3C86-0901-69D0-FA6A7C341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8" y="1378453"/>
            <a:ext cx="4101092" cy="4101092"/>
          </a:xfrm>
          <a:prstGeom prst="rect">
            <a:avLst/>
          </a:prstGeom>
        </p:spPr>
      </p:pic>
    </p:spTree>
    <p:extLst>
      <p:ext uri="{BB962C8B-B14F-4D97-AF65-F5344CB8AC3E}">
        <p14:creationId xmlns:p14="http://schemas.microsoft.com/office/powerpoint/2010/main" val="129170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204943" cy="4351338"/>
          </a:xfrm>
        </p:spPr>
        <p:txBody>
          <a:bodyPr>
            <a:normAutofit/>
          </a:bodyPr>
          <a:lstStyle/>
          <a:p>
            <a:r>
              <a:rPr lang="fr-FR" sz="3200" dirty="0"/>
              <a:t>Exécuter des commandes -&gt; autre utilisateur</a:t>
            </a:r>
          </a:p>
          <a:p>
            <a:r>
              <a:rPr lang="fr-FR" sz="3200" dirty="0"/>
              <a:t>Default : root</a:t>
            </a:r>
          </a:p>
          <a:p>
            <a:endParaRPr lang="fr-FR" sz="3200" dirty="0"/>
          </a:p>
          <a:p>
            <a:endParaRPr lang="fr-FR" sz="3200" dirty="0"/>
          </a:p>
          <a:p>
            <a:endParaRPr lang="fr-BE" dirty="0"/>
          </a:p>
          <a:p>
            <a:r>
              <a:rPr lang="fr-BE" dirty="0"/>
              <a:t>Pas de </a:t>
            </a:r>
            <a:r>
              <a:rPr lang="fr-BE" dirty="0" err="1"/>
              <a:t>password</a:t>
            </a:r>
            <a:r>
              <a:rPr lang="fr-BE" dirty="0"/>
              <a:t> root</a:t>
            </a:r>
          </a:p>
        </p:txBody>
      </p:sp>
      <p:pic>
        <p:nvPicPr>
          <p:cNvPr id="4" name="Image 3">
            <a:extLst>
              <a:ext uri="{FF2B5EF4-FFF2-40B4-BE49-F238E27FC236}">
                <a16:creationId xmlns:a16="http://schemas.microsoft.com/office/drawing/2014/main" id="{D7B9DEDF-B6D9-DE32-074F-34C5279BBB3A}"/>
              </a:ext>
            </a:extLst>
          </p:cNvPr>
          <p:cNvPicPr>
            <a:picLocks noChangeAspect="1"/>
          </p:cNvPicPr>
          <p:nvPr/>
        </p:nvPicPr>
        <p:blipFill>
          <a:blip r:embed="rId3"/>
          <a:stretch>
            <a:fillRect/>
          </a:stretch>
        </p:blipFill>
        <p:spPr>
          <a:xfrm>
            <a:off x="584991" y="3429000"/>
            <a:ext cx="6954220" cy="924054"/>
          </a:xfrm>
          <a:prstGeom prst="rect">
            <a:avLst/>
          </a:prstGeom>
        </p:spPr>
      </p:pic>
      <p:pic>
        <p:nvPicPr>
          <p:cNvPr id="3" name="Image 2">
            <a:extLst>
              <a:ext uri="{FF2B5EF4-FFF2-40B4-BE49-F238E27FC236}">
                <a16:creationId xmlns:a16="http://schemas.microsoft.com/office/drawing/2014/main" id="{9381DA99-45B5-2B5A-A90D-8CBBF5B1127A}"/>
              </a:ext>
            </a:extLst>
          </p:cNvPr>
          <p:cNvPicPr>
            <a:picLocks noChangeAspect="1"/>
          </p:cNvPicPr>
          <p:nvPr/>
        </p:nvPicPr>
        <p:blipFill>
          <a:blip r:embed="rId4"/>
          <a:stretch>
            <a:fillRect/>
          </a:stretch>
        </p:blipFill>
        <p:spPr>
          <a:xfrm>
            <a:off x="7860609" y="2545726"/>
            <a:ext cx="4149760" cy="2760755"/>
          </a:xfrm>
          <a:prstGeom prst="rect">
            <a:avLst/>
          </a:prstGeom>
        </p:spPr>
      </p:pic>
    </p:spTree>
    <p:extLst>
      <p:ext uri="{BB962C8B-B14F-4D97-AF65-F5344CB8AC3E}">
        <p14:creationId xmlns:p14="http://schemas.microsoft.com/office/powerpoint/2010/main" val="379690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Différence entre </a:t>
            </a:r>
            <a:r>
              <a:rPr lang="fr-BE" b="1" dirty="0" err="1">
                <a:latin typeface="Verdana" panose="020B0604030504040204" pitchFamily="34" charset="0"/>
                <a:ea typeface="Verdana" panose="020B0604030504040204" pitchFamily="34" charset="0"/>
              </a:rPr>
              <a:t>pkexec</a:t>
            </a:r>
            <a:r>
              <a:rPr lang="fr-BE" b="1" dirty="0">
                <a:latin typeface="Verdana" panose="020B0604030504040204" pitchFamily="34" charset="0"/>
                <a:ea typeface="Verdana" panose="020B0604030504040204" pitchFamily="34" charset="0"/>
              </a:rPr>
              <a:t> et </a:t>
            </a:r>
            <a:r>
              <a:rPr lang="fr-BE" b="1" dirty="0" err="1">
                <a:latin typeface="Verdana" panose="020B0604030504040204" pitchFamily="34" charset="0"/>
                <a:ea typeface="Verdana" panose="020B0604030504040204" pitchFamily="34" charset="0"/>
              </a:rPr>
              <a:t>sudo</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70316" cy="4351338"/>
          </a:xfrm>
        </p:spPr>
        <p:txBody>
          <a:bodyPr>
            <a:normAutofit/>
          </a:bodyPr>
          <a:lstStyle/>
          <a:p>
            <a:r>
              <a:rPr lang="fr-BE" sz="3200" dirty="0" err="1"/>
              <a:t>sudo</a:t>
            </a:r>
            <a:r>
              <a:rPr lang="fr-BE" sz="3200" dirty="0"/>
              <a:t> → connaître </a:t>
            </a:r>
            <a:r>
              <a:rPr lang="fr-BE" sz="3200" dirty="0" err="1"/>
              <a:t>password</a:t>
            </a:r>
            <a:r>
              <a:rPr lang="fr-BE" sz="3200" dirty="0"/>
              <a:t> root ou </a:t>
            </a:r>
            <a:r>
              <a:rPr lang="fr-BE" sz="3200" dirty="0" err="1"/>
              <a:t>sudousers</a:t>
            </a:r>
            <a:endParaRPr lang="fr-BE" sz="3200" dirty="0"/>
          </a:p>
          <a:p>
            <a:r>
              <a:rPr lang="fr-BE" sz="3200" dirty="0" err="1"/>
              <a:t>pkexec</a:t>
            </a:r>
            <a:r>
              <a:rPr lang="fr-BE" sz="3200" dirty="0"/>
              <a:t> → Configuration </a:t>
            </a:r>
            <a:r>
              <a:rPr lang="fr-BE" sz="3200" dirty="0" err="1"/>
              <a:t>nécéssaire</a:t>
            </a:r>
            <a:endParaRPr lang="fr-BE" sz="3200" dirty="0"/>
          </a:p>
          <a:p>
            <a:pPr lvl="1"/>
            <a:r>
              <a:rPr lang="fr-BE" sz="2800" dirty="0"/>
              <a:t>Contrôle plus fin</a:t>
            </a:r>
          </a:p>
          <a:p>
            <a:pPr marL="457200" lvl="1" indent="0">
              <a:buNone/>
            </a:pPr>
            <a:endParaRPr lang="fr-BE" sz="2800" dirty="0"/>
          </a:p>
          <a:p>
            <a:r>
              <a:rPr lang="fr-BE" sz="3200" dirty="0"/>
              <a:t>Utilisateur </a:t>
            </a:r>
            <a:r>
              <a:rPr lang="fr-BE" sz="3200" dirty="0" err="1"/>
              <a:t>foo</a:t>
            </a:r>
            <a:r>
              <a:rPr lang="fr-BE" sz="3200" dirty="0"/>
              <a:t> → commande → autre utilisateur</a:t>
            </a:r>
          </a:p>
          <a:p>
            <a:pPr lvl="1"/>
            <a:r>
              <a:rPr lang="fr-BE" sz="2800" dirty="0"/>
              <a:t>Sans connaitre root</a:t>
            </a:r>
          </a:p>
        </p:txBody>
      </p:sp>
      <p:pic>
        <p:nvPicPr>
          <p:cNvPr id="2050" name="Picture 2" descr="sudo — Wikipédia">
            <a:extLst>
              <a:ext uri="{FF2B5EF4-FFF2-40B4-BE49-F238E27FC236}">
                <a16:creationId xmlns:a16="http://schemas.microsoft.com/office/drawing/2014/main" id="{8E774D78-418F-766A-6EF8-112A573A0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798" y="1971675"/>
            <a:ext cx="13049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1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Principe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Privilèges root par default</a:t>
            </a:r>
          </a:p>
          <a:p>
            <a:r>
              <a:rPr lang="fr-BE" sz="3200" dirty="0" err="1"/>
              <a:t>pkexec</a:t>
            </a:r>
            <a:r>
              <a:rPr lang="fr-BE" sz="3200" dirty="0"/>
              <a:t> → arguments</a:t>
            </a:r>
          </a:p>
          <a:p>
            <a:r>
              <a:rPr lang="fr-BE" sz="3200" dirty="0" err="1"/>
              <a:t>argc</a:t>
            </a:r>
            <a:r>
              <a:rPr lang="fr-BE" sz="3200" dirty="0"/>
              <a:t> = NULL</a:t>
            </a:r>
          </a:p>
          <a:p>
            <a:r>
              <a:rPr lang="fr-BE" sz="3200" dirty="0"/>
              <a:t>Variables d’environnements</a:t>
            </a:r>
          </a:p>
          <a:p>
            <a:r>
              <a:rPr lang="fr-BE" sz="3200" dirty="0"/>
              <a:t>Ecriture hors-limite</a:t>
            </a:r>
          </a:p>
          <a:p>
            <a:endParaRPr lang="fr-BE" sz="3200" dirty="0"/>
          </a:p>
          <a:p>
            <a:endParaRPr lang="fr-BE" sz="3200" dirty="0"/>
          </a:p>
        </p:txBody>
      </p:sp>
      <p:pic>
        <p:nvPicPr>
          <p:cNvPr id="3" name="Image 2">
            <a:extLst>
              <a:ext uri="{FF2B5EF4-FFF2-40B4-BE49-F238E27FC236}">
                <a16:creationId xmlns:a16="http://schemas.microsoft.com/office/drawing/2014/main" id="{D4AA5EDD-15E8-17AF-692E-F680AB6BA420}"/>
              </a:ext>
            </a:extLst>
          </p:cNvPr>
          <p:cNvPicPr>
            <a:picLocks noChangeAspect="1"/>
          </p:cNvPicPr>
          <p:nvPr/>
        </p:nvPicPr>
        <p:blipFill>
          <a:blip r:embed="rId3"/>
          <a:stretch>
            <a:fillRect/>
          </a:stretch>
        </p:blipFill>
        <p:spPr>
          <a:xfrm>
            <a:off x="6312191" y="2914114"/>
            <a:ext cx="5009473" cy="880217"/>
          </a:xfrm>
          <a:prstGeom prst="rect">
            <a:avLst/>
          </a:prstGeom>
        </p:spPr>
      </p:pic>
    </p:spTree>
    <p:extLst>
      <p:ext uri="{BB962C8B-B14F-4D97-AF65-F5344CB8AC3E}">
        <p14:creationId xmlns:p14="http://schemas.microsoft.com/office/powerpoint/2010/main" val="3940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13078"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9" y="1965532"/>
            <a:ext cx="4813642" cy="4351338"/>
          </a:xfrm>
        </p:spPr>
        <p:txBody>
          <a:bodyPr/>
          <a:lstStyle/>
          <a:p>
            <a:r>
              <a:rPr lang="fr-BE" sz="3200" u="sng" dirty="0"/>
              <a:t>Arguments de la fonction main()</a:t>
            </a:r>
          </a:p>
          <a:p>
            <a:pPr lvl="1"/>
            <a:r>
              <a:rPr lang="fr-BE" sz="2800" dirty="0" err="1"/>
              <a:t>argc</a:t>
            </a:r>
            <a:endParaRPr lang="fr-BE" sz="2800" dirty="0"/>
          </a:p>
          <a:p>
            <a:pPr lvl="1"/>
            <a:r>
              <a:rPr lang="fr-BE" sz="2800" dirty="0" err="1"/>
              <a:t>argv</a:t>
            </a:r>
            <a:endParaRPr lang="fr-BE" sz="2800" dirty="0"/>
          </a:p>
          <a:p>
            <a:pPr lvl="1"/>
            <a:r>
              <a:rPr lang="fr-BE" sz="2800" dirty="0" err="1"/>
              <a:t>envp</a:t>
            </a:r>
            <a:endParaRPr lang="fr-BE" dirty="0"/>
          </a:p>
        </p:txBody>
      </p:sp>
      <p:pic>
        <p:nvPicPr>
          <p:cNvPr id="3" name="Image 2">
            <a:extLst>
              <a:ext uri="{FF2B5EF4-FFF2-40B4-BE49-F238E27FC236}">
                <a16:creationId xmlns:a16="http://schemas.microsoft.com/office/drawing/2014/main" id="{713855C2-5BB7-5A53-7975-B7DEE34E9520}"/>
              </a:ext>
            </a:extLst>
          </p:cNvPr>
          <p:cNvPicPr>
            <a:picLocks noChangeAspect="1"/>
          </p:cNvPicPr>
          <p:nvPr/>
        </p:nvPicPr>
        <p:blipFill>
          <a:blip r:embed="rId3"/>
          <a:stretch>
            <a:fillRect/>
          </a:stretch>
        </p:blipFill>
        <p:spPr>
          <a:xfrm>
            <a:off x="5563380" y="1965532"/>
            <a:ext cx="5859363" cy="510679"/>
          </a:xfrm>
          <a:prstGeom prst="rect">
            <a:avLst/>
          </a:prstGeom>
        </p:spPr>
      </p:pic>
      <p:pic>
        <p:nvPicPr>
          <p:cNvPr id="5" name="Image 4">
            <a:extLst>
              <a:ext uri="{FF2B5EF4-FFF2-40B4-BE49-F238E27FC236}">
                <a16:creationId xmlns:a16="http://schemas.microsoft.com/office/drawing/2014/main" id="{F4DEABC3-7857-8541-15C2-A7D02AD2D688}"/>
              </a:ext>
            </a:extLst>
          </p:cNvPr>
          <p:cNvPicPr>
            <a:picLocks noChangeAspect="1"/>
          </p:cNvPicPr>
          <p:nvPr/>
        </p:nvPicPr>
        <p:blipFill>
          <a:blip r:embed="rId4"/>
          <a:stretch>
            <a:fillRect/>
          </a:stretch>
        </p:blipFill>
        <p:spPr>
          <a:xfrm>
            <a:off x="5303519" y="2855227"/>
            <a:ext cx="6459552" cy="3287450"/>
          </a:xfrm>
          <a:prstGeom prst="rect">
            <a:avLst/>
          </a:prstGeom>
        </p:spPr>
      </p:pic>
    </p:spTree>
    <p:extLst>
      <p:ext uri="{BB962C8B-B14F-4D97-AF65-F5344CB8AC3E}">
        <p14:creationId xmlns:p14="http://schemas.microsoft.com/office/powerpoint/2010/main" val="34557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Pile d’appels</a:t>
            </a:r>
          </a:p>
          <a:p>
            <a:pPr lvl="1"/>
            <a:r>
              <a:rPr lang="fr-BE" sz="2800" dirty="0"/>
              <a:t>Informations empilées </a:t>
            </a:r>
          </a:p>
          <a:p>
            <a:pPr lvl="1"/>
            <a:r>
              <a:rPr lang="fr-BE" sz="2800" dirty="0" err="1"/>
              <a:t>argv</a:t>
            </a:r>
            <a:r>
              <a:rPr lang="fr-BE" sz="2800" dirty="0"/>
              <a:t> et </a:t>
            </a:r>
            <a:r>
              <a:rPr lang="fr-BE" sz="2800" dirty="0" err="1"/>
              <a:t>envp</a:t>
            </a:r>
            <a:endParaRPr lang="fr-BE" sz="2800" dirty="0"/>
          </a:p>
        </p:txBody>
      </p:sp>
      <p:pic>
        <p:nvPicPr>
          <p:cNvPr id="3" name="Image 2">
            <a:extLst>
              <a:ext uri="{FF2B5EF4-FFF2-40B4-BE49-F238E27FC236}">
                <a16:creationId xmlns:a16="http://schemas.microsoft.com/office/drawing/2014/main" id="{A2DC888C-29A3-246C-3C29-023D1FD7A1F9}"/>
              </a:ext>
            </a:extLst>
          </p:cNvPr>
          <p:cNvPicPr>
            <a:picLocks noChangeAspect="1"/>
          </p:cNvPicPr>
          <p:nvPr/>
        </p:nvPicPr>
        <p:blipFill>
          <a:blip r:embed="rId3"/>
          <a:stretch>
            <a:fillRect/>
          </a:stretch>
        </p:blipFill>
        <p:spPr>
          <a:xfrm>
            <a:off x="7225790" y="1965532"/>
            <a:ext cx="2047498" cy="3600773"/>
          </a:xfrm>
          <a:prstGeom prst="rect">
            <a:avLst/>
          </a:prstGeom>
        </p:spPr>
      </p:pic>
    </p:spTree>
    <p:extLst>
      <p:ext uri="{BB962C8B-B14F-4D97-AF65-F5344CB8AC3E}">
        <p14:creationId xmlns:p14="http://schemas.microsoft.com/office/powerpoint/2010/main" val="35577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a:t>Écriture hors-limite</a:t>
            </a:r>
          </a:p>
          <a:p>
            <a:pPr lvl="1"/>
            <a:r>
              <a:rPr lang="fr-BE" sz="2800" dirty="0"/>
              <a:t>Gestion de la mémoire</a:t>
            </a:r>
          </a:p>
          <a:p>
            <a:pPr lvl="1"/>
            <a:r>
              <a:rPr lang="fr-BE" sz="2800" dirty="0"/>
              <a:t>Protection - intégrité des données</a:t>
            </a:r>
          </a:p>
          <a:p>
            <a:pPr lvl="1"/>
            <a:endParaRPr lang="fr-BE" sz="2800" dirty="0"/>
          </a:p>
        </p:txBody>
      </p:sp>
      <p:pic>
        <p:nvPicPr>
          <p:cNvPr id="2050" name="Picture 2" descr="What is a Buffer Overflow | Attack Types and Prevention Methods | Imperva">
            <a:extLst>
              <a:ext uri="{FF2B5EF4-FFF2-40B4-BE49-F238E27FC236}">
                <a16:creationId xmlns:a16="http://schemas.microsoft.com/office/drawing/2014/main" id="{F8F76F71-9DEA-C29D-454A-037A6B3FB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827" y="3805400"/>
            <a:ext cx="7441344" cy="228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3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u="sng" dirty="0" err="1"/>
              <a:t>Iconv_open</a:t>
            </a:r>
            <a:endParaRPr lang="fr-BE" sz="3200" u="sng" dirty="0"/>
          </a:p>
          <a:p>
            <a:pPr lvl="1"/>
            <a:r>
              <a:rPr lang="fr-BE" sz="2800" dirty="0"/>
              <a:t>Trouver une bibliothèque pour convertir une chaine donnée</a:t>
            </a:r>
          </a:p>
          <a:p>
            <a:pPr lvl="1"/>
            <a:r>
              <a:rPr lang="fr-BE" sz="2800" dirty="0"/>
              <a:t>GCONV_PATH : Emplacement des modules de conversion</a:t>
            </a:r>
          </a:p>
          <a:p>
            <a:pPr lvl="2"/>
            <a:r>
              <a:rPr lang="fr-BE" sz="2400" dirty="0" err="1"/>
              <a:t>iconv_open</a:t>
            </a:r>
            <a:r>
              <a:rPr lang="fr-BE" sz="2400" dirty="0"/>
              <a:t> : Ouvrir un descripteur de fichier en spécifiant l’entrée et sortie</a:t>
            </a:r>
          </a:p>
          <a:p>
            <a:pPr lvl="2"/>
            <a:r>
              <a:rPr lang="fr-BE" sz="2400" dirty="0" err="1"/>
              <a:t>iconv</a:t>
            </a:r>
            <a:r>
              <a:rPr lang="fr-BE" sz="2400" dirty="0"/>
              <a:t> : Convertir la chaine donnée</a:t>
            </a:r>
          </a:p>
        </p:txBody>
      </p:sp>
      <p:pic>
        <p:nvPicPr>
          <p:cNvPr id="3" name="Image 2">
            <a:extLst>
              <a:ext uri="{FF2B5EF4-FFF2-40B4-BE49-F238E27FC236}">
                <a16:creationId xmlns:a16="http://schemas.microsoft.com/office/drawing/2014/main" id="{ED8C479F-6098-01CD-A848-D21E506CF871}"/>
              </a:ext>
            </a:extLst>
          </p:cNvPr>
          <p:cNvPicPr>
            <a:picLocks noChangeAspect="1"/>
          </p:cNvPicPr>
          <p:nvPr/>
        </p:nvPicPr>
        <p:blipFill>
          <a:blip r:embed="rId3"/>
          <a:stretch>
            <a:fillRect/>
          </a:stretch>
        </p:blipFill>
        <p:spPr>
          <a:xfrm>
            <a:off x="7796850" y="2768900"/>
            <a:ext cx="3553321" cy="2191056"/>
          </a:xfrm>
          <a:prstGeom prst="rect">
            <a:avLst/>
          </a:prstGeom>
        </p:spPr>
      </p:pic>
    </p:spTree>
    <p:extLst>
      <p:ext uri="{BB962C8B-B14F-4D97-AF65-F5344CB8AC3E}">
        <p14:creationId xmlns:p14="http://schemas.microsoft.com/office/powerpoint/2010/main" val="11565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Contexte et concepts à connaitre</a:t>
            </a:r>
          </a:p>
        </p:txBody>
      </p:sp>
      <p:pic>
        <p:nvPicPr>
          <p:cNvPr id="13" name="Image 12">
            <a:extLst>
              <a:ext uri="{FF2B5EF4-FFF2-40B4-BE49-F238E27FC236}">
                <a16:creationId xmlns:a16="http://schemas.microsoft.com/office/drawing/2014/main" id="{28083512-EE99-0F59-8B06-ACBF20115799}"/>
              </a:ext>
            </a:extLst>
          </p:cNvPr>
          <p:cNvPicPr>
            <a:picLocks noChangeAspect="1"/>
          </p:cNvPicPr>
          <p:nvPr/>
        </p:nvPicPr>
        <p:blipFill>
          <a:blip r:embed="rId3"/>
          <a:stretch>
            <a:fillRect/>
          </a:stretch>
        </p:blipFill>
        <p:spPr>
          <a:xfrm>
            <a:off x="2375968" y="1619876"/>
            <a:ext cx="7440063" cy="4839375"/>
          </a:xfrm>
          <a:prstGeom prst="rect">
            <a:avLst/>
          </a:prstGeom>
        </p:spPr>
      </p:pic>
    </p:spTree>
    <p:extLst>
      <p:ext uri="{BB962C8B-B14F-4D97-AF65-F5344CB8AC3E}">
        <p14:creationId xmlns:p14="http://schemas.microsoft.com/office/powerpoint/2010/main" val="183161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a:t>Ligne 534 : Boucle qui commence par 1</a:t>
            </a:r>
          </a:p>
          <a:p>
            <a:r>
              <a:rPr lang="fr-BE" sz="3200" dirty="0" err="1"/>
              <a:t>argv</a:t>
            </a:r>
            <a:r>
              <a:rPr lang="fr-BE" sz="3200" dirty="0"/>
              <a:t> = NULL</a:t>
            </a:r>
          </a:p>
        </p:txBody>
      </p:sp>
      <p:sp>
        <p:nvSpPr>
          <p:cNvPr id="13" name="ZoneTexte 12">
            <a:extLst>
              <a:ext uri="{FF2B5EF4-FFF2-40B4-BE49-F238E27FC236}">
                <a16:creationId xmlns:a16="http://schemas.microsoft.com/office/drawing/2014/main" id="{77EF83C1-8DFB-6E1F-B8D1-AF7ABC205852}"/>
              </a:ext>
            </a:extLst>
          </p:cNvPr>
          <p:cNvSpPr txBox="1"/>
          <p:nvPr/>
        </p:nvSpPr>
        <p:spPr>
          <a:xfrm>
            <a:off x="7315199" y="5439334"/>
            <a:ext cx="3164115" cy="369332"/>
          </a:xfrm>
          <a:prstGeom prst="rect">
            <a:avLst/>
          </a:prstGeom>
          <a:noFill/>
        </p:spPr>
        <p:txBody>
          <a:bodyPr wrap="square">
            <a:spAutoFit/>
          </a:bodyPr>
          <a:lstStyle/>
          <a:p>
            <a:r>
              <a:rPr lang="fr-BE" sz="1800" dirty="0"/>
              <a:t>Code source de </a:t>
            </a:r>
            <a:r>
              <a:rPr lang="fr-BE" sz="1800" dirty="0" err="1"/>
              <a:t>pkexec</a:t>
            </a:r>
            <a:r>
              <a:rPr lang="fr-BE" sz="1800" dirty="0"/>
              <a:t> : </a:t>
            </a:r>
            <a:r>
              <a:rPr lang="fr-BE" sz="1800" dirty="0" err="1"/>
              <a:t>Github</a:t>
            </a:r>
            <a:endParaRPr lang="fr-BE" sz="1800" dirty="0"/>
          </a:p>
        </p:txBody>
      </p:sp>
      <p:pic>
        <p:nvPicPr>
          <p:cNvPr id="3" name="Image 2">
            <a:extLst>
              <a:ext uri="{FF2B5EF4-FFF2-40B4-BE49-F238E27FC236}">
                <a16:creationId xmlns:a16="http://schemas.microsoft.com/office/drawing/2014/main" id="{82B2E232-2C63-F233-5BED-4F8F5F8728A3}"/>
              </a:ext>
            </a:extLst>
          </p:cNvPr>
          <p:cNvPicPr>
            <a:picLocks noChangeAspect="1"/>
          </p:cNvPicPr>
          <p:nvPr/>
        </p:nvPicPr>
        <p:blipFill rotWithShape="1">
          <a:blip r:embed="rId3"/>
          <a:srcRect r="35851"/>
          <a:stretch/>
        </p:blipFill>
        <p:spPr>
          <a:xfrm>
            <a:off x="7169457" y="1800276"/>
            <a:ext cx="4675015" cy="3639058"/>
          </a:xfrm>
          <a:prstGeom prst="rect">
            <a:avLst/>
          </a:prstGeom>
        </p:spPr>
      </p:pic>
    </p:spTree>
    <p:extLst>
      <p:ext uri="{BB962C8B-B14F-4D97-AF65-F5344CB8AC3E}">
        <p14:creationId xmlns:p14="http://schemas.microsoft.com/office/powerpoint/2010/main" val="25939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fonctionne l’exploitation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endParaRPr lang="fr-BE" dirty="0"/>
          </a:p>
          <a:p>
            <a:endParaRPr lang="fr-BE" sz="2800" dirty="0"/>
          </a:p>
          <a:p>
            <a:endParaRPr lang="fr-BE" sz="2800" dirty="0"/>
          </a:p>
          <a:p>
            <a:endParaRPr lang="fr-BE" sz="2800" dirty="0"/>
          </a:p>
        </p:txBody>
      </p:sp>
      <p:sp>
        <p:nvSpPr>
          <p:cNvPr id="4" name="Espace réservé du contenu 2">
            <a:extLst>
              <a:ext uri="{FF2B5EF4-FFF2-40B4-BE49-F238E27FC236}">
                <a16:creationId xmlns:a16="http://schemas.microsoft.com/office/drawing/2014/main" id="{F53D4586-574A-A5A5-29F8-BA4998E7DF7B}"/>
              </a:ext>
            </a:extLst>
          </p:cNvPr>
          <p:cNvSpPr txBox="1">
            <a:spLocks/>
          </p:cNvSpPr>
          <p:nvPr/>
        </p:nvSpPr>
        <p:spPr>
          <a:xfrm>
            <a:off x="642279" y="2117932"/>
            <a:ext cx="63681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Ligne 610 : </a:t>
            </a:r>
            <a:r>
              <a:rPr lang="fr-BE" sz="3200" dirty="0" err="1"/>
              <a:t>argv</a:t>
            </a:r>
            <a:r>
              <a:rPr lang="fr-BE" sz="3200" dirty="0"/>
              <a:t>[n] dépasse la longueur du tableau</a:t>
            </a:r>
          </a:p>
          <a:p>
            <a:pPr lvl="1"/>
            <a:r>
              <a:rPr lang="fr-BE" dirty="0"/>
              <a:t>Pointe vers « un fichier malveillant »</a:t>
            </a:r>
          </a:p>
          <a:p>
            <a:r>
              <a:rPr lang="fr-BE" sz="3200" dirty="0"/>
              <a:t>Ligne 632 : Cherche le chemin absolu du programme dans le PATH</a:t>
            </a:r>
          </a:p>
          <a:p>
            <a:r>
              <a:rPr lang="fr-BE" sz="3200" dirty="0"/>
              <a:t>Ligne 639 : Fichier qui porte le même nom que la valeur du PATH</a:t>
            </a:r>
          </a:p>
          <a:p>
            <a:r>
              <a:rPr lang="fr-BE" sz="3200" dirty="0"/>
              <a:t>Contrôler valeur hors limite ? </a:t>
            </a:r>
          </a:p>
        </p:txBody>
      </p:sp>
      <p:pic>
        <p:nvPicPr>
          <p:cNvPr id="8" name="Image 7">
            <a:extLst>
              <a:ext uri="{FF2B5EF4-FFF2-40B4-BE49-F238E27FC236}">
                <a16:creationId xmlns:a16="http://schemas.microsoft.com/office/drawing/2014/main" id="{944277BB-51DB-5491-04A5-12DD5CCAD1CB}"/>
              </a:ext>
            </a:extLst>
          </p:cNvPr>
          <p:cNvPicPr>
            <a:picLocks noChangeAspect="1"/>
          </p:cNvPicPr>
          <p:nvPr/>
        </p:nvPicPr>
        <p:blipFill>
          <a:blip r:embed="rId3"/>
          <a:stretch>
            <a:fillRect/>
          </a:stretch>
        </p:blipFill>
        <p:spPr>
          <a:xfrm>
            <a:off x="7279127" y="1718034"/>
            <a:ext cx="4356442" cy="2747910"/>
          </a:xfrm>
          <a:prstGeom prst="rect">
            <a:avLst/>
          </a:prstGeom>
        </p:spPr>
      </p:pic>
      <p:pic>
        <p:nvPicPr>
          <p:cNvPr id="9" name="Image 8">
            <a:extLst>
              <a:ext uri="{FF2B5EF4-FFF2-40B4-BE49-F238E27FC236}">
                <a16:creationId xmlns:a16="http://schemas.microsoft.com/office/drawing/2014/main" id="{D2EB54F6-4233-9DEC-6D5E-458BA7BCA638}"/>
              </a:ext>
            </a:extLst>
          </p:cNvPr>
          <p:cNvPicPr>
            <a:picLocks noChangeAspect="1"/>
          </p:cNvPicPr>
          <p:nvPr/>
        </p:nvPicPr>
        <p:blipFill rotWithShape="1">
          <a:blip r:embed="rId4"/>
          <a:srcRect t="264" r="18543" b="-264"/>
          <a:stretch/>
        </p:blipFill>
        <p:spPr>
          <a:xfrm>
            <a:off x="7038766" y="4608026"/>
            <a:ext cx="4873237" cy="2057687"/>
          </a:xfrm>
          <a:prstGeom prst="rect">
            <a:avLst/>
          </a:prstGeom>
        </p:spPr>
      </p:pic>
    </p:spTree>
    <p:extLst>
      <p:ext uri="{BB962C8B-B14F-4D97-AF65-F5344CB8AC3E}">
        <p14:creationId xmlns:p14="http://schemas.microsoft.com/office/powerpoint/2010/main" val="7576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90AADE4-86B1-E415-5C1E-2B2F8F6AC6A4}"/>
              </a:ext>
            </a:extLst>
          </p:cNvPr>
          <p:cNvSpPr txBox="1">
            <a:spLocks/>
          </p:cNvSpPr>
          <p:nvPr/>
        </p:nvSpPr>
        <p:spPr>
          <a:xfrm>
            <a:off x="464820" y="1481610"/>
            <a:ext cx="68884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pic>
        <p:nvPicPr>
          <p:cNvPr id="1026" name="Picture 2" descr="Resumo - ícones de arquivos e pastas grátis">
            <a:extLst>
              <a:ext uri="{FF2B5EF4-FFF2-40B4-BE49-F238E27FC236}">
                <a16:creationId xmlns:a16="http://schemas.microsoft.com/office/drawing/2014/main" id="{1FD3734D-4D8F-0074-BDEB-58AF672AB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13" y="1855176"/>
            <a:ext cx="3760867" cy="3147647"/>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B23AB9C9-9833-A3FC-B847-7E78E4147825}"/>
              </a:ext>
            </a:extLst>
          </p:cNvPr>
          <p:cNvSpPr txBox="1">
            <a:spLocks/>
          </p:cNvSpPr>
          <p:nvPr/>
        </p:nvSpPr>
        <p:spPr>
          <a:xfrm>
            <a:off x="322579" y="261920"/>
            <a:ext cx="8057491" cy="88763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b="1" dirty="0">
                <a:latin typeface="Verdana" panose="020B0604030504040204" pitchFamily="34" charset="0"/>
                <a:ea typeface="Verdana" panose="020B0604030504040204" pitchFamily="34" charset="0"/>
              </a:rPr>
              <a:t>Sommaire</a:t>
            </a:r>
            <a:endParaRPr lang="fr-BE" b="1" dirty="0">
              <a:latin typeface="Verdana" panose="020B0604030504040204" pitchFamily="34" charset="0"/>
              <a:ea typeface="Verdana" panose="020B0604030504040204" pitchFamily="34" charset="0"/>
            </a:endParaRPr>
          </a:p>
        </p:txBody>
      </p:sp>
      <p:sp>
        <p:nvSpPr>
          <p:cNvPr id="9" name="Espace réservé du contenu 2">
            <a:extLst>
              <a:ext uri="{FF2B5EF4-FFF2-40B4-BE49-F238E27FC236}">
                <a16:creationId xmlns:a16="http://schemas.microsoft.com/office/drawing/2014/main" id="{6FA0B93A-F6D2-A516-5FE6-C4894691ADD9}"/>
              </a:ext>
            </a:extLst>
          </p:cNvPr>
          <p:cNvSpPr txBox="1">
            <a:spLocks/>
          </p:cNvSpPr>
          <p:nvPr/>
        </p:nvSpPr>
        <p:spPr>
          <a:xfrm>
            <a:off x="566791" y="2119342"/>
            <a:ext cx="6044272" cy="296539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fr-BE" dirty="0"/>
              <a:t>Introduction</a:t>
            </a:r>
          </a:p>
          <a:p>
            <a:pPr marL="342900" indent="-342900" algn="l">
              <a:buFont typeface="Arial" panose="020B0604020202020204" pitchFamily="34" charset="0"/>
              <a:buChar char="•"/>
            </a:pPr>
            <a:r>
              <a:rPr lang="fr-BE" dirty="0"/>
              <a:t>Préparation de mon environnement</a:t>
            </a:r>
          </a:p>
          <a:p>
            <a:pPr marL="342900" indent="-342900" algn="l">
              <a:buFont typeface="Arial" panose="020B0604020202020204" pitchFamily="34" charset="0"/>
              <a:buChar char="•"/>
            </a:pPr>
            <a:r>
              <a:rPr lang="fr-BE" dirty="0" err="1"/>
              <a:t>Privilege</a:t>
            </a:r>
            <a:r>
              <a:rPr lang="fr-BE" dirty="0"/>
              <a:t> </a:t>
            </a:r>
            <a:r>
              <a:rPr lang="fr-BE" dirty="0" err="1"/>
              <a:t>Escalation</a:t>
            </a:r>
            <a:r>
              <a:rPr lang="fr-BE" dirty="0"/>
              <a:t> : </a:t>
            </a:r>
            <a:r>
              <a:rPr lang="fr-BE" dirty="0" err="1"/>
              <a:t>PwnKit</a:t>
            </a:r>
            <a:endParaRPr lang="fr-BE" dirty="0"/>
          </a:p>
          <a:p>
            <a:pPr marL="342900" indent="-342900" algn="l">
              <a:buFont typeface="Arial" panose="020B0604020202020204" pitchFamily="34" charset="0"/>
              <a:buChar char="•"/>
            </a:pPr>
            <a:r>
              <a:rPr lang="fr-BE" dirty="0"/>
              <a:t>Modification du mot de passe root via le GRUB</a:t>
            </a:r>
          </a:p>
          <a:p>
            <a:pPr marL="342900" indent="-342900" algn="l">
              <a:buFont typeface="Arial" panose="020B0604020202020204" pitchFamily="34" charset="0"/>
              <a:buChar char="•"/>
            </a:pPr>
            <a:r>
              <a:rPr lang="fr-BE" dirty="0"/>
              <a:t>Conclusion</a:t>
            </a:r>
          </a:p>
          <a:p>
            <a:pPr marL="342900" indent="-342900" algn="l">
              <a:buFont typeface="Arial" panose="020B0604020202020204" pitchFamily="34" charset="0"/>
              <a:buChar char="•"/>
            </a:pPr>
            <a:r>
              <a:rPr lang="fr-BE" dirty="0"/>
              <a:t>Questions</a:t>
            </a:r>
          </a:p>
        </p:txBody>
      </p:sp>
    </p:spTree>
    <p:extLst>
      <p:ext uri="{BB962C8B-B14F-4D97-AF65-F5344CB8AC3E}">
        <p14:creationId xmlns:p14="http://schemas.microsoft.com/office/powerpoint/2010/main" val="2994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contrôlé</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0265209" cy="4351338"/>
          </a:xfrm>
        </p:spPr>
        <p:txBody>
          <a:bodyPr>
            <a:normAutofit fontScale="92500" lnSpcReduction="20000"/>
          </a:bodyPr>
          <a:lstStyle/>
          <a:p>
            <a:r>
              <a:rPr lang="fr-BE" sz="3500" u="sng" dirty="0"/>
              <a:t>Pile d’appel</a:t>
            </a:r>
          </a:p>
          <a:p>
            <a:pPr lvl="1"/>
            <a:r>
              <a:rPr lang="fr-BE" sz="3000" dirty="0"/>
              <a:t>Appeler </a:t>
            </a:r>
            <a:r>
              <a:rPr lang="fr-BE" sz="3000" dirty="0" err="1"/>
              <a:t>pkexec</a:t>
            </a:r>
            <a:r>
              <a:rPr lang="fr-BE" sz="3000" dirty="0"/>
              <a:t> </a:t>
            </a:r>
          </a:p>
          <a:p>
            <a:pPr lvl="2"/>
            <a:r>
              <a:rPr lang="fr-BE" sz="2800" dirty="0" err="1"/>
              <a:t>argv</a:t>
            </a:r>
            <a:r>
              <a:rPr lang="fr-BE" sz="2800" dirty="0"/>
              <a:t> = tableau vide</a:t>
            </a:r>
          </a:p>
          <a:p>
            <a:pPr lvl="2"/>
            <a:r>
              <a:rPr lang="fr-BE" sz="2800" dirty="0" err="1"/>
              <a:t>envp</a:t>
            </a:r>
            <a:r>
              <a:rPr lang="fr-BE" sz="2800" dirty="0"/>
              <a:t> = {« </a:t>
            </a:r>
            <a:r>
              <a:rPr lang="fr-BE" sz="2800" dirty="0" err="1"/>
              <a:t>unfichier</a:t>
            </a:r>
            <a:r>
              <a:rPr lang="fr-BE" sz="2800" dirty="0"/>
              <a:t> », « PATH=</a:t>
            </a:r>
            <a:r>
              <a:rPr lang="fr-BE" sz="2800" dirty="0" err="1"/>
              <a:t>execdir</a:t>
            </a:r>
            <a:r>
              <a:rPr lang="fr-BE" sz="2800" dirty="0"/>
              <a:t> », NULL}</a:t>
            </a:r>
          </a:p>
          <a:p>
            <a:pPr lvl="2"/>
            <a:r>
              <a:rPr lang="fr-BE" sz="2800" dirty="0"/>
              <a:t>Fichier exécutable dans le répertoire </a:t>
            </a:r>
            <a:r>
              <a:rPr lang="fr-BE" sz="2800" dirty="0" err="1"/>
              <a:t>execdir</a:t>
            </a:r>
            <a:endParaRPr lang="fr-BE" sz="2800" dirty="0"/>
          </a:p>
          <a:p>
            <a:pPr lvl="1"/>
            <a:r>
              <a:rPr lang="fr-BE" sz="3000" dirty="0"/>
              <a:t>Ecriture hors limite</a:t>
            </a:r>
          </a:p>
          <a:p>
            <a:pPr lvl="2"/>
            <a:r>
              <a:rPr lang="fr-BE" sz="2800" dirty="0"/>
              <a:t>Variable d’environnement non sécurisée → </a:t>
            </a:r>
            <a:r>
              <a:rPr lang="fr-BE" sz="2800" dirty="0" err="1"/>
              <a:t>pkexec</a:t>
            </a:r>
            <a:endParaRPr lang="fr-BE" sz="2800" dirty="0"/>
          </a:p>
          <a:p>
            <a:pPr lvl="2"/>
            <a:r>
              <a:rPr lang="fr-FR" sz="2800" dirty="0"/>
              <a:t>définit la variable d’environnement PATH → référence au répertoire </a:t>
            </a:r>
            <a:r>
              <a:rPr lang="fr-FR" sz="2800" dirty="0" err="1"/>
              <a:t>execdir</a:t>
            </a:r>
            <a:r>
              <a:rPr lang="fr-FR" sz="2800" dirty="0"/>
              <a:t>. </a:t>
            </a:r>
          </a:p>
          <a:p>
            <a:pPr lvl="1"/>
            <a:r>
              <a:rPr lang="fr-FR" sz="3000" dirty="0"/>
              <a:t>main() → </a:t>
            </a:r>
            <a:r>
              <a:rPr lang="fr-FR" sz="3000" dirty="0" err="1"/>
              <a:t>envp</a:t>
            </a:r>
            <a:r>
              <a:rPr lang="fr-FR" sz="3000" dirty="0"/>
              <a:t>[0] → « </a:t>
            </a:r>
            <a:r>
              <a:rPr lang="fr-FR" sz="3000" dirty="0" err="1"/>
              <a:t>unfichier</a:t>
            </a:r>
            <a:r>
              <a:rPr lang="fr-FR" sz="3000" dirty="0"/>
              <a:t> » → Cherche le chemin absolu de celui-ci </a:t>
            </a:r>
          </a:p>
          <a:p>
            <a:pPr lvl="2"/>
            <a:r>
              <a:rPr lang="fr-FR" sz="2800" dirty="0" err="1"/>
              <a:t>envp</a:t>
            </a:r>
            <a:r>
              <a:rPr lang="fr-FR" sz="2800" dirty="0"/>
              <a:t>[0] ←/</a:t>
            </a:r>
            <a:r>
              <a:rPr lang="fr-FR" sz="2800" dirty="0" err="1"/>
              <a:t>execdir</a:t>
            </a:r>
            <a:r>
              <a:rPr lang="fr-FR" sz="2800" dirty="0"/>
              <a:t>/</a:t>
            </a:r>
            <a:r>
              <a:rPr lang="fr-FR" sz="2800" dirty="0" err="1"/>
              <a:t>unfichier</a:t>
            </a:r>
            <a:endParaRPr lang="fr-BE" sz="2800" dirty="0"/>
          </a:p>
        </p:txBody>
      </p:sp>
      <p:pic>
        <p:nvPicPr>
          <p:cNvPr id="5" name="Image 4">
            <a:extLst>
              <a:ext uri="{FF2B5EF4-FFF2-40B4-BE49-F238E27FC236}">
                <a16:creationId xmlns:a16="http://schemas.microsoft.com/office/drawing/2014/main" id="{29A87906-6856-78A2-3519-7DFEC9802F53}"/>
              </a:ext>
            </a:extLst>
          </p:cNvPr>
          <p:cNvPicPr>
            <a:picLocks noChangeAspect="1"/>
          </p:cNvPicPr>
          <p:nvPr/>
        </p:nvPicPr>
        <p:blipFill>
          <a:blip r:embed="rId3"/>
          <a:stretch>
            <a:fillRect/>
          </a:stretch>
        </p:blipFill>
        <p:spPr>
          <a:xfrm>
            <a:off x="4332515" y="1694743"/>
            <a:ext cx="7141028" cy="1299434"/>
          </a:xfrm>
          <a:prstGeom prst="rect">
            <a:avLst/>
          </a:prstGeom>
        </p:spPr>
      </p:pic>
    </p:spTree>
    <p:extLst>
      <p:ext uri="{BB962C8B-B14F-4D97-AF65-F5344CB8AC3E}">
        <p14:creationId xmlns:p14="http://schemas.microsoft.com/office/powerpoint/2010/main" val="39706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7" y="1965532"/>
            <a:ext cx="11027591" cy="4351338"/>
          </a:xfrm>
        </p:spPr>
        <p:txBody>
          <a:bodyPr>
            <a:normAutofit fontScale="92500"/>
          </a:bodyPr>
          <a:lstStyle/>
          <a:p>
            <a:r>
              <a:rPr lang="fr-BE" sz="3500" u="sng" dirty="0"/>
              <a:t>GCONV_PATH 1/2</a:t>
            </a:r>
          </a:p>
          <a:p>
            <a:pPr lvl="1"/>
            <a:r>
              <a:rPr lang="fr-FR" sz="3000" dirty="0"/>
              <a:t>Utilise la fonction </a:t>
            </a:r>
            <a:r>
              <a:rPr lang="fr-FR" sz="3000" dirty="0" err="1"/>
              <a:t>iconv_open</a:t>
            </a:r>
            <a:endParaRPr lang="fr-FR" sz="3000" dirty="0"/>
          </a:p>
          <a:p>
            <a:pPr lvl="1"/>
            <a:r>
              <a:rPr lang="fr-FR" sz="3000" dirty="0"/>
              <a:t>Exécuter le fichier</a:t>
            </a:r>
          </a:p>
          <a:p>
            <a:pPr lvl="1"/>
            <a:r>
              <a:rPr lang="fr-FR" sz="3000" dirty="0"/>
              <a:t>Omis de l’environnement </a:t>
            </a:r>
            <a:r>
              <a:rPr lang="fr-FR" sz="3000" dirty="0" err="1"/>
              <a:t>pkexec</a:t>
            </a:r>
            <a:endParaRPr lang="fr-FR" sz="3000" dirty="0"/>
          </a:p>
          <a:p>
            <a:pPr lvl="2"/>
            <a:r>
              <a:rPr lang="fr-FR" sz="2800" dirty="0" err="1"/>
              <a:t>argv</a:t>
            </a:r>
            <a:r>
              <a:rPr lang="fr-FR" sz="2800" dirty="0"/>
              <a:t> = {NULL} </a:t>
            </a:r>
          </a:p>
          <a:p>
            <a:pPr lvl="2"/>
            <a:r>
              <a:rPr lang="fr-FR" sz="2800" dirty="0" err="1"/>
              <a:t>envp</a:t>
            </a:r>
            <a:r>
              <a:rPr lang="fr-FR" sz="2800" dirty="0"/>
              <a:t>  = {"exploit", " PATH=GCONV_PATH=. ", NULL} </a:t>
            </a:r>
          </a:p>
          <a:p>
            <a:pPr lvl="2"/>
            <a:r>
              <a:rPr lang="fr-FR" sz="2800" dirty="0"/>
              <a:t>Créer un répertoire GCONV_PATH=. </a:t>
            </a:r>
          </a:p>
          <a:p>
            <a:pPr lvl="2"/>
            <a:r>
              <a:rPr lang="fr-FR" sz="2800" dirty="0"/>
              <a:t>Créer fichier exécutable sous CONV_PATH=.  → GCONV_PATH=./exploit. </a:t>
            </a:r>
          </a:p>
          <a:p>
            <a:pPr lvl="2"/>
            <a:r>
              <a:rPr lang="fr-FR" sz="2800" dirty="0"/>
              <a:t>Ce fichier contiendra un code simple qui exécute un </a:t>
            </a:r>
            <a:r>
              <a:rPr lang="fr-FR" sz="2800" dirty="0" err="1"/>
              <a:t>shell</a:t>
            </a:r>
            <a:r>
              <a:rPr lang="fr-FR" sz="2800" dirty="0"/>
              <a:t> sous les privilèges root.</a:t>
            </a:r>
            <a:endParaRPr lang="fr-BE" sz="2800" dirty="0"/>
          </a:p>
        </p:txBody>
      </p:sp>
    </p:spTree>
    <p:extLst>
      <p:ext uri="{BB962C8B-B14F-4D97-AF65-F5344CB8AC3E}">
        <p14:creationId xmlns:p14="http://schemas.microsoft.com/office/powerpoint/2010/main" val="9424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027592"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Ajout du code malicieux via notre environnement </a:t>
            </a:r>
            <a:r>
              <a:rPr lang="fr-BE" b="1" dirty="0" err="1">
                <a:latin typeface="Verdana" panose="020B0604030504040204" pitchFamily="34" charset="0"/>
                <a:ea typeface="Verdana" panose="020B0604030504040204" pitchFamily="34" charset="0"/>
              </a:rPr>
              <a:t>contrôllé</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4922381" cy="4351338"/>
          </a:xfrm>
        </p:spPr>
        <p:txBody>
          <a:bodyPr>
            <a:normAutofit/>
          </a:bodyPr>
          <a:lstStyle/>
          <a:p>
            <a:r>
              <a:rPr lang="fr-BE" sz="3200" u="sng" dirty="0"/>
              <a:t>GCONV_PATH 2/2</a:t>
            </a:r>
          </a:p>
          <a:p>
            <a:pPr lvl="1"/>
            <a:r>
              <a:rPr lang="fr-BE" sz="2600" dirty="0"/>
              <a:t>Défini variable environnement PATH = référence GCONV_PATH</a:t>
            </a:r>
          </a:p>
          <a:p>
            <a:pPr lvl="1"/>
            <a:r>
              <a:rPr lang="fr-BE" sz="2600" dirty="0"/>
              <a:t>main() → Lire </a:t>
            </a:r>
            <a:r>
              <a:rPr lang="fr-BE" sz="2600" dirty="0" err="1"/>
              <a:t>envp</a:t>
            </a:r>
            <a:r>
              <a:rPr lang="fr-BE" sz="2600" dirty="0"/>
              <a:t>[0] → Chercher chemin</a:t>
            </a:r>
          </a:p>
          <a:p>
            <a:pPr lvl="1"/>
            <a:r>
              <a:rPr lang="fr-BE" sz="2600" dirty="0"/>
              <a:t>Ecrasera </a:t>
            </a:r>
            <a:r>
              <a:rPr lang="fr-BE" sz="2600" dirty="0" err="1"/>
              <a:t>envp</a:t>
            </a:r>
            <a:r>
              <a:rPr lang="fr-BE" sz="2600" dirty="0"/>
              <a:t>[0] avec ce chemin</a:t>
            </a:r>
          </a:p>
          <a:p>
            <a:pPr lvl="1"/>
            <a:r>
              <a:rPr lang="fr-BE" sz="2600" dirty="0"/>
              <a:t>GCONV_PATH introduit dans l’environnement de </a:t>
            </a:r>
            <a:r>
              <a:rPr lang="fr-BE" sz="2600" dirty="0" err="1"/>
              <a:t>pkexec</a:t>
            </a:r>
            <a:endParaRPr lang="fr-BE" sz="2600" dirty="0"/>
          </a:p>
          <a:p>
            <a:pPr lvl="1"/>
            <a:endParaRPr lang="fr-BE" sz="2100" dirty="0"/>
          </a:p>
        </p:txBody>
      </p:sp>
      <p:pic>
        <p:nvPicPr>
          <p:cNvPr id="3" name="Image 2">
            <a:extLst>
              <a:ext uri="{FF2B5EF4-FFF2-40B4-BE49-F238E27FC236}">
                <a16:creationId xmlns:a16="http://schemas.microsoft.com/office/drawing/2014/main" id="{3A582575-C37F-D8B2-6F2A-92E37802AB43}"/>
              </a:ext>
            </a:extLst>
          </p:cNvPr>
          <p:cNvPicPr>
            <a:picLocks noChangeAspect="1"/>
          </p:cNvPicPr>
          <p:nvPr/>
        </p:nvPicPr>
        <p:blipFill>
          <a:blip r:embed="rId3"/>
          <a:stretch>
            <a:fillRect/>
          </a:stretch>
        </p:blipFill>
        <p:spPr>
          <a:xfrm>
            <a:off x="5026886" y="3085425"/>
            <a:ext cx="6888480" cy="1329657"/>
          </a:xfrm>
          <a:prstGeom prst="rect">
            <a:avLst/>
          </a:prstGeom>
        </p:spPr>
      </p:pic>
    </p:spTree>
    <p:extLst>
      <p:ext uri="{BB962C8B-B14F-4D97-AF65-F5344CB8AC3E}">
        <p14:creationId xmlns:p14="http://schemas.microsoft.com/office/powerpoint/2010/main" val="17053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3200" dirty="0"/>
              <a:t>Syntaxe incorrecte → </a:t>
            </a:r>
            <a:r>
              <a:rPr lang="fr-BE" sz="3200" dirty="0" err="1"/>
              <a:t>g_printerr</a:t>
            </a:r>
            <a:r>
              <a:rPr lang="fr-BE" sz="3200" dirty="0"/>
              <a:t>() de </a:t>
            </a:r>
            <a:r>
              <a:rPr lang="fr-BE" sz="3200" dirty="0" err="1"/>
              <a:t>Glib</a:t>
            </a:r>
            <a:endParaRPr lang="fr-BE" sz="3200" dirty="0"/>
          </a:p>
          <a:p>
            <a:pPr lvl="1"/>
            <a:r>
              <a:rPr lang="fr-BE" sz="3200" dirty="0"/>
              <a:t>Affiche par défaut un codage UTF-8</a:t>
            </a:r>
          </a:p>
          <a:p>
            <a:pPr lvl="2"/>
            <a:r>
              <a:rPr lang="fr-BE" sz="2800" dirty="0"/>
              <a:t>Pas UTF-8</a:t>
            </a:r>
          </a:p>
          <a:p>
            <a:pPr lvl="2"/>
            <a:r>
              <a:rPr lang="fr-BE" sz="2800" dirty="0"/>
              <a:t>Vérifie la variable d’environnement CHARSET</a:t>
            </a:r>
          </a:p>
          <a:p>
            <a:pPr lvl="2"/>
            <a:r>
              <a:rPr lang="fr-BE" sz="2800" dirty="0" err="1"/>
              <a:t>Iconv_open</a:t>
            </a:r>
            <a:r>
              <a:rPr lang="fr-BE" sz="2800" dirty="0"/>
              <a:t> → Utilise le descripteur de conversion → GCONV_PATH </a:t>
            </a:r>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3891132" y="4272897"/>
            <a:ext cx="7910610" cy="2382490"/>
          </a:xfrm>
          <a:prstGeom prst="rect">
            <a:avLst/>
          </a:prstGeom>
        </p:spPr>
      </p:pic>
    </p:spTree>
    <p:extLst>
      <p:ext uri="{BB962C8B-B14F-4D97-AF65-F5344CB8AC3E}">
        <p14:creationId xmlns:p14="http://schemas.microsoft.com/office/powerpoint/2010/main" val="16005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fontScale="90000"/>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Exploitation de la fonctionnalité de validation des entrées de </a:t>
            </a:r>
            <a:r>
              <a:rPr lang="fr-BE" b="1" dirty="0" err="1">
                <a:latin typeface="Verdana" panose="020B0604030504040204" pitchFamily="34" charset="0"/>
                <a:ea typeface="Verdana" panose="020B0604030504040204" pitchFamily="34" charset="0"/>
              </a:rPr>
              <a:t>pkexec</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8958922" cy="4351338"/>
          </a:xfrm>
        </p:spPr>
        <p:txBody>
          <a:bodyPr>
            <a:normAutofit/>
          </a:bodyPr>
          <a:lstStyle/>
          <a:p>
            <a:pPr lvl="1"/>
            <a:r>
              <a:rPr lang="fr-BE" sz="2800" dirty="0" err="1"/>
              <a:t>argc</a:t>
            </a:r>
            <a:r>
              <a:rPr lang="fr-BE" sz="2800" dirty="0"/>
              <a:t> = NULL</a:t>
            </a:r>
          </a:p>
          <a:p>
            <a:pPr lvl="1"/>
            <a:r>
              <a:rPr lang="fr-BE" sz="2800" dirty="0" err="1"/>
              <a:t>envp</a:t>
            </a:r>
            <a:r>
              <a:rPr lang="fr-BE" sz="2800" dirty="0"/>
              <a:t> = </a:t>
            </a:r>
            <a:r>
              <a:rPr lang="en-US" sz="2800" dirty="0"/>
              <a:t>{"exploit", "PATH=GCONV_PATH=.", "SHELL=/shell/not/exist", "CHARSET=NOT_UTF8", NULL}</a:t>
            </a:r>
            <a:endParaRPr lang="fr-BE" sz="2800" dirty="0"/>
          </a:p>
        </p:txBody>
      </p:sp>
      <p:pic>
        <p:nvPicPr>
          <p:cNvPr id="4" name="Image 3">
            <a:extLst>
              <a:ext uri="{FF2B5EF4-FFF2-40B4-BE49-F238E27FC236}">
                <a16:creationId xmlns:a16="http://schemas.microsoft.com/office/drawing/2014/main" id="{BC6FEB08-D9A9-2186-10D5-A3423723DB1A}"/>
              </a:ext>
            </a:extLst>
          </p:cNvPr>
          <p:cNvPicPr>
            <a:picLocks noChangeAspect="1"/>
          </p:cNvPicPr>
          <p:nvPr/>
        </p:nvPicPr>
        <p:blipFill>
          <a:blip r:embed="rId3"/>
          <a:stretch>
            <a:fillRect/>
          </a:stretch>
        </p:blipFill>
        <p:spPr>
          <a:xfrm>
            <a:off x="2390142" y="3512321"/>
            <a:ext cx="9311980" cy="2804549"/>
          </a:xfrm>
          <a:prstGeom prst="rect">
            <a:avLst/>
          </a:prstGeom>
        </p:spPr>
      </p:pic>
    </p:spTree>
    <p:extLst>
      <p:ext uri="{BB962C8B-B14F-4D97-AF65-F5344CB8AC3E}">
        <p14:creationId xmlns:p14="http://schemas.microsoft.com/office/powerpoint/2010/main" val="3912508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5" name="Image 4">
            <a:extLst>
              <a:ext uri="{FF2B5EF4-FFF2-40B4-BE49-F238E27FC236}">
                <a16:creationId xmlns:a16="http://schemas.microsoft.com/office/drawing/2014/main" id="{A3884133-E105-3AB5-49F3-82E0E4F53E9A}"/>
              </a:ext>
            </a:extLst>
          </p:cNvPr>
          <p:cNvPicPr>
            <a:picLocks noChangeAspect="1"/>
          </p:cNvPicPr>
          <p:nvPr/>
        </p:nvPicPr>
        <p:blipFill>
          <a:blip r:embed="rId3"/>
          <a:stretch>
            <a:fillRect/>
          </a:stretch>
        </p:blipFill>
        <p:spPr>
          <a:xfrm>
            <a:off x="3004737" y="1337222"/>
            <a:ext cx="6182526" cy="5428935"/>
          </a:xfrm>
          <a:prstGeom prst="rect">
            <a:avLst/>
          </a:prstGeom>
        </p:spPr>
      </p:pic>
    </p:spTree>
    <p:extLst>
      <p:ext uri="{BB962C8B-B14F-4D97-AF65-F5344CB8AC3E}">
        <p14:creationId xmlns:p14="http://schemas.microsoft.com/office/powerpoint/2010/main" val="2025589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3" name="Image 2">
            <a:extLst>
              <a:ext uri="{FF2B5EF4-FFF2-40B4-BE49-F238E27FC236}">
                <a16:creationId xmlns:a16="http://schemas.microsoft.com/office/drawing/2014/main" id="{C51DCD07-BBA8-819E-F5AD-A03958E0EF2E}"/>
              </a:ext>
            </a:extLst>
          </p:cNvPr>
          <p:cNvPicPr>
            <a:picLocks noChangeAspect="1"/>
          </p:cNvPicPr>
          <p:nvPr/>
        </p:nvPicPr>
        <p:blipFill>
          <a:blip r:embed="rId3"/>
          <a:stretch>
            <a:fillRect/>
          </a:stretch>
        </p:blipFill>
        <p:spPr>
          <a:xfrm>
            <a:off x="2233073" y="1586516"/>
            <a:ext cx="7725853" cy="4953691"/>
          </a:xfrm>
          <a:prstGeom prst="rect">
            <a:avLst/>
          </a:prstGeom>
        </p:spPr>
      </p:pic>
    </p:spTree>
    <p:extLst>
      <p:ext uri="{BB962C8B-B14F-4D97-AF65-F5344CB8AC3E}">
        <p14:creationId xmlns:p14="http://schemas.microsoft.com/office/powerpoint/2010/main" val="38528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4" name="Image 3">
            <a:extLst>
              <a:ext uri="{FF2B5EF4-FFF2-40B4-BE49-F238E27FC236}">
                <a16:creationId xmlns:a16="http://schemas.microsoft.com/office/drawing/2014/main" id="{341E3BB0-34A5-BDB2-CBE8-2750B4BB8EB2}"/>
              </a:ext>
            </a:extLst>
          </p:cNvPr>
          <p:cNvPicPr>
            <a:picLocks noChangeAspect="1"/>
          </p:cNvPicPr>
          <p:nvPr/>
        </p:nvPicPr>
        <p:blipFill>
          <a:blip r:embed="rId3"/>
          <a:stretch>
            <a:fillRect/>
          </a:stretch>
        </p:blipFill>
        <p:spPr>
          <a:xfrm>
            <a:off x="2983862" y="1417804"/>
            <a:ext cx="6224275" cy="5339528"/>
          </a:xfrm>
          <a:prstGeom prst="rect">
            <a:avLst/>
          </a:prstGeom>
        </p:spPr>
      </p:pic>
    </p:spTree>
    <p:extLst>
      <p:ext uri="{BB962C8B-B14F-4D97-AF65-F5344CB8AC3E}">
        <p14:creationId xmlns:p14="http://schemas.microsoft.com/office/powerpoint/2010/main" val="2868592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Programme en C</a:t>
            </a:r>
          </a:p>
        </p:txBody>
      </p:sp>
      <p:pic>
        <p:nvPicPr>
          <p:cNvPr id="2" name="Image 1">
            <a:extLst>
              <a:ext uri="{FF2B5EF4-FFF2-40B4-BE49-F238E27FC236}">
                <a16:creationId xmlns:a16="http://schemas.microsoft.com/office/drawing/2014/main" id="{717A01B8-DC12-93A9-09C4-269371B5AED5}"/>
              </a:ext>
            </a:extLst>
          </p:cNvPr>
          <p:cNvPicPr>
            <a:picLocks noChangeAspect="1"/>
          </p:cNvPicPr>
          <p:nvPr/>
        </p:nvPicPr>
        <p:blipFill>
          <a:blip r:embed="rId3"/>
          <a:stretch>
            <a:fillRect/>
          </a:stretch>
        </p:blipFill>
        <p:spPr>
          <a:xfrm>
            <a:off x="3638826" y="1179320"/>
            <a:ext cx="4914348" cy="5576131"/>
          </a:xfrm>
          <a:prstGeom prst="rect">
            <a:avLst/>
          </a:prstGeom>
        </p:spPr>
      </p:pic>
    </p:spTree>
    <p:extLst>
      <p:ext uri="{BB962C8B-B14F-4D97-AF65-F5344CB8AC3E}">
        <p14:creationId xmlns:p14="http://schemas.microsoft.com/office/powerpoint/2010/main" val="208218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11724278" cy="1324596"/>
          </a:xfrm>
        </p:spPr>
        <p:txBody>
          <a:bodyPr>
            <a:normAutofit/>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Comment a été corrigée cette faille ?</a:t>
            </a:r>
          </a:p>
        </p:txBody>
      </p:sp>
      <p:pic>
        <p:nvPicPr>
          <p:cNvPr id="3" name="Image 2">
            <a:extLst>
              <a:ext uri="{FF2B5EF4-FFF2-40B4-BE49-F238E27FC236}">
                <a16:creationId xmlns:a16="http://schemas.microsoft.com/office/drawing/2014/main" id="{684203AF-66B5-9F8A-E9D7-D2A08F500B5A}"/>
              </a:ext>
            </a:extLst>
          </p:cNvPr>
          <p:cNvPicPr>
            <a:picLocks noChangeAspect="1"/>
          </p:cNvPicPr>
          <p:nvPr/>
        </p:nvPicPr>
        <p:blipFill rotWithShape="1">
          <a:blip r:embed="rId3"/>
          <a:srcRect r="19111"/>
          <a:stretch/>
        </p:blipFill>
        <p:spPr>
          <a:xfrm>
            <a:off x="322579" y="1804094"/>
            <a:ext cx="5779331" cy="2343477"/>
          </a:xfrm>
          <a:prstGeom prst="rect">
            <a:avLst/>
          </a:prstGeom>
        </p:spPr>
      </p:pic>
      <p:pic>
        <p:nvPicPr>
          <p:cNvPr id="6" name="Image 5">
            <a:extLst>
              <a:ext uri="{FF2B5EF4-FFF2-40B4-BE49-F238E27FC236}">
                <a16:creationId xmlns:a16="http://schemas.microsoft.com/office/drawing/2014/main" id="{AA2A24FB-3B22-7E01-F1FB-236DAFD43912}"/>
              </a:ext>
            </a:extLst>
          </p:cNvPr>
          <p:cNvPicPr>
            <a:picLocks noChangeAspect="1"/>
          </p:cNvPicPr>
          <p:nvPr/>
        </p:nvPicPr>
        <p:blipFill>
          <a:blip r:embed="rId4"/>
          <a:stretch>
            <a:fillRect/>
          </a:stretch>
        </p:blipFill>
        <p:spPr>
          <a:xfrm>
            <a:off x="322579" y="4147571"/>
            <a:ext cx="5779331" cy="2343477"/>
          </a:xfrm>
          <a:prstGeom prst="rect">
            <a:avLst/>
          </a:prstGeom>
        </p:spPr>
      </p:pic>
      <p:pic>
        <p:nvPicPr>
          <p:cNvPr id="14" name="Image 13">
            <a:extLst>
              <a:ext uri="{FF2B5EF4-FFF2-40B4-BE49-F238E27FC236}">
                <a16:creationId xmlns:a16="http://schemas.microsoft.com/office/drawing/2014/main" id="{C6A1C252-CD31-3E53-0A19-AD94A99DC9F4}"/>
              </a:ext>
            </a:extLst>
          </p:cNvPr>
          <p:cNvPicPr>
            <a:picLocks noChangeAspect="1"/>
          </p:cNvPicPr>
          <p:nvPr/>
        </p:nvPicPr>
        <p:blipFill rotWithShape="1">
          <a:blip r:embed="rId5"/>
          <a:srcRect t="21365"/>
          <a:stretch/>
        </p:blipFill>
        <p:spPr>
          <a:xfrm>
            <a:off x="6973867" y="1976052"/>
            <a:ext cx="3248478" cy="389536"/>
          </a:xfrm>
          <a:prstGeom prst="rect">
            <a:avLst/>
          </a:prstGeom>
        </p:spPr>
      </p:pic>
      <p:sp>
        <p:nvSpPr>
          <p:cNvPr id="15" name="Espace réservé du contenu 2">
            <a:extLst>
              <a:ext uri="{FF2B5EF4-FFF2-40B4-BE49-F238E27FC236}">
                <a16:creationId xmlns:a16="http://schemas.microsoft.com/office/drawing/2014/main" id="{5BD0CBB1-95BE-4819-87B3-C79733773F96}"/>
              </a:ext>
            </a:extLst>
          </p:cNvPr>
          <p:cNvSpPr>
            <a:spLocks noGrp="1"/>
          </p:cNvSpPr>
          <p:nvPr>
            <p:ph idx="1"/>
          </p:nvPr>
        </p:nvSpPr>
        <p:spPr>
          <a:xfrm>
            <a:off x="6371694" y="1586516"/>
            <a:ext cx="4452825" cy="389536"/>
          </a:xfrm>
        </p:spPr>
        <p:txBody>
          <a:bodyPr>
            <a:normAutofit fontScale="92500" lnSpcReduction="20000"/>
          </a:bodyPr>
          <a:lstStyle/>
          <a:p>
            <a:pPr lvl="1"/>
            <a:r>
              <a:rPr lang="fr-FR" sz="2800" dirty="0"/>
              <a:t>Supprimer le bit SUID</a:t>
            </a:r>
            <a:endParaRPr lang="fr-BE" sz="2800" dirty="0"/>
          </a:p>
        </p:txBody>
      </p:sp>
    </p:spTree>
    <p:extLst>
      <p:ext uri="{BB962C8B-B14F-4D97-AF65-F5344CB8AC3E}">
        <p14:creationId xmlns:p14="http://schemas.microsoft.com/office/powerpoint/2010/main" val="45828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aille de sécurité majeure sur les réseaux sans-fils - Mon Technicien">
            <a:extLst>
              <a:ext uri="{FF2B5EF4-FFF2-40B4-BE49-F238E27FC236}">
                <a16:creationId xmlns:a16="http://schemas.microsoft.com/office/drawing/2014/main" id="{BF0B1622-B50F-3152-4AFD-63C9754AE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381" y="2530741"/>
            <a:ext cx="4696119" cy="2348060"/>
          </a:xfrm>
          <a:prstGeom prst="rect">
            <a:avLst/>
          </a:prstGeom>
          <a:noFill/>
          <a:extLst>
            <a:ext uri="{909E8E84-426E-40DD-AFC4-6F175D3DCCD1}">
              <a14:hiddenFill xmlns:a14="http://schemas.microsoft.com/office/drawing/2010/main">
                <a:solidFill>
                  <a:srgbClr val="FFFFFF"/>
                </a:solidFill>
              </a14:hiddenFill>
            </a:ext>
          </a:extLst>
        </p:spPr>
      </p:pic>
      <p:sp>
        <p:nvSpPr>
          <p:cNvPr id="4" name="Titre 1">
            <a:extLst>
              <a:ext uri="{FF2B5EF4-FFF2-40B4-BE49-F238E27FC236}">
                <a16:creationId xmlns:a16="http://schemas.microsoft.com/office/drawing/2014/main" id="{15F6865E-DB83-B3FB-ABEC-41BA4FCB47AB}"/>
              </a:ext>
            </a:extLst>
          </p:cNvPr>
          <p:cNvSpPr txBox="1">
            <a:spLocks/>
          </p:cNvSpPr>
          <p:nvPr/>
        </p:nvSpPr>
        <p:spPr>
          <a:xfrm>
            <a:off x="322579" y="261920"/>
            <a:ext cx="8057491"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a:latin typeface="Verdana" panose="020B0604030504040204" pitchFamily="34" charset="0"/>
                <a:ea typeface="Verdana" panose="020B0604030504040204" pitchFamily="34" charset="0"/>
              </a:rPr>
              <a:t>Introduction</a:t>
            </a:r>
            <a:endParaRPr lang="fr-BE" b="1" dirty="0">
              <a:latin typeface="Verdana" panose="020B0604030504040204" pitchFamily="34" charset="0"/>
              <a:ea typeface="Verdana" panose="020B0604030504040204" pitchFamily="34" charset="0"/>
            </a:endParaRPr>
          </a:p>
        </p:txBody>
      </p:sp>
      <p:sp>
        <p:nvSpPr>
          <p:cNvPr id="7" name="Espace réservé du contenu 2">
            <a:extLst>
              <a:ext uri="{FF2B5EF4-FFF2-40B4-BE49-F238E27FC236}">
                <a16:creationId xmlns:a16="http://schemas.microsoft.com/office/drawing/2014/main" id="{457AA67C-2F96-30AF-9EE8-93AAF412AB68}"/>
              </a:ext>
            </a:extLst>
          </p:cNvPr>
          <p:cNvSpPr txBox="1">
            <a:spLocks/>
          </p:cNvSpPr>
          <p:nvPr/>
        </p:nvSpPr>
        <p:spPr>
          <a:xfrm>
            <a:off x="489878" y="1965532"/>
            <a:ext cx="682532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dirty="0"/>
              <a:t>Aborder 2 failles de sécurité</a:t>
            </a:r>
          </a:p>
          <a:p>
            <a:pPr lvl="1"/>
            <a:r>
              <a:rPr lang="fr-BE" dirty="0"/>
              <a:t>Origine</a:t>
            </a:r>
          </a:p>
          <a:p>
            <a:pPr lvl="1"/>
            <a:r>
              <a:rPr lang="fr-BE" dirty="0"/>
              <a:t>Exploitation</a:t>
            </a:r>
          </a:p>
          <a:p>
            <a:pPr lvl="1"/>
            <a:r>
              <a:rPr lang="fr-BE" dirty="0"/>
              <a:t>Explication</a:t>
            </a:r>
          </a:p>
          <a:p>
            <a:pPr lvl="1"/>
            <a:r>
              <a:rPr lang="fr-BE" dirty="0"/>
              <a:t>Comment s’en protéger</a:t>
            </a:r>
          </a:p>
          <a:p>
            <a:r>
              <a:rPr lang="fr-BE" dirty="0"/>
              <a:t>Concepts</a:t>
            </a:r>
          </a:p>
          <a:p>
            <a:pPr lvl="1"/>
            <a:r>
              <a:rPr lang="fr-BE" dirty="0"/>
              <a:t>Ecriture hors-limite</a:t>
            </a:r>
          </a:p>
          <a:p>
            <a:pPr lvl="1"/>
            <a:r>
              <a:rPr lang="fr-BE" dirty="0"/>
              <a:t>La pile d’appels</a:t>
            </a:r>
          </a:p>
          <a:p>
            <a:pPr lvl="1"/>
            <a:r>
              <a:rPr lang="fr-BE" dirty="0"/>
              <a:t>Librairies </a:t>
            </a:r>
            <a:r>
              <a:rPr lang="fr-BE" dirty="0" err="1"/>
              <a:t>Polkit</a:t>
            </a:r>
            <a:r>
              <a:rPr lang="fr-BE" dirty="0"/>
              <a:t> et </a:t>
            </a:r>
            <a:r>
              <a:rPr lang="fr-BE" dirty="0" err="1"/>
              <a:t>Glib</a:t>
            </a:r>
            <a:endParaRPr lang="fr-BE" dirty="0"/>
          </a:p>
          <a:p>
            <a:pPr lvl="1"/>
            <a:r>
              <a:rPr lang="fr-BE" dirty="0"/>
              <a:t>Insertion de données dans les variables d’environnement</a:t>
            </a:r>
          </a:p>
          <a:p>
            <a:pPr lvl="1"/>
            <a:r>
              <a:rPr lang="fr-BE" dirty="0"/>
              <a:t>Fonctionnement et utilisation du GRUB dans une attaque physique</a:t>
            </a:r>
          </a:p>
        </p:txBody>
      </p:sp>
    </p:spTree>
    <p:extLst>
      <p:ext uri="{BB962C8B-B14F-4D97-AF65-F5344CB8AC3E}">
        <p14:creationId xmlns:p14="http://schemas.microsoft.com/office/powerpoint/2010/main" val="38696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Modification du mot de passe root</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BE" dirty="0"/>
              <a:t>Démonstration</a:t>
            </a:r>
          </a:p>
          <a:p>
            <a:r>
              <a:rPr lang="fr-BE" dirty="0"/>
              <a:t>Explications</a:t>
            </a:r>
          </a:p>
          <a:p>
            <a:r>
              <a:rPr lang="fr-BE" dirty="0"/>
              <a:t>Protection du GRUB</a:t>
            </a:r>
          </a:p>
        </p:txBody>
      </p:sp>
      <p:pic>
        <p:nvPicPr>
          <p:cNvPr id="10" name="Image 9">
            <a:extLst>
              <a:ext uri="{FF2B5EF4-FFF2-40B4-BE49-F238E27FC236}">
                <a16:creationId xmlns:a16="http://schemas.microsoft.com/office/drawing/2014/main" id="{8DA2704F-7F2B-4366-9FED-0A87839F8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820" y="1965532"/>
            <a:ext cx="3161811" cy="3398325"/>
          </a:xfrm>
          <a:prstGeom prst="rect">
            <a:avLst/>
          </a:prstGeom>
        </p:spPr>
      </p:pic>
    </p:spTree>
    <p:extLst>
      <p:ext uri="{BB962C8B-B14F-4D97-AF65-F5344CB8AC3E}">
        <p14:creationId xmlns:p14="http://schemas.microsoft.com/office/powerpoint/2010/main" val="26330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Démonstration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Mode édition du GRUB « E »</a:t>
            </a:r>
          </a:p>
          <a:p>
            <a:endParaRPr lang="fr-FR" dirty="0"/>
          </a:p>
          <a:p>
            <a:r>
              <a:rPr lang="fr-FR" dirty="0"/>
              <a:t>Sauvegarder</a:t>
            </a:r>
          </a:p>
          <a:p>
            <a:endParaRPr lang="fr-FR" dirty="0"/>
          </a:p>
          <a:p>
            <a:endParaRPr lang="fr-BE" dirty="0"/>
          </a:p>
        </p:txBody>
      </p:sp>
      <p:pic>
        <p:nvPicPr>
          <p:cNvPr id="3" name="Image 2">
            <a:extLst>
              <a:ext uri="{FF2B5EF4-FFF2-40B4-BE49-F238E27FC236}">
                <a16:creationId xmlns:a16="http://schemas.microsoft.com/office/drawing/2014/main" id="{036D854E-39F2-3B51-3B0F-DC5BB198CA19}"/>
              </a:ext>
            </a:extLst>
          </p:cNvPr>
          <p:cNvPicPr>
            <a:picLocks noChangeAspect="1"/>
          </p:cNvPicPr>
          <p:nvPr/>
        </p:nvPicPr>
        <p:blipFill>
          <a:blip r:embed="rId3"/>
          <a:stretch>
            <a:fillRect/>
          </a:stretch>
        </p:blipFill>
        <p:spPr>
          <a:xfrm>
            <a:off x="322579" y="2307265"/>
            <a:ext cx="5128511" cy="725065"/>
          </a:xfrm>
          <a:prstGeom prst="rect">
            <a:avLst/>
          </a:prstGeom>
        </p:spPr>
      </p:pic>
      <p:pic>
        <p:nvPicPr>
          <p:cNvPr id="5" name="Image 4">
            <a:extLst>
              <a:ext uri="{FF2B5EF4-FFF2-40B4-BE49-F238E27FC236}">
                <a16:creationId xmlns:a16="http://schemas.microsoft.com/office/drawing/2014/main" id="{BD607AA7-1F6C-9074-5401-AD5ADE4FA2A9}"/>
              </a:ext>
            </a:extLst>
          </p:cNvPr>
          <p:cNvPicPr>
            <a:picLocks noChangeAspect="1"/>
          </p:cNvPicPr>
          <p:nvPr/>
        </p:nvPicPr>
        <p:blipFill>
          <a:blip r:embed="rId4"/>
          <a:stretch>
            <a:fillRect/>
          </a:stretch>
        </p:blipFill>
        <p:spPr>
          <a:xfrm>
            <a:off x="489878" y="3374063"/>
            <a:ext cx="3696064" cy="725065"/>
          </a:xfrm>
          <a:prstGeom prst="rect">
            <a:avLst/>
          </a:prstGeom>
        </p:spPr>
      </p:pic>
      <p:pic>
        <p:nvPicPr>
          <p:cNvPr id="5122" name="Picture 2">
            <a:extLst>
              <a:ext uri="{FF2B5EF4-FFF2-40B4-BE49-F238E27FC236}">
                <a16:creationId xmlns:a16="http://schemas.microsoft.com/office/drawing/2014/main" id="{646CD81D-3637-3C2C-5517-59AB86FA2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475" y="1779207"/>
            <a:ext cx="59531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Explication</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r>
              <a:rPr lang="fr-FR" dirty="0"/>
              <a:t>Empêcher l’accès de l’extérieur</a:t>
            </a:r>
          </a:p>
          <a:p>
            <a:r>
              <a:rPr lang="fr-FR" dirty="0"/>
              <a:t>Mode sans échec → root</a:t>
            </a:r>
          </a:p>
          <a:p>
            <a:r>
              <a:rPr lang="fr-FR" dirty="0"/>
              <a:t>Vulnérabilité car aucune demande de mot de passe</a:t>
            </a:r>
          </a:p>
        </p:txBody>
      </p:sp>
    </p:spTree>
    <p:extLst>
      <p:ext uri="{BB962C8B-B14F-4D97-AF65-F5344CB8AC3E}">
        <p14:creationId xmlns:p14="http://schemas.microsoft.com/office/powerpoint/2010/main" val="360087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81BEA4AE-AFC2-1317-2BEF-76A2CB0CD53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GRUB : Protection </a:t>
            </a:r>
            <a:endParaRPr lang="fr-BE" b="1" dirty="0">
              <a:latin typeface="Verdana" panose="020B0604030504040204" pitchFamily="34" charset="0"/>
              <a:ea typeface="Verdana" panose="020B0604030504040204" pitchFamily="34" charset="0"/>
            </a:endParaRPr>
          </a:p>
        </p:txBody>
      </p:sp>
      <p:sp>
        <p:nvSpPr>
          <p:cNvPr id="8" name="Espace réservé du contenu 2">
            <a:extLst>
              <a:ext uri="{FF2B5EF4-FFF2-40B4-BE49-F238E27FC236}">
                <a16:creationId xmlns:a16="http://schemas.microsoft.com/office/drawing/2014/main" id="{79255E89-D39D-570E-CF74-8A3CCF48967B}"/>
              </a:ext>
            </a:extLst>
          </p:cNvPr>
          <p:cNvSpPr>
            <a:spLocks noGrp="1"/>
          </p:cNvSpPr>
          <p:nvPr>
            <p:ph idx="1"/>
          </p:nvPr>
        </p:nvSpPr>
        <p:spPr>
          <a:xfrm>
            <a:off x="489878" y="1965532"/>
            <a:ext cx="7114881" cy="4351338"/>
          </a:xfrm>
        </p:spPr>
        <p:txBody>
          <a:bodyPr/>
          <a:lstStyle/>
          <a:p>
            <a:endParaRPr lang="fr-FR" dirty="0"/>
          </a:p>
          <a:p>
            <a:r>
              <a:rPr lang="fr-FR" dirty="0"/>
              <a:t>Génère un mot de passe crypté PBKDF2</a:t>
            </a:r>
          </a:p>
          <a:p>
            <a:pPr lvl="1"/>
            <a:endParaRPr lang="fr-BE" dirty="0"/>
          </a:p>
        </p:txBody>
      </p:sp>
      <p:pic>
        <p:nvPicPr>
          <p:cNvPr id="3074" name="Picture 2">
            <a:extLst>
              <a:ext uri="{FF2B5EF4-FFF2-40B4-BE49-F238E27FC236}">
                <a16:creationId xmlns:a16="http://schemas.microsoft.com/office/drawing/2014/main" id="{20BB427B-C6C1-94B3-BF4B-F41A4B282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704"/>
          <a:stretch/>
        </p:blipFill>
        <p:spPr bwMode="auto">
          <a:xfrm>
            <a:off x="7098001" y="2527285"/>
            <a:ext cx="4604121" cy="180343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CBE268D1-CADF-337A-3492-74FB75CF6187}"/>
              </a:ext>
            </a:extLst>
          </p:cNvPr>
          <p:cNvPicPr>
            <a:picLocks noChangeAspect="1"/>
          </p:cNvPicPr>
          <p:nvPr/>
        </p:nvPicPr>
        <p:blipFill rotWithShape="1">
          <a:blip r:embed="rId4"/>
          <a:srcRect t="1" b="11583"/>
          <a:stretch/>
        </p:blipFill>
        <p:spPr>
          <a:xfrm>
            <a:off x="489878" y="1965532"/>
            <a:ext cx="3714653" cy="408224"/>
          </a:xfrm>
          <a:prstGeom prst="rect">
            <a:avLst/>
          </a:prstGeom>
        </p:spPr>
      </p:pic>
      <p:pic>
        <p:nvPicPr>
          <p:cNvPr id="5" name="Image 4">
            <a:extLst>
              <a:ext uri="{FF2B5EF4-FFF2-40B4-BE49-F238E27FC236}">
                <a16:creationId xmlns:a16="http://schemas.microsoft.com/office/drawing/2014/main" id="{8F9188D9-57E4-B9D0-8D9D-4864CBE305C4}"/>
              </a:ext>
            </a:extLst>
          </p:cNvPr>
          <p:cNvPicPr>
            <a:picLocks noChangeAspect="1"/>
          </p:cNvPicPr>
          <p:nvPr/>
        </p:nvPicPr>
        <p:blipFill>
          <a:blip r:embed="rId5"/>
          <a:stretch>
            <a:fillRect/>
          </a:stretch>
        </p:blipFill>
        <p:spPr>
          <a:xfrm>
            <a:off x="408260" y="3105105"/>
            <a:ext cx="3639058" cy="323895"/>
          </a:xfrm>
          <a:prstGeom prst="rect">
            <a:avLst/>
          </a:prstGeom>
        </p:spPr>
      </p:pic>
      <p:pic>
        <p:nvPicPr>
          <p:cNvPr id="11" name="Image 10">
            <a:extLst>
              <a:ext uri="{FF2B5EF4-FFF2-40B4-BE49-F238E27FC236}">
                <a16:creationId xmlns:a16="http://schemas.microsoft.com/office/drawing/2014/main" id="{2B951C89-62A6-D84C-F30F-76A59568B857}"/>
              </a:ext>
            </a:extLst>
          </p:cNvPr>
          <p:cNvPicPr>
            <a:picLocks noChangeAspect="1"/>
          </p:cNvPicPr>
          <p:nvPr/>
        </p:nvPicPr>
        <p:blipFill>
          <a:blip r:embed="rId6"/>
          <a:stretch>
            <a:fillRect/>
          </a:stretch>
        </p:blipFill>
        <p:spPr>
          <a:xfrm>
            <a:off x="351721" y="3622321"/>
            <a:ext cx="6457188" cy="659389"/>
          </a:xfrm>
          <a:prstGeom prst="rect">
            <a:avLst/>
          </a:prstGeom>
        </p:spPr>
      </p:pic>
      <p:pic>
        <p:nvPicPr>
          <p:cNvPr id="13" name="Image 12">
            <a:extLst>
              <a:ext uri="{FF2B5EF4-FFF2-40B4-BE49-F238E27FC236}">
                <a16:creationId xmlns:a16="http://schemas.microsoft.com/office/drawing/2014/main" id="{78060BC3-2FC4-47A4-1A66-66FB80DBF005}"/>
              </a:ext>
            </a:extLst>
          </p:cNvPr>
          <p:cNvPicPr>
            <a:picLocks noChangeAspect="1"/>
          </p:cNvPicPr>
          <p:nvPr/>
        </p:nvPicPr>
        <p:blipFill>
          <a:blip r:embed="rId7"/>
          <a:stretch>
            <a:fillRect/>
          </a:stretch>
        </p:blipFill>
        <p:spPr>
          <a:xfrm>
            <a:off x="489878" y="4662194"/>
            <a:ext cx="5377031" cy="360125"/>
          </a:xfrm>
          <a:prstGeom prst="rect">
            <a:avLst/>
          </a:prstGeom>
        </p:spPr>
      </p:pic>
    </p:spTree>
    <p:extLst>
      <p:ext uri="{BB962C8B-B14F-4D97-AF65-F5344CB8AC3E}">
        <p14:creationId xmlns:p14="http://schemas.microsoft.com/office/powerpoint/2010/main" val="2081087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Conclusion</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sp>
        <p:nvSpPr>
          <p:cNvPr id="6" name="Espace réservé du contenu 2">
            <a:extLst>
              <a:ext uri="{FF2B5EF4-FFF2-40B4-BE49-F238E27FC236}">
                <a16:creationId xmlns:a16="http://schemas.microsoft.com/office/drawing/2014/main" id="{DF14BB74-9CE7-40FD-6820-A3AAF72888C3}"/>
              </a:ext>
            </a:extLst>
          </p:cNvPr>
          <p:cNvSpPr>
            <a:spLocks noGrp="1"/>
          </p:cNvSpPr>
          <p:nvPr>
            <p:ph idx="1"/>
          </p:nvPr>
        </p:nvSpPr>
        <p:spPr>
          <a:xfrm>
            <a:off x="261501" y="1914137"/>
            <a:ext cx="6258569" cy="4623396"/>
          </a:xfrm>
        </p:spPr>
        <p:txBody>
          <a:bodyPr/>
          <a:lstStyle/>
          <a:p>
            <a:pPr>
              <a:buSzPts val="1400"/>
            </a:pPr>
            <a:r>
              <a:rPr lang="fr-BE" dirty="0"/>
              <a:t>Buffer </a:t>
            </a:r>
            <a:r>
              <a:rPr lang="fr-BE" dirty="0" err="1"/>
              <a:t>Oveflow</a:t>
            </a:r>
            <a:r>
              <a:rPr lang="fr-BE" dirty="0"/>
              <a:t> </a:t>
            </a:r>
          </a:p>
          <a:p>
            <a:pPr>
              <a:buSzPts val="1400"/>
            </a:pPr>
            <a:r>
              <a:rPr lang="fr-BE" dirty="0"/>
              <a:t>Modifier le </a:t>
            </a:r>
            <a:r>
              <a:rPr lang="fr-BE" dirty="0" err="1"/>
              <a:t>password</a:t>
            </a:r>
            <a:r>
              <a:rPr lang="fr-BE" dirty="0"/>
              <a:t> root via GRUB</a:t>
            </a:r>
          </a:p>
          <a:p>
            <a:pPr>
              <a:buSzPts val="1400"/>
            </a:pPr>
            <a:r>
              <a:rPr lang="fr-BE" dirty="0"/>
              <a:t>Maintenir à jour</a:t>
            </a:r>
          </a:p>
          <a:p>
            <a:pPr>
              <a:buSzPts val="1400"/>
            </a:pPr>
            <a:r>
              <a:rPr lang="fr-BE" dirty="0"/>
              <a:t>Fiabiliser l’OS</a:t>
            </a:r>
          </a:p>
        </p:txBody>
      </p:sp>
    </p:spTree>
    <p:extLst>
      <p:ext uri="{BB962C8B-B14F-4D97-AF65-F5344CB8AC3E}">
        <p14:creationId xmlns:p14="http://schemas.microsoft.com/office/powerpoint/2010/main" val="343218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261501" y="237305"/>
            <a:ext cx="6507480" cy="1324596"/>
          </a:xfrm>
        </p:spPr>
        <p:txBody>
          <a:bodyPr/>
          <a:lstStyle/>
          <a:p>
            <a:r>
              <a:rPr lang="fr-FR" b="1" dirty="0">
                <a:latin typeface="Verdana" panose="020B0604030504040204" pitchFamily="34" charset="0"/>
                <a:ea typeface="Verdana" panose="020B0604030504040204" pitchFamily="34" charset="0"/>
              </a:rPr>
              <a:t>Questions</a:t>
            </a:r>
            <a:endParaRPr lang="fr-BE" b="1" dirty="0">
              <a:latin typeface="Verdana" panose="020B0604030504040204" pitchFamily="34" charset="0"/>
              <a:ea typeface="Verdana" panose="020B0604030504040204" pitchFamily="34" charset="0"/>
            </a:endParaRPr>
          </a:p>
        </p:txBody>
      </p:sp>
      <p:pic>
        <p:nvPicPr>
          <p:cNvPr id="10" name="Picture 9" descr="Icon&#10;&#10;Description automatically generated">
            <a:extLst>
              <a:ext uri="{FF2B5EF4-FFF2-40B4-BE49-F238E27FC236}">
                <a16:creationId xmlns:a16="http://schemas.microsoft.com/office/drawing/2014/main" id="{DCE4CF76-82C9-7023-88FE-4837F997F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241" y="1561901"/>
            <a:ext cx="3182186" cy="3723197"/>
          </a:xfrm>
          <a:prstGeom prst="rect">
            <a:avLst/>
          </a:prstGeom>
        </p:spPr>
      </p:pic>
      <p:pic>
        <p:nvPicPr>
          <p:cNvPr id="3" name="Image 2" descr="Une image contenant skiant, neige, gens&#10;&#10;Description générée automatiquement">
            <a:extLst>
              <a:ext uri="{FF2B5EF4-FFF2-40B4-BE49-F238E27FC236}">
                <a16:creationId xmlns:a16="http://schemas.microsoft.com/office/drawing/2014/main" id="{7E21EF03-0190-137D-4861-841D49718730}"/>
              </a:ext>
            </a:extLst>
          </p:cNvPr>
          <p:cNvPicPr/>
          <p:nvPr/>
        </p:nvPicPr>
        <p:blipFill>
          <a:blip r:embed="rId4">
            <a:extLst>
              <a:ext uri="{28A0092B-C50C-407E-A947-70E740481C1C}">
                <a14:useLocalDpi xmlns:a14="http://schemas.microsoft.com/office/drawing/2010/main" val="0"/>
              </a:ext>
            </a:extLst>
          </a:blip>
          <a:stretch>
            <a:fillRect/>
          </a:stretch>
        </p:blipFill>
        <p:spPr>
          <a:xfrm>
            <a:off x="2322286" y="1471853"/>
            <a:ext cx="7547427" cy="5148842"/>
          </a:xfrm>
          <a:prstGeom prst="rect">
            <a:avLst/>
          </a:prstGeom>
        </p:spPr>
      </p:pic>
    </p:spTree>
    <p:extLst>
      <p:ext uri="{BB962C8B-B14F-4D97-AF65-F5344CB8AC3E}">
        <p14:creationId xmlns:p14="http://schemas.microsoft.com/office/powerpoint/2010/main" val="378028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8057491" cy="1324596"/>
          </a:xfrm>
        </p:spPr>
        <p:txBody>
          <a:bodyPr/>
          <a:lstStyle/>
          <a:p>
            <a:r>
              <a:rPr lang="fr-FR" b="1" dirty="0">
                <a:latin typeface="Verdana" panose="020B0604030504040204" pitchFamily="34" charset="0"/>
                <a:ea typeface="Verdana" panose="020B0604030504040204" pitchFamily="34" charset="0"/>
              </a:rPr>
              <a:t>Préparation de l’environnement</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Installation de l’image disque</a:t>
            </a:r>
          </a:p>
          <a:p>
            <a:r>
              <a:rPr lang="fr-BE" sz="3200" dirty="0"/>
              <a:t>Vérification de la copie</a:t>
            </a:r>
          </a:p>
          <a:p>
            <a:r>
              <a:rPr lang="fr-BE" sz="3200" dirty="0"/>
              <a:t>Création d’un stick USB</a:t>
            </a:r>
          </a:p>
          <a:p>
            <a:r>
              <a:rPr lang="fr-BE" sz="3200" dirty="0"/>
              <a:t>Configuration du réseau &amp; partitions</a:t>
            </a:r>
          </a:p>
          <a:p>
            <a:r>
              <a:rPr lang="fr-BE" sz="3200" dirty="0"/>
              <a:t>Configuration de l’environnement de travail</a:t>
            </a:r>
          </a:p>
        </p:txBody>
      </p:sp>
      <p:pic>
        <p:nvPicPr>
          <p:cNvPr id="1026" name="Picture 2">
            <a:extLst>
              <a:ext uri="{FF2B5EF4-FFF2-40B4-BE49-F238E27FC236}">
                <a16:creationId xmlns:a16="http://schemas.microsoft.com/office/drawing/2014/main" id="{8BE68F2D-6DD0-9E39-E3CA-493FF06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369" y="1532145"/>
            <a:ext cx="28575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9020204" cy="1324596"/>
          </a:xfrm>
        </p:spPr>
        <p:txBody>
          <a:bodyPr>
            <a:normAutofit fontScale="90000"/>
          </a:bodyPr>
          <a:lstStyle/>
          <a:p>
            <a:r>
              <a:rPr lang="fr-FR" b="1" dirty="0">
                <a:latin typeface="Verdana" panose="020B0604030504040204" pitchFamily="34" charset="0"/>
                <a:ea typeface="Verdana" panose="020B0604030504040204" pitchFamily="34" charset="0"/>
              </a:rPr>
              <a:t>Installation de l’image disque &amp; Vérification de la copie</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10833300" cy="4351338"/>
          </a:xfrm>
        </p:spPr>
        <p:txBody>
          <a:bodyPr>
            <a:normAutofit/>
          </a:bodyPr>
          <a:lstStyle/>
          <a:p>
            <a:r>
              <a:rPr lang="fr-FR" sz="3200" dirty="0"/>
              <a:t>Debian 10.7.0</a:t>
            </a:r>
          </a:p>
          <a:p>
            <a:r>
              <a:rPr lang="fr-FR" sz="3200" dirty="0" err="1"/>
              <a:t>Sudo</a:t>
            </a:r>
            <a:r>
              <a:rPr lang="fr-FR" sz="3200" dirty="0"/>
              <a:t> version : 1.8.27-1</a:t>
            </a:r>
          </a:p>
          <a:p>
            <a:r>
              <a:rPr lang="fr-BE" sz="3200" dirty="0"/>
              <a:t>Checksum : ca4a94e0a49f59295df5522d896022444cbbafdec4d94326c1a7f333fd030038</a:t>
            </a:r>
          </a:p>
        </p:txBody>
      </p:sp>
      <p:pic>
        <p:nvPicPr>
          <p:cNvPr id="7" name="Image 6">
            <a:extLst>
              <a:ext uri="{FF2B5EF4-FFF2-40B4-BE49-F238E27FC236}">
                <a16:creationId xmlns:a16="http://schemas.microsoft.com/office/drawing/2014/main" id="{ABEDFB09-46F7-F74A-401D-3261E4188078}"/>
              </a:ext>
            </a:extLst>
          </p:cNvPr>
          <p:cNvPicPr>
            <a:picLocks noChangeAspect="1"/>
          </p:cNvPicPr>
          <p:nvPr/>
        </p:nvPicPr>
        <p:blipFill>
          <a:blip r:embed="rId3"/>
          <a:stretch>
            <a:fillRect/>
          </a:stretch>
        </p:blipFill>
        <p:spPr>
          <a:xfrm>
            <a:off x="648506" y="5333319"/>
            <a:ext cx="7642564" cy="779629"/>
          </a:xfrm>
          <a:prstGeom prst="rect">
            <a:avLst/>
          </a:prstGeom>
        </p:spPr>
      </p:pic>
      <p:pic>
        <p:nvPicPr>
          <p:cNvPr id="9" name="Image 8">
            <a:extLst>
              <a:ext uri="{FF2B5EF4-FFF2-40B4-BE49-F238E27FC236}">
                <a16:creationId xmlns:a16="http://schemas.microsoft.com/office/drawing/2014/main" id="{03B88C14-479B-08AC-34E9-1CA268400F22}"/>
              </a:ext>
            </a:extLst>
          </p:cNvPr>
          <p:cNvPicPr>
            <a:picLocks noChangeAspect="1"/>
          </p:cNvPicPr>
          <p:nvPr/>
        </p:nvPicPr>
        <p:blipFill rotWithShape="1">
          <a:blip r:embed="rId4"/>
          <a:srcRect r="977"/>
          <a:stretch/>
        </p:blipFill>
        <p:spPr>
          <a:xfrm>
            <a:off x="648506" y="4597637"/>
            <a:ext cx="7521273" cy="666271"/>
          </a:xfrm>
          <a:prstGeom prst="rect">
            <a:avLst/>
          </a:prstGeom>
        </p:spPr>
      </p:pic>
    </p:spTree>
    <p:extLst>
      <p:ext uri="{BB962C8B-B14F-4D97-AF65-F5344CB8AC3E}">
        <p14:creationId xmlns:p14="http://schemas.microsoft.com/office/powerpoint/2010/main" val="22117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DD64E-CD54-1EBB-A1DF-253E804385C5}"/>
              </a:ext>
            </a:extLst>
          </p:cNvPr>
          <p:cNvSpPr>
            <a:spLocks noGrp="1"/>
          </p:cNvSpPr>
          <p:nvPr>
            <p:ph type="title"/>
          </p:nvPr>
        </p:nvSpPr>
        <p:spPr>
          <a:xfrm>
            <a:off x="322579" y="261920"/>
            <a:ext cx="11008030" cy="1324596"/>
          </a:xfrm>
        </p:spPr>
        <p:txBody>
          <a:bodyPr>
            <a:normAutofit/>
          </a:bodyPr>
          <a:lstStyle/>
          <a:p>
            <a:r>
              <a:rPr lang="fr-FR" b="1" dirty="0">
                <a:latin typeface="Verdana" panose="020B0604030504040204" pitchFamily="34" charset="0"/>
                <a:ea typeface="Verdana" panose="020B0604030504040204" pitchFamily="34" charset="0"/>
              </a:rPr>
              <a:t>Installation des </a:t>
            </a:r>
            <a:r>
              <a:rPr lang="fr-FR" b="1" dirty="0" err="1">
                <a:latin typeface="Verdana" panose="020B0604030504040204" pitchFamily="34" charset="0"/>
                <a:ea typeface="Verdana" panose="020B0604030504040204" pitchFamily="34" charset="0"/>
              </a:rPr>
              <a:t>packets</a:t>
            </a:r>
            <a:r>
              <a:rPr lang="fr-FR" b="1" dirty="0">
                <a:latin typeface="Verdana" panose="020B0604030504040204" pitchFamily="34" charset="0"/>
                <a:ea typeface="Verdana" panose="020B0604030504040204" pitchFamily="34" charset="0"/>
              </a:rPr>
              <a:t> requis</a:t>
            </a:r>
            <a:endParaRPr lang="fr-BE" b="1" dirty="0">
              <a:latin typeface="Verdana" panose="020B0604030504040204" pitchFamily="34" charset="0"/>
              <a:ea typeface="Verdana" panose="020B0604030504040204" pitchFamily="34" charset="0"/>
            </a:endParaRPr>
          </a:p>
        </p:txBody>
      </p:sp>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322579" y="1557545"/>
            <a:ext cx="7282180" cy="5167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317500" algn="l" rtl="0">
              <a:spcBef>
                <a:spcPts val="0"/>
              </a:spcBef>
              <a:spcAft>
                <a:spcPts val="0"/>
              </a:spcAft>
              <a:buSzPts val="1400"/>
              <a:buChar char="●"/>
            </a:pPr>
            <a:endParaRPr lang="en-US" sz="3200" dirty="0"/>
          </a:p>
        </p:txBody>
      </p:sp>
      <p:sp>
        <p:nvSpPr>
          <p:cNvPr id="3" name="Espace réservé du contenu 2">
            <a:extLst>
              <a:ext uri="{FF2B5EF4-FFF2-40B4-BE49-F238E27FC236}">
                <a16:creationId xmlns:a16="http://schemas.microsoft.com/office/drawing/2014/main" id="{D55B6C8E-9EE5-7E69-2C3A-0B93154BB6D2}"/>
              </a:ext>
            </a:extLst>
          </p:cNvPr>
          <p:cNvSpPr>
            <a:spLocks noGrp="1"/>
          </p:cNvSpPr>
          <p:nvPr>
            <p:ph idx="1"/>
          </p:nvPr>
        </p:nvSpPr>
        <p:spPr>
          <a:xfrm>
            <a:off x="489878" y="1965532"/>
            <a:ext cx="6825321" cy="4351338"/>
          </a:xfrm>
        </p:spPr>
        <p:txBody>
          <a:bodyPr>
            <a:normAutofit/>
          </a:bodyPr>
          <a:lstStyle/>
          <a:p>
            <a:r>
              <a:rPr lang="fr-BE" sz="3200" dirty="0"/>
              <a:t>/</a:t>
            </a:r>
            <a:r>
              <a:rPr lang="fr-BE" sz="3200" dirty="0" err="1"/>
              <a:t>etc</a:t>
            </a:r>
            <a:r>
              <a:rPr lang="fr-BE" sz="3200" dirty="0"/>
              <a:t>/</a:t>
            </a:r>
            <a:r>
              <a:rPr lang="fr-BE" sz="3200" dirty="0" err="1"/>
              <a:t>apt</a:t>
            </a:r>
            <a:r>
              <a:rPr lang="fr-BE" sz="3200" dirty="0"/>
              <a:t>/</a:t>
            </a:r>
            <a:r>
              <a:rPr lang="fr-BE" sz="3200" dirty="0" err="1"/>
              <a:t>sources.list</a:t>
            </a:r>
            <a:r>
              <a:rPr lang="fr-BE" sz="3200" dirty="0"/>
              <a:t> </a:t>
            </a:r>
          </a:p>
        </p:txBody>
      </p:sp>
      <p:pic>
        <p:nvPicPr>
          <p:cNvPr id="5" name="Image 4">
            <a:extLst>
              <a:ext uri="{FF2B5EF4-FFF2-40B4-BE49-F238E27FC236}">
                <a16:creationId xmlns:a16="http://schemas.microsoft.com/office/drawing/2014/main" id="{88B9D5D3-BA79-D46E-BA86-7C195DA194BC}"/>
              </a:ext>
            </a:extLst>
          </p:cNvPr>
          <p:cNvPicPr>
            <a:picLocks noChangeAspect="1"/>
          </p:cNvPicPr>
          <p:nvPr/>
        </p:nvPicPr>
        <p:blipFill>
          <a:blip r:embed="rId3"/>
          <a:stretch>
            <a:fillRect/>
          </a:stretch>
        </p:blipFill>
        <p:spPr>
          <a:xfrm>
            <a:off x="668086" y="2462077"/>
            <a:ext cx="10317015" cy="1933845"/>
          </a:xfrm>
          <a:prstGeom prst="rect">
            <a:avLst/>
          </a:prstGeom>
        </p:spPr>
      </p:pic>
    </p:spTree>
    <p:extLst>
      <p:ext uri="{BB962C8B-B14F-4D97-AF65-F5344CB8AC3E}">
        <p14:creationId xmlns:p14="http://schemas.microsoft.com/office/powerpoint/2010/main" val="35727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a:extLst>
              <a:ext uri="{FF2B5EF4-FFF2-40B4-BE49-F238E27FC236}">
                <a16:creationId xmlns:a16="http://schemas.microsoft.com/office/drawing/2014/main" id="{6DA59925-9FA7-B339-C724-F2AFCFEE6AD6}"/>
              </a:ext>
            </a:extLst>
          </p:cNvPr>
          <p:cNvSpPr txBox="1">
            <a:spLocks/>
          </p:cNvSpPr>
          <p:nvPr/>
        </p:nvSpPr>
        <p:spPr>
          <a:xfrm>
            <a:off x="5730240" y="1356360"/>
            <a:ext cx="6278880" cy="5273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BE" dirty="0"/>
          </a:p>
        </p:txBody>
      </p:sp>
      <p:pic>
        <p:nvPicPr>
          <p:cNvPr id="5" name="Image 4" descr="Une image contenant texte&#10;&#10;Description générée automatiquement">
            <a:extLst>
              <a:ext uri="{FF2B5EF4-FFF2-40B4-BE49-F238E27FC236}">
                <a16:creationId xmlns:a16="http://schemas.microsoft.com/office/drawing/2014/main" id="{8FD8D410-243C-8452-77F9-A54CE3E11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479" y="2136624"/>
            <a:ext cx="5101363" cy="2872389"/>
          </a:xfrm>
          <a:prstGeom prst="rect">
            <a:avLst/>
          </a:prstGeom>
        </p:spPr>
      </p:pic>
      <p:sp>
        <p:nvSpPr>
          <p:cNvPr id="6" name="Espace réservé du contenu 2">
            <a:extLst>
              <a:ext uri="{FF2B5EF4-FFF2-40B4-BE49-F238E27FC236}">
                <a16:creationId xmlns:a16="http://schemas.microsoft.com/office/drawing/2014/main" id="{CA8C6035-C9D7-A6A2-E84D-D8AC92B6DC3F}"/>
              </a:ext>
            </a:extLst>
          </p:cNvPr>
          <p:cNvSpPr txBox="1">
            <a:spLocks/>
          </p:cNvSpPr>
          <p:nvPr/>
        </p:nvSpPr>
        <p:spPr>
          <a:xfrm>
            <a:off x="489879" y="1965532"/>
            <a:ext cx="58093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BE" sz="3200" dirty="0"/>
              <a:t>Origine de la faille</a:t>
            </a:r>
          </a:p>
          <a:p>
            <a:r>
              <a:rPr lang="fr-BE" sz="3200" dirty="0"/>
              <a:t>La librairie </a:t>
            </a:r>
            <a:r>
              <a:rPr lang="fr-BE" sz="3200" dirty="0" err="1"/>
              <a:t>PolKit</a:t>
            </a:r>
            <a:r>
              <a:rPr lang="fr-BE" sz="3200" dirty="0"/>
              <a:t>, différence entre </a:t>
            </a:r>
            <a:r>
              <a:rPr lang="fr-BE" sz="3200" dirty="0" err="1"/>
              <a:t>pkexec</a:t>
            </a:r>
            <a:r>
              <a:rPr lang="fr-BE" sz="3200" dirty="0"/>
              <a:t> et </a:t>
            </a:r>
            <a:r>
              <a:rPr lang="fr-BE" sz="3200" dirty="0" err="1"/>
              <a:t>sudo</a:t>
            </a:r>
            <a:endParaRPr lang="fr-BE" sz="3200" dirty="0"/>
          </a:p>
          <a:p>
            <a:r>
              <a:rPr lang="fr-BE" sz="3200" dirty="0"/>
              <a:t>Le principe de la faille</a:t>
            </a:r>
          </a:p>
          <a:p>
            <a:r>
              <a:rPr lang="fr-BE" sz="3200" dirty="0"/>
              <a:t>Les détails techniques, son fonctionnement</a:t>
            </a:r>
          </a:p>
          <a:p>
            <a:r>
              <a:rPr lang="fr-BE" sz="3200" dirty="0"/>
              <a:t>Explication du code</a:t>
            </a:r>
          </a:p>
        </p:txBody>
      </p:sp>
      <p:sp>
        <p:nvSpPr>
          <p:cNvPr id="9" name="Titre 1">
            <a:extLst>
              <a:ext uri="{FF2B5EF4-FFF2-40B4-BE49-F238E27FC236}">
                <a16:creationId xmlns:a16="http://schemas.microsoft.com/office/drawing/2014/main" id="{2DD2730B-EFA9-A3FD-6CBD-1DD12B9BC532}"/>
              </a:ext>
            </a:extLst>
          </p:cNvPr>
          <p:cNvSpPr txBox="1">
            <a:spLocks/>
          </p:cNvSpPr>
          <p:nvPr/>
        </p:nvSpPr>
        <p:spPr>
          <a:xfrm>
            <a:off x="322579" y="261920"/>
            <a:ext cx="9605192" cy="13245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err="1">
                <a:latin typeface="Verdana" panose="020B0604030504040204" pitchFamily="34" charset="0"/>
                <a:ea typeface="Verdana" panose="020B0604030504040204" pitchFamily="34" charset="0"/>
              </a:rPr>
              <a:t>Privilege</a:t>
            </a:r>
            <a:r>
              <a:rPr lang="fr-FR" b="1" dirty="0">
                <a:latin typeface="Verdana" panose="020B0604030504040204" pitchFamily="34" charset="0"/>
                <a:ea typeface="Verdana" panose="020B0604030504040204" pitchFamily="34" charset="0"/>
              </a:rPr>
              <a:t> </a:t>
            </a:r>
            <a:r>
              <a:rPr lang="fr-FR" b="1" dirty="0" err="1">
                <a:latin typeface="Verdana" panose="020B0604030504040204" pitchFamily="34" charset="0"/>
                <a:ea typeface="Verdana" panose="020B0604030504040204" pitchFamily="34" charset="0"/>
              </a:rPr>
              <a:t>Escalation</a:t>
            </a:r>
            <a:r>
              <a:rPr lang="fr-FR" b="1" dirty="0">
                <a:latin typeface="Verdana" panose="020B0604030504040204" pitchFamily="34" charset="0"/>
                <a:ea typeface="Verdana" panose="020B0604030504040204" pitchFamily="34" charset="0"/>
              </a:rPr>
              <a:t> : </a:t>
            </a:r>
            <a:r>
              <a:rPr lang="fr-FR" b="1" dirty="0" err="1">
                <a:latin typeface="Verdana" panose="020B0604030504040204" pitchFamily="34" charset="0"/>
                <a:ea typeface="Verdana" panose="020B0604030504040204" pitchFamily="34" charset="0"/>
              </a:rPr>
              <a:t>PwnKit</a:t>
            </a:r>
            <a:endParaRPr lang="fr-BE"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5957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Origine de la faille</a:t>
            </a: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6825321" cy="4351338"/>
          </a:xfrm>
        </p:spPr>
        <p:txBody>
          <a:bodyPr>
            <a:normAutofit/>
          </a:bodyPr>
          <a:lstStyle/>
          <a:p>
            <a:r>
              <a:rPr lang="fr-BE" sz="3200" dirty="0" err="1"/>
              <a:t>Polkit</a:t>
            </a:r>
            <a:r>
              <a:rPr lang="fr-BE" sz="3200" dirty="0"/>
              <a:t> → </a:t>
            </a:r>
            <a:r>
              <a:rPr lang="fr-BE" sz="3200" dirty="0" err="1"/>
              <a:t>pkexec</a:t>
            </a:r>
            <a:endParaRPr lang="fr-BE" sz="3200" dirty="0"/>
          </a:p>
          <a:p>
            <a:r>
              <a:rPr lang="fr-BE" sz="3200" dirty="0"/>
              <a:t>Apparu en 2009</a:t>
            </a:r>
          </a:p>
          <a:p>
            <a:r>
              <a:rPr lang="fr-BE" sz="3200" dirty="0"/>
              <a:t>Mis en évidence début 2022</a:t>
            </a:r>
          </a:p>
          <a:p>
            <a:r>
              <a:rPr lang="fr-BE" sz="3200" dirty="0"/>
              <a:t>user → root</a:t>
            </a:r>
          </a:p>
        </p:txBody>
      </p:sp>
      <p:pic>
        <p:nvPicPr>
          <p:cNvPr id="1026" name="Picture 2" descr="Qualys Cloud Platform. Reviews 2022: Details, Pricing, &amp; Features | G2">
            <a:extLst>
              <a:ext uri="{FF2B5EF4-FFF2-40B4-BE49-F238E27FC236}">
                <a16:creationId xmlns:a16="http://schemas.microsoft.com/office/drawing/2014/main" id="{3E25A108-B84F-35A9-C469-6B7B4B3D7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122" y="2086872"/>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8AAF28D7-D811-19BD-C092-E0BAEE5C2055}"/>
              </a:ext>
            </a:extLst>
          </p:cNvPr>
          <p:cNvSpPr txBox="1">
            <a:spLocks/>
          </p:cNvSpPr>
          <p:nvPr/>
        </p:nvSpPr>
        <p:spPr>
          <a:xfrm>
            <a:off x="5303520" y="1221130"/>
            <a:ext cx="6888480" cy="5636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1400"/>
            </a:pPr>
            <a:endParaRPr lang="en-US" sz="2800" dirty="0"/>
          </a:p>
        </p:txBody>
      </p:sp>
      <p:sp>
        <p:nvSpPr>
          <p:cNvPr id="10" name="Titre 1">
            <a:extLst>
              <a:ext uri="{FF2B5EF4-FFF2-40B4-BE49-F238E27FC236}">
                <a16:creationId xmlns:a16="http://schemas.microsoft.com/office/drawing/2014/main" id="{7974BEF4-058F-CAF1-A327-7BC1089CEE78}"/>
              </a:ext>
            </a:extLst>
          </p:cNvPr>
          <p:cNvSpPr>
            <a:spLocks noGrp="1"/>
          </p:cNvSpPr>
          <p:nvPr>
            <p:ph type="title"/>
          </p:nvPr>
        </p:nvSpPr>
        <p:spPr>
          <a:xfrm>
            <a:off x="322579" y="261920"/>
            <a:ext cx="9039135" cy="1324596"/>
          </a:xfrm>
        </p:spPr>
        <p:txBody>
          <a:bodyPr/>
          <a:lstStyle/>
          <a:p>
            <a:r>
              <a:rPr lang="fr-BE" b="1" dirty="0" err="1">
                <a:latin typeface="Verdana" panose="020B0604030504040204" pitchFamily="34" charset="0"/>
                <a:ea typeface="Verdana" panose="020B0604030504040204" pitchFamily="34" charset="0"/>
              </a:rPr>
              <a:t>PwnKit</a:t>
            </a:r>
            <a:r>
              <a:rPr lang="fr-BE" b="1" dirty="0">
                <a:latin typeface="Verdana" panose="020B0604030504040204" pitchFamily="34" charset="0"/>
                <a:ea typeface="Verdana" panose="020B0604030504040204" pitchFamily="34" charset="0"/>
              </a:rPr>
              <a:t> : À quoi sert </a:t>
            </a:r>
            <a:r>
              <a:rPr lang="fr-BE" b="1" dirty="0" err="1">
                <a:latin typeface="Verdana" panose="020B0604030504040204" pitchFamily="34" charset="0"/>
                <a:ea typeface="Verdana" panose="020B0604030504040204" pitchFamily="34" charset="0"/>
              </a:rPr>
              <a:t>Polkit</a:t>
            </a:r>
            <a:endParaRPr lang="fr-BE" b="1" dirty="0">
              <a:latin typeface="Verdana" panose="020B0604030504040204" pitchFamily="34" charset="0"/>
              <a:ea typeface="Verdana" panose="020B0604030504040204" pitchFamily="34" charset="0"/>
            </a:endParaRPr>
          </a:p>
        </p:txBody>
      </p:sp>
      <p:sp>
        <p:nvSpPr>
          <p:cNvPr id="11" name="Espace réservé du contenu 2">
            <a:extLst>
              <a:ext uri="{FF2B5EF4-FFF2-40B4-BE49-F238E27FC236}">
                <a16:creationId xmlns:a16="http://schemas.microsoft.com/office/drawing/2014/main" id="{BC2143B7-5453-F11D-F9D8-3D012723C0F3}"/>
              </a:ext>
            </a:extLst>
          </p:cNvPr>
          <p:cNvSpPr>
            <a:spLocks noGrp="1"/>
          </p:cNvSpPr>
          <p:nvPr>
            <p:ph idx="1"/>
          </p:nvPr>
        </p:nvSpPr>
        <p:spPr>
          <a:xfrm>
            <a:off x="489878" y="1965532"/>
            <a:ext cx="11046944" cy="4691642"/>
          </a:xfrm>
        </p:spPr>
        <p:txBody>
          <a:bodyPr>
            <a:noAutofit/>
          </a:bodyPr>
          <a:lstStyle/>
          <a:p>
            <a:r>
              <a:rPr lang="fr-FR" sz="3200" dirty="0"/>
              <a:t>Exécuter des applications (droits)</a:t>
            </a:r>
          </a:p>
          <a:p>
            <a:pPr lvl="1"/>
            <a:r>
              <a:rPr lang="fr-FR" sz="2800" dirty="0"/>
              <a:t>Pas super-utilisateur</a:t>
            </a:r>
          </a:p>
          <a:p>
            <a:pPr lvl="1"/>
            <a:r>
              <a:rPr lang="fr-FR" sz="2800" dirty="0" err="1"/>
              <a:t>Demon</a:t>
            </a:r>
            <a:r>
              <a:rPr lang="fr-FR" sz="2800" dirty="0"/>
              <a:t> qui s’exécute en arrière plan (root)</a:t>
            </a:r>
          </a:p>
          <a:p>
            <a:r>
              <a:rPr lang="fr-FR" sz="3200" dirty="0"/>
              <a:t>Fichier de configuration (</a:t>
            </a:r>
            <a:r>
              <a:rPr lang="fr-FR" sz="3200" dirty="0" err="1"/>
              <a:t>policy</a:t>
            </a:r>
            <a:r>
              <a:rPr lang="fr-FR" sz="3200" dirty="0"/>
              <a:t>)</a:t>
            </a:r>
          </a:p>
          <a:p>
            <a:pPr lvl="1"/>
            <a:r>
              <a:rPr lang="fr-BE" sz="2800" dirty="0"/>
              <a:t>/</a:t>
            </a:r>
            <a:r>
              <a:rPr lang="fr-BE" sz="2800" dirty="0" err="1"/>
              <a:t>usr</a:t>
            </a:r>
            <a:r>
              <a:rPr lang="fr-BE" sz="2800" dirty="0"/>
              <a:t>/</a:t>
            </a:r>
            <a:r>
              <a:rPr lang="fr-BE" sz="2800" dirty="0" err="1"/>
              <a:t>share</a:t>
            </a:r>
            <a:r>
              <a:rPr lang="fr-BE" sz="2800" dirty="0"/>
              <a:t>/polkit-1/actions</a:t>
            </a:r>
          </a:p>
          <a:p>
            <a:pPr lvl="1"/>
            <a:r>
              <a:rPr lang="en-US" sz="2800" dirty="0"/>
              <a:t>/</a:t>
            </a:r>
            <a:r>
              <a:rPr lang="en-US" sz="2800" dirty="0" err="1"/>
              <a:t>usr</a:t>
            </a:r>
            <a:r>
              <a:rPr lang="en-US" sz="2800" dirty="0"/>
              <a:t>/share/polkit-1/</a:t>
            </a:r>
            <a:r>
              <a:rPr lang="en-US" sz="2800" dirty="0" err="1"/>
              <a:t>rules.d</a:t>
            </a:r>
            <a:endParaRPr lang="en-US" sz="2800" dirty="0"/>
          </a:p>
          <a:p>
            <a:pPr lvl="1"/>
            <a:r>
              <a:rPr lang="fr-BE" sz="2800" dirty="0"/>
              <a:t>/</a:t>
            </a:r>
            <a:r>
              <a:rPr lang="fr-BE" sz="2800" dirty="0" err="1"/>
              <a:t>etc</a:t>
            </a:r>
            <a:r>
              <a:rPr lang="fr-BE" sz="2800" dirty="0"/>
              <a:t>/polkit-1/</a:t>
            </a:r>
            <a:r>
              <a:rPr lang="fr-BE" sz="2800" dirty="0" err="1"/>
              <a:t>rules.d</a:t>
            </a:r>
            <a:endParaRPr lang="fr-FR" sz="2800" dirty="0"/>
          </a:p>
          <a:p>
            <a:r>
              <a:rPr lang="fr-BE" sz="3200" dirty="0"/>
              <a:t>Sécurité accrue</a:t>
            </a:r>
          </a:p>
          <a:p>
            <a:r>
              <a:rPr lang="fr-BE" sz="3200" dirty="0"/>
              <a:t>Intégré aux distributions LINUX</a:t>
            </a:r>
          </a:p>
        </p:txBody>
      </p:sp>
      <p:pic>
        <p:nvPicPr>
          <p:cNvPr id="1026" name="Picture 2" descr="command line - Why is pkexec preferred over gksudo for graphical  applications? - Ask Ubuntu">
            <a:extLst>
              <a:ext uri="{FF2B5EF4-FFF2-40B4-BE49-F238E27FC236}">
                <a16:creationId xmlns:a16="http://schemas.microsoft.com/office/drawing/2014/main" id="{B0ADBC48-BB1F-F881-BDB1-0CE61541C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8612" y="4039564"/>
            <a:ext cx="4509548" cy="215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5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TotalTime>
  <Words>2302</Words>
  <Application>Microsoft Office PowerPoint</Application>
  <PresentationFormat>Grand écran</PresentationFormat>
  <Paragraphs>305</Paragraphs>
  <Slides>35</Slides>
  <Notes>35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35</vt:i4>
      </vt:variant>
    </vt:vector>
  </HeadingPairs>
  <TitlesOfParts>
    <vt:vector size="43" baseType="lpstr">
      <vt:lpstr>Arial</vt:lpstr>
      <vt:lpstr>Arial</vt:lpstr>
      <vt:lpstr>Calibri</vt:lpstr>
      <vt:lpstr>Calibri Light</vt:lpstr>
      <vt:lpstr>Halcom</vt:lpstr>
      <vt:lpstr>Sora</vt:lpstr>
      <vt:lpstr>Verdana</vt:lpstr>
      <vt:lpstr>Thème Office</vt:lpstr>
      <vt:lpstr>SYSG5 : Exploitation de failles de sécurité LINUX</vt:lpstr>
      <vt:lpstr>Présentation PowerPoint</vt:lpstr>
      <vt:lpstr>Présentation PowerPoint</vt:lpstr>
      <vt:lpstr>Préparation de l’environnement</vt:lpstr>
      <vt:lpstr>Installation de l’image disque &amp; Vérification de la copie</vt:lpstr>
      <vt:lpstr>Installation des packets requis</vt:lpstr>
      <vt:lpstr>Présentation PowerPoint</vt:lpstr>
      <vt:lpstr>PwnKit : Origine de la faille</vt:lpstr>
      <vt:lpstr>PwnKit : À quoi sert Polkit</vt:lpstr>
      <vt:lpstr>PwnKit : À quoi sert pkexec</vt:lpstr>
      <vt:lpstr>PwnKit : Différence entre pkexec et sudo</vt:lpstr>
      <vt:lpstr>PwnKit : Principe de la faille</vt:lpstr>
      <vt:lpstr>PwnKit : Contexte et concepts à connaitre</vt:lpstr>
      <vt:lpstr>PwnKit : Contexte et concepts à connaitre</vt:lpstr>
      <vt:lpstr>PwnKit : Contexte et concepts à connaitre</vt:lpstr>
      <vt:lpstr>PwnKit : Contexte et concepts à connaitre</vt:lpstr>
      <vt:lpstr>PwnKit : Contexte et concepts à connaitre</vt:lpstr>
      <vt:lpstr>PwnKit : Comment fonctionne l’exploitation de la faille</vt:lpstr>
      <vt:lpstr>PwnKit : Comment fonctionne l’exploitation de la faille</vt:lpstr>
      <vt:lpstr>PwnKit : Ajout du code malicieux via notre environnement contrôlé</vt:lpstr>
      <vt:lpstr>PwnKit : Ajout du code malicieux via notre environnement contrôllé</vt:lpstr>
      <vt:lpstr>PwnKit : Ajout du code malicieux via notre environnement contrôllé</vt:lpstr>
      <vt:lpstr>PwnKit : Exploitation de la fonctionnalité de validation des entrées de pkexec</vt:lpstr>
      <vt:lpstr>PwnKit : Exploitation de la fonctionnalité de validation des entrées de pkexec</vt:lpstr>
      <vt:lpstr>PwnKit : Programme en C</vt:lpstr>
      <vt:lpstr>PwnKit : Programme en C</vt:lpstr>
      <vt:lpstr>PwnKit : Programme en C</vt:lpstr>
      <vt:lpstr>PwnKit : Programme en C</vt:lpstr>
      <vt:lpstr>PwnKit : Comment a été corrigée cette faille ?</vt:lpstr>
      <vt:lpstr>GRUB : Modification du mot de passe root</vt:lpstr>
      <vt:lpstr>GRUB : Démonstration</vt:lpstr>
      <vt:lpstr>GRUB : Explication</vt:lpstr>
      <vt:lpstr>GRUB : Protection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Paiement électronique</dc:title>
  <dc:creator>Antoine Ghigny</dc:creator>
  <cp:lastModifiedBy>Antoine Ghigny</cp:lastModifiedBy>
  <cp:revision>7</cp:revision>
  <dcterms:created xsi:type="dcterms:W3CDTF">2022-10-05T12:50:38Z</dcterms:created>
  <dcterms:modified xsi:type="dcterms:W3CDTF">2022-12-07T16:01:54Z</dcterms:modified>
</cp:coreProperties>
</file>