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2" r:id="rId3"/>
    <p:sldId id="259" r:id="rId4"/>
    <p:sldId id="269" r:id="rId5"/>
    <p:sldId id="299" r:id="rId6"/>
    <p:sldId id="300" r:id="rId7"/>
    <p:sldId id="257" r:id="rId8"/>
    <p:sldId id="273" r:id="rId9"/>
    <p:sldId id="274" r:id="rId10"/>
    <p:sldId id="301" r:id="rId11"/>
    <p:sldId id="275" r:id="rId12"/>
    <p:sldId id="276" r:id="rId13"/>
    <p:sldId id="277" r:id="rId14"/>
    <p:sldId id="279" r:id="rId15"/>
    <p:sldId id="278" r:id="rId16"/>
    <p:sldId id="280" r:id="rId17"/>
    <p:sldId id="302" r:id="rId18"/>
    <p:sldId id="281" r:id="rId19"/>
    <p:sldId id="282" r:id="rId20"/>
    <p:sldId id="283" r:id="rId21"/>
    <p:sldId id="285" r:id="rId22"/>
    <p:sldId id="286" r:id="rId23"/>
    <p:sldId id="287" r:id="rId24"/>
    <p:sldId id="288" r:id="rId25"/>
    <p:sldId id="291" r:id="rId26"/>
    <p:sldId id="293" r:id="rId27"/>
    <p:sldId id="294" r:id="rId28"/>
    <p:sldId id="292" r:id="rId29"/>
    <p:sldId id="289" r:id="rId30"/>
    <p:sldId id="270" r:id="rId31"/>
    <p:sldId id="297" r:id="rId32"/>
    <p:sldId id="298" r:id="rId33"/>
    <p:sldId id="296" r:id="rId34"/>
    <p:sldId id="271" r:id="rId35"/>
    <p:sldId id="28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9F9F"/>
    <a:srgbClr val="FBA7A7"/>
    <a:srgbClr val="FAA2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405" autoAdjust="0"/>
  </p:normalViewPr>
  <p:slideViewPr>
    <p:cSldViewPr snapToGrid="0">
      <p:cViewPr varScale="1">
        <p:scale>
          <a:sx n="112" d="100"/>
          <a:sy n="112" d="100"/>
        </p:scale>
        <p:origin x="14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4795D-6698-46F1-9FD1-C5C5367EB3A1}" type="datetimeFigureOut">
              <a:rPr lang="fr-FR" smtClean="0"/>
              <a:t>07/12/2022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A26B-DFC1-4D08-ADAD-50C16B11DC3D}" type="slidenum">
              <a:rPr lang="fr-FR" smtClean="0"/>
              <a:t>‹N°›</a:t>
            </a:fld>
            <a:endParaRPr lang="fr-FR"/>
          </a:p>
        </p:txBody>
      </p:sp>
    </p:spTree>
    <p:extLst>
      <p:ext uri="{BB962C8B-B14F-4D97-AF65-F5344CB8AC3E}">
        <p14:creationId xmlns:p14="http://schemas.microsoft.com/office/powerpoint/2010/main" val="162368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1</a:t>
            </a:fld>
            <a:endParaRPr lang="fr-FR"/>
          </a:p>
        </p:txBody>
      </p:sp>
    </p:spTree>
    <p:extLst>
      <p:ext uri="{BB962C8B-B14F-4D97-AF65-F5344CB8AC3E}">
        <p14:creationId xmlns:p14="http://schemas.microsoft.com/office/powerpoint/2010/main" val="45203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10</a:t>
            </a:fld>
            <a:endParaRPr lang="fr-FR"/>
          </a:p>
        </p:txBody>
      </p:sp>
    </p:spTree>
    <p:extLst>
      <p:ext uri="{BB962C8B-B14F-4D97-AF65-F5344CB8AC3E}">
        <p14:creationId xmlns:p14="http://schemas.microsoft.com/office/powerpoint/2010/main" val="418898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11</a:t>
            </a:fld>
            <a:endParaRPr lang="fr-FR"/>
          </a:p>
        </p:txBody>
      </p:sp>
    </p:spTree>
    <p:extLst>
      <p:ext uri="{BB962C8B-B14F-4D97-AF65-F5344CB8AC3E}">
        <p14:creationId xmlns:p14="http://schemas.microsoft.com/office/powerpoint/2010/main" val="262655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12</a:t>
            </a:fld>
            <a:endParaRPr lang="fr-FR"/>
          </a:p>
        </p:txBody>
      </p:sp>
    </p:spTree>
    <p:extLst>
      <p:ext uri="{BB962C8B-B14F-4D97-AF65-F5344CB8AC3E}">
        <p14:creationId xmlns:p14="http://schemas.microsoft.com/office/powerpoint/2010/main" val="258239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13</a:t>
            </a:fld>
            <a:endParaRPr lang="fr-FR"/>
          </a:p>
        </p:txBody>
      </p:sp>
    </p:spTree>
    <p:extLst>
      <p:ext uri="{BB962C8B-B14F-4D97-AF65-F5344CB8AC3E}">
        <p14:creationId xmlns:p14="http://schemas.microsoft.com/office/powerpoint/2010/main" val="2404223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14</a:t>
            </a:fld>
            <a:endParaRPr lang="fr-FR"/>
          </a:p>
        </p:txBody>
      </p:sp>
    </p:spTree>
    <p:extLst>
      <p:ext uri="{BB962C8B-B14F-4D97-AF65-F5344CB8AC3E}">
        <p14:creationId xmlns:p14="http://schemas.microsoft.com/office/powerpoint/2010/main" val="301998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15</a:t>
            </a:fld>
            <a:endParaRPr lang="fr-FR"/>
          </a:p>
        </p:txBody>
      </p:sp>
    </p:spTree>
    <p:extLst>
      <p:ext uri="{BB962C8B-B14F-4D97-AF65-F5344CB8AC3E}">
        <p14:creationId xmlns:p14="http://schemas.microsoft.com/office/powerpoint/2010/main" val="1642235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16</a:t>
            </a:fld>
            <a:endParaRPr lang="fr-FR"/>
          </a:p>
        </p:txBody>
      </p:sp>
    </p:spTree>
    <p:extLst>
      <p:ext uri="{BB962C8B-B14F-4D97-AF65-F5344CB8AC3E}">
        <p14:creationId xmlns:p14="http://schemas.microsoft.com/office/powerpoint/2010/main" val="143325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17</a:t>
            </a:fld>
            <a:endParaRPr lang="fr-FR"/>
          </a:p>
        </p:txBody>
      </p:sp>
    </p:spTree>
    <p:extLst>
      <p:ext uri="{BB962C8B-B14F-4D97-AF65-F5344CB8AC3E}">
        <p14:creationId xmlns:p14="http://schemas.microsoft.com/office/powerpoint/2010/main" val="277321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18</a:t>
            </a:fld>
            <a:endParaRPr lang="fr-FR"/>
          </a:p>
        </p:txBody>
      </p:sp>
    </p:spTree>
    <p:extLst>
      <p:ext uri="{BB962C8B-B14F-4D97-AF65-F5344CB8AC3E}">
        <p14:creationId xmlns:p14="http://schemas.microsoft.com/office/powerpoint/2010/main" val="2255143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19</a:t>
            </a:fld>
            <a:endParaRPr lang="fr-FR"/>
          </a:p>
        </p:txBody>
      </p:sp>
    </p:spTree>
    <p:extLst>
      <p:ext uri="{BB962C8B-B14F-4D97-AF65-F5344CB8AC3E}">
        <p14:creationId xmlns:p14="http://schemas.microsoft.com/office/powerpoint/2010/main" val="337829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2</a:t>
            </a:fld>
            <a:endParaRPr lang="fr-FR"/>
          </a:p>
        </p:txBody>
      </p:sp>
    </p:spTree>
    <p:extLst>
      <p:ext uri="{BB962C8B-B14F-4D97-AF65-F5344CB8AC3E}">
        <p14:creationId xmlns:p14="http://schemas.microsoft.com/office/powerpoint/2010/main" val="3433803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20</a:t>
            </a:fld>
            <a:endParaRPr lang="fr-FR"/>
          </a:p>
        </p:txBody>
      </p:sp>
    </p:spTree>
    <p:extLst>
      <p:ext uri="{BB962C8B-B14F-4D97-AF65-F5344CB8AC3E}">
        <p14:creationId xmlns:p14="http://schemas.microsoft.com/office/powerpoint/2010/main" val="379671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21</a:t>
            </a:fld>
            <a:endParaRPr lang="fr-FR"/>
          </a:p>
        </p:txBody>
      </p:sp>
    </p:spTree>
    <p:extLst>
      <p:ext uri="{BB962C8B-B14F-4D97-AF65-F5344CB8AC3E}">
        <p14:creationId xmlns:p14="http://schemas.microsoft.com/office/powerpoint/2010/main" val="1753437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22</a:t>
            </a:fld>
            <a:endParaRPr lang="fr-FR"/>
          </a:p>
        </p:txBody>
      </p:sp>
    </p:spTree>
    <p:extLst>
      <p:ext uri="{BB962C8B-B14F-4D97-AF65-F5344CB8AC3E}">
        <p14:creationId xmlns:p14="http://schemas.microsoft.com/office/powerpoint/2010/main" val="336448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23</a:t>
            </a:fld>
            <a:endParaRPr lang="fr-FR"/>
          </a:p>
        </p:txBody>
      </p:sp>
    </p:spTree>
    <p:extLst>
      <p:ext uri="{BB962C8B-B14F-4D97-AF65-F5344CB8AC3E}">
        <p14:creationId xmlns:p14="http://schemas.microsoft.com/office/powerpoint/2010/main" val="358708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24</a:t>
            </a:fld>
            <a:endParaRPr lang="fr-FR"/>
          </a:p>
        </p:txBody>
      </p:sp>
    </p:spTree>
    <p:extLst>
      <p:ext uri="{BB962C8B-B14F-4D97-AF65-F5344CB8AC3E}">
        <p14:creationId xmlns:p14="http://schemas.microsoft.com/office/powerpoint/2010/main" val="307271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25</a:t>
            </a:fld>
            <a:endParaRPr lang="fr-FR"/>
          </a:p>
        </p:txBody>
      </p:sp>
    </p:spTree>
    <p:extLst>
      <p:ext uri="{BB962C8B-B14F-4D97-AF65-F5344CB8AC3E}">
        <p14:creationId xmlns:p14="http://schemas.microsoft.com/office/powerpoint/2010/main" val="4088104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26</a:t>
            </a:fld>
            <a:endParaRPr lang="fr-FR"/>
          </a:p>
        </p:txBody>
      </p:sp>
    </p:spTree>
    <p:extLst>
      <p:ext uri="{BB962C8B-B14F-4D97-AF65-F5344CB8AC3E}">
        <p14:creationId xmlns:p14="http://schemas.microsoft.com/office/powerpoint/2010/main" val="325215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27</a:t>
            </a:fld>
            <a:endParaRPr lang="fr-FR"/>
          </a:p>
        </p:txBody>
      </p:sp>
    </p:spTree>
    <p:extLst>
      <p:ext uri="{BB962C8B-B14F-4D97-AF65-F5344CB8AC3E}">
        <p14:creationId xmlns:p14="http://schemas.microsoft.com/office/powerpoint/2010/main" val="3864515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28</a:t>
            </a:fld>
            <a:endParaRPr lang="fr-FR"/>
          </a:p>
        </p:txBody>
      </p:sp>
    </p:spTree>
    <p:extLst>
      <p:ext uri="{BB962C8B-B14F-4D97-AF65-F5344CB8AC3E}">
        <p14:creationId xmlns:p14="http://schemas.microsoft.com/office/powerpoint/2010/main" val="2524722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29</a:t>
            </a:fld>
            <a:endParaRPr lang="fr-FR"/>
          </a:p>
        </p:txBody>
      </p:sp>
    </p:spTree>
    <p:extLst>
      <p:ext uri="{BB962C8B-B14F-4D97-AF65-F5344CB8AC3E}">
        <p14:creationId xmlns:p14="http://schemas.microsoft.com/office/powerpoint/2010/main" val="148481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3</a:t>
            </a:fld>
            <a:endParaRPr lang="fr-FR"/>
          </a:p>
        </p:txBody>
      </p:sp>
    </p:spTree>
    <p:extLst>
      <p:ext uri="{BB962C8B-B14F-4D97-AF65-F5344CB8AC3E}">
        <p14:creationId xmlns:p14="http://schemas.microsoft.com/office/powerpoint/2010/main" val="299564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30</a:t>
            </a:fld>
            <a:endParaRPr lang="fr-FR"/>
          </a:p>
        </p:txBody>
      </p:sp>
    </p:spTree>
    <p:extLst>
      <p:ext uri="{BB962C8B-B14F-4D97-AF65-F5344CB8AC3E}">
        <p14:creationId xmlns:p14="http://schemas.microsoft.com/office/powerpoint/2010/main" val="1789556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31</a:t>
            </a:fld>
            <a:endParaRPr lang="fr-FR"/>
          </a:p>
        </p:txBody>
      </p:sp>
    </p:spTree>
    <p:extLst>
      <p:ext uri="{BB962C8B-B14F-4D97-AF65-F5344CB8AC3E}">
        <p14:creationId xmlns:p14="http://schemas.microsoft.com/office/powerpoint/2010/main" val="2383255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32</a:t>
            </a:fld>
            <a:endParaRPr lang="fr-FR"/>
          </a:p>
        </p:txBody>
      </p:sp>
    </p:spTree>
    <p:extLst>
      <p:ext uri="{BB962C8B-B14F-4D97-AF65-F5344CB8AC3E}">
        <p14:creationId xmlns:p14="http://schemas.microsoft.com/office/powerpoint/2010/main" val="3397178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33</a:t>
            </a:fld>
            <a:endParaRPr lang="fr-FR"/>
          </a:p>
        </p:txBody>
      </p:sp>
    </p:spTree>
    <p:extLst>
      <p:ext uri="{BB962C8B-B14F-4D97-AF65-F5344CB8AC3E}">
        <p14:creationId xmlns:p14="http://schemas.microsoft.com/office/powerpoint/2010/main" val="426276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34</a:t>
            </a:fld>
            <a:endParaRPr lang="fr-FR"/>
          </a:p>
        </p:txBody>
      </p:sp>
    </p:spTree>
    <p:extLst>
      <p:ext uri="{BB962C8B-B14F-4D97-AF65-F5344CB8AC3E}">
        <p14:creationId xmlns:p14="http://schemas.microsoft.com/office/powerpoint/2010/main" val="1148149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35</a:t>
            </a:fld>
            <a:endParaRPr lang="fr-FR"/>
          </a:p>
        </p:txBody>
      </p:sp>
    </p:spTree>
    <p:extLst>
      <p:ext uri="{BB962C8B-B14F-4D97-AF65-F5344CB8AC3E}">
        <p14:creationId xmlns:p14="http://schemas.microsoft.com/office/powerpoint/2010/main" val="379850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4</a:t>
            </a:fld>
            <a:endParaRPr lang="fr-FR"/>
          </a:p>
        </p:txBody>
      </p:sp>
    </p:spTree>
    <p:extLst>
      <p:ext uri="{BB962C8B-B14F-4D97-AF65-F5344CB8AC3E}">
        <p14:creationId xmlns:p14="http://schemas.microsoft.com/office/powerpoint/2010/main" val="289605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5</a:t>
            </a:fld>
            <a:endParaRPr lang="fr-FR"/>
          </a:p>
        </p:txBody>
      </p:sp>
    </p:spTree>
    <p:extLst>
      <p:ext uri="{BB962C8B-B14F-4D97-AF65-F5344CB8AC3E}">
        <p14:creationId xmlns:p14="http://schemas.microsoft.com/office/powerpoint/2010/main" val="2292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6</a:t>
            </a:fld>
            <a:endParaRPr lang="fr-FR"/>
          </a:p>
        </p:txBody>
      </p:sp>
    </p:spTree>
    <p:extLst>
      <p:ext uri="{BB962C8B-B14F-4D97-AF65-F5344CB8AC3E}">
        <p14:creationId xmlns:p14="http://schemas.microsoft.com/office/powerpoint/2010/main" val="55523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7E2A26B-DFC1-4D08-ADAD-50C16B11DC3D}" type="slidenum">
              <a:rPr lang="fr-FR" smtClean="0"/>
              <a:t>7</a:t>
            </a:fld>
            <a:endParaRPr lang="fr-FR"/>
          </a:p>
        </p:txBody>
      </p:sp>
    </p:spTree>
    <p:extLst>
      <p:ext uri="{BB962C8B-B14F-4D97-AF65-F5344CB8AC3E}">
        <p14:creationId xmlns:p14="http://schemas.microsoft.com/office/powerpoint/2010/main" val="229569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8</a:t>
            </a:fld>
            <a:endParaRPr lang="fr-FR"/>
          </a:p>
        </p:txBody>
      </p:sp>
    </p:spTree>
    <p:extLst>
      <p:ext uri="{BB962C8B-B14F-4D97-AF65-F5344CB8AC3E}">
        <p14:creationId xmlns:p14="http://schemas.microsoft.com/office/powerpoint/2010/main" val="419385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9</a:t>
            </a:fld>
            <a:endParaRPr lang="fr-FR"/>
          </a:p>
        </p:txBody>
      </p:sp>
    </p:spTree>
    <p:extLst>
      <p:ext uri="{BB962C8B-B14F-4D97-AF65-F5344CB8AC3E}">
        <p14:creationId xmlns:p14="http://schemas.microsoft.com/office/powerpoint/2010/main" val="184058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50B08-D170-00C5-1F3D-3A05B71DDB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F01B99F5-874A-EB61-F5D8-D4765B3B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3DC8D764-8CEF-7B70-3397-E5A8310366D1}"/>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EC94B8E5-9E64-1447-FA34-59C11E410AC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C41DC11-8775-541A-CDE3-8407A00C8927}"/>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6969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4094C-232E-16CB-EE8B-2C9507106E32}"/>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4A54AFBD-F900-BDCD-A0D1-B61AAAF1B8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771013F-65F8-5E0E-94BB-DC4881EE755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0FD71AC8-698C-EECD-7436-2B6C75A803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6732FD-1049-6671-65C7-4DA67D348676}"/>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57404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8BFF04-675D-14D4-B2BB-4A167BE9E39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DDB5C9A-C4D4-4617-4F13-501E5EF5DB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714CEF-4BFD-8D32-C279-9D06B69BCF7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B84E61CB-2FDD-BA13-457E-C9E786234C8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2C09C26-0D21-4435-BCD7-B5F6D2101B3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1643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41C64-E377-2D9A-B19C-C2960853A99D}"/>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1F16E6B-7299-6A02-B13C-3600210A34D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68C053E5-A803-A68F-F585-B8D347BB785B}"/>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1CD6571F-5F0A-DA57-E3E7-E4BE5478BA5D}"/>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B359C51-7EA0-7002-B35C-6BC67E04377B}"/>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3385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17B56-A85F-EC72-6D03-9EC2A510B5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02738A5D-86AE-1101-FC64-5F4288DF6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CB793E5-7404-046C-0D48-6BF90AB09FC4}"/>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9DB98F90-E09A-C1D0-214B-85E1CEA2FF3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72275DB1-BA62-487C-C2D9-B6D61F079F41}"/>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8221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48A8E-7CBB-88B6-A6C0-6824ABC7273F}"/>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AF2BBDA-B4A2-2A77-5275-C28BA73F44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BCF2D29-C783-B6BC-4E91-37F40AE23A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7BD97A43-F800-8511-4214-5C17C2DA5219}"/>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E3021D28-5DBA-54E2-1BC6-3ED94CAE4E1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B12B934-A5CC-51AB-4D39-4965EE5730FD}"/>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48756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1BDA8-6FC1-7230-07A5-DBF8F9F6B87C}"/>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3985D6C1-3CC2-CC01-8597-180C4E601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13C8D0-2AFB-2A3B-D69D-BAE660C4023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75033749-4FD9-2B0C-0CE3-B1FFE172B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9AD910-E19C-AA2E-BF89-12D9D091AC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9848461A-CF89-38A9-8015-5B53E424D8F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8" name="Espace réservé du pied de page 7">
            <a:extLst>
              <a:ext uri="{FF2B5EF4-FFF2-40B4-BE49-F238E27FC236}">
                <a16:creationId xmlns:a16="http://schemas.microsoft.com/office/drawing/2014/main" id="{F96E2A01-18EC-C6AE-1BD6-1D9B0E3B0514}"/>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BF698CFA-5598-7ECF-0915-A6FE94C297BF}"/>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4309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2B13F-BEC8-B6D8-B427-DBCA641994B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F6E7353-394B-A0D1-B598-2093240C1ED5}"/>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4" name="Espace réservé du pied de page 3">
            <a:extLst>
              <a:ext uri="{FF2B5EF4-FFF2-40B4-BE49-F238E27FC236}">
                <a16:creationId xmlns:a16="http://schemas.microsoft.com/office/drawing/2014/main" id="{32E15F4F-1F9D-EF53-4D61-0A93A3E48435}"/>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7EFC98F-08E9-B131-2C42-E184E9E47BAE}"/>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12764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31A7EC-9D12-2B24-7A65-AAF029B4B3C7}"/>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3" name="Espace réservé du pied de page 2">
            <a:extLst>
              <a:ext uri="{FF2B5EF4-FFF2-40B4-BE49-F238E27FC236}">
                <a16:creationId xmlns:a16="http://schemas.microsoft.com/office/drawing/2014/main" id="{A59573AC-0089-0C37-3907-59EB5902F735}"/>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F03DF30D-4812-5378-C2A2-5E52C597780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400393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173FA8-F375-4BC9-DB54-FF64F61FDF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E85A2936-C8F2-A273-7D60-300332599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C0CD9E6-0578-AACC-1719-A69697B11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B86F74-409F-6754-6101-866A1B4E52EE}"/>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3F6EECC2-9B7E-AF2F-DF78-087AA1F39219}"/>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D829941-912F-7445-1710-6F85CC8FAA35}"/>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58212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9A301-EF50-728D-96E5-E5423D6AE2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6D72F5C5-F567-1C49-252C-E50FEAFFA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439ED3D1-EC37-3586-582F-6321DE3AA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4224DEF-C9BC-C514-08D6-36C4E1859CF8}"/>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7A50DA74-6164-2090-DDBE-718CDA45DFA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34D1126D-590F-122B-739D-F4C1F79B53E8}"/>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36331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0788CC1-49D9-25E4-AC5B-CD80E60F5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FC68BC51-9A76-C8AF-907F-A23DAE9D3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C30C16B4-E793-7FBC-E357-A69384AC4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C86D9DAE-1F3C-4CA5-F080-23AB1BB7D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226875E8-6D26-0E31-48F5-124DC7363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6E569-2414-4E23-AA88-D912B6A43508}" type="slidenum">
              <a:rPr lang="fr-BE" smtClean="0"/>
              <a:t>‹N°›</a:t>
            </a:fld>
            <a:endParaRPr lang="fr-BE"/>
          </a:p>
        </p:txBody>
      </p:sp>
    </p:spTree>
    <p:extLst>
      <p:ext uri="{BB962C8B-B14F-4D97-AF65-F5344CB8AC3E}">
        <p14:creationId xmlns:p14="http://schemas.microsoft.com/office/powerpoint/2010/main" val="312217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B8933-28E6-D755-4C29-1528703F627B}"/>
              </a:ext>
            </a:extLst>
          </p:cNvPr>
          <p:cNvSpPr>
            <a:spLocks noGrp="1"/>
          </p:cNvSpPr>
          <p:nvPr>
            <p:ph type="ctrTitle"/>
          </p:nvPr>
        </p:nvSpPr>
        <p:spPr>
          <a:xfrm>
            <a:off x="5375943" y="1881835"/>
            <a:ext cx="6496050" cy="3094327"/>
          </a:xfrm>
        </p:spPr>
        <p:txBody>
          <a:bodyPr>
            <a:normAutofit/>
          </a:bodyPr>
          <a:lstStyle/>
          <a:p>
            <a:r>
              <a:rPr lang="fr-FR" sz="5300" b="1" i="0" dirty="0">
                <a:solidFill>
                  <a:srgbClr val="2C3049"/>
                </a:solidFill>
                <a:effectLst/>
                <a:latin typeface="Verdana" panose="020B0604030504040204" pitchFamily="34" charset="0"/>
                <a:ea typeface="Verdana" panose="020B0604030504040204" pitchFamily="34" charset="0"/>
              </a:rPr>
              <a:t>SYSG5 : Exploitation de failles de sécurité LINUX</a:t>
            </a:r>
            <a:endParaRPr lang="fr-BE" sz="5300" b="1" dirty="0">
              <a:latin typeface="Verdana" panose="020B0604030504040204" pitchFamily="34" charset="0"/>
              <a:ea typeface="Verdana" panose="020B0604030504040204" pitchFamily="34" charset="0"/>
            </a:endParaRPr>
          </a:p>
        </p:txBody>
      </p:sp>
      <p:sp>
        <p:nvSpPr>
          <p:cNvPr id="3" name="Sous-titre 2">
            <a:extLst>
              <a:ext uri="{FF2B5EF4-FFF2-40B4-BE49-F238E27FC236}">
                <a16:creationId xmlns:a16="http://schemas.microsoft.com/office/drawing/2014/main" id="{36F50F71-529F-68EF-3D99-A0F99F2CD14B}"/>
              </a:ext>
            </a:extLst>
          </p:cNvPr>
          <p:cNvSpPr>
            <a:spLocks noGrp="1"/>
          </p:cNvSpPr>
          <p:nvPr>
            <p:ph type="subTitle" idx="1"/>
          </p:nvPr>
        </p:nvSpPr>
        <p:spPr>
          <a:xfrm>
            <a:off x="9363075" y="5958840"/>
            <a:ext cx="2828925" cy="899160"/>
          </a:xfrm>
        </p:spPr>
        <p:txBody>
          <a:bodyPr/>
          <a:lstStyle/>
          <a:p>
            <a:pPr algn="r"/>
            <a:r>
              <a:rPr lang="fr-FR" dirty="0"/>
              <a:t>Antoine Ghigny</a:t>
            </a:r>
          </a:p>
          <a:p>
            <a:pPr algn="r"/>
            <a:r>
              <a:rPr lang="fr-FR" dirty="0"/>
              <a:t>56359@etu.he2b.be</a:t>
            </a:r>
            <a:endParaRPr lang="fr-BE" dirty="0"/>
          </a:p>
        </p:txBody>
      </p:sp>
      <p:pic>
        <p:nvPicPr>
          <p:cNvPr id="5" name="Image 4" descr="Une image contenant texte, signe, graphiques vectoriels&#10;&#10;Description générée automatiquement">
            <a:extLst>
              <a:ext uri="{FF2B5EF4-FFF2-40B4-BE49-F238E27FC236}">
                <a16:creationId xmlns:a16="http://schemas.microsoft.com/office/drawing/2014/main" id="{792DC766-3C86-0901-69D0-FA6A7C341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8" y="1378453"/>
            <a:ext cx="4101092" cy="4101092"/>
          </a:xfrm>
          <a:prstGeom prst="rect">
            <a:avLst/>
          </a:prstGeom>
        </p:spPr>
      </p:pic>
    </p:spTree>
    <p:extLst>
      <p:ext uri="{BB962C8B-B14F-4D97-AF65-F5344CB8AC3E}">
        <p14:creationId xmlns:p14="http://schemas.microsoft.com/office/powerpoint/2010/main" val="129170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204943" cy="4351338"/>
          </a:xfrm>
        </p:spPr>
        <p:txBody>
          <a:bodyPr>
            <a:normAutofit/>
          </a:bodyPr>
          <a:lstStyle/>
          <a:p>
            <a:r>
              <a:rPr lang="fr-FR" sz="3200" dirty="0"/>
              <a:t>Exécuter des commandes -&gt; autre utilisateur</a:t>
            </a:r>
          </a:p>
          <a:p>
            <a:r>
              <a:rPr lang="fr-FR" sz="3200" dirty="0"/>
              <a:t>Default : root</a:t>
            </a:r>
          </a:p>
          <a:p>
            <a:endParaRPr lang="fr-FR" sz="3200" dirty="0"/>
          </a:p>
          <a:p>
            <a:endParaRPr lang="fr-FR" sz="3200" dirty="0"/>
          </a:p>
          <a:p>
            <a:r>
              <a:rPr lang="fr-BE" dirty="0"/>
              <a:t>Pas de </a:t>
            </a:r>
            <a:r>
              <a:rPr lang="fr-BE" dirty="0" err="1"/>
              <a:t>password</a:t>
            </a:r>
            <a:r>
              <a:rPr lang="fr-BE" dirty="0"/>
              <a:t> root</a:t>
            </a:r>
          </a:p>
        </p:txBody>
      </p:sp>
      <p:pic>
        <p:nvPicPr>
          <p:cNvPr id="4" name="Image 3">
            <a:extLst>
              <a:ext uri="{FF2B5EF4-FFF2-40B4-BE49-F238E27FC236}">
                <a16:creationId xmlns:a16="http://schemas.microsoft.com/office/drawing/2014/main" id="{D7B9DEDF-B6D9-DE32-074F-34C5279BBB3A}"/>
              </a:ext>
            </a:extLst>
          </p:cNvPr>
          <p:cNvPicPr>
            <a:picLocks noChangeAspect="1"/>
          </p:cNvPicPr>
          <p:nvPr/>
        </p:nvPicPr>
        <p:blipFill>
          <a:blip r:embed="rId3"/>
          <a:stretch>
            <a:fillRect/>
          </a:stretch>
        </p:blipFill>
        <p:spPr>
          <a:xfrm>
            <a:off x="567900" y="3115510"/>
            <a:ext cx="6954220" cy="924054"/>
          </a:xfrm>
          <a:prstGeom prst="rect">
            <a:avLst/>
          </a:prstGeom>
        </p:spPr>
      </p:pic>
    </p:spTree>
    <p:extLst>
      <p:ext uri="{BB962C8B-B14F-4D97-AF65-F5344CB8AC3E}">
        <p14:creationId xmlns:p14="http://schemas.microsoft.com/office/powerpoint/2010/main" val="379690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Différence entre </a:t>
            </a:r>
            <a:r>
              <a:rPr lang="fr-BE" b="1" dirty="0" err="1">
                <a:latin typeface="Verdana" panose="020B0604030504040204" pitchFamily="34" charset="0"/>
                <a:ea typeface="Verdana" panose="020B0604030504040204" pitchFamily="34" charset="0"/>
              </a:rPr>
              <a:t>pkexec</a:t>
            </a:r>
            <a:r>
              <a:rPr lang="fr-BE" b="1" dirty="0">
                <a:latin typeface="Verdana" panose="020B0604030504040204" pitchFamily="34" charset="0"/>
                <a:ea typeface="Verdana" panose="020B0604030504040204" pitchFamily="34" charset="0"/>
              </a:rPr>
              <a:t> et </a:t>
            </a:r>
            <a:r>
              <a:rPr lang="fr-BE" b="1" dirty="0" err="1">
                <a:latin typeface="Verdana" panose="020B0604030504040204" pitchFamily="34" charset="0"/>
                <a:ea typeface="Verdana" panose="020B0604030504040204" pitchFamily="34" charset="0"/>
              </a:rPr>
              <a:t>sudo</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70316" cy="4351338"/>
          </a:xfrm>
        </p:spPr>
        <p:txBody>
          <a:bodyPr>
            <a:normAutofit/>
          </a:bodyPr>
          <a:lstStyle/>
          <a:p>
            <a:r>
              <a:rPr lang="fr-BE" sz="3200" dirty="0" err="1"/>
              <a:t>sudo</a:t>
            </a:r>
            <a:r>
              <a:rPr lang="fr-BE" sz="3200" dirty="0"/>
              <a:t> → connaître </a:t>
            </a:r>
            <a:r>
              <a:rPr lang="fr-BE" sz="3200" dirty="0" err="1"/>
              <a:t>password</a:t>
            </a:r>
            <a:r>
              <a:rPr lang="fr-BE" sz="3200" dirty="0"/>
              <a:t> root ou </a:t>
            </a:r>
            <a:r>
              <a:rPr lang="fr-BE" sz="3200" dirty="0" err="1"/>
              <a:t>sudousers</a:t>
            </a:r>
            <a:endParaRPr lang="fr-BE" sz="3200" dirty="0"/>
          </a:p>
          <a:p>
            <a:r>
              <a:rPr lang="fr-BE" sz="3200" dirty="0" err="1"/>
              <a:t>pkexec</a:t>
            </a:r>
            <a:r>
              <a:rPr lang="fr-BE" sz="3200" dirty="0"/>
              <a:t> → Configuration </a:t>
            </a:r>
            <a:r>
              <a:rPr lang="fr-BE" sz="3200" dirty="0" err="1"/>
              <a:t>nécéssaire</a:t>
            </a:r>
            <a:endParaRPr lang="fr-BE" sz="3200" dirty="0"/>
          </a:p>
          <a:p>
            <a:pPr lvl="1"/>
            <a:r>
              <a:rPr lang="fr-BE" sz="2800" dirty="0"/>
              <a:t>Contrôle plus fin</a:t>
            </a:r>
          </a:p>
          <a:p>
            <a:pPr marL="457200" lvl="1" indent="0">
              <a:buNone/>
            </a:pPr>
            <a:endParaRPr lang="fr-BE" sz="2800" dirty="0"/>
          </a:p>
          <a:p>
            <a:r>
              <a:rPr lang="fr-BE" sz="3200" dirty="0"/>
              <a:t>Utilisateur </a:t>
            </a:r>
            <a:r>
              <a:rPr lang="fr-BE" sz="3200" dirty="0" err="1"/>
              <a:t>foo</a:t>
            </a:r>
            <a:r>
              <a:rPr lang="fr-BE" sz="3200" dirty="0"/>
              <a:t> → commande → autre utilisateur</a:t>
            </a:r>
          </a:p>
          <a:p>
            <a:pPr lvl="1"/>
            <a:r>
              <a:rPr lang="fr-BE" sz="2800" dirty="0"/>
              <a:t>Sans connaitre root</a:t>
            </a:r>
          </a:p>
        </p:txBody>
      </p:sp>
    </p:spTree>
    <p:extLst>
      <p:ext uri="{BB962C8B-B14F-4D97-AF65-F5344CB8AC3E}">
        <p14:creationId xmlns:p14="http://schemas.microsoft.com/office/powerpoint/2010/main" val="135310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Principe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Privilèges root par default</a:t>
            </a:r>
          </a:p>
          <a:p>
            <a:r>
              <a:rPr lang="fr-BE" sz="3200" dirty="0" err="1"/>
              <a:t>pkexec</a:t>
            </a:r>
            <a:r>
              <a:rPr lang="fr-BE" sz="3200" dirty="0"/>
              <a:t> → arguments</a:t>
            </a:r>
          </a:p>
          <a:p>
            <a:r>
              <a:rPr lang="fr-BE" sz="3200" dirty="0" err="1"/>
              <a:t>argc</a:t>
            </a:r>
            <a:r>
              <a:rPr lang="fr-BE" sz="3200" dirty="0"/>
              <a:t> = NULL</a:t>
            </a:r>
          </a:p>
          <a:p>
            <a:r>
              <a:rPr lang="fr-BE" sz="3200" dirty="0"/>
              <a:t>Variables d’environnements</a:t>
            </a:r>
          </a:p>
          <a:p>
            <a:r>
              <a:rPr lang="fr-BE" sz="3200" dirty="0"/>
              <a:t>Ecriture hors-limite</a:t>
            </a:r>
          </a:p>
          <a:p>
            <a:endParaRPr lang="fr-BE" sz="3200" dirty="0"/>
          </a:p>
          <a:p>
            <a:endParaRPr lang="fr-BE" sz="3200" dirty="0"/>
          </a:p>
        </p:txBody>
      </p:sp>
    </p:spTree>
    <p:extLst>
      <p:ext uri="{BB962C8B-B14F-4D97-AF65-F5344CB8AC3E}">
        <p14:creationId xmlns:p14="http://schemas.microsoft.com/office/powerpoint/2010/main" val="394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13078"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9" y="1965532"/>
            <a:ext cx="4813642" cy="4351338"/>
          </a:xfrm>
        </p:spPr>
        <p:txBody>
          <a:bodyPr/>
          <a:lstStyle/>
          <a:p>
            <a:r>
              <a:rPr lang="fr-BE" sz="3200" u="sng" dirty="0"/>
              <a:t>Arguments de la fonction main()</a:t>
            </a:r>
          </a:p>
          <a:p>
            <a:pPr lvl="1"/>
            <a:r>
              <a:rPr lang="fr-BE" sz="2800" dirty="0" err="1"/>
              <a:t>argc</a:t>
            </a:r>
            <a:endParaRPr lang="fr-BE" sz="2800" dirty="0"/>
          </a:p>
          <a:p>
            <a:pPr lvl="1"/>
            <a:r>
              <a:rPr lang="fr-BE" sz="2800" dirty="0" err="1"/>
              <a:t>argv</a:t>
            </a:r>
            <a:endParaRPr lang="fr-BE" sz="2800" dirty="0"/>
          </a:p>
          <a:p>
            <a:pPr lvl="1"/>
            <a:r>
              <a:rPr lang="fr-BE" sz="2800" dirty="0" err="1"/>
              <a:t>envp</a:t>
            </a:r>
            <a:endParaRPr lang="fr-BE" dirty="0"/>
          </a:p>
        </p:txBody>
      </p:sp>
      <p:pic>
        <p:nvPicPr>
          <p:cNvPr id="3" name="Image 2">
            <a:extLst>
              <a:ext uri="{FF2B5EF4-FFF2-40B4-BE49-F238E27FC236}">
                <a16:creationId xmlns:a16="http://schemas.microsoft.com/office/drawing/2014/main" id="{713855C2-5BB7-5A53-7975-B7DEE34E9520}"/>
              </a:ext>
            </a:extLst>
          </p:cNvPr>
          <p:cNvPicPr>
            <a:picLocks noChangeAspect="1"/>
          </p:cNvPicPr>
          <p:nvPr/>
        </p:nvPicPr>
        <p:blipFill>
          <a:blip r:embed="rId3"/>
          <a:stretch>
            <a:fillRect/>
          </a:stretch>
        </p:blipFill>
        <p:spPr>
          <a:xfrm>
            <a:off x="5563380" y="1965532"/>
            <a:ext cx="5859363" cy="510679"/>
          </a:xfrm>
          <a:prstGeom prst="rect">
            <a:avLst/>
          </a:prstGeom>
        </p:spPr>
      </p:pic>
      <p:pic>
        <p:nvPicPr>
          <p:cNvPr id="5" name="Image 4">
            <a:extLst>
              <a:ext uri="{FF2B5EF4-FFF2-40B4-BE49-F238E27FC236}">
                <a16:creationId xmlns:a16="http://schemas.microsoft.com/office/drawing/2014/main" id="{F4DEABC3-7857-8541-15C2-A7D02AD2D688}"/>
              </a:ext>
            </a:extLst>
          </p:cNvPr>
          <p:cNvPicPr>
            <a:picLocks noChangeAspect="1"/>
          </p:cNvPicPr>
          <p:nvPr/>
        </p:nvPicPr>
        <p:blipFill>
          <a:blip r:embed="rId4"/>
          <a:stretch>
            <a:fillRect/>
          </a:stretch>
        </p:blipFill>
        <p:spPr>
          <a:xfrm>
            <a:off x="5303519" y="2855227"/>
            <a:ext cx="6459552" cy="3287450"/>
          </a:xfrm>
          <a:prstGeom prst="rect">
            <a:avLst/>
          </a:prstGeom>
        </p:spPr>
      </p:pic>
    </p:spTree>
    <p:extLst>
      <p:ext uri="{BB962C8B-B14F-4D97-AF65-F5344CB8AC3E}">
        <p14:creationId xmlns:p14="http://schemas.microsoft.com/office/powerpoint/2010/main" val="34557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Pile d’appels</a:t>
            </a:r>
          </a:p>
          <a:p>
            <a:pPr lvl="1"/>
            <a:r>
              <a:rPr lang="fr-BE" sz="2800" dirty="0"/>
              <a:t>Informations empilées </a:t>
            </a:r>
          </a:p>
          <a:p>
            <a:pPr lvl="1"/>
            <a:r>
              <a:rPr lang="fr-BE" sz="2800" dirty="0" err="1"/>
              <a:t>argv</a:t>
            </a:r>
            <a:r>
              <a:rPr lang="fr-BE" sz="2800" dirty="0"/>
              <a:t> et </a:t>
            </a:r>
            <a:r>
              <a:rPr lang="fr-BE" sz="2800" dirty="0" err="1"/>
              <a:t>envp</a:t>
            </a:r>
            <a:endParaRPr lang="fr-BE" sz="2800" dirty="0"/>
          </a:p>
        </p:txBody>
      </p:sp>
      <p:pic>
        <p:nvPicPr>
          <p:cNvPr id="3" name="Image 2">
            <a:extLst>
              <a:ext uri="{FF2B5EF4-FFF2-40B4-BE49-F238E27FC236}">
                <a16:creationId xmlns:a16="http://schemas.microsoft.com/office/drawing/2014/main" id="{A2DC888C-29A3-246C-3C29-023D1FD7A1F9}"/>
              </a:ext>
            </a:extLst>
          </p:cNvPr>
          <p:cNvPicPr>
            <a:picLocks noChangeAspect="1"/>
          </p:cNvPicPr>
          <p:nvPr/>
        </p:nvPicPr>
        <p:blipFill>
          <a:blip r:embed="rId3"/>
          <a:stretch>
            <a:fillRect/>
          </a:stretch>
        </p:blipFill>
        <p:spPr>
          <a:xfrm>
            <a:off x="7225790" y="1965532"/>
            <a:ext cx="2047498" cy="3600773"/>
          </a:xfrm>
          <a:prstGeom prst="rect">
            <a:avLst/>
          </a:prstGeom>
        </p:spPr>
      </p:pic>
    </p:spTree>
    <p:extLst>
      <p:ext uri="{BB962C8B-B14F-4D97-AF65-F5344CB8AC3E}">
        <p14:creationId xmlns:p14="http://schemas.microsoft.com/office/powerpoint/2010/main" val="35577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Écriture hors-limite</a:t>
            </a:r>
          </a:p>
          <a:p>
            <a:pPr lvl="1"/>
            <a:r>
              <a:rPr lang="fr-BE" sz="2800" dirty="0"/>
              <a:t>Gestion de la mémoire</a:t>
            </a:r>
          </a:p>
          <a:p>
            <a:pPr lvl="1"/>
            <a:r>
              <a:rPr lang="fr-BE" sz="2800" dirty="0"/>
              <a:t>Protection - intégrité des données</a:t>
            </a:r>
          </a:p>
          <a:p>
            <a:pPr lvl="1"/>
            <a:endParaRPr lang="fr-BE" sz="2800" dirty="0"/>
          </a:p>
        </p:txBody>
      </p:sp>
      <p:pic>
        <p:nvPicPr>
          <p:cNvPr id="2050" name="Picture 2" descr="What is a Buffer Overflow | Attack Types and Prevention Methods | Imperva">
            <a:extLst>
              <a:ext uri="{FF2B5EF4-FFF2-40B4-BE49-F238E27FC236}">
                <a16:creationId xmlns:a16="http://schemas.microsoft.com/office/drawing/2014/main" id="{F8F76F71-9DEA-C29D-454A-037A6B3FB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827" y="3805400"/>
            <a:ext cx="7441344" cy="228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3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err="1"/>
              <a:t>Iconv_open</a:t>
            </a:r>
            <a:endParaRPr lang="fr-BE" sz="3200" u="sng" dirty="0"/>
          </a:p>
          <a:p>
            <a:pPr lvl="1"/>
            <a:r>
              <a:rPr lang="fr-BE" sz="2800" dirty="0"/>
              <a:t>Trouver une bibliothèque pour convertir une chaine donnée</a:t>
            </a:r>
          </a:p>
          <a:p>
            <a:pPr lvl="1"/>
            <a:r>
              <a:rPr lang="fr-BE" sz="2800" dirty="0"/>
              <a:t>GCONV_PATH : Emplacement des modules de conversion</a:t>
            </a:r>
          </a:p>
          <a:p>
            <a:pPr lvl="2"/>
            <a:r>
              <a:rPr lang="fr-BE" sz="2400" dirty="0" err="1"/>
              <a:t>iconv_open</a:t>
            </a:r>
            <a:r>
              <a:rPr lang="fr-BE" sz="2400" dirty="0"/>
              <a:t> : Ouvrir un descripteur de fichier en spécifiant l’entrée et sortie</a:t>
            </a:r>
          </a:p>
          <a:p>
            <a:pPr lvl="2"/>
            <a:r>
              <a:rPr lang="fr-BE" sz="2400" dirty="0" err="1"/>
              <a:t>iconv</a:t>
            </a:r>
            <a:r>
              <a:rPr lang="fr-BE" sz="2400" dirty="0"/>
              <a:t> : Convertir la chaine donnée</a:t>
            </a:r>
          </a:p>
        </p:txBody>
      </p:sp>
      <p:pic>
        <p:nvPicPr>
          <p:cNvPr id="3" name="Image 2">
            <a:extLst>
              <a:ext uri="{FF2B5EF4-FFF2-40B4-BE49-F238E27FC236}">
                <a16:creationId xmlns:a16="http://schemas.microsoft.com/office/drawing/2014/main" id="{ED8C479F-6098-01CD-A848-D21E506CF871}"/>
              </a:ext>
            </a:extLst>
          </p:cNvPr>
          <p:cNvPicPr>
            <a:picLocks noChangeAspect="1"/>
          </p:cNvPicPr>
          <p:nvPr/>
        </p:nvPicPr>
        <p:blipFill>
          <a:blip r:embed="rId3"/>
          <a:stretch>
            <a:fillRect/>
          </a:stretch>
        </p:blipFill>
        <p:spPr>
          <a:xfrm>
            <a:off x="7796850" y="2768900"/>
            <a:ext cx="3553321" cy="2191056"/>
          </a:xfrm>
          <a:prstGeom prst="rect">
            <a:avLst/>
          </a:prstGeom>
        </p:spPr>
      </p:pic>
    </p:spTree>
    <p:extLst>
      <p:ext uri="{BB962C8B-B14F-4D97-AF65-F5344CB8AC3E}">
        <p14:creationId xmlns:p14="http://schemas.microsoft.com/office/powerpoint/2010/main" val="115652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pic>
        <p:nvPicPr>
          <p:cNvPr id="13" name="Image 12">
            <a:extLst>
              <a:ext uri="{FF2B5EF4-FFF2-40B4-BE49-F238E27FC236}">
                <a16:creationId xmlns:a16="http://schemas.microsoft.com/office/drawing/2014/main" id="{28083512-EE99-0F59-8B06-ACBF20115799}"/>
              </a:ext>
            </a:extLst>
          </p:cNvPr>
          <p:cNvPicPr>
            <a:picLocks noChangeAspect="1"/>
          </p:cNvPicPr>
          <p:nvPr/>
        </p:nvPicPr>
        <p:blipFill>
          <a:blip r:embed="rId3"/>
          <a:stretch>
            <a:fillRect/>
          </a:stretch>
        </p:blipFill>
        <p:spPr>
          <a:xfrm>
            <a:off x="2375968" y="1619876"/>
            <a:ext cx="7440063" cy="4839375"/>
          </a:xfrm>
          <a:prstGeom prst="rect">
            <a:avLst/>
          </a:prstGeom>
        </p:spPr>
      </p:pic>
    </p:spTree>
    <p:extLst>
      <p:ext uri="{BB962C8B-B14F-4D97-AF65-F5344CB8AC3E}">
        <p14:creationId xmlns:p14="http://schemas.microsoft.com/office/powerpoint/2010/main" val="183161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Ligne 534 : Boucle qui commence par 1</a:t>
            </a:r>
          </a:p>
          <a:p>
            <a:r>
              <a:rPr lang="fr-BE" sz="3200" dirty="0" err="1"/>
              <a:t>argv</a:t>
            </a:r>
            <a:r>
              <a:rPr lang="fr-BE" sz="3200" dirty="0"/>
              <a:t> = NULL</a:t>
            </a:r>
          </a:p>
        </p:txBody>
      </p:sp>
      <p:sp>
        <p:nvSpPr>
          <p:cNvPr id="13" name="ZoneTexte 12">
            <a:extLst>
              <a:ext uri="{FF2B5EF4-FFF2-40B4-BE49-F238E27FC236}">
                <a16:creationId xmlns:a16="http://schemas.microsoft.com/office/drawing/2014/main" id="{77EF83C1-8DFB-6E1F-B8D1-AF7ABC205852}"/>
              </a:ext>
            </a:extLst>
          </p:cNvPr>
          <p:cNvSpPr txBox="1"/>
          <p:nvPr/>
        </p:nvSpPr>
        <p:spPr>
          <a:xfrm>
            <a:off x="7315199" y="5439334"/>
            <a:ext cx="3164115" cy="369332"/>
          </a:xfrm>
          <a:prstGeom prst="rect">
            <a:avLst/>
          </a:prstGeom>
          <a:noFill/>
        </p:spPr>
        <p:txBody>
          <a:bodyPr wrap="square">
            <a:spAutoFit/>
          </a:bodyPr>
          <a:lstStyle/>
          <a:p>
            <a:r>
              <a:rPr lang="fr-BE" sz="1800" dirty="0"/>
              <a:t>Code source de </a:t>
            </a:r>
            <a:r>
              <a:rPr lang="fr-BE" sz="1800" dirty="0" err="1"/>
              <a:t>pkexec</a:t>
            </a:r>
            <a:r>
              <a:rPr lang="fr-BE" sz="1800" dirty="0"/>
              <a:t> : </a:t>
            </a:r>
            <a:r>
              <a:rPr lang="fr-BE" sz="1800" dirty="0" err="1"/>
              <a:t>Github</a:t>
            </a:r>
            <a:endParaRPr lang="fr-BE" sz="1800" dirty="0"/>
          </a:p>
        </p:txBody>
      </p:sp>
      <p:pic>
        <p:nvPicPr>
          <p:cNvPr id="3" name="Image 2">
            <a:extLst>
              <a:ext uri="{FF2B5EF4-FFF2-40B4-BE49-F238E27FC236}">
                <a16:creationId xmlns:a16="http://schemas.microsoft.com/office/drawing/2014/main" id="{82B2E232-2C63-F233-5BED-4F8F5F8728A3}"/>
              </a:ext>
            </a:extLst>
          </p:cNvPr>
          <p:cNvPicPr>
            <a:picLocks noChangeAspect="1"/>
          </p:cNvPicPr>
          <p:nvPr/>
        </p:nvPicPr>
        <p:blipFill rotWithShape="1">
          <a:blip r:embed="rId3"/>
          <a:srcRect r="35851"/>
          <a:stretch/>
        </p:blipFill>
        <p:spPr>
          <a:xfrm>
            <a:off x="7169457" y="1800276"/>
            <a:ext cx="4675015" cy="3639058"/>
          </a:xfrm>
          <a:prstGeom prst="rect">
            <a:avLst/>
          </a:prstGeom>
        </p:spPr>
      </p:pic>
    </p:spTree>
    <p:extLst>
      <p:ext uri="{BB962C8B-B14F-4D97-AF65-F5344CB8AC3E}">
        <p14:creationId xmlns:p14="http://schemas.microsoft.com/office/powerpoint/2010/main" val="25939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endParaRPr lang="fr-BE" dirty="0"/>
          </a:p>
          <a:p>
            <a:endParaRPr lang="fr-BE" sz="2800" dirty="0"/>
          </a:p>
          <a:p>
            <a:endParaRPr lang="fr-BE" sz="2800" dirty="0"/>
          </a:p>
          <a:p>
            <a:endParaRPr lang="fr-BE" sz="2800" dirty="0"/>
          </a:p>
        </p:txBody>
      </p:sp>
      <p:sp>
        <p:nvSpPr>
          <p:cNvPr id="4" name="Espace réservé du contenu 2">
            <a:extLst>
              <a:ext uri="{FF2B5EF4-FFF2-40B4-BE49-F238E27FC236}">
                <a16:creationId xmlns:a16="http://schemas.microsoft.com/office/drawing/2014/main" id="{F53D4586-574A-A5A5-29F8-BA4998E7DF7B}"/>
              </a:ext>
            </a:extLst>
          </p:cNvPr>
          <p:cNvSpPr txBox="1">
            <a:spLocks/>
          </p:cNvSpPr>
          <p:nvPr/>
        </p:nvSpPr>
        <p:spPr>
          <a:xfrm>
            <a:off x="642279" y="2117932"/>
            <a:ext cx="63681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Ligne 610 : </a:t>
            </a:r>
            <a:r>
              <a:rPr lang="fr-BE" sz="3200" dirty="0" err="1"/>
              <a:t>argv</a:t>
            </a:r>
            <a:r>
              <a:rPr lang="fr-BE" sz="3200" dirty="0"/>
              <a:t>[n] dépasse la longueur du tableau</a:t>
            </a:r>
          </a:p>
          <a:p>
            <a:pPr lvl="1"/>
            <a:r>
              <a:rPr lang="fr-BE" dirty="0"/>
              <a:t>Pointe vers « un fichier malveillant »</a:t>
            </a:r>
          </a:p>
          <a:p>
            <a:r>
              <a:rPr lang="fr-BE" sz="3200" dirty="0"/>
              <a:t>Ligne 632 : Cherche le chemin absolu du programme dans le PATH</a:t>
            </a:r>
          </a:p>
          <a:p>
            <a:r>
              <a:rPr lang="fr-BE" sz="3200" dirty="0"/>
              <a:t>Ligne 639 : Fichier qui porte le même nom que la valeur du PATH</a:t>
            </a:r>
          </a:p>
          <a:p>
            <a:r>
              <a:rPr lang="fr-BE" sz="3200" dirty="0"/>
              <a:t>Contrôler valeur hors limite ? </a:t>
            </a:r>
          </a:p>
        </p:txBody>
      </p:sp>
      <p:pic>
        <p:nvPicPr>
          <p:cNvPr id="8" name="Image 7">
            <a:extLst>
              <a:ext uri="{FF2B5EF4-FFF2-40B4-BE49-F238E27FC236}">
                <a16:creationId xmlns:a16="http://schemas.microsoft.com/office/drawing/2014/main" id="{944277BB-51DB-5491-04A5-12DD5CCAD1CB}"/>
              </a:ext>
            </a:extLst>
          </p:cNvPr>
          <p:cNvPicPr>
            <a:picLocks noChangeAspect="1"/>
          </p:cNvPicPr>
          <p:nvPr/>
        </p:nvPicPr>
        <p:blipFill>
          <a:blip r:embed="rId3"/>
          <a:stretch>
            <a:fillRect/>
          </a:stretch>
        </p:blipFill>
        <p:spPr>
          <a:xfrm>
            <a:off x="7279127" y="1718034"/>
            <a:ext cx="4356442" cy="2747910"/>
          </a:xfrm>
          <a:prstGeom prst="rect">
            <a:avLst/>
          </a:prstGeom>
        </p:spPr>
      </p:pic>
      <p:pic>
        <p:nvPicPr>
          <p:cNvPr id="9" name="Image 8">
            <a:extLst>
              <a:ext uri="{FF2B5EF4-FFF2-40B4-BE49-F238E27FC236}">
                <a16:creationId xmlns:a16="http://schemas.microsoft.com/office/drawing/2014/main" id="{D2EB54F6-4233-9DEC-6D5E-458BA7BCA638}"/>
              </a:ext>
            </a:extLst>
          </p:cNvPr>
          <p:cNvPicPr>
            <a:picLocks noChangeAspect="1"/>
          </p:cNvPicPr>
          <p:nvPr/>
        </p:nvPicPr>
        <p:blipFill rotWithShape="1">
          <a:blip r:embed="rId4"/>
          <a:srcRect t="264" r="18543" b="-264"/>
          <a:stretch/>
        </p:blipFill>
        <p:spPr>
          <a:xfrm>
            <a:off x="7038766" y="4608026"/>
            <a:ext cx="4873237" cy="2057687"/>
          </a:xfrm>
          <a:prstGeom prst="rect">
            <a:avLst/>
          </a:prstGeom>
        </p:spPr>
      </p:pic>
    </p:spTree>
    <p:extLst>
      <p:ext uri="{BB962C8B-B14F-4D97-AF65-F5344CB8AC3E}">
        <p14:creationId xmlns:p14="http://schemas.microsoft.com/office/powerpoint/2010/main" val="7576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90AADE4-86B1-E415-5C1E-2B2F8F6AC6A4}"/>
              </a:ext>
            </a:extLst>
          </p:cNvPr>
          <p:cNvSpPr txBox="1">
            <a:spLocks/>
          </p:cNvSpPr>
          <p:nvPr/>
        </p:nvSpPr>
        <p:spPr>
          <a:xfrm>
            <a:off x="464820" y="1481610"/>
            <a:ext cx="68884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pic>
        <p:nvPicPr>
          <p:cNvPr id="1026" name="Picture 2" descr="Resumo - ícones de arquivos e pastas grátis">
            <a:extLst>
              <a:ext uri="{FF2B5EF4-FFF2-40B4-BE49-F238E27FC236}">
                <a16:creationId xmlns:a16="http://schemas.microsoft.com/office/drawing/2014/main" id="{1FD3734D-4D8F-0074-BDEB-58AF672AB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13" y="1855176"/>
            <a:ext cx="3760867" cy="3147647"/>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B23AB9C9-9833-A3FC-B847-7E78E4147825}"/>
              </a:ext>
            </a:extLst>
          </p:cNvPr>
          <p:cNvSpPr txBox="1">
            <a:spLocks/>
          </p:cNvSpPr>
          <p:nvPr/>
        </p:nvSpPr>
        <p:spPr>
          <a:xfrm>
            <a:off x="322579" y="261920"/>
            <a:ext cx="8057491" cy="88763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latin typeface="Verdana" panose="020B0604030504040204" pitchFamily="34" charset="0"/>
                <a:ea typeface="Verdana" panose="020B0604030504040204" pitchFamily="34" charset="0"/>
              </a:rPr>
              <a:t>Sommaire</a:t>
            </a:r>
            <a:endParaRPr lang="fr-BE" b="1" dirty="0">
              <a:latin typeface="Verdana" panose="020B0604030504040204" pitchFamily="34" charset="0"/>
              <a:ea typeface="Verdana" panose="020B0604030504040204" pitchFamily="34" charset="0"/>
            </a:endParaRPr>
          </a:p>
        </p:txBody>
      </p:sp>
      <p:sp>
        <p:nvSpPr>
          <p:cNvPr id="9" name="Espace réservé du contenu 2">
            <a:extLst>
              <a:ext uri="{FF2B5EF4-FFF2-40B4-BE49-F238E27FC236}">
                <a16:creationId xmlns:a16="http://schemas.microsoft.com/office/drawing/2014/main" id="{6FA0B93A-F6D2-A516-5FE6-C4894691ADD9}"/>
              </a:ext>
            </a:extLst>
          </p:cNvPr>
          <p:cNvSpPr txBox="1">
            <a:spLocks/>
          </p:cNvSpPr>
          <p:nvPr/>
        </p:nvSpPr>
        <p:spPr>
          <a:xfrm>
            <a:off x="566791" y="2119342"/>
            <a:ext cx="6044272" cy="296539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BE" dirty="0"/>
              <a:t>Introduction</a:t>
            </a:r>
          </a:p>
          <a:p>
            <a:pPr marL="342900" indent="-342900" algn="l">
              <a:buFont typeface="Arial" panose="020B0604020202020204" pitchFamily="34" charset="0"/>
              <a:buChar char="•"/>
            </a:pPr>
            <a:r>
              <a:rPr lang="fr-BE" dirty="0"/>
              <a:t>Préparation de mon environnement</a:t>
            </a:r>
          </a:p>
          <a:p>
            <a:pPr marL="342900" indent="-342900" algn="l">
              <a:buFont typeface="Arial" panose="020B0604020202020204" pitchFamily="34" charset="0"/>
              <a:buChar char="•"/>
            </a:pPr>
            <a:r>
              <a:rPr lang="fr-BE" dirty="0" err="1"/>
              <a:t>Privilege</a:t>
            </a:r>
            <a:r>
              <a:rPr lang="fr-BE" dirty="0"/>
              <a:t> </a:t>
            </a:r>
            <a:r>
              <a:rPr lang="fr-BE" dirty="0" err="1"/>
              <a:t>Escalation</a:t>
            </a:r>
            <a:r>
              <a:rPr lang="fr-BE" dirty="0"/>
              <a:t> : </a:t>
            </a:r>
            <a:r>
              <a:rPr lang="fr-BE" dirty="0" err="1"/>
              <a:t>PwnKit</a:t>
            </a:r>
            <a:endParaRPr lang="fr-BE" dirty="0"/>
          </a:p>
          <a:p>
            <a:pPr marL="342900" indent="-342900" algn="l">
              <a:buFont typeface="Arial" panose="020B0604020202020204" pitchFamily="34" charset="0"/>
              <a:buChar char="•"/>
            </a:pPr>
            <a:r>
              <a:rPr lang="fr-BE" dirty="0"/>
              <a:t>Modification du mot de passe root via le GRUB</a:t>
            </a:r>
          </a:p>
          <a:p>
            <a:pPr marL="342900" indent="-342900" algn="l">
              <a:buFont typeface="Arial" panose="020B0604020202020204" pitchFamily="34" charset="0"/>
              <a:buChar char="•"/>
            </a:pPr>
            <a:r>
              <a:rPr lang="fr-BE" dirty="0"/>
              <a:t>Conclusion</a:t>
            </a:r>
          </a:p>
          <a:p>
            <a:pPr marL="342900" indent="-342900" algn="l">
              <a:buFont typeface="Arial" panose="020B0604020202020204" pitchFamily="34" charset="0"/>
              <a:buChar char="•"/>
            </a:pPr>
            <a:r>
              <a:rPr lang="fr-BE" dirty="0"/>
              <a:t>Questions</a:t>
            </a:r>
          </a:p>
        </p:txBody>
      </p:sp>
    </p:spTree>
    <p:extLst>
      <p:ext uri="{BB962C8B-B14F-4D97-AF65-F5344CB8AC3E}">
        <p14:creationId xmlns:p14="http://schemas.microsoft.com/office/powerpoint/2010/main" val="299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contrôlé</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0265209" cy="4351338"/>
          </a:xfrm>
        </p:spPr>
        <p:txBody>
          <a:bodyPr>
            <a:normAutofit fontScale="92500" lnSpcReduction="20000"/>
          </a:bodyPr>
          <a:lstStyle/>
          <a:p>
            <a:r>
              <a:rPr lang="fr-BE" sz="3500" u="sng" dirty="0"/>
              <a:t>Pile d’appel</a:t>
            </a:r>
          </a:p>
          <a:p>
            <a:pPr lvl="1"/>
            <a:r>
              <a:rPr lang="fr-BE" sz="3000" dirty="0"/>
              <a:t>Appeler </a:t>
            </a:r>
            <a:r>
              <a:rPr lang="fr-BE" sz="3000" dirty="0" err="1"/>
              <a:t>pkexec</a:t>
            </a:r>
            <a:r>
              <a:rPr lang="fr-BE" sz="3000" dirty="0"/>
              <a:t> </a:t>
            </a:r>
          </a:p>
          <a:p>
            <a:pPr lvl="2"/>
            <a:r>
              <a:rPr lang="fr-BE" sz="2800" dirty="0" err="1"/>
              <a:t>argv</a:t>
            </a:r>
            <a:r>
              <a:rPr lang="fr-BE" sz="2800" dirty="0"/>
              <a:t> = tableau vide</a:t>
            </a:r>
          </a:p>
          <a:p>
            <a:pPr lvl="2"/>
            <a:r>
              <a:rPr lang="fr-BE" sz="2800" dirty="0" err="1"/>
              <a:t>envp</a:t>
            </a:r>
            <a:r>
              <a:rPr lang="fr-BE" sz="2800" dirty="0"/>
              <a:t> = {« </a:t>
            </a:r>
            <a:r>
              <a:rPr lang="fr-BE" sz="2800" dirty="0" err="1"/>
              <a:t>unfichier</a:t>
            </a:r>
            <a:r>
              <a:rPr lang="fr-BE" sz="2800" dirty="0"/>
              <a:t> », « PATH=</a:t>
            </a:r>
            <a:r>
              <a:rPr lang="fr-BE" sz="2800" dirty="0" err="1"/>
              <a:t>execdir</a:t>
            </a:r>
            <a:r>
              <a:rPr lang="fr-BE" sz="2800" dirty="0"/>
              <a:t> », NULL}</a:t>
            </a:r>
          </a:p>
          <a:p>
            <a:pPr lvl="2"/>
            <a:r>
              <a:rPr lang="fr-BE" sz="2800" dirty="0"/>
              <a:t>Fichier exécutable dans le répertoire </a:t>
            </a:r>
            <a:r>
              <a:rPr lang="fr-BE" sz="2800" dirty="0" err="1"/>
              <a:t>execdir</a:t>
            </a:r>
            <a:endParaRPr lang="fr-BE" sz="2800" dirty="0"/>
          </a:p>
          <a:p>
            <a:pPr lvl="1"/>
            <a:r>
              <a:rPr lang="fr-BE" sz="3000" dirty="0"/>
              <a:t>Ecriture hors limite</a:t>
            </a:r>
          </a:p>
          <a:p>
            <a:pPr lvl="2"/>
            <a:r>
              <a:rPr lang="fr-BE" sz="2800" dirty="0"/>
              <a:t>Variable d’environnement non sécurisée → </a:t>
            </a:r>
            <a:r>
              <a:rPr lang="fr-BE" sz="2800" dirty="0" err="1"/>
              <a:t>pkexec</a:t>
            </a:r>
            <a:endParaRPr lang="fr-BE" sz="2800" dirty="0"/>
          </a:p>
          <a:p>
            <a:pPr lvl="2"/>
            <a:r>
              <a:rPr lang="fr-FR" sz="2800" dirty="0"/>
              <a:t>définit la variable d’environnement PATH → référence au répertoire </a:t>
            </a:r>
            <a:r>
              <a:rPr lang="fr-FR" sz="2800" dirty="0" err="1"/>
              <a:t>execdir</a:t>
            </a:r>
            <a:r>
              <a:rPr lang="fr-FR" sz="2800" dirty="0"/>
              <a:t>. </a:t>
            </a:r>
          </a:p>
          <a:p>
            <a:pPr lvl="1"/>
            <a:r>
              <a:rPr lang="fr-FR" sz="3000" dirty="0"/>
              <a:t>main() → </a:t>
            </a:r>
            <a:r>
              <a:rPr lang="fr-FR" sz="3000" dirty="0" err="1"/>
              <a:t>envp</a:t>
            </a:r>
            <a:r>
              <a:rPr lang="fr-FR" sz="3000" dirty="0"/>
              <a:t>[0] → « </a:t>
            </a:r>
            <a:r>
              <a:rPr lang="fr-FR" sz="3000" dirty="0" err="1"/>
              <a:t>unfichier</a:t>
            </a:r>
            <a:r>
              <a:rPr lang="fr-FR" sz="3000" dirty="0"/>
              <a:t> » → Cherche le chemin absolu de celui-ci </a:t>
            </a:r>
          </a:p>
          <a:p>
            <a:pPr lvl="2"/>
            <a:r>
              <a:rPr lang="fr-FR" sz="2800" dirty="0" err="1"/>
              <a:t>envp</a:t>
            </a:r>
            <a:r>
              <a:rPr lang="fr-FR" sz="2800" dirty="0"/>
              <a:t>[0] ←/</a:t>
            </a:r>
            <a:r>
              <a:rPr lang="fr-FR" sz="2800" dirty="0" err="1"/>
              <a:t>execdir</a:t>
            </a:r>
            <a:r>
              <a:rPr lang="fr-FR" sz="2800" dirty="0"/>
              <a:t>/</a:t>
            </a:r>
            <a:r>
              <a:rPr lang="fr-FR" sz="2800" dirty="0" err="1"/>
              <a:t>unfichier</a:t>
            </a:r>
            <a:endParaRPr lang="fr-BE" sz="2800" dirty="0"/>
          </a:p>
        </p:txBody>
      </p:sp>
      <p:pic>
        <p:nvPicPr>
          <p:cNvPr id="5" name="Image 4">
            <a:extLst>
              <a:ext uri="{FF2B5EF4-FFF2-40B4-BE49-F238E27FC236}">
                <a16:creationId xmlns:a16="http://schemas.microsoft.com/office/drawing/2014/main" id="{29A87906-6856-78A2-3519-7DFEC9802F53}"/>
              </a:ext>
            </a:extLst>
          </p:cNvPr>
          <p:cNvPicPr>
            <a:picLocks noChangeAspect="1"/>
          </p:cNvPicPr>
          <p:nvPr/>
        </p:nvPicPr>
        <p:blipFill>
          <a:blip r:embed="rId3"/>
          <a:stretch>
            <a:fillRect/>
          </a:stretch>
        </p:blipFill>
        <p:spPr>
          <a:xfrm>
            <a:off x="4332515" y="1694743"/>
            <a:ext cx="7141028" cy="1299434"/>
          </a:xfrm>
          <a:prstGeom prst="rect">
            <a:avLst/>
          </a:prstGeom>
        </p:spPr>
      </p:pic>
    </p:spTree>
    <p:extLst>
      <p:ext uri="{BB962C8B-B14F-4D97-AF65-F5344CB8AC3E}">
        <p14:creationId xmlns:p14="http://schemas.microsoft.com/office/powerpoint/2010/main" val="39706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1027591" cy="4351338"/>
          </a:xfrm>
        </p:spPr>
        <p:txBody>
          <a:bodyPr>
            <a:normAutofit fontScale="92500"/>
          </a:bodyPr>
          <a:lstStyle/>
          <a:p>
            <a:r>
              <a:rPr lang="fr-BE" sz="3500" u="sng" dirty="0"/>
              <a:t>GCONV_PATH 1/2</a:t>
            </a:r>
          </a:p>
          <a:p>
            <a:pPr lvl="1"/>
            <a:r>
              <a:rPr lang="fr-FR" sz="3000" dirty="0"/>
              <a:t>Utilise la fonction </a:t>
            </a:r>
            <a:r>
              <a:rPr lang="fr-FR" sz="3000" dirty="0" err="1"/>
              <a:t>iconv_open</a:t>
            </a:r>
            <a:endParaRPr lang="fr-FR" sz="3000" dirty="0"/>
          </a:p>
          <a:p>
            <a:pPr lvl="1"/>
            <a:r>
              <a:rPr lang="fr-FR" sz="3000" dirty="0"/>
              <a:t>Exécuter le fichier</a:t>
            </a:r>
          </a:p>
          <a:p>
            <a:pPr lvl="1"/>
            <a:r>
              <a:rPr lang="fr-FR" sz="3000" dirty="0"/>
              <a:t>Omis de l’environnement </a:t>
            </a:r>
            <a:r>
              <a:rPr lang="fr-FR" sz="3000" dirty="0" err="1"/>
              <a:t>pkexec</a:t>
            </a:r>
            <a:endParaRPr lang="fr-FR" sz="3000" dirty="0"/>
          </a:p>
          <a:p>
            <a:pPr lvl="2"/>
            <a:r>
              <a:rPr lang="fr-FR" sz="2800" dirty="0" err="1"/>
              <a:t>argv</a:t>
            </a:r>
            <a:r>
              <a:rPr lang="fr-FR" sz="2800" dirty="0"/>
              <a:t> = {NULL} </a:t>
            </a:r>
          </a:p>
          <a:p>
            <a:pPr lvl="2"/>
            <a:r>
              <a:rPr lang="fr-FR" sz="2800" dirty="0" err="1"/>
              <a:t>envp</a:t>
            </a:r>
            <a:r>
              <a:rPr lang="fr-FR" sz="2800" dirty="0"/>
              <a:t>  = {"exploit", " PATH=GCONV_PATH=. ", NULL} </a:t>
            </a:r>
          </a:p>
          <a:p>
            <a:pPr lvl="2"/>
            <a:r>
              <a:rPr lang="fr-FR" sz="2800" dirty="0"/>
              <a:t>Créer un répertoire GCONV_PATH=. </a:t>
            </a:r>
          </a:p>
          <a:p>
            <a:pPr lvl="2"/>
            <a:r>
              <a:rPr lang="fr-FR" sz="2800" dirty="0"/>
              <a:t>Créer fichier exécutable sous CONV_PATH=.  → GCONV_PATH=./exploit. </a:t>
            </a:r>
          </a:p>
          <a:p>
            <a:pPr lvl="2"/>
            <a:r>
              <a:rPr lang="fr-FR" sz="2800" dirty="0"/>
              <a:t>Ce fichier contiendra un code simple qui exécute un </a:t>
            </a:r>
            <a:r>
              <a:rPr lang="fr-FR" sz="2800" dirty="0" err="1"/>
              <a:t>shell</a:t>
            </a:r>
            <a:r>
              <a:rPr lang="fr-FR" sz="2800" dirty="0"/>
              <a:t> sous les privilèges root.</a:t>
            </a:r>
            <a:endParaRPr lang="fr-BE" sz="2800" dirty="0"/>
          </a:p>
        </p:txBody>
      </p:sp>
    </p:spTree>
    <p:extLst>
      <p:ext uri="{BB962C8B-B14F-4D97-AF65-F5344CB8AC3E}">
        <p14:creationId xmlns:p14="http://schemas.microsoft.com/office/powerpoint/2010/main" val="9424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4922381" cy="4351338"/>
          </a:xfrm>
        </p:spPr>
        <p:txBody>
          <a:bodyPr>
            <a:normAutofit/>
          </a:bodyPr>
          <a:lstStyle/>
          <a:p>
            <a:r>
              <a:rPr lang="fr-BE" sz="3200" u="sng" dirty="0"/>
              <a:t>GCONV_PATH 2/2</a:t>
            </a:r>
          </a:p>
          <a:p>
            <a:pPr lvl="1"/>
            <a:r>
              <a:rPr lang="fr-BE" sz="2600" dirty="0"/>
              <a:t>Défini variable environnement PATH = référence GCONV_PATH</a:t>
            </a:r>
          </a:p>
          <a:p>
            <a:pPr lvl="1"/>
            <a:r>
              <a:rPr lang="fr-BE" sz="2600" dirty="0"/>
              <a:t>main() → Lire </a:t>
            </a:r>
            <a:r>
              <a:rPr lang="fr-BE" sz="2600" dirty="0" err="1"/>
              <a:t>envp</a:t>
            </a:r>
            <a:r>
              <a:rPr lang="fr-BE" sz="2600" dirty="0"/>
              <a:t>[0] → Chercher chemin</a:t>
            </a:r>
          </a:p>
          <a:p>
            <a:pPr lvl="1"/>
            <a:r>
              <a:rPr lang="fr-BE" sz="2600" dirty="0"/>
              <a:t>Ecrasera </a:t>
            </a:r>
            <a:r>
              <a:rPr lang="fr-BE" sz="2600" dirty="0" err="1"/>
              <a:t>envp</a:t>
            </a:r>
            <a:r>
              <a:rPr lang="fr-BE" sz="2600" dirty="0"/>
              <a:t>[0] avec ce chemin</a:t>
            </a:r>
          </a:p>
          <a:p>
            <a:pPr lvl="1"/>
            <a:r>
              <a:rPr lang="fr-BE" sz="2600" dirty="0"/>
              <a:t>GCONV_PATH introduit dans l’environnement de </a:t>
            </a:r>
            <a:r>
              <a:rPr lang="fr-BE" sz="2600" dirty="0" err="1"/>
              <a:t>pkexec</a:t>
            </a:r>
            <a:endParaRPr lang="fr-BE" sz="2600" dirty="0"/>
          </a:p>
          <a:p>
            <a:pPr lvl="1"/>
            <a:endParaRPr lang="fr-BE" sz="2100" dirty="0"/>
          </a:p>
        </p:txBody>
      </p:sp>
      <p:pic>
        <p:nvPicPr>
          <p:cNvPr id="3" name="Image 2">
            <a:extLst>
              <a:ext uri="{FF2B5EF4-FFF2-40B4-BE49-F238E27FC236}">
                <a16:creationId xmlns:a16="http://schemas.microsoft.com/office/drawing/2014/main" id="{3A582575-C37F-D8B2-6F2A-92E37802AB43}"/>
              </a:ext>
            </a:extLst>
          </p:cNvPr>
          <p:cNvPicPr>
            <a:picLocks noChangeAspect="1"/>
          </p:cNvPicPr>
          <p:nvPr/>
        </p:nvPicPr>
        <p:blipFill>
          <a:blip r:embed="rId3"/>
          <a:stretch>
            <a:fillRect/>
          </a:stretch>
        </p:blipFill>
        <p:spPr>
          <a:xfrm>
            <a:off x="5026886" y="3085425"/>
            <a:ext cx="6888480" cy="1329657"/>
          </a:xfrm>
          <a:prstGeom prst="rect">
            <a:avLst/>
          </a:prstGeom>
        </p:spPr>
      </p:pic>
    </p:spTree>
    <p:extLst>
      <p:ext uri="{BB962C8B-B14F-4D97-AF65-F5344CB8AC3E}">
        <p14:creationId xmlns:p14="http://schemas.microsoft.com/office/powerpoint/2010/main" val="17053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3200" dirty="0"/>
              <a:t>Syntaxe incorrecte → </a:t>
            </a:r>
            <a:r>
              <a:rPr lang="fr-BE" sz="3200" dirty="0" err="1"/>
              <a:t>g_printerr</a:t>
            </a:r>
            <a:r>
              <a:rPr lang="fr-BE" sz="3200" dirty="0"/>
              <a:t>() de </a:t>
            </a:r>
            <a:r>
              <a:rPr lang="fr-BE" sz="3200" dirty="0" err="1"/>
              <a:t>Glib</a:t>
            </a:r>
            <a:endParaRPr lang="fr-BE" sz="3200" dirty="0"/>
          </a:p>
          <a:p>
            <a:pPr lvl="1"/>
            <a:r>
              <a:rPr lang="fr-BE" sz="3200" dirty="0"/>
              <a:t>Affiche par défaut un codage UTF-8</a:t>
            </a:r>
          </a:p>
          <a:p>
            <a:pPr lvl="2"/>
            <a:r>
              <a:rPr lang="fr-BE" sz="2800" dirty="0"/>
              <a:t>Pas UTF-8</a:t>
            </a:r>
          </a:p>
          <a:p>
            <a:pPr lvl="2"/>
            <a:r>
              <a:rPr lang="fr-BE" sz="2800" dirty="0"/>
              <a:t>Vérifie la variable d’environnement CHARSET</a:t>
            </a:r>
          </a:p>
          <a:p>
            <a:pPr lvl="2"/>
            <a:r>
              <a:rPr lang="fr-BE" sz="2800" dirty="0" err="1"/>
              <a:t>Iconv_open</a:t>
            </a:r>
            <a:r>
              <a:rPr lang="fr-BE" sz="2800" dirty="0"/>
              <a:t> → Utilise le descripteur de conversion → GCONV_PATH </a:t>
            </a:r>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3891132" y="4272897"/>
            <a:ext cx="7910610" cy="2382490"/>
          </a:xfrm>
          <a:prstGeom prst="rect">
            <a:avLst/>
          </a:prstGeom>
        </p:spPr>
      </p:pic>
    </p:spTree>
    <p:extLst>
      <p:ext uri="{BB962C8B-B14F-4D97-AF65-F5344CB8AC3E}">
        <p14:creationId xmlns:p14="http://schemas.microsoft.com/office/powerpoint/2010/main" val="16005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2800" dirty="0" err="1"/>
              <a:t>argc</a:t>
            </a:r>
            <a:r>
              <a:rPr lang="fr-BE" sz="2800" dirty="0"/>
              <a:t> = NULL</a:t>
            </a:r>
          </a:p>
          <a:p>
            <a:pPr lvl="1"/>
            <a:r>
              <a:rPr lang="fr-BE" sz="2800" dirty="0" err="1"/>
              <a:t>envp</a:t>
            </a:r>
            <a:r>
              <a:rPr lang="fr-BE" sz="2800" dirty="0"/>
              <a:t> = </a:t>
            </a:r>
            <a:r>
              <a:rPr lang="en-US" sz="2800" dirty="0"/>
              <a:t>{"exploit", "PATH=GCONV_PATH=.", "SHELL=/shell/not/exist", "CHARSET=NOT_UTF8", NULL}</a:t>
            </a:r>
            <a:endParaRPr lang="fr-BE" sz="2800" dirty="0"/>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2390142" y="3512321"/>
            <a:ext cx="9311980" cy="2804549"/>
          </a:xfrm>
          <a:prstGeom prst="rect">
            <a:avLst/>
          </a:prstGeom>
        </p:spPr>
      </p:pic>
    </p:spTree>
    <p:extLst>
      <p:ext uri="{BB962C8B-B14F-4D97-AF65-F5344CB8AC3E}">
        <p14:creationId xmlns:p14="http://schemas.microsoft.com/office/powerpoint/2010/main" val="3912508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5" name="Image 4">
            <a:extLst>
              <a:ext uri="{FF2B5EF4-FFF2-40B4-BE49-F238E27FC236}">
                <a16:creationId xmlns:a16="http://schemas.microsoft.com/office/drawing/2014/main" id="{A3884133-E105-3AB5-49F3-82E0E4F53E9A}"/>
              </a:ext>
            </a:extLst>
          </p:cNvPr>
          <p:cNvPicPr>
            <a:picLocks noChangeAspect="1"/>
          </p:cNvPicPr>
          <p:nvPr/>
        </p:nvPicPr>
        <p:blipFill>
          <a:blip r:embed="rId3"/>
          <a:stretch>
            <a:fillRect/>
          </a:stretch>
        </p:blipFill>
        <p:spPr>
          <a:xfrm>
            <a:off x="3004737" y="1337222"/>
            <a:ext cx="6182526" cy="5428935"/>
          </a:xfrm>
          <a:prstGeom prst="rect">
            <a:avLst/>
          </a:prstGeom>
        </p:spPr>
      </p:pic>
    </p:spTree>
    <p:extLst>
      <p:ext uri="{BB962C8B-B14F-4D97-AF65-F5344CB8AC3E}">
        <p14:creationId xmlns:p14="http://schemas.microsoft.com/office/powerpoint/2010/main" val="202558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3" name="Image 2">
            <a:extLst>
              <a:ext uri="{FF2B5EF4-FFF2-40B4-BE49-F238E27FC236}">
                <a16:creationId xmlns:a16="http://schemas.microsoft.com/office/drawing/2014/main" id="{C51DCD07-BBA8-819E-F5AD-A03958E0EF2E}"/>
              </a:ext>
            </a:extLst>
          </p:cNvPr>
          <p:cNvPicPr>
            <a:picLocks noChangeAspect="1"/>
          </p:cNvPicPr>
          <p:nvPr/>
        </p:nvPicPr>
        <p:blipFill>
          <a:blip r:embed="rId3"/>
          <a:stretch>
            <a:fillRect/>
          </a:stretch>
        </p:blipFill>
        <p:spPr>
          <a:xfrm>
            <a:off x="2233073" y="1586516"/>
            <a:ext cx="7725853" cy="4953691"/>
          </a:xfrm>
          <a:prstGeom prst="rect">
            <a:avLst/>
          </a:prstGeom>
        </p:spPr>
      </p:pic>
    </p:spTree>
    <p:extLst>
      <p:ext uri="{BB962C8B-B14F-4D97-AF65-F5344CB8AC3E}">
        <p14:creationId xmlns:p14="http://schemas.microsoft.com/office/powerpoint/2010/main" val="38528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4" name="Image 3">
            <a:extLst>
              <a:ext uri="{FF2B5EF4-FFF2-40B4-BE49-F238E27FC236}">
                <a16:creationId xmlns:a16="http://schemas.microsoft.com/office/drawing/2014/main" id="{341E3BB0-34A5-BDB2-CBE8-2750B4BB8EB2}"/>
              </a:ext>
            </a:extLst>
          </p:cNvPr>
          <p:cNvPicPr>
            <a:picLocks noChangeAspect="1"/>
          </p:cNvPicPr>
          <p:nvPr/>
        </p:nvPicPr>
        <p:blipFill>
          <a:blip r:embed="rId3"/>
          <a:stretch>
            <a:fillRect/>
          </a:stretch>
        </p:blipFill>
        <p:spPr>
          <a:xfrm>
            <a:off x="2983862" y="1417804"/>
            <a:ext cx="6224275" cy="5339528"/>
          </a:xfrm>
          <a:prstGeom prst="rect">
            <a:avLst/>
          </a:prstGeom>
        </p:spPr>
      </p:pic>
    </p:spTree>
    <p:extLst>
      <p:ext uri="{BB962C8B-B14F-4D97-AF65-F5344CB8AC3E}">
        <p14:creationId xmlns:p14="http://schemas.microsoft.com/office/powerpoint/2010/main" val="286859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2" name="Image 1">
            <a:extLst>
              <a:ext uri="{FF2B5EF4-FFF2-40B4-BE49-F238E27FC236}">
                <a16:creationId xmlns:a16="http://schemas.microsoft.com/office/drawing/2014/main" id="{717A01B8-DC12-93A9-09C4-269371B5AED5}"/>
              </a:ext>
            </a:extLst>
          </p:cNvPr>
          <p:cNvPicPr>
            <a:picLocks noChangeAspect="1"/>
          </p:cNvPicPr>
          <p:nvPr/>
        </p:nvPicPr>
        <p:blipFill>
          <a:blip r:embed="rId3"/>
          <a:stretch>
            <a:fillRect/>
          </a:stretch>
        </p:blipFill>
        <p:spPr>
          <a:xfrm>
            <a:off x="3638826" y="1179320"/>
            <a:ext cx="4914348" cy="5576131"/>
          </a:xfrm>
          <a:prstGeom prst="rect">
            <a:avLst/>
          </a:prstGeom>
        </p:spPr>
      </p:pic>
    </p:spTree>
    <p:extLst>
      <p:ext uri="{BB962C8B-B14F-4D97-AF65-F5344CB8AC3E}">
        <p14:creationId xmlns:p14="http://schemas.microsoft.com/office/powerpoint/2010/main" val="208218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a été corrigée cette faille ?</a:t>
            </a:r>
          </a:p>
        </p:txBody>
      </p:sp>
      <p:pic>
        <p:nvPicPr>
          <p:cNvPr id="3" name="Image 2">
            <a:extLst>
              <a:ext uri="{FF2B5EF4-FFF2-40B4-BE49-F238E27FC236}">
                <a16:creationId xmlns:a16="http://schemas.microsoft.com/office/drawing/2014/main" id="{684203AF-66B5-9F8A-E9D7-D2A08F500B5A}"/>
              </a:ext>
            </a:extLst>
          </p:cNvPr>
          <p:cNvPicPr>
            <a:picLocks noChangeAspect="1"/>
          </p:cNvPicPr>
          <p:nvPr/>
        </p:nvPicPr>
        <p:blipFill rotWithShape="1">
          <a:blip r:embed="rId3"/>
          <a:srcRect r="19111"/>
          <a:stretch/>
        </p:blipFill>
        <p:spPr>
          <a:xfrm>
            <a:off x="322579" y="1804094"/>
            <a:ext cx="5779331" cy="2343477"/>
          </a:xfrm>
          <a:prstGeom prst="rect">
            <a:avLst/>
          </a:prstGeom>
        </p:spPr>
      </p:pic>
      <p:pic>
        <p:nvPicPr>
          <p:cNvPr id="6" name="Image 5">
            <a:extLst>
              <a:ext uri="{FF2B5EF4-FFF2-40B4-BE49-F238E27FC236}">
                <a16:creationId xmlns:a16="http://schemas.microsoft.com/office/drawing/2014/main" id="{AA2A24FB-3B22-7E01-F1FB-236DAFD43912}"/>
              </a:ext>
            </a:extLst>
          </p:cNvPr>
          <p:cNvPicPr>
            <a:picLocks noChangeAspect="1"/>
          </p:cNvPicPr>
          <p:nvPr/>
        </p:nvPicPr>
        <p:blipFill>
          <a:blip r:embed="rId4"/>
          <a:stretch>
            <a:fillRect/>
          </a:stretch>
        </p:blipFill>
        <p:spPr>
          <a:xfrm>
            <a:off x="322579" y="4147571"/>
            <a:ext cx="5779331" cy="2343477"/>
          </a:xfrm>
          <a:prstGeom prst="rect">
            <a:avLst/>
          </a:prstGeom>
        </p:spPr>
      </p:pic>
      <p:pic>
        <p:nvPicPr>
          <p:cNvPr id="14" name="Image 13">
            <a:extLst>
              <a:ext uri="{FF2B5EF4-FFF2-40B4-BE49-F238E27FC236}">
                <a16:creationId xmlns:a16="http://schemas.microsoft.com/office/drawing/2014/main" id="{C6A1C252-CD31-3E53-0A19-AD94A99DC9F4}"/>
              </a:ext>
            </a:extLst>
          </p:cNvPr>
          <p:cNvPicPr>
            <a:picLocks noChangeAspect="1"/>
          </p:cNvPicPr>
          <p:nvPr/>
        </p:nvPicPr>
        <p:blipFill rotWithShape="1">
          <a:blip r:embed="rId5"/>
          <a:srcRect t="21365"/>
          <a:stretch/>
        </p:blipFill>
        <p:spPr>
          <a:xfrm>
            <a:off x="6973867" y="1976052"/>
            <a:ext cx="3248478" cy="389536"/>
          </a:xfrm>
          <a:prstGeom prst="rect">
            <a:avLst/>
          </a:prstGeom>
        </p:spPr>
      </p:pic>
      <p:sp>
        <p:nvSpPr>
          <p:cNvPr id="15" name="Espace réservé du contenu 2">
            <a:extLst>
              <a:ext uri="{FF2B5EF4-FFF2-40B4-BE49-F238E27FC236}">
                <a16:creationId xmlns:a16="http://schemas.microsoft.com/office/drawing/2014/main" id="{5BD0CBB1-95BE-4819-87B3-C79733773F96}"/>
              </a:ext>
            </a:extLst>
          </p:cNvPr>
          <p:cNvSpPr>
            <a:spLocks noGrp="1"/>
          </p:cNvSpPr>
          <p:nvPr>
            <p:ph idx="1"/>
          </p:nvPr>
        </p:nvSpPr>
        <p:spPr>
          <a:xfrm>
            <a:off x="6371694" y="1586516"/>
            <a:ext cx="4452825" cy="389536"/>
          </a:xfrm>
        </p:spPr>
        <p:txBody>
          <a:bodyPr>
            <a:normAutofit fontScale="92500" lnSpcReduction="20000"/>
          </a:bodyPr>
          <a:lstStyle/>
          <a:p>
            <a:pPr lvl="1"/>
            <a:r>
              <a:rPr lang="fr-FR" sz="2800" dirty="0"/>
              <a:t>Supprimer le bit SUID</a:t>
            </a:r>
            <a:endParaRPr lang="fr-BE" sz="2800" dirty="0"/>
          </a:p>
        </p:txBody>
      </p:sp>
    </p:spTree>
    <p:extLst>
      <p:ext uri="{BB962C8B-B14F-4D97-AF65-F5344CB8AC3E}">
        <p14:creationId xmlns:p14="http://schemas.microsoft.com/office/powerpoint/2010/main" val="45828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aille de sécurité majeure sur les réseaux sans-fils - Mon Technicien">
            <a:extLst>
              <a:ext uri="{FF2B5EF4-FFF2-40B4-BE49-F238E27FC236}">
                <a16:creationId xmlns:a16="http://schemas.microsoft.com/office/drawing/2014/main" id="{BF0B1622-B50F-3152-4AFD-63C9754AE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381" y="2530741"/>
            <a:ext cx="4696119" cy="234806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15F6865E-DB83-B3FB-ABEC-41BA4FCB47AB}"/>
              </a:ext>
            </a:extLst>
          </p:cNvPr>
          <p:cNvSpPr txBox="1">
            <a:spLocks/>
          </p:cNvSpPr>
          <p:nvPr/>
        </p:nvSpPr>
        <p:spPr>
          <a:xfrm>
            <a:off x="322579" y="261920"/>
            <a:ext cx="8057491"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latin typeface="Verdana" panose="020B0604030504040204" pitchFamily="34" charset="0"/>
                <a:ea typeface="Verdana" panose="020B0604030504040204" pitchFamily="34" charset="0"/>
              </a:rPr>
              <a:t>Introduction</a:t>
            </a:r>
            <a:endParaRPr lang="fr-BE" b="1" dirty="0">
              <a:latin typeface="Verdana" panose="020B0604030504040204" pitchFamily="34" charset="0"/>
              <a:ea typeface="Verdana" panose="020B0604030504040204" pitchFamily="34" charset="0"/>
            </a:endParaRPr>
          </a:p>
        </p:txBody>
      </p:sp>
      <p:sp>
        <p:nvSpPr>
          <p:cNvPr id="7" name="Espace réservé du contenu 2">
            <a:extLst>
              <a:ext uri="{FF2B5EF4-FFF2-40B4-BE49-F238E27FC236}">
                <a16:creationId xmlns:a16="http://schemas.microsoft.com/office/drawing/2014/main" id="{457AA67C-2F96-30AF-9EE8-93AAF412AB68}"/>
              </a:ext>
            </a:extLst>
          </p:cNvPr>
          <p:cNvSpPr txBox="1">
            <a:spLocks/>
          </p:cNvSpPr>
          <p:nvPr/>
        </p:nvSpPr>
        <p:spPr>
          <a:xfrm>
            <a:off x="489878" y="1965532"/>
            <a:ext cx="6825321"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dirty="0"/>
              <a:t>Aborder 2 failles de sécurité</a:t>
            </a:r>
          </a:p>
          <a:p>
            <a:pPr lvl="1"/>
            <a:r>
              <a:rPr lang="fr-BE" dirty="0"/>
              <a:t>Origine</a:t>
            </a:r>
          </a:p>
          <a:p>
            <a:pPr lvl="1"/>
            <a:r>
              <a:rPr lang="fr-BE" dirty="0"/>
              <a:t>Exploitation</a:t>
            </a:r>
          </a:p>
          <a:p>
            <a:pPr lvl="1"/>
            <a:r>
              <a:rPr lang="fr-BE" dirty="0"/>
              <a:t>Explication</a:t>
            </a:r>
          </a:p>
          <a:p>
            <a:pPr lvl="1"/>
            <a:r>
              <a:rPr lang="fr-BE" dirty="0"/>
              <a:t>Comment s’en protéger</a:t>
            </a:r>
          </a:p>
          <a:p>
            <a:r>
              <a:rPr lang="fr-BE" dirty="0"/>
              <a:t>Concepts</a:t>
            </a:r>
          </a:p>
          <a:p>
            <a:pPr lvl="1"/>
            <a:r>
              <a:rPr lang="fr-BE" dirty="0"/>
              <a:t>Ecriture hors-limite</a:t>
            </a:r>
          </a:p>
          <a:p>
            <a:pPr lvl="1"/>
            <a:r>
              <a:rPr lang="fr-BE" dirty="0"/>
              <a:t>La pile d’appels</a:t>
            </a:r>
          </a:p>
          <a:p>
            <a:pPr lvl="1"/>
            <a:r>
              <a:rPr lang="fr-BE" dirty="0"/>
              <a:t>Insertion de données dans les variables d’environnement</a:t>
            </a:r>
          </a:p>
          <a:p>
            <a:pPr lvl="1"/>
            <a:r>
              <a:rPr lang="fr-BE" dirty="0"/>
              <a:t>Fonctionnement et utilisation du GRUB dans une attaque physique</a:t>
            </a:r>
          </a:p>
        </p:txBody>
      </p:sp>
    </p:spTree>
    <p:extLst>
      <p:ext uri="{BB962C8B-B14F-4D97-AF65-F5344CB8AC3E}">
        <p14:creationId xmlns:p14="http://schemas.microsoft.com/office/powerpoint/2010/main" val="38696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Modification du mot de passe root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BE" dirty="0"/>
              <a:t>Démonstration</a:t>
            </a:r>
          </a:p>
          <a:p>
            <a:r>
              <a:rPr lang="fr-BE" dirty="0"/>
              <a:t>Explications</a:t>
            </a:r>
          </a:p>
          <a:p>
            <a:r>
              <a:rPr lang="fr-BE" dirty="0"/>
              <a:t>Protection du GRUB</a:t>
            </a:r>
          </a:p>
        </p:txBody>
      </p:sp>
      <p:pic>
        <p:nvPicPr>
          <p:cNvPr id="10" name="Image 9">
            <a:extLst>
              <a:ext uri="{FF2B5EF4-FFF2-40B4-BE49-F238E27FC236}">
                <a16:creationId xmlns:a16="http://schemas.microsoft.com/office/drawing/2014/main" id="{8DA2704F-7F2B-4366-9FED-0A87839F8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820" y="1965532"/>
            <a:ext cx="3161811" cy="3398325"/>
          </a:xfrm>
          <a:prstGeom prst="rect">
            <a:avLst/>
          </a:prstGeom>
        </p:spPr>
      </p:pic>
    </p:spTree>
    <p:extLst>
      <p:ext uri="{BB962C8B-B14F-4D97-AF65-F5344CB8AC3E}">
        <p14:creationId xmlns:p14="http://schemas.microsoft.com/office/powerpoint/2010/main" val="26330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Démonstration</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Mode édition du GRUB « E »</a:t>
            </a:r>
          </a:p>
          <a:p>
            <a:endParaRPr lang="fr-FR" dirty="0"/>
          </a:p>
          <a:p>
            <a:r>
              <a:rPr lang="fr-FR" dirty="0"/>
              <a:t>Sauvegarder</a:t>
            </a:r>
          </a:p>
          <a:p>
            <a:endParaRPr lang="fr-FR" dirty="0"/>
          </a:p>
          <a:p>
            <a:endParaRPr lang="fr-BE" dirty="0"/>
          </a:p>
        </p:txBody>
      </p:sp>
      <p:pic>
        <p:nvPicPr>
          <p:cNvPr id="3" name="Image 2">
            <a:extLst>
              <a:ext uri="{FF2B5EF4-FFF2-40B4-BE49-F238E27FC236}">
                <a16:creationId xmlns:a16="http://schemas.microsoft.com/office/drawing/2014/main" id="{036D854E-39F2-3B51-3B0F-DC5BB198CA19}"/>
              </a:ext>
            </a:extLst>
          </p:cNvPr>
          <p:cNvPicPr>
            <a:picLocks noChangeAspect="1"/>
          </p:cNvPicPr>
          <p:nvPr/>
        </p:nvPicPr>
        <p:blipFill>
          <a:blip r:embed="rId3"/>
          <a:stretch>
            <a:fillRect/>
          </a:stretch>
        </p:blipFill>
        <p:spPr>
          <a:xfrm>
            <a:off x="322579" y="2307265"/>
            <a:ext cx="5128511" cy="725065"/>
          </a:xfrm>
          <a:prstGeom prst="rect">
            <a:avLst/>
          </a:prstGeom>
        </p:spPr>
      </p:pic>
      <p:pic>
        <p:nvPicPr>
          <p:cNvPr id="5" name="Image 4">
            <a:extLst>
              <a:ext uri="{FF2B5EF4-FFF2-40B4-BE49-F238E27FC236}">
                <a16:creationId xmlns:a16="http://schemas.microsoft.com/office/drawing/2014/main" id="{BD607AA7-1F6C-9074-5401-AD5ADE4FA2A9}"/>
              </a:ext>
            </a:extLst>
          </p:cNvPr>
          <p:cNvPicPr>
            <a:picLocks noChangeAspect="1"/>
          </p:cNvPicPr>
          <p:nvPr/>
        </p:nvPicPr>
        <p:blipFill>
          <a:blip r:embed="rId4"/>
          <a:stretch>
            <a:fillRect/>
          </a:stretch>
        </p:blipFill>
        <p:spPr>
          <a:xfrm>
            <a:off x="489878" y="3374063"/>
            <a:ext cx="3696064" cy="725065"/>
          </a:xfrm>
          <a:prstGeom prst="rect">
            <a:avLst/>
          </a:prstGeom>
        </p:spPr>
      </p:pic>
      <p:pic>
        <p:nvPicPr>
          <p:cNvPr id="5122" name="Picture 2">
            <a:extLst>
              <a:ext uri="{FF2B5EF4-FFF2-40B4-BE49-F238E27FC236}">
                <a16:creationId xmlns:a16="http://schemas.microsoft.com/office/drawing/2014/main" id="{646CD81D-3637-3C2C-5517-59AB86FA2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475" y="1779207"/>
            <a:ext cx="59531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Explication (à </a:t>
            </a:r>
            <a:r>
              <a:rPr lang="fr-FR" b="1" dirty="0" err="1">
                <a:latin typeface="Verdana" panose="020B0604030504040204" pitchFamily="34" charset="0"/>
                <a:ea typeface="Verdana" panose="020B0604030504040204" pitchFamily="34" charset="0"/>
              </a:rPr>
              <a:t>modif</a:t>
            </a:r>
            <a:r>
              <a:rPr lang="fr-FR" b="1" dirty="0">
                <a:latin typeface="Verdana" panose="020B0604030504040204" pitchFamily="34" charset="0"/>
                <a:ea typeface="Verdana" panose="020B0604030504040204" pitchFamily="34" charset="0"/>
              </a:rPr>
              <a: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Empêcher l’accès de l’extérieur</a:t>
            </a:r>
          </a:p>
          <a:p>
            <a:r>
              <a:rPr lang="fr-FR" dirty="0"/>
              <a:t>Mode sans échec → root</a:t>
            </a:r>
          </a:p>
          <a:p>
            <a:r>
              <a:rPr lang="fr-FR" dirty="0"/>
              <a:t>Vulnérabilité car aucune demande de mot de passe</a:t>
            </a:r>
          </a:p>
        </p:txBody>
      </p:sp>
    </p:spTree>
    <p:extLst>
      <p:ext uri="{BB962C8B-B14F-4D97-AF65-F5344CB8AC3E}">
        <p14:creationId xmlns:p14="http://schemas.microsoft.com/office/powerpoint/2010/main" val="360087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Protection (à </a:t>
            </a:r>
            <a:r>
              <a:rPr lang="fr-FR" b="1" dirty="0" err="1">
                <a:latin typeface="Verdana" panose="020B0604030504040204" pitchFamily="34" charset="0"/>
                <a:ea typeface="Verdana" panose="020B0604030504040204" pitchFamily="34" charset="0"/>
              </a:rPr>
              <a:t>modif</a:t>
            </a:r>
            <a:r>
              <a:rPr lang="fr-FR" b="1" dirty="0">
                <a:latin typeface="Verdana" panose="020B0604030504040204" pitchFamily="34" charset="0"/>
                <a:ea typeface="Verdana" panose="020B0604030504040204" pitchFamily="34" charset="0"/>
              </a:rPr>
              <a: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endParaRPr lang="fr-FR" dirty="0"/>
          </a:p>
          <a:p>
            <a:r>
              <a:rPr lang="fr-FR" dirty="0"/>
              <a:t>Génère un mot de passe crypté PBKDF2</a:t>
            </a:r>
          </a:p>
          <a:p>
            <a:pPr lvl="1"/>
            <a:endParaRPr lang="fr-BE" dirty="0"/>
          </a:p>
        </p:txBody>
      </p:sp>
      <p:pic>
        <p:nvPicPr>
          <p:cNvPr id="3074" name="Picture 2">
            <a:extLst>
              <a:ext uri="{FF2B5EF4-FFF2-40B4-BE49-F238E27FC236}">
                <a16:creationId xmlns:a16="http://schemas.microsoft.com/office/drawing/2014/main" id="{20BB427B-C6C1-94B3-BF4B-F41A4B2827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04"/>
          <a:stretch/>
        </p:blipFill>
        <p:spPr bwMode="auto">
          <a:xfrm>
            <a:off x="7098001" y="2527285"/>
            <a:ext cx="4604121" cy="180343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CBE268D1-CADF-337A-3492-74FB75CF6187}"/>
              </a:ext>
            </a:extLst>
          </p:cNvPr>
          <p:cNvPicPr>
            <a:picLocks noChangeAspect="1"/>
          </p:cNvPicPr>
          <p:nvPr/>
        </p:nvPicPr>
        <p:blipFill rotWithShape="1">
          <a:blip r:embed="rId4"/>
          <a:srcRect t="1" b="11583"/>
          <a:stretch/>
        </p:blipFill>
        <p:spPr>
          <a:xfrm>
            <a:off x="489878" y="1965532"/>
            <a:ext cx="3714653" cy="408224"/>
          </a:xfrm>
          <a:prstGeom prst="rect">
            <a:avLst/>
          </a:prstGeom>
        </p:spPr>
      </p:pic>
      <p:pic>
        <p:nvPicPr>
          <p:cNvPr id="5" name="Image 4">
            <a:extLst>
              <a:ext uri="{FF2B5EF4-FFF2-40B4-BE49-F238E27FC236}">
                <a16:creationId xmlns:a16="http://schemas.microsoft.com/office/drawing/2014/main" id="{8F9188D9-57E4-B9D0-8D9D-4864CBE305C4}"/>
              </a:ext>
            </a:extLst>
          </p:cNvPr>
          <p:cNvPicPr>
            <a:picLocks noChangeAspect="1"/>
          </p:cNvPicPr>
          <p:nvPr/>
        </p:nvPicPr>
        <p:blipFill>
          <a:blip r:embed="rId5"/>
          <a:stretch>
            <a:fillRect/>
          </a:stretch>
        </p:blipFill>
        <p:spPr>
          <a:xfrm>
            <a:off x="408260" y="3105105"/>
            <a:ext cx="3639058" cy="323895"/>
          </a:xfrm>
          <a:prstGeom prst="rect">
            <a:avLst/>
          </a:prstGeom>
        </p:spPr>
      </p:pic>
      <p:pic>
        <p:nvPicPr>
          <p:cNvPr id="11" name="Image 10">
            <a:extLst>
              <a:ext uri="{FF2B5EF4-FFF2-40B4-BE49-F238E27FC236}">
                <a16:creationId xmlns:a16="http://schemas.microsoft.com/office/drawing/2014/main" id="{2B951C89-62A6-D84C-F30F-76A59568B857}"/>
              </a:ext>
            </a:extLst>
          </p:cNvPr>
          <p:cNvPicPr>
            <a:picLocks noChangeAspect="1"/>
          </p:cNvPicPr>
          <p:nvPr/>
        </p:nvPicPr>
        <p:blipFill>
          <a:blip r:embed="rId6"/>
          <a:stretch>
            <a:fillRect/>
          </a:stretch>
        </p:blipFill>
        <p:spPr>
          <a:xfrm>
            <a:off x="351721" y="3622321"/>
            <a:ext cx="6457188" cy="659389"/>
          </a:xfrm>
          <a:prstGeom prst="rect">
            <a:avLst/>
          </a:prstGeom>
        </p:spPr>
      </p:pic>
      <p:pic>
        <p:nvPicPr>
          <p:cNvPr id="13" name="Image 12">
            <a:extLst>
              <a:ext uri="{FF2B5EF4-FFF2-40B4-BE49-F238E27FC236}">
                <a16:creationId xmlns:a16="http://schemas.microsoft.com/office/drawing/2014/main" id="{78060BC3-2FC4-47A4-1A66-66FB80DBF005}"/>
              </a:ext>
            </a:extLst>
          </p:cNvPr>
          <p:cNvPicPr>
            <a:picLocks noChangeAspect="1"/>
          </p:cNvPicPr>
          <p:nvPr/>
        </p:nvPicPr>
        <p:blipFill>
          <a:blip r:embed="rId7"/>
          <a:stretch>
            <a:fillRect/>
          </a:stretch>
        </p:blipFill>
        <p:spPr>
          <a:xfrm>
            <a:off x="489878" y="4662194"/>
            <a:ext cx="5377031" cy="360125"/>
          </a:xfrm>
          <a:prstGeom prst="rect">
            <a:avLst/>
          </a:prstGeom>
        </p:spPr>
      </p:pic>
    </p:spTree>
    <p:extLst>
      <p:ext uri="{BB962C8B-B14F-4D97-AF65-F5344CB8AC3E}">
        <p14:creationId xmlns:p14="http://schemas.microsoft.com/office/powerpoint/2010/main" val="2081087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Conclusion (à </a:t>
            </a:r>
            <a:r>
              <a:rPr lang="fr-FR" b="1" dirty="0" err="1">
                <a:latin typeface="Verdana" panose="020B0604030504040204" pitchFamily="34" charset="0"/>
                <a:ea typeface="Verdana" panose="020B0604030504040204" pitchFamily="34" charset="0"/>
              </a:rPr>
              <a:t>modif</a:t>
            </a:r>
            <a:r>
              <a:rPr lang="fr-FR" b="1" dirty="0">
                <a:latin typeface="Verdana" panose="020B0604030504040204" pitchFamily="34" charset="0"/>
                <a:ea typeface="Verdana" panose="020B0604030504040204" pitchFamily="34" charset="0"/>
              </a:rPr>
              <a:t>)</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sp>
        <p:nvSpPr>
          <p:cNvPr id="6" name="Espace réservé du contenu 2">
            <a:extLst>
              <a:ext uri="{FF2B5EF4-FFF2-40B4-BE49-F238E27FC236}">
                <a16:creationId xmlns:a16="http://schemas.microsoft.com/office/drawing/2014/main" id="{DF14BB74-9CE7-40FD-6820-A3AAF72888C3}"/>
              </a:ext>
            </a:extLst>
          </p:cNvPr>
          <p:cNvSpPr>
            <a:spLocks noGrp="1"/>
          </p:cNvSpPr>
          <p:nvPr>
            <p:ph idx="1"/>
          </p:nvPr>
        </p:nvSpPr>
        <p:spPr>
          <a:xfrm>
            <a:off x="261501" y="1914137"/>
            <a:ext cx="6258569" cy="4623396"/>
          </a:xfrm>
        </p:spPr>
        <p:txBody>
          <a:bodyPr/>
          <a:lstStyle/>
          <a:p>
            <a:pPr>
              <a:buSzPts val="1400"/>
            </a:pPr>
            <a:r>
              <a:rPr lang="fr-BE" dirty="0"/>
              <a:t>Buffer </a:t>
            </a:r>
            <a:r>
              <a:rPr lang="fr-BE" dirty="0" err="1"/>
              <a:t>Oveflow</a:t>
            </a:r>
            <a:r>
              <a:rPr lang="fr-BE" dirty="0"/>
              <a:t> </a:t>
            </a:r>
          </a:p>
          <a:p>
            <a:pPr>
              <a:buSzPts val="1400"/>
            </a:pPr>
            <a:r>
              <a:rPr lang="fr-BE" dirty="0"/>
              <a:t>Modifier le </a:t>
            </a:r>
            <a:r>
              <a:rPr lang="fr-BE" dirty="0" err="1"/>
              <a:t>password</a:t>
            </a:r>
            <a:r>
              <a:rPr lang="fr-BE" dirty="0"/>
              <a:t> root via GRUB</a:t>
            </a:r>
          </a:p>
          <a:p>
            <a:pPr>
              <a:buSzPts val="1400"/>
            </a:pPr>
            <a:r>
              <a:rPr lang="fr-BE" dirty="0"/>
              <a:t>Maintenir à jour</a:t>
            </a:r>
          </a:p>
          <a:p>
            <a:pPr>
              <a:buSzPts val="1400"/>
            </a:pPr>
            <a:r>
              <a:rPr lang="fr-BE" dirty="0"/>
              <a:t>Fiabiliser l’OS</a:t>
            </a:r>
          </a:p>
        </p:txBody>
      </p:sp>
    </p:spTree>
    <p:extLst>
      <p:ext uri="{BB962C8B-B14F-4D97-AF65-F5344CB8AC3E}">
        <p14:creationId xmlns:p14="http://schemas.microsoft.com/office/powerpoint/2010/main" val="343218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Questions</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pic>
        <p:nvPicPr>
          <p:cNvPr id="3" name="Image 2" descr="Une image contenant skiant, neige, gens&#10;&#10;Description générée automatiquement">
            <a:extLst>
              <a:ext uri="{FF2B5EF4-FFF2-40B4-BE49-F238E27FC236}">
                <a16:creationId xmlns:a16="http://schemas.microsoft.com/office/drawing/2014/main" id="{7E21EF03-0190-137D-4861-841D49718730}"/>
              </a:ext>
            </a:extLst>
          </p:cNvPr>
          <p:cNvPicPr/>
          <p:nvPr/>
        </p:nvPicPr>
        <p:blipFill>
          <a:blip r:embed="rId4">
            <a:extLst>
              <a:ext uri="{28A0092B-C50C-407E-A947-70E740481C1C}">
                <a14:useLocalDpi xmlns:a14="http://schemas.microsoft.com/office/drawing/2010/main" val="0"/>
              </a:ext>
            </a:extLst>
          </a:blip>
          <a:stretch>
            <a:fillRect/>
          </a:stretch>
        </p:blipFill>
        <p:spPr>
          <a:xfrm>
            <a:off x="2322286" y="1471853"/>
            <a:ext cx="7547427" cy="5148842"/>
          </a:xfrm>
          <a:prstGeom prst="rect">
            <a:avLst/>
          </a:prstGeom>
        </p:spPr>
      </p:pic>
    </p:spTree>
    <p:extLst>
      <p:ext uri="{BB962C8B-B14F-4D97-AF65-F5344CB8AC3E}">
        <p14:creationId xmlns:p14="http://schemas.microsoft.com/office/powerpoint/2010/main" val="378028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Préparation de l’environnement</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Installation de l’image disque</a:t>
            </a:r>
          </a:p>
          <a:p>
            <a:r>
              <a:rPr lang="fr-BE" sz="3200" dirty="0"/>
              <a:t>Vérification de la copie</a:t>
            </a:r>
          </a:p>
          <a:p>
            <a:r>
              <a:rPr lang="fr-BE" sz="3200" dirty="0"/>
              <a:t>Création d’un stick USB</a:t>
            </a:r>
          </a:p>
          <a:p>
            <a:r>
              <a:rPr lang="fr-BE" sz="3200" dirty="0"/>
              <a:t>Configuration du réseau &amp; partitions</a:t>
            </a:r>
          </a:p>
          <a:p>
            <a:r>
              <a:rPr lang="fr-BE" sz="3200" dirty="0"/>
              <a:t>Configuration de l’environnement de travail</a:t>
            </a:r>
          </a:p>
        </p:txBody>
      </p:sp>
      <p:pic>
        <p:nvPicPr>
          <p:cNvPr id="1026" name="Picture 2">
            <a:extLst>
              <a:ext uri="{FF2B5EF4-FFF2-40B4-BE49-F238E27FC236}">
                <a16:creationId xmlns:a16="http://schemas.microsoft.com/office/drawing/2014/main" id="{8BE68F2D-6DD0-9E39-E3CA-493FF06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9" y="1532145"/>
            <a:ext cx="28575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9020204" cy="1324596"/>
          </a:xfrm>
        </p:spPr>
        <p:txBody>
          <a:bodyPr>
            <a:normAutofit fontScale="90000"/>
          </a:bodyPr>
          <a:lstStyle/>
          <a:p>
            <a:r>
              <a:rPr lang="fr-FR" b="1" dirty="0">
                <a:latin typeface="Verdana" panose="020B0604030504040204" pitchFamily="34" charset="0"/>
                <a:ea typeface="Verdana" panose="020B0604030504040204" pitchFamily="34" charset="0"/>
              </a:rPr>
              <a:t>Installation de l’image disque &amp; Vérification de la copie</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FR" sz="3200" dirty="0"/>
              <a:t>Debian 10.7.0</a:t>
            </a:r>
          </a:p>
          <a:p>
            <a:r>
              <a:rPr lang="fr-FR" sz="3200" dirty="0" err="1"/>
              <a:t>Sudo</a:t>
            </a:r>
            <a:r>
              <a:rPr lang="fr-FR" sz="3200" dirty="0"/>
              <a:t> version : 1.8.27-1</a:t>
            </a:r>
          </a:p>
          <a:p>
            <a:r>
              <a:rPr lang="fr-BE" sz="3200" dirty="0"/>
              <a:t>Checksum : ca4a94e0a49f59295df5522d896022444cbbafdec4d94326c1a7f333fd030038</a:t>
            </a:r>
          </a:p>
        </p:txBody>
      </p:sp>
      <p:pic>
        <p:nvPicPr>
          <p:cNvPr id="7" name="Image 6">
            <a:extLst>
              <a:ext uri="{FF2B5EF4-FFF2-40B4-BE49-F238E27FC236}">
                <a16:creationId xmlns:a16="http://schemas.microsoft.com/office/drawing/2014/main" id="{ABEDFB09-46F7-F74A-401D-3261E4188078}"/>
              </a:ext>
            </a:extLst>
          </p:cNvPr>
          <p:cNvPicPr>
            <a:picLocks noChangeAspect="1"/>
          </p:cNvPicPr>
          <p:nvPr/>
        </p:nvPicPr>
        <p:blipFill>
          <a:blip r:embed="rId3"/>
          <a:stretch>
            <a:fillRect/>
          </a:stretch>
        </p:blipFill>
        <p:spPr>
          <a:xfrm>
            <a:off x="648506" y="5333319"/>
            <a:ext cx="7642564" cy="779629"/>
          </a:xfrm>
          <a:prstGeom prst="rect">
            <a:avLst/>
          </a:prstGeom>
        </p:spPr>
      </p:pic>
      <p:pic>
        <p:nvPicPr>
          <p:cNvPr id="9" name="Image 8">
            <a:extLst>
              <a:ext uri="{FF2B5EF4-FFF2-40B4-BE49-F238E27FC236}">
                <a16:creationId xmlns:a16="http://schemas.microsoft.com/office/drawing/2014/main" id="{03B88C14-479B-08AC-34E9-1CA268400F22}"/>
              </a:ext>
            </a:extLst>
          </p:cNvPr>
          <p:cNvPicPr>
            <a:picLocks noChangeAspect="1"/>
          </p:cNvPicPr>
          <p:nvPr/>
        </p:nvPicPr>
        <p:blipFill rotWithShape="1">
          <a:blip r:embed="rId4"/>
          <a:srcRect r="977"/>
          <a:stretch/>
        </p:blipFill>
        <p:spPr>
          <a:xfrm>
            <a:off x="648506" y="4597637"/>
            <a:ext cx="7521273" cy="666271"/>
          </a:xfrm>
          <a:prstGeom prst="rect">
            <a:avLst/>
          </a:prstGeom>
        </p:spPr>
      </p:pic>
    </p:spTree>
    <p:extLst>
      <p:ext uri="{BB962C8B-B14F-4D97-AF65-F5344CB8AC3E}">
        <p14:creationId xmlns:p14="http://schemas.microsoft.com/office/powerpoint/2010/main" val="22117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11008030" cy="1324596"/>
          </a:xfrm>
        </p:spPr>
        <p:txBody>
          <a:bodyPr>
            <a:normAutofit/>
          </a:bodyPr>
          <a:lstStyle/>
          <a:p>
            <a:r>
              <a:rPr lang="fr-FR" b="1" dirty="0">
                <a:latin typeface="Verdana" panose="020B0604030504040204" pitchFamily="34" charset="0"/>
                <a:ea typeface="Verdana" panose="020B0604030504040204" pitchFamily="34" charset="0"/>
              </a:rPr>
              <a:t>Installation des </a:t>
            </a:r>
            <a:r>
              <a:rPr lang="fr-FR" b="1" dirty="0" err="1">
                <a:latin typeface="Verdana" panose="020B0604030504040204" pitchFamily="34" charset="0"/>
                <a:ea typeface="Verdana" panose="020B0604030504040204" pitchFamily="34" charset="0"/>
              </a:rPr>
              <a:t>packets</a:t>
            </a:r>
            <a:r>
              <a:rPr lang="fr-FR" b="1" dirty="0">
                <a:latin typeface="Verdana" panose="020B0604030504040204" pitchFamily="34" charset="0"/>
                <a:ea typeface="Verdana" panose="020B0604030504040204" pitchFamily="34" charset="0"/>
              </a:rPr>
              <a:t> requis</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a:t>
            </a:r>
            <a:r>
              <a:rPr lang="fr-BE" sz="3200" dirty="0" err="1"/>
              <a:t>etc</a:t>
            </a:r>
            <a:r>
              <a:rPr lang="fr-BE" sz="3200" dirty="0"/>
              <a:t>/</a:t>
            </a:r>
            <a:r>
              <a:rPr lang="fr-BE" sz="3200" dirty="0" err="1"/>
              <a:t>apt</a:t>
            </a:r>
            <a:r>
              <a:rPr lang="fr-BE" sz="3200" dirty="0"/>
              <a:t>/</a:t>
            </a:r>
            <a:r>
              <a:rPr lang="fr-BE" sz="3200" dirty="0" err="1"/>
              <a:t>sources.list</a:t>
            </a:r>
            <a:r>
              <a:rPr lang="fr-BE" sz="3200" dirty="0"/>
              <a:t> </a:t>
            </a:r>
          </a:p>
        </p:txBody>
      </p:sp>
      <p:pic>
        <p:nvPicPr>
          <p:cNvPr id="5" name="Image 4">
            <a:extLst>
              <a:ext uri="{FF2B5EF4-FFF2-40B4-BE49-F238E27FC236}">
                <a16:creationId xmlns:a16="http://schemas.microsoft.com/office/drawing/2014/main" id="{88B9D5D3-BA79-D46E-BA86-7C195DA194BC}"/>
              </a:ext>
            </a:extLst>
          </p:cNvPr>
          <p:cNvPicPr>
            <a:picLocks noChangeAspect="1"/>
          </p:cNvPicPr>
          <p:nvPr/>
        </p:nvPicPr>
        <p:blipFill>
          <a:blip r:embed="rId3"/>
          <a:stretch>
            <a:fillRect/>
          </a:stretch>
        </p:blipFill>
        <p:spPr>
          <a:xfrm>
            <a:off x="668086" y="2462077"/>
            <a:ext cx="10317015" cy="1933845"/>
          </a:xfrm>
          <a:prstGeom prst="rect">
            <a:avLst/>
          </a:prstGeom>
        </p:spPr>
      </p:pic>
    </p:spTree>
    <p:extLst>
      <p:ext uri="{BB962C8B-B14F-4D97-AF65-F5344CB8AC3E}">
        <p14:creationId xmlns:p14="http://schemas.microsoft.com/office/powerpoint/2010/main" val="357275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6DA59925-9FA7-B339-C724-F2AFCFEE6AD6}"/>
              </a:ext>
            </a:extLst>
          </p:cNvPr>
          <p:cNvSpPr txBox="1">
            <a:spLocks/>
          </p:cNvSpPr>
          <p:nvPr/>
        </p:nvSpPr>
        <p:spPr>
          <a:xfrm>
            <a:off x="5730240" y="1356360"/>
            <a:ext cx="6278880" cy="5273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BE" dirty="0"/>
          </a:p>
        </p:txBody>
      </p:sp>
      <p:pic>
        <p:nvPicPr>
          <p:cNvPr id="5" name="Image 4" descr="Une image contenant texte&#10;&#10;Description générée automatiquement">
            <a:extLst>
              <a:ext uri="{FF2B5EF4-FFF2-40B4-BE49-F238E27FC236}">
                <a16:creationId xmlns:a16="http://schemas.microsoft.com/office/drawing/2014/main" id="{8FD8D410-243C-8452-77F9-A54CE3E11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479" y="2136624"/>
            <a:ext cx="5101363" cy="2872389"/>
          </a:xfrm>
          <a:prstGeom prst="rect">
            <a:avLst/>
          </a:prstGeom>
        </p:spPr>
      </p:pic>
      <p:sp>
        <p:nvSpPr>
          <p:cNvPr id="6" name="Espace réservé du contenu 2">
            <a:extLst>
              <a:ext uri="{FF2B5EF4-FFF2-40B4-BE49-F238E27FC236}">
                <a16:creationId xmlns:a16="http://schemas.microsoft.com/office/drawing/2014/main" id="{CA8C6035-C9D7-A6A2-E84D-D8AC92B6DC3F}"/>
              </a:ext>
            </a:extLst>
          </p:cNvPr>
          <p:cNvSpPr txBox="1">
            <a:spLocks/>
          </p:cNvSpPr>
          <p:nvPr/>
        </p:nvSpPr>
        <p:spPr>
          <a:xfrm>
            <a:off x="489879" y="1965532"/>
            <a:ext cx="58093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Origine de la faille</a:t>
            </a:r>
          </a:p>
          <a:p>
            <a:r>
              <a:rPr lang="fr-BE" sz="3200" dirty="0"/>
              <a:t>La librairie </a:t>
            </a:r>
            <a:r>
              <a:rPr lang="fr-BE" sz="3200" dirty="0" err="1"/>
              <a:t>PolKit</a:t>
            </a:r>
            <a:r>
              <a:rPr lang="fr-BE" sz="3200" dirty="0"/>
              <a:t>, différence entre </a:t>
            </a:r>
            <a:r>
              <a:rPr lang="fr-BE" sz="3200" dirty="0" err="1"/>
              <a:t>pkexec</a:t>
            </a:r>
            <a:r>
              <a:rPr lang="fr-BE" sz="3200" dirty="0"/>
              <a:t> et </a:t>
            </a:r>
            <a:r>
              <a:rPr lang="fr-BE" sz="3200" dirty="0" err="1"/>
              <a:t>sudo</a:t>
            </a:r>
            <a:endParaRPr lang="fr-BE" sz="3200" dirty="0"/>
          </a:p>
          <a:p>
            <a:r>
              <a:rPr lang="fr-BE" sz="3200" dirty="0"/>
              <a:t>Le principe de la faille</a:t>
            </a:r>
          </a:p>
          <a:p>
            <a:r>
              <a:rPr lang="fr-BE" sz="3200" dirty="0"/>
              <a:t>Les détails techniques, son fonctionnement</a:t>
            </a:r>
          </a:p>
          <a:p>
            <a:r>
              <a:rPr lang="fr-BE" sz="3200" dirty="0"/>
              <a:t>Explication du code</a:t>
            </a:r>
          </a:p>
        </p:txBody>
      </p:sp>
      <p:sp>
        <p:nvSpPr>
          <p:cNvPr id="9" name="Titre 1">
            <a:extLst>
              <a:ext uri="{FF2B5EF4-FFF2-40B4-BE49-F238E27FC236}">
                <a16:creationId xmlns:a16="http://schemas.microsoft.com/office/drawing/2014/main" id="{2DD2730B-EFA9-A3FD-6CBD-1DD12B9BC532}"/>
              </a:ext>
            </a:extLst>
          </p:cNvPr>
          <p:cNvSpPr txBox="1">
            <a:spLocks/>
          </p:cNvSpPr>
          <p:nvPr/>
        </p:nvSpPr>
        <p:spPr>
          <a:xfrm>
            <a:off x="322579" y="261920"/>
            <a:ext cx="9605192"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err="1">
                <a:latin typeface="Verdana" panose="020B0604030504040204" pitchFamily="34" charset="0"/>
                <a:ea typeface="Verdana" panose="020B0604030504040204" pitchFamily="34" charset="0"/>
              </a:rPr>
              <a:t>Privilege</a:t>
            </a:r>
            <a:r>
              <a:rPr lang="fr-FR" b="1" dirty="0">
                <a:latin typeface="Verdana" panose="020B0604030504040204" pitchFamily="34" charset="0"/>
                <a:ea typeface="Verdana" panose="020B0604030504040204" pitchFamily="34" charset="0"/>
              </a:rPr>
              <a:t> </a:t>
            </a:r>
            <a:r>
              <a:rPr lang="fr-FR" b="1" dirty="0" err="1">
                <a:latin typeface="Verdana" panose="020B0604030504040204" pitchFamily="34" charset="0"/>
                <a:ea typeface="Verdana" panose="020B0604030504040204" pitchFamily="34" charset="0"/>
              </a:rPr>
              <a:t>Escalation</a:t>
            </a:r>
            <a:r>
              <a:rPr lang="fr-FR" b="1" dirty="0">
                <a:latin typeface="Verdana" panose="020B0604030504040204" pitchFamily="34" charset="0"/>
                <a:ea typeface="Verdana" panose="020B0604030504040204" pitchFamily="34" charset="0"/>
              </a:rPr>
              <a:t> : </a:t>
            </a:r>
            <a:r>
              <a:rPr lang="fr-FR" b="1" dirty="0" err="1">
                <a:latin typeface="Verdana" panose="020B0604030504040204" pitchFamily="34" charset="0"/>
                <a:ea typeface="Verdana" panose="020B0604030504040204" pitchFamily="34" charset="0"/>
              </a:rPr>
              <a:t>PwnKit</a:t>
            </a:r>
            <a:endParaRPr lang="fr-BE"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5957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Origine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err="1"/>
              <a:t>Polkit</a:t>
            </a:r>
            <a:r>
              <a:rPr lang="fr-BE" sz="3200" dirty="0"/>
              <a:t> → </a:t>
            </a:r>
            <a:r>
              <a:rPr lang="fr-BE" sz="3200" dirty="0" err="1"/>
              <a:t>pkexec</a:t>
            </a:r>
            <a:endParaRPr lang="fr-BE" sz="3200" dirty="0"/>
          </a:p>
          <a:p>
            <a:r>
              <a:rPr lang="fr-BE" sz="3200" dirty="0"/>
              <a:t>Apparu en 2009</a:t>
            </a:r>
          </a:p>
          <a:p>
            <a:r>
              <a:rPr lang="fr-BE" sz="3200" dirty="0"/>
              <a:t>Mis en évidence début 2022</a:t>
            </a:r>
          </a:p>
          <a:p>
            <a:r>
              <a:rPr lang="fr-BE" sz="3200" dirty="0"/>
              <a:t>user → root</a:t>
            </a:r>
          </a:p>
        </p:txBody>
      </p:sp>
    </p:spTree>
    <p:extLst>
      <p:ext uri="{BB962C8B-B14F-4D97-AF65-F5344CB8AC3E}">
        <p14:creationId xmlns:p14="http://schemas.microsoft.com/office/powerpoint/2010/main" val="2805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Polkit</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871836" cy="4351338"/>
          </a:xfrm>
        </p:spPr>
        <p:txBody>
          <a:bodyPr>
            <a:noAutofit/>
          </a:bodyPr>
          <a:lstStyle/>
          <a:p>
            <a:r>
              <a:rPr lang="fr-FR" sz="3200" dirty="0"/>
              <a:t>Exécuter des applications (droits)</a:t>
            </a:r>
          </a:p>
          <a:p>
            <a:r>
              <a:rPr lang="fr-FR" sz="3200" dirty="0"/>
              <a:t>Pas super-utilisateur</a:t>
            </a:r>
          </a:p>
          <a:p>
            <a:r>
              <a:rPr lang="fr-FR" sz="3200" dirty="0" err="1"/>
              <a:t>Demon</a:t>
            </a:r>
            <a:r>
              <a:rPr lang="fr-FR" sz="3200" dirty="0"/>
              <a:t> qui s’exécute en arrière plan (root)</a:t>
            </a:r>
          </a:p>
          <a:p>
            <a:r>
              <a:rPr lang="fr-FR" sz="3200" dirty="0"/>
              <a:t>Fichier de configuration (</a:t>
            </a:r>
            <a:r>
              <a:rPr lang="fr-FR" sz="3200" dirty="0" err="1"/>
              <a:t>policy</a:t>
            </a:r>
            <a:r>
              <a:rPr lang="fr-FR" sz="3200" dirty="0"/>
              <a:t>)</a:t>
            </a:r>
          </a:p>
          <a:p>
            <a:pPr lvl="1"/>
            <a:r>
              <a:rPr lang="fr-BE" sz="2800" dirty="0"/>
              <a:t>/</a:t>
            </a:r>
            <a:r>
              <a:rPr lang="fr-BE" sz="2800" dirty="0" err="1"/>
              <a:t>usr</a:t>
            </a:r>
            <a:r>
              <a:rPr lang="fr-BE" sz="2800" dirty="0"/>
              <a:t>/</a:t>
            </a:r>
            <a:r>
              <a:rPr lang="fr-BE" sz="2800" dirty="0" err="1"/>
              <a:t>share</a:t>
            </a:r>
            <a:r>
              <a:rPr lang="fr-BE" sz="2800" dirty="0"/>
              <a:t>/polkit-1/actions</a:t>
            </a:r>
          </a:p>
          <a:p>
            <a:pPr lvl="1"/>
            <a:r>
              <a:rPr lang="en-US" sz="2800" dirty="0"/>
              <a:t>/</a:t>
            </a:r>
            <a:r>
              <a:rPr lang="en-US" sz="2800" dirty="0" err="1"/>
              <a:t>usr</a:t>
            </a:r>
            <a:r>
              <a:rPr lang="en-US" sz="2800" dirty="0"/>
              <a:t>/share/polkit-1/</a:t>
            </a:r>
            <a:r>
              <a:rPr lang="en-US" sz="2800" dirty="0" err="1"/>
              <a:t>rules.d</a:t>
            </a:r>
            <a:endParaRPr lang="en-US" sz="2800" dirty="0"/>
          </a:p>
          <a:p>
            <a:pPr lvl="1"/>
            <a:r>
              <a:rPr lang="fr-BE" sz="2800" dirty="0"/>
              <a:t>/</a:t>
            </a:r>
            <a:r>
              <a:rPr lang="fr-BE" sz="2800" dirty="0" err="1"/>
              <a:t>etc</a:t>
            </a:r>
            <a:r>
              <a:rPr lang="fr-BE" sz="2800" dirty="0"/>
              <a:t>/polkit-1/</a:t>
            </a:r>
            <a:r>
              <a:rPr lang="fr-BE" sz="2800" dirty="0" err="1"/>
              <a:t>rules.d</a:t>
            </a:r>
            <a:endParaRPr lang="fr-FR" sz="2800" dirty="0"/>
          </a:p>
          <a:p>
            <a:r>
              <a:rPr lang="fr-BE" sz="3200" dirty="0"/>
              <a:t>Sécurité accrue</a:t>
            </a:r>
          </a:p>
          <a:p>
            <a:r>
              <a:rPr lang="fr-BE" sz="3200" dirty="0"/>
              <a:t>Intégré aux distributions LINUX</a:t>
            </a:r>
          </a:p>
        </p:txBody>
      </p:sp>
      <p:pic>
        <p:nvPicPr>
          <p:cNvPr id="1026" name="Picture 2" descr="command line - Why is pkexec preferred over gksudo for graphical  applications? - Ask Ubuntu">
            <a:extLst>
              <a:ext uri="{FF2B5EF4-FFF2-40B4-BE49-F238E27FC236}">
                <a16:creationId xmlns:a16="http://schemas.microsoft.com/office/drawing/2014/main" id="{B0ADBC48-BB1F-F881-BDB1-0CE61541C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12" y="4039564"/>
            <a:ext cx="4509548" cy="215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5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2310</Words>
  <Application>Microsoft Office PowerPoint</Application>
  <PresentationFormat>Grand écran</PresentationFormat>
  <Paragraphs>303</Paragraphs>
  <Slides>35</Slides>
  <Notes>35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35</vt:i4>
      </vt:variant>
    </vt:vector>
  </HeadingPairs>
  <TitlesOfParts>
    <vt:vector size="43" baseType="lpstr">
      <vt:lpstr>Arial</vt:lpstr>
      <vt:lpstr>Arial</vt:lpstr>
      <vt:lpstr>Calibri</vt:lpstr>
      <vt:lpstr>Calibri Light</vt:lpstr>
      <vt:lpstr>Halcom</vt:lpstr>
      <vt:lpstr>Sora</vt:lpstr>
      <vt:lpstr>Verdana</vt:lpstr>
      <vt:lpstr>Thème Office</vt:lpstr>
      <vt:lpstr>SYSG5 : Exploitation de failles de sécurité LINUX</vt:lpstr>
      <vt:lpstr>Présentation PowerPoint</vt:lpstr>
      <vt:lpstr>Présentation PowerPoint</vt:lpstr>
      <vt:lpstr>Préparation de l’environnement</vt:lpstr>
      <vt:lpstr>Installation de l’image disque &amp; Vérification de la copie</vt:lpstr>
      <vt:lpstr>Installation des packets requis</vt:lpstr>
      <vt:lpstr>Présentation PowerPoint</vt:lpstr>
      <vt:lpstr>PwnKit : Origine de la faille</vt:lpstr>
      <vt:lpstr>PwnKit : À quoi sert Polkit</vt:lpstr>
      <vt:lpstr>PwnKit : À quoi sert pkexec</vt:lpstr>
      <vt:lpstr>PwnKit : Différence entre pkexec et sudo</vt:lpstr>
      <vt:lpstr>PwnKit : Principe de la faille</vt:lpstr>
      <vt:lpstr>PwnKit : Contexte et concepts à connaitre</vt:lpstr>
      <vt:lpstr>PwnKit : Contexte et concepts à connaitre</vt:lpstr>
      <vt:lpstr>PwnKit : Contexte et concepts à connaitre</vt:lpstr>
      <vt:lpstr>PwnKit : Contexte et concepts à connaitre</vt:lpstr>
      <vt:lpstr>PwnKit : Contexte et concepts à connaitre</vt:lpstr>
      <vt:lpstr>PwnKit : Comment fonctionne l’exploitation de la faille</vt:lpstr>
      <vt:lpstr>PwnKit : Comment fonctionne l’exploitation de la faille</vt:lpstr>
      <vt:lpstr>PwnKit : Ajout du code malicieux via notre environnement contrôlé</vt:lpstr>
      <vt:lpstr>PwnKit : Ajout du code malicieux via notre environnement contrôllé</vt:lpstr>
      <vt:lpstr>PwnKit : Ajout du code malicieux via notre environnement contrôllé</vt:lpstr>
      <vt:lpstr>PwnKit : Exploitation de la fonctionnalité de validation des entrées de pkexec</vt:lpstr>
      <vt:lpstr>PwnKit : Exploitation de la fonctionnalité de validation des entrées de pkexec</vt:lpstr>
      <vt:lpstr>PwnKit : Programme en C</vt:lpstr>
      <vt:lpstr>PwnKit : Programme en C</vt:lpstr>
      <vt:lpstr>PwnKit : Programme en C</vt:lpstr>
      <vt:lpstr>PwnKit : Programme en C</vt:lpstr>
      <vt:lpstr>PwnKit : Comment a été corrigée cette faille ?</vt:lpstr>
      <vt:lpstr>GRUB : Modification du mot de passe root</vt:lpstr>
      <vt:lpstr>GRUB : Démonstration</vt:lpstr>
      <vt:lpstr>GRUB : Explication (à modif)</vt:lpstr>
      <vt:lpstr>GRUB : Protection (à modif)</vt:lpstr>
      <vt:lpstr>Conclusion (à modif)</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Paiement électronique</dc:title>
  <dc:creator>Antoine Ghigny</dc:creator>
  <cp:lastModifiedBy>Antoine Ghigny</cp:lastModifiedBy>
  <cp:revision>3</cp:revision>
  <dcterms:created xsi:type="dcterms:W3CDTF">2022-10-05T12:50:38Z</dcterms:created>
  <dcterms:modified xsi:type="dcterms:W3CDTF">2022-12-07T14:34:59Z</dcterms:modified>
</cp:coreProperties>
</file>