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72" r:id="rId5"/>
    <p:sldId id="273" r:id="rId6"/>
    <p:sldId id="275" r:id="rId7"/>
    <p:sldId id="260" r:id="rId8"/>
    <p:sldId id="268" r:id="rId9"/>
    <p:sldId id="276" r:id="rId10"/>
    <p:sldId id="277" r:id="rId11"/>
    <p:sldId id="278" r:id="rId12"/>
    <p:sldId id="279" r:id="rId13"/>
  </p:sldIdLst>
  <p:sldSz cx="10688638" cy="7562850"/>
  <p:notesSz cx="6858000" cy="9144000"/>
  <p:defaultTextStyle>
    <a:defPPr>
      <a:defRPr lang="fr-FR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DEF0F4"/>
    <a:srgbClr val="F8FDFE"/>
    <a:srgbClr val="F7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50" autoAdjust="0"/>
  </p:normalViewPr>
  <p:slideViewPr>
    <p:cSldViewPr snapToGrid="0" snapToObjects="1">
      <p:cViewPr>
        <p:scale>
          <a:sx n="85" d="100"/>
          <a:sy n="85" d="100"/>
        </p:scale>
        <p:origin x="-1368" y="0"/>
      </p:cViewPr>
      <p:guideLst>
        <p:guide orient="horz" pos="2382"/>
        <p:guide pos="33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1FAE5-D767-A54B-BB64-773663C784F8}" type="datetimeFigureOut">
              <a:rPr lang="fr-FR" smtClean="0"/>
              <a:pPr/>
              <a:t>08/05/2014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FA8C-B701-BD4A-AF65-EE9EE1062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1673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3F4DB-FFD6-1F4D-A874-3F7B38522CC2}" type="datetimeFigureOut">
              <a:rPr lang="fr-FR" smtClean="0"/>
              <a:pPr/>
              <a:t>08/05/2014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72A00-EA87-8546-9EF5-F11A21174A1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51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minute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 minutes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minute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minute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minute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Dire qu’elles peuvent être les pistes privilégiées pour répondre à ces questions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minute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52525" y="1428539"/>
            <a:ext cx="7583589" cy="347693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4287" tIns="52144" rIns="104287" bIns="52144" rtlCol="0">
            <a:normAutofit/>
          </a:bodyPr>
          <a:lstStyle/>
          <a:p>
            <a:pPr marL="0" indent="0" algn="l" defTabSz="1042873" rtl="0" eaLnBrk="1" latinLnBrk="0" hangingPunct="1">
              <a:spcBef>
                <a:spcPts val="228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6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6394" y="1680633"/>
            <a:ext cx="7595851" cy="1902145"/>
          </a:xfrm>
        </p:spPr>
        <p:txBody>
          <a:bodyPr vert="horz" lIns="104287" tIns="52144" rIns="104287" bIns="52144" rtlCol="0" anchor="b" anchorCtr="0">
            <a:noAutofit/>
          </a:bodyPr>
          <a:lstStyle>
            <a:lvl1pPr marL="0" indent="0" algn="ctr" defTabSz="104287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394" y="3638078"/>
            <a:ext cx="7595852" cy="1010851"/>
          </a:xfrm>
        </p:spPr>
        <p:txBody>
          <a:bodyPr vert="horz" lIns="104287" tIns="52144" rIns="104287" bIns="52144" rtlCol="0">
            <a:normAutofit/>
          </a:bodyPr>
          <a:lstStyle>
            <a:lvl1pPr marL="0" indent="0" algn="ctr" defTabSz="1042873" rtl="0" eaLnBrk="1" latinLnBrk="0" hangingPunct="1">
              <a:spcBef>
                <a:spcPts val="342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78DE-225F-D24F-9F3A-44FF9C763FA0}" type="datetime1">
              <a:rPr lang="fr-FR" smtClean="0"/>
              <a:pPr/>
              <a:t>08/05/2014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02" y="674759"/>
            <a:ext cx="4768677" cy="1281483"/>
          </a:xfrm>
        </p:spPr>
        <p:txBody>
          <a:bodyPr anchor="b"/>
          <a:lstStyle>
            <a:lvl1pPr algn="ctr">
              <a:defRPr sz="41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502" y="1971608"/>
            <a:ext cx="4768677" cy="4102501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C8C9-C86D-9642-BEE7-D025DE5415C9}" type="datetime1">
              <a:rPr lang="fr-FR" smtClean="0"/>
              <a:pPr/>
              <a:t>08/05/2014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950543" y="396330"/>
            <a:ext cx="4275455" cy="586465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4287" tIns="52144" rIns="104287" bIns="52144" rtlCol="0">
            <a:normAutofit/>
          </a:bodyPr>
          <a:lstStyle>
            <a:lvl1pPr marL="0" indent="0" algn="l" defTabSz="1042873" rtl="0" eaLnBrk="1" latinLnBrk="0" hangingPunct="1">
              <a:spcBef>
                <a:spcPts val="228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CCF6-91B4-0B40-8A08-E37FC2622887}" type="datetime1">
              <a:rPr lang="fr-FR" smtClean="0"/>
              <a:pPr/>
              <a:t>08/05/2014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4724" y="406154"/>
            <a:ext cx="1781440" cy="614831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059" y="406154"/>
            <a:ext cx="7819779" cy="614831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8ECE-93FC-5E44-B1B9-69B332E1198F}" type="datetime1">
              <a:rPr lang="fr-FR" smtClean="0"/>
              <a:pPr/>
              <a:t>08/05/2014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D5BA-2E5D-EF44-B7AB-98A751D583E7}" type="datetime1">
              <a:rPr lang="fr-FR" smtClean="0"/>
              <a:pPr/>
              <a:t>08/05/2014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49" y="3697395"/>
            <a:ext cx="9838743" cy="162111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949" y="5261385"/>
            <a:ext cx="9838743" cy="1072640"/>
          </a:xfrm>
        </p:spPr>
        <p:txBody>
          <a:bodyPr>
            <a:normAutofit/>
          </a:bodyPr>
          <a:lstStyle>
            <a:lvl1pPr marL="0" indent="0" algn="ctr">
              <a:spcBef>
                <a:spcPts val="342"/>
              </a:spcBef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E7D7-7724-8F40-B90B-A297F121C622}" type="datetime1">
              <a:rPr lang="fr-FR" smtClean="0"/>
              <a:pPr/>
              <a:t>08/05/2014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/>
              <a:pPr/>
              <a:t>‹#›</a:t>
            </a:fld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33648" y="400902"/>
            <a:ext cx="9821343" cy="312842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61" y="2650134"/>
            <a:ext cx="9417507" cy="1502066"/>
          </a:xfrm>
        </p:spPr>
        <p:txBody>
          <a:bodyPr anchor="b" anchorCtr="0"/>
          <a:lstStyle>
            <a:lvl1pPr algn="ctr">
              <a:defRPr sz="52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61" y="4119984"/>
            <a:ext cx="9417507" cy="1654373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42"/>
              </a:spcBef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F176-028D-D240-9590-B1A23B9B663D}" type="datetime1">
              <a:rPr lang="fr-FR" smtClean="0"/>
              <a:pPr/>
              <a:t>08/05/2014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60" y="118633"/>
            <a:ext cx="9400807" cy="147436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061" y="1764666"/>
            <a:ext cx="4489228" cy="4789805"/>
          </a:xfrm>
        </p:spPr>
        <p:txBody>
          <a:bodyPr>
            <a:normAutofit/>
          </a:bodyPr>
          <a:lstStyle>
            <a:lvl1pPr>
              <a:spcBef>
                <a:spcPts val="1825"/>
              </a:spcBef>
              <a:defRPr sz="23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3639" y="1764666"/>
            <a:ext cx="4489228" cy="4789805"/>
          </a:xfrm>
        </p:spPr>
        <p:txBody>
          <a:bodyPr>
            <a:normAutofit/>
          </a:bodyPr>
          <a:lstStyle>
            <a:lvl1pPr>
              <a:spcBef>
                <a:spcPts val="1825"/>
              </a:spcBef>
              <a:defRPr sz="23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5F35-9CDC-F04C-A434-2D236CC12D6F}" type="datetime1">
              <a:rPr lang="fr-FR" smtClean="0"/>
              <a:pPr/>
              <a:t>08/05/2014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59" y="118633"/>
            <a:ext cx="9400807" cy="147436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59" y="1602584"/>
            <a:ext cx="4489228" cy="828061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7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59" y="2588678"/>
            <a:ext cx="4489228" cy="3965793"/>
          </a:xfrm>
        </p:spPr>
        <p:txBody>
          <a:bodyPr>
            <a:normAutofit/>
          </a:bodyPr>
          <a:lstStyle>
            <a:lvl1pPr>
              <a:spcBef>
                <a:spcPts val="1825"/>
              </a:spcBef>
              <a:defRPr sz="23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638" y="1602584"/>
            <a:ext cx="4489228" cy="828061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7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638" y="2588678"/>
            <a:ext cx="4489228" cy="3965793"/>
          </a:xfrm>
        </p:spPr>
        <p:txBody>
          <a:bodyPr>
            <a:normAutofit/>
          </a:bodyPr>
          <a:lstStyle>
            <a:lvl1pPr>
              <a:spcBef>
                <a:spcPts val="1825"/>
              </a:spcBef>
              <a:defRPr sz="23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D599-83BF-3D44-8DCC-1D1778123A5C}" type="datetime1">
              <a:rPr lang="fr-FR" smtClean="0"/>
              <a:pPr/>
              <a:t>08/05/2014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93FD-251D-CA44-A7A0-96D75C938D4C}" type="datetime1">
              <a:rPr lang="fr-FR" smtClean="0"/>
              <a:pPr/>
              <a:t>08/05/2014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812-81CE-F845-AEC0-1C7375781705}" type="datetime1">
              <a:rPr lang="fr-FR" smtClean="0"/>
              <a:pPr/>
              <a:t>08/05/2014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03" y="674759"/>
            <a:ext cx="4489228" cy="1281483"/>
          </a:xfrm>
        </p:spPr>
        <p:txBody>
          <a:bodyPr anchor="b"/>
          <a:lstStyle>
            <a:lvl1pPr algn="ctr">
              <a:defRPr sz="41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999" y="406153"/>
            <a:ext cx="4489228" cy="6148317"/>
          </a:xfrm>
        </p:spPr>
        <p:txBody>
          <a:bodyPr>
            <a:normAutofit/>
          </a:bodyPr>
          <a:lstStyle>
            <a:lvl1pPr>
              <a:spcBef>
                <a:spcPts val="2281"/>
              </a:spcBef>
              <a:defRPr sz="2500"/>
            </a:lvl1pPr>
            <a:lvl2pPr>
              <a:defRPr sz="23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503" y="1971608"/>
            <a:ext cx="4489228" cy="4102501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2CC9-2D1B-A448-86A8-C8D322086185}" type="datetime1">
              <a:rPr lang="fr-FR" smtClean="0"/>
              <a:pPr/>
              <a:t>08/05/2014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060" y="118633"/>
            <a:ext cx="9400807" cy="1474365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60" y="1764666"/>
            <a:ext cx="9400807" cy="4789805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847" y="6920668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BE7DF93-3547-8E49-A3F5-EDD7562D8A4A}" type="datetime1">
              <a:rPr lang="fr-FR" smtClean="0"/>
              <a:pPr/>
              <a:t>08/05/2014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132" y="6920668"/>
            <a:ext cx="5658690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2049" y="6920668"/>
            <a:ext cx="115793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4100">
                <a:solidFill>
                  <a:schemeClr val="bg1"/>
                </a:solidFill>
              </a:defRPr>
            </a:lvl1pPr>
          </a:lstStyle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 ftr="0" dt="0"/>
  <p:txStyles>
    <p:titleStyle>
      <a:lvl1pPr algn="ctr" defTabSz="1042873" rtl="0" eaLnBrk="1" latinLnBrk="0" hangingPunct="1">
        <a:spcBef>
          <a:spcPct val="0"/>
        </a:spcBef>
        <a:buNone/>
        <a:defRPr sz="5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98320" indent="-398320" algn="l" defTabSz="1042873" rtl="0" eaLnBrk="1" latinLnBrk="0" hangingPunct="1">
        <a:spcBef>
          <a:spcPts val="228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82155" indent="-383835" algn="l" defTabSz="1042873" rtl="0" eaLnBrk="1" latinLnBrk="0" hangingPunct="1">
        <a:spcBef>
          <a:spcPts val="684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04432" indent="-322277" algn="l" defTabSz="1042873" rtl="0" eaLnBrk="1" latinLnBrk="0" hangingPunct="1">
        <a:spcBef>
          <a:spcPts val="684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441193" indent="-336761" algn="l" defTabSz="1042873" rtl="0" eaLnBrk="1" latinLnBrk="0" hangingPunct="1">
        <a:spcBef>
          <a:spcPts val="684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63470" indent="-322277" algn="l" defTabSz="1042873" rtl="0" eaLnBrk="1" latinLnBrk="0" hangingPunct="1">
        <a:spcBef>
          <a:spcPts val="684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867901" indent="-260718" algn="l" defTabSz="104287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104287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104287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104287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0000"/>
                <a:satMod val="400000"/>
              </a:schemeClr>
              <a:schemeClr val="bg2">
                <a:tint val="10000"/>
                <a:satMod val="200000"/>
              </a:schemeClr>
            </a:duotone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6193" y="165101"/>
            <a:ext cx="9676673" cy="1269956"/>
          </a:xfrm>
        </p:spPr>
        <p:txBody>
          <a:bodyPr/>
          <a:lstStyle/>
          <a:p>
            <a:pPr algn="l"/>
            <a:r>
              <a:rPr lang="fr-FR" sz="2800" b="1" dirty="0" smtClean="0"/>
              <a:t>Antoine Laurent</a:t>
            </a:r>
            <a:br>
              <a:rPr lang="fr-FR" sz="2800" b="1" dirty="0" smtClean="0"/>
            </a:br>
            <a:r>
              <a:rPr lang="fr-FR" sz="2400" dirty="0" smtClean="0"/>
              <a:t>30 ans</a:t>
            </a:r>
            <a:endParaRPr lang="fr-FR" sz="24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499204"/>
              </p:ext>
            </p:extLst>
          </p:nvPr>
        </p:nvGraphicFramePr>
        <p:xfrm>
          <a:off x="366193" y="1905000"/>
          <a:ext cx="9806507" cy="404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895"/>
                <a:gridCol w="7789612"/>
              </a:tblGrid>
              <a:tr h="1270000">
                <a:tc>
                  <a:txBody>
                    <a:bodyPr/>
                    <a:lstStyle/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Depuis</a:t>
                      </a:r>
                      <a:r>
                        <a:rPr lang="fr-F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octobre 2013</a:t>
                      </a:r>
                      <a:endParaRPr lang="fr-FR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Postdoc</a:t>
                      </a:r>
                      <a:r>
                        <a:rPr lang="fr-F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accent1"/>
                          </a:solidFill>
                        </a:rPr>
                        <a:t>LIMSI </a:t>
                      </a:r>
                    </a:p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Encadrement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: Jean-Luc Gauvain et Lori </a:t>
                      </a:r>
                      <a:r>
                        <a:rPr lang="fr-FR" sz="1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Lamel</a:t>
                      </a:r>
                      <a:endParaRPr lang="fr-FR" sz="1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Equipe « Traitement du Langage Parlé »</a:t>
                      </a:r>
                      <a:endParaRPr lang="fr-F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1638">
                <a:tc>
                  <a:txBody>
                    <a:bodyPr/>
                    <a:lstStyle/>
                    <a:p>
                      <a:r>
                        <a:rPr lang="fr-F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2009 – 2013</a:t>
                      </a:r>
                      <a:endParaRPr lang="fr-F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PAST</a:t>
                      </a:r>
                    </a:p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accent1"/>
                          </a:solidFill>
                        </a:rPr>
                        <a:t>LIUM / Spécinov</a:t>
                      </a:r>
                    </a:p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Maitre de conférence associé à mi-temps</a:t>
                      </a:r>
                      <a:r>
                        <a:rPr lang="fr-F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/ ingénieur de recherche</a:t>
                      </a:r>
                      <a:endParaRPr lang="fr-F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1638">
                <a:tc>
                  <a:txBody>
                    <a:bodyPr/>
                    <a:lstStyle/>
                    <a:p>
                      <a:r>
                        <a:rPr lang="fr-F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2007 – 2010</a:t>
                      </a:r>
                      <a:endParaRPr lang="fr-F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Doctorat mention informatique</a:t>
                      </a:r>
                    </a:p>
                    <a:p>
                      <a:r>
                        <a:rPr lang="fr-FR" sz="1800" b="0" dirty="0" smtClean="0">
                          <a:solidFill>
                            <a:schemeClr val="accent1"/>
                          </a:solidFill>
                        </a:rPr>
                        <a:t>LIUM / Spécinov</a:t>
                      </a:r>
                    </a:p>
                    <a:p>
                      <a:r>
                        <a:rPr lang="fr-FR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Sujet : « </a:t>
                      </a:r>
                      <a:r>
                        <a:rPr lang="fr-FR" sz="1800" b="0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Auto-adaptation</a:t>
                      </a:r>
                      <a:r>
                        <a:rPr lang="fr-FR" sz="1800" b="0" u="sng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et reconnaissance automatique de la parole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»</a:t>
                      </a:r>
                    </a:p>
                    <a:p>
                      <a:pPr marL="0" marR="0" lvl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Encadrement : Paul </a:t>
                      </a:r>
                      <a:r>
                        <a:rPr kumimoji="0" lang="fr-F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Deléglise</a:t>
                      </a: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et Sylvain </a:t>
                      </a:r>
                      <a:r>
                        <a:rPr kumimoji="0" lang="fr-F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Meignier</a:t>
                      </a:r>
                      <a:endParaRPr lang="fr-FR" sz="1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fr-FR" sz="1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Thèse soutenue le 28 juin 2010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</a:t>
            </a:fld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96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642060" y="194255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lvl="0" algn="ctr" defTabSz="1042873">
              <a:spcBef>
                <a:spcPct val="0"/>
              </a:spcBef>
              <a:defRPr/>
            </a:pPr>
            <a:r>
              <a:rPr lang="fr-FR" sz="3600" dirty="0" smtClean="0">
                <a:solidFill>
                  <a:schemeClr val="accent1"/>
                </a:solidFill>
              </a:rPr>
              <a:t>Développement d’un SRAP avec peu de ressources annotées</a:t>
            </a:r>
            <a:endParaRPr lang="fr-FR" sz="3600" i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56789"/>
            <a:ext cx="5976523" cy="560349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230523" y="5469011"/>
            <a:ext cx="30204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Décodage de données audio provenant d’Internet avec GMM et DNN estimés sur peu de données</a:t>
            </a:r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27110" y="2480480"/>
            <a:ext cx="1374600" cy="25402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691484" y="1523043"/>
            <a:ext cx="222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Filtrage des transcriptions</a:t>
            </a:r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7354109" y="2438625"/>
            <a:ext cx="3149629" cy="27913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781450" y="5252123"/>
            <a:ext cx="39071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Apprentissage de modèles :</a:t>
            </a:r>
          </a:p>
          <a:p>
            <a:pPr marL="342900" indent="-342900">
              <a:buFontTx/>
              <a:buChar char="-"/>
            </a:pPr>
            <a:r>
              <a:rPr lang="fr-FR" b="1" dirty="0" err="1" smtClean="0"/>
              <a:t>Unsup</a:t>
            </a:r>
            <a:r>
              <a:rPr lang="fr-FR" b="1" dirty="0" smtClean="0"/>
              <a:t> GMM / GMM</a:t>
            </a:r>
          </a:p>
          <a:p>
            <a:pPr marL="342900" indent="-342900">
              <a:buFontTx/>
              <a:buChar char="-"/>
            </a:pPr>
            <a:r>
              <a:rPr lang="fr-FR" b="1" dirty="0" err="1" smtClean="0"/>
              <a:t>Unsup</a:t>
            </a:r>
            <a:r>
              <a:rPr lang="fr-FR" b="1" dirty="0" smtClean="0"/>
              <a:t> DNN / GMM</a:t>
            </a:r>
          </a:p>
          <a:p>
            <a:pPr marL="342900" indent="-342900">
              <a:buFontTx/>
              <a:buChar char="-"/>
            </a:pPr>
            <a:r>
              <a:rPr lang="fr-FR" b="1" dirty="0" err="1" smtClean="0"/>
              <a:t>Unsup</a:t>
            </a:r>
            <a:r>
              <a:rPr lang="fr-FR" b="1" dirty="0" smtClean="0"/>
              <a:t> GMM / DNN *</a:t>
            </a:r>
          </a:p>
          <a:p>
            <a:pPr marL="342900" indent="-342900">
              <a:buFontTx/>
              <a:buChar char="-"/>
            </a:pPr>
            <a:r>
              <a:rPr lang="fr-FR" b="1" dirty="0" err="1" smtClean="0"/>
              <a:t>Unsup</a:t>
            </a:r>
            <a:r>
              <a:rPr lang="fr-FR" b="1" dirty="0" smtClean="0"/>
              <a:t> DNN / DNN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75" y="1846890"/>
            <a:ext cx="10072535" cy="49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3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16100"/>
            <a:ext cx="9309100" cy="39243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642060" y="194255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lvl="0" algn="ctr" defTabSz="1042873">
              <a:spcBef>
                <a:spcPct val="0"/>
              </a:spcBef>
              <a:defRPr/>
            </a:pPr>
            <a:r>
              <a:rPr lang="fr-FR" sz="3600" dirty="0" smtClean="0">
                <a:solidFill>
                  <a:schemeClr val="accent1"/>
                </a:solidFill>
              </a:rPr>
              <a:t>Développement d’un SRAP avec peu de ressources annotées</a:t>
            </a:r>
            <a:endParaRPr lang="fr-FR" sz="3600" i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0246" y="2136799"/>
            <a:ext cx="4766277" cy="333221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210246" y="5603495"/>
            <a:ext cx="4332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Première passe de décodage</a:t>
            </a:r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12275" y="1628749"/>
            <a:ext cx="5184633" cy="27345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662987" y="893212"/>
            <a:ext cx="2840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Calcul des poids d’interpolation</a:t>
            </a:r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6781451" y="4198885"/>
            <a:ext cx="3722288" cy="11655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075491" y="5740400"/>
            <a:ext cx="45234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Production de l’hypothèse finale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2163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42060" y="1134533"/>
            <a:ext cx="9098840" cy="1100667"/>
          </a:xfrm>
          <a:prstGeom prst="roundRect">
            <a:avLst/>
          </a:prstGeom>
          <a:solidFill>
            <a:schemeClr val="bg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060" y="1"/>
            <a:ext cx="9400807" cy="1134532"/>
          </a:xfrm>
        </p:spPr>
        <p:txBody>
          <a:bodyPr/>
          <a:lstStyle/>
          <a:p>
            <a:r>
              <a:rPr lang="fr-FR" sz="3600" dirty="0" smtClean="0"/>
              <a:t>Enseignement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5501" y="1134533"/>
            <a:ext cx="8521699" cy="110066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Enseignant-vacataire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 </a:t>
            </a:r>
            <a:r>
              <a:rPr lang="fr-FR" sz="2000" dirty="0" err="1" smtClean="0">
                <a:solidFill>
                  <a:schemeClr val="accent1"/>
                </a:solidFill>
              </a:rPr>
              <a:t>Dept</a:t>
            </a:r>
            <a:r>
              <a:rPr lang="fr-FR" sz="2000" dirty="0" smtClean="0">
                <a:solidFill>
                  <a:schemeClr val="accent1"/>
                </a:solidFill>
              </a:rPr>
              <a:t>. Informatique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de </a:t>
            </a:r>
            <a:r>
              <a:rPr lang="fr-FR" sz="2000" dirty="0" smtClean="0">
                <a:solidFill>
                  <a:srgbClr val="2C7C9F"/>
                </a:solidFill>
              </a:rPr>
              <a:t>l’Université du Maine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2007 à 2009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PAST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à </a:t>
            </a:r>
            <a:r>
              <a:rPr lang="fr-FR" sz="2000" dirty="0" smtClean="0">
                <a:solidFill>
                  <a:srgbClr val="2C7C9F"/>
                </a:solidFill>
              </a:rPr>
              <a:t>l’Université du Maine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 2009 – 2013</a:t>
            </a: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4112"/>
              </p:ext>
            </p:extLst>
          </p:nvPr>
        </p:nvGraphicFramePr>
        <p:xfrm>
          <a:off x="1409700" y="2303513"/>
          <a:ext cx="7937500" cy="48937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1134"/>
                <a:gridCol w="4476116"/>
                <a:gridCol w="691549"/>
                <a:gridCol w="947616"/>
                <a:gridCol w="831085"/>
              </a:tblGrid>
              <a:tr h="309795">
                <a:tc>
                  <a:txBody>
                    <a:bodyPr/>
                    <a:lstStyle/>
                    <a:p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CM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TD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TP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795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L1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C2i</a:t>
                      </a:r>
                    </a:p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PHP / Publication Web</a:t>
                      </a:r>
                    </a:p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Administration système</a:t>
                      </a:r>
                    </a:p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Algorithmique et programmation</a:t>
                      </a:r>
                    </a:p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Système d’exploitation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567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L2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 de données</a:t>
                      </a:r>
                    </a:p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Conduite</a:t>
                      </a:r>
                      <a:r>
                        <a:rPr lang="fr-F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 projets</a:t>
                      </a:r>
                    </a:p>
                    <a:p>
                      <a:r>
                        <a:rPr lang="fr-F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Topologie &amp; interconnexion des réseaux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795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L3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Programmation concourante</a:t>
                      </a:r>
                    </a:p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 de</a:t>
                      </a:r>
                      <a:r>
                        <a:rPr lang="fr-F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données</a:t>
                      </a:r>
                    </a:p>
                    <a:p>
                      <a:r>
                        <a:rPr lang="fr-F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Gestion de projets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795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M1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Gestion de projets</a:t>
                      </a:r>
                    </a:p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Réseaux et télécommunications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122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746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M2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Gestion de processus métiers (</a:t>
                      </a:r>
                      <a:r>
                        <a:rPr lang="fr-F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Workflows</a:t>
                      </a:r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fr-F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746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M2-L3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Suivi</a:t>
                      </a:r>
                      <a:r>
                        <a:rPr lang="fr-F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/ stages / alternance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fr-F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795">
                <a:tc>
                  <a:txBody>
                    <a:bodyPr/>
                    <a:lstStyle/>
                    <a:p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 </a:t>
                      </a:r>
                      <a:r>
                        <a:rPr lang="fr-F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(</a:t>
                      </a:r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788h </a:t>
                      </a:r>
                      <a:r>
                        <a:rPr lang="fr-FR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Éq</a:t>
                      </a:r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TD)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96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277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367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rgbClr val="404040"/>
                </a:solidFill>
              </a:rPr>
              <a:pPr/>
              <a:t>2</a:t>
            </a:fld>
            <a:endParaRPr lang="fr-FR" sz="16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060" y="1525136"/>
            <a:ext cx="9400807" cy="5798184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Expériences d’enseignement </a:t>
            </a:r>
            <a:endParaRPr lang="fr-F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239713" algn="just">
              <a:spcAft>
                <a:spcPts val="1200"/>
              </a:spcAft>
              <a:buClr>
                <a:schemeClr val="accent1"/>
              </a:buClr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Responsable des modules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système, réseaux, conduite / gestion de projets, </a:t>
            </a: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workflows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239713" algn="just">
              <a:spcAft>
                <a:spcPts val="1200"/>
              </a:spcAft>
              <a:buClr>
                <a:schemeClr val="accent1"/>
              </a:buClr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Membre du jury de M1 et M2</a:t>
            </a:r>
          </a:p>
          <a:p>
            <a:pPr marL="382588" lvl="1" indent="239713" algn="just">
              <a:spcAft>
                <a:spcPts val="1200"/>
              </a:spcAft>
              <a:buClr>
                <a:schemeClr val="accent1"/>
              </a:buClr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Responsable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d’un licence pro. en alternance</a:t>
            </a:r>
            <a:endParaRPr lang="fr-FR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spcAft>
                <a:spcPts val="2400"/>
              </a:spcAft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Participation aux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surveillances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corrections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d’examens, à la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préparation de sujets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d’exercice et d’examens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Encadrement / suivi</a:t>
            </a:r>
            <a:endParaRPr lang="fr-F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2300" lvl="1" indent="-239713" algn="just"/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Stagiaire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master  recherche 2011-2012 et 2012-2013</a:t>
            </a:r>
          </a:p>
          <a:p>
            <a:pPr marL="622300" lvl="1" indent="-239713" algn="just"/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Encadrement / suivi de projets de L3 et M1 tous les ans depuis 2009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42060" y="1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marL="0" marR="0" lvl="0" indent="0" algn="ctr" defTabSz="1042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Enseignement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rgbClr val="404040"/>
                </a:solidFill>
              </a:rPr>
              <a:pPr/>
              <a:t>3</a:t>
            </a:fld>
            <a:endParaRPr lang="fr-FR" sz="16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060" y="1134532"/>
            <a:ext cx="9556040" cy="57861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Domaines de recherche</a:t>
            </a:r>
            <a:endParaRPr lang="fr-F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Traitement du Langage Parlé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Auto-adaptation du SRAP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Phonétisation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automatique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Apprentissage non supervisé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Traduction de la parole</a:t>
            </a: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Segmentation / identification du locuteur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Participation à la campagne d’évaluation REPERE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Mise en place d’un système i-vecteur pour la société Spécinov</a:t>
            </a: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Traitement Automatique de la Langue 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Écrite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détection de rôles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Fouille de données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Multimédia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Participation au développement des plugin TVD et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Pyannote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rgbClr val="404040"/>
                </a:solidFill>
              </a:rPr>
              <a:pPr/>
              <a:t>4</a:t>
            </a:fld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42060" y="1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marL="0" marR="0" lvl="0" indent="0" algn="ctr" defTabSz="1042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Recherche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0300" y="3571294"/>
            <a:ext cx="6783769" cy="342408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060" y="1195736"/>
            <a:ext cx="9400807" cy="61275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Segmentation, identification du locuteur</a:t>
            </a:r>
            <a:endParaRPr lang="fr-FR" sz="1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-204788" algn="just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 du SRAP du LIUM pour le décodage des noms propres</a:t>
            </a:r>
          </a:p>
          <a:p>
            <a:pPr marL="382588" lvl="1" indent="-204788" algn="just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Développement système i-vecteurs pour la société Spécinov</a:t>
            </a:r>
          </a:p>
          <a:p>
            <a:pPr marL="382588" lvl="1" indent="-204788" algn="just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Participation à la campagne REPERE :</a:t>
            </a:r>
          </a:p>
          <a:p>
            <a:pPr marL="704865" lvl="2" indent="-204788" algn="just"/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Technique de propagation des noms propres prononcés dans la transcription</a:t>
            </a:r>
          </a:p>
          <a:p>
            <a:pPr marL="704865" lvl="2" indent="-204788" algn="just"/>
            <a:r>
              <a:rPr lang="fr-FR" sz="15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Normalisation des noms de personnes</a:t>
            </a:r>
          </a:p>
          <a:p>
            <a:pPr marL="704865" lvl="2" indent="-204788" algn="just"/>
            <a:endParaRPr lang="fr-FR" sz="15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Multimédia</a:t>
            </a:r>
            <a:endParaRPr lang="fr-FR" sz="1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-204788" algn="just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Participation au développement des plugins TVD et </a:t>
            </a:r>
            <a:r>
              <a:rPr lang="fr-FR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Pyannote</a:t>
            </a:r>
            <a:endParaRPr lang="fr-FR" sz="17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/>
            </a:endParaRPr>
          </a:p>
          <a:p>
            <a:pPr marL="382588" lvl="1" indent="-204788" algn="just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Alignement des transcriptions avec l’audio, les sous-titres</a:t>
            </a:r>
          </a:p>
          <a:p>
            <a:pPr marL="382588" lvl="1" indent="-204788" algn="just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Recherche d’indicateurs pour l’alignement des scènes</a:t>
            </a:r>
          </a:p>
          <a:p>
            <a:pPr marL="382588" lvl="1" indent="-204788" algn="just"/>
            <a:endParaRPr lang="fr-FR" sz="17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/>
            </a:endParaRPr>
          </a:p>
          <a:p>
            <a:pPr marL="0" indent="0" algn="just">
              <a:buNone/>
            </a:pP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Développement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d’un système de reconnaissance du r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ôle des locuteurs</a:t>
            </a:r>
          </a:p>
          <a:p>
            <a:pPr marL="382588" lvl="1" indent="-204788" algn="just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Basé sur les travaux de Richard Dufour, ajout de marqueurs SNA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rgbClr val="404040"/>
                </a:solidFill>
              </a:rPr>
              <a:pPr/>
              <a:t>5</a:t>
            </a:fld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42060" y="1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marL="0" marR="0" lvl="0" indent="0" algn="ctr" defTabSz="1042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Recherche – Traitement du langage parlé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764666"/>
            <a:ext cx="9699967" cy="55586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Publications</a:t>
            </a:r>
          </a:p>
          <a:p>
            <a:pPr marL="382588" lvl="1" indent="-204788" algn="just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1 article de journal international </a:t>
            </a:r>
            <a:r>
              <a:rPr lang="fr-FR" sz="1600" dirty="0" smtClean="0">
                <a:solidFill>
                  <a:schemeClr val="accent1"/>
                </a:solidFill>
                <a:cs typeface="News Gothic MT (Corps)"/>
              </a:rPr>
              <a:t>[CSL’14] </a:t>
            </a:r>
            <a:r>
              <a:rPr lang="fr-FR" sz="1600" dirty="0" smtClean="0">
                <a:solidFill>
                  <a:schemeClr val="tx1"/>
                </a:solidFill>
                <a:cs typeface="News Gothic MT (Corps)"/>
              </a:rPr>
              <a:t>(+1 article en cours de rédaction)</a:t>
            </a:r>
          </a:p>
          <a:p>
            <a:pPr marL="382588" lvl="1" indent="-204788" algn="just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9 conférences internationales </a:t>
            </a:r>
            <a:r>
              <a:rPr lang="fr-FR" sz="1600" dirty="0" smtClean="0">
                <a:solidFill>
                  <a:srgbClr val="2C7C9F"/>
                </a:solidFill>
                <a:cs typeface="News Gothic MT (Corps)"/>
              </a:rPr>
              <a:t>[LREC’08, ICASSP’09, Interspeech’09, CMU SPUD’10, Interspeech’10, ICASSP’11, ICASSP’12, SLTU’14, Odyssey’14] </a:t>
            </a:r>
            <a:r>
              <a:rPr lang="fr-FR" sz="1600" dirty="0" smtClean="0">
                <a:solidFill>
                  <a:srgbClr val="000000"/>
                </a:solidFill>
                <a:cs typeface="News Gothic MT (Corps)"/>
              </a:rPr>
              <a:t>(+2 interspeech’14 et 1 ISCSLP’14 en attente)</a:t>
            </a:r>
          </a:p>
          <a:p>
            <a:pPr marL="382588" lvl="1" indent="-204788" algn="just">
              <a:spcAft>
                <a:spcPts val="12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8 conférences nationales </a:t>
            </a:r>
            <a:r>
              <a:rPr lang="fr-FR" sz="1600" dirty="0" smtClean="0">
                <a:solidFill>
                  <a:srgbClr val="2C7C9F"/>
                </a:solidFill>
                <a:cs typeface="News Gothic MT (Corps)"/>
              </a:rPr>
              <a:t>[JEP’08, JEP’10, JEP’12, JEP’14x5]</a:t>
            </a:r>
          </a:p>
          <a:p>
            <a:pPr marL="0" indent="0" algn="just">
              <a:buNone/>
            </a:pP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Depuis octobre 2013</a:t>
            </a:r>
          </a:p>
          <a:p>
            <a:pPr marL="382588" lvl="1" indent="-204788" algn="just"/>
            <a:r>
              <a:rPr lang="fr-F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5 soumissions dans des conférences internationales et 5 papiers au JEP</a:t>
            </a:r>
          </a:p>
          <a:p>
            <a:pPr marL="622300" lvl="2" indent="-177800" algn="just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SLTU’14, Odyssey’14 (+3 articles de conférences en attente + 1 article de revue en cours)</a:t>
            </a:r>
            <a:endParaRPr lang="fr-FR" sz="1600" u="sng" dirty="0" smtClean="0">
              <a:solidFill>
                <a:schemeClr val="tx1">
                  <a:lumMod val="75000"/>
                  <a:lumOff val="25000"/>
                </a:schemeClr>
              </a:solidFill>
              <a:cs typeface="News Gothic MT (Corps)"/>
            </a:endParaRPr>
          </a:p>
          <a:p>
            <a:pPr marL="622300" lvl="2" indent="-177800" algn="just">
              <a:spcAft>
                <a:spcPts val="18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5 papiers aux JEP avec différentes équipes</a:t>
            </a:r>
          </a:p>
          <a:p>
            <a:pPr marL="0" indent="0" algn="just">
              <a:buNone/>
            </a:pP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Autres activités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cs typeface="News Gothic MT (Corps)"/>
            </a:endParaRPr>
          </a:p>
          <a:p>
            <a:pPr marL="382588" lvl="1" indent="-204788" algn="just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Participation à la rédaction de projets ANR CONTINT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cs typeface="News Gothic MT (Corps)"/>
            </a:endParaRPr>
          </a:p>
          <a:p>
            <a:pPr marL="444500" lvl="2" indent="0" algn="just">
              <a:spcAft>
                <a:spcPts val="1800"/>
              </a:spcAft>
              <a:buNone/>
            </a:pP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  <a:cs typeface="News Gothic MT (Corps)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42060" y="1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marL="0" marR="0" lvl="0" indent="0" algn="ctr" defTabSz="1042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Recherche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060" y="1346272"/>
            <a:ext cx="9400807" cy="5977048"/>
          </a:xfrm>
        </p:spPr>
        <p:txBody>
          <a:bodyPr>
            <a:normAutofit/>
          </a:bodyPr>
          <a:lstStyle/>
          <a:p>
            <a:pPr marL="0" lvl="1" indent="0" algn="just"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informatique &amp;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expérience d’enseignements du L1 au M2</a:t>
            </a:r>
          </a:p>
          <a:p>
            <a:pPr marL="0" indent="0" algn="just"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Positionnement par rapport à la fiche de poste</a:t>
            </a:r>
          </a:p>
          <a:p>
            <a:pPr marL="383835" lvl="1" indent="0" algn="just"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Enseignement orientés « industrie et R&amp;D » :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expérience de chef de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projet / ingénieur de recherche en entreprise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835" lvl="1" indent="0" algn="just"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Systèmes d’informations, GED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: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responsable du module </a:t>
            </a: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en M2, membre de l’équipe de développement d’</a:t>
            </a: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Obsys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GED et </a:t>
            </a: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Obsys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FLOW.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835" lvl="1" indent="0" algn="just"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Fouille de données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fouille de données dans le cadre de TVD et du projet matrice. </a:t>
            </a:r>
          </a:p>
          <a:p>
            <a:pPr marL="383835" lvl="1" indent="0" algn="just"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Systèmes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embarqués / architecture :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responsable du module « Administration système 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», développements </a:t>
            </a: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iOS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Encadrement des étudiants,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alternance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relations entreprises, pôle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recrutement</a:t>
            </a:r>
          </a:p>
          <a:p>
            <a:pPr marL="0" indent="0" algn="just"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Produire un enseignement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adapté au public visé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travailler de manière conjointe avec l’équipe enseignante.</a:t>
            </a:r>
          </a:p>
          <a:p>
            <a:pPr marL="0" indent="0" algn="just">
              <a:buNone/>
            </a:pP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42060" y="1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marL="0" marR="0" lvl="0" indent="0" algn="ctr" defTabSz="1042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Intégration au poste</a:t>
            </a:r>
          </a:p>
          <a:p>
            <a:pPr marL="0" marR="0" lvl="0" indent="0" algn="ctr" defTabSz="1042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Enseignement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7</a:t>
            </a:fld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89446" y="5767864"/>
            <a:ext cx="10000538" cy="1555455"/>
          </a:xfrm>
          <a:prstGeom prst="roundRect">
            <a:avLst>
              <a:gd name="adj" fmla="val 9119"/>
            </a:avLst>
          </a:prstGeom>
          <a:solidFill>
            <a:schemeClr val="bg2">
              <a:alpha val="49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9447" y="1525135"/>
            <a:ext cx="10000537" cy="57981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Jusque là, recherche principalement en reconnaissance automatique de la parole</a:t>
            </a:r>
            <a:endParaRPr lang="fr-FR" sz="19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Clr>
                <a:schemeClr val="accent1"/>
              </a:buClr>
              <a:buSzPct val="90000"/>
              <a:buFont typeface="+mj-ea"/>
              <a:buAutoNum type="circleNumDbPlain"/>
            </a:pP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Rupture thématiques</a:t>
            </a: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</a:t>
            </a:r>
            <a:r>
              <a:rPr lang="fr-FR" sz="19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 </a:t>
            </a: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rechercher les ruptures thématiques dans des transcriptions automatique, </a:t>
            </a:r>
            <a:r>
              <a:rPr lang="fr-FR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clustering</a:t>
            </a: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 audio / vidéo. Repérer automatiquement les erreurs de </a:t>
            </a:r>
            <a:r>
              <a:rPr lang="fr-FR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reco</a:t>
            </a: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., mettre en place des mesures de confiance utilisant la sémantique</a:t>
            </a:r>
            <a:endParaRPr lang="fr-FR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Clr>
                <a:schemeClr val="accent1"/>
              </a:buClr>
              <a:buSzPct val="90000"/>
              <a:buFont typeface="+mj-ea"/>
              <a:buAutoNum type="circleNumDbPlain"/>
            </a:pP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Rechercher des liens entre les thèmes / documents</a:t>
            </a: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</a:t>
            </a: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 </a:t>
            </a: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Techniques de résumé automatique, mesures de similarité ? Détection des lieux, personnages …</a:t>
            </a:r>
          </a:p>
          <a:p>
            <a:pPr marL="342900" indent="-342900" algn="just">
              <a:buClr>
                <a:schemeClr val="accent1"/>
              </a:buClr>
              <a:buSzPct val="90000"/>
              <a:buFont typeface="+mj-ea"/>
              <a:buAutoNum type="circleNumDbPlain"/>
            </a:pP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Recherche « reproductible »</a:t>
            </a:r>
            <a:endParaRPr lang="fr-FR" sz="19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3228" indent="-244475" algn="just">
              <a:buClr>
                <a:schemeClr val="accent1"/>
              </a:buClr>
              <a:buNone/>
            </a:pP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fr-FR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3228" indent="-244475" algn="just">
              <a:buClr>
                <a:schemeClr val="accent1"/>
              </a:buClr>
              <a:buNone/>
            </a:pP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Intégration </a:t>
            </a: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 sein de l’équipe </a:t>
            </a: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Langage</a:t>
            </a:r>
            <a:endParaRPr lang="fr-FR" sz="19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5738" lvl="1" indent="0" algn="just">
              <a:buClr>
                <a:schemeClr val="accent1"/>
              </a:buClr>
              <a:buNone/>
            </a:pP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Traitement de la parole et du texte, deux thématiques qui m’intéressent particulièrement</a:t>
            </a:r>
            <a:endParaRPr lang="fr-FR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5738" lvl="1" indent="0" algn="just">
              <a:buClr>
                <a:schemeClr val="accent1"/>
              </a:buClr>
              <a:buNone/>
            </a:pP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Montage de projets / collaborations avec d’autres </a:t>
            </a: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partenaires</a:t>
            </a:r>
            <a:endParaRPr lang="fr-FR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42060" y="1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lvl="0" algn="ctr" defTabSz="1042873">
              <a:spcBef>
                <a:spcPct val="0"/>
              </a:spcBef>
              <a:defRPr/>
            </a:pPr>
            <a:r>
              <a:rPr lang="fr-FR" sz="3600" dirty="0" smtClean="0">
                <a:solidFill>
                  <a:schemeClr val="accent1"/>
                </a:solidFill>
              </a:rPr>
              <a:t>Intégration au poste</a:t>
            </a:r>
          </a:p>
          <a:p>
            <a:pPr lvl="0" algn="ctr" defTabSz="1042873">
              <a:spcBef>
                <a:spcPct val="0"/>
              </a:spcBef>
              <a:defRPr/>
            </a:pPr>
            <a:r>
              <a:rPr lang="fr-FR" sz="3600" dirty="0" smtClean="0">
                <a:solidFill>
                  <a:schemeClr val="accent1"/>
                </a:solidFill>
              </a:rPr>
              <a:t>Recherche – équipe </a:t>
            </a:r>
            <a:r>
              <a:rPr lang="fr-FR" sz="3600" dirty="0" smtClean="0">
                <a:solidFill>
                  <a:schemeClr val="accent1"/>
                </a:solidFill>
              </a:rPr>
              <a:t>Langage</a:t>
            </a:r>
            <a:endParaRPr lang="fr-FR" sz="3600" i="1" dirty="0">
              <a:solidFill>
                <a:schemeClr val="accent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8</a:t>
            </a:fld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6194" y="165101"/>
            <a:ext cx="9676673" cy="1269956"/>
          </a:xfrm>
        </p:spPr>
        <p:txBody>
          <a:bodyPr/>
          <a:lstStyle/>
          <a:p>
            <a:pPr algn="l"/>
            <a:r>
              <a:rPr lang="fr-FR" sz="2800" b="1" dirty="0" smtClean="0"/>
              <a:t>Résumé</a:t>
            </a:r>
            <a:br>
              <a:rPr lang="fr-FR" sz="2800" b="1" dirty="0" smtClean="0"/>
            </a:br>
            <a:endParaRPr lang="fr-FR" sz="24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42060" y="1435057"/>
            <a:ext cx="9400807" cy="55586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Domaine de recherche</a:t>
            </a:r>
          </a:p>
          <a:p>
            <a:pPr marL="382588" lvl="1" indent="239713" algn="just"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Traitement du Langage Parlé</a:t>
            </a: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Segmentation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identification du locuteur</a:t>
            </a: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Traitement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Automatique de la Langue Écrite</a:t>
            </a: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Multimédia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 publications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1 article de journal, 9 articles de conférences internationales, 8 articles de conférences nationales (+3 en attente)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Expérience de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chef de projet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encadrement d’une équipe de développeur, commercialisation d’applications.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Expérience de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maître de conférence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associé : responsable de plusieurs modules d’enseignements, responsable d’une licence professionnelle.</a:t>
            </a:r>
          </a:p>
          <a:p>
            <a:pPr algn="just"/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e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is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Brise.thmx</Template>
  <TotalTime>5331</TotalTime>
  <Words>793</Words>
  <Application>Microsoft Macintosh PowerPoint</Application>
  <PresentationFormat>Personnalisé</PresentationFormat>
  <Paragraphs>207</Paragraphs>
  <Slides>12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Brise</vt:lpstr>
      <vt:lpstr>Antoine Laurent 30 ans</vt:lpstr>
      <vt:lpstr>Enseignement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Résumé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Camille Guinaudeau 11 août 1983 camille.guinaudeau@irisa.fr</dc:title>
  <dc:creator>macadm</dc:creator>
  <cp:lastModifiedBy>Antoine Laurent</cp:lastModifiedBy>
  <cp:revision>161</cp:revision>
  <cp:lastPrinted>2012-05-08T09:57:12Z</cp:lastPrinted>
  <dcterms:created xsi:type="dcterms:W3CDTF">2012-05-16T05:00:16Z</dcterms:created>
  <dcterms:modified xsi:type="dcterms:W3CDTF">2014-05-10T14:21:52Z</dcterms:modified>
</cp:coreProperties>
</file>