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notesMasterIdLst>
    <p:notesMasterId r:id="rId14"/>
  </p:notesMasterIdLst>
  <p:handoutMasterIdLst>
    <p:handoutMasterId r:id="rId15"/>
  </p:handoutMasterIdLst>
  <p:sldIdLst>
    <p:sldId id="257" r:id="rId2"/>
    <p:sldId id="258" r:id="rId3"/>
    <p:sldId id="259" r:id="rId4"/>
    <p:sldId id="272" r:id="rId5"/>
    <p:sldId id="273" r:id="rId6"/>
    <p:sldId id="275" r:id="rId7"/>
    <p:sldId id="260" r:id="rId8"/>
    <p:sldId id="268" r:id="rId9"/>
    <p:sldId id="276" r:id="rId10"/>
    <p:sldId id="277" r:id="rId11"/>
    <p:sldId id="278" r:id="rId12"/>
    <p:sldId id="279" r:id="rId13"/>
  </p:sldIdLst>
  <p:sldSz cx="10688638" cy="7562850"/>
  <p:notesSz cx="6858000" cy="9144000"/>
  <p:defaultTextStyle>
    <a:defPPr>
      <a:defRPr lang="fr-FR"/>
    </a:defPPr>
    <a:lvl1pPr marL="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2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DEF0F4"/>
    <a:srgbClr val="F8FDFE"/>
    <a:srgbClr val="F7FD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50" autoAdjust="0"/>
  </p:normalViewPr>
  <p:slideViewPr>
    <p:cSldViewPr snapToGrid="0" snapToObjects="1">
      <p:cViewPr>
        <p:scale>
          <a:sx n="85" d="100"/>
          <a:sy n="85" d="100"/>
        </p:scale>
        <p:origin x="-1368" y="40"/>
      </p:cViewPr>
      <p:guideLst>
        <p:guide orient="horz" pos="2382"/>
        <p:guide pos="336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handoutMaster" Target="handoutMasters/handoutMaster1.xml"/><Relationship Id="rId16" Type="http://schemas.openxmlformats.org/officeDocument/2006/relationships/printerSettings" Target="printerSettings/printerSettings1.bin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1FAE5-D767-A54B-BB64-773663C784F8}" type="datetimeFigureOut">
              <a:rPr lang="fr-FR" smtClean="0"/>
              <a:pPr/>
              <a:t>07/05/2014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1EFA8C-B701-BD4A-AF65-EE9EE1062426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16733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E3F4DB-FFD6-1F4D-A874-3F7B38522CC2}" type="datetimeFigureOut">
              <a:rPr lang="fr-FR" smtClean="0"/>
              <a:pPr/>
              <a:t>07/05/2014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006475" y="685800"/>
            <a:ext cx="48450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72A00-EA87-8546-9EF5-F11A21174A1D}" type="slidenum">
              <a:rPr lang="fr-FR" smtClean="0"/>
              <a:pPr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47519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521437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104287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56431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208574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260718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128620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650056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171493" algn="l" defTabSz="521437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2 minutes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2</a:t>
            </a:fld>
            <a:endParaRPr lang="fr-F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4</a:t>
            </a:fld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baseline="0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6</a:t>
            </a:fld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Dire qu’elles peuvent être les pistes privilégiées pour répondre à ces questions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8</a:t>
            </a:fld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1 minute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272A00-EA87-8546-9EF5-F11A21174A1D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52525" y="1428539"/>
            <a:ext cx="7583589" cy="3476934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4287" tIns="52144" rIns="104287" bIns="52144" rtlCol="0">
            <a:normAutofit/>
          </a:bodyPr>
          <a:lstStyle/>
          <a:p>
            <a:pPr marL="0" indent="0" algn="l" defTabSz="1042873" rtl="0" eaLnBrk="1" latinLnBrk="0" hangingPunct="1">
              <a:spcBef>
                <a:spcPts val="228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600" kern="1200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46394" y="1680633"/>
            <a:ext cx="7595851" cy="1902145"/>
          </a:xfrm>
        </p:spPr>
        <p:txBody>
          <a:bodyPr vert="horz" lIns="104287" tIns="52144" rIns="104287" bIns="52144" rtlCol="0" anchor="b" anchorCtr="0">
            <a:noAutofit/>
          </a:bodyPr>
          <a:lstStyle>
            <a:lvl1pPr marL="0" indent="0" algn="ctr" defTabSz="1042873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52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6394" y="3638078"/>
            <a:ext cx="7595852" cy="1010851"/>
          </a:xfrm>
        </p:spPr>
        <p:txBody>
          <a:bodyPr vert="horz" lIns="104287" tIns="52144" rIns="104287" bIns="52144" rtlCol="0">
            <a:normAutofit/>
          </a:bodyPr>
          <a:lstStyle>
            <a:lvl1pPr marL="0" indent="0" algn="ctr" defTabSz="1042873" rtl="0" eaLnBrk="1" latinLnBrk="0" hangingPunct="1">
              <a:spcBef>
                <a:spcPts val="342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2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578DE-225F-D24F-9F3A-44FF9C763FA0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02" y="674759"/>
            <a:ext cx="4768677" cy="1281483"/>
          </a:xfrm>
        </p:spPr>
        <p:txBody>
          <a:bodyPr anchor="b"/>
          <a:lstStyle>
            <a:lvl1pPr algn="ctr">
              <a:defRPr sz="4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502" y="1971608"/>
            <a:ext cx="4768677" cy="410250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99C8C9-C86D-9642-BEE7-D025DE5415C9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950543" y="396330"/>
            <a:ext cx="4275455" cy="586465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104287" tIns="52144" rIns="104287" bIns="52144" rtlCol="0">
            <a:normAutofit/>
          </a:bodyPr>
          <a:lstStyle>
            <a:lvl1pPr marL="0" indent="0" algn="l" defTabSz="1042873" rtl="0" eaLnBrk="1" latinLnBrk="0" hangingPunct="1">
              <a:spcBef>
                <a:spcPts val="2281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8CCF6-91B4-0B40-8A08-E37FC2622887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14724" y="406154"/>
            <a:ext cx="1781440" cy="6148317"/>
          </a:xfrm>
        </p:spPr>
        <p:txBody>
          <a:bodyPr vert="eaVert"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059" y="406154"/>
            <a:ext cx="7819779" cy="6148317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F8ECE-93FC-5E44-B1B9-69B332E1198F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D5BA-2E5D-EF44-B7AB-98A751D583E7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e de titre avec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4949" y="3697395"/>
            <a:ext cx="9838743" cy="1621111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4949" y="5261385"/>
            <a:ext cx="9838743" cy="1072640"/>
          </a:xfrm>
        </p:spPr>
        <p:txBody>
          <a:bodyPr>
            <a:normAutofit/>
          </a:bodyPr>
          <a:lstStyle>
            <a:lvl1pPr marL="0" indent="0" algn="ctr">
              <a:spcBef>
                <a:spcPts val="342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428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64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857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6071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128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6500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171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01E7D7-7724-8F40-B90B-A297F121C622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A4845-A08A-4DF4-8D99-E2E7B6D41C67}" type="slidenum">
              <a:rPr/>
              <a:pPr/>
              <a:t>‹#›</a:t>
            </a:fld>
            <a:endParaRPr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433648" y="400902"/>
            <a:ext cx="9821343" cy="3128428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600"/>
            </a:lvl1pPr>
            <a:lvl2pPr marL="521437" indent="0">
              <a:buNone/>
              <a:defRPr sz="3200"/>
            </a:lvl2pPr>
            <a:lvl3pPr marL="1042873" indent="0">
              <a:buNone/>
              <a:defRPr sz="2700"/>
            </a:lvl3pPr>
            <a:lvl4pPr marL="1564310" indent="0">
              <a:buNone/>
              <a:defRPr sz="2300"/>
            </a:lvl4pPr>
            <a:lvl5pPr marL="2085746" indent="0">
              <a:buNone/>
              <a:defRPr sz="2300"/>
            </a:lvl5pPr>
            <a:lvl6pPr marL="2607183" indent="0">
              <a:buNone/>
              <a:defRPr sz="2300"/>
            </a:lvl6pPr>
            <a:lvl7pPr marL="3128620" indent="0">
              <a:buNone/>
              <a:defRPr sz="2300"/>
            </a:lvl7pPr>
            <a:lvl8pPr marL="3650056" indent="0">
              <a:buNone/>
              <a:defRPr sz="2300"/>
            </a:lvl8pPr>
            <a:lvl9pPr marL="4171493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1" y="2650134"/>
            <a:ext cx="9417507" cy="1502066"/>
          </a:xfrm>
        </p:spPr>
        <p:txBody>
          <a:bodyPr anchor="b" anchorCtr="0"/>
          <a:lstStyle>
            <a:lvl1pPr algn="ctr">
              <a:defRPr sz="5200" b="0" cap="none" baseline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1" y="4119984"/>
            <a:ext cx="9417507" cy="1654373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42"/>
              </a:spcBef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1pPr>
            <a:lvl2pPr marL="52143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104287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643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20857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60718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31286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65005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417149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CF176-028D-D240-9590-B1A23B9B663D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60" y="118633"/>
            <a:ext cx="9400807" cy="1474365"/>
          </a:xfrm>
        </p:spPr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061" y="1764666"/>
            <a:ext cx="4489228" cy="4789805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3639" y="1764666"/>
            <a:ext cx="4489228" cy="4789805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25F35-9CDC-F04C-A434-2D236CC12D6F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059" y="118633"/>
            <a:ext cx="9400807" cy="1474365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59" y="1602584"/>
            <a:ext cx="4489228" cy="82806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2059" y="2588678"/>
            <a:ext cx="4489228" cy="3965793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3638" y="1602584"/>
            <a:ext cx="4489228" cy="828061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7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521437" indent="0">
              <a:buNone/>
              <a:defRPr sz="2300" b="1"/>
            </a:lvl2pPr>
            <a:lvl3pPr marL="1042873" indent="0">
              <a:buNone/>
              <a:defRPr sz="2100" b="1"/>
            </a:lvl3pPr>
            <a:lvl4pPr marL="1564310" indent="0">
              <a:buNone/>
              <a:defRPr sz="1800" b="1"/>
            </a:lvl4pPr>
            <a:lvl5pPr marL="2085746" indent="0">
              <a:buNone/>
              <a:defRPr sz="1800" b="1"/>
            </a:lvl5pPr>
            <a:lvl6pPr marL="2607183" indent="0">
              <a:buNone/>
              <a:defRPr sz="1800" b="1"/>
            </a:lvl6pPr>
            <a:lvl7pPr marL="3128620" indent="0">
              <a:buNone/>
              <a:defRPr sz="1800" b="1"/>
            </a:lvl7pPr>
            <a:lvl8pPr marL="3650056" indent="0">
              <a:buNone/>
              <a:defRPr sz="1800" b="1"/>
            </a:lvl8pPr>
            <a:lvl9pPr marL="4171493" indent="0">
              <a:buNone/>
              <a:defRPr sz="18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3638" y="2588678"/>
            <a:ext cx="4489228" cy="3965793"/>
          </a:xfrm>
        </p:spPr>
        <p:txBody>
          <a:bodyPr>
            <a:normAutofit/>
          </a:bodyPr>
          <a:lstStyle>
            <a:lvl1pPr>
              <a:spcBef>
                <a:spcPts val="1825"/>
              </a:spcBef>
              <a:defRPr sz="2300"/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CD599-83BF-3D44-8DCC-1D1778123A5C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93FD-251D-CA44-A7A0-96D75C938D4C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4A812-81CE-F845-AEC0-1C7375781705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503" y="674759"/>
            <a:ext cx="4489228" cy="1281483"/>
          </a:xfrm>
        </p:spPr>
        <p:txBody>
          <a:bodyPr anchor="b"/>
          <a:lstStyle>
            <a:lvl1pPr algn="ctr">
              <a:defRPr sz="4100" b="0"/>
            </a:lvl1pPr>
          </a:lstStyle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3999" y="406153"/>
            <a:ext cx="4489228" cy="6148317"/>
          </a:xfrm>
        </p:spPr>
        <p:txBody>
          <a:bodyPr>
            <a:normAutofit/>
          </a:bodyPr>
          <a:lstStyle>
            <a:lvl1pPr>
              <a:spcBef>
                <a:spcPts val="2281"/>
              </a:spcBef>
              <a:defRPr sz="2500"/>
            </a:lvl1pPr>
            <a:lvl2pPr>
              <a:defRPr sz="23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3503" y="1971608"/>
            <a:ext cx="4489228" cy="4102501"/>
          </a:xfrm>
        </p:spPr>
        <p:txBody>
          <a:bodyPr>
            <a:normAutofit/>
          </a:bodyPr>
          <a:lstStyle>
            <a:lvl1pPr marL="0" indent="0" algn="ctr">
              <a:buNone/>
              <a:defRPr sz="2100"/>
            </a:lvl1pPr>
            <a:lvl2pPr marL="521437" indent="0">
              <a:buNone/>
              <a:defRPr sz="1400"/>
            </a:lvl2pPr>
            <a:lvl3pPr marL="1042873" indent="0">
              <a:buNone/>
              <a:defRPr sz="1100"/>
            </a:lvl3pPr>
            <a:lvl4pPr marL="1564310" indent="0">
              <a:buNone/>
              <a:defRPr sz="1000"/>
            </a:lvl4pPr>
            <a:lvl5pPr marL="2085746" indent="0">
              <a:buNone/>
              <a:defRPr sz="1000"/>
            </a:lvl5pPr>
            <a:lvl6pPr marL="2607183" indent="0">
              <a:buNone/>
              <a:defRPr sz="1000"/>
            </a:lvl6pPr>
            <a:lvl7pPr marL="3128620" indent="0">
              <a:buNone/>
              <a:defRPr sz="1000"/>
            </a:lvl7pPr>
            <a:lvl8pPr marL="3650056" indent="0">
              <a:buNone/>
              <a:defRPr sz="1000"/>
            </a:lvl8pPr>
            <a:lvl9pPr marL="4171493" indent="0">
              <a:buNone/>
              <a:defRPr sz="1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2CC9-2D1B-A448-86A8-C8D322086185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060" y="118633"/>
            <a:ext cx="9400807" cy="1474365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r>
              <a:rPr lang="fr-FR" smtClean="0"/>
              <a:t>Cliquez et modifiez le titre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060" y="1764666"/>
            <a:ext cx="9400807" cy="4789805"/>
          </a:xfrm>
          <a:prstGeom prst="rect">
            <a:avLst/>
          </a:prstGeom>
        </p:spPr>
        <p:txBody>
          <a:bodyPr vert="horz" lIns="104287" tIns="52144" rIns="104287" bIns="52144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80847" y="6920668"/>
            <a:ext cx="249401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2BE7DF93-3547-8E49-A3F5-EDD7562D8A4A}" type="datetime1">
              <a:rPr lang="fr-FR" smtClean="0"/>
              <a:pPr/>
              <a:t>07/05/2014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132" y="6920668"/>
            <a:ext cx="5658690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l">
              <a:defRPr sz="1400">
                <a:solidFill>
                  <a:schemeClr val="bg1"/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32049" y="6920668"/>
            <a:ext cx="1157936" cy="402652"/>
          </a:xfrm>
          <a:prstGeom prst="rect">
            <a:avLst/>
          </a:prstGeom>
        </p:spPr>
        <p:txBody>
          <a:bodyPr vert="horz" lIns="104287" tIns="52144" rIns="104287" bIns="52144" rtlCol="0" anchor="ctr"/>
          <a:lstStyle>
            <a:lvl1pPr algn="r">
              <a:defRPr sz="4100">
                <a:solidFill>
                  <a:schemeClr val="bg1"/>
                </a:solidFill>
              </a:defRPr>
            </a:lvl1pPr>
          </a:lstStyle>
          <a:p>
            <a:fld id="{1455D910-C4D6-7E48-8B95-1361AC068B9B}" type="slidenum">
              <a:rPr lang="fr-FR" smtClean="0"/>
              <a:pPr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</p:sldLayoutIdLst>
  <p:hf hdr="0" ftr="0" dt="0"/>
  <p:txStyles>
    <p:titleStyle>
      <a:lvl1pPr algn="ctr" defTabSz="1042873" rtl="0" eaLnBrk="1" latinLnBrk="0" hangingPunct="1">
        <a:spcBef>
          <a:spcPct val="0"/>
        </a:spcBef>
        <a:buNone/>
        <a:defRPr sz="52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98320" indent="-398320" algn="l" defTabSz="1042873" rtl="0" eaLnBrk="1" latinLnBrk="0" hangingPunct="1">
        <a:spcBef>
          <a:spcPts val="2281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782155" indent="-383835" algn="l" defTabSz="1042873" rtl="0" eaLnBrk="1" latinLnBrk="0" hangingPunct="1">
        <a:spcBef>
          <a:spcPts val="684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04432" indent="-322277" algn="l" defTabSz="1042873" rtl="0" eaLnBrk="1" latinLnBrk="0" hangingPunct="1">
        <a:spcBef>
          <a:spcPts val="684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441193" indent="-336761" algn="l" defTabSz="1042873" rtl="0" eaLnBrk="1" latinLnBrk="0" hangingPunct="1">
        <a:spcBef>
          <a:spcPts val="684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63470" indent="-322277" algn="l" defTabSz="1042873" rtl="0" eaLnBrk="1" latinLnBrk="0" hangingPunct="1">
        <a:spcBef>
          <a:spcPts val="684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1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867901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89338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910775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432211" indent="-260718" algn="l" defTabSz="1042873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21437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4287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6431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085746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0718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28620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650056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171493" algn="l" defTabSz="1042873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40000"/>
                <a:satMod val="400000"/>
              </a:schemeClr>
              <a:schemeClr val="bg2">
                <a:tint val="10000"/>
                <a:satMod val="200000"/>
              </a:schemeClr>
            </a:duotone>
            <a:lum/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193" y="165101"/>
            <a:ext cx="9676673" cy="1269956"/>
          </a:xfrm>
        </p:spPr>
        <p:txBody>
          <a:bodyPr/>
          <a:lstStyle/>
          <a:p>
            <a:pPr algn="l"/>
            <a:r>
              <a:rPr lang="fr-FR" sz="2800" b="1" dirty="0" smtClean="0"/>
              <a:t>Antoine Laurent</a:t>
            </a:r>
            <a:br>
              <a:rPr lang="fr-FR" sz="2800" b="1" dirty="0" smtClean="0"/>
            </a:br>
            <a:r>
              <a:rPr lang="fr-FR" sz="2400" dirty="0" smtClean="0"/>
              <a:t>30</a:t>
            </a:r>
            <a:r>
              <a:rPr lang="fr-FR" sz="2400" dirty="0" smtClean="0"/>
              <a:t> </a:t>
            </a:r>
            <a:r>
              <a:rPr lang="fr-FR" sz="2400" dirty="0" smtClean="0"/>
              <a:t>ans</a:t>
            </a:r>
            <a:endParaRPr lang="fr-FR" sz="2400" dirty="0"/>
          </a:p>
        </p:txBody>
      </p:sp>
      <p:graphicFrame>
        <p:nvGraphicFramePr>
          <p:cNvPr id="4" name="Espace réservé du contenu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5499204"/>
              </p:ext>
            </p:extLst>
          </p:nvPr>
        </p:nvGraphicFramePr>
        <p:xfrm>
          <a:off x="366193" y="1905000"/>
          <a:ext cx="9806507" cy="404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6895"/>
                <a:gridCol w="7789612"/>
              </a:tblGrid>
              <a:tr h="1270000"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Depuis</a:t>
                      </a:r>
                      <a:r>
                        <a:rPr lang="fr-FR" sz="18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octobre 2013</a:t>
                      </a:r>
                      <a:endParaRPr lang="fr-FR" sz="1800" b="1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Postdoc</a:t>
                      </a: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LIMSI 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Encadrement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: Jean-Luc Gauvain et Lori </a:t>
                      </a:r>
                      <a:r>
                        <a:rPr lang="fr-FR" sz="1800" b="0" baseline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Lamel</a:t>
                      </a:r>
                      <a:endParaRPr lang="fr-FR" sz="1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Equipe « Traitement du Langage Parlé »</a:t>
                      </a:r>
                      <a:endParaRPr lang="fr-FR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1638"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2009 – 2013</a:t>
                      </a:r>
                      <a:endParaRPr lang="fr-F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PAST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LIUM / Spécinov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Maitre de conférence associé à mi-temps</a:t>
                      </a:r>
                      <a:r>
                        <a:rPr lang="fr-FR" sz="180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ingénieur de recherche</a:t>
                      </a:r>
                      <a:endParaRPr lang="fr-FR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041638"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2007 – 2010</a:t>
                      </a:r>
                      <a:endParaRPr lang="fr-FR" sz="18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8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Doctorat mention informatique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accent1"/>
                          </a:solidFill>
                        </a:rPr>
                        <a:t>LIUM / Spécinov</a:t>
                      </a:r>
                    </a:p>
                    <a:p>
                      <a:r>
                        <a:rPr lang="fr-FR" sz="18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Sujet : « </a:t>
                      </a:r>
                      <a:r>
                        <a:rPr lang="fr-FR" sz="1800" b="0" u="sng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Auto-adaptation</a:t>
                      </a:r>
                      <a:r>
                        <a:rPr lang="fr-FR" sz="1800" b="0" u="sng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et reconnaissance automatique de la parole</a:t>
                      </a:r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 »</a:t>
                      </a:r>
                    </a:p>
                    <a:p>
                      <a:pPr marL="0" marR="0" lvl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Encadrement : Paul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Deléglise</a:t>
                      </a:r>
                      <a:r>
                        <a:rPr kumimoji="0" lang="fr-FR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et Sylvain </a:t>
                      </a:r>
                      <a:r>
                        <a:rPr kumimoji="0" lang="fr-FR" sz="18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Meignier</a:t>
                      </a:r>
                      <a:endParaRPr lang="fr-FR" sz="1800" b="0" baseline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  <a:p>
                      <a:r>
                        <a:rPr lang="fr-FR" sz="18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Thèse soutenue le 28 juin 2010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1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8963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/>
          <p:cNvSpPr txBox="1">
            <a:spLocks/>
          </p:cNvSpPr>
          <p:nvPr/>
        </p:nvSpPr>
        <p:spPr>
          <a:xfrm>
            <a:off x="642060" y="194255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Développement d’un SRAP avec peu de ressources annotées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56789"/>
            <a:ext cx="5976523" cy="560349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6230523" y="5469011"/>
            <a:ext cx="3020453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Décodage de données audio provenant d’Internet avec GMM et DNN estimés sur peu de données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5827110" y="2480480"/>
            <a:ext cx="1374600" cy="2540251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5691484" y="1523043"/>
            <a:ext cx="22274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Filtrage des transcriptions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7354109" y="2438625"/>
            <a:ext cx="3149629" cy="2791303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781450" y="5252123"/>
            <a:ext cx="390718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Apprentissage de modèles :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GMM / GMM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DNN / GMM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Unsup</a:t>
            </a:r>
            <a:r>
              <a:rPr lang="fr-FR" b="1" dirty="0" smtClean="0"/>
              <a:t> GMM / DNN *</a:t>
            </a:r>
          </a:p>
          <a:p>
            <a:pPr marL="342900" indent="-342900">
              <a:buFontTx/>
              <a:buChar char="-"/>
            </a:pPr>
            <a:r>
              <a:rPr lang="fr-FR" b="1" dirty="0" err="1" smtClean="0"/>
              <a:t>Unsu</a:t>
            </a:r>
            <a:r>
              <a:rPr lang="fr-FR" b="1" dirty="0" err="1" smtClean="0"/>
              <a:t>p</a:t>
            </a:r>
            <a:r>
              <a:rPr lang="fr-FR" b="1" dirty="0" smtClean="0"/>
              <a:t> DNN / DNN</a:t>
            </a:r>
            <a:endParaRPr lang="fr-FR" dirty="0" smtClean="0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75" y="1846890"/>
            <a:ext cx="10072535" cy="49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73921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816100"/>
            <a:ext cx="9309100" cy="3924300"/>
          </a:xfrm>
          <a:prstGeom prst="rect">
            <a:avLst/>
          </a:prstGeom>
        </p:spPr>
      </p:pic>
      <p:sp>
        <p:nvSpPr>
          <p:cNvPr id="3" name="Titre 1"/>
          <p:cNvSpPr txBox="1">
            <a:spLocks/>
          </p:cNvSpPr>
          <p:nvPr/>
        </p:nvSpPr>
        <p:spPr>
          <a:xfrm>
            <a:off x="642060" y="194255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Développement d’un SRAP avec peu de ressources annotées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10246" y="2136799"/>
            <a:ext cx="4766277" cy="333221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1210246" y="5603495"/>
            <a:ext cx="433297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Première p</a:t>
            </a:r>
            <a:r>
              <a:rPr lang="fr-FR" b="1" dirty="0" smtClean="0"/>
              <a:t>asse de décodage</a:t>
            </a:r>
            <a:endParaRPr lang="fr-FR" dirty="0" smtClean="0"/>
          </a:p>
        </p:txBody>
      </p:sp>
      <p:sp>
        <p:nvSpPr>
          <p:cNvPr id="7" name="Rectangle 6"/>
          <p:cNvSpPr/>
          <p:nvPr/>
        </p:nvSpPr>
        <p:spPr>
          <a:xfrm>
            <a:off x="4512275" y="1628749"/>
            <a:ext cx="5184633" cy="273450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662987" y="893212"/>
            <a:ext cx="284075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Calcul des poids d’interpolation</a:t>
            </a:r>
            <a:endParaRPr lang="fr-FR" dirty="0" smtClean="0"/>
          </a:p>
        </p:txBody>
      </p:sp>
      <p:sp>
        <p:nvSpPr>
          <p:cNvPr id="9" name="Rectangle 8"/>
          <p:cNvSpPr/>
          <p:nvPr/>
        </p:nvSpPr>
        <p:spPr>
          <a:xfrm>
            <a:off x="6781451" y="4198885"/>
            <a:ext cx="3722288" cy="116552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6075491" y="5740400"/>
            <a:ext cx="45234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Production de l’hypothèse finale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5216330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8" grpId="0"/>
      <p:bldP spid="8" grpId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642060" y="1134533"/>
            <a:ext cx="9098840" cy="1100667"/>
          </a:xfrm>
          <a:prstGeom prst="roundRect">
            <a:avLst/>
          </a:prstGeom>
          <a:solidFill>
            <a:schemeClr val="bg2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2060" y="1"/>
            <a:ext cx="9400807" cy="1134532"/>
          </a:xfrm>
        </p:spPr>
        <p:txBody>
          <a:bodyPr/>
          <a:lstStyle/>
          <a:p>
            <a:r>
              <a:rPr lang="fr-FR" sz="3600" dirty="0" smtClean="0"/>
              <a:t>Enseignement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825501" y="1134533"/>
            <a:ext cx="8521699" cy="1100667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Enseignant-vacataire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fr-FR" sz="2000" dirty="0" err="1" smtClean="0">
                <a:solidFill>
                  <a:schemeClr val="accent1"/>
                </a:solidFill>
              </a:rPr>
              <a:t>Dept</a:t>
            </a:r>
            <a:r>
              <a:rPr lang="fr-FR" sz="2000" dirty="0" smtClean="0">
                <a:solidFill>
                  <a:schemeClr val="accent1"/>
                </a:solidFill>
              </a:rPr>
              <a:t>. Informatique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                          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</a:t>
            </a:r>
            <a:r>
              <a:rPr lang="fr-FR" sz="2000" dirty="0" smtClean="0">
                <a:solidFill>
                  <a:srgbClr val="2C7C9F"/>
                </a:solidFill>
              </a:rPr>
              <a:t>l’Université </a:t>
            </a:r>
            <a:r>
              <a:rPr lang="fr-FR" sz="2000" dirty="0" smtClean="0">
                <a:solidFill>
                  <a:srgbClr val="2C7C9F"/>
                </a:solidFill>
              </a:rPr>
              <a:t>du Maine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2007 à 2009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PAST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à </a:t>
            </a:r>
            <a:r>
              <a:rPr lang="fr-FR" sz="2000" dirty="0" smtClean="0">
                <a:solidFill>
                  <a:srgbClr val="2C7C9F"/>
                </a:solidFill>
              </a:rPr>
              <a:t>l’Université </a:t>
            </a:r>
            <a:r>
              <a:rPr lang="fr-FR" sz="2000" dirty="0" smtClean="0">
                <a:solidFill>
                  <a:srgbClr val="2C7C9F"/>
                </a:solidFill>
              </a:rPr>
              <a:t>du Maine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 2009 – 2013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44112"/>
              </p:ext>
            </p:extLst>
          </p:nvPr>
        </p:nvGraphicFramePr>
        <p:xfrm>
          <a:off x="1409700" y="2303513"/>
          <a:ext cx="7937500" cy="4893732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91134"/>
                <a:gridCol w="4476116"/>
                <a:gridCol w="691549"/>
                <a:gridCol w="947616"/>
                <a:gridCol w="831085"/>
              </a:tblGrid>
              <a:tr h="309795">
                <a:tc>
                  <a:txBody>
                    <a:bodyPr/>
                    <a:lstStyle/>
                    <a:p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CM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TD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TP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L1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C2i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PHP / Publication Web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Administration système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Algorithmique et programmation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Système d’exploitation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15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19567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L2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 de données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Conduite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de projets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Topologie &amp; interconnexion des réseaux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14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L3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Programmation concourante</a:t>
                      </a:r>
                    </a:p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Base de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données</a:t>
                      </a:r>
                    </a:p>
                    <a:p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projets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24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M1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projets</a:t>
                      </a:r>
                    </a:p>
                    <a:p>
                      <a:pPr marL="0" marR="0" indent="0" algn="l" defTabSz="104287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Réseaux et télécommunications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48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10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122</a:t>
                      </a:r>
                    </a:p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746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M2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Gestion de processus métiers (</a:t>
                      </a:r>
                      <a:r>
                        <a:rPr lang="fr-FR" sz="1600" b="0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Workflows</a:t>
                      </a:r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)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4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6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30</a:t>
                      </a:r>
                      <a:endPara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43746"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M2-L3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Suivi</a:t>
                      </a:r>
                      <a:r>
                        <a:rPr lang="fr-FR" sz="1600" b="0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/ stages / alternance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</a:t>
                      </a:r>
                      <a:endParaRPr lang="fr-FR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-</a:t>
                      </a:r>
                      <a:endParaRPr lang="fr-FR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9795">
                <a:tc>
                  <a:txBody>
                    <a:bodyPr/>
                    <a:lstStyle/>
                    <a:p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Total </a:t>
                      </a:r>
                      <a:r>
                        <a:rPr lang="fr-F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</a:t>
                      </a:r>
                      <a:r>
                        <a:rPr lang="fr-FR" sz="1600" b="1" baseline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(</a:t>
                      </a:r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788h </a:t>
                      </a:r>
                      <a:r>
                        <a:rPr lang="fr-FR" sz="1600" b="1" dirty="0" err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Éq</a:t>
                      </a:r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. TD)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96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277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600" b="1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367</a:t>
                      </a:r>
                      <a:endParaRPr lang="fr-FR" sz="16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2</a:t>
            </a:fld>
            <a:endParaRPr lang="fr-FR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525136"/>
            <a:ext cx="9400807" cy="5798184"/>
          </a:xfrm>
        </p:spPr>
        <p:txBody>
          <a:bodyPr>
            <a:normAutofit/>
          </a:bodyPr>
          <a:lstStyle/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Expériences d’enseignement </a:t>
            </a:r>
            <a:endParaRPr lang="fr-F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des modules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Administration système, réseaux, conduite / gestion de projets,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workflows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Membre du jury de M1 et M2</a:t>
            </a:r>
          </a:p>
          <a:p>
            <a:pPr marL="382588" lvl="1" indent="239713" algn="just">
              <a:spcAft>
                <a:spcPts val="1200"/>
              </a:spcAft>
              <a:buClr>
                <a:schemeClr val="accent1"/>
              </a:buClr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d’un licence pro. en alternance</a:t>
            </a:r>
            <a:endParaRPr lang="fr-FR" sz="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Aft>
                <a:spcPts val="24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aux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surveillances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et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corrections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d’examens, à la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préparation de sujets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d’exercice et d’examens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/ suivi</a:t>
            </a:r>
            <a:endParaRPr lang="fr-F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2300" lvl="1" indent="-239713" algn="just"/>
            <a:r>
              <a:rPr lang="fr-F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Stagiaire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 master  recherche 2011-2012 et 2012-2013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22300" lvl="1" indent="-239713" algn="just"/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/ suivi de projets de L3 et M1 tous les ans depuis 2009</a:t>
            </a: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Enseignement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3</a:t>
            </a:fld>
            <a:endParaRPr lang="fr-FR" sz="1600" dirty="0">
              <a:solidFill>
                <a:srgbClr val="404040"/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134532"/>
            <a:ext cx="9556040" cy="578613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Domaines de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recherche</a:t>
            </a:r>
            <a:endParaRPr lang="fr-FR" sz="1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du Langage Parlé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Auto-adaptation du SRAP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Phonétisation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automatique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Apprentissage non supervisé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Traduction de la parole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/ identification du locuteur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à la campagne d’évaluation REPERE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place d’un système i-vecteur pour la société Spécinov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Automatique de la Langue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Écrite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 de détection de r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ôles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Fouille de données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Multimédia</a:t>
            </a:r>
          </a:p>
          <a:p>
            <a:pPr marL="704865" lvl="2" indent="239713" algn="just">
              <a:spcAft>
                <a:spcPts val="6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Participation au développement des plugin TVD et </a:t>
            </a:r>
            <a:r>
              <a:rPr lang="fr-FR" sz="16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Pyannote</a:t>
            </a: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4</a:t>
            </a:fld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</a:t>
            </a:r>
          </a:p>
        </p:txBody>
      </p:sp>
      <p:sp>
        <p:nvSpPr>
          <p:cNvPr id="8" name="Rectangle 7"/>
          <p:cNvSpPr/>
          <p:nvPr/>
        </p:nvSpPr>
        <p:spPr>
          <a:xfrm>
            <a:off x="492646" y="1134533"/>
            <a:ext cx="4766277" cy="2093080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100000"/>
                  <a:satMod val="120000"/>
                  <a:alpha val="25000"/>
                </a:schemeClr>
              </a:gs>
              <a:gs pos="69000">
                <a:schemeClr val="accent1">
                  <a:tint val="80000"/>
                  <a:shade val="100000"/>
                  <a:satMod val="150000"/>
                  <a:alpha val="25000"/>
                </a:schemeClr>
              </a:gs>
              <a:gs pos="100000">
                <a:schemeClr val="accent1">
                  <a:tint val="50000"/>
                  <a:shade val="100000"/>
                  <a:satMod val="150000"/>
                  <a:alpha val="25000"/>
                </a:schemeClr>
              </a:gs>
            </a:gsLst>
            <a:path path="circle">
              <a:fillToRect l="100000" t="100000" r="100000" b="100000"/>
            </a:path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195736"/>
            <a:ext cx="9400807" cy="61275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Phonétisation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automatique de noms propres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Utilisation des données audio pour extraire les </a:t>
            </a:r>
            <a:r>
              <a:rPr lang="fr-F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phonétisations</a:t>
            </a: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« réelles » des noms propres</a:t>
            </a:r>
          </a:p>
          <a:p>
            <a:pPr marL="382588" lvl="1" indent="-204788" algn="just"/>
            <a:r>
              <a:rPr lang="fr-F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Phonétisation</a:t>
            </a: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automatique à l’aide de SMT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>
              <a:spcAft>
                <a:spcPts val="600"/>
              </a:spcAft>
            </a:pP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place d’un filtrage itératif</a:t>
            </a:r>
          </a:p>
          <a:p>
            <a:pPr marL="0" indent="0" algn="just">
              <a:buNone/>
            </a:pPr>
            <a:r>
              <a:rPr lang="fr-FR" sz="1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Réordonnancement</a:t>
            </a: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automatique des hypothèses de reconnaissance</a:t>
            </a:r>
            <a:endParaRPr lang="fr-FR" sz="18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Comment diminuer le nombre d’actions nécessaire à un humain pour disposer d’une transcription ne contenant plus d’erreurs ?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Mise en place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d’un SRAP nécessitant très peu de ressources annotées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2 systèmes, l’un basé sur STK, l’autre développé avec </a:t>
            </a:r>
            <a:r>
              <a:rPr lang="fr-F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Kaldi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« </a:t>
            </a:r>
            <a:r>
              <a:rPr lang="fr-FR" sz="17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From</a:t>
            </a: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scratch »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DNN / GMM</a:t>
            </a:r>
            <a:endParaRPr lang="fr-FR" sz="1700" dirty="0" smtClean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  <a:p>
            <a:pPr marL="0" indent="0" algn="just">
              <a:buNone/>
            </a:pPr>
            <a:r>
              <a:rPr lang="fr-FR" sz="18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Adaptation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d’un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SRAP </a:t>
            </a: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pour le décodage d’enregistrements très hétérogènes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2588" lvl="1" indent="-204788" algn="just"/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Interpolation à la volée de 80 modèles de langage en prenant en compte les mesures de confiance d’une première passe de transcri</a:t>
            </a: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ption</a:t>
            </a:r>
            <a:endParaRPr lang="fr-FR" sz="1700" dirty="0">
              <a:solidFill>
                <a:schemeClr val="tx1">
                  <a:lumMod val="75000"/>
                  <a:lumOff val="25000"/>
                </a:schemeClr>
              </a:solidFill>
              <a:sym typeface="Wingding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rgbClr val="404040"/>
                </a:solidFill>
              </a:rPr>
              <a:pPr/>
              <a:t>5</a:t>
            </a:fld>
            <a:endParaRPr lang="fr-FR" sz="1600" dirty="0">
              <a:solidFill>
                <a:srgbClr val="404040"/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 – Traitement du langage parlé</a:t>
            </a:r>
            <a:endParaRPr kumimoji="0" lang="fr-FR" sz="3600" b="0" i="0" u="none" strike="noStrike" kern="1200" cap="none" spc="0" normalizeH="0" baseline="0" noProof="0" dirty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42900" y="1764666"/>
            <a:ext cx="9699967" cy="555865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Publications</a:t>
            </a: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1 article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de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journal international </a:t>
            </a:r>
            <a:r>
              <a:rPr lang="fr-FR" sz="1600" dirty="0" smtClean="0">
                <a:solidFill>
                  <a:schemeClr val="accent1"/>
                </a:solidFill>
                <a:cs typeface="News Gothic MT (Corps)"/>
              </a:rPr>
              <a:t>[CSL</a:t>
            </a:r>
            <a:r>
              <a:rPr lang="fr-FR" sz="1600" dirty="0" smtClean="0">
                <a:solidFill>
                  <a:schemeClr val="accent1"/>
                </a:solidFill>
                <a:cs typeface="News Gothic MT (Corps)"/>
              </a:rPr>
              <a:t>’</a:t>
            </a:r>
            <a:r>
              <a:rPr lang="fr-FR" sz="1600" dirty="0" smtClean="0">
                <a:solidFill>
                  <a:schemeClr val="accent1"/>
                </a:solidFill>
                <a:cs typeface="News Gothic MT (Corps)"/>
              </a:rPr>
              <a:t>14] </a:t>
            </a:r>
            <a:r>
              <a:rPr lang="fr-FR" sz="1600" dirty="0" smtClean="0">
                <a:solidFill>
                  <a:schemeClr val="tx1"/>
                </a:solidFill>
                <a:cs typeface="News Gothic MT (Corps)"/>
              </a:rPr>
              <a:t>(+1 article en cours de rédaction)</a:t>
            </a:r>
            <a:endParaRPr lang="fr-FR" sz="1600" dirty="0" smtClean="0">
              <a:solidFill>
                <a:schemeClr val="tx1"/>
              </a:solidFill>
              <a:cs typeface="News Gothic MT (Corps)"/>
            </a:endParaRP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9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conférences internationales 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[LREC’08, ICASSP’09, Interspeech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’09, CMU SPUD’10, Interspeech’10, ICASSP’11, ICASSP’12, SLTU’14, Odyssey’14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] </a:t>
            </a:r>
            <a:r>
              <a:rPr lang="fr-FR" sz="1600" dirty="0" smtClean="0">
                <a:solidFill>
                  <a:srgbClr val="000000"/>
                </a:solidFill>
                <a:cs typeface="News Gothic MT (Corps)"/>
              </a:rPr>
              <a:t>(+2 interspeech</a:t>
            </a:r>
            <a:r>
              <a:rPr lang="fr-FR" sz="1600" dirty="0" smtClean="0">
                <a:solidFill>
                  <a:srgbClr val="000000"/>
                </a:solidFill>
                <a:cs typeface="News Gothic MT (Corps)"/>
              </a:rPr>
              <a:t>’14 et 1 ISCSLP’14 en attente)</a:t>
            </a:r>
            <a:endParaRPr lang="fr-FR" sz="1600" dirty="0" smtClean="0">
              <a:solidFill>
                <a:srgbClr val="000000"/>
              </a:solidFill>
              <a:cs typeface="News Gothic MT (Corps)"/>
            </a:endParaRPr>
          </a:p>
          <a:p>
            <a:pPr marL="382588" lvl="1" indent="-204788" algn="just">
              <a:spcAft>
                <a:spcPts val="12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8 </a:t>
            </a: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conférences nationales 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[JEP</a:t>
            </a:r>
            <a:r>
              <a:rPr lang="fr-FR" sz="1600" dirty="0" smtClean="0">
                <a:solidFill>
                  <a:srgbClr val="2C7C9F"/>
                </a:solidFill>
                <a:cs typeface="News Gothic MT (Corps)"/>
              </a:rPr>
              <a:t>’08, JEP’10, JEP’12, JEP’14x5]</a:t>
            </a:r>
            <a:endParaRPr lang="fr-FR" sz="1600" dirty="0" smtClean="0">
              <a:solidFill>
                <a:srgbClr val="2C7C9F"/>
              </a:solidFill>
              <a:cs typeface="News Gothic MT (Corps)"/>
            </a:endParaRPr>
          </a:p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Depuis octobre 2013</a:t>
            </a:r>
            <a:endParaRPr lang="fr-FR" sz="1600" b="1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382588" lvl="1" indent="-204788" algn="just"/>
            <a:r>
              <a:rPr lang="fr-FR" sz="1600" u="sng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5 soumissions dans des conférences internationales et 5 papiers au JEP</a:t>
            </a:r>
            <a:endParaRPr lang="fr-FR" sz="1600" u="sng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622300" lvl="2" indent="-177800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SLTU’14, Odyssey’14 (+3 articles de conférences en attente + 1 article de revue en cours)</a:t>
            </a:r>
            <a:endParaRPr lang="fr-FR" sz="1600" u="sng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622300" lvl="2" indent="-177800" algn="just">
              <a:spcAft>
                <a:spcPts val="1800"/>
              </a:spcAft>
            </a:pPr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5 papiers aux JEP avec différentes équipes</a:t>
            </a:r>
          </a:p>
          <a:p>
            <a:pPr marL="0" indent="0" algn="just">
              <a:buNone/>
            </a:pPr>
            <a:r>
              <a:rPr lang="fr-FR" sz="1600" b="1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Autres activités</a:t>
            </a:r>
            <a:endParaRPr lang="fr-FR" sz="1600" b="1" dirty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382588" lvl="1" indent="-204788" algn="just"/>
            <a:r>
              <a:rPr lang="fr-FR" sz="1600" dirty="0" smtClean="0">
                <a:solidFill>
                  <a:schemeClr val="tx1">
                    <a:lumMod val="75000"/>
                    <a:lumOff val="25000"/>
                  </a:schemeClr>
                </a:solidFill>
                <a:cs typeface="News Gothic MT (Corps)"/>
              </a:rPr>
              <a:t>Participation à la rédaction de projets ANR CONTINT</a:t>
            </a:r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  <a:p>
            <a:pPr marL="444500" lvl="2" indent="0" algn="just">
              <a:spcAft>
                <a:spcPts val="1800"/>
              </a:spcAft>
              <a:buNone/>
            </a:pPr>
            <a:endParaRPr lang="fr-FR" sz="1600" dirty="0" smtClean="0">
              <a:solidFill>
                <a:schemeClr val="tx1">
                  <a:lumMod val="75000"/>
                  <a:lumOff val="25000"/>
                </a:schemeClr>
              </a:solidFill>
              <a:cs typeface="News Gothic MT (Corps)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6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Recherche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42060" y="1346272"/>
            <a:ext cx="9400807" cy="5977048"/>
          </a:xfrm>
        </p:spPr>
        <p:txBody>
          <a:bodyPr>
            <a:normAutofit lnSpcReduction="10000"/>
          </a:bodyPr>
          <a:lstStyle/>
          <a:p>
            <a:pPr marL="0" lvl="1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informatique &amp;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</a:t>
            </a:r>
            <a:r>
              <a:rPr lang="fr-F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d’enseignements </a:t>
            </a:r>
            <a:r>
              <a:rPr lang="fr-FR" sz="2000" b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du L1 au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M2</a:t>
            </a:r>
            <a:endParaRPr lang="fr-FR" sz="20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Positionnement par rapport à la fiche de poste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Génie logiciel / modélisation :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expérience de chef de projet, conception d’applications commercialisées</a:t>
            </a: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Algorithmique 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industrielle et académique, développement de logiciels pour de grands comptes, algorithmes complexes</a:t>
            </a: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Programmation Objet 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formation universitaire, développement en C#, C++, Java</a:t>
            </a: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Connaissances, compétences en IHM 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master CHM, langage de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prototypage d’IHM « 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Balsamiq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 », logiciel </a:t>
            </a:r>
            <a:r>
              <a:rPr lang="fr-FR" sz="20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Captoo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83835" lvl="1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Systèmes embarqués / architecture :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responsable du module « Administration système »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Encadrement des étudiants,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alternance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relations entreprises, p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ôle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recrutement</a:t>
            </a:r>
          </a:p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Produire un enseignement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adapté au public visé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travailler de manière conjointe avec l’équipe enseignante.</a:t>
            </a:r>
          </a:p>
          <a:p>
            <a:pPr marL="0" indent="0" algn="just">
              <a:buNone/>
            </a:pP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buNone/>
            </a:pPr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Intégration au poste</a:t>
            </a:r>
          </a:p>
          <a:p>
            <a:pPr marL="0" marR="0" lvl="0" indent="0" algn="ctr" defTabSz="104287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3600" noProof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Enseignement</a:t>
            </a:r>
            <a:endParaRPr kumimoji="0" lang="fr-FR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7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à coins arrondis 5"/>
          <p:cNvSpPr/>
          <p:nvPr/>
        </p:nvSpPr>
        <p:spPr>
          <a:xfrm>
            <a:off x="389446" y="5469010"/>
            <a:ext cx="10000538" cy="1854309"/>
          </a:xfrm>
          <a:prstGeom prst="roundRect">
            <a:avLst>
              <a:gd name="adj" fmla="val 9119"/>
            </a:avLst>
          </a:prstGeom>
          <a:solidFill>
            <a:schemeClr val="bg2">
              <a:alpha val="49000"/>
            </a:schemeClr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9447" y="1525135"/>
            <a:ext cx="10000537" cy="57981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Réduction du gap entre l’humain et la machine dans le cadre de la transcription de la parole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de la parole spontanée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7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 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parole superposée, petits tours de parole, </a:t>
            </a:r>
            <a:r>
              <a:rPr lang="fr-FR" sz="1900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disfluences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Robustesse du système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fr-FR" sz="17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</a:t>
            </a:r>
            <a:r>
              <a:rPr lang="fr-FR" sz="1900" b="1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 </a:t>
            </a: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Rendre le système moins dépendant des conditions d’apprentissage (vocabulaire, façon de parler, bruit, langue ?)</a:t>
            </a:r>
          </a:p>
          <a:p>
            <a:pPr marL="342900" indent="-342900" algn="just">
              <a:buClr>
                <a:schemeClr val="accent1"/>
              </a:buClr>
              <a:buSzPct val="90000"/>
              <a:buFont typeface="+mj-ea"/>
              <a:buAutoNum type="circleNumDbPlain"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Systèmes spécifiques 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pour </a:t>
            </a: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  <a:sym typeface="Wingdings"/>
              </a:rPr>
              <a:t>des applications différentes de la transcription</a:t>
            </a:r>
            <a:endParaRPr lang="fr-FR" sz="1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43228" indent="-244475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  <a:p>
            <a:pPr marL="243228" indent="-244475" algn="just">
              <a:buClr>
                <a:schemeClr val="accent1"/>
              </a:buClr>
              <a:buNone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Intégration au sein de l’équipe LST</a:t>
            </a:r>
          </a:p>
          <a:p>
            <a:pPr marL="185738" lvl="1" indent="0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Renforcement de l’équipe traitement de la parole</a:t>
            </a:r>
            <a:endParaRPr lang="fr-FR" sz="19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185738" lvl="1" indent="0" algn="just">
              <a:buClr>
                <a:schemeClr val="accent1"/>
              </a:buClr>
              <a:buNone/>
            </a:pPr>
            <a:r>
              <a:rPr lang="fr-FR" sz="19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Montage de projets / collaborations avec d’autres partenaires</a:t>
            </a:r>
          </a:p>
          <a:p>
            <a:pPr marL="185738" lvl="1" indent="0" algn="just">
              <a:buClr>
                <a:schemeClr val="accent1"/>
              </a:buClr>
              <a:buNone/>
            </a:pPr>
            <a:r>
              <a:rPr lang="fr-FR" sz="19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Recherche reproductible</a:t>
            </a:r>
            <a:endParaRPr lang="fr-FR" sz="1900" b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Titre 1"/>
          <p:cNvSpPr txBox="1">
            <a:spLocks/>
          </p:cNvSpPr>
          <p:nvPr/>
        </p:nvSpPr>
        <p:spPr>
          <a:xfrm>
            <a:off x="642060" y="1"/>
            <a:ext cx="9400807" cy="1134532"/>
          </a:xfrm>
          <a:prstGeom prst="rect">
            <a:avLst/>
          </a:prstGeom>
        </p:spPr>
        <p:txBody>
          <a:bodyPr vert="horz" lIns="104287" tIns="52144" rIns="104287" bIns="52144" rtlCol="0" anchor="b" anchorCtr="0">
            <a:noAutofit/>
          </a:bodyPr>
          <a:lstStyle/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Intégration au poste</a:t>
            </a:r>
          </a:p>
          <a:p>
            <a:pPr lvl="0" algn="ctr" defTabSz="1042873">
              <a:spcBef>
                <a:spcPct val="0"/>
              </a:spcBef>
              <a:defRPr/>
            </a:pPr>
            <a:r>
              <a:rPr lang="fr-FR" sz="3600" dirty="0" smtClean="0">
                <a:solidFill>
                  <a:schemeClr val="accent1"/>
                </a:solidFill>
              </a:rPr>
              <a:t>Recherche </a:t>
            </a:r>
            <a:r>
              <a:rPr lang="fr-FR" sz="3600" dirty="0" smtClean="0">
                <a:solidFill>
                  <a:schemeClr val="accent1"/>
                </a:solidFill>
              </a:rPr>
              <a:t>– équipe LST </a:t>
            </a:r>
            <a:endParaRPr lang="fr-FR" sz="3600" i="1" dirty="0">
              <a:solidFill>
                <a:schemeClr val="accent1"/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5D910-C4D6-7E48-8B95-1361AC068B9B}" type="slidenum">
              <a:rPr lang="fr-FR" sz="160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pPr/>
              <a:t>8</a:t>
            </a:fld>
            <a:endParaRPr lang="fr-F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66194" y="165101"/>
            <a:ext cx="9676673" cy="1269956"/>
          </a:xfrm>
        </p:spPr>
        <p:txBody>
          <a:bodyPr/>
          <a:lstStyle/>
          <a:p>
            <a:pPr algn="l"/>
            <a:r>
              <a:rPr lang="fr-FR" sz="2800" b="1" dirty="0" smtClean="0"/>
              <a:t>Résumé</a:t>
            </a:r>
            <a:br>
              <a:rPr lang="fr-FR" sz="2800" b="1" dirty="0" smtClean="0"/>
            </a:br>
            <a:endParaRPr lang="fr-FR" sz="2400" dirty="0"/>
          </a:p>
        </p:txBody>
      </p:sp>
      <p:sp>
        <p:nvSpPr>
          <p:cNvPr id="6" name="Espace réservé du contenu 5"/>
          <p:cNvSpPr>
            <a:spLocks noGrp="1"/>
          </p:cNvSpPr>
          <p:nvPr>
            <p:ph idx="1"/>
          </p:nvPr>
        </p:nvSpPr>
        <p:spPr>
          <a:xfrm>
            <a:off x="642060" y="1435057"/>
            <a:ext cx="9400807" cy="555865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Domaine de recherche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du Langage Parlé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Segmentation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/ identification du locuteur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Traitement </a:t>
            </a: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Automatique de la Langue Écrite</a:t>
            </a:r>
          </a:p>
          <a:p>
            <a:pPr marL="382588" lvl="1" indent="239713" algn="just">
              <a:spcAft>
                <a:spcPts val="600"/>
              </a:spcAft>
            </a:pPr>
            <a:r>
              <a:rPr lang="fr-FR" sz="1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Multimédia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18 publications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1 article de journal, 9 articles de conférences internationales, 8 articles de conférences nationales (+3 en attente)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chef de projet 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: encadrement d’une é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quipe de développeur, commercialisation d’applications. </a:t>
            </a:r>
          </a:p>
          <a:p>
            <a:pPr marL="0" indent="0" algn="just">
              <a:spcAft>
                <a:spcPts val="600"/>
              </a:spcAft>
              <a:buNone/>
            </a:pP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Expérience de 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ma</a:t>
            </a:r>
            <a:r>
              <a:rPr lang="fr-F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ître de conférence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associé : r</a:t>
            </a:r>
            <a:r>
              <a:rPr lang="fr-FR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esponsable de plusieurs modules d’enseignements, responsable d’une licence professionnelle.</a:t>
            </a:r>
            <a:endParaRPr lang="fr-FR" sz="2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just"/>
            <a:endParaRPr lang="fr-F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se">
  <a:themeElements>
    <a:clrScheme name="Bris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ise">
      <a:majorFont>
        <a:latin typeface="News Gothic MT"/>
        <a:ea typeface=""/>
        <a:cs typeface=""/>
        <a:font script="Jpan" typeface="ＭＳ Ｐゴシック"/>
      </a:majorFont>
      <a:minorFont>
        <a:latin typeface="News Gothic MT"/>
        <a:ea typeface=""/>
        <a:cs typeface=""/>
        <a:font script="Jpan" typeface="ＭＳ Ｐゴシック"/>
      </a:minorFont>
    </a:fontScheme>
    <a:fmtScheme name="Bris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Brise.thmx</Template>
  <TotalTime>2383</TotalTime>
  <Words>782</Words>
  <Application>Microsoft Macintosh PowerPoint</Application>
  <PresentationFormat>Personnalisé</PresentationFormat>
  <Paragraphs>207</Paragraphs>
  <Slides>12</Slides>
  <Notes>9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3" baseType="lpstr">
      <vt:lpstr>Brise</vt:lpstr>
      <vt:lpstr>Antoine Laurent 30 ans</vt:lpstr>
      <vt:lpstr>Enseignement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Résumé 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Camille Guinaudeau 11 août 1983 camille.guinaudeau@irisa.fr</dc:title>
  <dc:creator>macadm</dc:creator>
  <cp:lastModifiedBy>Antoine Laurent</cp:lastModifiedBy>
  <cp:revision>153</cp:revision>
  <cp:lastPrinted>2012-05-08T09:57:12Z</cp:lastPrinted>
  <dcterms:created xsi:type="dcterms:W3CDTF">2012-05-16T05:00:16Z</dcterms:created>
  <dcterms:modified xsi:type="dcterms:W3CDTF">2014-05-07T14:38:05Z</dcterms:modified>
</cp:coreProperties>
</file>