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429" autoAdjust="0"/>
  </p:normalViewPr>
  <p:slideViewPr>
    <p:cSldViewPr snapToGrid="0">
      <p:cViewPr varScale="1">
        <p:scale>
          <a:sx n="81" d="100"/>
          <a:sy n="81" d="100"/>
        </p:scale>
        <p:origin x="7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35A-3C59-48C2-96AE-104AC286FF6B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3D5AC-ED7A-45AB-BA68-058E23153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6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Python : Manipulation de données via les lib, plus rapide que javascript pour traiter des données en masse. Plus utilisé dans le monde de la data = plus de personne peuvent le maintenir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D5AC-ED7A-45AB-BA68-058E23153F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AC74F-AE2E-99F4-C969-B4CCC73C6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B33D51-3FE7-B3D6-28C6-947D78C0B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0C19-DF14-33B2-8724-1C81B77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C030-6BD3-F19D-705B-00A1993F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642E0-851C-FFF4-2BB9-F5338D7B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BF92-1A64-9999-6866-93C27225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AC7FC9-AB26-BF39-C03F-2DCE43AB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7983F-8575-8392-705E-028A7D55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31D982-5F1F-54E1-9B28-6F351545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A3CC3-F0C0-88E7-30BF-81687EFA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68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2F34D3-F737-99E4-2FD1-B9301FA9D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7E198D-3B38-21C3-C3E1-021F07BA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73799-C3A1-C75A-3D20-C3D6739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73220-5040-19AB-92E2-9424134D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B105F-4980-48A6-F363-0ADABDD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5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572C7-3300-0A2F-DF31-17BFFE33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B4DA9-9723-5BEF-8A0C-8B0B7212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8B6AE-D6C6-22F8-AE1D-54044C0B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F40F7-F4B0-509D-7969-F4FF2379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1E3BB-A67E-F846-4569-EA49A10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421F0-9D42-5E79-F6EE-62CA5DE8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224AA4-1C40-B8D9-5736-EE969EC8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AF6C8-321E-3B21-593E-9E4B4FA1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B9D38-6038-3CE5-22F6-DFFD1A6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81E94-6443-D346-CA83-013CE9C1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66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AAA46-BCA1-3C9D-3653-ED749356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A8E64-517B-C9E9-3D85-B17092883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8E00AD-22ED-B68A-66AD-6ECA6E4F2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93664-9A27-1287-2DD4-C51ED149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ADCC7-FD3C-7CDF-8127-6F1DF4B4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304401-8134-4EE2-B39B-950C9E36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3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02BC8-4109-6928-03FC-652560B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5148D6-1D7C-E200-3803-B9C9B207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EC9B49-4842-1325-32A7-1572A3BF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8F9D7B-3228-BB87-62FE-C85E5453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CDEB39-DCA9-FEEA-B5A9-0AB81C2A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C31D1D-7162-9A52-1FAB-A257440B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4FA866-D211-9953-DC0A-E477607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C89E1D-C12A-2DBC-E698-470EC7F0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6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8495C-AF30-6599-BAF6-20961B1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D545B4-46B0-36D2-BC73-B6AA6F3F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5394AB-0FCE-0DCC-AB55-10F2692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6C00D0-3770-8E3E-11CB-360C9AD4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F824FC-7BD0-EB19-1E1D-65E99516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8FAC9E-E4AE-0926-6C4D-03A91310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CAF3AA-3390-31E8-F3B6-5545F3C5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18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0A2B8-1937-F277-8EC6-57E77EBF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ACEFD-4C78-362B-9A4C-21D43D9F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2EEBFE-1217-7454-17C6-12111157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5D1B5-8964-54E2-305A-CC8B0FEF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8BF29-45AF-33AF-0FAB-96CAA0A3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D46B10-446C-5EEE-C10D-66FDC18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8FABF-F193-9270-8703-540440A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0A10A3-1EC6-9589-8FA8-4DE4181F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2AB055-9D76-8025-CC05-178B8901D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5FAB10-3E12-0A41-1FA0-A9BA53D7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1D19A9-2403-5AB1-4E57-56D94C6D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33BE85-FB9E-E837-0896-0A6C812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02364-8B4D-2265-3B8C-ED3702D8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7F38E-683E-33B7-1759-5CDC207B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C28FD-1382-8150-76DA-AC30142C1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8BF76-F3B1-9169-8CEA-F6A547061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861CA-AFBF-5601-8AA5-A2BA1350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5490A-135A-D1A5-9F0E-865F58D3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draft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CC5886-A325-2CAA-1700-9A352D332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4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FF28A-2774-439B-6A29-35D99881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086C6-94F8-6C0C-6B05-C177A1CB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8020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Rappel du brief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Architecture du pipeline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Problèmes rencontrés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Opportunités Business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Features</a:t>
            </a:r>
            <a:r>
              <a:rPr lang="fr-FR" dirty="0"/>
              <a:t> à développer</a:t>
            </a:r>
          </a:p>
        </p:txBody>
      </p:sp>
    </p:spTree>
    <p:extLst>
      <p:ext uri="{BB962C8B-B14F-4D97-AF65-F5344CB8AC3E}">
        <p14:creationId xmlns:p14="http://schemas.microsoft.com/office/powerpoint/2010/main" val="358728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brief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 pipeline pour intégrer les données vaccinales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Fournir des infos intéressantes pour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PM,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data </a:t>
            </a:r>
            <a:r>
              <a:rPr lang="fr-FR" dirty="0" err="1"/>
              <a:t>core</a:t>
            </a:r>
            <a:r>
              <a:rPr lang="fr-FR" dirty="0"/>
              <a:t> team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66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F2652C9E-2E41-C578-AE1B-F8CE67C3E306}"/>
              </a:ext>
            </a:extLst>
          </p:cNvPr>
          <p:cNvSpPr/>
          <p:nvPr/>
        </p:nvSpPr>
        <p:spPr>
          <a:xfrm>
            <a:off x="5938887" y="4610879"/>
            <a:ext cx="1289901" cy="1390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V="1">
            <a:off x="1479606" y="2267146"/>
            <a:ext cx="640624" cy="3089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34DD01DB-0109-3F95-77EE-49405607542C}"/>
              </a:ext>
            </a:extLst>
          </p:cNvPr>
          <p:cNvSpPr/>
          <p:nvPr/>
        </p:nvSpPr>
        <p:spPr>
          <a:xfrm>
            <a:off x="1479606" y="447150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281245" y="584462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120230" y="2267146"/>
            <a:ext cx="1060103" cy="2204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142047-726A-60B0-5806-88FD97216F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4525" y="5356452"/>
            <a:ext cx="2484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Procédé 45">
            <a:extLst>
              <a:ext uri="{FF2B5EF4-FFF2-40B4-BE49-F238E27FC236}">
                <a16:creationId xmlns:a16="http://schemas.microsoft.com/office/drawing/2014/main" id="{55C220EC-942F-668A-AE6D-A7DD404A07F3}"/>
              </a:ext>
            </a:extLst>
          </p:cNvPr>
          <p:cNvSpPr/>
          <p:nvPr/>
        </p:nvSpPr>
        <p:spPr>
          <a:xfrm>
            <a:off x="544391" y="4182351"/>
            <a:ext cx="10216305" cy="2232974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3652886" y="3767016"/>
            <a:ext cx="23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Pipeline de données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6D325A8-EDBF-14F0-9482-9A2E538199EC}"/>
              </a:ext>
            </a:extLst>
          </p:cNvPr>
          <p:cNvSpPr txBox="1"/>
          <p:nvPr/>
        </p:nvSpPr>
        <p:spPr>
          <a:xfrm rot="16911197">
            <a:off x="753738" y="3104770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Request</a:t>
            </a:r>
            <a:r>
              <a:rPr lang="fr-FR" sz="1200" b="1" i="1" dirty="0"/>
              <a:t> URLs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7E2F80-14E4-9E95-EDCA-AB83CA8C6E08}"/>
              </a:ext>
            </a:extLst>
          </p:cNvPr>
          <p:cNvSpPr txBox="1"/>
          <p:nvPr/>
        </p:nvSpPr>
        <p:spPr>
          <a:xfrm rot="3836705">
            <a:off x="2003108" y="3060325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Returns</a:t>
            </a:r>
            <a:r>
              <a:rPr lang="fr-FR" sz="1200" b="1" i="1" dirty="0"/>
              <a:t> .csv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652886" y="489835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Feed</a:t>
            </a:r>
            <a:r>
              <a:rPr lang="fr-FR" sz="1200" b="1" i="1" dirty="0"/>
              <a:t> </a:t>
            </a:r>
            <a:r>
              <a:rPr lang="fr-FR" sz="1200" b="1" i="1" dirty="0" err="1"/>
              <a:t>database</a:t>
            </a:r>
            <a:endParaRPr lang="fr-FR" sz="1200" b="1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FFA1CCA-1C46-D12E-0335-F2D26220DC5B}"/>
              </a:ext>
            </a:extLst>
          </p:cNvPr>
          <p:cNvSpPr txBox="1"/>
          <p:nvPr/>
        </p:nvSpPr>
        <p:spPr>
          <a:xfrm>
            <a:off x="5264520" y="672001"/>
            <a:ext cx="598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Maintenable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</p:txBody>
      </p:sp>
      <p:sp>
        <p:nvSpPr>
          <p:cNvPr id="20" name="Organigramme : Procédé 19">
            <a:extLst>
              <a:ext uri="{FF2B5EF4-FFF2-40B4-BE49-F238E27FC236}">
                <a16:creationId xmlns:a16="http://schemas.microsoft.com/office/drawing/2014/main" id="{80293B2D-1663-525B-70DB-143206C8531B}"/>
              </a:ext>
            </a:extLst>
          </p:cNvPr>
          <p:cNvSpPr/>
          <p:nvPr/>
        </p:nvSpPr>
        <p:spPr>
          <a:xfrm>
            <a:off x="8344559" y="4413895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E656522-05E3-E2A5-01E1-C1F79F157E73}"/>
              </a:ext>
            </a:extLst>
          </p:cNvPr>
          <p:cNvCxnSpPr>
            <a:cxnSpLocks/>
            <a:stCxn id="4" idx="4"/>
            <a:endCxn id="20" idx="1"/>
          </p:cNvCxnSpPr>
          <p:nvPr/>
        </p:nvCxnSpPr>
        <p:spPr>
          <a:xfrm flipV="1">
            <a:off x="7228788" y="5298838"/>
            <a:ext cx="1115771" cy="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F2652C9E-2E41-C578-AE1B-F8CE67C3E306}"/>
              </a:ext>
            </a:extLst>
          </p:cNvPr>
          <p:cNvSpPr/>
          <p:nvPr/>
        </p:nvSpPr>
        <p:spPr>
          <a:xfrm>
            <a:off x="5938887" y="4610879"/>
            <a:ext cx="1289901" cy="1390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V="1">
            <a:off x="1479606" y="2333134"/>
            <a:ext cx="495310" cy="3023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34DD01DB-0109-3F95-77EE-49405607542C}"/>
              </a:ext>
            </a:extLst>
          </p:cNvPr>
          <p:cNvSpPr/>
          <p:nvPr/>
        </p:nvSpPr>
        <p:spPr>
          <a:xfrm>
            <a:off x="1479606" y="447150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135931" y="650450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74916" y="2333134"/>
            <a:ext cx="1213501" cy="2138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142047-726A-60B0-5806-88FD97216F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4525" y="5356452"/>
            <a:ext cx="2484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Procédé 45">
            <a:extLst>
              <a:ext uri="{FF2B5EF4-FFF2-40B4-BE49-F238E27FC236}">
                <a16:creationId xmlns:a16="http://schemas.microsoft.com/office/drawing/2014/main" id="{55C220EC-942F-668A-AE6D-A7DD404A07F3}"/>
              </a:ext>
            </a:extLst>
          </p:cNvPr>
          <p:cNvSpPr/>
          <p:nvPr/>
        </p:nvSpPr>
        <p:spPr>
          <a:xfrm>
            <a:off x="544392" y="4182351"/>
            <a:ext cx="10168002" cy="2232974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4298623" y="3782581"/>
            <a:ext cx="23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Pipeline de données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6D325A8-EDBF-14F0-9482-9A2E538199EC}"/>
              </a:ext>
            </a:extLst>
          </p:cNvPr>
          <p:cNvSpPr txBox="1"/>
          <p:nvPr/>
        </p:nvSpPr>
        <p:spPr>
          <a:xfrm rot="17148324">
            <a:off x="709700" y="2989587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Request</a:t>
            </a:r>
            <a:r>
              <a:rPr lang="fr-FR" sz="1200" b="1" i="1" dirty="0"/>
              <a:t> URLs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7E2F80-14E4-9E95-EDCA-AB83CA8C6E08}"/>
              </a:ext>
            </a:extLst>
          </p:cNvPr>
          <p:cNvSpPr txBox="1"/>
          <p:nvPr/>
        </p:nvSpPr>
        <p:spPr>
          <a:xfrm rot="3815048">
            <a:off x="1731445" y="2817960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Returns</a:t>
            </a:r>
            <a:r>
              <a:rPr lang="fr-FR" sz="1200" b="1" i="1" dirty="0"/>
              <a:t> .csv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D1B43-EE2D-503D-1AF2-301965DF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83" y="4785646"/>
            <a:ext cx="1183113" cy="11778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DF25E-A943-5E63-4776-2E57E101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81" y="5095686"/>
            <a:ext cx="985953" cy="10177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652886" y="489835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Sql</a:t>
            </a:r>
            <a:r>
              <a:rPr lang="fr-FR" sz="1200" b="1" i="1" dirty="0"/>
              <a:t> Python scripts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D6984-ABB4-9F6D-DAE0-63B8DB24018A}"/>
              </a:ext>
            </a:extLst>
          </p:cNvPr>
          <p:cNvSpPr txBox="1"/>
          <p:nvPr/>
        </p:nvSpPr>
        <p:spPr>
          <a:xfrm>
            <a:off x="4433567" y="356203"/>
            <a:ext cx="7758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Facile à utiliser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Approche par module, fichiers de configuration, envoie de mails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Facile à modifier, Peut gérer de grandes quantités de datas, Python + </a:t>
            </a:r>
            <a:r>
              <a:rPr lang="fr-FR" i="1" dirty="0" err="1"/>
              <a:t>Postgres</a:t>
            </a:r>
            <a:r>
              <a:rPr lang="fr-FR" i="1" dirty="0"/>
              <a:t> – </a:t>
            </a:r>
            <a:r>
              <a:rPr lang="fr-FR" i="1" dirty="0" err="1"/>
              <a:t>Database</a:t>
            </a:r>
            <a:r>
              <a:rPr lang="fr-FR" i="1" dirty="0"/>
              <a:t> relationnelle, Batch </a:t>
            </a:r>
            <a:r>
              <a:rPr lang="fr-FR" i="1" dirty="0" err="1"/>
              <a:t>processing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Accès liés aux bases de données sécurisés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Backup prévu dans le </a:t>
            </a:r>
            <a:r>
              <a:rPr lang="fr-FR" i="1" dirty="0" err="1"/>
              <a:t>cron</a:t>
            </a:r>
            <a:r>
              <a:rPr lang="fr-FR" i="1" dirty="0"/>
              <a:t> avant chaque </a:t>
            </a:r>
            <a:r>
              <a:rPr lang="fr-FR" i="1" dirty="0" err="1"/>
              <a:t>refresh</a:t>
            </a:r>
            <a:endParaRPr lang="fr-FR" i="1" dirty="0"/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BF2AEC2D-6B52-C9A5-356D-AFC478BBF70E}"/>
              </a:ext>
            </a:extLst>
          </p:cNvPr>
          <p:cNvSpPr/>
          <p:nvPr/>
        </p:nvSpPr>
        <p:spPr>
          <a:xfrm>
            <a:off x="8344559" y="4413895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DE03154-AAA4-39EF-4924-3619BFCEBC7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228788" y="5298838"/>
            <a:ext cx="1115771" cy="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7592068-D903-2C3C-3FAF-D91052F0F4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5695"/>
          <a:stretch/>
        </p:blipFill>
        <p:spPr>
          <a:xfrm>
            <a:off x="8943828" y="4845191"/>
            <a:ext cx="769322" cy="9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– </a:t>
            </a:r>
            <a:r>
              <a:rPr lang="fr-FR" dirty="0" err="1"/>
              <a:t>Tree</a:t>
            </a:r>
            <a:r>
              <a:rPr lang="fr-FR" dirty="0"/>
              <a:t>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0E09A-99DB-99F4-2528-DF35090DC4B3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30EB74B-9AF4-1503-DBD0-ED2932A2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60" y="2022819"/>
            <a:ext cx="1653683" cy="329593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7A2D32B-2F3B-5602-C53D-4F1E8F2E6981}"/>
              </a:ext>
            </a:extLst>
          </p:cNvPr>
          <p:cNvCxnSpPr>
            <a:cxnSpLocks/>
          </p:cNvCxnSpPr>
          <p:nvPr/>
        </p:nvCxnSpPr>
        <p:spPr>
          <a:xfrm flipV="1">
            <a:off x="2069185" y="2343329"/>
            <a:ext cx="1315038" cy="244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AB5807B-E28C-3774-B4F9-AF381AC5DFCA}"/>
              </a:ext>
            </a:extLst>
          </p:cNvPr>
          <p:cNvSpPr txBox="1"/>
          <p:nvPr/>
        </p:nvSpPr>
        <p:spPr>
          <a:xfrm>
            <a:off x="3398363" y="1912442"/>
            <a:ext cx="3744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Données modifiables (</a:t>
            </a:r>
            <a:r>
              <a:rPr lang="fr-FR" sz="1100" dirty="0" err="1"/>
              <a:t>mdp</a:t>
            </a:r>
            <a:r>
              <a:rPr lang="fr-FR" sz="1100" dirty="0"/>
              <a:t>, </a:t>
            </a:r>
            <a:r>
              <a:rPr lang="fr-FR" sz="1100" dirty="0" err="1"/>
              <a:t>username</a:t>
            </a:r>
            <a:r>
              <a:rPr lang="fr-FR" sz="1100" dirty="0"/>
              <a:t>, </a:t>
            </a:r>
            <a:r>
              <a:rPr lang="fr-FR" sz="1100" dirty="0" err="1"/>
              <a:t>refresh</a:t>
            </a:r>
            <a:r>
              <a:rPr lang="fr-FR" sz="1100" dirty="0"/>
              <a:t>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url des data sources, possibilité d’en ajouter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9C53A62-D501-ED9B-4765-098669E525D4}"/>
              </a:ext>
            </a:extLst>
          </p:cNvPr>
          <p:cNvCxnSpPr>
            <a:cxnSpLocks/>
          </p:cNvCxnSpPr>
          <p:nvPr/>
        </p:nvCxnSpPr>
        <p:spPr>
          <a:xfrm flipV="1">
            <a:off x="2036191" y="2908168"/>
            <a:ext cx="1286758" cy="88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21EAB3D-4E37-0B6D-9D2F-507518C86DE7}"/>
              </a:ext>
            </a:extLst>
          </p:cNvPr>
          <p:cNvSpPr txBox="1"/>
          <p:nvPr/>
        </p:nvSpPr>
        <p:spPr>
          <a:xfrm>
            <a:off x="3398363" y="2611578"/>
            <a:ext cx="366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Contient toutes les méthodes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Selon le type de sources (Données incrémentales, données à changement lent, …) il est possible de choisir si l’on veut </a:t>
            </a:r>
            <a:r>
              <a:rPr lang="fr-FR" sz="1100" dirty="0" err="1"/>
              <a:t>truncate</a:t>
            </a:r>
            <a:r>
              <a:rPr lang="fr-FR" sz="1100" dirty="0"/>
              <a:t> la table ou non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A5341D-DAF4-DA95-6FB7-9E0D9FB5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91" y="3780213"/>
            <a:ext cx="2145216" cy="17108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808546-A30A-AB76-FCB7-9C19141C798C}"/>
              </a:ext>
            </a:extLst>
          </p:cNvPr>
          <p:cNvSpPr txBox="1"/>
          <p:nvPr/>
        </p:nvSpPr>
        <p:spPr>
          <a:xfrm>
            <a:off x="6834434" y="4332532"/>
            <a:ext cx="366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Approche par module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B2300A3-A309-744F-BB80-D01DEC304CEE}"/>
              </a:ext>
            </a:extLst>
          </p:cNvPr>
          <p:cNvCxnSpPr>
            <a:cxnSpLocks/>
          </p:cNvCxnSpPr>
          <p:nvPr/>
        </p:nvCxnSpPr>
        <p:spPr>
          <a:xfrm flipV="1">
            <a:off x="5491115" y="4506011"/>
            <a:ext cx="1286758" cy="88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1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Gestion des csv – get_data_sources.py</a:t>
            </a:r>
          </a:p>
          <a:p>
            <a:pPr lvl="1"/>
            <a:r>
              <a:rPr lang="fr-FR" sz="1100" dirty="0"/>
              <a:t>Certains csv sont en utf-8 un autre en csv </a:t>
            </a:r>
            <a:r>
              <a:rPr lang="fr-FR" sz="1100" dirty="0" err="1"/>
              <a:t>text</a:t>
            </a:r>
            <a:r>
              <a:rPr lang="fr-FR" sz="1100" dirty="0"/>
              <a:t>. J’ai fait le choix de ne pas gérer l’encodage du fichier. </a:t>
            </a:r>
          </a:p>
          <a:p>
            <a:pPr lvl="1"/>
            <a:r>
              <a:rPr lang="fr-FR" sz="1100" dirty="0"/>
              <a:t>Un csv contenait un délimiteur différent des autres. J’ai géré ce délimiteur à part</a:t>
            </a:r>
          </a:p>
          <a:p>
            <a:pPr lvl="1"/>
            <a:r>
              <a:rPr lang="fr-FR" sz="1100" dirty="0"/>
              <a:t>Certaines lignes ne permettaient par un </a:t>
            </a:r>
            <a:r>
              <a:rPr lang="fr-FR" sz="1100" dirty="0" err="1"/>
              <a:t>parsing</a:t>
            </a:r>
            <a:r>
              <a:rPr lang="fr-FR" sz="1100" dirty="0"/>
              <a:t> simple, j’ai appliqué l’argument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on_bad_lines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'skip’ </a:t>
            </a:r>
            <a:r>
              <a:rPr lang="fr-FR" sz="1000" dirty="0"/>
              <a:t>pour ne pas rester bloqué. J’ai constaté que je perdais 2% des datas ce qui n’était pas significatif</a:t>
            </a:r>
            <a:endParaRPr lang="fr-F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Qualité de la donnée</a:t>
            </a:r>
          </a:p>
          <a:p>
            <a:pPr lvl="1"/>
            <a:r>
              <a:rPr lang="fr-FR" sz="1400" dirty="0"/>
              <a:t>Données géo peu intéressantes =&gt; Ajout du référentiel géo de data </a:t>
            </a:r>
            <a:r>
              <a:rPr lang="fr-FR" sz="1400" dirty="0" err="1"/>
              <a:t>gouv</a:t>
            </a:r>
            <a:r>
              <a:rPr lang="fr-FR" sz="1400" dirty="0"/>
              <a:t> pour faire parler la data</a:t>
            </a:r>
          </a:p>
          <a:p>
            <a:pPr lvl="1"/>
            <a:r>
              <a:rPr lang="fr-FR" sz="1400" dirty="0"/>
              <a:t>Identifiant unique des centres vaccinaux pas toujours présent =&gt; Regroupement dans une catégorie « Sans GID »</a:t>
            </a:r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86748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Grand écran</PresentationFormat>
  <Paragraphs>60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Thème Office</vt:lpstr>
      <vt:lpstr>draft</vt:lpstr>
      <vt:lpstr>SOMMAIRE</vt:lpstr>
      <vt:lpstr>Rappel du brief</vt:lpstr>
      <vt:lpstr>Présentation PowerPoint</vt:lpstr>
      <vt:lpstr>Présentation PowerPoint</vt:lpstr>
      <vt:lpstr>Organisation – Tree structure</vt:lpstr>
      <vt:lpstr>Problèmes rencontrés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</dc:title>
  <dc:creator>Antoine ROSCHEWITZ</dc:creator>
  <cp:lastModifiedBy>Antoine ROSCHEWITZ</cp:lastModifiedBy>
  <cp:revision>4</cp:revision>
  <dcterms:created xsi:type="dcterms:W3CDTF">2023-04-09T21:21:09Z</dcterms:created>
  <dcterms:modified xsi:type="dcterms:W3CDTF">2023-04-12T17:13:49Z</dcterms:modified>
</cp:coreProperties>
</file>