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9" r:id="rId11"/>
    <p:sldId id="270" r:id="rId12"/>
    <p:sldId id="271" r:id="rId13"/>
    <p:sldId id="272" r:id="rId14"/>
    <p:sldId id="274" r:id="rId15"/>
    <p:sldId id="275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3429" autoAdjust="0"/>
  </p:normalViewPr>
  <p:slideViewPr>
    <p:cSldViewPr snapToGrid="0">
      <p:cViewPr varScale="1">
        <p:scale>
          <a:sx n="81" d="100"/>
          <a:sy n="81" d="100"/>
        </p:scale>
        <p:origin x="75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C35A-3C59-48C2-96AE-104AC286FF6B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3D5AC-ED7A-45AB-BA68-058E23153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6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Pourquoi Python : Manipulation de données via les lib, plus rapide que javascript pour traiter des données en masse. Plus utilisé dans le monde de la data = plus de personne peuvent le maintenir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3D5AC-ED7A-45AB-BA68-058E23153F6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13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AC74F-AE2E-99F4-C969-B4CCC73C6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B33D51-3FE7-B3D6-28C6-947D78C0B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E30C19-DF14-33B2-8724-1C81B77C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FAC030-6BD3-F19D-705B-00A1993F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0642E0-851C-FFF4-2BB9-F5338D7B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3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09BF92-1A64-9999-6866-93C27225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AC7FC9-AB26-BF39-C03F-2DCE43ABF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B7983F-8575-8392-705E-028A7D55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31D982-5F1F-54E1-9B28-6F351545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2A3CC3-F0C0-88E7-30BF-81687EFA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68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2F34D3-F737-99E4-2FD1-B9301FA9D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7E198D-3B38-21C3-C3E1-021F07BAB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073799-C3A1-C75A-3D20-C3D6739D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473220-5040-19AB-92E2-9424134D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DB105F-4980-48A6-F363-0ADABDD6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5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8572C7-3300-0A2F-DF31-17BFFE33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3B4DA9-9723-5BEF-8A0C-8B0B7212C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78B6AE-D6C6-22F8-AE1D-54044C0B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6F40F7-F4B0-509D-7969-F4FF2379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31E3BB-A67E-F846-4569-EA49A10C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49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4421F0-9D42-5E79-F6EE-62CA5DE8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224AA4-1C40-B8D9-5736-EE969EC8E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9AF6C8-321E-3B21-593E-9E4B4FA1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0B9D38-6038-3CE5-22F6-DFFD1A6E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581E94-6443-D346-CA83-013CE9C1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66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AAA46-BCA1-3C9D-3653-ED749356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BA8E64-517B-C9E9-3D85-B17092883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8E00AD-22ED-B68A-66AD-6ECA6E4F2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F93664-9A27-1287-2DD4-C51ED149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2ADCC7-FD3C-7CDF-8127-6F1DF4B4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304401-8134-4EE2-B39B-950C9E36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03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02BC8-4109-6928-03FC-652560B1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5148D6-1D7C-E200-3803-B9C9B207F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EC9B49-4842-1325-32A7-1572A3BF6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8F9D7B-3228-BB87-62FE-C85E5453B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CDEB39-DCA9-FEEA-B5A9-0AB81C2A0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C31D1D-7162-9A52-1FAB-A257440B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64FA866-D211-9953-DC0A-E4776073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C89E1D-C12A-2DBC-E698-470EC7F0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16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08495C-AF30-6599-BAF6-20961B17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D545B4-46B0-36D2-BC73-B6AA6F3F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5394AB-0FCE-0DCC-AB55-10F2692D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6C00D0-3770-8E3E-11CB-360C9AD4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24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F824FC-7BD0-EB19-1E1D-65E99516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8FAC9E-E4AE-0926-6C4D-03A91310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CAF3AA-3390-31E8-F3B6-5545F3C5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18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0A2B8-1937-F277-8EC6-57E77EBF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7ACEFD-4C78-362B-9A4C-21D43D9FA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2EEBFE-1217-7454-17C6-121111574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E5D1B5-8964-54E2-305A-CC8B0FEF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C8BF29-45AF-33AF-0FAB-96CAA0A3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D46B10-446C-5EEE-C10D-66FDC183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11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8FABF-F193-9270-8703-540440A9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70A10A3-1EC6-9589-8FA8-4DE4181FB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2AB055-9D76-8025-CC05-178B8901D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5FAB10-3E12-0A41-1FA0-A9BA53D7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1D19A9-2403-5AB1-4E57-56D94C6D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33BE85-FB9E-E837-0896-0A6C8122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1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9B02364-8B4D-2265-3B8C-ED3702D8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B7F38E-683E-33B7-1759-5CDC207B9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C28FD-1382-8150-76DA-AC30142C1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E8BF76-F3B1-9169-8CEA-F6A547061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D861CA-AFBF-5601-8AA5-A2BA13500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51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5490A-135A-D1A5-9F0E-865F58D3B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CAS PRATIQUE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CC5886-A325-2CAA-1700-9A352D332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Analytics </a:t>
            </a:r>
            <a:r>
              <a:rPr lang="fr-FR" dirty="0" err="1"/>
              <a:t>Engineer</a:t>
            </a:r>
            <a:r>
              <a:rPr lang="fr-FR" dirty="0"/>
              <a:t> - Doctolib</a:t>
            </a:r>
          </a:p>
        </p:txBody>
      </p:sp>
    </p:spTree>
    <p:extLst>
      <p:ext uri="{BB962C8B-B14F-4D97-AF65-F5344CB8AC3E}">
        <p14:creationId xmlns:p14="http://schemas.microsoft.com/office/powerpoint/2010/main" val="2004749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Réponses aux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E8BC7-5108-749D-4EC5-4B235D46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075"/>
            <a:ext cx="8183252" cy="57974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b="1" dirty="0"/>
              <a:t>Provide examples of dashboards you could generate using your tables 2/2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D4AF5-0A2C-4539-602E-436C7F92D435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pipeline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050227E-646B-2DE3-346D-63F328001023}"/>
              </a:ext>
            </a:extLst>
          </p:cNvPr>
          <p:cNvSpPr txBox="1"/>
          <p:nvPr/>
        </p:nvSpPr>
        <p:spPr>
          <a:xfrm>
            <a:off x="641022" y="2821225"/>
            <a:ext cx="297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Partnership </a:t>
            </a:r>
            <a:r>
              <a:rPr lang="fr-FR" b="1" i="1" dirty="0" err="1"/>
              <a:t>efficiency</a:t>
            </a:r>
            <a:endParaRPr lang="fr-FR" b="1" i="1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C0AADC0-7A5A-89B5-360C-BF356A032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" y="3785026"/>
            <a:ext cx="4774366" cy="270784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D2173EA-D27F-01B4-31A2-030F1763A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151" y="3785025"/>
            <a:ext cx="3022545" cy="2707849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8AC7C32-2A29-C392-711F-585EC7D68A72}"/>
              </a:ext>
            </a:extLst>
          </p:cNvPr>
          <p:cNvSpPr txBox="1"/>
          <p:nvPr/>
        </p:nvSpPr>
        <p:spPr>
          <a:xfrm>
            <a:off x="4808814" y="2876377"/>
            <a:ext cx="297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Partnership A contacter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849439C-C164-089C-E90C-90CB1558E6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8586"/>
          <a:stretch/>
        </p:blipFill>
        <p:spPr>
          <a:xfrm>
            <a:off x="7984945" y="3374375"/>
            <a:ext cx="1807809" cy="322325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C36723B-8FB6-0102-0E5E-FB580926F8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19" r="7595"/>
          <a:stretch/>
        </p:blipFill>
        <p:spPr>
          <a:xfrm>
            <a:off x="10063631" y="3483624"/>
            <a:ext cx="1996346" cy="311401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BC282133-C338-8D57-040A-7D7C96E48400}"/>
              </a:ext>
            </a:extLst>
          </p:cNvPr>
          <p:cNvSpPr txBox="1"/>
          <p:nvPr/>
        </p:nvSpPr>
        <p:spPr>
          <a:xfrm>
            <a:off x="7904250" y="2863877"/>
            <a:ext cx="188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Tensions géo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962AD34-95A6-947C-3FD0-328A32B22B92}"/>
              </a:ext>
            </a:extLst>
          </p:cNvPr>
          <p:cNvSpPr txBox="1"/>
          <p:nvPr/>
        </p:nvSpPr>
        <p:spPr>
          <a:xfrm>
            <a:off x="9964007" y="2874506"/>
            <a:ext cx="188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Répartition géo</a:t>
            </a:r>
          </a:p>
        </p:txBody>
      </p:sp>
    </p:spTree>
    <p:extLst>
      <p:ext uri="{BB962C8B-B14F-4D97-AF65-F5344CB8AC3E}">
        <p14:creationId xmlns:p14="http://schemas.microsoft.com/office/powerpoint/2010/main" val="387578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Préconisations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E8BC7-5108-749D-4EC5-4B235D46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075"/>
            <a:ext cx="10515600" cy="428688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b="1" dirty="0"/>
              <a:t>Objectif : “Faire </a:t>
            </a:r>
            <a:r>
              <a:rPr lang="en-US" sz="1800" b="1" dirty="0" err="1"/>
              <a:t>en</a:t>
            </a:r>
            <a:r>
              <a:rPr lang="en-US" sz="1800" b="1" dirty="0"/>
              <a:t> </a:t>
            </a:r>
            <a:r>
              <a:rPr lang="en-US" sz="1800" b="1" dirty="0" err="1"/>
              <a:t>sorte</a:t>
            </a:r>
            <a:r>
              <a:rPr lang="en-US" sz="1800" b="1" dirty="0"/>
              <a:t> que la </a:t>
            </a:r>
            <a:r>
              <a:rPr lang="en-US" sz="1800" b="1" dirty="0" err="1"/>
              <a:t>campagne</a:t>
            </a:r>
            <a:r>
              <a:rPr lang="en-US" sz="1800" b="1" dirty="0"/>
              <a:t> de vaccination se passe bien </a:t>
            </a:r>
            <a:r>
              <a:rPr lang="en-US" sz="1800" b="1" dirty="0" err="1"/>
              <a:t>en</a:t>
            </a:r>
            <a:r>
              <a:rPr lang="en-US" sz="1800" b="1" dirty="0"/>
              <a:t> integrant la dimension business” </a:t>
            </a:r>
          </a:p>
          <a:p>
            <a:pPr marL="457200" lvl="1" indent="0">
              <a:buNone/>
            </a:pPr>
            <a:r>
              <a:rPr lang="en-US" sz="1800" b="1" dirty="0" err="1"/>
              <a:t>Problématique</a:t>
            </a:r>
            <a:r>
              <a:rPr lang="en-US" sz="1800" b="1" dirty="0"/>
              <a:t> : “</a:t>
            </a:r>
            <a:r>
              <a:rPr lang="en-US" sz="1800" b="1" dirty="0" err="1"/>
              <a:t>Quelles</a:t>
            </a:r>
            <a:r>
              <a:rPr lang="en-US" sz="1800" b="1" dirty="0"/>
              <a:t> features </a:t>
            </a:r>
            <a:r>
              <a:rPr lang="en-US" sz="1800" b="1" dirty="0" err="1"/>
              <a:t>developper</a:t>
            </a:r>
            <a:r>
              <a:rPr lang="en-US" sz="1800" b="1" dirty="0"/>
              <a:t> pour </a:t>
            </a:r>
            <a:r>
              <a:rPr lang="en-US" sz="1800" b="1" dirty="0" err="1"/>
              <a:t>répondre</a:t>
            </a:r>
            <a:r>
              <a:rPr lang="en-US" sz="1800" b="1" dirty="0"/>
              <a:t> à </a:t>
            </a:r>
            <a:r>
              <a:rPr lang="en-US" sz="1800" b="1" dirty="0" err="1"/>
              <a:t>l’objectif</a:t>
            </a:r>
            <a:r>
              <a:rPr lang="en-US" sz="1800" b="1" dirty="0"/>
              <a:t> ?”</a:t>
            </a:r>
          </a:p>
          <a:p>
            <a:pPr marL="457200" lvl="1" indent="0">
              <a:buNone/>
            </a:pPr>
            <a:endParaRPr lang="en-US" sz="1800" b="1" dirty="0"/>
          </a:p>
          <a:p>
            <a:pPr marL="457200" lvl="1" indent="0">
              <a:buNone/>
            </a:pPr>
            <a:r>
              <a:rPr lang="fr-FR" sz="1800" b="1" dirty="0" err="1"/>
              <a:t>Core</a:t>
            </a:r>
            <a:r>
              <a:rPr lang="fr-FR" sz="1800" b="1" dirty="0"/>
              <a:t> data team :</a:t>
            </a:r>
          </a:p>
          <a:p>
            <a:pPr marL="457200" lvl="1" indent="0">
              <a:buNone/>
            </a:pPr>
            <a:r>
              <a:rPr lang="fr-FR" sz="1400" dirty="0"/>
              <a:t>Un panel pour les centres de vaccination incluant :</a:t>
            </a:r>
          </a:p>
          <a:p>
            <a:pPr lvl="2"/>
            <a:r>
              <a:rPr lang="fr-FR" sz="1200" dirty="0"/>
              <a:t>Un système de notification pour informer les centres de vaccination lorsqu'ils sont en danger de manquer de stock de vaccins</a:t>
            </a:r>
          </a:p>
          <a:p>
            <a:pPr lvl="3"/>
            <a:r>
              <a:rPr lang="fr-FR" sz="1100" b="1" dirty="0"/>
              <a:t>(Nb de doses allouées vs nb de rendez vous pris)</a:t>
            </a:r>
            <a:endParaRPr lang="en-US" sz="1100" b="1" dirty="0"/>
          </a:p>
          <a:p>
            <a:pPr lvl="2"/>
            <a:r>
              <a:rPr lang="fr-FR" sz="1200" dirty="0"/>
              <a:t>Une fonctionnalité pour permettre aux centres de vaccination de signaler lorsqu'ils ont besoin de plus de personnel pour aider à administrer les vaccins</a:t>
            </a:r>
          </a:p>
          <a:p>
            <a:pPr lvl="3"/>
            <a:r>
              <a:rPr lang="fr-FR" sz="1200" b="1" dirty="0"/>
              <a:t>(Rendez vous prévus S+1)</a:t>
            </a:r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r>
              <a:rPr lang="fr-FR" sz="1800" b="1" dirty="0"/>
              <a:t>Business</a:t>
            </a:r>
            <a:r>
              <a:rPr lang="fr-FR" sz="1400" dirty="0"/>
              <a:t> :</a:t>
            </a:r>
          </a:p>
          <a:p>
            <a:pPr marL="457200" lvl="1" indent="0">
              <a:buNone/>
            </a:pPr>
            <a:r>
              <a:rPr lang="fr-FR" sz="1400" dirty="0"/>
              <a:t>	Démarcher les centres de vaccinations/pharmacies non affiliés afin de les référencer sur Doctolib</a:t>
            </a:r>
            <a:endParaRPr lang="fr-FR" sz="1000" dirty="0"/>
          </a:p>
          <a:p>
            <a:pPr marL="457200" lvl="1" indent="0">
              <a:buNone/>
            </a:pPr>
            <a:r>
              <a:rPr lang="fr-FR" sz="1000" dirty="0"/>
              <a:t>	</a:t>
            </a:r>
            <a:r>
              <a:rPr lang="fr-FR" sz="1400" dirty="0"/>
              <a:t>Revendre les données collectées sur les prises de rendez vous  </a:t>
            </a:r>
          </a:p>
          <a:p>
            <a:pPr marL="457200" lvl="1" indent="0">
              <a:buNone/>
            </a:pPr>
            <a:r>
              <a:rPr lang="fr-FR" sz="1400" dirty="0"/>
              <a:t>	Produire des produits sur étagères pour que Doctolib Allemagne et Italie puissent enrichir leur offre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D4AF5-0A2C-4539-602E-436C7F92D435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</a:t>
            </a:r>
            <a:r>
              <a:rPr lang="fr-FR" dirty="0" err="1"/>
              <a:t>Core</a:t>
            </a:r>
            <a:r>
              <a:rPr lang="fr-FR" dirty="0"/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41417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attendus par la PM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D4AF5-0A2C-4539-602E-436C7F92D435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Annexes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B8C96DE-57FA-F088-E7E6-554E65348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89" y="1502551"/>
            <a:ext cx="9128330" cy="516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0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Centres vaccinaux non affiliés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D4AF5-0A2C-4539-602E-436C7F92D435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Annexes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1DA74B-BA8D-95ED-61FC-3DE915579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349" y="1444808"/>
            <a:ext cx="5689788" cy="48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5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Tensions - GEO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D4AF5-0A2C-4539-602E-436C7F92D435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Annexes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38DE45A-4F44-01B5-B4C9-8A87728E9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035" y="1656742"/>
            <a:ext cx="8167907" cy="468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88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Etats des stocks vaccinaux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D4AF5-0A2C-4539-602E-436C7F92D435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Annexes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298683-9097-24BE-8B92-2736F70D1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94" y="1620309"/>
            <a:ext cx="8988920" cy="502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3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FF28A-2774-439B-6A29-35D99881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B086C6-94F8-6C0C-6B05-C177A1CB7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80205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Rappel du brief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Architecture du pipeline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Problèmes et Solutions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Réponses aux questions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Préconisations</a:t>
            </a:r>
          </a:p>
        </p:txBody>
      </p:sp>
    </p:spTree>
    <p:extLst>
      <p:ext uri="{BB962C8B-B14F-4D97-AF65-F5344CB8AC3E}">
        <p14:creationId xmlns:p14="http://schemas.microsoft.com/office/powerpoint/2010/main" val="358728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du brief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E8BC7-5108-749D-4EC5-4B235D46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Créer un pipeline pour intégrer les données vaccinales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Fournir des informations intéressantes pour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La PM,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La data </a:t>
            </a:r>
            <a:r>
              <a:rPr lang="fr-FR" dirty="0" err="1"/>
              <a:t>core</a:t>
            </a:r>
            <a:r>
              <a:rPr lang="fr-FR" dirty="0"/>
              <a:t> team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Le business</a:t>
            </a:r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466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Disque magnétique 3">
            <a:extLst>
              <a:ext uri="{FF2B5EF4-FFF2-40B4-BE49-F238E27FC236}">
                <a16:creationId xmlns:a16="http://schemas.microsoft.com/office/drawing/2014/main" id="{F2652C9E-2E41-C578-AE1B-F8CE67C3E306}"/>
              </a:ext>
            </a:extLst>
          </p:cNvPr>
          <p:cNvSpPr/>
          <p:nvPr/>
        </p:nvSpPr>
        <p:spPr>
          <a:xfrm>
            <a:off x="5938887" y="4610879"/>
            <a:ext cx="1289901" cy="13904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DB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C4683E0-7335-BA81-6DFB-13FF7B482E1B}"/>
              </a:ext>
            </a:extLst>
          </p:cNvPr>
          <p:cNvCxnSpPr>
            <a:cxnSpLocks/>
            <a:stCxn id="8" idx="1"/>
            <a:endCxn id="11" idx="4"/>
          </p:cNvCxnSpPr>
          <p:nvPr/>
        </p:nvCxnSpPr>
        <p:spPr>
          <a:xfrm flipV="1">
            <a:off x="1479606" y="2267146"/>
            <a:ext cx="640624" cy="30893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34DD01DB-0109-3F95-77EE-49405607542C}"/>
              </a:ext>
            </a:extLst>
          </p:cNvPr>
          <p:cNvSpPr/>
          <p:nvPr/>
        </p:nvSpPr>
        <p:spPr>
          <a:xfrm>
            <a:off x="1479606" y="4471509"/>
            <a:ext cx="1974919" cy="17698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Script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5116419-B5A9-3643-E18E-B840F6665F81}"/>
              </a:ext>
            </a:extLst>
          </p:cNvPr>
          <p:cNvSpPr/>
          <p:nvPr/>
        </p:nvSpPr>
        <p:spPr>
          <a:xfrm>
            <a:off x="1281245" y="584462"/>
            <a:ext cx="1677970" cy="1682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Gouv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324F984-9883-66DD-9277-A7E4ABD947EE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2120230" y="2267146"/>
            <a:ext cx="1060103" cy="22043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2C142047-726A-60B0-5806-88FD97216FF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454525" y="5356452"/>
            <a:ext cx="24843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rganigramme : Procédé 45">
            <a:extLst>
              <a:ext uri="{FF2B5EF4-FFF2-40B4-BE49-F238E27FC236}">
                <a16:creationId xmlns:a16="http://schemas.microsoft.com/office/drawing/2014/main" id="{55C220EC-942F-668A-AE6D-A7DD404A07F3}"/>
              </a:ext>
            </a:extLst>
          </p:cNvPr>
          <p:cNvSpPr/>
          <p:nvPr/>
        </p:nvSpPr>
        <p:spPr>
          <a:xfrm>
            <a:off x="544391" y="4182351"/>
            <a:ext cx="10216305" cy="2232974"/>
          </a:xfrm>
          <a:prstGeom prst="flowChart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92E9E2B-0F26-FC1A-00A8-4A796AB8D436}"/>
              </a:ext>
            </a:extLst>
          </p:cNvPr>
          <p:cNvSpPr txBox="1"/>
          <p:nvPr/>
        </p:nvSpPr>
        <p:spPr>
          <a:xfrm>
            <a:off x="3652886" y="3767016"/>
            <a:ext cx="238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Pipeline de données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6D325A8-EDBF-14F0-9482-9A2E538199EC}"/>
              </a:ext>
            </a:extLst>
          </p:cNvPr>
          <p:cNvSpPr txBox="1"/>
          <p:nvPr/>
        </p:nvSpPr>
        <p:spPr>
          <a:xfrm rot="16911197">
            <a:off x="753738" y="3104770"/>
            <a:ext cx="161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/>
              <a:t>Request</a:t>
            </a:r>
            <a:r>
              <a:rPr lang="fr-FR" sz="1200" b="1" i="1" dirty="0"/>
              <a:t> URLs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97E2F80-14E4-9E95-EDCA-AB83CA8C6E08}"/>
              </a:ext>
            </a:extLst>
          </p:cNvPr>
          <p:cNvSpPr txBox="1"/>
          <p:nvPr/>
        </p:nvSpPr>
        <p:spPr>
          <a:xfrm rot="3836705">
            <a:off x="2003108" y="3060325"/>
            <a:ext cx="161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/>
              <a:t>Returns</a:t>
            </a:r>
            <a:r>
              <a:rPr lang="fr-FR" sz="1200" b="1" i="1" dirty="0"/>
              <a:t> .csv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A9FF61-BC1F-00B8-2BB1-4F68882EDABF}"/>
              </a:ext>
            </a:extLst>
          </p:cNvPr>
          <p:cNvSpPr txBox="1"/>
          <p:nvPr/>
        </p:nvSpPr>
        <p:spPr>
          <a:xfrm>
            <a:off x="3652886" y="4898356"/>
            <a:ext cx="161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/>
              <a:t>Feed</a:t>
            </a:r>
            <a:r>
              <a:rPr lang="fr-FR" sz="1200" b="1" i="1" dirty="0"/>
              <a:t> </a:t>
            </a:r>
            <a:r>
              <a:rPr lang="fr-FR" sz="1200" b="1" i="1" dirty="0" err="1"/>
              <a:t>database</a:t>
            </a:r>
            <a:endParaRPr lang="fr-FR" sz="1200" b="1" i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FFA1CCA-1C46-D12E-0335-F2D26220DC5B}"/>
              </a:ext>
            </a:extLst>
          </p:cNvPr>
          <p:cNvSpPr txBox="1"/>
          <p:nvPr/>
        </p:nvSpPr>
        <p:spPr>
          <a:xfrm>
            <a:off x="6749242" y="1687522"/>
            <a:ext cx="5981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BESOINS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Maintenable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Scalable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Sécurité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Disponible</a:t>
            </a:r>
          </a:p>
        </p:txBody>
      </p:sp>
      <p:sp>
        <p:nvSpPr>
          <p:cNvPr id="20" name="Organigramme : Procédé 19">
            <a:extLst>
              <a:ext uri="{FF2B5EF4-FFF2-40B4-BE49-F238E27FC236}">
                <a16:creationId xmlns:a16="http://schemas.microsoft.com/office/drawing/2014/main" id="{80293B2D-1663-525B-70DB-143206C8531B}"/>
              </a:ext>
            </a:extLst>
          </p:cNvPr>
          <p:cNvSpPr/>
          <p:nvPr/>
        </p:nvSpPr>
        <p:spPr>
          <a:xfrm>
            <a:off x="8344559" y="4413895"/>
            <a:ext cx="1974919" cy="17698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BI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E656522-05E3-E2A5-01E1-C1F79F157E73}"/>
              </a:ext>
            </a:extLst>
          </p:cNvPr>
          <p:cNvCxnSpPr>
            <a:cxnSpLocks/>
            <a:stCxn id="4" idx="4"/>
            <a:endCxn id="20" idx="1"/>
          </p:cNvCxnSpPr>
          <p:nvPr/>
        </p:nvCxnSpPr>
        <p:spPr>
          <a:xfrm flipV="1">
            <a:off x="7228788" y="5298838"/>
            <a:ext cx="1115771" cy="72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re 1">
            <a:extLst>
              <a:ext uri="{FF2B5EF4-FFF2-40B4-BE49-F238E27FC236}">
                <a16:creationId xmlns:a16="http://schemas.microsoft.com/office/drawing/2014/main" id="{F4FF0C41-EB12-E486-9E24-A747729C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054" y="175984"/>
            <a:ext cx="8173467" cy="1325563"/>
          </a:xfrm>
        </p:spPr>
        <p:txBody>
          <a:bodyPr/>
          <a:lstStyle/>
          <a:p>
            <a:r>
              <a:rPr lang="fr-FR" dirty="0"/>
              <a:t>Problèmes et Solutions</a:t>
            </a:r>
          </a:p>
        </p:txBody>
      </p:sp>
    </p:spTree>
    <p:extLst>
      <p:ext uri="{BB962C8B-B14F-4D97-AF65-F5344CB8AC3E}">
        <p14:creationId xmlns:p14="http://schemas.microsoft.com/office/powerpoint/2010/main" val="371964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Disque magnétique 3">
            <a:extLst>
              <a:ext uri="{FF2B5EF4-FFF2-40B4-BE49-F238E27FC236}">
                <a16:creationId xmlns:a16="http://schemas.microsoft.com/office/drawing/2014/main" id="{F2652C9E-2E41-C578-AE1B-F8CE67C3E306}"/>
              </a:ext>
            </a:extLst>
          </p:cNvPr>
          <p:cNvSpPr/>
          <p:nvPr/>
        </p:nvSpPr>
        <p:spPr>
          <a:xfrm>
            <a:off x="5938887" y="4610879"/>
            <a:ext cx="1289901" cy="13904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DB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C4683E0-7335-BA81-6DFB-13FF7B482E1B}"/>
              </a:ext>
            </a:extLst>
          </p:cNvPr>
          <p:cNvCxnSpPr>
            <a:cxnSpLocks/>
            <a:stCxn id="8" idx="1"/>
            <a:endCxn id="11" idx="4"/>
          </p:cNvCxnSpPr>
          <p:nvPr/>
        </p:nvCxnSpPr>
        <p:spPr>
          <a:xfrm flipV="1">
            <a:off x="1479606" y="2333134"/>
            <a:ext cx="495310" cy="3023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34DD01DB-0109-3F95-77EE-49405607542C}"/>
              </a:ext>
            </a:extLst>
          </p:cNvPr>
          <p:cNvSpPr/>
          <p:nvPr/>
        </p:nvSpPr>
        <p:spPr>
          <a:xfrm>
            <a:off x="1479606" y="4471509"/>
            <a:ext cx="1974919" cy="17698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Script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5116419-B5A9-3643-E18E-B840F6665F81}"/>
              </a:ext>
            </a:extLst>
          </p:cNvPr>
          <p:cNvSpPr/>
          <p:nvPr/>
        </p:nvSpPr>
        <p:spPr>
          <a:xfrm>
            <a:off x="1135931" y="650450"/>
            <a:ext cx="1677970" cy="1682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Gouv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324F984-9883-66DD-9277-A7E4ABD947EE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1974916" y="2333134"/>
            <a:ext cx="1213501" cy="21383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2C142047-726A-60B0-5806-88FD97216FF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454525" y="5356452"/>
            <a:ext cx="24843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rganigramme : Procédé 45">
            <a:extLst>
              <a:ext uri="{FF2B5EF4-FFF2-40B4-BE49-F238E27FC236}">
                <a16:creationId xmlns:a16="http://schemas.microsoft.com/office/drawing/2014/main" id="{55C220EC-942F-668A-AE6D-A7DD404A07F3}"/>
              </a:ext>
            </a:extLst>
          </p:cNvPr>
          <p:cNvSpPr/>
          <p:nvPr/>
        </p:nvSpPr>
        <p:spPr>
          <a:xfrm>
            <a:off x="544392" y="4182351"/>
            <a:ext cx="10168002" cy="2232974"/>
          </a:xfrm>
          <a:prstGeom prst="flowChart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92E9E2B-0F26-FC1A-00A8-4A796AB8D436}"/>
              </a:ext>
            </a:extLst>
          </p:cNvPr>
          <p:cNvSpPr txBox="1"/>
          <p:nvPr/>
        </p:nvSpPr>
        <p:spPr>
          <a:xfrm>
            <a:off x="4298623" y="3782581"/>
            <a:ext cx="238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Pipeline de données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6D325A8-EDBF-14F0-9482-9A2E538199EC}"/>
              </a:ext>
            </a:extLst>
          </p:cNvPr>
          <p:cNvSpPr txBox="1"/>
          <p:nvPr/>
        </p:nvSpPr>
        <p:spPr>
          <a:xfrm rot="17148324">
            <a:off x="709700" y="2989587"/>
            <a:ext cx="161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/>
              <a:t>Request</a:t>
            </a:r>
            <a:r>
              <a:rPr lang="fr-FR" sz="1200" b="1" i="1" dirty="0"/>
              <a:t> URLs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97E2F80-14E4-9E95-EDCA-AB83CA8C6E08}"/>
              </a:ext>
            </a:extLst>
          </p:cNvPr>
          <p:cNvSpPr txBox="1"/>
          <p:nvPr/>
        </p:nvSpPr>
        <p:spPr>
          <a:xfrm rot="3815048">
            <a:off x="1731445" y="2817960"/>
            <a:ext cx="161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/>
              <a:t>Returns</a:t>
            </a:r>
            <a:r>
              <a:rPr lang="fr-FR" sz="1200" b="1" i="1" dirty="0"/>
              <a:t> .csv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1BD1B43-EE2D-503D-1AF2-301965DFA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83" y="4785646"/>
            <a:ext cx="1183113" cy="117785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EEDF25E-A943-5E63-4776-2E57E1018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81" y="5095686"/>
            <a:ext cx="985953" cy="101775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2A9FF61-BC1F-00B8-2BB1-4F68882EDABF}"/>
              </a:ext>
            </a:extLst>
          </p:cNvPr>
          <p:cNvSpPr txBox="1"/>
          <p:nvPr/>
        </p:nvSpPr>
        <p:spPr>
          <a:xfrm>
            <a:off x="3652886" y="4898356"/>
            <a:ext cx="161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/>
              <a:t>Sql</a:t>
            </a:r>
            <a:r>
              <a:rPr lang="fr-FR" sz="1200" b="1" i="1" dirty="0"/>
              <a:t> Python scripts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D5D6984-ABB4-9F6D-DAE0-63B8DB24018A}"/>
              </a:ext>
            </a:extLst>
          </p:cNvPr>
          <p:cNvSpPr txBox="1"/>
          <p:nvPr/>
        </p:nvSpPr>
        <p:spPr>
          <a:xfrm>
            <a:off x="3732698" y="164813"/>
            <a:ext cx="82252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REPONSES AUX BESOINS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Facile à utiliser 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Approche par module, fichiers de configuration, envoie de mails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Scalable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Facile à modifier, Peut gérer de grandes quantités de datas,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Python + </a:t>
            </a:r>
            <a:r>
              <a:rPr lang="fr-FR" i="1" dirty="0" err="1"/>
              <a:t>Postgres</a:t>
            </a:r>
            <a:r>
              <a:rPr lang="fr-FR" i="1" dirty="0"/>
              <a:t> – </a:t>
            </a:r>
            <a:r>
              <a:rPr lang="fr-FR" i="1" dirty="0" err="1"/>
              <a:t>Database</a:t>
            </a:r>
            <a:r>
              <a:rPr lang="fr-FR" i="1" dirty="0"/>
              <a:t> relationnelle (csv), Batch </a:t>
            </a:r>
            <a:r>
              <a:rPr lang="fr-FR" i="1" dirty="0" err="1"/>
              <a:t>processing</a:t>
            </a:r>
            <a:endParaRPr lang="fr-FR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Sécurité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Accès sécurisés aux bases de données (1password, connexion SSH)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Disponible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Backup prévu dans le </a:t>
            </a:r>
            <a:r>
              <a:rPr lang="fr-FR" i="1" dirty="0" err="1"/>
              <a:t>cron</a:t>
            </a:r>
            <a:r>
              <a:rPr lang="fr-FR" i="1" dirty="0"/>
              <a:t> avant chaque </a:t>
            </a:r>
            <a:r>
              <a:rPr lang="fr-FR" i="1" dirty="0" err="1"/>
              <a:t>refresh</a:t>
            </a:r>
            <a:r>
              <a:rPr lang="fr-FR" i="1" dirty="0"/>
              <a:t> –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 err="1"/>
              <a:t>Refresh</a:t>
            </a:r>
            <a:r>
              <a:rPr lang="fr-FR" i="1" dirty="0"/>
              <a:t> tous les 1h – Toutes les tables sont </a:t>
            </a:r>
            <a:r>
              <a:rPr lang="fr-FR" i="1" dirty="0" err="1"/>
              <a:t>refresh</a:t>
            </a:r>
            <a:r>
              <a:rPr lang="fr-FR" i="1" dirty="0"/>
              <a:t> toutes les 1h. Il aurait été possible d’avoir une gestion plus fine des </a:t>
            </a:r>
            <a:r>
              <a:rPr lang="fr-FR" i="1" dirty="0" err="1"/>
              <a:t>refresh</a:t>
            </a:r>
            <a:r>
              <a:rPr lang="fr-FR" i="1" dirty="0"/>
              <a:t> selon l’actualisation </a:t>
            </a:r>
          </a:p>
        </p:txBody>
      </p:sp>
      <p:sp>
        <p:nvSpPr>
          <p:cNvPr id="13" name="Organigramme : Procédé 12">
            <a:extLst>
              <a:ext uri="{FF2B5EF4-FFF2-40B4-BE49-F238E27FC236}">
                <a16:creationId xmlns:a16="http://schemas.microsoft.com/office/drawing/2014/main" id="{BF2AEC2D-6B52-C9A5-356D-AFC478BBF70E}"/>
              </a:ext>
            </a:extLst>
          </p:cNvPr>
          <p:cNvSpPr/>
          <p:nvPr/>
        </p:nvSpPr>
        <p:spPr>
          <a:xfrm>
            <a:off x="8344559" y="4413895"/>
            <a:ext cx="1974919" cy="17698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BI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DE03154-AAA4-39EF-4924-3619BFCEBC70}"/>
              </a:ext>
            </a:extLst>
          </p:cNvPr>
          <p:cNvCxnSpPr>
            <a:cxnSpLocks/>
          </p:cNvCxnSpPr>
          <p:nvPr/>
        </p:nvCxnSpPr>
        <p:spPr>
          <a:xfrm flipV="1">
            <a:off x="7228788" y="5341259"/>
            <a:ext cx="1115771" cy="72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67592068-D903-2C3C-3FAF-D91052F0F4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9" r="25695"/>
          <a:stretch/>
        </p:blipFill>
        <p:spPr>
          <a:xfrm>
            <a:off x="8943828" y="4845191"/>
            <a:ext cx="769322" cy="90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3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90E09A-99DB-99F4-2528-DF35090DC4B3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pipeline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30EB74B-9AF4-1503-DBD0-ED2932A25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760" y="2022819"/>
            <a:ext cx="1653683" cy="3295936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7A2D32B-2F3B-5602-C53D-4F1E8F2E6981}"/>
              </a:ext>
            </a:extLst>
          </p:cNvPr>
          <p:cNvCxnSpPr>
            <a:cxnSpLocks/>
          </p:cNvCxnSpPr>
          <p:nvPr/>
        </p:nvCxnSpPr>
        <p:spPr>
          <a:xfrm flipV="1">
            <a:off x="2069185" y="2343329"/>
            <a:ext cx="1315038" cy="2443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AB5807B-E28C-3774-B4F9-AF381AC5DFCA}"/>
              </a:ext>
            </a:extLst>
          </p:cNvPr>
          <p:cNvSpPr txBox="1"/>
          <p:nvPr/>
        </p:nvSpPr>
        <p:spPr>
          <a:xfrm>
            <a:off x="3398363" y="1996940"/>
            <a:ext cx="3744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Données modifiables (</a:t>
            </a:r>
            <a:r>
              <a:rPr lang="fr-FR" sz="1100" dirty="0" err="1"/>
              <a:t>mdp</a:t>
            </a:r>
            <a:r>
              <a:rPr lang="fr-FR" sz="1100" dirty="0"/>
              <a:t>, </a:t>
            </a:r>
            <a:r>
              <a:rPr lang="fr-FR" sz="1100" dirty="0" err="1"/>
              <a:t>username</a:t>
            </a:r>
            <a:r>
              <a:rPr lang="fr-FR" sz="1100" dirty="0"/>
              <a:t>, </a:t>
            </a:r>
            <a:r>
              <a:rPr lang="fr-FR" sz="1100" dirty="0" err="1"/>
              <a:t>refresh</a:t>
            </a:r>
            <a:r>
              <a:rPr lang="fr-FR" sz="1100" dirty="0"/>
              <a:t> rate)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url des data sources, possibilité d’en ajouter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9C53A62-D501-ED9B-4765-098669E525D4}"/>
              </a:ext>
            </a:extLst>
          </p:cNvPr>
          <p:cNvCxnSpPr>
            <a:cxnSpLocks/>
          </p:cNvCxnSpPr>
          <p:nvPr/>
        </p:nvCxnSpPr>
        <p:spPr>
          <a:xfrm flipV="1">
            <a:off x="2036191" y="2908168"/>
            <a:ext cx="1286758" cy="881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421EAB3D-4E37-0B6D-9D2F-507518C86DE7}"/>
              </a:ext>
            </a:extLst>
          </p:cNvPr>
          <p:cNvSpPr txBox="1"/>
          <p:nvPr/>
        </p:nvSpPr>
        <p:spPr>
          <a:xfrm>
            <a:off x="3322949" y="2693066"/>
            <a:ext cx="366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Contient toutes les méthodes (</a:t>
            </a:r>
            <a:r>
              <a:rPr lang="fr-FR" sz="1100" dirty="0" err="1"/>
              <a:t>create</a:t>
            </a:r>
            <a:r>
              <a:rPr lang="fr-FR" sz="1100" dirty="0"/>
              <a:t>, </a:t>
            </a:r>
            <a:r>
              <a:rPr lang="fr-FR" sz="1100" dirty="0" err="1"/>
              <a:t>insert,truncate</a:t>
            </a:r>
            <a:r>
              <a:rPr lang="fr-FR" sz="1100" dirty="0"/>
              <a:t>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Selon le type de sources (Données incrémentales, données à changement lent, …) il est possible de choisir si l’on veut </a:t>
            </a:r>
            <a:r>
              <a:rPr lang="fr-FR" sz="1100" dirty="0" err="1"/>
              <a:t>truncate</a:t>
            </a:r>
            <a:r>
              <a:rPr lang="fr-FR" sz="1100" dirty="0"/>
              <a:t> la table ou non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9A5341D-DAF4-DA95-6FB7-9E0D9FB56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491" y="3780213"/>
            <a:ext cx="2145216" cy="171083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9808546-A30A-AB76-FCB7-9C19141C798C}"/>
              </a:ext>
            </a:extLst>
          </p:cNvPr>
          <p:cNvSpPr txBox="1"/>
          <p:nvPr/>
        </p:nvSpPr>
        <p:spPr>
          <a:xfrm>
            <a:off x="6777873" y="4372597"/>
            <a:ext cx="3668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Approche par module. 1 fichier = 1 fonction =&gt; Permet une plus grande scalabilité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B2300A3-A309-744F-BB80-D01DEC304CEE}"/>
              </a:ext>
            </a:extLst>
          </p:cNvPr>
          <p:cNvCxnSpPr>
            <a:cxnSpLocks/>
          </p:cNvCxnSpPr>
          <p:nvPr/>
        </p:nvCxnSpPr>
        <p:spPr>
          <a:xfrm flipV="1">
            <a:off x="5491115" y="4506011"/>
            <a:ext cx="1286758" cy="881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81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et Solutions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E8BC7-5108-749D-4EC5-4B235D46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697"/>
            <a:ext cx="11063140" cy="498677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800" dirty="0"/>
              <a:t>Gestion des csv – get_data_sources.py</a:t>
            </a:r>
          </a:p>
          <a:p>
            <a:pPr lvl="1"/>
            <a:r>
              <a:rPr lang="fr-FR" sz="1100" dirty="0"/>
              <a:t>Certains csv sont en utf-8 un autre en csv </a:t>
            </a:r>
            <a:r>
              <a:rPr lang="fr-FR" sz="1100" dirty="0" err="1"/>
              <a:t>text</a:t>
            </a:r>
            <a:r>
              <a:rPr lang="fr-FR" sz="1100" dirty="0"/>
              <a:t> =&gt; Ne pas gérer l’encodage du fichier pour ne pas rester bloquer</a:t>
            </a:r>
          </a:p>
          <a:p>
            <a:pPr lvl="1"/>
            <a:r>
              <a:rPr lang="fr-FR" sz="1100" dirty="0"/>
              <a:t>Un csv contenait un délimiteur différent des autres =&gt; J’ai géré ce fichier à part</a:t>
            </a:r>
          </a:p>
          <a:p>
            <a:pPr lvl="1"/>
            <a:r>
              <a:rPr lang="fr-FR" sz="1100" dirty="0"/>
              <a:t>Certaines lignes ne permettaient par un </a:t>
            </a:r>
            <a:r>
              <a:rPr lang="fr-FR" sz="1100" dirty="0" err="1"/>
              <a:t>parsing</a:t>
            </a:r>
            <a:r>
              <a:rPr lang="fr-FR" sz="1100" dirty="0"/>
              <a:t> simple, j’ai appliqué l’argument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on_bad_lines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'skip’ </a:t>
            </a:r>
            <a:r>
              <a:rPr lang="fr-FR" sz="1100" dirty="0"/>
              <a:t>pour ne pas rester bloqué. J’ai constaté que je perdais 2% des datas ce qui n’était pas significatif et pouvait être optimisé dans un second temps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Qualité de la donnée</a:t>
            </a:r>
          </a:p>
          <a:p>
            <a:pPr lvl="1"/>
            <a:r>
              <a:rPr lang="fr-FR" sz="1100" dirty="0"/>
              <a:t>Données géo peu intéressantes =&gt; </a:t>
            </a:r>
            <a:r>
              <a:rPr lang="fr-FR" sz="1100" b="1" dirty="0"/>
              <a:t>Ajout du référentiel géo </a:t>
            </a:r>
            <a:r>
              <a:rPr lang="fr-FR" sz="1100" dirty="0"/>
              <a:t>de data </a:t>
            </a:r>
            <a:r>
              <a:rPr lang="fr-FR" sz="1100" dirty="0" err="1"/>
              <a:t>gouv</a:t>
            </a:r>
            <a:r>
              <a:rPr lang="fr-FR" sz="1100" dirty="0"/>
              <a:t> pour faire parler la data</a:t>
            </a:r>
          </a:p>
          <a:p>
            <a:pPr lvl="1"/>
            <a:r>
              <a:rPr lang="fr-FR" sz="1100" dirty="0"/>
              <a:t>Identifiant unique des centres vaccinaux pas toujours présent =&gt; </a:t>
            </a:r>
            <a:r>
              <a:rPr lang="fr-FR" sz="1100" b="1" dirty="0"/>
              <a:t>Regroupement</a:t>
            </a:r>
            <a:r>
              <a:rPr lang="fr-FR" sz="1100" dirty="0"/>
              <a:t> dans une catégorie « Sans GID » dans le but de normaliser la data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Requêtes SQL </a:t>
            </a:r>
          </a:p>
          <a:p>
            <a:pPr lvl="1"/>
            <a:r>
              <a:rPr lang="fr-FR" sz="1100" dirty="0"/>
              <a:t>Où les requêtes doivent elles s’exécuter ? =&gt; J’ai choisi de les </a:t>
            </a:r>
            <a:r>
              <a:rPr lang="fr-FR" sz="1100" b="1" dirty="0"/>
              <a:t>intégrer directement dans les scripts python </a:t>
            </a:r>
            <a:r>
              <a:rPr lang="fr-FR" sz="1100" dirty="0"/>
              <a:t>afin de pouvoir les </a:t>
            </a:r>
            <a:r>
              <a:rPr lang="fr-FR" sz="1100" b="1" dirty="0"/>
              <a:t>gérer dans le contrôle de version </a:t>
            </a:r>
            <a:r>
              <a:rPr lang="fr-FR" sz="1100" dirty="0"/>
              <a:t>afin d’augmenter la </a:t>
            </a:r>
            <a:r>
              <a:rPr lang="fr-FR" sz="1100" b="1" dirty="0"/>
              <a:t>maintenabilité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Hébergement du pipeline / DB</a:t>
            </a:r>
          </a:p>
          <a:p>
            <a:pPr lvl="1"/>
            <a:r>
              <a:rPr lang="fr-FR" sz="1100" dirty="0"/>
              <a:t>Plusieurs solutions peuvent être mises en place =&gt; un </a:t>
            </a:r>
            <a:r>
              <a:rPr lang="fr-FR" sz="1100" b="1" dirty="0"/>
              <a:t>cloud public</a:t>
            </a:r>
            <a:r>
              <a:rPr lang="fr-FR" sz="1100" dirty="0"/>
              <a:t> serait un bonne solution pour </a:t>
            </a:r>
            <a:r>
              <a:rPr lang="fr-FR" sz="1100" b="1" dirty="0"/>
              <a:t>ne pas avoir à manager le hardware </a:t>
            </a:r>
            <a:r>
              <a:rPr lang="fr-FR" sz="1100" dirty="0"/>
              <a:t>et avoir des </a:t>
            </a:r>
            <a:r>
              <a:rPr lang="fr-FR" sz="1100" b="1" dirty="0"/>
              <a:t>coûts optimisés</a:t>
            </a:r>
            <a:endParaRPr lang="fr-FR" sz="1500" b="1" dirty="0"/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Pour aller plus loin</a:t>
            </a:r>
          </a:p>
          <a:p>
            <a:pPr lvl="1"/>
            <a:r>
              <a:rPr lang="fr-FR" sz="1100" dirty="0"/>
              <a:t>Le code ne gère actuellement pas les exceptions. S’il y a une erreur le programme s’arrête. J’aurais pu implémenter une logique de </a:t>
            </a:r>
            <a:r>
              <a:rPr lang="fr-FR" sz="1100" dirty="0" err="1"/>
              <a:t>retry</a:t>
            </a:r>
            <a:r>
              <a:rPr lang="fr-FR" sz="1100" dirty="0"/>
              <a:t> et un mailer selon des critères spécifiques (mail au succès, </a:t>
            </a:r>
            <a:r>
              <a:rPr lang="fr-FR" sz="1100" dirty="0" err="1"/>
              <a:t>retry</a:t>
            </a:r>
            <a:r>
              <a:rPr lang="fr-FR" sz="1100" dirty="0"/>
              <a:t> et/ou </a:t>
            </a:r>
            <a:r>
              <a:rPr lang="fr-FR" sz="1100" dirty="0" err="1"/>
              <a:t>failure</a:t>
            </a:r>
            <a:r>
              <a:rPr lang="fr-FR" sz="1100" dirty="0"/>
              <a:t>) et un journal des erreurs pour faciliter la résolution de problèmes.</a:t>
            </a:r>
          </a:p>
          <a:p>
            <a:pPr lvl="1"/>
            <a:r>
              <a:rPr lang="fr-FR" sz="1100" dirty="0"/>
              <a:t>Documenter plus le pipeline</a:t>
            </a:r>
          </a:p>
          <a:p>
            <a:pPr lvl="1"/>
            <a:r>
              <a:rPr lang="fr-FR" sz="1100" dirty="0"/>
              <a:t>Avoir un log des performances de l’exécution du pipeline</a:t>
            </a:r>
          </a:p>
          <a:p>
            <a:pPr lvl="1"/>
            <a:r>
              <a:rPr lang="fr-FR" sz="1100" dirty="0"/>
              <a:t>Back up de la </a:t>
            </a:r>
            <a:r>
              <a:rPr lang="fr-FR" sz="1100" dirty="0" err="1"/>
              <a:t>db</a:t>
            </a:r>
            <a:r>
              <a:rPr lang="fr-FR" sz="1100" dirty="0"/>
              <a:t> à chaque </a:t>
            </a:r>
            <a:r>
              <a:rPr lang="fr-FR" sz="1100" dirty="0" err="1"/>
              <a:t>refresh</a:t>
            </a:r>
            <a:endParaRPr lang="fr-FR" sz="11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D4AF5-0A2C-4539-602E-436C7F92D435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pipeline</a:t>
            </a:r>
          </a:p>
        </p:txBody>
      </p:sp>
    </p:spTree>
    <p:extLst>
      <p:ext uri="{BB962C8B-B14F-4D97-AF65-F5344CB8AC3E}">
        <p14:creationId xmlns:p14="http://schemas.microsoft.com/office/powerpoint/2010/main" val="118674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Réponses aux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E8BC7-5108-749D-4EC5-4B235D46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075"/>
            <a:ext cx="10515600" cy="428688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b="1" dirty="0"/>
              <a:t>How would you build one or several tables that would allow efficient data exploration for this project ? Explain your structure choices :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Des tables de dimensions </a:t>
            </a:r>
            <a:r>
              <a:rPr lang="en-US" sz="1800" dirty="0" err="1"/>
              <a:t>correspondant</a:t>
            </a:r>
            <a:r>
              <a:rPr lang="en-US" sz="1800" dirty="0"/>
              <a:t> aux axes </a:t>
            </a:r>
            <a:r>
              <a:rPr lang="en-US" sz="1800" dirty="0" err="1"/>
              <a:t>d’analyse</a:t>
            </a:r>
            <a:endParaRPr lang="en-US" sz="1800" dirty="0"/>
          </a:p>
          <a:p>
            <a:pPr lvl="2"/>
            <a:r>
              <a:rPr lang="en-US" sz="1400" dirty="0" err="1"/>
              <a:t>Référentiel</a:t>
            </a:r>
            <a:r>
              <a:rPr lang="en-US" sz="1400" dirty="0"/>
              <a:t> </a:t>
            </a:r>
            <a:r>
              <a:rPr lang="en-US" sz="1400" dirty="0" err="1"/>
              <a:t>géo</a:t>
            </a:r>
            <a:r>
              <a:rPr lang="en-US" sz="1400" dirty="0"/>
              <a:t>, denomination des </a:t>
            </a:r>
            <a:r>
              <a:rPr lang="en-US" sz="1400" dirty="0" err="1"/>
              <a:t>centres</a:t>
            </a:r>
            <a:r>
              <a:rPr lang="en-US" sz="1400" dirty="0"/>
              <a:t> (</a:t>
            </a:r>
            <a:r>
              <a:rPr lang="en-US" sz="1400" dirty="0" err="1"/>
              <a:t>normaliser</a:t>
            </a:r>
            <a:r>
              <a:rPr lang="en-US" sz="1400" dirty="0"/>
              <a:t> les </a:t>
            </a:r>
            <a:r>
              <a:rPr lang="en-US" sz="1400" dirty="0" err="1"/>
              <a:t>noms</a:t>
            </a:r>
            <a:r>
              <a:rPr lang="en-US" sz="1400" dirty="0"/>
              <a:t> des </a:t>
            </a:r>
            <a:r>
              <a:rPr lang="en-US" sz="1400" dirty="0" err="1"/>
              <a:t>centres</a:t>
            </a:r>
            <a:r>
              <a:rPr lang="en-US" sz="1400" dirty="0"/>
              <a:t>), </a:t>
            </a:r>
            <a:r>
              <a:rPr lang="en-US" sz="1400" dirty="0" err="1"/>
              <a:t>référentiel</a:t>
            </a:r>
            <a:r>
              <a:rPr lang="en-US" sz="1400" dirty="0"/>
              <a:t> de date sur la base du jour</a:t>
            </a:r>
          </a:p>
          <a:p>
            <a:pPr lvl="1"/>
            <a:r>
              <a:rPr lang="en-US" sz="1800" dirty="0"/>
              <a:t>Datamart </a:t>
            </a:r>
          </a:p>
          <a:p>
            <a:pPr lvl="2"/>
            <a:r>
              <a:rPr lang="en-US" sz="1400" dirty="0"/>
              <a:t>Une table </a:t>
            </a:r>
            <a:r>
              <a:rPr lang="en-US" sz="1400" dirty="0" err="1"/>
              <a:t>permettant</a:t>
            </a:r>
            <a:r>
              <a:rPr lang="en-US" sz="1400" dirty="0"/>
              <a:t> de faire un rapprochement simple entre les </a:t>
            </a:r>
            <a:r>
              <a:rPr lang="en-US" sz="1400" dirty="0" err="1"/>
              <a:t>rdv</a:t>
            </a:r>
            <a:r>
              <a:rPr lang="en-US" sz="1400" dirty="0"/>
              <a:t> pris et les doses </a:t>
            </a:r>
            <a:r>
              <a:rPr lang="en-US" sz="1400" dirty="0" err="1"/>
              <a:t>allouées</a:t>
            </a:r>
            <a:r>
              <a:rPr lang="en-US" sz="1400" dirty="0"/>
              <a:t>, par </a:t>
            </a:r>
            <a:r>
              <a:rPr lang="en-US" sz="1400" dirty="0" err="1"/>
              <a:t>centre</a:t>
            </a:r>
            <a:r>
              <a:rPr lang="en-US" sz="1400" dirty="0"/>
              <a:t> et sur la </a:t>
            </a:r>
            <a:r>
              <a:rPr lang="en-US" sz="1400" dirty="0" err="1"/>
              <a:t>granularité</a:t>
            </a:r>
            <a:r>
              <a:rPr lang="en-US" sz="1400" dirty="0"/>
              <a:t> de la </a:t>
            </a:r>
            <a:r>
              <a:rPr lang="en-US" sz="1400" dirty="0" err="1"/>
              <a:t>semaine-année</a:t>
            </a:r>
            <a:endParaRPr lang="en-US" sz="1400" dirty="0"/>
          </a:p>
          <a:p>
            <a:pPr marL="457200" lvl="1" indent="0">
              <a:buNone/>
            </a:pP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insert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overload_appointment_monitoring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mois,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annee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week_num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id_centre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departement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nb_rdv_pris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doses_allouees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rdv_planifies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mois_anee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semaine_annee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800" dirty="0"/>
              <a:t>Une </a:t>
            </a:r>
            <a:r>
              <a:rPr lang="en-US" sz="1800" dirty="0" err="1"/>
              <a:t>permettant</a:t>
            </a:r>
            <a:r>
              <a:rPr lang="en-US" sz="1800" dirty="0"/>
              <a:t> de faire un rapprochement simple entre les </a:t>
            </a:r>
            <a:r>
              <a:rPr lang="en-US" sz="1800" dirty="0" err="1"/>
              <a:t>rdv</a:t>
            </a:r>
            <a:r>
              <a:rPr lang="en-US" sz="1800" dirty="0"/>
              <a:t> pris et les doses </a:t>
            </a:r>
            <a:r>
              <a:rPr lang="en-US" sz="1800" dirty="0" err="1"/>
              <a:t>allouées</a:t>
            </a:r>
            <a:r>
              <a:rPr lang="en-US" sz="1800" dirty="0"/>
              <a:t>, par </a:t>
            </a:r>
            <a:r>
              <a:rPr lang="en-US" sz="1800" dirty="0" err="1"/>
              <a:t>centre</a:t>
            </a:r>
            <a:r>
              <a:rPr lang="en-US" sz="1800" dirty="0"/>
              <a:t> et sur la </a:t>
            </a:r>
            <a:r>
              <a:rPr lang="en-US" sz="1800" dirty="0" err="1"/>
              <a:t>granularité</a:t>
            </a:r>
            <a:r>
              <a:rPr lang="en-US" sz="1800" dirty="0"/>
              <a:t> de la </a:t>
            </a:r>
            <a:r>
              <a:rPr lang="en-US" sz="1800" dirty="0" err="1"/>
              <a:t>semaine-année</a:t>
            </a:r>
            <a:endParaRPr lang="en-US" sz="1800" dirty="0"/>
          </a:p>
          <a:p>
            <a:pPr lvl="1"/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insert into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aggreg_count_vax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(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gid ,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nom_centre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nb_of_appointments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is_with_doctolib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cp_commune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sz="1800" dirty="0"/>
          </a:p>
          <a:p>
            <a:pPr lvl="1"/>
            <a:endParaRPr lang="fr-FR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D4AF5-0A2C-4539-602E-436C7F92D435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pipeline</a:t>
            </a:r>
          </a:p>
        </p:txBody>
      </p:sp>
    </p:spTree>
    <p:extLst>
      <p:ext uri="{BB962C8B-B14F-4D97-AF65-F5344CB8AC3E}">
        <p14:creationId xmlns:p14="http://schemas.microsoft.com/office/powerpoint/2010/main" val="356817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Réponses aux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E8BC7-5108-749D-4EC5-4B235D46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075"/>
            <a:ext cx="7080315" cy="57974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b="1" dirty="0"/>
              <a:t>Is it easy to read data from your tables ? Are they scalable ? 1/2</a:t>
            </a:r>
            <a:endParaRPr lang="en-US" sz="1800" dirty="0"/>
          </a:p>
          <a:p>
            <a:pPr marL="457200" lvl="1" indent="0">
              <a:buNone/>
            </a:pPr>
            <a:endParaRPr lang="fr-FR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D4AF5-0A2C-4539-602E-436C7F92D435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pipeline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0FC61CE-B5E4-BE85-4D74-E459C8CC9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08" y="3565061"/>
            <a:ext cx="3271126" cy="2495888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9768DFB-DCF2-C194-8C16-15D7DA5BBD08}"/>
              </a:ext>
            </a:extLst>
          </p:cNvPr>
          <p:cNvSpPr txBox="1">
            <a:spLocks/>
          </p:cNvSpPr>
          <p:nvPr/>
        </p:nvSpPr>
        <p:spPr>
          <a:xfrm>
            <a:off x="132913" y="3041716"/>
            <a:ext cx="3401991" cy="340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sz="1800" b="1" dirty="0" err="1"/>
              <a:t>Analyse</a:t>
            </a:r>
            <a:r>
              <a:rPr lang="en-US" sz="1800" b="1" dirty="0"/>
              <a:t> sous </a:t>
            </a:r>
            <a:r>
              <a:rPr lang="en-US" sz="1800" b="1" dirty="0" err="1"/>
              <a:t>l’axe</a:t>
            </a:r>
            <a:r>
              <a:rPr lang="en-US" sz="1800" b="1" dirty="0"/>
              <a:t> </a:t>
            </a:r>
            <a:r>
              <a:rPr lang="en-US" sz="1800" b="1" dirty="0" err="1"/>
              <a:t>géo</a:t>
            </a:r>
            <a:endParaRPr lang="en-US" sz="1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5B15717-7677-5F4A-245D-0074B6E3A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173" y="3565061"/>
            <a:ext cx="3132831" cy="2495888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FBAA270A-E170-01F8-8AD0-67E1740445B7}"/>
              </a:ext>
            </a:extLst>
          </p:cNvPr>
          <p:cNvSpPr txBox="1">
            <a:spLocks/>
          </p:cNvSpPr>
          <p:nvPr/>
        </p:nvSpPr>
        <p:spPr>
          <a:xfrm>
            <a:off x="3648871" y="3088054"/>
            <a:ext cx="3868133" cy="340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sz="1800" b="1" dirty="0" err="1"/>
              <a:t>Analyse</a:t>
            </a:r>
            <a:r>
              <a:rPr lang="en-US" sz="1800" b="1" dirty="0"/>
              <a:t> </a:t>
            </a:r>
            <a:r>
              <a:rPr lang="en-US" sz="1800" b="1" dirty="0" err="1"/>
              <a:t>simplifiée</a:t>
            </a:r>
            <a:r>
              <a:rPr lang="en-US" sz="1800" b="1" dirty="0"/>
              <a:t> sous </a:t>
            </a:r>
            <a:r>
              <a:rPr lang="en-US" sz="1800" b="1" dirty="0" err="1"/>
              <a:t>l’axe</a:t>
            </a:r>
            <a:r>
              <a:rPr lang="en-US" sz="1800" b="1" dirty="0"/>
              <a:t> date</a:t>
            </a:r>
            <a:endParaRPr lang="en-US" sz="18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54937AE-10EC-B749-C746-B8EDB09BB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608" y="3565061"/>
            <a:ext cx="2828192" cy="2495888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3A9B5B6E-52E8-6EDC-D2CC-BC289996252E}"/>
              </a:ext>
            </a:extLst>
          </p:cNvPr>
          <p:cNvSpPr txBox="1">
            <a:spLocks/>
          </p:cNvSpPr>
          <p:nvPr/>
        </p:nvSpPr>
        <p:spPr>
          <a:xfrm>
            <a:off x="7730677" y="3041716"/>
            <a:ext cx="4328410" cy="340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sz="1800" b="1" dirty="0" err="1"/>
              <a:t>Analyse</a:t>
            </a:r>
            <a:r>
              <a:rPr lang="en-US" sz="1800" b="1" dirty="0"/>
              <a:t> </a:t>
            </a:r>
            <a:r>
              <a:rPr lang="en-US" sz="1800" b="1" dirty="0" err="1"/>
              <a:t>simplifiée</a:t>
            </a:r>
            <a:r>
              <a:rPr lang="en-US" sz="1800" b="1" dirty="0"/>
              <a:t> sous </a:t>
            </a:r>
            <a:r>
              <a:rPr lang="en-US" sz="1800" b="1" dirty="0" err="1"/>
              <a:t>l’axe</a:t>
            </a:r>
            <a:r>
              <a:rPr lang="en-US" sz="1800" b="1" dirty="0"/>
              <a:t> des </a:t>
            </a:r>
            <a:r>
              <a:rPr lang="en-US" sz="1800" b="1" dirty="0" err="1"/>
              <a:t>centres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241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1003</Words>
  <Application>Microsoft Office PowerPoint</Application>
  <PresentationFormat>Grand écran</PresentationFormat>
  <Paragraphs>124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Thème Office</vt:lpstr>
      <vt:lpstr>CAS PRATIQUE</vt:lpstr>
      <vt:lpstr>SOMMAIRE</vt:lpstr>
      <vt:lpstr>Rappel du brief</vt:lpstr>
      <vt:lpstr>Problèmes et Solutions</vt:lpstr>
      <vt:lpstr>Présentation PowerPoint</vt:lpstr>
      <vt:lpstr>Présentation PowerPoint</vt:lpstr>
      <vt:lpstr>Problèmes et Solutions</vt:lpstr>
      <vt:lpstr>Réponses aux questions</vt:lpstr>
      <vt:lpstr>Réponses aux questions</vt:lpstr>
      <vt:lpstr>Réponses aux questions</vt:lpstr>
      <vt:lpstr>Préconisations</vt:lpstr>
      <vt:lpstr>Résultats attendus par la PM</vt:lpstr>
      <vt:lpstr>Centres vaccinaux non affiliés</vt:lpstr>
      <vt:lpstr>Tensions - GEO</vt:lpstr>
      <vt:lpstr>Etats des stocks vaccinaux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</dc:title>
  <dc:creator>Antoine ROSCHEWITZ</dc:creator>
  <cp:lastModifiedBy>Antoine ROSCHEWITZ</cp:lastModifiedBy>
  <cp:revision>12</cp:revision>
  <dcterms:created xsi:type="dcterms:W3CDTF">2023-04-09T21:21:09Z</dcterms:created>
  <dcterms:modified xsi:type="dcterms:W3CDTF">2023-04-13T12:09:27Z</dcterms:modified>
</cp:coreProperties>
</file>