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D3C78-D517-43E9-A9CE-E540A5367C6E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78FA-C487-46A5-BD0B-D59C84AF95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069E-D234-4F40-731C-5BE65014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38AA3-E952-D834-D2EB-E2ECA552C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40AA-5966-3F01-E917-20BBAC4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3748-2C12-74F3-7D81-7FEBCF6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90FE-E4CA-958A-0C18-9CCB8B94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7DF-9A26-656C-8571-830A020D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C0592-56EF-EE58-C572-53EF4E7A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9AFF-11CF-0C58-5FB9-8614C92F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C8C8-647B-C827-DA6C-D2E9CD9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07DA-142D-6E2E-6A0C-D35E592F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E6DC1-F273-6411-A407-549B684E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A43A3-1CBD-8E17-7784-6C78CBE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3A3-717A-06FE-736E-4B9088B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F995-6FFB-27FC-ECF8-AB5A0845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D596-7A6A-A44D-E193-429DD42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2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F31C-966B-33BB-4BF5-B259805F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FDAD-26D9-68F1-632B-F9EECC6F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625B-FC75-DC43-9076-8622F40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2734-2ED6-12C7-2076-B658F897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6ACA-B57C-A4E2-CCE0-A0CF5C32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DAE2-A000-031F-D41B-9889C46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01707-8D2A-1343-9080-D89C98D3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B214-2BBC-D641-2671-8623DC40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0460-8A6F-32F3-2D71-8181509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4CA5-602A-03F6-3672-369C5FCD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3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E42B-6E0C-F070-6E26-0C4E1C8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9C2A-EFDB-B172-344D-A2864EBF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9E66B-A755-6B09-B389-F0A393CE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770E-74EF-08FC-16BE-2F55F025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FA54-A13D-C127-A7A0-DCC65069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2802-DA3D-BA04-4AAC-432AB0FE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90ED-26BB-A810-0E69-880BCDB1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D848-6985-9258-2EDE-9089B83E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8726-D75C-1B77-FAFE-0F5C2735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4A830-F54D-8DF7-296B-5BCB4B63B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545ED-5B0B-27A5-4FC6-4E557DE5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3AE1C-07D6-D044-C7C8-44F143E6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089C0-DE58-F98D-C548-A3E564DE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90B5-B967-7188-F509-39DCC6AD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615F-C5FC-3F09-0F7F-CBB2AC20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E0E82-164F-1284-0DEC-501F1D62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A4F82-B314-3197-60E1-6885D86C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68C9-3E5F-EF15-4D8E-3160CC1F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C47E0-30EA-42C0-597E-8A56684B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DF55E-6DA9-5D65-067E-B4C31B7E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50CF-29B0-5DE1-747F-30B8067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F651-B46F-1A70-9B37-78CDF0F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8C9B-96C1-85CF-A1CE-2E65DE08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B8F8-2401-614C-E406-197CCE3D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66BC-18BA-920E-2F84-6502CE58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D65E-2EEF-6297-994C-D3DDA4E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C4CC-D1F5-B7ED-003C-B05461ED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3A-A330-0AFB-69C6-73768959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FE978-27E3-36B1-5D14-3CAFBCBC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4B1C5-5B7D-976A-A095-27FB0804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D00D-4ADD-E57B-A353-2682BAEC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7F9A-6000-8076-D38B-546E4C1E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12FF-1EC6-F454-66DF-C9FCC58E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7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1A39-72A1-F009-4C2F-751B8D7A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9F03-4264-2A8B-791E-D43897BD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DF1A-F3F1-81EC-77C0-73B27388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4448-746B-0338-D112-AC930936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51A0-0250-6576-0D37-41674AA78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dags/04_build_datamart/gr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dags/01_fetch_new_data/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dags/02_transform_files/gr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dags/03_copy_to_postgres/gr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359960-9D74-13C2-9E5B-11FD94676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527091C-0619-5FEE-111B-F056ED28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/>
              <a:t>Analytics </a:t>
            </a:r>
            <a:r>
              <a:rPr lang="fr-FR" dirty="0" err="1"/>
              <a:t>Engineer</a:t>
            </a:r>
            <a:r>
              <a:rPr lang="fr-FR" dirty="0"/>
              <a:t> - Doctolib</a:t>
            </a:r>
          </a:p>
        </p:txBody>
      </p:sp>
    </p:spTree>
    <p:extLst>
      <p:ext uri="{BB962C8B-B14F-4D97-AF65-F5344CB8AC3E}">
        <p14:creationId xmlns:p14="http://schemas.microsoft.com/office/powerpoint/2010/main" val="328330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9A35-866E-1A12-C7EE-3EA3D47D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1732-7B1A-5A90-86FF-E290761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04_build_datamart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6EF9A0E-E7D6-8AE5-BF69-6BCC548F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753" y="915150"/>
            <a:ext cx="46259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Créer des </a:t>
            </a:r>
            <a:r>
              <a:rPr lang="fr-FR" sz="1800" dirty="0" err="1"/>
              <a:t>aggrégations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L’</a:t>
            </a:r>
            <a:r>
              <a:rPr lang="fr-FR" sz="1000" dirty="0" err="1"/>
              <a:t>opéateur</a:t>
            </a:r>
            <a:r>
              <a:rPr lang="fr-FR" sz="1000" dirty="0"/>
              <a:t> </a:t>
            </a:r>
            <a:r>
              <a:rPr lang="fr-FR" sz="1000" dirty="0" err="1"/>
              <a:t>ExternalTaskSensor</a:t>
            </a:r>
            <a:r>
              <a:rPr lang="fr-FR" sz="1000" dirty="0"/>
              <a:t>, quand il est réglé sur le même </a:t>
            </a:r>
            <a:r>
              <a:rPr lang="fr-FR" sz="1000" dirty="0" err="1"/>
              <a:t>schedule</a:t>
            </a:r>
            <a:r>
              <a:rPr lang="fr-FR" sz="1000" dirty="0"/>
              <a:t> </a:t>
            </a:r>
            <a:r>
              <a:rPr lang="fr-FR" sz="1000" dirty="0" err="1"/>
              <a:t>interval</a:t>
            </a:r>
            <a:r>
              <a:rPr lang="fr-FR" sz="1000" dirty="0"/>
              <a:t>, permet de détecter l’état d’une tâche d’un autre DAG. Lorsque les intégrations de l’étape précédente sont terminées, ce DAG s’</a:t>
            </a:r>
            <a:r>
              <a:rPr lang="fr-FR" sz="1000" dirty="0" err="1"/>
              <a:t>execute</a:t>
            </a: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Les tables qui peuvent l’être sont crées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En parallèle on archive les csv avec la date du jour et on rafraichi le </a:t>
            </a:r>
            <a:r>
              <a:rPr lang="fr-FR" sz="1000" dirty="0" err="1"/>
              <a:t>dataset</a:t>
            </a:r>
            <a:r>
              <a:rPr lang="fr-FR" sz="1000" dirty="0"/>
              <a:t> power BI pour avoir les données à jour dès que possible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DE5A-3ED7-17E7-15CE-BF97F0F1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" y="2420403"/>
            <a:ext cx="6974871" cy="16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0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211D1-BFC0-4A60-C796-4C670AB0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54C04D-37F3-3FDE-CC3C-82DD0D97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35" y="987397"/>
            <a:ext cx="11169061" cy="49721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Comment améliorer ce 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le DAG 03_copy_to_postgres, utiliser </a:t>
            </a:r>
            <a:r>
              <a:rPr lang="fr-FR" sz="1400" dirty="0" err="1"/>
              <a:t>BranchPythonOperator</a:t>
            </a:r>
            <a:r>
              <a:rPr lang="fr-FR" sz="1400" dirty="0"/>
              <a:t> pour vérifier si le File </a:t>
            </a:r>
            <a:r>
              <a:rPr lang="fr-FR" sz="1400" dirty="0" err="1"/>
              <a:t>sensor</a:t>
            </a:r>
            <a:r>
              <a:rPr lang="fr-FR" sz="1400" dirty="0"/>
              <a:t> est </a:t>
            </a:r>
            <a:r>
              <a:rPr lang="fr-FR" sz="1400" dirty="0" err="1"/>
              <a:t>skipped</a:t>
            </a:r>
            <a:r>
              <a:rPr lang="fr-FR" sz="1400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 le </a:t>
            </a:r>
            <a:r>
              <a:rPr lang="fr-FR" sz="1200" dirty="0" err="1"/>
              <a:t>sensor</a:t>
            </a:r>
            <a:r>
              <a:rPr lang="fr-FR" sz="1200" dirty="0"/>
              <a:t> est en statut </a:t>
            </a:r>
            <a:r>
              <a:rPr lang="fr-FR" sz="1200" dirty="0" err="1"/>
              <a:t>skipped</a:t>
            </a:r>
            <a:r>
              <a:rPr lang="fr-FR" sz="1200" dirty="0"/>
              <a:t>, c’est qu’il n’y a pas de fichier (le hash du fichier est le même que lors de la dernière extraction) alors on peut bypasser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Sinon passer par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Améliorer la disponibilité de la donnée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Demander à </a:t>
            </a:r>
            <a:r>
              <a:rPr lang="fr-FR" sz="1200" dirty="0" err="1"/>
              <a:t>data.gouv</a:t>
            </a:r>
            <a:r>
              <a:rPr lang="fr-FR" sz="1200" dirty="0"/>
              <a:t> d’envoyer une requête à un </a:t>
            </a:r>
            <a:r>
              <a:rPr lang="fr-FR" sz="1200" dirty="0" err="1"/>
              <a:t>endpoint</a:t>
            </a:r>
            <a:r>
              <a:rPr lang="fr-FR" sz="1200" dirty="0"/>
              <a:t> </a:t>
            </a:r>
            <a:r>
              <a:rPr lang="fr-FR" sz="1200" dirty="0" err="1"/>
              <a:t>doctolib</a:t>
            </a:r>
            <a:r>
              <a:rPr lang="fr-FR" sz="1200" dirty="0"/>
              <a:t> (</a:t>
            </a:r>
            <a:r>
              <a:rPr lang="fr-FR" sz="1200" dirty="0" err="1"/>
              <a:t>webhook</a:t>
            </a:r>
            <a:r>
              <a:rPr lang="fr-FR" sz="1200" dirty="0"/>
              <a:t>) pour que celui-ci lance le pipeline via l’API </a:t>
            </a:r>
            <a:r>
              <a:rPr lang="fr-FR" sz="1200" dirty="0" err="1"/>
              <a:t>rest</a:t>
            </a:r>
            <a:r>
              <a:rPr lang="fr-FR" sz="1200" dirty="0"/>
              <a:t> AIRFLOW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Configurer le rapport power bi avec une passerelle pour permettre une actualisation automatique à la fin du pipeline de données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Ajouter les connexions mails (</a:t>
            </a:r>
            <a:r>
              <a:rPr lang="fr-FR" sz="1200" dirty="0" err="1"/>
              <a:t>smtp</a:t>
            </a:r>
            <a:r>
              <a:rPr lang="fr-FR" sz="1200" dirty="0"/>
              <a:t>, mail, </a:t>
            </a:r>
            <a:r>
              <a:rPr lang="fr-FR" sz="1200" dirty="0" err="1"/>
              <a:t>mdp</a:t>
            </a:r>
            <a:r>
              <a:rPr lang="fr-FR" sz="1200" dirty="0"/>
              <a:t>) pour recevoir une alerte lors de problèmes sur le requêtage des sources de données</a:t>
            </a:r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Etape de transformation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Mieux gérer le typage des données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Utiliser les tests (automatisés)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Utiliser </a:t>
            </a:r>
            <a:r>
              <a:rPr lang="fr-FR" sz="1200" dirty="0" err="1"/>
              <a:t>pytest</a:t>
            </a:r>
            <a:r>
              <a:rPr lang="fr-FR" sz="1200" dirty="0"/>
              <a:t> pour détecter les dag cycliques lors de la publication sur la </a:t>
            </a:r>
            <a:r>
              <a:rPr lang="fr-FR" sz="1200" dirty="0" err="1"/>
              <a:t>branch</a:t>
            </a:r>
            <a:r>
              <a:rPr lang="fr-FR" sz="1200" dirty="0"/>
              <a:t> de prod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Environnement de recette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Avant de pousser le pipeline en prod, utiliser des </a:t>
            </a:r>
            <a:r>
              <a:rPr lang="fr-FR" sz="1200" dirty="0" err="1"/>
              <a:t>database</a:t>
            </a:r>
            <a:r>
              <a:rPr lang="fr-FR" sz="1200" dirty="0"/>
              <a:t> de </a:t>
            </a:r>
            <a:r>
              <a:rPr lang="fr-FR" sz="1200" dirty="0" err="1"/>
              <a:t>staging</a:t>
            </a:r>
            <a:endParaRPr lang="fr-FR" sz="12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Créer une variable pour indiquer le mode dans lequel on se trouve : REC/PROD</a:t>
            </a:r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AF5A3CB-3B42-8650-2AA7-4EF031C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81" y="124709"/>
            <a:ext cx="10515600" cy="1325563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8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25F3095-48FF-E383-6D6A-23757F7B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22"/>
            <a:ext cx="10515600" cy="1325563"/>
          </a:xfrm>
        </p:spPr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6B1D35B-3723-2696-212F-743981F8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9785"/>
            <a:ext cx="10515600" cy="48011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How would you build one or several tables that would allow efficient data exploration for this project ? Explain your structure choices :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Des tables de dimensions </a:t>
            </a:r>
            <a:r>
              <a:rPr lang="en-US" sz="1800" dirty="0" err="1"/>
              <a:t>correspondant</a:t>
            </a:r>
            <a:r>
              <a:rPr lang="en-US" sz="1800" dirty="0"/>
              <a:t> aux axes </a:t>
            </a:r>
            <a:r>
              <a:rPr lang="en-US" sz="1800" dirty="0" err="1"/>
              <a:t>d’analyse</a:t>
            </a:r>
            <a:endParaRPr lang="en-US" sz="1800" dirty="0"/>
          </a:p>
          <a:p>
            <a:pPr lvl="2"/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</a:t>
            </a:r>
            <a:r>
              <a:rPr lang="en-US" sz="1400" dirty="0"/>
              <a:t>, denomination des </a:t>
            </a:r>
            <a:r>
              <a:rPr lang="en-US" sz="1400" dirty="0" err="1"/>
              <a:t>centres</a:t>
            </a:r>
            <a:r>
              <a:rPr lang="en-US" sz="1400" dirty="0"/>
              <a:t> (</a:t>
            </a:r>
            <a:r>
              <a:rPr lang="en-US" sz="1400" dirty="0" err="1"/>
              <a:t>normaliser</a:t>
            </a:r>
            <a:r>
              <a:rPr lang="en-US" sz="1400" dirty="0"/>
              <a:t> les </a:t>
            </a:r>
            <a:r>
              <a:rPr lang="en-US" sz="1400" dirty="0" err="1"/>
              <a:t>noms</a:t>
            </a:r>
            <a:r>
              <a:rPr lang="en-US" sz="1400" dirty="0"/>
              <a:t> des </a:t>
            </a:r>
            <a:r>
              <a:rPr lang="en-US" sz="1400" dirty="0" err="1"/>
              <a:t>centres</a:t>
            </a:r>
            <a:r>
              <a:rPr lang="en-US" sz="1400" dirty="0"/>
              <a:t>), </a:t>
            </a:r>
            <a:r>
              <a:rPr lang="en-US" sz="1400" dirty="0" err="1"/>
              <a:t>référentiel</a:t>
            </a:r>
            <a:r>
              <a:rPr lang="en-US" sz="1400" dirty="0"/>
              <a:t> de date sur la base du jour</a:t>
            </a:r>
          </a:p>
          <a:p>
            <a:pPr lvl="2"/>
            <a:r>
              <a:rPr lang="en-US" sz="1400" dirty="0" err="1"/>
              <a:t>L’ajout</a:t>
            </a:r>
            <a:r>
              <a:rPr lang="en-US" sz="1400" dirty="0"/>
              <a:t> du </a:t>
            </a:r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géographique</a:t>
            </a:r>
            <a:r>
              <a:rPr lang="en-US" sz="1400" dirty="0"/>
              <a:t> </a:t>
            </a:r>
            <a:r>
              <a:rPr lang="en-US" sz="1400" dirty="0" err="1"/>
              <a:t>permet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meilleure</a:t>
            </a:r>
            <a:r>
              <a:rPr lang="en-US" sz="1400" dirty="0"/>
              <a:t> exploration de la donnée, la repartition des doses de </a:t>
            </a:r>
            <a:r>
              <a:rPr lang="en-US" sz="1400" dirty="0" err="1"/>
              <a:t>vaccins</a:t>
            </a:r>
            <a:r>
              <a:rPr lang="en-US" sz="1400" dirty="0"/>
              <a:t> par tranche </a:t>
            </a:r>
            <a:r>
              <a:rPr lang="en-US" sz="1400" dirty="0" err="1"/>
              <a:t>d’âge</a:t>
            </a:r>
            <a:r>
              <a:rPr lang="en-US" sz="1400" dirty="0"/>
              <a:t> et par </a:t>
            </a:r>
            <a:r>
              <a:rPr lang="en-US" sz="1400" dirty="0" err="1"/>
              <a:t>département</a:t>
            </a:r>
            <a:r>
              <a:rPr lang="en-US" sz="1400" dirty="0"/>
              <a:t> </a:t>
            </a:r>
            <a:r>
              <a:rPr lang="en-US" sz="1400" dirty="0" err="1"/>
              <a:t>fourni</a:t>
            </a:r>
            <a:r>
              <a:rPr lang="en-US" sz="1400" dirty="0"/>
              <a:t> de plus </a:t>
            </a:r>
            <a:r>
              <a:rPr lang="en-US" sz="1400" dirty="0" err="1"/>
              <a:t>amples</a:t>
            </a:r>
            <a:r>
              <a:rPr lang="en-US" sz="1400" dirty="0"/>
              <a:t> </a:t>
            </a:r>
            <a:r>
              <a:rPr lang="en-US" sz="1400" dirty="0" err="1"/>
              <a:t>informations</a:t>
            </a:r>
            <a:r>
              <a:rPr lang="en-US" sz="1400" dirty="0"/>
              <a:t> sur le rapport au </a:t>
            </a:r>
            <a:r>
              <a:rPr lang="en-US" sz="1400" dirty="0" err="1"/>
              <a:t>vaccin</a:t>
            </a:r>
            <a:r>
              <a:rPr lang="en-US" sz="1400" dirty="0"/>
              <a:t> de la population</a:t>
            </a:r>
          </a:p>
          <a:p>
            <a:pPr lvl="2"/>
            <a:r>
              <a:rPr lang="en-US" sz="1400" dirty="0"/>
              <a:t>Le </a:t>
            </a:r>
            <a:r>
              <a:rPr lang="en-US" sz="1400" dirty="0" err="1"/>
              <a:t>schéma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étoile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généralement</a:t>
            </a:r>
            <a:r>
              <a:rPr lang="en-US" sz="1400" dirty="0"/>
              <a:t> </a:t>
            </a:r>
            <a:r>
              <a:rPr lang="en-US" sz="1400" dirty="0" err="1"/>
              <a:t>privilégié</a:t>
            </a:r>
            <a:r>
              <a:rPr lang="en-US" sz="1400" dirty="0"/>
              <a:t> pour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simplicité</a:t>
            </a:r>
            <a:r>
              <a:rPr lang="en-US" sz="1400" dirty="0"/>
              <a:t> </a:t>
            </a:r>
            <a:r>
              <a:rPr lang="en-US" sz="1400" dirty="0" err="1"/>
              <a:t>lorsqu’il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possible </a:t>
            </a:r>
            <a:r>
              <a:rPr lang="en-US" sz="1400" dirty="0" err="1"/>
              <a:t>d’avoir</a:t>
            </a:r>
            <a:r>
              <a:rPr lang="en-US" sz="1400" dirty="0"/>
              <a:t> des relation </a:t>
            </a:r>
            <a:r>
              <a:rPr lang="en-US" sz="1400" dirty="0" err="1"/>
              <a:t>en</a:t>
            </a:r>
            <a:r>
              <a:rPr lang="en-US" sz="1400" dirty="0"/>
              <a:t> 1 to many</a:t>
            </a:r>
          </a:p>
          <a:p>
            <a:pPr lvl="1"/>
            <a:r>
              <a:rPr lang="en-US" sz="1800" dirty="0"/>
              <a:t>Datamart </a:t>
            </a: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overload_appointment_monitoring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mois,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id_centre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departement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nb_rdv_pris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doses_allouees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rdv_planifies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mois_anee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semaine_annee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aggreg_count_vax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(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gid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nom_centre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nb_of_appointments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is_with_doctolib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cp_commune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lvl="1"/>
            <a:endParaRPr lang="en-US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1"/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338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8183252" cy="579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Provide examples of dashboards you could generate using your tables 2/2</a:t>
            </a:r>
            <a:endParaRPr lang="en-US" sz="1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50227E-646B-2DE3-346D-63F328001023}"/>
              </a:ext>
            </a:extLst>
          </p:cNvPr>
          <p:cNvSpPr txBox="1"/>
          <p:nvPr/>
        </p:nvSpPr>
        <p:spPr>
          <a:xfrm>
            <a:off x="641022" y="2821225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</a:t>
            </a:r>
            <a:r>
              <a:rPr lang="fr-FR" b="1" i="1" dirty="0" err="1"/>
              <a:t>efficiency</a:t>
            </a:r>
            <a:endParaRPr lang="fr-FR" b="1" i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C0AADC0-7A5A-89B5-360C-BF356A03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" y="3785026"/>
            <a:ext cx="4774366" cy="27078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D2173EA-D27F-01B4-31A2-030F1763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51" y="3785025"/>
            <a:ext cx="3022545" cy="270784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8AC7C32-2A29-C392-711F-585EC7D68A72}"/>
              </a:ext>
            </a:extLst>
          </p:cNvPr>
          <p:cNvSpPr txBox="1"/>
          <p:nvPr/>
        </p:nvSpPr>
        <p:spPr>
          <a:xfrm>
            <a:off x="4808814" y="2876377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A contacter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849439C-C164-089C-E90C-90CB1558E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586"/>
          <a:stretch/>
        </p:blipFill>
        <p:spPr>
          <a:xfrm>
            <a:off x="7984945" y="3374375"/>
            <a:ext cx="1807809" cy="32232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C36723B-8FB6-0102-0E5E-FB580926F8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9" r="7595"/>
          <a:stretch/>
        </p:blipFill>
        <p:spPr>
          <a:xfrm>
            <a:off x="10063631" y="3483624"/>
            <a:ext cx="1996346" cy="31140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C282133-C338-8D57-040A-7D7C96E48400}"/>
              </a:ext>
            </a:extLst>
          </p:cNvPr>
          <p:cNvSpPr txBox="1"/>
          <p:nvPr/>
        </p:nvSpPr>
        <p:spPr>
          <a:xfrm>
            <a:off x="7904250" y="2863877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Tensions géo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62AD34-95A6-947C-3FD0-328A32B22B92}"/>
              </a:ext>
            </a:extLst>
          </p:cNvPr>
          <p:cNvSpPr txBox="1"/>
          <p:nvPr/>
        </p:nvSpPr>
        <p:spPr>
          <a:xfrm>
            <a:off x="9964007" y="2874506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Répartition géo</a:t>
            </a:r>
          </a:p>
        </p:txBody>
      </p:sp>
    </p:spTree>
    <p:extLst>
      <p:ext uri="{BB962C8B-B14F-4D97-AF65-F5344CB8AC3E}">
        <p14:creationId xmlns:p14="http://schemas.microsoft.com/office/powerpoint/2010/main" val="387578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Préconisations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10515600" cy="42868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Objectif : “Faire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sorte</a:t>
            </a:r>
            <a:r>
              <a:rPr lang="en-US" sz="1800" b="1" dirty="0"/>
              <a:t> que la </a:t>
            </a:r>
            <a:r>
              <a:rPr lang="en-US" sz="1800" b="1" dirty="0" err="1"/>
              <a:t>campagne</a:t>
            </a:r>
            <a:r>
              <a:rPr lang="en-US" sz="1800" b="1" dirty="0"/>
              <a:t> de vaccination se passe bien </a:t>
            </a:r>
            <a:r>
              <a:rPr lang="en-US" sz="1800" b="1" dirty="0" err="1"/>
              <a:t>en</a:t>
            </a:r>
            <a:r>
              <a:rPr lang="en-US" sz="1800" b="1" dirty="0"/>
              <a:t> integrant la dimension business” </a:t>
            </a:r>
          </a:p>
          <a:p>
            <a:pPr marL="457200" lvl="1" indent="0">
              <a:buNone/>
            </a:pPr>
            <a:r>
              <a:rPr lang="en-US" sz="1800" b="1" dirty="0" err="1"/>
              <a:t>Problématique</a:t>
            </a:r>
            <a:r>
              <a:rPr lang="en-US" sz="1800" b="1" dirty="0"/>
              <a:t> : “</a:t>
            </a:r>
            <a:r>
              <a:rPr lang="en-US" sz="1800" b="1" dirty="0" err="1"/>
              <a:t>Quelles</a:t>
            </a:r>
            <a:r>
              <a:rPr lang="en-US" sz="1800" b="1" dirty="0"/>
              <a:t> features </a:t>
            </a:r>
            <a:r>
              <a:rPr lang="en-US" sz="1800" b="1" dirty="0" err="1"/>
              <a:t>developper</a:t>
            </a:r>
            <a:r>
              <a:rPr lang="en-US" sz="1800" b="1" dirty="0"/>
              <a:t> pour </a:t>
            </a:r>
            <a:r>
              <a:rPr lang="en-US" sz="1800" b="1" dirty="0" err="1"/>
              <a:t>répondre</a:t>
            </a:r>
            <a:r>
              <a:rPr lang="en-US" sz="1800" b="1" dirty="0"/>
              <a:t> à </a:t>
            </a:r>
            <a:r>
              <a:rPr lang="en-US" sz="1800" b="1" dirty="0" err="1"/>
              <a:t>l’objectif</a:t>
            </a:r>
            <a:r>
              <a:rPr lang="en-US" sz="1800" b="1" dirty="0"/>
              <a:t> ?”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fr-FR" sz="1800" b="1" dirty="0" err="1"/>
              <a:t>Core</a:t>
            </a:r>
            <a:r>
              <a:rPr lang="fr-FR" sz="1800" b="1" dirty="0"/>
              <a:t> data team :</a:t>
            </a:r>
          </a:p>
          <a:p>
            <a:pPr marL="457200" lvl="1" indent="0">
              <a:buNone/>
            </a:pPr>
            <a:r>
              <a:rPr lang="fr-FR" sz="1400" dirty="0"/>
              <a:t>Un panel pour les centres de vaccination incluant :</a:t>
            </a:r>
          </a:p>
          <a:p>
            <a:pPr lvl="2"/>
            <a:r>
              <a:rPr lang="fr-FR" sz="1200" dirty="0"/>
              <a:t>Un système de notification pour informer les centres de vaccination lorsqu'ils sont en danger de manquer de stock de vaccins</a:t>
            </a:r>
          </a:p>
          <a:p>
            <a:pPr lvl="3"/>
            <a:r>
              <a:rPr lang="fr-FR" sz="1100" b="1" dirty="0"/>
              <a:t>(Nb de doses allouées vs nb de rendez vous pris)</a:t>
            </a:r>
            <a:endParaRPr lang="en-US" sz="1100" b="1" dirty="0"/>
          </a:p>
          <a:p>
            <a:pPr lvl="2"/>
            <a:r>
              <a:rPr lang="fr-FR" sz="1200" dirty="0"/>
              <a:t>Une fonctionnalité pour permettre aux centres de vaccination de signaler lorsqu'ils ont besoin de plus de personnel pour aider à administrer les vaccins</a:t>
            </a:r>
          </a:p>
          <a:p>
            <a:pPr lvl="3"/>
            <a:r>
              <a:rPr lang="fr-FR" sz="1200" b="1" dirty="0"/>
              <a:t>(Rendez vous prévus S+1)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800" b="1" dirty="0"/>
              <a:t>Business</a:t>
            </a:r>
            <a:r>
              <a:rPr lang="fr-FR" sz="1400" dirty="0"/>
              <a:t> :</a:t>
            </a:r>
          </a:p>
          <a:p>
            <a:pPr marL="457200" lvl="1" indent="0">
              <a:buNone/>
            </a:pPr>
            <a:r>
              <a:rPr lang="fr-FR" sz="1400" dirty="0"/>
              <a:t>	Démarcher les centres de vaccinations/pharmacies non affiliés afin de les référencer sur Doctolib</a:t>
            </a:r>
            <a:endParaRPr lang="fr-FR" sz="1000" dirty="0"/>
          </a:p>
          <a:p>
            <a:pPr marL="457200" lvl="1" indent="0">
              <a:buNone/>
            </a:pPr>
            <a:r>
              <a:rPr lang="fr-FR" sz="1000" dirty="0"/>
              <a:t>	</a:t>
            </a:r>
            <a:r>
              <a:rPr lang="fr-FR" sz="1400" dirty="0"/>
              <a:t>Revendre les données collectées sur les prises de rendez vous  </a:t>
            </a:r>
          </a:p>
          <a:p>
            <a:pPr marL="457200" lvl="1" indent="0">
              <a:buNone/>
            </a:pPr>
            <a:r>
              <a:rPr lang="fr-FR" sz="1400" dirty="0"/>
              <a:t>	Produire des produits sur étagères pour que Doctolib Allemagne et Italie puissent enrichir leur offre</a:t>
            </a:r>
          </a:p>
        </p:txBody>
      </p:sp>
    </p:spTree>
    <p:extLst>
      <p:ext uri="{BB962C8B-B14F-4D97-AF65-F5344CB8AC3E}">
        <p14:creationId xmlns:p14="http://schemas.microsoft.com/office/powerpoint/2010/main" val="41417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 par la 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8C96DE-57FA-F088-E7E6-554E6534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9" y="1502551"/>
            <a:ext cx="9128330" cy="51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Centres vaccinaux non affiliés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DA74B-BA8D-95ED-61FC-3DE91557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444808"/>
            <a:ext cx="5689788" cy="4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Tensions - GEO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8DE45A-4F44-01B5-B4C9-8A87728E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35" y="1656742"/>
            <a:ext cx="8167907" cy="46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Etats des stocks vaccinaux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98683-9097-24BE-8B92-2736F70D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4" y="1620309"/>
            <a:ext cx="8988920" cy="5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3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6AAF4-C06E-5F31-D8CE-F2993653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7E9E4-81ED-D3C5-1924-1B2D3741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Répartition des doses réalisées par région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26DC5-F2FE-1696-FD17-50AEB3C9DD38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D1FFB-BC3D-E4CA-A2D2-A8761AD2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63" y="2414359"/>
            <a:ext cx="6979585" cy="40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35F83-9AEE-E2C7-F0C5-68A83970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09B421C-B0C7-D290-5960-F62FAE7D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Architecture du pipeline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et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Réponses aux questions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Préconisations</a:t>
            </a:r>
          </a:p>
        </p:txBody>
      </p:sp>
    </p:spTree>
    <p:extLst>
      <p:ext uri="{BB962C8B-B14F-4D97-AF65-F5344CB8AC3E}">
        <p14:creationId xmlns:p14="http://schemas.microsoft.com/office/powerpoint/2010/main" val="272867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89C2-BB69-755F-0D9F-5192A35E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DB3B0-4AC9-57CD-D148-8F44EB14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Cumul des doses réalisées dans le temps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96A6C-BBF8-C6AA-FEED-315A3D2F3CD0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00F79-719B-BB16-1649-51593A1F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8" y="2201951"/>
            <a:ext cx="7730888" cy="44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1E86B6-B49F-E36F-1958-EE0AA09C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17DCBF-3008-86D6-8F18-D69BFF63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informations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business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Avoir un haut niveau de service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Permettre une fiabilité, une évolutivité et une maintenabilité élevée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5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A60A-84FA-25F4-7FD4-86621AA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6B49B75-4E55-7ACD-8AA2-8908D2F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Airflow</a:t>
            </a:r>
            <a:r>
              <a:rPr lang="fr-FR" sz="1800" dirty="0"/>
              <a:t> w/ Python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Utile pour les tâches de batch </a:t>
            </a:r>
            <a:r>
              <a:rPr lang="fr-FR" sz="1400" dirty="0" err="1"/>
              <a:t>processing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Maintenable – DAG représentées dans une UI, fichiers séparés, collaborativité amélioré au sein des équipes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Performance – Exécution de tâches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SLA –Si une tâche ne s’</a:t>
            </a:r>
            <a:r>
              <a:rPr lang="fr-FR" sz="1400" dirty="0" err="1"/>
              <a:t>execute</a:t>
            </a:r>
            <a:r>
              <a:rPr lang="fr-FR" sz="1400" dirty="0"/>
              <a:t> pas dans un temps donné, une alerte peut être déclenchée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Modularité – Réexécution indépendantes de certaines tâches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Popularité de python – </a:t>
            </a:r>
            <a:r>
              <a:rPr lang="fr-FR" sz="1400" dirty="0" err="1"/>
              <a:t>Language</a:t>
            </a:r>
            <a:r>
              <a:rPr lang="fr-FR" sz="1400" dirty="0"/>
              <a:t> connu par beaucoup de data </a:t>
            </a:r>
            <a:r>
              <a:rPr lang="fr-FR" sz="1400" dirty="0" err="1"/>
              <a:t>engineer</a:t>
            </a: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Docker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Permet une </a:t>
            </a:r>
            <a:r>
              <a:rPr lang="fr-FR" sz="1400" dirty="0" err="1"/>
              <a:t>execution</a:t>
            </a:r>
            <a:r>
              <a:rPr lang="fr-FR" sz="1400" dirty="0"/>
              <a:t> d’une ou plusieurs application dans un environnement standardisé et configuré selon nos </a:t>
            </a:r>
            <a:r>
              <a:rPr lang="fr-FR" sz="1400" dirty="0" err="1"/>
              <a:t>spec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ce projet, j’utilise les image d’</a:t>
            </a:r>
            <a:r>
              <a:rPr lang="fr-FR" sz="1400" dirty="0" err="1"/>
              <a:t>Airflow</a:t>
            </a:r>
            <a:r>
              <a:rPr lang="fr-FR" sz="1400" dirty="0"/>
              <a:t> et </a:t>
            </a:r>
            <a:r>
              <a:rPr lang="fr-FR" sz="1400" dirty="0" err="1"/>
              <a:t>Postgres</a:t>
            </a:r>
            <a:r>
              <a:rPr lang="fr-FR" sz="1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Postgres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DBMS 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Power BI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Outil de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6554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20" idx="1"/>
            <a:endCxn id="11" idx="4"/>
          </p:cNvCxnSpPr>
          <p:nvPr/>
        </p:nvCxnSpPr>
        <p:spPr>
          <a:xfrm flipH="1" flipV="1">
            <a:off x="1944542" y="3558507"/>
            <a:ext cx="1223419" cy="2181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05557" y="1875823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944542" y="3558507"/>
            <a:ext cx="2253074" cy="127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4377112" y="3923199"/>
            <a:ext cx="48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Pipeline de données – Vision haut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3705227" y="494126"/>
            <a:ext cx="8225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REPONSES AUX 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Python + </a:t>
            </a:r>
            <a:r>
              <a:rPr lang="fr-FR" i="1" dirty="0" err="1"/>
              <a:t>Postgres</a:t>
            </a:r>
            <a:r>
              <a:rPr lang="fr-FR" i="1" dirty="0"/>
              <a:t> – </a:t>
            </a:r>
            <a:r>
              <a:rPr lang="fr-FR" i="1" dirty="0" err="1"/>
              <a:t>Database</a:t>
            </a:r>
            <a:r>
              <a:rPr lang="fr-FR" i="1" dirty="0"/>
              <a:t> relationnelle (csv), Batch </a:t>
            </a:r>
            <a:r>
              <a:rPr lang="fr-FR" i="1" dirty="0" err="1"/>
              <a:t>processing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SLA 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7863423" y="485554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5227270" y="5740492"/>
            <a:ext cx="2636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418000" y="5239081"/>
            <a:ext cx="817543" cy="964163"/>
          </a:xfrm>
          <a:prstGeom prst="rect">
            <a:avLst/>
          </a:prstGeom>
        </p:spPr>
      </p:pic>
      <p:sp>
        <p:nvSpPr>
          <p:cNvPr id="20" name="Organigramme : Procédé 12">
            <a:extLst>
              <a:ext uri="{FF2B5EF4-FFF2-40B4-BE49-F238E27FC236}">
                <a16:creationId xmlns:a16="http://schemas.microsoft.com/office/drawing/2014/main" id="{4507286B-2256-1E51-98F7-EB560EA88CDA}"/>
              </a:ext>
            </a:extLst>
          </p:cNvPr>
          <p:cNvSpPr/>
          <p:nvPr/>
        </p:nvSpPr>
        <p:spPr>
          <a:xfrm>
            <a:off x="3167961" y="4838356"/>
            <a:ext cx="2059309" cy="1804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50" y="5843667"/>
            <a:ext cx="662515" cy="6838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258B48-4F85-206E-A1D1-4AC463ACE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99" y="5151978"/>
            <a:ext cx="724817" cy="7248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15" y="5692729"/>
            <a:ext cx="512797" cy="5105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405655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DOCKER CONTAINER</a:t>
            </a:r>
          </a:p>
        </p:txBody>
      </p:sp>
      <p:sp>
        <p:nvSpPr>
          <p:cNvPr id="39" name="ZoneTexte 8">
            <a:extLst>
              <a:ext uri="{FF2B5EF4-FFF2-40B4-BE49-F238E27FC236}">
                <a16:creationId xmlns:a16="http://schemas.microsoft.com/office/drawing/2014/main" id="{951C8D3A-81D5-A9D9-D716-DD813A949936}"/>
              </a:ext>
            </a:extLst>
          </p:cNvPr>
          <p:cNvSpPr txBox="1"/>
          <p:nvPr/>
        </p:nvSpPr>
        <p:spPr>
          <a:xfrm>
            <a:off x="7989548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8DB-048A-5934-D4A1-774D7F6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Dags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5B3B7-A97C-AEC3-AA60-A43D3E03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8" y="2455872"/>
            <a:ext cx="8908532" cy="20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86BD-0104-E96C-B13C-8D83963E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286-50F8-420C-AF12-6693D5BE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01_fetch_new_data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3B23BD8-7AFA-E4CA-CEF6-4FBB39B8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Récupérer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fichier est récupéré depuis son URL avec le package </a:t>
            </a:r>
            <a:r>
              <a:rPr lang="fr-FR" sz="1000" dirty="0" err="1"/>
              <a:t>requests</a:t>
            </a:r>
            <a:r>
              <a:rPr lang="fr-FR" sz="1000" dirty="0"/>
              <a:t> et encodé en UTF-8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est </a:t>
            </a:r>
            <a:r>
              <a:rPr lang="fr-FR" sz="1000" dirty="0" err="1"/>
              <a:t>hashé</a:t>
            </a:r>
            <a:r>
              <a:rPr lang="fr-FR" sz="1000" dirty="0"/>
              <a:t> puis comparé à une variable </a:t>
            </a:r>
            <a:r>
              <a:rPr lang="fr-FR" sz="1000" dirty="0" err="1"/>
              <a:t>airflow</a:t>
            </a:r>
            <a:r>
              <a:rPr lang="fr-FR" sz="1000" dirty="0"/>
              <a:t> contenant le hash précédent. Si le fichier n’a pas besoin d’être intégré dans le dossier </a:t>
            </a:r>
            <a:r>
              <a:rPr lang="fr-FR" sz="1000" dirty="0" err="1"/>
              <a:t>staging</a:t>
            </a:r>
            <a:r>
              <a:rPr lang="fr-FR" sz="1000" dirty="0"/>
              <a:t>, il ne l’est pas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Si la tâche fail, un mail pourrait être envoyé au responsable de la maintenance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Sur la tâche </a:t>
            </a:r>
            <a:r>
              <a:rPr lang="fr-F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fetch_data_task</a:t>
            </a:r>
            <a:r>
              <a:rPr lang="fr-FR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/>
              <a:t>on constate la présence d’un SLA =&gt; Si la tâche met plus de 5mn à s’exécuter, alors un mail sera envoyé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D85699-F132-9071-5DFB-36FFD18FF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88"/>
          <a:stretch/>
        </p:blipFill>
        <p:spPr>
          <a:xfrm>
            <a:off x="562895" y="1690688"/>
            <a:ext cx="5125614" cy="3703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A242D-1885-F08C-7DD3-EF8F4926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36" y="4100100"/>
            <a:ext cx="4210415" cy="9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5407-1F7A-72AA-F370-B6AB41B9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71E0-979E-F504-649F-DCB40C9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02_transform_files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68F3CC7-FEE8-E6E6-6D6F-26BDDC44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Transformer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présence des fichiers, dans le dossier </a:t>
            </a:r>
            <a:r>
              <a:rPr lang="fr-FR" sz="1000" dirty="0" err="1"/>
              <a:t>staging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Lorsque c’est le cas, des transformations sont appliquées et le fichier passe ensuite dans le dossier « </a:t>
            </a:r>
            <a:r>
              <a:rPr lang="fr-FR" sz="1000" dirty="0" err="1"/>
              <a:t>transformed</a:t>
            </a:r>
            <a:r>
              <a:rPr lang="fr-FR" sz="1000" dirty="0"/>
              <a:t>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de </a:t>
            </a:r>
            <a:r>
              <a:rPr lang="fr-FR" sz="1000" dirty="0" err="1"/>
              <a:t>staging</a:t>
            </a:r>
            <a:r>
              <a:rPr lang="fr-FR" sz="1000" dirty="0"/>
              <a:t> est ensuite supprimé pour éviter le déclenchement non désiré de ce même DAG lors d’un prochain run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9045A-4CB0-DCAB-8BC6-F4BDA282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4" y="1920569"/>
            <a:ext cx="5502125" cy="22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CDEC0-0E34-1B73-2953-DEC5EC70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807-58B2-9DA4-D9C1-CE040AFE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03_copy_to_postgres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E85C92A-EBB0-9FDF-A394-2A6B937A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466" y="844510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Intégrer les fichiers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</a:t>
            </a:r>
            <a:r>
              <a:rPr lang="fr-FR" sz="1000" dirty="0" err="1"/>
              <a:t>presence</a:t>
            </a:r>
            <a:r>
              <a:rPr lang="fr-FR" sz="1000" dirty="0"/>
              <a:t> des fichiers, dans le dossier </a:t>
            </a:r>
            <a:r>
              <a:rPr lang="fr-FR" sz="1000" dirty="0" err="1"/>
              <a:t>transformed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 Les tables sont crées et copiées en mode « Annule et remplace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 err="1"/>
              <a:t>Validate</a:t>
            </a:r>
            <a:r>
              <a:rPr lang="fr-FR" sz="1000" dirty="0"/>
              <a:t> dag est marqué comme </a:t>
            </a:r>
            <a:r>
              <a:rPr lang="fr-FR" sz="1000" dirty="0" err="1"/>
              <a:t>failed</a:t>
            </a:r>
            <a:r>
              <a:rPr lang="fr-FR" sz="1000" dirty="0"/>
              <a:t> si une des tâches précédentes est dans cet état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Il faut noter que les opérateurs « </a:t>
            </a:r>
            <a:r>
              <a:rPr lang="fr-FR" sz="1000" dirty="0" err="1"/>
              <a:t>poke</a:t>
            </a:r>
            <a:r>
              <a:rPr lang="fr-FR" sz="1000" dirty="0"/>
              <a:t> » ont le paramètre </a:t>
            </a:r>
            <a:r>
              <a:rPr lang="fr-FR" sz="1000" dirty="0" err="1"/>
              <a:t>sof_fail</a:t>
            </a:r>
            <a:r>
              <a:rPr lang="fr-FR" sz="1000" dirty="0"/>
              <a:t> = </a:t>
            </a:r>
            <a:r>
              <a:rPr lang="fr-FR" sz="1000" dirty="0" err="1"/>
              <a:t>True</a:t>
            </a:r>
            <a:r>
              <a:rPr lang="fr-FR" sz="1000" dirty="0"/>
              <a:t>, permettant de skipper la tâche s’ils ne détectent pas le fichier dans le répertoire dans le délai imparti. 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F62D-07B7-F9E7-4459-DFDB69DC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2" y="2274137"/>
            <a:ext cx="5875450" cy="21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468DBAA2E014C852C53088BA70898" ma:contentTypeVersion="14" ma:contentTypeDescription="Crée un document." ma:contentTypeScope="" ma:versionID="2c6f755829f0e2110c9efff642ac2b4d">
  <xsd:schema xmlns:xsd="http://www.w3.org/2001/XMLSchema" xmlns:xs="http://www.w3.org/2001/XMLSchema" xmlns:p="http://schemas.microsoft.com/office/2006/metadata/properties" xmlns:ns3="2979fb8a-27ed-43f5-adc8-4ac5a38b341a" targetNamespace="http://schemas.microsoft.com/office/2006/metadata/properties" ma:root="true" ma:fieldsID="4c7b51c64be4fdcda8980ede789f80f4" ns3:_="">
    <xsd:import namespace="2979fb8a-27ed-43f5-adc8-4ac5a38b34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9fb8a-27ed-43f5-adc8-4ac5a38b3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79fb8a-27ed-43f5-adc8-4ac5a38b341a" xsi:nil="true"/>
  </documentManagement>
</p:properties>
</file>

<file path=customXml/itemProps1.xml><?xml version="1.0" encoding="utf-8"?>
<ds:datastoreItem xmlns:ds="http://schemas.openxmlformats.org/officeDocument/2006/customXml" ds:itemID="{DCD1DB1F-8961-415B-9899-D052B2E70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79fb8a-27ed-43f5-adc8-4ac5a38b34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AE29B9-4EEB-421F-9B5F-82BD6219F4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A9C27-4C25-4D75-A6E5-F61B01C736AA}">
  <ds:schemaRefs>
    <ds:schemaRef ds:uri="http://purl.org/dc/elements/1.1/"/>
    <ds:schemaRef ds:uri="2979fb8a-27ed-43f5-adc8-4ac5a38b341a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1274</Words>
  <Application>Microsoft Office PowerPoint</Application>
  <PresentationFormat>Widescreen</PresentationFormat>
  <Paragraphs>149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CAS PRATIQUE</vt:lpstr>
      <vt:lpstr>SOMMAIRE</vt:lpstr>
      <vt:lpstr>Rappel du brief</vt:lpstr>
      <vt:lpstr>Technologies utilisées</vt:lpstr>
      <vt:lpstr>PowerPoint Presentation</vt:lpstr>
      <vt:lpstr>Dags overview</vt:lpstr>
      <vt:lpstr>01_fetch_new_data</vt:lpstr>
      <vt:lpstr>02_transform_files</vt:lpstr>
      <vt:lpstr>03_copy_to_postgres</vt:lpstr>
      <vt:lpstr>04_build_datamart</vt:lpstr>
      <vt:lpstr>Next steps</vt:lpstr>
      <vt:lpstr>Réponses aux questions</vt:lpstr>
      <vt:lpstr>Réponses aux questions</vt:lpstr>
      <vt:lpstr>Préconisations</vt:lpstr>
      <vt:lpstr>Résultats attendus par la PM</vt:lpstr>
      <vt:lpstr>Centres vaccinaux non affiliés</vt:lpstr>
      <vt:lpstr>Tensions - GEO</vt:lpstr>
      <vt:lpstr>Etats des stocks vaccinaux</vt:lpstr>
      <vt:lpstr>Répartition des doses réalisées par région et par âge</vt:lpstr>
      <vt:lpstr>Cumul des doses réalisées dans le temps et par âge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PRATIQUE</dc:title>
  <dc:creator>Antoine ROSCHEWITZ</dc:creator>
  <cp:lastModifiedBy>Antoine ROSCHEWITZ</cp:lastModifiedBy>
  <cp:revision>4</cp:revision>
  <dcterms:created xsi:type="dcterms:W3CDTF">2024-02-24T18:17:02Z</dcterms:created>
  <dcterms:modified xsi:type="dcterms:W3CDTF">2024-02-25T13:22:37Z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0x010100E1A468DBAA2E014C852C53088BA70898</vt:lpwstr>
  </property>
</Properties>
</file>