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8cc048d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8cc048d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8cc048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8cc048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48cc048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48cc048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48cc048d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48cc048d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d8878e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d8878e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d4fa0f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d4fa0f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d4fa0f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d4fa0f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d4fa0f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2d4fa0f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d4fa0f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d4fa0f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48cc04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48cc04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8cc048d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8cc048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48cc048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48cc048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Python for data analysis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Online Shoppers </a:t>
            </a:r>
            <a:r>
              <a:rPr lang="fr"/>
              <a:t>Purchasing</a:t>
            </a:r>
            <a:r>
              <a:rPr lang="fr"/>
              <a:t> Intention</a:t>
            </a:r>
            <a:endParaRPr/>
          </a:p>
        </p:txBody>
      </p:sp>
      <p:sp>
        <p:nvSpPr>
          <p:cNvPr id="64" name="Google Shape;64;p13"/>
          <p:cNvSpPr txBox="1"/>
          <p:nvPr/>
        </p:nvSpPr>
        <p:spPr>
          <a:xfrm>
            <a:off x="3879625" y="4657175"/>
            <a:ext cx="50337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2020 - ESILV A5          		Antoine THIOL - Klarissa TU</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Multi-layer Perceptron</a:t>
            </a:r>
            <a:endParaRPr/>
          </a:p>
        </p:txBody>
      </p:sp>
      <p:sp>
        <p:nvSpPr>
          <p:cNvPr id="120" name="Google Shape;120;p22"/>
          <p:cNvSpPr txBox="1"/>
          <p:nvPr/>
        </p:nvSpPr>
        <p:spPr>
          <a:xfrm>
            <a:off x="114650" y="1261300"/>
            <a:ext cx="8520600" cy="472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Economica"/>
                <a:ea typeface="Economica"/>
                <a:cs typeface="Economica"/>
                <a:sym typeface="Economica"/>
              </a:rPr>
              <a:t>For our second model, we define a Multi-layer Perceptron. </a:t>
            </a:r>
            <a:endParaRPr sz="1700">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Since it's a binary classification, we'll have a sigmoid in output and we'll compile our model with the binary_crossentropy loss. We use 10% of our data set as validation set to prevent over-fitting.</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We adjust some parameters such as the number of  neurons and the optimizer so that our loss and accuracy become stable.</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However, even if our accuracy is very good (0.88), we notice that the Multi-layer Perceptron tends to predict the "class 0" to every observations. It does this because it will reduce the error since there is more "class 0" observations compared to the "class 1".</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To counter this, we decide to  assign weight to each class when fitting. With the parameter "class_weight", we'll tell the network that "class 0" will have a weight of 1 and "class 1" will have a weight of 2. With this, we'll penalize the network when it makes errors on "class 1".</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lnSpc>
                <a:spcPct val="135714"/>
              </a:lnSpc>
              <a:spcBef>
                <a:spcPts val="0"/>
              </a:spcBef>
              <a:spcAft>
                <a:spcPts val="0"/>
              </a:spcAft>
              <a:buNone/>
            </a:pPr>
            <a:r>
              <a:t/>
            </a:r>
            <a:endParaRPr sz="1700">
              <a:solidFill>
                <a:schemeClr val="dk1"/>
              </a:solidFill>
              <a:highlight>
                <a:srgbClr val="FFFFFE"/>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008826" y="454400"/>
            <a:ext cx="3704449" cy="2933875"/>
          </a:xfrm>
          <a:prstGeom prst="rect">
            <a:avLst/>
          </a:prstGeom>
          <a:noFill/>
          <a:ln>
            <a:noFill/>
          </a:ln>
        </p:spPr>
      </p:pic>
      <p:sp>
        <p:nvSpPr>
          <p:cNvPr id="126" name="Google Shape;126;p23"/>
          <p:cNvSpPr txBox="1"/>
          <p:nvPr/>
        </p:nvSpPr>
        <p:spPr>
          <a:xfrm>
            <a:off x="367050" y="3892125"/>
            <a:ext cx="8015700" cy="80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1700">
                <a:solidFill>
                  <a:schemeClr val="dk1"/>
                </a:solidFill>
                <a:highlight>
                  <a:srgbClr val="FFFFFE"/>
                </a:highlight>
                <a:latin typeface="Economica"/>
                <a:ea typeface="Economica"/>
                <a:cs typeface="Economica"/>
                <a:sym typeface="Economica"/>
              </a:rPr>
              <a:t>The accuracy has slightly decreased but the result is way better : when assigning class weights, we reduced the bias induced in the network so we have more "class 1" observation predicted which is more estimable compared to before.</a:t>
            </a:r>
            <a:endParaRPr sz="1700">
              <a:latin typeface="Open Sans"/>
              <a:ea typeface="Open Sans"/>
              <a:cs typeface="Open Sans"/>
              <a:sym typeface="Open Sans"/>
            </a:endParaRPr>
          </a:p>
        </p:txBody>
      </p:sp>
      <p:pic>
        <p:nvPicPr>
          <p:cNvPr id="127" name="Google Shape;127;p23"/>
          <p:cNvPicPr preferRelativeResize="0"/>
          <p:nvPr/>
        </p:nvPicPr>
        <p:blipFill>
          <a:blip r:embed="rId4">
            <a:alphaModFix/>
          </a:blip>
          <a:stretch>
            <a:fillRect/>
          </a:stretch>
        </p:blipFill>
        <p:spPr>
          <a:xfrm>
            <a:off x="108375" y="406763"/>
            <a:ext cx="4010351" cy="3029150"/>
          </a:xfrm>
          <a:prstGeom prst="rect">
            <a:avLst/>
          </a:prstGeom>
          <a:noFill/>
          <a:ln>
            <a:noFill/>
          </a:ln>
        </p:spPr>
      </p:pic>
      <p:sp>
        <p:nvSpPr>
          <p:cNvPr id="128" name="Google Shape;128;p23"/>
          <p:cNvSpPr/>
          <p:nvPr/>
        </p:nvSpPr>
        <p:spPr>
          <a:xfrm>
            <a:off x="4177800" y="1576550"/>
            <a:ext cx="394200" cy="345000"/>
          </a:xfrm>
          <a:prstGeom prst="rightArrow">
            <a:avLst>
              <a:gd fmla="val 50000" name="adj1"/>
              <a:gd fmla="val 50000" name="adj2"/>
            </a:avLst>
          </a:prstGeom>
          <a:solidFill>
            <a:srgbClr val="8520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Random Forest</a:t>
            </a:r>
            <a:endParaRPr/>
          </a:p>
        </p:txBody>
      </p:sp>
      <p:sp>
        <p:nvSpPr>
          <p:cNvPr id="134" name="Google Shape;134;p24"/>
          <p:cNvSpPr txBox="1"/>
          <p:nvPr/>
        </p:nvSpPr>
        <p:spPr>
          <a:xfrm>
            <a:off x="216775" y="1202125"/>
            <a:ext cx="8615400" cy="198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Multi-layer Perceptron gave really good results but it's not very interpretable and, since we have a lot of categorical variables, a Tree based model will be better for our problem.</a:t>
            </a:r>
            <a:endParaRPr sz="1500">
              <a:solidFill>
                <a:schemeClr val="dk1"/>
              </a:solidFill>
              <a:highlight>
                <a:srgbClr val="FFFFFE"/>
              </a:highlight>
              <a:latin typeface="Economica"/>
              <a:ea typeface="Economica"/>
              <a:cs typeface="Economica"/>
              <a:sym typeface="Economica"/>
            </a:endParaRPr>
          </a:p>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For our final model, we'll use a Random Forest Classifier. This model is derived from Decision Trees and it uses several to create a "forest". Random Forests are easy to interpret and show better results than the classic single Tree.</a:t>
            </a:r>
            <a:endParaRPr sz="1500">
              <a:latin typeface="Economica"/>
              <a:ea typeface="Economica"/>
              <a:cs typeface="Economica"/>
              <a:sym typeface="Economica"/>
            </a:endParaRPr>
          </a:p>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results are really good but we apply a GridSearch to our Random Forest to determine the optimal parameters for our model.</a:t>
            </a:r>
            <a:endParaRPr sz="1500">
              <a:solidFill>
                <a:schemeClr val="dk1"/>
              </a:solidFill>
              <a:highlight>
                <a:srgbClr val="FFFFFE"/>
              </a:highlight>
              <a:latin typeface="Economica"/>
              <a:ea typeface="Economica"/>
              <a:cs typeface="Economica"/>
              <a:sym typeface="Economica"/>
            </a:endParaRPr>
          </a:p>
          <a:p>
            <a:pPr indent="0" lvl="0" marL="0" rtl="0" algn="l">
              <a:spcBef>
                <a:spcPts val="0"/>
              </a:spcBef>
              <a:spcAft>
                <a:spcPts val="0"/>
              </a:spcAft>
              <a:buNone/>
            </a:pPr>
            <a:r>
              <a:t/>
            </a:r>
            <a:endParaRPr sz="1500">
              <a:latin typeface="Economica"/>
              <a:ea typeface="Economica"/>
              <a:cs typeface="Economica"/>
              <a:sym typeface="Economica"/>
            </a:endParaRPr>
          </a:p>
        </p:txBody>
      </p:sp>
      <p:pic>
        <p:nvPicPr>
          <p:cNvPr id="135" name="Google Shape;135;p24"/>
          <p:cNvPicPr preferRelativeResize="0"/>
          <p:nvPr/>
        </p:nvPicPr>
        <p:blipFill>
          <a:blip r:embed="rId3">
            <a:alphaModFix/>
          </a:blip>
          <a:stretch>
            <a:fillRect/>
          </a:stretch>
        </p:blipFill>
        <p:spPr>
          <a:xfrm>
            <a:off x="567875" y="2886100"/>
            <a:ext cx="2731074" cy="2099750"/>
          </a:xfrm>
          <a:prstGeom prst="rect">
            <a:avLst/>
          </a:prstGeom>
          <a:noFill/>
          <a:ln>
            <a:noFill/>
          </a:ln>
        </p:spPr>
      </p:pic>
      <p:pic>
        <p:nvPicPr>
          <p:cNvPr id="136" name="Google Shape;136;p24"/>
          <p:cNvPicPr preferRelativeResize="0"/>
          <p:nvPr/>
        </p:nvPicPr>
        <p:blipFill>
          <a:blip r:embed="rId4">
            <a:alphaModFix/>
          </a:blip>
          <a:stretch>
            <a:fillRect/>
          </a:stretch>
        </p:blipFill>
        <p:spPr>
          <a:xfrm>
            <a:off x="4030173" y="2886100"/>
            <a:ext cx="3398828" cy="2099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Results</a:t>
            </a:r>
            <a:endParaRPr/>
          </a:p>
        </p:txBody>
      </p:sp>
      <p:pic>
        <p:nvPicPr>
          <p:cNvPr id="142" name="Google Shape;142;p25"/>
          <p:cNvPicPr preferRelativeResize="0"/>
          <p:nvPr/>
        </p:nvPicPr>
        <p:blipFill>
          <a:blip r:embed="rId3">
            <a:alphaModFix/>
          </a:blip>
          <a:stretch>
            <a:fillRect/>
          </a:stretch>
        </p:blipFill>
        <p:spPr>
          <a:xfrm>
            <a:off x="237025" y="1399200"/>
            <a:ext cx="5474549" cy="3509000"/>
          </a:xfrm>
          <a:prstGeom prst="rect">
            <a:avLst/>
          </a:prstGeom>
          <a:noFill/>
          <a:ln>
            <a:noFill/>
          </a:ln>
        </p:spPr>
      </p:pic>
      <p:sp>
        <p:nvSpPr>
          <p:cNvPr id="143" name="Google Shape;143;p25"/>
          <p:cNvSpPr txBox="1"/>
          <p:nvPr/>
        </p:nvSpPr>
        <p:spPr>
          <a:xfrm>
            <a:off x="5711575" y="1300650"/>
            <a:ext cx="3162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Open Sans"/>
                <a:ea typeface="Open Sans"/>
                <a:cs typeface="Open Sans"/>
                <a:sym typeface="Open Sans"/>
              </a:rPr>
              <a:t>The comparison of accuracies shows that the best model was the Random Forest with the parameters determined by the GridSearch with 0.9 !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The Multi-layer Percepton’s accuracy was very good too, but as we have a majority of non-buying visitors in our dataset, the model tend to predict this behaviour so we cannot say that it was the best fit.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following analyzes were made on a shoppers purchasing intention dataset.</a:t>
            </a:r>
            <a:endParaRPr/>
          </a:p>
          <a:p>
            <a:pPr indent="0" lvl="0" marL="0" rtl="0" algn="l">
              <a:spcBef>
                <a:spcPts val="1600"/>
              </a:spcBef>
              <a:spcAft>
                <a:spcPts val="0"/>
              </a:spcAft>
              <a:buNone/>
            </a:pPr>
            <a:r>
              <a:rPr lang="fr"/>
              <a:t>It is a project for the “Python for data analysis” course at ESILV for the academic year 2020-2021.</a:t>
            </a:r>
            <a:endParaRPr/>
          </a:p>
          <a:p>
            <a:pPr indent="0" lvl="0" marL="0" rtl="0" algn="l">
              <a:spcBef>
                <a:spcPts val="1600"/>
              </a:spcBef>
              <a:spcAft>
                <a:spcPts val="1600"/>
              </a:spcAft>
              <a:buNone/>
            </a:pPr>
            <a:r>
              <a:rPr lang="fr"/>
              <a:t>The goal was to provide visualisations, analyzes, predictions with machine learning, and to export a model that will be used on a Django app with REST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The dataset</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000000"/>
                </a:solidFill>
              </a:rPr>
              <a:t>The dataset </a:t>
            </a:r>
            <a:r>
              <a:rPr lang="fr" sz="1600">
                <a:solidFill>
                  <a:srgbClr val="000000"/>
                </a:solidFill>
              </a:rPr>
              <a:t>consists of feature vectors belonging to 12,330 sessions, and for each one, whether or not it ended with shopping.</a:t>
            </a:r>
            <a:endParaRPr sz="1600">
              <a:solidFill>
                <a:srgbClr val="000000"/>
              </a:solidFill>
            </a:endParaRPr>
          </a:p>
          <a:p>
            <a:pPr indent="0" lvl="0" marL="0" rtl="0" algn="l">
              <a:spcBef>
                <a:spcPts val="1600"/>
              </a:spcBef>
              <a:spcAft>
                <a:spcPts val="0"/>
              </a:spcAft>
              <a:buNone/>
            </a:pPr>
            <a:r>
              <a:rPr lang="fr" sz="1600">
                <a:solidFill>
                  <a:srgbClr val="000000"/>
                </a:solidFill>
              </a:rPr>
              <a:t>It represents data of different users visiting a website.</a:t>
            </a:r>
            <a:endParaRPr sz="1600">
              <a:solidFill>
                <a:srgbClr val="000000"/>
              </a:solidFill>
            </a:endParaRPr>
          </a:p>
          <a:p>
            <a:pPr indent="0" lvl="0" marL="0" rtl="0" algn="l">
              <a:spcBef>
                <a:spcPts val="1600"/>
              </a:spcBef>
              <a:spcAft>
                <a:spcPts val="0"/>
              </a:spcAft>
              <a:buNone/>
            </a:pPr>
            <a:r>
              <a:rPr lang="fr" sz="1600"/>
              <a:t>The dataset consists of 10 numerical and </a:t>
            </a:r>
            <a:endParaRPr sz="1600"/>
          </a:p>
          <a:p>
            <a:pPr indent="0" lvl="0" marL="0" rtl="0" algn="l">
              <a:spcBef>
                <a:spcPts val="0"/>
              </a:spcBef>
              <a:spcAft>
                <a:spcPts val="0"/>
              </a:spcAft>
              <a:buNone/>
            </a:pPr>
            <a:r>
              <a:rPr lang="fr" sz="1600"/>
              <a:t>8 categorical attributes.</a:t>
            </a:r>
            <a:endParaRPr sz="1600">
              <a:solidFill>
                <a:srgbClr val="000000"/>
              </a:solidFill>
            </a:endParaRPr>
          </a:p>
          <a:p>
            <a:pPr indent="0" lvl="0" marL="0" rtl="0" algn="l">
              <a:lnSpc>
                <a:spcPct val="100000"/>
              </a:lnSpc>
              <a:spcBef>
                <a:spcPts val="1000"/>
              </a:spcBef>
              <a:spcAft>
                <a:spcPts val="0"/>
              </a:spcAft>
              <a:buNone/>
            </a:pPr>
            <a:r>
              <a:rPr lang="fr" sz="1600">
                <a:solidFill>
                  <a:srgbClr val="000000"/>
                </a:solidFill>
              </a:rPr>
              <a:t>The 'Revenue' attribute is a feature indicating if </a:t>
            </a:r>
            <a:endParaRPr sz="1600">
              <a:solidFill>
                <a:srgbClr val="000000"/>
              </a:solidFill>
            </a:endParaRPr>
          </a:p>
          <a:p>
            <a:pPr indent="0" lvl="0" marL="0" rtl="0" algn="l">
              <a:lnSpc>
                <a:spcPct val="100000"/>
              </a:lnSpc>
              <a:spcBef>
                <a:spcPts val="0"/>
              </a:spcBef>
              <a:spcAft>
                <a:spcPts val="0"/>
              </a:spcAft>
              <a:buNone/>
            </a:pPr>
            <a:r>
              <a:rPr lang="fr" sz="1600">
                <a:solidFill>
                  <a:srgbClr val="000000"/>
                </a:solidFill>
              </a:rPr>
              <a:t>the session ended with shopping or not.</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1600"/>
              </a:spcBef>
              <a:spcAft>
                <a:spcPts val="0"/>
              </a:spcAft>
              <a:buNone/>
            </a:pPr>
            <a:r>
              <a:t/>
            </a:r>
            <a:endParaRPr sz="800">
              <a:solidFill>
                <a:srgbClr val="000000"/>
              </a:solidFill>
            </a:endParaRPr>
          </a:p>
          <a:p>
            <a:pPr indent="0" lvl="0" marL="0" rtl="0" algn="l">
              <a:spcBef>
                <a:spcPts val="1600"/>
              </a:spcBef>
              <a:spcAft>
                <a:spcPts val="0"/>
              </a:spcAft>
              <a:buNone/>
            </a:pPr>
            <a:r>
              <a:rPr lang="fr" sz="800">
                <a:solidFill>
                  <a:srgbClr val="000000"/>
                </a:solidFill>
              </a:rPr>
              <a:t>https://archive.ics.uci.edu/ml/datasets/Online+Shoppers+Purchasing+Intention+Dataset</a:t>
            </a:r>
            <a:endParaRPr sz="800">
              <a:solidFill>
                <a:srgbClr val="000000"/>
              </a:solidFill>
            </a:endParaRPr>
          </a:p>
          <a:p>
            <a:pPr indent="0" lvl="0" marL="0" rtl="0" algn="l">
              <a:spcBef>
                <a:spcPts val="1600"/>
              </a:spcBef>
              <a:spcAft>
                <a:spcPts val="0"/>
              </a:spcAft>
              <a:buNone/>
            </a:pPr>
            <a:r>
              <a:t/>
            </a:r>
            <a:endParaRPr sz="8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77" name="Google Shape;77;p15"/>
          <p:cNvPicPr preferRelativeResize="0"/>
          <p:nvPr/>
        </p:nvPicPr>
        <p:blipFill>
          <a:blip r:embed="rId3">
            <a:alphaModFix/>
          </a:blip>
          <a:stretch>
            <a:fillRect/>
          </a:stretch>
        </p:blipFill>
        <p:spPr>
          <a:xfrm>
            <a:off x="5725250" y="2166350"/>
            <a:ext cx="3107050" cy="26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The context</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prediction of an online shopper intention can be useful to every company or merchant that owns </a:t>
            </a:r>
            <a:r>
              <a:rPr lang="fr"/>
              <a:t>a</a:t>
            </a:r>
            <a:r>
              <a:rPr lang="fr"/>
              <a:t> website. </a:t>
            </a:r>
            <a:endParaRPr/>
          </a:p>
          <a:p>
            <a:pPr indent="0" lvl="0" marL="0" rtl="0" algn="l">
              <a:spcBef>
                <a:spcPts val="1600"/>
              </a:spcBef>
              <a:spcAft>
                <a:spcPts val="1600"/>
              </a:spcAft>
              <a:buNone/>
            </a:pPr>
            <a:r>
              <a:rPr lang="fr"/>
              <a:t>Indeed, the study of specific attributes like the date, the browser or the time spent on a</a:t>
            </a:r>
            <a:r>
              <a:rPr lang="fr"/>
              <a:t> particular page can determine a buyer’s profile and preferences. It can also give clues about what a potential shopper likes or dislikes, in order to optimize the website and make more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How can we predict whether </a:t>
            </a:r>
            <a:r>
              <a:rPr lang="fr"/>
              <a:t>a</a:t>
            </a:r>
            <a:r>
              <a:rPr lang="fr"/>
              <a:t> user will purchase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474425"/>
            <a:ext cx="8520600" cy="4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goal is to predict if </a:t>
            </a:r>
            <a:r>
              <a:rPr lang="fr"/>
              <a:t>a</a:t>
            </a:r>
            <a:r>
              <a:rPr lang="fr"/>
              <a:t> visitor is going to buy on the website according to his session’s data.</a:t>
            </a:r>
            <a:endParaRPr/>
          </a:p>
          <a:p>
            <a:pPr indent="0" lvl="0" marL="0" rtl="0" algn="l">
              <a:spcBef>
                <a:spcPts val="1600"/>
              </a:spcBef>
              <a:spcAft>
                <a:spcPts val="0"/>
              </a:spcAft>
              <a:buNone/>
            </a:pPr>
            <a:r>
              <a:rPr lang="fr"/>
              <a:t>This is </a:t>
            </a:r>
            <a:r>
              <a:rPr lang="fr"/>
              <a:t>a</a:t>
            </a:r>
            <a:r>
              <a:rPr lang="fr"/>
              <a:t> </a:t>
            </a:r>
            <a:r>
              <a:rPr b="1" lang="fr"/>
              <a:t>classification problem</a:t>
            </a:r>
            <a:r>
              <a:rPr lang="fr"/>
              <a:t>.</a:t>
            </a:r>
            <a:endParaRPr/>
          </a:p>
          <a:p>
            <a:pPr indent="0" lvl="0" marL="0" rtl="0" algn="l">
              <a:spcBef>
                <a:spcPts val="1600"/>
              </a:spcBef>
              <a:spcAft>
                <a:spcPts val="0"/>
              </a:spcAft>
              <a:buNone/>
            </a:pPr>
            <a:r>
              <a:rPr lang="fr"/>
              <a:t>In order to resolve this problem, we will first do some features engineering on the dataset. </a:t>
            </a:r>
            <a:endParaRPr/>
          </a:p>
          <a:p>
            <a:pPr indent="0" lvl="0" marL="0" rtl="0" algn="l">
              <a:spcBef>
                <a:spcPts val="1600"/>
              </a:spcBef>
              <a:spcAft>
                <a:spcPts val="0"/>
              </a:spcAft>
              <a:buNone/>
            </a:pPr>
            <a:r>
              <a:rPr lang="fr"/>
              <a:t>Then, we will apply 3 differents models made for classification problems :</a:t>
            </a:r>
            <a:endParaRPr/>
          </a:p>
          <a:p>
            <a:pPr indent="-342900" lvl="0" marL="457200" rtl="0" algn="l">
              <a:spcBef>
                <a:spcPts val="1600"/>
              </a:spcBef>
              <a:spcAft>
                <a:spcPts val="0"/>
              </a:spcAft>
              <a:buSzPts val="1800"/>
              <a:buChar char="●"/>
            </a:pPr>
            <a:r>
              <a:rPr lang="fr"/>
              <a:t>Decision Tree</a:t>
            </a:r>
            <a:endParaRPr/>
          </a:p>
          <a:p>
            <a:pPr indent="-342900" lvl="0" marL="457200" rtl="0" algn="l">
              <a:spcBef>
                <a:spcPts val="0"/>
              </a:spcBef>
              <a:spcAft>
                <a:spcPts val="0"/>
              </a:spcAft>
              <a:buSzPts val="1800"/>
              <a:buChar char="●"/>
            </a:pPr>
            <a:r>
              <a:rPr lang="fr"/>
              <a:t>Multi-Layer Perceptron</a:t>
            </a:r>
            <a:endParaRPr/>
          </a:p>
          <a:p>
            <a:pPr indent="-342900" lvl="0" marL="457200" rtl="0" algn="l">
              <a:spcBef>
                <a:spcPts val="0"/>
              </a:spcBef>
              <a:spcAft>
                <a:spcPts val="0"/>
              </a:spcAft>
              <a:buSzPts val="1800"/>
              <a:buChar char="●"/>
            </a:pPr>
            <a:r>
              <a:rPr lang="fr"/>
              <a:t>Random Forest Classifier </a:t>
            </a:r>
            <a:endParaRPr/>
          </a:p>
          <a:p>
            <a:pPr indent="0" lvl="0" marL="0" rtl="0" algn="l">
              <a:spcBef>
                <a:spcPts val="1600"/>
              </a:spcBef>
              <a:spcAft>
                <a:spcPts val="1600"/>
              </a:spcAft>
              <a:buNone/>
            </a:pPr>
            <a:r>
              <a:rPr lang="fr"/>
              <a:t>We will see which one is more effective on our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Visualization</a:t>
            </a:r>
            <a:endParaRPr/>
          </a:p>
        </p:txBody>
      </p:sp>
      <p:sp>
        <p:nvSpPr>
          <p:cNvPr id="99" name="Google Shape;99;p19"/>
          <p:cNvSpPr txBox="1"/>
          <p:nvPr>
            <p:ph idx="1" type="body"/>
          </p:nvPr>
        </p:nvSpPr>
        <p:spPr>
          <a:xfrm>
            <a:off x="311700" y="1645525"/>
            <a:ext cx="31962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Here are some diagrams made in order to evaluate our dataset. </a:t>
            </a:r>
            <a:endParaRPr/>
          </a:p>
          <a:p>
            <a:pPr indent="0" lvl="0" marL="0" rtl="0" algn="l">
              <a:spcBef>
                <a:spcPts val="1600"/>
              </a:spcBef>
              <a:spcAft>
                <a:spcPts val="0"/>
              </a:spcAft>
              <a:buNone/>
            </a:pPr>
            <a:r>
              <a:rPr lang="fr"/>
              <a:t>We can see that the majority of visitors (85.6%)  have already been on the website before. </a:t>
            </a:r>
            <a:endParaRPr/>
          </a:p>
          <a:p>
            <a:pPr indent="0" lvl="0" marL="0" rtl="0" algn="l">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4066150" y="1333100"/>
            <a:ext cx="4424949" cy="335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4294967295" type="body"/>
          </p:nvPr>
        </p:nvSpPr>
        <p:spPr>
          <a:xfrm>
            <a:off x="319500" y="3915200"/>
            <a:ext cx="82137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This visualization is very interesting because we can see that the number of visitor is the highest on May, however, the visitors that purchase are more numerous on November.</a:t>
            </a:r>
            <a:endParaRPr/>
          </a:p>
        </p:txBody>
      </p:sp>
      <p:pic>
        <p:nvPicPr>
          <p:cNvPr id="106" name="Google Shape;106;p20"/>
          <p:cNvPicPr preferRelativeResize="0"/>
          <p:nvPr/>
        </p:nvPicPr>
        <p:blipFill>
          <a:blip r:embed="rId3">
            <a:alphaModFix/>
          </a:blip>
          <a:stretch>
            <a:fillRect/>
          </a:stretch>
        </p:blipFill>
        <p:spPr>
          <a:xfrm>
            <a:off x="674500" y="241050"/>
            <a:ext cx="7503699" cy="377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Classification Tree</a:t>
            </a:r>
            <a:endParaRPr/>
          </a:p>
        </p:txBody>
      </p:sp>
      <p:pic>
        <p:nvPicPr>
          <p:cNvPr id="112" name="Google Shape;112;p21"/>
          <p:cNvPicPr preferRelativeResize="0"/>
          <p:nvPr/>
        </p:nvPicPr>
        <p:blipFill>
          <a:blip r:embed="rId3">
            <a:alphaModFix/>
          </a:blip>
          <a:stretch>
            <a:fillRect/>
          </a:stretch>
        </p:blipFill>
        <p:spPr>
          <a:xfrm>
            <a:off x="390525" y="2422350"/>
            <a:ext cx="3265100" cy="2607001"/>
          </a:xfrm>
          <a:prstGeom prst="rect">
            <a:avLst/>
          </a:prstGeom>
          <a:noFill/>
          <a:ln>
            <a:noFill/>
          </a:ln>
        </p:spPr>
      </p:pic>
      <p:pic>
        <p:nvPicPr>
          <p:cNvPr id="113" name="Google Shape;113;p21"/>
          <p:cNvPicPr preferRelativeResize="0"/>
          <p:nvPr/>
        </p:nvPicPr>
        <p:blipFill>
          <a:blip r:embed="rId4">
            <a:alphaModFix/>
          </a:blip>
          <a:stretch>
            <a:fillRect/>
          </a:stretch>
        </p:blipFill>
        <p:spPr>
          <a:xfrm>
            <a:off x="4376300" y="2571738"/>
            <a:ext cx="4012724" cy="2410876"/>
          </a:xfrm>
          <a:prstGeom prst="rect">
            <a:avLst/>
          </a:prstGeom>
          <a:noFill/>
          <a:ln>
            <a:noFill/>
          </a:ln>
        </p:spPr>
      </p:pic>
      <p:sp>
        <p:nvSpPr>
          <p:cNvPr id="114" name="Google Shape;114;p21"/>
          <p:cNvSpPr txBox="1"/>
          <p:nvPr/>
        </p:nvSpPr>
        <p:spPr>
          <a:xfrm>
            <a:off x="311700" y="1147225"/>
            <a:ext cx="7951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For our first model, we'll use a Decision Tree as a classifier. Trees are simple models but they are really good for our problem. Indeed, the Tree is well suited for discrete variables since it is easy to make separation between discrete steps.</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As the confusion matrix shows as well as the accuracy, the results are really good. </a:t>
            </a:r>
            <a:endParaRPr sz="17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