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60" r:id="rId6"/>
    <p:sldId id="259" r:id="rId7"/>
    <p:sldId id="261" r:id="rId8"/>
    <p:sldId id="269" r:id="rId9"/>
    <p:sldId id="270" r:id="rId10"/>
    <p:sldId id="271" r:id="rId11"/>
    <p:sldId id="277" r:id="rId12"/>
    <p:sldId id="278" r:id="rId13"/>
    <p:sldId id="279" r:id="rId14"/>
    <p:sldId id="280" r:id="rId15"/>
    <p:sldId id="281" r:id="rId16"/>
    <p:sldId id="282" r:id="rId17"/>
    <p:sldId id="283" r:id="rId18"/>
    <p:sldId id="262" r:id="rId19"/>
    <p:sldId id="285" r:id="rId20"/>
    <p:sldId id="286" r:id="rId21"/>
    <p:sldId id="287" r:id="rId22"/>
    <p:sldId id="288" r:id="rId23"/>
    <p:sldId id="289" r:id="rId24"/>
    <p:sldId id="290" r:id="rId25"/>
    <p:sldId id="291" r:id="rId26"/>
    <p:sldId id="284" r:id="rId27"/>
    <p:sldId id="263" r:id="rId28"/>
    <p:sldId id="264" r:id="rId29"/>
    <p:sldId id="265" r:id="rId30"/>
    <p:sldId id="266" r:id="rId31"/>
    <p:sldId id="267"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75" d="100"/>
          <a:sy n="75"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947D97-4FD9-46B5-A632-C78187B477D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1927578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47D97-4FD9-46B5-A632-C78187B477D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163689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47D97-4FD9-46B5-A632-C78187B477D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36653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947D97-4FD9-46B5-A632-C78187B477D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3703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947D97-4FD9-46B5-A632-C78187B477D2}" type="datetimeFigureOut">
              <a:rPr lang="en-IN" smtClean="0"/>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3373689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947D97-4FD9-46B5-A632-C78187B477D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60963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947D97-4FD9-46B5-A632-C78187B477D2}" type="datetimeFigureOut">
              <a:rPr lang="en-IN" smtClean="0"/>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19730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947D97-4FD9-46B5-A632-C78187B477D2}" type="datetimeFigureOut">
              <a:rPr lang="en-IN" smtClean="0"/>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405606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47D97-4FD9-46B5-A632-C78187B477D2}" type="datetimeFigureOut">
              <a:rPr lang="en-IN" smtClean="0"/>
              <a:t>27-02-2022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99840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47D97-4FD9-46B5-A632-C78187B477D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411011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47D97-4FD9-46B5-A632-C78187B477D2}" type="datetimeFigureOut">
              <a:rPr lang="en-IN" smtClean="0"/>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A577A-2F39-4AD9-86F6-9EF78BC19396}" type="slidenum">
              <a:rPr lang="en-IN" smtClean="0"/>
              <a:t>‹#›</a:t>
            </a:fld>
            <a:endParaRPr lang="en-IN"/>
          </a:p>
        </p:txBody>
      </p:sp>
    </p:spTree>
    <p:extLst>
      <p:ext uri="{BB962C8B-B14F-4D97-AF65-F5344CB8AC3E}">
        <p14:creationId xmlns:p14="http://schemas.microsoft.com/office/powerpoint/2010/main" val="403956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47D97-4FD9-46B5-A632-C78187B477D2}" type="datetimeFigureOut">
              <a:rPr lang="en-IN" smtClean="0"/>
              <a:t>27-02-2022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A577A-2F39-4AD9-86F6-9EF78BC19396}" type="slidenum">
              <a:rPr lang="en-IN" smtClean="0"/>
              <a:t>‹#›</a:t>
            </a:fld>
            <a:endParaRPr lang="en-IN"/>
          </a:p>
        </p:txBody>
      </p:sp>
    </p:spTree>
    <p:extLst>
      <p:ext uri="{BB962C8B-B14F-4D97-AF65-F5344CB8AC3E}">
        <p14:creationId xmlns:p14="http://schemas.microsoft.com/office/powerpoint/2010/main" val="136053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 MANAGEMENT SYSTEM</a:t>
            </a:r>
            <a:endParaRPr lang="en-IN" dirty="0"/>
          </a:p>
        </p:txBody>
      </p:sp>
      <p:sp>
        <p:nvSpPr>
          <p:cNvPr id="3" name="Subtitle 2"/>
          <p:cNvSpPr>
            <a:spLocks noGrp="1"/>
          </p:cNvSpPr>
          <p:nvPr>
            <p:ph type="subTitle" idx="1"/>
          </p:nvPr>
        </p:nvSpPr>
        <p:spPr>
          <a:xfrm>
            <a:off x="2788023" y="4153367"/>
            <a:ext cx="9144000" cy="1655762"/>
          </a:xfrm>
        </p:spPr>
        <p:txBody>
          <a:bodyPr/>
          <a:lstStyle/>
          <a:p>
            <a:r>
              <a:rPr lang="en-IN" dirty="0" smtClean="0"/>
              <a:t>ANTO JOSEPH</a:t>
            </a:r>
          </a:p>
          <a:p>
            <a:r>
              <a:rPr lang="en-IN" dirty="0" smtClean="0"/>
              <a:t>ROLL NO:22</a:t>
            </a:r>
          </a:p>
          <a:p>
            <a:r>
              <a:rPr lang="en-IN" dirty="0" smtClean="0"/>
              <a:t>MCA-A</a:t>
            </a:r>
          </a:p>
          <a:p>
            <a:endParaRPr lang="en-IN" dirty="0"/>
          </a:p>
        </p:txBody>
      </p:sp>
    </p:spTree>
    <p:extLst>
      <p:ext uri="{BB962C8B-B14F-4D97-AF65-F5344CB8AC3E}">
        <p14:creationId xmlns:p14="http://schemas.microsoft.com/office/powerpoint/2010/main" val="69266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USECASE DIAGRAM</a:t>
            </a:r>
            <a:endParaRPr lang="en-IN"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565" y="1385047"/>
            <a:ext cx="9563660" cy="5334840"/>
          </a:xfrm>
          <a:prstGeom prst="rect">
            <a:avLst/>
          </a:prstGeom>
        </p:spPr>
      </p:pic>
    </p:spTree>
    <p:extLst>
      <p:ext uri="{BB962C8B-B14F-4D97-AF65-F5344CB8AC3E}">
        <p14:creationId xmlns:p14="http://schemas.microsoft.com/office/powerpoint/2010/main" val="407259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CLASS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180" y="1021976"/>
            <a:ext cx="9327640" cy="5836024"/>
          </a:xfrm>
          <a:prstGeom prst="rect">
            <a:avLst/>
          </a:prstGeom>
        </p:spPr>
      </p:pic>
    </p:spTree>
    <p:extLst>
      <p:ext uri="{BB962C8B-B14F-4D97-AF65-F5344CB8AC3E}">
        <p14:creationId xmlns:p14="http://schemas.microsoft.com/office/powerpoint/2010/main" val="97086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OBJECT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940" y="888627"/>
            <a:ext cx="9344025" cy="5753100"/>
          </a:xfrm>
          <a:prstGeom prst="rect">
            <a:avLst/>
          </a:prstGeom>
        </p:spPr>
      </p:pic>
    </p:spTree>
    <p:extLst>
      <p:ext uri="{BB962C8B-B14F-4D97-AF65-F5344CB8AC3E}">
        <p14:creationId xmlns:p14="http://schemas.microsoft.com/office/powerpoint/2010/main" val="58113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COMPONENT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655" y="860612"/>
            <a:ext cx="7536690" cy="5997388"/>
          </a:xfrm>
          <a:prstGeom prst="rect">
            <a:avLst/>
          </a:prstGeom>
        </p:spPr>
      </p:pic>
    </p:spTree>
    <p:extLst>
      <p:ext uri="{BB962C8B-B14F-4D97-AF65-F5344CB8AC3E}">
        <p14:creationId xmlns:p14="http://schemas.microsoft.com/office/powerpoint/2010/main" val="77775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ADMIN-SEQUENCE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1532965"/>
            <a:ext cx="10296525" cy="5182160"/>
          </a:xfrm>
          <a:prstGeom prst="rect">
            <a:avLst/>
          </a:prstGeom>
        </p:spPr>
      </p:pic>
    </p:spTree>
    <p:extLst>
      <p:ext uri="{BB962C8B-B14F-4D97-AF65-F5344CB8AC3E}">
        <p14:creationId xmlns:p14="http://schemas.microsoft.com/office/powerpoint/2010/main" val="333865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DOCTOR</a:t>
            </a:r>
            <a:r>
              <a:rPr lang="en-IN" b="1" u="sng" dirty="0" smtClean="0"/>
              <a:t>-SEQUENCE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358153"/>
            <a:ext cx="7102569" cy="5180759"/>
          </a:xfrm>
          <a:prstGeom prst="rect">
            <a:avLst/>
          </a:prstGeom>
        </p:spPr>
      </p:pic>
    </p:spTree>
    <p:extLst>
      <p:ext uri="{BB962C8B-B14F-4D97-AF65-F5344CB8AC3E}">
        <p14:creationId xmlns:p14="http://schemas.microsoft.com/office/powerpoint/2010/main" val="349814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USER-SEQUENCE DIAGRAM</a:t>
            </a:r>
            <a:endParaRPr lang="en-IN"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562" y="1008529"/>
            <a:ext cx="7000875" cy="5207374"/>
          </a:xfrm>
          <a:prstGeom prst="rect">
            <a:avLst/>
          </a:prstGeom>
        </p:spPr>
      </p:pic>
    </p:spTree>
    <p:extLst>
      <p:ext uri="{BB962C8B-B14F-4D97-AF65-F5344CB8AC3E}">
        <p14:creationId xmlns:p14="http://schemas.microsoft.com/office/powerpoint/2010/main" val="125213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r>
              <a:rPr lang="en-IN" b="1" u="sng" dirty="0" smtClean="0"/>
              <a:t>STATE</a:t>
            </a:r>
            <a:r>
              <a:rPr lang="en-IN" b="1" u="sng" dirty="0" smtClean="0"/>
              <a:t>-SEQUENCE DIAGRAM</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7973" y="578224"/>
            <a:ext cx="2667936" cy="6051176"/>
          </a:xfrm>
          <a:prstGeom prst="rect">
            <a:avLst/>
          </a:prstGeom>
        </p:spPr>
      </p:pic>
    </p:spTree>
    <p:extLst>
      <p:ext uri="{BB962C8B-B14F-4D97-AF65-F5344CB8AC3E}">
        <p14:creationId xmlns:p14="http://schemas.microsoft.com/office/powerpoint/2010/main" val="320285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r>
              <a:rPr lang="en-IN" sz="4800" dirty="0" smtClean="0"/>
              <a:t>TABLE-DESIGNS</a:t>
            </a:r>
          </a:p>
          <a:p>
            <a:pPr lvl="1" algn="l"/>
            <a:endParaRPr lang="en-IN" dirty="0"/>
          </a:p>
        </p:txBody>
      </p:sp>
    </p:spTree>
    <p:extLst>
      <p:ext uri="{BB962C8B-B14F-4D97-AF65-F5344CB8AC3E}">
        <p14:creationId xmlns:p14="http://schemas.microsoft.com/office/powerpoint/2010/main" val="28035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097172516"/>
              </p:ext>
            </p:extLst>
          </p:nvPr>
        </p:nvGraphicFramePr>
        <p:xfrm>
          <a:off x="1005620" y="1903232"/>
          <a:ext cx="8447869" cy="3863228"/>
        </p:xfrm>
        <a:graphic>
          <a:graphicData uri="http://schemas.openxmlformats.org/drawingml/2006/table">
            <a:tbl>
              <a:tblPr firstRow="1" firstCol="1" lastRow="1" lastCol="1" bandRow="1" bandCol="1">
                <a:tableStyleId>{5A111915-BE36-4E01-A7E5-04B1672EAD32}</a:tableStyleId>
              </a:tblPr>
              <a:tblGrid>
                <a:gridCol w="2468838"/>
                <a:gridCol w="2154589"/>
                <a:gridCol w="1750028"/>
                <a:gridCol w="2074414"/>
              </a:tblGrid>
              <a:tr h="654710">
                <a:tc>
                  <a:txBody>
                    <a:bodyPr/>
                    <a:lstStyle/>
                    <a:p>
                      <a:pPr marL="601345">
                        <a:spcBef>
                          <a:spcPts val="355"/>
                        </a:spcBef>
                        <a:spcAft>
                          <a:spcPts val="0"/>
                        </a:spcAft>
                      </a:pPr>
                      <a:r>
                        <a:rPr lang="en-US"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55"/>
                        </a:spcBef>
                        <a:spcAft>
                          <a:spcPts val="0"/>
                        </a:spcAft>
                      </a:pPr>
                      <a:r>
                        <a:rPr lang="en-US" sz="1200">
                          <a:effectLst/>
                        </a:rPr>
                        <a:t>Description</a:t>
                      </a:r>
                      <a:endParaRPr lang="en-IN" sz="1100">
                        <a:effectLst/>
                        <a:latin typeface="Times New Roman" panose="02020603050405020304" pitchFamily="18" charset="0"/>
                        <a:ea typeface="Times New Roman" panose="02020603050405020304" pitchFamily="18" charset="0"/>
                      </a:endParaRPr>
                    </a:p>
                  </a:txBody>
                  <a:tcPr marL="0" marR="0" marT="0" marB="0"/>
                </a:tc>
              </a:tr>
              <a:tr h="654710">
                <a:tc>
                  <a:txBody>
                    <a:bodyPr/>
                    <a:lstStyle/>
                    <a:p>
                      <a:pPr marL="601345">
                        <a:spcBef>
                          <a:spcPts val="340"/>
                        </a:spcBef>
                        <a:spcAft>
                          <a:spcPts val="0"/>
                        </a:spcAft>
                      </a:pPr>
                      <a:r>
                        <a:rPr lang="en-US" sz="1200">
                          <a:effectLst/>
                        </a:rPr>
                        <a:t>hos_id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Int(10)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93980">
                        <a:lnSpc>
                          <a:spcPct val="102000"/>
                        </a:lnSpc>
                        <a:spcBef>
                          <a:spcPts val="340"/>
                        </a:spcBef>
                        <a:spcAft>
                          <a:spcPts val="0"/>
                        </a:spcAft>
                      </a:pPr>
                      <a:r>
                        <a:rPr lang="en-US" sz="1200">
                          <a:effectLst/>
                        </a:rPr>
                        <a:t>Primary</a:t>
                      </a:r>
                      <a:r>
                        <a:rPr lang="en-US" sz="1200" spc="-290">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marR="61595">
                        <a:lnSpc>
                          <a:spcPct val="102000"/>
                        </a:lnSpc>
                        <a:spcBef>
                          <a:spcPts val="340"/>
                        </a:spcBef>
                        <a:spcAft>
                          <a:spcPts val="0"/>
                        </a:spcAft>
                      </a:pPr>
                      <a:r>
                        <a:rPr lang="en-US" sz="1200">
                          <a:effectLst/>
                        </a:rPr>
                        <a:t>hospital</a:t>
                      </a:r>
                      <a:r>
                        <a:rPr lang="en-US" sz="1200" spc="35">
                          <a:effectLst/>
                        </a:rPr>
                        <a:t> </a:t>
                      </a:r>
                      <a:r>
                        <a:rPr lang="en-US" sz="1200">
                          <a:effectLst/>
                        </a:rPr>
                        <a:t>id</a:t>
                      </a:r>
                      <a:r>
                        <a:rPr lang="en-US" sz="1200" spc="35">
                          <a:effectLst/>
                        </a:rPr>
                        <a:t> </a:t>
                      </a:r>
                      <a:r>
                        <a:rPr lang="en-US" sz="1200">
                          <a:effectLst/>
                        </a:rPr>
                        <a:t>for</a:t>
                      </a:r>
                      <a:r>
                        <a:rPr lang="en-US" sz="1200" spc="-285">
                          <a:effectLst/>
                        </a:rPr>
                        <a:t> </a:t>
                      </a:r>
                      <a:r>
                        <a:rPr lang="en-US" sz="1200">
                          <a:effectLst/>
                        </a:rPr>
                        <a:t>the</a:t>
                      </a:r>
                      <a:r>
                        <a:rPr lang="en-US" sz="1200" spc="-5">
                          <a:effectLst/>
                        </a:rPr>
                        <a:t> </a:t>
                      </a:r>
                      <a:r>
                        <a:rPr lang="en-US" sz="1200">
                          <a:effectLst/>
                        </a:rPr>
                        <a:t>hospital</a:t>
                      </a:r>
                      <a:endParaRPr lang="en-IN" sz="1100">
                        <a:effectLst/>
                        <a:latin typeface="Times New Roman" panose="02020603050405020304" pitchFamily="18" charset="0"/>
                        <a:ea typeface="Times New Roman" panose="02020603050405020304" pitchFamily="18" charset="0"/>
                      </a:endParaRPr>
                    </a:p>
                  </a:txBody>
                  <a:tcPr marL="0" marR="0" marT="0" marB="0"/>
                </a:tc>
              </a:tr>
              <a:tr h="657564">
                <a:tc>
                  <a:txBody>
                    <a:bodyPr/>
                    <a:lstStyle/>
                    <a:p>
                      <a:pPr marL="601345">
                        <a:spcBef>
                          <a:spcPts val="355"/>
                        </a:spcBef>
                        <a:spcAft>
                          <a:spcPts val="0"/>
                        </a:spcAft>
                      </a:pPr>
                      <a:r>
                        <a:rPr lang="en-US" sz="1200">
                          <a:effectLst/>
                        </a:rPr>
                        <a:t>hosname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marR="53340">
                        <a:lnSpc>
                          <a:spcPct val="102000"/>
                        </a:lnSpc>
                        <a:spcBef>
                          <a:spcPts val="355"/>
                        </a:spcBef>
                        <a:spcAft>
                          <a:spcPts val="0"/>
                        </a:spcAft>
                      </a:pPr>
                      <a:r>
                        <a:rPr lang="en-US" sz="1200">
                          <a:effectLst/>
                        </a:rPr>
                        <a:t>Hospital name</a:t>
                      </a:r>
                      <a:endParaRPr lang="en-IN" sz="1100">
                        <a:effectLst/>
                        <a:latin typeface="Times New Roman" panose="02020603050405020304" pitchFamily="18" charset="0"/>
                        <a:ea typeface="Times New Roman" panose="02020603050405020304" pitchFamily="18" charset="0"/>
                      </a:endParaRPr>
                    </a:p>
                  </a:txBody>
                  <a:tcPr marL="0" marR="0" marT="0" marB="0"/>
                </a:tc>
              </a:tr>
              <a:tr h="651855">
                <a:tc>
                  <a:txBody>
                    <a:bodyPr/>
                    <a:lstStyle/>
                    <a:p>
                      <a:pPr marL="601345">
                        <a:spcBef>
                          <a:spcPts val="340"/>
                        </a:spcBef>
                        <a:spcAft>
                          <a:spcPts val="0"/>
                        </a:spcAft>
                      </a:pPr>
                      <a:r>
                        <a:rPr lang="en-US" sz="1200">
                          <a:effectLst/>
                        </a:rPr>
                        <a:t>hosdb</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marR="57785">
                        <a:lnSpc>
                          <a:spcPct val="102000"/>
                        </a:lnSpc>
                        <a:spcBef>
                          <a:spcPts val="340"/>
                        </a:spcBef>
                        <a:spcAft>
                          <a:spcPts val="0"/>
                        </a:spcAft>
                      </a:pPr>
                      <a:r>
                        <a:rPr lang="en-US" sz="1200">
                          <a:effectLst/>
                        </a:rPr>
                        <a:t>Database name</a:t>
                      </a:r>
                      <a:endParaRPr lang="en-IN" sz="1100">
                        <a:effectLst/>
                        <a:latin typeface="Times New Roman" panose="02020603050405020304" pitchFamily="18" charset="0"/>
                        <a:ea typeface="Times New Roman" panose="02020603050405020304" pitchFamily="18" charset="0"/>
                      </a:endParaRPr>
                    </a:p>
                  </a:txBody>
                  <a:tcPr marL="0" marR="0" marT="0" marB="0"/>
                </a:tc>
              </a:tr>
              <a:tr h="589679">
                <a:tc>
                  <a:txBody>
                    <a:bodyPr/>
                    <a:lstStyle/>
                    <a:p>
                      <a:pPr marL="601345">
                        <a:spcBef>
                          <a:spcPts val="355"/>
                        </a:spcBef>
                        <a:spcAft>
                          <a:spcPts val="0"/>
                        </a:spcAft>
                      </a:pPr>
                      <a:r>
                        <a:rPr lang="en-US" sz="1200">
                          <a:effectLst/>
                        </a:rPr>
                        <a:t>state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marR="63500">
                        <a:lnSpc>
                          <a:spcPct val="102000"/>
                        </a:lnSpc>
                        <a:spcBef>
                          <a:spcPts val="355"/>
                        </a:spcBef>
                        <a:spcAft>
                          <a:spcPts val="0"/>
                        </a:spcAft>
                      </a:pPr>
                      <a:r>
                        <a:rPr lang="en-US" sz="1200">
                          <a:effectLst/>
                        </a:rPr>
                        <a:t>state</a:t>
                      </a:r>
                      <a:endParaRPr lang="en-IN" sz="1100">
                        <a:effectLst/>
                        <a:latin typeface="Times New Roman" panose="02020603050405020304" pitchFamily="18" charset="0"/>
                        <a:ea typeface="Times New Roman" panose="02020603050405020304" pitchFamily="18" charset="0"/>
                      </a:endParaRPr>
                    </a:p>
                  </a:txBody>
                  <a:tcPr marL="0" marR="0" marT="0" marB="0"/>
                </a:tc>
              </a:tr>
              <a:tr h="654710">
                <a:tc>
                  <a:txBody>
                    <a:bodyPr/>
                    <a:lstStyle/>
                    <a:p>
                      <a:pPr marL="601345">
                        <a:spcBef>
                          <a:spcPts val="340"/>
                        </a:spcBef>
                        <a:spcAft>
                          <a:spcPts val="0"/>
                        </a:spcAft>
                      </a:pPr>
                      <a:r>
                        <a:rPr lang="en-US" sz="1200">
                          <a:effectLst/>
                        </a:rPr>
                        <a:t>district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varchar(10)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100">
                          <a:effectLst/>
                        </a:rPr>
                        <a:t> </a:t>
                      </a:r>
                      <a:endParaRPr lang="en-IN" sz="1100">
                        <a:effectLst/>
                      </a:endParaRPr>
                    </a:p>
                    <a:p>
                      <a:pPr marL="601345">
                        <a:spcBef>
                          <a:spcPts val="5"/>
                        </a:spcBef>
                        <a:spcAft>
                          <a:spcPts val="0"/>
                        </a:spcAft>
                      </a:pPr>
                      <a:r>
                        <a:rPr lang="en-US" sz="1100">
                          <a:effectLst/>
                        </a:rPr>
                        <a:t>                   District</a:t>
                      </a:r>
                      <a:endParaRPr lang="en-IN" sz="110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3" name="Rectangle 1"/>
          <p:cNvSpPr>
            <a:spLocks noChangeArrowheads="1"/>
          </p:cNvSpPr>
          <p:nvPr/>
        </p:nvSpPr>
        <p:spPr bwMode="auto">
          <a:xfrm>
            <a:off x="1005620" y="1072235"/>
            <a:ext cx="30177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hospital_database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6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8023" y="1194266"/>
            <a:ext cx="9144000" cy="5054133"/>
          </a:xfrm>
        </p:spPr>
        <p:txBody>
          <a:bodyPr>
            <a:normAutofit/>
          </a:bodyPr>
          <a:lstStyle/>
          <a:p>
            <a:pPr algn="l"/>
            <a:r>
              <a:rPr lang="en-IN" sz="2800" b="1" u="sng" dirty="0" smtClean="0"/>
              <a:t>CONTENT</a:t>
            </a:r>
          </a:p>
          <a:p>
            <a:pPr algn="l"/>
            <a:endParaRPr lang="en-IN" sz="2800" b="1" u="sng" dirty="0"/>
          </a:p>
          <a:p>
            <a:pPr marL="342900" indent="-342900" algn="l">
              <a:buFont typeface="Wingdings" panose="05000000000000000000" pitchFamily="2" charset="2"/>
              <a:buChar char="v"/>
            </a:pPr>
            <a:r>
              <a:rPr lang="en-IN" dirty="0" smtClean="0"/>
              <a:t>ABSTRACT</a:t>
            </a:r>
          </a:p>
          <a:p>
            <a:pPr marL="342900" indent="-342900" algn="l">
              <a:buFont typeface="Wingdings" panose="05000000000000000000" pitchFamily="2" charset="2"/>
              <a:buChar char="v"/>
            </a:pPr>
            <a:r>
              <a:rPr lang="en-IN" dirty="0" smtClean="0"/>
              <a:t>MODULES</a:t>
            </a:r>
          </a:p>
          <a:p>
            <a:pPr marL="342900" indent="-342900" algn="l">
              <a:buFont typeface="Wingdings" panose="05000000000000000000" pitchFamily="2" charset="2"/>
              <a:buChar char="v"/>
            </a:pPr>
            <a:r>
              <a:rPr lang="en-IN" dirty="0" smtClean="0"/>
              <a:t>DIAGRAMS</a:t>
            </a:r>
          </a:p>
          <a:p>
            <a:pPr marL="342900" indent="-342900" algn="l">
              <a:buFont typeface="Wingdings" panose="05000000000000000000" pitchFamily="2" charset="2"/>
              <a:buChar char="v"/>
            </a:pPr>
            <a:r>
              <a:rPr lang="en-IN" dirty="0" smtClean="0"/>
              <a:t>TABLE-DESIGN</a:t>
            </a:r>
          </a:p>
          <a:p>
            <a:pPr marL="342900" indent="-342900" algn="l">
              <a:buFont typeface="Wingdings" panose="05000000000000000000" pitchFamily="2" charset="2"/>
              <a:buChar char="v"/>
            </a:pPr>
            <a:r>
              <a:rPr lang="en-IN" dirty="0" smtClean="0"/>
              <a:t>SCREENSHOT</a:t>
            </a:r>
          </a:p>
          <a:p>
            <a:pPr marL="342900" indent="-342900" algn="l">
              <a:buFont typeface="Wingdings" panose="05000000000000000000" pitchFamily="2" charset="2"/>
              <a:buChar char="v"/>
            </a:pPr>
            <a:endParaRPr lang="en-IN" dirty="0"/>
          </a:p>
          <a:p>
            <a:pPr algn="l"/>
            <a:endParaRPr lang="en-IN" dirty="0"/>
          </a:p>
        </p:txBody>
      </p:sp>
    </p:spTree>
    <p:extLst>
      <p:ext uri="{BB962C8B-B14F-4D97-AF65-F5344CB8AC3E}">
        <p14:creationId xmlns:p14="http://schemas.microsoft.com/office/powerpoint/2010/main" val="874257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4728069"/>
              </p:ext>
            </p:extLst>
          </p:nvPr>
        </p:nvGraphicFramePr>
        <p:xfrm>
          <a:off x="1209822" y="1974691"/>
          <a:ext cx="8750104" cy="4063038"/>
        </p:xfrm>
        <a:graphic>
          <a:graphicData uri="http://schemas.openxmlformats.org/drawingml/2006/table">
            <a:tbl>
              <a:tblPr firstRow="1" firstCol="1" lastRow="1" lastCol="1" bandRow="1" bandCol="1">
                <a:tableStyleId>{5A111915-BE36-4E01-A7E5-04B1672EAD32}</a:tableStyleId>
              </a:tblPr>
              <a:tblGrid>
                <a:gridCol w="2984262"/>
                <a:gridCol w="1402372"/>
                <a:gridCol w="1774922"/>
                <a:gridCol w="2588548"/>
              </a:tblGrid>
              <a:tr h="499040">
                <a:tc>
                  <a:txBody>
                    <a:bodyPr/>
                    <a:lstStyle/>
                    <a:p>
                      <a:pPr marL="603250">
                        <a:spcBef>
                          <a:spcPts val="345"/>
                        </a:spcBef>
                        <a:spcAft>
                          <a:spcPts val="0"/>
                        </a:spcAft>
                      </a:pPr>
                      <a:r>
                        <a:rPr lang="en-US"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5"/>
                        </a:spcBef>
                        <a:spcAft>
                          <a:spcPts val="0"/>
                        </a:spcAft>
                      </a:pPr>
                      <a:r>
                        <a:rPr lang="en-US" sz="1200">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0710">
                        <a:spcBef>
                          <a:spcPts val="345"/>
                        </a:spcBef>
                        <a:spcAft>
                          <a:spcPts val="0"/>
                        </a:spcAft>
                      </a:pP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0710">
                        <a:spcBef>
                          <a:spcPts val="345"/>
                        </a:spcBef>
                        <a:spcAft>
                          <a:spcPts val="0"/>
                        </a:spcAft>
                      </a:pPr>
                      <a:r>
                        <a:rPr lang="en-US" sz="1200">
                          <a:effectLst/>
                        </a:rPr>
                        <a:t>Description</a:t>
                      </a:r>
                      <a:endParaRPr lang="en-IN" sz="1100">
                        <a:effectLst/>
                        <a:latin typeface="Times New Roman" panose="02020603050405020304" pitchFamily="18" charset="0"/>
                        <a:ea typeface="Times New Roman" panose="02020603050405020304" pitchFamily="18" charset="0"/>
                      </a:endParaRPr>
                    </a:p>
                  </a:txBody>
                  <a:tcPr marL="0" marR="0" marT="0" marB="0"/>
                </a:tc>
              </a:tr>
              <a:tr h="932988">
                <a:tc>
                  <a:txBody>
                    <a:bodyPr/>
                    <a:lstStyle/>
                    <a:p>
                      <a:pPr marL="603250">
                        <a:spcBef>
                          <a:spcPts val="340"/>
                        </a:spcBef>
                        <a:spcAft>
                          <a:spcPts val="0"/>
                        </a:spcAft>
                      </a:pPr>
                      <a:r>
                        <a:rPr lang="en-US" sz="1200">
                          <a:effectLst/>
                        </a:rPr>
                        <a:t>dept_id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56515">
                        <a:lnSpc>
                          <a:spcPct val="102000"/>
                        </a:lnSpc>
                        <a:spcBef>
                          <a:spcPts val="340"/>
                        </a:spcBef>
                        <a:spcAft>
                          <a:spcPts val="0"/>
                        </a:spcAft>
                      </a:pPr>
                      <a:r>
                        <a:rPr lang="en-US" sz="1200" spc="-5">
                          <a:effectLst/>
                        </a:rPr>
                        <a:t>  Foreign</a:t>
                      </a:r>
                      <a:r>
                        <a:rPr lang="en-US" sz="1200" spc="-285">
                          <a:effectLst/>
                        </a:rPr>
                        <a:t> </a:t>
                      </a:r>
                      <a:r>
                        <a:rPr lang="en-US" sz="1200">
                          <a:effectLst/>
                        </a:rPr>
                        <a:t>Key </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675">
                        <a:lnSpc>
                          <a:spcPct val="102000"/>
                        </a:lnSpc>
                        <a:spcBef>
                          <a:spcPts val="340"/>
                        </a:spcBef>
                        <a:spcAft>
                          <a:spcPts val="0"/>
                        </a:spcAft>
                        <a:tabLst>
                          <a:tab pos="995045" algn="l"/>
                        </a:tabLst>
                      </a:pPr>
                      <a:r>
                        <a:rPr lang="en-US" sz="1200">
                          <a:effectLst/>
                        </a:rPr>
                        <a:t>   Department id</a:t>
                      </a:r>
                      <a:endParaRPr lang="en-IN" sz="1100">
                        <a:effectLst/>
                        <a:latin typeface="Times New Roman" panose="02020603050405020304" pitchFamily="18" charset="0"/>
                        <a:ea typeface="Times New Roman" panose="02020603050405020304" pitchFamily="18" charset="0"/>
                      </a:endParaRPr>
                    </a:p>
                  </a:txBody>
                  <a:tcPr marL="0" marR="0" marT="0" marB="0"/>
                </a:tc>
              </a:tr>
              <a:tr h="527970">
                <a:tc>
                  <a:txBody>
                    <a:bodyPr/>
                    <a:lstStyle/>
                    <a:p>
                      <a:pPr marL="603250">
                        <a:spcBef>
                          <a:spcPts val="355"/>
                        </a:spcBef>
                        <a:spcAft>
                          <a:spcPts val="0"/>
                        </a:spcAft>
                      </a:pPr>
                      <a:r>
                        <a:rPr lang="en-US" sz="1200">
                          <a:effectLst/>
                        </a:rPr>
                        <a:t>doctname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55"/>
                        </a:spcBef>
                        <a:spcAft>
                          <a:spcPts val="0"/>
                        </a:spcAft>
                      </a:pPr>
                      <a:r>
                        <a:rPr lang="en-US" sz="1200">
                          <a:effectLst/>
                        </a:rPr>
                        <a:t>varchar(20)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78105">
                        <a:lnSpc>
                          <a:spcPts val="1400"/>
                        </a:lnSpc>
                        <a:spcBef>
                          <a:spcPts val="335"/>
                        </a:spcBef>
                        <a:spcAft>
                          <a:spcPts val="0"/>
                        </a:spcAft>
                      </a:pPr>
                      <a:r>
                        <a:rPr lang="en-US" sz="1200" spc="-5">
                          <a:effectLst/>
                        </a:rPr>
                        <a:t>  </a:t>
                      </a:r>
                      <a:r>
                        <a:rPr lang="en-US" sz="1200">
                          <a:effectLst/>
                        </a:rPr>
                        <a:t>Not</a:t>
                      </a:r>
                      <a:r>
                        <a:rPr lang="en-US" sz="1200" spc="-28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Doctor name</a:t>
                      </a:r>
                      <a:endParaRPr lang="en-IN" sz="1100">
                        <a:effectLst/>
                        <a:latin typeface="Times New Roman" panose="02020603050405020304" pitchFamily="18" charset="0"/>
                        <a:ea typeface="Times New Roman" panose="02020603050405020304" pitchFamily="18" charset="0"/>
                      </a:endParaRPr>
                    </a:p>
                  </a:txBody>
                  <a:tcPr marL="0" marR="0" marT="0" marB="0"/>
                </a:tc>
              </a:tr>
              <a:tr h="525559">
                <a:tc>
                  <a:txBody>
                    <a:bodyPr/>
                    <a:lstStyle/>
                    <a:p>
                      <a:pPr marL="603250">
                        <a:spcBef>
                          <a:spcPts val="340"/>
                        </a:spcBef>
                        <a:spcAft>
                          <a:spcPts val="0"/>
                        </a:spcAft>
                      </a:pPr>
                      <a:r>
                        <a:rPr lang="en-US" sz="1200">
                          <a:effectLst/>
                        </a:rPr>
                        <a:t>doctid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int(50)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10515">
                        <a:lnSpc>
                          <a:spcPts val="1400"/>
                        </a:lnSpc>
                        <a:spcBef>
                          <a:spcPts val="320"/>
                        </a:spcBef>
                        <a:spcAft>
                          <a:spcPts val="0"/>
                        </a:spcAft>
                      </a:pPr>
                      <a:r>
                        <a:rPr lang="en-US" sz="1200">
                          <a:effectLst/>
                        </a:rPr>
                        <a:t>  Primary</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675">
                        <a:lnSpc>
                          <a:spcPts val="1400"/>
                        </a:lnSpc>
                        <a:spcBef>
                          <a:spcPts val="320"/>
                        </a:spcBef>
                        <a:spcAft>
                          <a:spcPts val="0"/>
                        </a:spcAft>
                        <a:tabLst>
                          <a:tab pos="1132205" algn="l"/>
                        </a:tabLst>
                      </a:pPr>
                      <a:r>
                        <a:rPr lang="en-US" sz="1200">
                          <a:effectLst/>
                        </a:rPr>
                        <a:t>   Doctors id</a:t>
                      </a:r>
                      <a:endParaRPr lang="en-IN" sz="1100">
                        <a:effectLst/>
                        <a:latin typeface="Times New Roman" panose="02020603050405020304" pitchFamily="18" charset="0"/>
                        <a:ea typeface="Times New Roman" panose="02020603050405020304" pitchFamily="18" charset="0"/>
                      </a:endParaRPr>
                    </a:p>
                  </a:txBody>
                  <a:tcPr marL="0" marR="0" marT="0" marB="0"/>
                </a:tc>
              </a:tr>
              <a:tr h="526363">
                <a:tc>
                  <a:txBody>
                    <a:bodyPr/>
                    <a:lstStyle/>
                    <a:p>
                      <a:pPr marL="603250">
                        <a:spcBef>
                          <a:spcPts val="340"/>
                        </a:spcBef>
                        <a:spcAft>
                          <a:spcPts val="0"/>
                        </a:spcAft>
                      </a:pPr>
                      <a:r>
                        <a:rPr lang="en-US" sz="1200">
                          <a:effectLst/>
                        </a:rPr>
                        <a:t>password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10515">
                        <a:lnSpc>
                          <a:spcPts val="1400"/>
                        </a:lnSpc>
                        <a:spcBef>
                          <a:spcPts val="320"/>
                        </a:spcBef>
                        <a:spcAft>
                          <a:spcPts val="0"/>
                        </a:spcAft>
                      </a:pPr>
                      <a:r>
                        <a:rPr lang="en-US" sz="1200">
                          <a:effectLst/>
                        </a:rPr>
                        <a:t>  Not</a:t>
                      </a:r>
                      <a:r>
                        <a:rPr lang="en-US" sz="1200" spc="-28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040">
                        <a:lnSpc>
                          <a:spcPts val="1400"/>
                        </a:lnSpc>
                        <a:spcBef>
                          <a:spcPts val="320"/>
                        </a:spcBef>
                        <a:spcAft>
                          <a:spcPts val="0"/>
                        </a:spcAft>
                      </a:pPr>
                      <a:r>
                        <a:rPr lang="en-US" sz="1200">
                          <a:effectLst/>
                        </a:rPr>
                        <a:t>   password</a:t>
                      </a:r>
                      <a:endParaRPr lang="en-IN" sz="1100">
                        <a:effectLst/>
                        <a:latin typeface="Times New Roman" panose="02020603050405020304" pitchFamily="18" charset="0"/>
                        <a:ea typeface="Times New Roman" panose="02020603050405020304" pitchFamily="18" charset="0"/>
                      </a:endParaRPr>
                    </a:p>
                  </a:txBody>
                  <a:tcPr marL="0" marR="0" marT="0" marB="0"/>
                </a:tc>
              </a:tr>
              <a:tr h="525559">
                <a:tc>
                  <a:txBody>
                    <a:bodyPr/>
                    <a:lstStyle/>
                    <a:p>
                      <a:pPr marL="603250">
                        <a:spcBef>
                          <a:spcPts val="340"/>
                        </a:spcBef>
                        <a:spcAft>
                          <a:spcPts val="0"/>
                        </a:spcAft>
                      </a:pPr>
                      <a:r>
                        <a:rPr lang="en-US" sz="1200">
                          <a:effectLst/>
                        </a:rPr>
                        <a:t>attendence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10515">
                        <a:lnSpc>
                          <a:spcPts val="1400"/>
                        </a:lnSpc>
                        <a:spcBef>
                          <a:spcPts val="320"/>
                        </a:spcBef>
                        <a:spcAft>
                          <a:spcPts val="0"/>
                        </a:spcAft>
                      </a:pPr>
                      <a:r>
                        <a:rPr lang="en-US" sz="1200">
                          <a:effectLst/>
                        </a:rPr>
                        <a:t>  Not</a:t>
                      </a:r>
                      <a:r>
                        <a:rPr lang="en-US" sz="1200" spc="-28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87705">
                        <a:spcBef>
                          <a:spcPts val="340"/>
                        </a:spcBef>
                        <a:spcAft>
                          <a:spcPts val="0"/>
                        </a:spcAft>
                      </a:pPr>
                      <a:r>
                        <a:rPr lang="en-US" sz="1200">
                          <a:effectLst/>
                        </a:rPr>
                        <a:t>   attendence</a:t>
                      </a:r>
                      <a:endParaRPr lang="en-IN" sz="1100">
                        <a:effectLst/>
                        <a:latin typeface="Times New Roman" panose="02020603050405020304" pitchFamily="18" charset="0"/>
                        <a:ea typeface="Times New Roman" panose="02020603050405020304" pitchFamily="18" charset="0"/>
                      </a:endParaRPr>
                    </a:p>
                  </a:txBody>
                  <a:tcPr marL="0" marR="0" marT="0" marB="0"/>
                </a:tc>
              </a:tr>
              <a:tr h="525559">
                <a:tc>
                  <a:txBody>
                    <a:bodyPr/>
                    <a:lstStyle/>
                    <a:p>
                      <a:pPr marL="603250">
                        <a:spcBef>
                          <a:spcPts val="355"/>
                        </a:spcBef>
                        <a:spcAft>
                          <a:spcPts val="0"/>
                        </a:spcAft>
                      </a:pPr>
                      <a:r>
                        <a:rPr lang="en-US" sz="1200">
                          <a:effectLst/>
                        </a:rPr>
                        <a:t>user</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55"/>
                        </a:spcBef>
                        <a:spcAft>
                          <a:spcPts val="0"/>
                        </a:spcAft>
                      </a:pPr>
                      <a:r>
                        <a:rPr lang="en-US" sz="1200">
                          <a:effectLst/>
                        </a:rPr>
                        <a:t>int(50)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10515">
                        <a:lnSpc>
                          <a:spcPts val="1400"/>
                        </a:lnSpc>
                        <a:spcBef>
                          <a:spcPts val="335"/>
                        </a:spcBef>
                        <a:spcAft>
                          <a:spcPts val="0"/>
                        </a:spcAft>
                      </a:pPr>
                      <a:r>
                        <a:rPr lang="en-US" sz="1200">
                          <a:effectLst/>
                        </a:rPr>
                        <a:t>  Not</a:t>
                      </a:r>
                      <a:r>
                        <a:rPr lang="en-US" sz="1200" spc="-28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dirty="0">
                          <a:effectLst/>
                        </a:rPr>
                        <a:t>   Type of user</a:t>
                      </a:r>
                      <a:endParaRPr lang="en-IN"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6" name="Rectangle 1"/>
          <p:cNvSpPr>
            <a:spLocks noChangeArrowheads="1"/>
          </p:cNvSpPr>
          <p:nvPr/>
        </p:nvSpPr>
        <p:spPr bwMode="auto">
          <a:xfrm>
            <a:off x="286870" y="373996"/>
            <a:ext cx="225938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31888" algn="l"/>
              </a:tabLst>
              <a:defRPr>
                <a:solidFill>
                  <a:schemeClr val="tx1"/>
                </a:solidFill>
                <a:latin typeface="Arial" panose="020B0604020202020204" pitchFamily="34" charset="0"/>
              </a:defRPr>
            </a:lvl1pPr>
            <a:lvl2pPr eaLnBrk="0" fontAlgn="base" hangingPunct="0">
              <a:spcBef>
                <a:spcPct val="0"/>
              </a:spcBef>
              <a:spcAft>
                <a:spcPct val="0"/>
              </a:spcAft>
              <a:tabLst>
                <a:tab pos="1131888" algn="l"/>
              </a:tabLst>
              <a:defRPr>
                <a:solidFill>
                  <a:schemeClr val="tx1"/>
                </a:solidFill>
                <a:latin typeface="Arial" panose="020B0604020202020204" pitchFamily="34" charset="0"/>
              </a:defRPr>
            </a:lvl2pPr>
            <a:lvl3pPr eaLnBrk="0" fontAlgn="base" hangingPunct="0">
              <a:spcBef>
                <a:spcPct val="0"/>
              </a:spcBef>
              <a:spcAft>
                <a:spcPct val="0"/>
              </a:spcAft>
              <a:tabLst>
                <a:tab pos="1131888" algn="l"/>
              </a:tabLst>
              <a:defRPr>
                <a:solidFill>
                  <a:schemeClr val="tx1"/>
                </a:solidFill>
                <a:latin typeface="Arial" panose="020B0604020202020204" pitchFamily="34" charset="0"/>
              </a:defRPr>
            </a:lvl3pPr>
            <a:lvl4pPr eaLnBrk="0" fontAlgn="base" hangingPunct="0">
              <a:spcBef>
                <a:spcPct val="0"/>
              </a:spcBef>
              <a:spcAft>
                <a:spcPct val="0"/>
              </a:spcAft>
              <a:tabLst>
                <a:tab pos="1131888" algn="l"/>
              </a:tabLst>
              <a:defRPr>
                <a:solidFill>
                  <a:schemeClr val="tx1"/>
                </a:solidFill>
                <a:latin typeface="Arial" panose="020B0604020202020204" pitchFamily="34" charset="0"/>
              </a:defRPr>
            </a:lvl4pPr>
            <a:lvl5pPr eaLnBrk="0" fontAlgn="base" hangingPunct="0">
              <a:spcBef>
                <a:spcPct val="0"/>
              </a:spcBef>
              <a:spcAft>
                <a:spcPct val="0"/>
              </a:spcAft>
              <a:tabLst>
                <a:tab pos="1131888" algn="l"/>
              </a:tabLst>
              <a:defRPr>
                <a:solidFill>
                  <a:schemeClr val="tx1"/>
                </a:solidFill>
                <a:latin typeface="Arial" panose="020B0604020202020204" pitchFamily="34" charset="0"/>
              </a:defRPr>
            </a:lvl5pPr>
            <a:lvl6pPr eaLnBrk="0" fontAlgn="base" hangingPunct="0">
              <a:spcBef>
                <a:spcPct val="0"/>
              </a:spcBef>
              <a:spcAft>
                <a:spcPct val="0"/>
              </a:spcAft>
              <a:tabLst>
                <a:tab pos="1131888" algn="l"/>
              </a:tabLst>
              <a:defRPr>
                <a:solidFill>
                  <a:schemeClr val="tx1"/>
                </a:solidFill>
                <a:latin typeface="Arial" panose="020B0604020202020204" pitchFamily="34" charset="0"/>
              </a:defRPr>
            </a:lvl6pPr>
            <a:lvl7pPr eaLnBrk="0" fontAlgn="base" hangingPunct="0">
              <a:spcBef>
                <a:spcPct val="0"/>
              </a:spcBef>
              <a:spcAft>
                <a:spcPct val="0"/>
              </a:spcAft>
              <a:tabLst>
                <a:tab pos="1131888" algn="l"/>
              </a:tabLst>
              <a:defRPr>
                <a:solidFill>
                  <a:schemeClr val="tx1"/>
                </a:solidFill>
                <a:latin typeface="Arial" panose="020B0604020202020204" pitchFamily="34" charset="0"/>
              </a:defRPr>
            </a:lvl7pPr>
            <a:lvl8pPr eaLnBrk="0" fontAlgn="base" hangingPunct="0">
              <a:spcBef>
                <a:spcPct val="0"/>
              </a:spcBef>
              <a:spcAft>
                <a:spcPct val="0"/>
              </a:spcAft>
              <a:tabLst>
                <a:tab pos="1131888" algn="l"/>
              </a:tabLst>
              <a:defRPr>
                <a:solidFill>
                  <a:schemeClr val="tx1"/>
                </a:solidFill>
                <a:latin typeface="Arial" panose="020B0604020202020204" pitchFamily="34" charset="0"/>
              </a:defRPr>
            </a:lvl8pPr>
            <a:lvl9pPr eaLnBrk="0" fontAlgn="base" hangingPunct="0">
              <a:spcBef>
                <a:spcPct val="0"/>
              </a:spcBef>
              <a:spcAft>
                <a:spcPct val="0"/>
              </a:spcAft>
              <a:tabLst>
                <a:tab pos="11318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31888" algn="l"/>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deptdoctors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31888" algn="l"/>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46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09042040"/>
              </p:ext>
            </p:extLst>
          </p:nvPr>
        </p:nvGraphicFramePr>
        <p:xfrm>
          <a:off x="739270" y="1890015"/>
          <a:ext cx="9337542" cy="4235321"/>
        </p:xfrm>
        <a:graphic>
          <a:graphicData uri="http://schemas.openxmlformats.org/drawingml/2006/table">
            <a:tbl>
              <a:tblPr firstRow="1" firstCol="1" lastRow="1" lastCol="1" bandRow="1" bandCol="1">
                <a:tableStyleId>{5A111915-BE36-4E01-A7E5-04B1672EAD32}</a:tableStyleId>
              </a:tblPr>
              <a:tblGrid>
                <a:gridCol w="3939340"/>
                <a:gridCol w="1191370"/>
                <a:gridCol w="1891994"/>
                <a:gridCol w="2314838"/>
              </a:tblGrid>
              <a:tr h="644449">
                <a:tc>
                  <a:txBody>
                    <a:bodyPr/>
                    <a:lstStyle/>
                    <a:p>
                      <a:pPr marL="601345">
                        <a:spcBef>
                          <a:spcPts val="355"/>
                        </a:spcBef>
                        <a:spcAft>
                          <a:spcPts val="0"/>
                        </a:spcAft>
                      </a:pPr>
                      <a:r>
                        <a:rPr lang="en-US" sz="1200">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55"/>
                        </a:spcBef>
                        <a:spcAft>
                          <a:spcPts val="0"/>
                        </a:spcAft>
                      </a:pPr>
                      <a:r>
                        <a:rPr lang="en-US" sz="1200">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0710">
                        <a:spcBef>
                          <a:spcPts val="355"/>
                        </a:spcBef>
                        <a:spcAft>
                          <a:spcPts val="0"/>
                        </a:spcAft>
                      </a:pP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0710">
                        <a:spcBef>
                          <a:spcPts val="355"/>
                        </a:spcBef>
                        <a:spcAft>
                          <a:spcPts val="0"/>
                        </a:spcAft>
                      </a:pPr>
                      <a:r>
                        <a:rPr lang="en-US" sz="1200">
                          <a:effectLst/>
                        </a:rPr>
                        <a:t>Description</a:t>
                      </a:r>
                      <a:endParaRPr lang="en-IN" sz="1100">
                        <a:effectLst/>
                        <a:latin typeface="Times New Roman" panose="02020603050405020304" pitchFamily="18" charset="0"/>
                        <a:ea typeface="Times New Roman" panose="02020603050405020304" pitchFamily="18" charset="0"/>
                      </a:endParaRPr>
                    </a:p>
                  </a:txBody>
                  <a:tcPr marL="0" marR="0" marT="0" marB="0"/>
                </a:tc>
              </a:tr>
              <a:tr h="1024843">
                <a:tc>
                  <a:txBody>
                    <a:bodyPr/>
                    <a:lstStyle/>
                    <a:p>
                      <a:pPr marL="601345">
                        <a:spcBef>
                          <a:spcPts val="340"/>
                        </a:spcBef>
                        <a:spcAft>
                          <a:spcPts val="0"/>
                        </a:spcAft>
                      </a:pPr>
                      <a:r>
                        <a:rPr lang="en-US" sz="1200">
                          <a:effectLst/>
                        </a:rPr>
                        <a:t>doct_id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56515">
                        <a:lnSpc>
                          <a:spcPct val="102000"/>
                        </a:lnSpc>
                        <a:spcBef>
                          <a:spcPts val="340"/>
                        </a:spcBef>
                        <a:spcAft>
                          <a:spcPts val="0"/>
                        </a:spcAft>
                      </a:pPr>
                      <a:r>
                        <a:rPr lang="en-US" sz="1200">
                          <a:effectLst/>
                        </a:rPr>
                        <a:t>  Foreign </a:t>
                      </a:r>
                      <a:r>
                        <a:rPr lang="en-US" sz="1200" spc="-290">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Doctor id</a:t>
                      </a:r>
                      <a:endParaRPr lang="en-IN" sz="1100">
                        <a:effectLst/>
                        <a:latin typeface="Times New Roman" panose="02020603050405020304" pitchFamily="18" charset="0"/>
                        <a:ea typeface="Times New Roman" panose="02020603050405020304" pitchFamily="18" charset="0"/>
                      </a:endParaRPr>
                    </a:p>
                  </a:txBody>
                  <a:tcPr marL="0" marR="0" marT="0" marB="0"/>
                </a:tc>
              </a:tr>
              <a:tr h="854907">
                <a:tc>
                  <a:txBody>
                    <a:bodyPr/>
                    <a:lstStyle/>
                    <a:p>
                      <a:pPr marL="601345">
                        <a:spcBef>
                          <a:spcPts val="340"/>
                        </a:spcBef>
                        <a:spcAft>
                          <a:spcPts val="0"/>
                        </a:spcAft>
                      </a:pPr>
                      <a:r>
                        <a:rPr lang="en-US" sz="1200">
                          <a:effectLst/>
                        </a:rPr>
                        <a:t>Opno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78105">
                        <a:lnSpc>
                          <a:spcPts val="1400"/>
                        </a:lnSpc>
                        <a:spcBef>
                          <a:spcPts val="320"/>
                        </a:spcBef>
                        <a:spcAft>
                          <a:spcPts val="0"/>
                        </a:spcAft>
                      </a:pPr>
                      <a:r>
                        <a:rPr lang="en-US" sz="1200">
                          <a:effectLst/>
                        </a:rPr>
                        <a:t>  Not 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040">
                        <a:lnSpc>
                          <a:spcPts val="1400"/>
                        </a:lnSpc>
                        <a:spcBef>
                          <a:spcPts val="320"/>
                        </a:spcBef>
                        <a:spcAft>
                          <a:spcPts val="0"/>
                        </a:spcAft>
                      </a:pPr>
                      <a:r>
                        <a:rPr lang="en-US" sz="1200">
                          <a:effectLst/>
                        </a:rPr>
                        <a:t>  Op number</a:t>
                      </a:r>
                      <a:endParaRPr lang="en-IN" sz="1100">
                        <a:effectLst/>
                        <a:latin typeface="Times New Roman" panose="02020603050405020304" pitchFamily="18" charset="0"/>
                        <a:ea typeface="Times New Roman" panose="02020603050405020304" pitchFamily="18" charset="0"/>
                      </a:endParaRPr>
                    </a:p>
                  </a:txBody>
                  <a:tcPr marL="0" marR="0" marT="0" marB="0"/>
                </a:tc>
              </a:tr>
              <a:tr h="854907">
                <a:tc>
                  <a:txBody>
                    <a:bodyPr/>
                    <a:lstStyle/>
                    <a:p>
                      <a:pPr marL="601345">
                        <a:spcBef>
                          <a:spcPts val="340"/>
                        </a:spcBef>
                        <a:spcAft>
                          <a:spcPts val="0"/>
                        </a:spcAft>
                      </a:pPr>
                      <a:r>
                        <a:rPr lang="en-US" sz="1200">
                          <a:effectLst/>
                        </a:rPr>
                        <a:t>Tokenno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78105">
                        <a:lnSpc>
                          <a:spcPts val="1400"/>
                        </a:lnSpc>
                        <a:spcBef>
                          <a:spcPts val="320"/>
                        </a:spcBef>
                        <a:spcAft>
                          <a:spcPts val="0"/>
                        </a:spcAft>
                      </a:pPr>
                      <a:r>
                        <a:rPr lang="en-US" sz="1200">
                          <a:effectLst/>
                        </a:rPr>
                        <a:t>  Not 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7310">
                        <a:lnSpc>
                          <a:spcPts val="1400"/>
                        </a:lnSpc>
                        <a:spcBef>
                          <a:spcPts val="320"/>
                        </a:spcBef>
                        <a:spcAft>
                          <a:spcPts val="0"/>
                        </a:spcAft>
                        <a:tabLst>
                          <a:tab pos="882650" algn="l"/>
                          <a:tab pos="1167130" algn="l"/>
                        </a:tabLst>
                      </a:pPr>
                      <a:r>
                        <a:rPr lang="en-US" sz="1200">
                          <a:effectLst/>
                        </a:rPr>
                        <a:t>  Token number</a:t>
                      </a:r>
                      <a:endParaRPr lang="en-IN" sz="1100">
                        <a:effectLst/>
                        <a:latin typeface="Times New Roman" panose="02020603050405020304" pitchFamily="18" charset="0"/>
                        <a:ea typeface="Times New Roman" panose="02020603050405020304" pitchFamily="18" charset="0"/>
                      </a:endParaRPr>
                    </a:p>
                  </a:txBody>
                  <a:tcPr marL="0" marR="0" marT="0" marB="0"/>
                </a:tc>
              </a:tr>
              <a:tr h="856215">
                <a:tc>
                  <a:txBody>
                    <a:bodyPr/>
                    <a:lstStyle/>
                    <a:p>
                      <a:pPr marL="601345">
                        <a:spcBef>
                          <a:spcPts val="355"/>
                        </a:spcBef>
                        <a:spcAft>
                          <a:spcPts val="0"/>
                        </a:spcAft>
                      </a:pPr>
                      <a:r>
                        <a:rPr lang="en-US" sz="1200">
                          <a:effectLst/>
                        </a:rPr>
                        <a:t>waitlist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7945">
                        <a:spcBef>
                          <a:spcPts val="355"/>
                        </a:spcBef>
                        <a:spcAft>
                          <a:spcPts val="0"/>
                        </a:spcAft>
                      </a:pPr>
                      <a:r>
                        <a:rPr lang="en-US" sz="1200">
                          <a:effectLst/>
                        </a:rPr>
                        <a:t>Float(50)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10515">
                        <a:lnSpc>
                          <a:spcPts val="1400"/>
                        </a:lnSpc>
                        <a:spcBef>
                          <a:spcPts val="335"/>
                        </a:spcBef>
                        <a:spcAft>
                          <a:spcPts val="0"/>
                        </a:spcAft>
                      </a:pPr>
                      <a:r>
                        <a:rPr lang="en-US" sz="1200">
                          <a:effectLst/>
                        </a:rPr>
                        <a:t>  Not</a:t>
                      </a:r>
                      <a:r>
                        <a:rPr lang="en-US" sz="1200" spc="-28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100" dirty="0">
                          <a:effectLst/>
                        </a:rPr>
                        <a:t>  </a:t>
                      </a:r>
                      <a:r>
                        <a:rPr lang="en-US" sz="1100" dirty="0" err="1">
                          <a:effectLst/>
                        </a:rPr>
                        <a:t>Wailtng</a:t>
                      </a:r>
                      <a:r>
                        <a:rPr lang="en-US" sz="1100" dirty="0">
                          <a:effectLst/>
                        </a:rPr>
                        <a:t> list</a:t>
                      </a:r>
                      <a:endParaRPr lang="en-IN"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3" name="Rectangle 1"/>
          <p:cNvSpPr>
            <a:spLocks noChangeArrowheads="1"/>
          </p:cNvSpPr>
          <p:nvPr/>
        </p:nvSpPr>
        <p:spPr bwMode="auto">
          <a:xfrm>
            <a:off x="500660" y="504066"/>
            <a:ext cx="201369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1pPr>
            <a:lvl2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2pPr>
            <a:lvl3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3pPr>
            <a:lvl4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4pPr>
            <a:lvl5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5pPr>
            <a:lvl6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6pPr>
            <a:lvl7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7pPr>
            <a:lvl8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8pPr>
            <a:lvl9pPr eaLnBrk="0" fontAlgn="base" hangingPunct="0">
              <a:spcBef>
                <a:spcPct val="0"/>
              </a:spcBef>
              <a:spcAft>
                <a:spcPct val="0"/>
              </a:spcAft>
              <a:tabLst>
                <a:tab pos="882650" algn="l"/>
                <a:tab pos="11668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82650" algn="l"/>
                <a:tab pos="1166813" algn="l"/>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doctpatients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82650" algn="l"/>
                <a:tab pos="1166813"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2738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522887232"/>
              </p:ext>
            </p:extLst>
          </p:nvPr>
        </p:nvGraphicFramePr>
        <p:xfrm>
          <a:off x="714033" y="1575581"/>
          <a:ext cx="8824180" cy="4501661"/>
        </p:xfrm>
        <a:graphic>
          <a:graphicData uri="http://schemas.openxmlformats.org/drawingml/2006/table">
            <a:tbl>
              <a:tblPr firstRow="1" firstCol="1" lastRow="1" lastCol="1" bandRow="1" bandCol="1">
                <a:tableStyleId>{5A111915-BE36-4E01-A7E5-04B1672EAD32}</a:tableStyleId>
              </a:tblPr>
              <a:tblGrid>
                <a:gridCol w="2510015"/>
                <a:gridCol w="2181346"/>
                <a:gridCol w="1894739"/>
                <a:gridCol w="2238080"/>
              </a:tblGrid>
              <a:tr h="1048136">
                <a:tc>
                  <a:txBody>
                    <a:bodyPr/>
                    <a:lstStyle/>
                    <a:p>
                      <a:pPr marL="603250">
                        <a:spcBef>
                          <a:spcPts val="340"/>
                        </a:spcBef>
                        <a:spcAft>
                          <a:spcPts val="0"/>
                        </a:spcAft>
                      </a:pPr>
                      <a:r>
                        <a:rPr lang="en-US" sz="1200" u="heavy">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u="heavy">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980">
                        <a:spcBef>
                          <a:spcPts val="340"/>
                        </a:spcBef>
                        <a:spcAft>
                          <a:spcPts val="0"/>
                        </a:spcAft>
                      </a:pPr>
                      <a:r>
                        <a:rPr lang="en-US" sz="1200" u="heavy">
                          <a:effectLst/>
                        </a:rPr>
                        <a:t>descriptions</a:t>
                      </a:r>
                      <a:endParaRPr lang="en-IN" sz="1100">
                        <a:effectLst/>
                        <a:latin typeface="Times New Roman" panose="02020603050405020304" pitchFamily="18" charset="0"/>
                        <a:ea typeface="Times New Roman" panose="02020603050405020304" pitchFamily="18" charset="0"/>
                      </a:endParaRPr>
                    </a:p>
                  </a:txBody>
                  <a:tcPr marL="0" marR="0" marT="0" marB="0"/>
                </a:tc>
              </a:tr>
              <a:tr h="1351505">
                <a:tc>
                  <a:txBody>
                    <a:bodyPr/>
                    <a:lstStyle/>
                    <a:p>
                      <a:pPr marL="603250">
                        <a:spcBef>
                          <a:spcPts val="355"/>
                        </a:spcBef>
                        <a:spcAft>
                          <a:spcPts val="0"/>
                        </a:spcAft>
                      </a:pPr>
                      <a:r>
                        <a:rPr lang="en-US" sz="1200">
                          <a:effectLst/>
                        </a:rPr>
                        <a:t>hos_id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55"/>
                        </a:spcBef>
                        <a:spcAft>
                          <a:spcPts val="0"/>
                        </a:spcAft>
                      </a:pPr>
                      <a:r>
                        <a:rPr lang="en-US" sz="1200" dirty="0" err="1">
                          <a:effectLst/>
                        </a:rPr>
                        <a:t>Int</a:t>
                      </a:r>
                      <a:r>
                        <a:rPr lang="en-US" sz="1200">
                          <a:effectLst/>
                        </a:rPr>
                        <a: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18110">
                        <a:lnSpc>
                          <a:spcPct val="102000"/>
                        </a:lnSpc>
                        <a:spcBef>
                          <a:spcPts val="355"/>
                        </a:spcBef>
                        <a:spcAft>
                          <a:spcPts val="0"/>
                        </a:spcAft>
                      </a:pPr>
                      <a:r>
                        <a:rPr lang="en-US" sz="1200" spc="-285">
                          <a:effectLst/>
                        </a:rPr>
                        <a:t>       </a:t>
                      </a:r>
                      <a:r>
                        <a:rPr lang="en-US" sz="1200">
                          <a:effectLst/>
                        </a:rPr>
                        <a:t>Foreign </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200">
                          <a:effectLst/>
                        </a:rPr>
                        <a:t> Hospital id</a:t>
                      </a:r>
                      <a:endParaRPr lang="en-IN" sz="1100">
                        <a:effectLst/>
                        <a:latin typeface="Times New Roman" panose="02020603050405020304" pitchFamily="18" charset="0"/>
                        <a:ea typeface="Times New Roman" panose="02020603050405020304" pitchFamily="18" charset="0"/>
                      </a:endParaRPr>
                    </a:p>
                  </a:txBody>
                  <a:tcPr marL="0" marR="0" marT="0" marB="0"/>
                </a:tc>
              </a:tr>
              <a:tr h="1051010">
                <a:tc>
                  <a:txBody>
                    <a:bodyPr/>
                    <a:lstStyle/>
                    <a:p>
                      <a:pPr marL="603250">
                        <a:spcBef>
                          <a:spcPts val="355"/>
                        </a:spcBef>
                        <a:spcAft>
                          <a:spcPts val="0"/>
                        </a:spcAft>
                      </a:pPr>
                      <a:r>
                        <a:rPr lang="en-US" sz="1200">
                          <a:effectLst/>
                        </a:rPr>
                        <a:t>Dept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55"/>
                        </a:spcBef>
                        <a:spcAft>
                          <a:spcPts val="0"/>
                        </a:spcAft>
                      </a:pPr>
                      <a:r>
                        <a:rPr lang="en-US" sz="1200">
                          <a:effectLst/>
                        </a:rPr>
                        <a:t>Varchar(50)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278130">
                        <a:lnSpc>
                          <a:spcPct val="102000"/>
                        </a:lnSpc>
                        <a:spcBef>
                          <a:spcPts val="355"/>
                        </a:spcBef>
                        <a:spcAft>
                          <a:spcPts val="0"/>
                        </a:spcAft>
                      </a:pPr>
                      <a:r>
                        <a:rPr lang="en-US" sz="1200" spc="-5">
                          <a:effectLst/>
                        </a:rPr>
                        <a:t> Department name</a:t>
                      </a:r>
                      <a:endParaRPr lang="en-IN" sz="1100">
                        <a:effectLst/>
                        <a:latin typeface="Times New Roman" panose="02020603050405020304" pitchFamily="18" charset="0"/>
                        <a:ea typeface="Times New Roman" panose="02020603050405020304" pitchFamily="18" charset="0"/>
                      </a:endParaRPr>
                    </a:p>
                  </a:txBody>
                  <a:tcPr marL="0" marR="0" marT="0" marB="0"/>
                </a:tc>
              </a:tr>
              <a:tr h="1051010">
                <a:tc>
                  <a:txBody>
                    <a:bodyPr/>
                    <a:lstStyle/>
                    <a:p>
                      <a:pPr marL="603250">
                        <a:spcBef>
                          <a:spcPts val="340"/>
                        </a:spcBef>
                        <a:spcAft>
                          <a:spcPts val="0"/>
                        </a:spcAft>
                      </a:pPr>
                      <a:r>
                        <a:rPr lang="en-US" sz="1200">
                          <a:effectLst/>
                        </a:rPr>
                        <a:t>deptid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Int(10)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Primary</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100">
                          <a:effectLst/>
                        </a:rPr>
                        <a:t> </a:t>
                      </a:r>
                      <a:r>
                        <a:rPr lang="en-US" sz="1200" spc="-5">
                          <a:effectLst/>
                        </a:rPr>
                        <a:t>Department id</a:t>
                      </a:r>
                      <a:endParaRPr lang="en-IN" sz="110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6" name="Rectangle 1"/>
          <p:cNvSpPr>
            <a:spLocks noChangeArrowheads="1"/>
          </p:cNvSpPr>
          <p:nvPr/>
        </p:nvSpPr>
        <p:spPr bwMode="auto">
          <a:xfrm>
            <a:off x="714033" y="679540"/>
            <a:ext cx="13805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hosdept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4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06825"/>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77813814"/>
              </p:ext>
            </p:extLst>
          </p:nvPr>
        </p:nvGraphicFramePr>
        <p:xfrm>
          <a:off x="833718" y="1688122"/>
          <a:ext cx="9326878" cy="4881489"/>
        </p:xfrm>
        <a:graphic>
          <a:graphicData uri="http://schemas.openxmlformats.org/drawingml/2006/table">
            <a:tbl>
              <a:tblPr firstRow="1" firstCol="1" lastRow="1" lastCol="1" bandRow="1" bandCol="1">
                <a:tableStyleId>{5A111915-BE36-4E01-A7E5-04B1672EAD32}</a:tableStyleId>
              </a:tblPr>
              <a:tblGrid>
                <a:gridCol w="2322932"/>
                <a:gridCol w="2315695"/>
                <a:gridCol w="2305358"/>
                <a:gridCol w="2382893"/>
              </a:tblGrid>
              <a:tr h="813024">
                <a:tc>
                  <a:txBody>
                    <a:bodyPr/>
                    <a:lstStyle/>
                    <a:p>
                      <a:pPr marL="603250">
                        <a:spcBef>
                          <a:spcPts val="340"/>
                        </a:spcBef>
                        <a:spcAft>
                          <a:spcPts val="0"/>
                        </a:spcAft>
                      </a:pPr>
                      <a:r>
                        <a:rPr lang="en-US" sz="1200" u="heavy">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descriptions</a:t>
                      </a:r>
                      <a:endParaRPr lang="en-IN" sz="1100">
                        <a:effectLst/>
                        <a:latin typeface="Times New Roman" panose="02020603050405020304" pitchFamily="18" charset="0"/>
                        <a:ea typeface="Times New Roman" panose="02020603050405020304" pitchFamily="18" charset="0"/>
                      </a:endParaRPr>
                    </a:p>
                  </a:txBody>
                  <a:tcPr marL="0" marR="0" marT="0" marB="0"/>
                </a:tc>
              </a:tr>
              <a:tr h="813024">
                <a:tc>
                  <a:txBody>
                    <a:bodyPr/>
                    <a:lstStyle/>
                    <a:p>
                      <a:pPr marL="603250">
                        <a:spcBef>
                          <a:spcPts val="355"/>
                        </a:spcBef>
                        <a:spcAft>
                          <a:spcPts val="0"/>
                        </a:spcAft>
                      </a:pPr>
                      <a:r>
                        <a:rPr lang="en-US" sz="1200">
                          <a:effectLst/>
                        </a:rPr>
                        <a:t>hosid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Foreign</a:t>
                      </a:r>
                      <a:r>
                        <a:rPr lang="en-US" sz="1200" spc="-70">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Hospital id</a:t>
                      </a:r>
                      <a:endParaRPr lang="en-IN" sz="1100">
                        <a:effectLst/>
                        <a:latin typeface="Times New Roman" panose="02020603050405020304" pitchFamily="18" charset="0"/>
                        <a:ea typeface="Times New Roman" panose="02020603050405020304" pitchFamily="18" charset="0"/>
                      </a:endParaRPr>
                    </a:p>
                  </a:txBody>
                  <a:tcPr marL="0" marR="0" marT="0" marB="0"/>
                </a:tc>
              </a:tr>
              <a:tr h="813024">
                <a:tc>
                  <a:txBody>
                    <a:bodyPr/>
                    <a:lstStyle/>
                    <a:p>
                      <a:pPr marL="603250">
                        <a:spcBef>
                          <a:spcPts val="340"/>
                        </a:spcBef>
                        <a:spcAft>
                          <a:spcPts val="0"/>
                        </a:spcAft>
                      </a:pPr>
                      <a:r>
                        <a:rPr lang="en-US" sz="1200">
                          <a:effectLst/>
                        </a:rPr>
                        <a:t>Fname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varchar(20)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7945">
                        <a:lnSpc>
                          <a:spcPct val="102000"/>
                        </a:lnSpc>
                        <a:spcBef>
                          <a:spcPts val="340"/>
                        </a:spcBef>
                        <a:spcAft>
                          <a:spcPts val="0"/>
                        </a:spcAft>
                        <a:tabLst>
                          <a:tab pos="899795" algn="l"/>
                          <a:tab pos="1201420" algn="l"/>
                        </a:tabLst>
                      </a:pPr>
                      <a:r>
                        <a:rPr lang="en-US" sz="1200">
                          <a:effectLst/>
                        </a:rPr>
                        <a:t>  First name of user</a:t>
                      </a:r>
                      <a:endParaRPr lang="en-IN" sz="1100">
                        <a:effectLst/>
                        <a:latin typeface="Times New Roman" panose="02020603050405020304" pitchFamily="18" charset="0"/>
                        <a:ea typeface="Times New Roman" panose="02020603050405020304" pitchFamily="18" charset="0"/>
                      </a:endParaRPr>
                    </a:p>
                  </a:txBody>
                  <a:tcPr marL="0" marR="0" marT="0" marB="0"/>
                </a:tc>
              </a:tr>
              <a:tr h="816369">
                <a:tc>
                  <a:txBody>
                    <a:bodyPr/>
                    <a:lstStyle/>
                    <a:p>
                      <a:pPr marL="603250">
                        <a:spcBef>
                          <a:spcPts val="340"/>
                        </a:spcBef>
                        <a:spcAft>
                          <a:spcPts val="0"/>
                        </a:spcAft>
                      </a:pPr>
                      <a:r>
                        <a:rPr lang="en-US" sz="1200">
                          <a:effectLst/>
                        </a:rPr>
                        <a:t>Lname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varchar(20)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325755">
                        <a:lnSpc>
                          <a:spcPct val="103000"/>
                        </a:lnSpc>
                        <a:spcBef>
                          <a:spcPts val="340"/>
                        </a:spcBef>
                        <a:spcAft>
                          <a:spcPts val="0"/>
                        </a:spcAft>
                      </a:pPr>
                      <a:r>
                        <a:rPr lang="en-US" sz="1200" spc="-5">
                          <a:effectLst/>
                        </a:rPr>
                        <a:t>  </a:t>
                      </a: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Last name of user</a:t>
                      </a:r>
                      <a:endParaRPr lang="en-IN" sz="1100">
                        <a:effectLst/>
                        <a:latin typeface="Times New Roman" panose="02020603050405020304" pitchFamily="18" charset="0"/>
                        <a:ea typeface="Times New Roman" panose="02020603050405020304" pitchFamily="18" charset="0"/>
                      </a:endParaRPr>
                    </a:p>
                  </a:txBody>
                  <a:tcPr marL="0" marR="0" marT="0" marB="0"/>
                </a:tc>
              </a:tr>
              <a:tr h="813024">
                <a:tc>
                  <a:txBody>
                    <a:bodyPr/>
                    <a:lstStyle/>
                    <a:p>
                      <a:pPr marL="603250">
                        <a:spcBef>
                          <a:spcPts val="340"/>
                        </a:spcBef>
                        <a:spcAft>
                          <a:spcPts val="0"/>
                        </a:spcAft>
                      </a:pPr>
                      <a:r>
                        <a:rPr lang="en-US" sz="1200">
                          <a:effectLst/>
                        </a:rPr>
                        <a:t>phno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bigInt(10)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100">
                          <a:effectLst/>
                        </a:rPr>
                        <a:t> Phone number</a:t>
                      </a:r>
                      <a:endParaRPr lang="en-IN" sz="1100">
                        <a:effectLst/>
                        <a:latin typeface="Times New Roman" panose="02020603050405020304" pitchFamily="18" charset="0"/>
                        <a:ea typeface="Times New Roman" panose="02020603050405020304" pitchFamily="18" charset="0"/>
                      </a:endParaRPr>
                    </a:p>
                  </a:txBody>
                  <a:tcPr marL="0" marR="0" marT="0" marB="0"/>
                </a:tc>
              </a:tr>
              <a:tr h="813024">
                <a:tc>
                  <a:txBody>
                    <a:bodyPr/>
                    <a:lstStyle/>
                    <a:p>
                      <a:pPr marL="603250">
                        <a:spcBef>
                          <a:spcPts val="340"/>
                        </a:spcBef>
                        <a:spcAft>
                          <a:spcPts val="0"/>
                        </a:spcAft>
                      </a:pPr>
                      <a:r>
                        <a:rPr lang="en-US" sz="1200">
                          <a:effectLst/>
                        </a:rPr>
                        <a:t>opno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Int(10)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5"/>
                        </a:spcBef>
                        <a:spcAft>
                          <a:spcPts val="0"/>
                        </a:spcAft>
                      </a:pPr>
                      <a:r>
                        <a:rPr lang="en-US" sz="1100">
                          <a:effectLst/>
                        </a:rPr>
                        <a:t> Op number</a:t>
                      </a:r>
                      <a:endParaRPr lang="en-IN" sz="110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3" name="Rectangle 1"/>
          <p:cNvSpPr>
            <a:spLocks noChangeArrowheads="1"/>
          </p:cNvSpPr>
          <p:nvPr/>
        </p:nvSpPr>
        <p:spPr bwMode="auto">
          <a:xfrm>
            <a:off x="573356" y="633374"/>
            <a:ext cx="15536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1pPr>
            <a:lvl2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2pPr>
            <a:lvl3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3pPr>
            <a:lvl4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4pPr>
            <a:lvl5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5pPr>
            <a:lvl6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6pPr>
            <a:lvl7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7pPr>
            <a:lvl8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8pPr>
            <a:lvl9pPr eaLnBrk="0" fontAlgn="base" hangingPunct="0">
              <a:spcBef>
                <a:spcPct val="0"/>
              </a:spcBef>
              <a:spcAft>
                <a:spcPct val="0"/>
              </a:spcAft>
              <a:tabLst>
                <a:tab pos="900113" algn="l"/>
                <a:tab pos="12017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00113" algn="l"/>
                <a:tab pos="1201738" algn="l"/>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hosusers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 pos="1201738" algn="l"/>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841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06825"/>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88385115"/>
              </p:ext>
            </p:extLst>
          </p:nvPr>
        </p:nvGraphicFramePr>
        <p:xfrm>
          <a:off x="833718" y="1465063"/>
          <a:ext cx="9295020" cy="3579113"/>
        </p:xfrm>
        <a:graphic>
          <a:graphicData uri="http://schemas.openxmlformats.org/drawingml/2006/table">
            <a:tbl>
              <a:tblPr firstRow="1" firstCol="1" lastRow="1" lastCol="1" bandRow="1" bandCol="1">
                <a:tableStyleId>{5A111915-BE36-4E01-A7E5-04B1672EAD32}</a:tableStyleId>
              </a:tblPr>
              <a:tblGrid>
                <a:gridCol w="2730496"/>
                <a:gridCol w="2149364"/>
                <a:gridCol w="2040144"/>
                <a:gridCol w="2375016"/>
              </a:tblGrid>
              <a:tr h="548639">
                <a:tc>
                  <a:txBody>
                    <a:bodyPr/>
                    <a:lstStyle/>
                    <a:p>
                      <a:pPr marL="603250">
                        <a:spcBef>
                          <a:spcPts val="340"/>
                        </a:spcBef>
                        <a:spcAft>
                          <a:spcPts val="0"/>
                        </a:spcAft>
                      </a:pPr>
                      <a:r>
                        <a:rPr lang="en-US" sz="1200" u="heavy">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u="heavy">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980">
                        <a:spcBef>
                          <a:spcPts val="340"/>
                        </a:spcBef>
                        <a:spcAft>
                          <a:spcPts val="0"/>
                        </a:spcAft>
                      </a:pPr>
                      <a:r>
                        <a:rPr lang="en-US" sz="1200" u="heavy">
                          <a:effectLst/>
                        </a:rPr>
                        <a:t>descriptions</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40"/>
                        </a:spcBef>
                        <a:spcAft>
                          <a:spcPts val="0"/>
                        </a:spcAft>
                      </a:pPr>
                      <a:r>
                        <a:rPr lang="en-US" sz="1200">
                          <a:effectLst/>
                        </a:rPr>
                        <a:t>phid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45415">
                        <a:lnSpc>
                          <a:spcPct val="103000"/>
                        </a:lnSpc>
                        <a:spcBef>
                          <a:spcPts val="340"/>
                        </a:spcBef>
                        <a:spcAft>
                          <a:spcPts val="0"/>
                        </a:spcAft>
                      </a:pPr>
                      <a:r>
                        <a:rPr lang="en-US" sz="1200">
                          <a:effectLst/>
                        </a:rPr>
                        <a:t> </a:t>
                      </a:r>
                      <a:r>
                        <a:rPr lang="en-US" sz="1200" spc="-5">
                          <a:effectLst/>
                        </a:rPr>
                        <a:t>Foreign</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Pharmacy id</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40"/>
                        </a:spcBef>
                        <a:spcAft>
                          <a:spcPts val="0"/>
                        </a:spcAft>
                      </a:pPr>
                      <a:r>
                        <a:rPr lang="en-US" sz="1200">
                          <a:effectLst/>
                        </a:rPr>
                        <a:t>Opno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67005">
                        <a:lnSpc>
                          <a:spcPct val="102000"/>
                        </a:lnSpc>
                        <a:spcBef>
                          <a:spcPts val="340"/>
                        </a:spcBef>
                        <a:spcAft>
                          <a:spcPts val="0"/>
                        </a:spcAft>
                      </a:pPr>
                      <a:r>
                        <a:rPr lang="en-US" sz="1200" spc="-5">
                          <a:effectLst/>
                        </a:rPr>
                        <a:t> </a:t>
                      </a: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Op number</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55"/>
                        </a:spcBef>
                        <a:spcAft>
                          <a:spcPts val="0"/>
                        </a:spcAft>
                      </a:pPr>
                      <a:r>
                        <a:rPr lang="en-US" sz="1200">
                          <a:effectLst/>
                        </a:rPr>
                        <a:t>Tokenno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55"/>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67005">
                        <a:lnSpc>
                          <a:spcPct val="102000"/>
                        </a:lnSpc>
                        <a:spcBef>
                          <a:spcPts val="355"/>
                        </a:spcBef>
                        <a:spcAft>
                          <a:spcPts val="0"/>
                        </a:spcAft>
                      </a:pPr>
                      <a:r>
                        <a:rPr lang="en-US" sz="1200" spc="-5">
                          <a:effectLst/>
                        </a:rPr>
                        <a:t> </a:t>
                      </a:r>
                      <a:r>
                        <a:rPr lang="en-US" sz="1200">
                          <a:effectLst/>
                        </a:rPr>
                        <a:t>Primary</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Token number</a:t>
                      </a:r>
                      <a:endParaRPr lang="en-IN" sz="1100">
                        <a:effectLst/>
                        <a:latin typeface="Times New Roman" panose="02020603050405020304" pitchFamily="18" charset="0"/>
                        <a:ea typeface="Times New Roman" panose="02020603050405020304" pitchFamily="18" charset="0"/>
                      </a:endParaRPr>
                    </a:p>
                  </a:txBody>
                  <a:tcPr marL="0" marR="0" marT="0" marB="0"/>
                </a:tc>
              </a:tr>
              <a:tr h="517605">
                <a:tc>
                  <a:txBody>
                    <a:bodyPr/>
                    <a:lstStyle/>
                    <a:p>
                      <a:pPr marL="603250">
                        <a:spcBef>
                          <a:spcPts val="340"/>
                        </a:spcBef>
                        <a:spcAft>
                          <a:spcPts val="0"/>
                        </a:spcAft>
                      </a:pPr>
                      <a:r>
                        <a:rPr lang="en-US" sz="1200">
                          <a:effectLst/>
                        </a:rPr>
                        <a:t>Waitlist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675">
                        <a:lnSpc>
                          <a:spcPct val="102000"/>
                        </a:lnSpc>
                        <a:spcBef>
                          <a:spcPts val="340"/>
                        </a:spcBef>
                        <a:spcAft>
                          <a:spcPts val="0"/>
                        </a:spcAft>
                        <a:tabLst>
                          <a:tab pos="1261745" algn="l"/>
                        </a:tabLst>
                      </a:pPr>
                      <a:r>
                        <a:rPr lang="en-US" sz="1200" dirty="0">
                          <a:effectLst/>
                        </a:rPr>
                        <a:t>  Waiting list</a:t>
                      </a:r>
                      <a:endParaRPr lang="en-IN"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6" name="Rectangle 1"/>
          <p:cNvSpPr>
            <a:spLocks noChangeArrowheads="1"/>
          </p:cNvSpPr>
          <p:nvPr/>
        </p:nvSpPr>
        <p:spPr bwMode="auto">
          <a:xfrm>
            <a:off x="833718" y="704444"/>
            <a:ext cx="20313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2063" algn="l"/>
              </a:tabLst>
              <a:defRPr>
                <a:solidFill>
                  <a:schemeClr val="tx1"/>
                </a:solidFill>
                <a:latin typeface="Arial" panose="020B0604020202020204" pitchFamily="34" charset="0"/>
              </a:defRPr>
            </a:lvl1pPr>
            <a:lvl2pPr eaLnBrk="0" fontAlgn="base" hangingPunct="0">
              <a:spcBef>
                <a:spcPct val="0"/>
              </a:spcBef>
              <a:spcAft>
                <a:spcPct val="0"/>
              </a:spcAft>
              <a:tabLst>
                <a:tab pos="1262063" algn="l"/>
              </a:tabLst>
              <a:defRPr>
                <a:solidFill>
                  <a:schemeClr val="tx1"/>
                </a:solidFill>
                <a:latin typeface="Arial" panose="020B0604020202020204" pitchFamily="34" charset="0"/>
              </a:defRPr>
            </a:lvl2pPr>
            <a:lvl3pPr eaLnBrk="0" fontAlgn="base" hangingPunct="0">
              <a:spcBef>
                <a:spcPct val="0"/>
              </a:spcBef>
              <a:spcAft>
                <a:spcPct val="0"/>
              </a:spcAft>
              <a:tabLst>
                <a:tab pos="1262063" algn="l"/>
              </a:tabLst>
              <a:defRPr>
                <a:solidFill>
                  <a:schemeClr val="tx1"/>
                </a:solidFill>
                <a:latin typeface="Arial" panose="020B0604020202020204" pitchFamily="34" charset="0"/>
              </a:defRPr>
            </a:lvl3pPr>
            <a:lvl4pPr eaLnBrk="0" fontAlgn="base" hangingPunct="0">
              <a:spcBef>
                <a:spcPct val="0"/>
              </a:spcBef>
              <a:spcAft>
                <a:spcPct val="0"/>
              </a:spcAft>
              <a:tabLst>
                <a:tab pos="1262063" algn="l"/>
              </a:tabLst>
              <a:defRPr>
                <a:solidFill>
                  <a:schemeClr val="tx1"/>
                </a:solidFill>
                <a:latin typeface="Arial" panose="020B0604020202020204" pitchFamily="34" charset="0"/>
              </a:defRPr>
            </a:lvl4pPr>
            <a:lvl5pPr eaLnBrk="0" fontAlgn="base" hangingPunct="0">
              <a:spcBef>
                <a:spcPct val="0"/>
              </a:spcBef>
              <a:spcAft>
                <a:spcPct val="0"/>
              </a:spcAft>
              <a:tabLst>
                <a:tab pos="1262063" algn="l"/>
              </a:tabLst>
              <a:defRPr>
                <a:solidFill>
                  <a:schemeClr val="tx1"/>
                </a:solidFill>
                <a:latin typeface="Arial" panose="020B0604020202020204" pitchFamily="34" charset="0"/>
              </a:defRPr>
            </a:lvl5pPr>
            <a:lvl6pPr eaLnBrk="0" fontAlgn="base" hangingPunct="0">
              <a:spcBef>
                <a:spcPct val="0"/>
              </a:spcBef>
              <a:spcAft>
                <a:spcPct val="0"/>
              </a:spcAft>
              <a:tabLst>
                <a:tab pos="1262063" algn="l"/>
              </a:tabLst>
              <a:defRPr>
                <a:solidFill>
                  <a:schemeClr val="tx1"/>
                </a:solidFill>
                <a:latin typeface="Arial" panose="020B0604020202020204" pitchFamily="34" charset="0"/>
              </a:defRPr>
            </a:lvl6pPr>
            <a:lvl7pPr eaLnBrk="0" fontAlgn="base" hangingPunct="0">
              <a:spcBef>
                <a:spcPct val="0"/>
              </a:spcBef>
              <a:spcAft>
                <a:spcPct val="0"/>
              </a:spcAft>
              <a:tabLst>
                <a:tab pos="1262063" algn="l"/>
              </a:tabLst>
              <a:defRPr>
                <a:solidFill>
                  <a:schemeClr val="tx1"/>
                </a:solidFill>
                <a:latin typeface="Arial" panose="020B0604020202020204" pitchFamily="34" charset="0"/>
              </a:defRPr>
            </a:lvl7pPr>
            <a:lvl8pPr eaLnBrk="0" fontAlgn="base" hangingPunct="0">
              <a:spcBef>
                <a:spcPct val="0"/>
              </a:spcBef>
              <a:spcAft>
                <a:spcPct val="0"/>
              </a:spcAft>
              <a:tabLst>
                <a:tab pos="1262063" algn="l"/>
              </a:tabLst>
              <a:defRPr>
                <a:solidFill>
                  <a:schemeClr val="tx1"/>
                </a:solidFill>
                <a:latin typeface="Arial" panose="020B0604020202020204" pitchFamily="34" charset="0"/>
              </a:defRPr>
            </a:lvl8pPr>
            <a:lvl9pPr eaLnBrk="0" fontAlgn="base" hangingPunct="0">
              <a:spcBef>
                <a:spcPct val="0"/>
              </a:spcBef>
              <a:spcAft>
                <a:spcPct val="0"/>
              </a:spcAft>
              <a:tabLst>
                <a:tab pos="12620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62063" algn="l"/>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pharpatients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62063"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990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06825"/>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endParaRPr lang="en-IN" dirty="0"/>
          </a:p>
        </p:txBody>
      </p:sp>
      <p:graphicFrame>
        <p:nvGraphicFramePr>
          <p:cNvPr id="4" name="Table 3"/>
          <p:cNvGraphicFramePr>
            <a:graphicFrameLocks noGrp="1"/>
          </p:cNvGraphicFramePr>
          <p:nvPr/>
        </p:nvGraphicFramePr>
        <p:xfrm>
          <a:off x="833718" y="1465063"/>
          <a:ext cx="9295020" cy="3579113"/>
        </p:xfrm>
        <a:graphic>
          <a:graphicData uri="http://schemas.openxmlformats.org/drawingml/2006/table">
            <a:tbl>
              <a:tblPr firstRow="1" firstCol="1" lastRow="1" lastCol="1" bandRow="1" bandCol="1">
                <a:tableStyleId>{5A111915-BE36-4E01-A7E5-04B1672EAD32}</a:tableStyleId>
              </a:tblPr>
              <a:tblGrid>
                <a:gridCol w="2730496"/>
                <a:gridCol w="2149364"/>
                <a:gridCol w="2040144"/>
                <a:gridCol w="2375016"/>
              </a:tblGrid>
              <a:tr h="548639">
                <a:tc>
                  <a:txBody>
                    <a:bodyPr/>
                    <a:lstStyle/>
                    <a:p>
                      <a:pPr marL="603250">
                        <a:spcBef>
                          <a:spcPts val="340"/>
                        </a:spcBef>
                        <a:spcAft>
                          <a:spcPts val="0"/>
                        </a:spcAft>
                      </a:pPr>
                      <a:r>
                        <a:rPr lang="en-US" sz="1200" u="heavy">
                          <a:effectLst/>
                        </a:rPr>
                        <a:t>column</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u="heavy">
                          <a:effectLst/>
                        </a:rPr>
                        <a:t>Datatype</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u="heavy">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980">
                        <a:spcBef>
                          <a:spcPts val="340"/>
                        </a:spcBef>
                        <a:spcAft>
                          <a:spcPts val="0"/>
                        </a:spcAft>
                      </a:pPr>
                      <a:r>
                        <a:rPr lang="en-US" sz="1200" u="heavy">
                          <a:effectLst/>
                        </a:rPr>
                        <a:t>descriptions</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40"/>
                        </a:spcBef>
                        <a:spcAft>
                          <a:spcPts val="0"/>
                        </a:spcAft>
                      </a:pPr>
                      <a:r>
                        <a:rPr lang="en-US" sz="1200">
                          <a:effectLst/>
                        </a:rPr>
                        <a:t>phid</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45415">
                        <a:lnSpc>
                          <a:spcPct val="103000"/>
                        </a:lnSpc>
                        <a:spcBef>
                          <a:spcPts val="340"/>
                        </a:spcBef>
                        <a:spcAft>
                          <a:spcPts val="0"/>
                        </a:spcAft>
                      </a:pPr>
                      <a:r>
                        <a:rPr lang="en-US" sz="1200">
                          <a:effectLst/>
                        </a:rPr>
                        <a:t> </a:t>
                      </a:r>
                      <a:r>
                        <a:rPr lang="en-US" sz="1200" spc="-5">
                          <a:effectLst/>
                        </a:rPr>
                        <a:t>Foreign</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Pharmacy id</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40"/>
                        </a:spcBef>
                        <a:spcAft>
                          <a:spcPts val="0"/>
                        </a:spcAft>
                      </a:pPr>
                      <a:r>
                        <a:rPr lang="en-US" sz="1200">
                          <a:effectLst/>
                        </a:rPr>
                        <a:t>Opno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67005">
                        <a:lnSpc>
                          <a:spcPct val="102000"/>
                        </a:lnSpc>
                        <a:spcBef>
                          <a:spcPts val="340"/>
                        </a:spcBef>
                        <a:spcAft>
                          <a:spcPts val="0"/>
                        </a:spcAft>
                      </a:pPr>
                      <a:r>
                        <a:rPr lang="en-US" sz="1200" spc="-5">
                          <a:effectLst/>
                        </a:rPr>
                        <a:t> </a:t>
                      </a:r>
                      <a:r>
                        <a:rPr lang="en-US" sz="1200">
                          <a:effectLst/>
                        </a:rPr>
                        <a:t>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Op number</a:t>
                      </a:r>
                      <a:endParaRPr lang="en-IN" sz="1100">
                        <a:effectLst/>
                        <a:latin typeface="Times New Roman" panose="02020603050405020304" pitchFamily="18" charset="0"/>
                        <a:ea typeface="Times New Roman" panose="02020603050405020304" pitchFamily="18" charset="0"/>
                      </a:endParaRPr>
                    </a:p>
                  </a:txBody>
                  <a:tcPr marL="0" marR="0" marT="0" marB="0"/>
                </a:tc>
              </a:tr>
              <a:tr h="837623">
                <a:tc>
                  <a:txBody>
                    <a:bodyPr/>
                    <a:lstStyle/>
                    <a:p>
                      <a:pPr marL="603250">
                        <a:spcBef>
                          <a:spcPts val="355"/>
                        </a:spcBef>
                        <a:spcAft>
                          <a:spcPts val="0"/>
                        </a:spcAft>
                      </a:pPr>
                      <a:r>
                        <a:rPr lang="en-US" sz="1200">
                          <a:effectLst/>
                        </a:rPr>
                        <a:t>Tokenno</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55"/>
                        </a:spcBef>
                        <a:spcAft>
                          <a:spcPts val="0"/>
                        </a:spcAft>
                      </a:pPr>
                      <a:r>
                        <a:rPr lang="en-US" sz="1200">
                          <a:effectLst/>
                        </a:rPr>
                        <a:t>Int(20)</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167005">
                        <a:lnSpc>
                          <a:spcPct val="102000"/>
                        </a:lnSpc>
                        <a:spcBef>
                          <a:spcPts val="355"/>
                        </a:spcBef>
                        <a:spcAft>
                          <a:spcPts val="0"/>
                        </a:spcAft>
                      </a:pPr>
                      <a:r>
                        <a:rPr lang="en-US" sz="1200" spc="-5">
                          <a:effectLst/>
                        </a:rPr>
                        <a:t> </a:t>
                      </a:r>
                      <a:r>
                        <a:rPr lang="en-US" sz="1200">
                          <a:effectLst/>
                        </a:rPr>
                        <a:t>Primary</a:t>
                      </a:r>
                      <a:r>
                        <a:rPr lang="en-US" sz="1200" spc="-285">
                          <a:effectLst/>
                        </a:rPr>
                        <a:t> </a:t>
                      </a:r>
                      <a:r>
                        <a:rPr lang="en-US" sz="1200">
                          <a:effectLst/>
                        </a:rPr>
                        <a:t>key</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55"/>
                        </a:spcBef>
                        <a:spcAft>
                          <a:spcPts val="0"/>
                        </a:spcAft>
                      </a:pPr>
                      <a:r>
                        <a:rPr lang="en-US" sz="1200">
                          <a:effectLst/>
                        </a:rPr>
                        <a:t>  Token number</a:t>
                      </a:r>
                      <a:endParaRPr lang="en-IN" sz="1100">
                        <a:effectLst/>
                        <a:latin typeface="Times New Roman" panose="02020603050405020304" pitchFamily="18" charset="0"/>
                        <a:ea typeface="Times New Roman" panose="02020603050405020304" pitchFamily="18" charset="0"/>
                      </a:endParaRPr>
                    </a:p>
                  </a:txBody>
                  <a:tcPr marL="0" marR="0" marT="0" marB="0"/>
                </a:tc>
              </a:tr>
              <a:tr h="517605">
                <a:tc>
                  <a:txBody>
                    <a:bodyPr/>
                    <a:lstStyle/>
                    <a:p>
                      <a:pPr marL="603250">
                        <a:spcBef>
                          <a:spcPts val="340"/>
                        </a:spcBef>
                        <a:spcAft>
                          <a:spcPts val="0"/>
                        </a:spcAft>
                      </a:pPr>
                      <a:r>
                        <a:rPr lang="en-US" sz="1200">
                          <a:effectLst/>
                        </a:rPr>
                        <a:t>Waitlist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3250">
                        <a:spcBef>
                          <a:spcPts val="340"/>
                        </a:spcBef>
                        <a:spcAft>
                          <a:spcPts val="0"/>
                        </a:spcAft>
                      </a:pPr>
                      <a:r>
                        <a:rPr lang="en-US" sz="1200">
                          <a:effectLst/>
                        </a:rPr>
                        <a:t>int</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a:spcBef>
                          <a:spcPts val="340"/>
                        </a:spcBef>
                        <a:spcAft>
                          <a:spcPts val="0"/>
                        </a:spcAft>
                      </a:pPr>
                      <a:r>
                        <a:rPr lang="en-US" sz="1200">
                          <a:effectLst/>
                        </a:rPr>
                        <a:t> Not</a:t>
                      </a:r>
                      <a:r>
                        <a:rPr lang="en-US" sz="1200" spc="-5">
                          <a:effectLst/>
                        </a:rPr>
                        <a:t> </a:t>
                      </a:r>
                      <a:r>
                        <a:rPr lang="en-US" sz="1200">
                          <a:effectLst/>
                        </a:rPr>
                        <a:t>null</a:t>
                      </a:r>
                      <a:endParaRPr lang="en-IN" sz="1100">
                        <a:effectLst/>
                        <a:latin typeface="Times New Roman" panose="02020603050405020304" pitchFamily="18" charset="0"/>
                        <a:ea typeface="Times New Roman" panose="02020603050405020304" pitchFamily="18" charset="0"/>
                      </a:endParaRPr>
                    </a:p>
                  </a:txBody>
                  <a:tcPr marL="0" marR="0" marT="0" marB="0"/>
                </a:tc>
                <a:tc>
                  <a:txBody>
                    <a:bodyPr/>
                    <a:lstStyle/>
                    <a:p>
                      <a:pPr marL="601345" marR="66675">
                        <a:lnSpc>
                          <a:spcPct val="102000"/>
                        </a:lnSpc>
                        <a:spcBef>
                          <a:spcPts val="340"/>
                        </a:spcBef>
                        <a:spcAft>
                          <a:spcPts val="0"/>
                        </a:spcAft>
                        <a:tabLst>
                          <a:tab pos="1261745" algn="l"/>
                        </a:tabLst>
                      </a:pPr>
                      <a:r>
                        <a:rPr lang="en-US" sz="1200" dirty="0">
                          <a:effectLst/>
                        </a:rPr>
                        <a:t>  Waiting list</a:t>
                      </a:r>
                      <a:endParaRPr lang="en-IN" sz="11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
        <p:nvSpPr>
          <p:cNvPr id="6" name="Rectangle 1"/>
          <p:cNvSpPr>
            <a:spLocks noChangeArrowheads="1"/>
          </p:cNvSpPr>
          <p:nvPr/>
        </p:nvSpPr>
        <p:spPr bwMode="auto">
          <a:xfrm>
            <a:off x="833718" y="704444"/>
            <a:ext cx="20313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2063" algn="l"/>
              </a:tabLst>
              <a:defRPr>
                <a:solidFill>
                  <a:schemeClr val="tx1"/>
                </a:solidFill>
                <a:latin typeface="Arial" panose="020B0604020202020204" pitchFamily="34" charset="0"/>
              </a:defRPr>
            </a:lvl1pPr>
            <a:lvl2pPr eaLnBrk="0" fontAlgn="base" hangingPunct="0">
              <a:spcBef>
                <a:spcPct val="0"/>
              </a:spcBef>
              <a:spcAft>
                <a:spcPct val="0"/>
              </a:spcAft>
              <a:tabLst>
                <a:tab pos="1262063" algn="l"/>
              </a:tabLst>
              <a:defRPr>
                <a:solidFill>
                  <a:schemeClr val="tx1"/>
                </a:solidFill>
                <a:latin typeface="Arial" panose="020B0604020202020204" pitchFamily="34" charset="0"/>
              </a:defRPr>
            </a:lvl2pPr>
            <a:lvl3pPr eaLnBrk="0" fontAlgn="base" hangingPunct="0">
              <a:spcBef>
                <a:spcPct val="0"/>
              </a:spcBef>
              <a:spcAft>
                <a:spcPct val="0"/>
              </a:spcAft>
              <a:tabLst>
                <a:tab pos="1262063" algn="l"/>
              </a:tabLst>
              <a:defRPr>
                <a:solidFill>
                  <a:schemeClr val="tx1"/>
                </a:solidFill>
                <a:latin typeface="Arial" panose="020B0604020202020204" pitchFamily="34" charset="0"/>
              </a:defRPr>
            </a:lvl3pPr>
            <a:lvl4pPr eaLnBrk="0" fontAlgn="base" hangingPunct="0">
              <a:spcBef>
                <a:spcPct val="0"/>
              </a:spcBef>
              <a:spcAft>
                <a:spcPct val="0"/>
              </a:spcAft>
              <a:tabLst>
                <a:tab pos="1262063" algn="l"/>
              </a:tabLst>
              <a:defRPr>
                <a:solidFill>
                  <a:schemeClr val="tx1"/>
                </a:solidFill>
                <a:latin typeface="Arial" panose="020B0604020202020204" pitchFamily="34" charset="0"/>
              </a:defRPr>
            </a:lvl4pPr>
            <a:lvl5pPr eaLnBrk="0" fontAlgn="base" hangingPunct="0">
              <a:spcBef>
                <a:spcPct val="0"/>
              </a:spcBef>
              <a:spcAft>
                <a:spcPct val="0"/>
              </a:spcAft>
              <a:tabLst>
                <a:tab pos="1262063" algn="l"/>
              </a:tabLst>
              <a:defRPr>
                <a:solidFill>
                  <a:schemeClr val="tx1"/>
                </a:solidFill>
                <a:latin typeface="Arial" panose="020B0604020202020204" pitchFamily="34" charset="0"/>
              </a:defRPr>
            </a:lvl5pPr>
            <a:lvl6pPr eaLnBrk="0" fontAlgn="base" hangingPunct="0">
              <a:spcBef>
                <a:spcPct val="0"/>
              </a:spcBef>
              <a:spcAft>
                <a:spcPct val="0"/>
              </a:spcAft>
              <a:tabLst>
                <a:tab pos="1262063" algn="l"/>
              </a:tabLst>
              <a:defRPr>
                <a:solidFill>
                  <a:schemeClr val="tx1"/>
                </a:solidFill>
                <a:latin typeface="Arial" panose="020B0604020202020204" pitchFamily="34" charset="0"/>
              </a:defRPr>
            </a:lvl6pPr>
            <a:lvl7pPr eaLnBrk="0" fontAlgn="base" hangingPunct="0">
              <a:spcBef>
                <a:spcPct val="0"/>
              </a:spcBef>
              <a:spcAft>
                <a:spcPct val="0"/>
              </a:spcAft>
              <a:tabLst>
                <a:tab pos="1262063" algn="l"/>
              </a:tabLst>
              <a:defRPr>
                <a:solidFill>
                  <a:schemeClr val="tx1"/>
                </a:solidFill>
                <a:latin typeface="Arial" panose="020B0604020202020204" pitchFamily="34" charset="0"/>
              </a:defRPr>
            </a:lvl7pPr>
            <a:lvl8pPr eaLnBrk="0" fontAlgn="base" hangingPunct="0">
              <a:spcBef>
                <a:spcPct val="0"/>
              </a:spcBef>
              <a:spcAft>
                <a:spcPct val="0"/>
              </a:spcAft>
              <a:tabLst>
                <a:tab pos="1262063" algn="l"/>
              </a:tabLst>
              <a:defRPr>
                <a:solidFill>
                  <a:schemeClr val="tx1"/>
                </a:solidFill>
                <a:latin typeface="Arial" panose="020B0604020202020204" pitchFamily="34" charset="0"/>
              </a:defRPr>
            </a:lvl8pPr>
            <a:lvl9pPr eaLnBrk="0" fontAlgn="base" hangingPunct="0">
              <a:spcBef>
                <a:spcPct val="0"/>
              </a:spcBef>
              <a:spcAft>
                <a:spcPct val="0"/>
              </a:spcAft>
              <a:tabLst>
                <a:tab pos="126206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62063" algn="l"/>
              </a:tabLst>
            </a:pPr>
            <a:r>
              <a:rPr kumimoji="0" lang="en-US" altLang="en-US" sz="2400" b="1" i="0" u="sng"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pharpatients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62063"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58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b="1" dirty="0" smtClean="0"/>
          </a:p>
          <a:p>
            <a:pPr lvl="1" algn="l"/>
            <a:endParaRPr lang="en-IN" b="1" dirty="0"/>
          </a:p>
          <a:p>
            <a:pPr lvl="1" algn="l"/>
            <a:r>
              <a:rPr lang="en-IN" b="1" dirty="0" smtClean="0"/>
              <a:t>			</a:t>
            </a:r>
            <a:r>
              <a:rPr lang="en-IN" sz="4800" dirty="0" smtClean="0"/>
              <a:t>SCREENSHOTES</a:t>
            </a:r>
          </a:p>
          <a:p>
            <a:pPr lvl="1" algn="l"/>
            <a:endParaRPr lang="en-IN" dirty="0"/>
          </a:p>
        </p:txBody>
      </p:sp>
    </p:spTree>
    <p:extLst>
      <p:ext uri="{BB962C8B-B14F-4D97-AF65-F5344CB8AC3E}">
        <p14:creationId xmlns:p14="http://schemas.microsoft.com/office/powerpoint/2010/main" val="128194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3718" y="282388"/>
            <a:ext cx="11098305" cy="6145306"/>
          </a:xfrm>
        </p:spPr>
        <p:txBody>
          <a:bodyPr>
            <a:normAutofit/>
          </a:bodyPr>
          <a:lstStyle/>
          <a:p>
            <a:pPr lvl="1" algn="l"/>
            <a:r>
              <a:rPr lang="en-IN" dirty="0" smtClean="0"/>
              <a:t>USERS – LOGIN PAGE</a:t>
            </a:r>
          </a:p>
          <a:p>
            <a:pPr lvl="1" algn="l"/>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131" y="1252721"/>
            <a:ext cx="4887007" cy="5401429"/>
          </a:xfrm>
          <a:prstGeom prst="rect">
            <a:avLst/>
          </a:prstGeom>
        </p:spPr>
      </p:pic>
    </p:spTree>
    <p:extLst>
      <p:ext uri="{BB962C8B-B14F-4D97-AF65-F5344CB8AC3E}">
        <p14:creationId xmlns:p14="http://schemas.microsoft.com/office/powerpoint/2010/main" val="3822899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r>
              <a:rPr lang="en-IN" dirty="0" smtClean="0"/>
              <a:t>USERS – HOME PAGE </a:t>
            </a:r>
            <a:endParaRPr lang="en-IN"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494" y="1721223"/>
            <a:ext cx="9480177" cy="4159623"/>
          </a:xfrm>
          <a:prstGeom prst="rect">
            <a:avLst/>
          </a:prstGeom>
        </p:spPr>
      </p:pic>
    </p:spTree>
    <p:extLst>
      <p:ext uri="{BB962C8B-B14F-4D97-AF65-F5344CB8AC3E}">
        <p14:creationId xmlns:p14="http://schemas.microsoft.com/office/powerpoint/2010/main" val="3390508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r>
              <a:rPr lang="en-IN" dirty="0" smtClean="0"/>
              <a:t>USERS – TOKEN PAGE </a:t>
            </a:r>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 y="1907242"/>
            <a:ext cx="10215282" cy="3901888"/>
          </a:xfrm>
          <a:prstGeom prst="rect">
            <a:avLst/>
          </a:prstGeom>
        </p:spPr>
      </p:pic>
    </p:spTree>
    <p:extLst>
      <p:ext uri="{BB962C8B-B14F-4D97-AF65-F5344CB8AC3E}">
        <p14:creationId xmlns:p14="http://schemas.microsoft.com/office/powerpoint/2010/main" val="366464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1317812"/>
            <a:ext cx="11098305" cy="4491317"/>
          </a:xfrm>
        </p:spPr>
        <p:txBody>
          <a:bodyPr>
            <a:normAutofit fontScale="92500" lnSpcReduction="20000"/>
          </a:bodyPr>
          <a:lstStyle/>
          <a:p>
            <a:pPr algn="just">
              <a:lnSpc>
                <a:spcPct val="150000"/>
              </a:lnSpc>
            </a:pPr>
            <a:r>
              <a:rPr lang="en-US" dirty="0"/>
              <a:t>“</a:t>
            </a:r>
            <a:r>
              <a:rPr lang="en-US" b="1" dirty="0"/>
              <a:t>Queue management”</a:t>
            </a:r>
            <a:r>
              <a:rPr lang="en-US" dirty="0"/>
              <a:t> is based on the innovation in medical field that there is no application for users to explore the services offered by the hospital management. Even though, there is website and application exist for particular hospitals, there is no application that contain the whole hospitals details. That is all hospitals and their features are come under one category</a:t>
            </a:r>
            <a:r>
              <a:rPr lang="en-US" dirty="0" smtClean="0"/>
              <a:t>.</a:t>
            </a:r>
          </a:p>
          <a:p>
            <a:pPr algn="l">
              <a:lnSpc>
                <a:spcPct val="150000"/>
              </a:lnSpc>
            </a:pPr>
            <a:endParaRPr lang="en-IN"/>
          </a:p>
          <a:p>
            <a:pPr algn="just">
              <a:lnSpc>
                <a:spcPct val="150000"/>
              </a:lnSpc>
            </a:pPr>
            <a:r>
              <a:rPr lang="en-US"/>
              <a:t>One of the main feature of the system is live token number system. </a:t>
            </a:r>
            <a:r>
              <a:rPr lang="en-US" dirty="0"/>
              <a:t>So that the patients can see whether their token number called or not. With this functionality the patients not need to be actively present on the front door of doctors. This feature can see only by that members who make appointments with the doctor.</a:t>
            </a:r>
            <a:endParaRPr lang="en-IN" dirty="0"/>
          </a:p>
        </p:txBody>
      </p:sp>
    </p:spTree>
    <p:extLst>
      <p:ext uri="{BB962C8B-B14F-4D97-AF65-F5344CB8AC3E}">
        <p14:creationId xmlns:p14="http://schemas.microsoft.com/office/powerpoint/2010/main" val="1254751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r>
              <a:rPr lang="en-IN" dirty="0" smtClean="0"/>
              <a:t>DOCTOR</a:t>
            </a:r>
            <a:r>
              <a:rPr lang="en-IN" dirty="0" smtClean="0"/>
              <a:t> – LOGIN PAGE </a:t>
            </a:r>
            <a:endParaRPr lang="en-IN"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1277471"/>
            <a:ext cx="8767192" cy="5190564"/>
          </a:xfrm>
          <a:prstGeom prst="rect">
            <a:avLst/>
          </a:prstGeom>
        </p:spPr>
      </p:pic>
    </p:spTree>
    <p:extLst>
      <p:ext uri="{BB962C8B-B14F-4D97-AF65-F5344CB8AC3E}">
        <p14:creationId xmlns:p14="http://schemas.microsoft.com/office/powerpoint/2010/main" val="1241802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r>
              <a:rPr lang="en-IN" dirty="0" smtClean="0"/>
              <a:t>DOCTOR</a:t>
            </a:r>
            <a:r>
              <a:rPr lang="en-IN" dirty="0" smtClean="0"/>
              <a:t> – CALLING/WAITLIST PAGE </a:t>
            </a:r>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4" y="1747528"/>
            <a:ext cx="11600329" cy="3712568"/>
          </a:xfrm>
          <a:prstGeom prst="rect">
            <a:avLst/>
          </a:prstGeom>
        </p:spPr>
      </p:pic>
    </p:spTree>
    <p:extLst>
      <p:ext uri="{BB962C8B-B14F-4D97-AF65-F5344CB8AC3E}">
        <p14:creationId xmlns:p14="http://schemas.microsoft.com/office/powerpoint/2010/main" val="3473428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r>
              <a:rPr lang="en-IN" dirty="0" smtClean="0"/>
              <a:t>DOCTOR</a:t>
            </a:r>
            <a:r>
              <a:rPr lang="en-IN" dirty="0" smtClean="0"/>
              <a:t> – PROFILE PAGE </a:t>
            </a:r>
            <a:endParaRPr lang="en-IN"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65" y="1642819"/>
            <a:ext cx="11358282" cy="3626149"/>
          </a:xfrm>
          <a:prstGeom prst="rect">
            <a:avLst/>
          </a:prstGeom>
        </p:spPr>
      </p:pic>
    </p:spTree>
    <p:extLst>
      <p:ext uri="{BB962C8B-B14F-4D97-AF65-F5344CB8AC3E}">
        <p14:creationId xmlns:p14="http://schemas.microsoft.com/office/powerpoint/2010/main" val="12467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1317812"/>
            <a:ext cx="11098305" cy="4491317"/>
          </a:xfrm>
        </p:spPr>
        <p:txBody>
          <a:bodyPr>
            <a:normAutofit fontScale="62500" lnSpcReduction="20000"/>
          </a:bodyPr>
          <a:lstStyle/>
          <a:p>
            <a:pPr lvl="1" algn="just"/>
            <a:endParaRPr lang="en-US" sz="3200" b="1" dirty="0" smtClean="0"/>
          </a:p>
          <a:p>
            <a:pPr lvl="1" algn="just"/>
            <a:r>
              <a:rPr lang="en-US" sz="3400" b="1" dirty="0" smtClean="0"/>
              <a:t>PROJECT SPECIFICATION</a:t>
            </a:r>
          </a:p>
          <a:p>
            <a:pPr lvl="1" algn="just"/>
            <a:endParaRPr lang="en-IN" sz="3400" b="1" dirty="0"/>
          </a:p>
          <a:p>
            <a:pPr marL="342900" indent="-342900" algn="just">
              <a:lnSpc>
                <a:spcPct val="170000"/>
              </a:lnSpc>
              <a:buFont typeface="Wingdings" panose="05000000000000000000" pitchFamily="2" charset="2"/>
              <a:buChar char="§"/>
            </a:pPr>
            <a:r>
              <a:rPr lang="en-US" sz="3400" b="1" dirty="0"/>
              <a:t> </a:t>
            </a:r>
            <a:r>
              <a:rPr lang="en-US" sz="3400" dirty="0"/>
              <a:t>Users can see the present doctors on a </a:t>
            </a:r>
            <a:r>
              <a:rPr lang="en-US" sz="3400" dirty="0" smtClean="0"/>
              <a:t>day</a:t>
            </a:r>
          </a:p>
          <a:p>
            <a:pPr marL="342900" indent="-342900" algn="just">
              <a:lnSpc>
                <a:spcPct val="170000"/>
              </a:lnSpc>
              <a:buFont typeface="Wingdings" panose="05000000000000000000" pitchFamily="2" charset="2"/>
              <a:buChar char="§"/>
            </a:pPr>
            <a:r>
              <a:rPr lang="en-US" sz="3400" dirty="0"/>
              <a:t>Fix appointment with doctors</a:t>
            </a:r>
            <a:endParaRPr lang="en-IN" sz="3400"/>
          </a:p>
          <a:p>
            <a:pPr marL="342900" indent="-342900" algn="just">
              <a:lnSpc>
                <a:spcPct val="170000"/>
              </a:lnSpc>
              <a:buFont typeface="Wingdings" panose="05000000000000000000" pitchFamily="2" charset="2"/>
              <a:buChar char="§"/>
            </a:pPr>
            <a:r>
              <a:rPr lang="en-US" sz="3400"/>
              <a:t>Scheduled time</a:t>
            </a:r>
            <a:endParaRPr lang="en-IN" sz="3400"/>
          </a:p>
          <a:p>
            <a:pPr marL="342900" indent="-342900" algn="just">
              <a:lnSpc>
                <a:spcPct val="170000"/>
              </a:lnSpc>
              <a:buFont typeface="Wingdings" panose="05000000000000000000" pitchFamily="2" charset="2"/>
              <a:buChar char="§"/>
            </a:pPr>
            <a:r>
              <a:rPr lang="en-US" sz="3400"/>
              <a:t>live token number system in all department of hospital</a:t>
            </a:r>
            <a:endParaRPr lang="en-IN" sz="3400"/>
          </a:p>
          <a:p>
            <a:pPr marL="342900" indent="-342900" algn="just">
              <a:buFont typeface="Wingdings" panose="05000000000000000000" pitchFamily="2" charset="2"/>
              <a:buChar char="§"/>
            </a:pPr>
            <a:endParaRPr lang="en-IN" sz="2800" dirty="0"/>
          </a:p>
          <a:p>
            <a:pPr algn="just"/>
            <a:endParaRPr lang="en-IN" sz="2000" dirty="0"/>
          </a:p>
          <a:p>
            <a:r>
              <a:rPr lang="en-US"/>
              <a:t> </a:t>
            </a:r>
            <a:endParaRPr lang="en-IN" sz="2000"/>
          </a:p>
          <a:p>
            <a:r>
              <a:rPr lang="en-US"/>
              <a:t> </a:t>
            </a:r>
            <a:endParaRPr lang="en-IN" sz="1600"/>
          </a:p>
          <a:p>
            <a:pPr lvl="0"/>
            <a:endParaRPr lang="en-US" b="1" smtClean="0"/>
          </a:p>
          <a:p>
            <a:pPr lvl="0"/>
            <a:endParaRPr lang="en-US" b="1" dirty="0"/>
          </a:p>
          <a:p>
            <a:pPr lvl="0"/>
            <a:endParaRPr lang="en-US" b="1" dirty="0" smtClean="0"/>
          </a:p>
          <a:p>
            <a:pPr lvl="0"/>
            <a:endParaRPr lang="en-US" b="1" dirty="0"/>
          </a:p>
          <a:p>
            <a:pPr lvl="0"/>
            <a:endParaRPr lang="en-US" b="1" dirty="0" smtClean="0"/>
          </a:p>
        </p:txBody>
      </p:sp>
    </p:spTree>
    <p:extLst>
      <p:ext uri="{BB962C8B-B14F-4D97-AF65-F5344CB8AC3E}">
        <p14:creationId xmlns:p14="http://schemas.microsoft.com/office/powerpoint/2010/main" val="59435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1317812"/>
            <a:ext cx="11098305" cy="4491317"/>
          </a:xfrm>
        </p:spPr>
        <p:txBody>
          <a:bodyPr>
            <a:normAutofit fontScale="85000" lnSpcReduction="10000"/>
          </a:bodyPr>
          <a:lstStyle/>
          <a:p>
            <a:pPr lvl="0" algn="l">
              <a:lnSpc>
                <a:spcPct val="150000"/>
              </a:lnSpc>
            </a:pPr>
            <a:r>
              <a:rPr lang="en-US" b="1" dirty="0" smtClean="0"/>
              <a:t>Administrator </a:t>
            </a:r>
            <a:r>
              <a:rPr lang="en-US" b="1" dirty="0"/>
              <a:t>Module</a:t>
            </a:r>
            <a:endParaRPr lang="en-IN" b="1"/>
          </a:p>
          <a:p>
            <a:pPr lvl="1" algn="just">
              <a:lnSpc>
                <a:spcPct val="150000"/>
              </a:lnSpc>
            </a:pPr>
            <a:endParaRPr lang="en-IN" b="1" dirty="0"/>
          </a:p>
          <a:p>
            <a:pPr marL="457200" lvl="0" indent="-457200" algn="l">
              <a:lnSpc>
                <a:spcPct val="150000"/>
              </a:lnSpc>
              <a:buFont typeface="Wingdings" panose="05000000000000000000" pitchFamily="2" charset="2"/>
              <a:buChar char="§"/>
            </a:pPr>
            <a:r>
              <a:rPr lang="en-US" sz="2800" b="1"/>
              <a:t> </a:t>
            </a:r>
            <a:r>
              <a:rPr lang="en-US" sz="2800"/>
              <a:t>Create database </a:t>
            </a:r>
            <a:r>
              <a:rPr lang="en-US" sz="2800"/>
              <a:t>of </a:t>
            </a:r>
            <a:r>
              <a:rPr lang="en-US" sz="2800" smtClean="0"/>
              <a:t>hospital</a:t>
            </a:r>
          </a:p>
          <a:p>
            <a:pPr marL="457200" indent="-457200" algn="l">
              <a:lnSpc>
                <a:spcPct val="150000"/>
              </a:lnSpc>
              <a:buFont typeface="Wingdings" panose="05000000000000000000" pitchFamily="2" charset="2"/>
              <a:buChar char="§"/>
            </a:pPr>
            <a:r>
              <a:rPr lang="en-US" sz="2800" dirty="0" smtClean="0"/>
              <a:t>Adding, deleting, doctors</a:t>
            </a:r>
            <a:endParaRPr lang="en-IN" sz="2800" smtClean="0"/>
          </a:p>
          <a:p>
            <a:pPr marL="457200" indent="-457200" algn="l">
              <a:lnSpc>
                <a:spcPct val="150000"/>
              </a:lnSpc>
              <a:buFont typeface="Wingdings" panose="05000000000000000000" pitchFamily="2" charset="2"/>
              <a:buChar char="§"/>
            </a:pPr>
            <a:r>
              <a:rPr lang="en-US" sz="2800"/>
              <a:t>Adding pharmacy and laboratory department</a:t>
            </a:r>
            <a:endParaRPr lang="en-IN" sz="2800"/>
          </a:p>
          <a:p>
            <a:pPr algn="just">
              <a:lnSpc>
                <a:spcPct val="150000"/>
              </a:lnSpc>
            </a:pPr>
            <a:endParaRPr lang="en-IN" sz="2000" dirty="0"/>
          </a:p>
          <a:p>
            <a:pPr>
              <a:lnSpc>
                <a:spcPct val="150000"/>
              </a:lnSpc>
            </a:pPr>
            <a:r>
              <a:rPr lang="en-US" dirty="0"/>
              <a:t> </a:t>
            </a:r>
            <a:endParaRPr lang="en-IN" sz="2000" dirty="0"/>
          </a:p>
          <a:p>
            <a:pPr>
              <a:lnSpc>
                <a:spcPct val="150000"/>
              </a:lnSpc>
            </a:pPr>
            <a:r>
              <a:rPr lang="en-US"/>
              <a:t> </a:t>
            </a:r>
            <a:endParaRPr lang="en-IN" sz="1600"/>
          </a:p>
          <a:p>
            <a:pPr lvl="0">
              <a:lnSpc>
                <a:spcPct val="150000"/>
              </a:lnSpc>
            </a:pPr>
            <a:endParaRPr lang="en-US" b="1" smtClean="0"/>
          </a:p>
          <a:p>
            <a:pPr lvl="0">
              <a:lnSpc>
                <a:spcPct val="150000"/>
              </a:lnSpc>
            </a:pPr>
            <a:endParaRPr lang="en-US" b="1" dirty="0"/>
          </a:p>
          <a:p>
            <a:pPr lvl="0">
              <a:lnSpc>
                <a:spcPct val="150000"/>
              </a:lnSpc>
            </a:pPr>
            <a:endParaRPr lang="en-US" b="1" dirty="0" smtClean="0"/>
          </a:p>
          <a:p>
            <a:pPr lvl="0">
              <a:lnSpc>
                <a:spcPct val="150000"/>
              </a:lnSpc>
            </a:pPr>
            <a:endParaRPr lang="en-US" b="1" dirty="0"/>
          </a:p>
          <a:p>
            <a:pPr lvl="0">
              <a:lnSpc>
                <a:spcPct val="150000"/>
              </a:lnSpc>
            </a:pPr>
            <a:endParaRPr lang="en-US" b="1" dirty="0" smtClean="0"/>
          </a:p>
        </p:txBody>
      </p:sp>
    </p:spTree>
    <p:extLst>
      <p:ext uri="{BB962C8B-B14F-4D97-AF65-F5344CB8AC3E}">
        <p14:creationId xmlns:p14="http://schemas.microsoft.com/office/powerpoint/2010/main" val="12791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779930" y="484096"/>
            <a:ext cx="11098305" cy="5540186"/>
          </a:xfrm>
        </p:spPr>
        <p:txBody>
          <a:bodyPr>
            <a:normAutofit/>
          </a:bodyPr>
          <a:lstStyle/>
          <a:p>
            <a:pPr lvl="0" algn="l"/>
            <a:r>
              <a:rPr lang="en-US" b="1" dirty="0" smtClean="0"/>
              <a:t>Doctors Module</a:t>
            </a:r>
          </a:p>
          <a:p>
            <a:pPr lvl="0" algn="l"/>
            <a:endParaRPr lang="en-US" b="1" dirty="0" smtClean="0"/>
          </a:p>
          <a:p>
            <a:pPr marL="342900" indent="-342900" algn="l">
              <a:buFont typeface="Wingdings" panose="05000000000000000000" pitchFamily="2" charset="2"/>
              <a:buChar char="§"/>
            </a:pPr>
            <a:r>
              <a:rPr lang="en-US" dirty="0"/>
              <a:t>Call patients</a:t>
            </a:r>
            <a:endParaRPr lang="en-IN" dirty="0"/>
          </a:p>
          <a:p>
            <a:pPr marL="342900" indent="-342900" algn="l">
              <a:buFont typeface="Wingdings" panose="05000000000000000000" pitchFamily="2" charset="2"/>
              <a:buChar char="§"/>
            </a:pPr>
            <a:r>
              <a:rPr lang="en-US" dirty="0"/>
              <a:t>Adding patients to waiting list</a:t>
            </a:r>
            <a:endParaRPr lang="en-IN" dirty="0"/>
          </a:p>
          <a:p>
            <a:pPr marL="342900" indent="-342900" algn="l">
              <a:buFont typeface="Wingdings" panose="05000000000000000000" pitchFamily="2" charset="2"/>
              <a:buChar char="§"/>
            </a:pPr>
            <a:r>
              <a:rPr lang="en-US" dirty="0"/>
              <a:t>Allocate patients to </a:t>
            </a:r>
            <a:r>
              <a:rPr lang="en-US" dirty="0" smtClean="0"/>
              <a:t>pharmacy</a:t>
            </a:r>
          </a:p>
          <a:p>
            <a:pPr marL="342900" indent="-342900" algn="l">
              <a:buFont typeface="Wingdings" panose="05000000000000000000" pitchFamily="2" charset="2"/>
              <a:buChar char="§"/>
            </a:pPr>
            <a:endParaRPr lang="en-US" dirty="0"/>
          </a:p>
          <a:p>
            <a:pPr lvl="0" algn="l"/>
            <a:r>
              <a:rPr lang="en-US" b="1" dirty="0"/>
              <a:t>User/Patients Module</a:t>
            </a:r>
            <a:endParaRPr lang="en-IN" b="1" dirty="0"/>
          </a:p>
          <a:p>
            <a:pPr algn="just"/>
            <a:endParaRPr lang="en-US" b="1" dirty="0"/>
          </a:p>
          <a:p>
            <a:pPr marL="342900" lvl="0" indent="-342900" algn="l">
              <a:buFont typeface="Wingdings" panose="05000000000000000000" pitchFamily="2" charset="2"/>
              <a:buChar char="§"/>
            </a:pPr>
            <a:r>
              <a:rPr lang="en-US" dirty="0"/>
              <a:t>User registration</a:t>
            </a:r>
            <a:endParaRPr lang="en-IN" dirty="0"/>
          </a:p>
          <a:p>
            <a:pPr marL="342900" lvl="0" indent="-342900" algn="l">
              <a:buFont typeface="Wingdings" panose="05000000000000000000" pitchFamily="2" charset="2"/>
              <a:buChar char="§"/>
            </a:pPr>
            <a:r>
              <a:rPr lang="en-US"/>
              <a:t>Take Appointment with doctor</a:t>
            </a:r>
            <a:endParaRPr lang="en-IN"/>
          </a:p>
          <a:p>
            <a:pPr marL="342900" indent="-342900" algn="just">
              <a:buFont typeface="Wingdings" panose="05000000000000000000" pitchFamily="2" charset="2"/>
              <a:buChar char="§"/>
            </a:pPr>
            <a:r>
              <a:rPr lang="en-US"/>
              <a:t>view live token number and their own </a:t>
            </a:r>
            <a:r>
              <a:rPr lang="en-US"/>
              <a:t>token </a:t>
            </a:r>
            <a:r>
              <a:rPr lang="en-US" smtClean="0"/>
              <a:t>number</a:t>
            </a:r>
          </a:p>
          <a:p>
            <a:pPr marL="342900" indent="-342900" algn="just">
              <a:buFont typeface="Wingdings" panose="05000000000000000000" pitchFamily="2" charset="2"/>
              <a:buChar char="§"/>
            </a:pPr>
            <a:r>
              <a:rPr lang="en-US" dirty="0"/>
              <a:t>Recover OP number</a:t>
            </a:r>
            <a:endParaRPr lang="en-IN"/>
          </a:p>
          <a:p>
            <a:pPr marL="342900" indent="-342900" algn="just">
              <a:buFont typeface="Wingdings" panose="05000000000000000000" pitchFamily="2" charset="2"/>
              <a:buChar char="§"/>
            </a:pPr>
            <a:endParaRPr lang="en-IN" dirty="0"/>
          </a:p>
          <a:p>
            <a:pPr marL="342900" indent="-342900" algn="just">
              <a:buFont typeface="Wingdings" panose="05000000000000000000" pitchFamily="2" charset="2"/>
              <a:buChar char="§"/>
            </a:pPr>
            <a:endParaRPr lang="en-IN" dirty="0"/>
          </a:p>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dirty="0"/>
          </a:p>
        </p:txBody>
      </p:sp>
    </p:spTree>
    <p:extLst>
      <p:ext uri="{BB962C8B-B14F-4D97-AF65-F5344CB8AC3E}">
        <p14:creationId xmlns:p14="http://schemas.microsoft.com/office/powerpoint/2010/main" val="31601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algn="l"/>
            <a:r>
              <a:rPr lang="en-US" b="1" smtClean="0"/>
              <a:t>Pharmacy Module</a:t>
            </a:r>
          </a:p>
          <a:p>
            <a:pPr algn="l"/>
            <a:endParaRPr lang="en-IN" b="1"/>
          </a:p>
          <a:p>
            <a:pPr marL="342900" indent="-342900" algn="l">
              <a:buFont typeface="Wingdings" panose="05000000000000000000" pitchFamily="2" charset="2"/>
              <a:buChar char="§"/>
            </a:pPr>
            <a:r>
              <a:rPr lang="en-US"/>
              <a:t>Call the patients</a:t>
            </a:r>
            <a:endParaRPr lang="en-IN"/>
          </a:p>
          <a:p>
            <a:pPr marL="342900" indent="-342900" algn="l">
              <a:buFont typeface="Wingdings" panose="05000000000000000000" pitchFamily="2" charset="2"/>
              <a:buChar char="§"/>
            </a:pPr>
            <a:r>
              <a:rPr lang="en-US"/>
              <a:t>Add patients to waiting list</a:t>
            </a:r>
            <a:endParaRPr lang="en-IN"/>
          </a:p>
          <a:p>
            <a:pPr algn="just"/>
            <a:endParaRPr lang="en-US" b="1" smtClean="0"/>
          </a:p>
          <a:p>
            <a:pPr algn="just"/>
            <a:endParaRPr lang="en-US" b="1" dirty="0"/>
          </a:p>
          <a:p>
            <a:pPr algn="just"/>
            <a:r>
              <a:rPr lang="en-US" b="1" dirty="0" smtClean="0"/>
              <a:t>Laboratory Module</a:t>
            </a:r>
          </a:p>
          <a:p>
            <a:pPr algn="just"/>
            <a:endParaRPr lang="en-US" b="1" dirty="0"/>
          </a:p>
          <a:p>
            <a:pPr marL="342900" indent="-342900" algn="just">
              <a:buFont typeface="Wingdings" panose="05000000000000000000" pitchFamily="2" charset="2"/>
              <a:buChar char="§"/>
            </a:pPr>
            <a:r>
              <a:rPr lang="en-US" dirty="0"/>
              <a:t>Call the patients for collecting blood sample and for </a:t>
            </a:r>
            <a:r>
              <a:rPr lang="en-US" dirty="0" smtClean="0"/>
              <a:t>result</a:t>
            </a:r>
          </a:p>
          <a:p>
            <a:pPr marL="342900" indent="-342900" algn="just">
              <a:buFont typeface="Wingdings" panose="05000000000000000000" pitchFamily="2" charset="2"/>
              <a:buChar char="§"/>
            </a:pPr>
            <a:r>
              <a:rPr lang="en-US" dirty="0"/>
              <a:t>Add patients to waiting list</a:t>
            </a:r>
            <a:endParaRPr lang="en-IN"/>
          </a:p>
          <a:p>
            <a:pPr marL="342900" indent="-342900" algn="just">
              <a:buFont typeface="Wingdings" panose="05000000000000000000" pitchFamily="2" charset="2"/>
              <a:buChar char="§"/>
            </a:pPr>
            <a:endParaRPr lang="en-IN" dirty="0"/>
          </a:p>
          <a:p>
            <a:pPr marL="342900" indent="-342900" algn="just">
              <a:buFont typeface="Wingdings" panose="05000000000000000000" pitchFamily="2" charset="2"/>
              <a:buChar char="§"/>
            </a:pPr>
            <a:endParaRPr lang="en-IN" b="1" dirty="0"/>
          </a:p>
          <a:p>
            <a:pPr algn="l"/>
            <a:endParaRPr lang="en-IN" dirty="0"/>
          </a:p>
          <a:p>
            <a:pPr marL="342900" lvl="0" indent="-342900" algn="l">
              <a:buFont typeface="Wingdings" panose="05000000000000000000" pitchFamily="2" charset="2"/>
              <a:buChar char="§"/>
            </a:pPr>
            <a:endParaRPr lang="en-IN" b="1" dirty="0"/>
          </a:p>
          <a:p>
            <a:pPr lvl="1" algn="l"/>
            <a:endParaRPr lang="en-IN" dirty="0"/>
          </a:p>
        </p:txBody>
      </p:sp>
    </p:spTree>
    <p:extLst>
      <p:ext uri="{BB962C8B-B14F-4D97-AF65-F5344CB8AC3E}">
        <p14:creationId xmlns:p14="http://schemas.microsoft.com/office/powerpoint/2010/main" val="135469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833718" y="820272"/>
            <a:ext cx="11098305" cy="4988858"/>
          </a:xfrm>
        </p:spPr>
        <p:txBody>
          <a:bodyPr>
            <a:normAutofit/>
          </a:bodyPr>
          <a:lstStyle/>
          <a:p>
            <a:pPr lvl="1" algn="l"/>
            <a:endParaRPr lang="en-IN" dirty="0" smtClean="0"/>
          </a:p>
          <a:p>
            <a:pPr lvl="1" algn="l"/>
            <a:endParaRPr lang="en-IN" dirty="0"/>
          </a:p>
          <a:p>
            <a:pPr lvl="1" algn="l"/>
            <a:endParaRPr lang="en-IN" dirty="0" smtClean="0"/>
          </a:p>
          <a:p>
            <a:pPr lvl="1" algn="l"/>
            <a:endParaRPr lang="en-IN" dirty="0"/>
          </a:p>
          <a:p>
            <a:pPr lvl="1" algn="l"/>
            <a:endParaRPr lang="en-IN" dirty="0" smtClean="0"/>
          </a:p>
          <a:p>
            <a:pPr lvl="1" algn="l"/>
            <a:endParaRPr lang="en-IN" dirty="0"/>
          </a:p>
          <a:p>
            <a:pPr lvl="1" algn="l"/>
            <a:endParaRPr lang="en-IN" dirty="0" smtClean="0"/>
          </a:p>
          <a:p>
            <a:pPr lvl="1" algn="l"/>
            <a:r>
              <a:rPr lang="en-IN" dirty="0"/>
              <a:t>	</a:t>
            </a:r>
            <a:r>
              <a:rPr lang="en-IN" dirty="0" smtClean="0"/>
              <a:t>			</a:t>
            </a:r>
            <a:r>
              <a:rPr lang="en-IN" sz="4800" dirty="0" smtClean="0"/>
              <a:t>DIAGRAMS</a:t>
            </a:r>
            <a:endParaRPr lang="en-IN" dirty="0"/>
          </a:p>
        </p:txBody>
      </p:sp>
    </p:spTree>
    <p:extLst>
      <p:ext uri="{BB962C8B-B14F-4D97-AF65-F5344CB8AC3E}">
        <p14:creationId xmlns:p14="http://schemas.microsoft.com/office/powerpoint/2010/main" val="2471493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0" y="0"/>
            <a:ext cx="12192000" cy="6858000"/>
          </a:xfrm>
        </p:spPr>
        <p:txBody>
          <a:bodyPr>
            <a:normAutofit/>
          </a:bodyPr>
          <a:lstStyle/>
          <a:p>
            <a:pPr lvl="1" algn="l"/>
            <a:endParaRPr lang="en-IN" dirty="0" smtClean="0"/>
          </a:p>
          <a:p>
            <a:pPr lvl="1" algn="l"/>
            <a:endParaRPr lang="en-IN" dirty="0"/>
          </a:p>
          <a:p>
            <a:pPr lvl="1" algn="l"/>
            <a:endParaRPr lang="en-IN" dirty="0" smtClean="0"/>
          </a:p>
          <a:p>
            <a:pPr lvl="1" algn="l"/>
            <a:r>
              <a:rPr lang="en-IN" b="1" u="sng" dirty="0" smtClean="0"/>
              <a:t>ACTIVITY DIAGRAMS</a:t>
            </a:r>
          </a:p>
          <a:p>
            <a:pPr lvl="1" algn="l"/>
            <a:endParaRPr lang="en-IN" dirty="0"/>
          </a:p>
          <a:p>
            <a:pPr lvl="1" algn="l"/>
            <a:endParaRPr lang="en-IN" dirty="0" smtClean="0"/>
          </a:p>
          <a:p>
            <a:pPr lvl="1" algn="l"/>
            <a:endParaRPr lang="en-IN" dirty="0"/>
          </a:p>
          <a:p>
            <a:pPr lvl="1" algn="l"/>
            <a:endParaRPr lang="en-IN" dirty="0" smtClean="0"/>
          </a:p>
          <a:p>
            <a:pPr lvl="1" algn="l"/>
            <a:r>
              <a:rPr lang="en-IN" dirty="0"/>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663" y="0"/>
            <a:ext cx="4188673" cy="6858000"/>
          </a:xfrm>
          <a:prstGeom prst="rect">
            <a:avLst/>
          </a:prstGeom>
        </p:spPr>
      </p:pic>
    </p:spTree>
    <p:extLst>
      <p:ext uri="{BB962C8B-B14F-4D97-AF65-F5344CB8AC3E}">
        <p14:creationId xmlns:p14="http://schemas.microsoft.com/office/powerpoint/2010/main" val="295280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552</Words>
  <Application>Microsoft Office PowerPoint</Application>
  <PresentationFormat>Widescreen</PresentationFormat>
  <Paragraphs>321</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QUEUE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MANAGEMENT SYSTEM</dc:title>
  <dc:creator>Microsoft account</dc:creator>
  <cp:lastModifiedBy>Microsoft account</cp:lastModifiedBy>
  <cp:revision>9</cp:revision>
  <dcterms:created xsi:type="dcterms:W3CDTF">2022-02-27T04:38:34Z</dcterms:created>
  <dcterms:modified xsi:type="dcterms:W3CDTF">2022-02-27T06:33:09Z</dcterms:modified>
</cp:coreProperties>
</file>