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7" r:id="rId4"/>
    <p:sldId id="296" r:id="rId5"/>
    <p:sldId id="271" r:id="rId6"/>
    <p:sldId id="273" r:id="rId7"/>
    <p:sldId id="274" r:id="rId8"/>
    <p:sldId id="276" r:id="rId9"/>
    <p:sldId id="258" r:id="rId10"/>
    <p:sldId id="27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9" r:id="rId21"/>
    <p:sldId id="269" r:id="rId22"/>
    <p:sldId id="280" r:id="rId23"/>
    <p:sldId id="281" r:id="rId24"/>
    <p:sldId id="282" r:id="rId25"/>
    <p:sldId id="283" r:id="rId26"/>
    <p:sldId id="284" r:id="rId27"/>
    <p:sldId id="285" r:id="rId28"/>
    <p:sldId id="298" r:id="rId29"/>
    <p:sldId id="299" r:id="rId30"/>
    <p:sldId id="297" r:id="rId31"/>
    <p:sldId id="286" r:id="rId32"/>
    <p:sldId id="287" r:id="rId33"/>
    <p:sldId id="300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1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74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99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94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73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135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5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00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4625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33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1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49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6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0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6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5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ABC58-3788-4BCE-938F-26807A9E066C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5CBAB7-BEF5-4F27-87D4-72E023265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3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bcnews.com/think/opinion/tom-holland-shines-new-spider-man-no-way-home-ncna128624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7CA2-85B7-4415-B480-82802993D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Data Story Telling UAS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36F6B-BDF4-4A8D-AABA-2E8D41B3A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485" y="3996267"/>
            <a:ext cx="11141515" cy="1388534"/>
          </a:xfrm>
        </p:spPr>
        <p:txBody>
          <a:bodyPr>
            <a:normAutofit/>
          </a:bodyPr>
          <a:lstStyle/>
          <a:p>
            <a:r>
              <a:rPr lang="en-ID" sz="2800" b="1" dirty="0" err="1"/>
              <a:t>Antok</a:t>
            </a:r>
            <a:r>
              <a:rPr lang="en-ID" sz="2800" b="1" dirty="0"/>
              <a:t> </a:t>
            </a:r>
            <a:r>
              <a:rPr lang="en-ID" sz="2800" b="1" dirty="0" err="1"/>
              <a:t>Nurwicaksono</a:t>
            </a:r>
            <a:r>
              <a:rPr lang="en-ID" sz="2800" b="1" dirty="0"/>
              <a:t> – S1 </a:t>
            </a:r>
            <a:r>
              <a:rPr lang="en-ID" sz="2800" b="1" dirty="0" err="1"/>
              <a:t>Sistem</a:t>
            </a:r>
            <a:r>
              <a:rPr lang="en-ID" sz="2800" b="1" dirty="0"/>
              <a:t> </a:t>
            </a:r>
            <a:r>
              <a:rPr lang="en-ID" sz="2800" b="1" dirty="0" err="1"/>
              <a:t>Informasi</a:t>
            </a:r>
            <a:r>
              <a:rPr lang="en-ID" sz="2800" b="1" dirty="0"/>
              <a:t> - 20510014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7CFE1-1DCD-466F-995A-AC9001AC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0"/>
            <a:ext cx="2406926" cy="24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6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81C715-119B-46FD-81F0-AEB15B8FFA04}"/>
              </a:ext>
            </a:extLst>
          </p:cNvPr>
          <p:cNvSpPr txBox="1"/>
          <p:nvPr/>
        </p:nvSpPr>
        <p:spPr>
          <a:xfrm>
            <a:off x="1348146" y="2517389"/>
            <a:ext cx="97997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2800" dirty="0"/>
              <a:t>Proses </a:t>
            </a:r>
            <a:r>
              <a:rPr lang="en-US" sz="2800" dirty="0" err="1"/>
              <a:t>analisis</a:t>
            </a:r>
            <a:r>
              <a:rPr lang="en-US" sz="2800" dirty="0"/>
              <a:t> sentiment pada provider operator </a:t>
            </a:r>
            <a:r>
              <a:rPr lang="en-US" sz="2800" dirty="0" err="1"/>
              <a:t>seluler</a:t>
            </a:r>
            <a:r>
              <a:rPr lang="en-US" sz="2800" dirty="0"/>
              <a:t> </a:t>
            </a:r>
            <a:r>
              <a:rPr lang="en-US" sz="2800" dirty="0" err="1"/>
              <a:t>telkomsel</a:t>
            </a:r>
            <a:r>
              <a:rPr lang="en-US" sz="2800" dirty="0"/>
              <a:t> dan xl </a:t>
            </a:r>
            <a:r>
              <a:rPr lang="en-US" sz="2800" dirty="0" err="1"/>
              <a:t>menggunakan</a:t>
            </a:r>
            <a:r>
              <a:rPr lang="en-US" sz="2800" dirty="0"/>
              <a:t> Google </a:t>
            </a:r>
            <a:r>
              <a:rPr lang="en-US" sz="2800" dirty="0" err="1"/>
              <a:t>Colab</a:t>
            </a:r>
            <a:r>
              <a:rPr lang="en-US" sz="2800" dirty="0"/>
              <a:t> dan data </a:t>
            </a:r>
            <a:r>
              <a:rPr lang="en-US" sz="2800" dirty="0" err="1"/>
              <a:t>diambil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media twitter.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 1000 data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dan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 data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netral</a:t>
            </a:r>
            <a:r>
              <a:rPr lang="en-US" sz="2800" dirty="0"/>
              <a:t>, </a:t>
            </a:r>
            <a:r>
              <a:rPr lang="en-US" sz="2800" dirty="0" err="1"/>
              <a:t>positif</a:t>
            </a:r>
            <a:r>
              <a:rPr lang="en-US" sz="2800" dirty="0"/>
              <a:t> dan negative.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F46C1-8945-4AB0-B88D-AA830DC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03" y="445244"/>
            <a:ext cx="3683367" cy="2072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D3224-1D94-4E5A-B1FD-E3648D1F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06" y="445244"/>
            <a:ext cx="3683367" cy="20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193774" y="5791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i="1" dirty="0"/>
              <a:t>Script 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twitter dan </a:t>
            </a:r>
            <a:r>
              <a:rPr lang="en-US" dirty="0" err="1"/>
              <a:t>menampilkan</a:t>
            </a:r>
            <a:r>
              <a:rPr lang="en-US" dirty="0"/>
              <a:t> 10 data </a:t>
            </a:r>
            <a:r>
              <a:rPr lang="en-US" dirty="0" err="1"/>
              <a:t>teratas</a:t>
            </a:r>
            <a:r>
              <a:rPr lang="en-US" dirty="0"/>
              <a:t>.</a:t>
            </a:r>
            <a:endParaRPr lang="en-US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0FE6-97E5-4181-9FBE-0F78FD05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3" y="209549"/>
            <a:ext cx="8630077" cy="4468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8A011-6788-421F-8628-01502D91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87" y="2443783"/>
            <a:ext cx="8416787" cy="318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169686-06C6-43D5-8CA1-155B868CA296}"/>
              </a:ext>
            </a:extLst>
          </p:cNvPr>
          <p:cNvSpPr txBox="1"/>
          <p:nvPr/>
        </p:nvSpPr>
        <p:spPr>
          <a:xfrm>
            <a:off x="3193774" y="772668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57266-C58F-4214-A795-5A309C837789}"/>
              </a:ext>
            </a:extLst>
          </p:cNvPr>
          <p:cNvSpPr txBox="1"/>
          <p:nvPr/>
        </p:nvSpPr>
        <p:spPr>
          <a:xfrm>
            <a:off x="8932490" y="2815709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44709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F22708-61C2-4F15-9CF5-A503853F6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390" y="347660"/>
            <a:ext cx="5373352" cy="43966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331458" y="54680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i="1" dirty="0"/>
              <a:t>Script 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i="1" dirty="0"/>
              <a:t>Subjectivity</a:t>
            </a:r>
            <a:r>
              <a:rPr lang="en-US" dirty="0"/>
              <a:t> dan </a:t>
            </a:r>
            <a:r>
              <a:rPr lang="en-US" i="1" dirty="0"/>
              <a:t>Polarity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</a:t>
            </a:r>
            <a:endParaRPr lang="en-US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837A8-876E-479B-8565-D9ED0736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7" y="347660"/>
            <a:ext cx="5922342" cy="4396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A2A30-261C-4A03-855B-F1C7F2FF61D1}"/>
              </a:ext>
            </a:extLst>
          </p:cNvPr>
          <p:cNvSpPr txBox="1"/>
          <p:nvPr/>
        </p:nvSpPr>
        <p:spPr>
          <a:xfrm>
            <a:off x="4399722" y="505960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42517-F9A5-44E8-9A35-5D8F3869F574}"/>
              </a:ext>
            </a:extLst>
          </p:cNvPr>
          <p:cNvSpPr txBox="1"/>
          <p:nvPr/>
        </p:nvSpPr>
        <p:spPr>
          <a:xfrm>
            <a:off x="10639816" y="2230949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100695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331458" y="54680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operator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Telkomsel</a:t>
            </a:r>
            <a:r>
              <a:rPr lang="en-US" dirty="0"/>
              <a:t> dan XL. Kata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Telkomsel</a:t>
            </a:r>
            <a:r>
              <a:rPr lang="en-US" dirty="0"/>
              <a:t> (via, DM </a:t>
            </a:r>
            <a:r>
              <a:rPr lang="en-US" dirty="0" err="1"/>
              <a:t>maaf</a:t>
            </a:r>
            <a:r>
              <a:rPr lang="en-US" dirty="0"/>
              <a:t>, </a:t>
            </a:r>
            <a:r>
              <a:rPr lang="en-US" dirty="0" err="1"/>
              <a:t>kak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) dan XL (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, him </a:t>
            </a:r>
            <a:r>
              <a:rPr lang="en-US" dirty="0" err="1"/>
              <a:t>kak</a:t>
            </a:r>
            <a:r>
              <a:rPr lang="en-US" dirty="0"/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117C7-2B2D-4910-89A4-BA504C4E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0" y="189637"/>
            <a:ext cx="8094840" cy="4037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B8982-01B3-4A7B-97D6-A5D49D50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18" y="1552826"/>
            <a:ext cx="7271924" cy="322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E6ABF-F1A9-446A-A8E3-6E4FE4C85B88}"/>
              </a:ext>
            </a:extLst>
          </p:cNvPr>
          <p:cNvSpPr txBox="1"/>
          <p:nvPr/>
        </p:nvSpPr>
        <p:spPr>
          <a:xfrm>
            <a:off x="4808818" y="1022374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9E515-68CB-444F-9FA4-E956296CB470}"/>
              </a:ext>
            </a:extLst>
          </p:cNvPr>
          <p:cNvSpPr txBox="1"/>
          <p:nvPr/>
        </p:nvSpPr>
        <p:spPr>
          <a:xfrm>
            <a:off x="9277046" y="2297667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4476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331458" y="54680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Subjectivity</a:t>
            </a:r>
            <a:r>
              <a:rPr lang="en-US" dirty="0"/>
              <a:t> dan </a:t>
            </a:r>
            <a:r>
              <a:rPr lang="en-US" i="1" dirty="0"/>
              <a:t>Polarity 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Neutral, Positive </a:t>
            </a:r>
            <a:r>
              <a:rPr lang="en-US" dirty="0"/>
              <a:t>dan </a:t>
            </a:r>
            <a:r>
              <a:rPr lang="en-US" i="1" dirty="0"/>
              <a:t>Negative.</a:t>
            </a:r>
            <a:endParaRPr lang="en-US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0DC2D-2234-49B9-AE0B-16E99C71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43470"/>
            <a:ext cx="6736676" cy="4176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C4B95-E7B8-465C-89EE-1C35E698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33" y="1567560"/>
            <a:ext cx="5557766" cy="3722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65754-74EC-43E1-AB41-1D5A974DE2BC}"/>
              </a:ext>
            </a:extLst>
          </p:cNvPr>
          <p:cNvSpPr txBox="1"/>
          <p:nvPr/>
        </p:nvSpPr>
        <p:spPr>
          <a:xfrm>
            <a:off x="3193774" y="772668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18255-5A69-489F-917F-1078CAC6DC50}"/>
              </a:ext>
            </a:extLst>
          </p:cNvPr>
          <p:cNvSpPr txBox="1"/>
          <p:nvPr/>
        </p:nvSpPr>
        <p:spPr>
          <a:xfrm>
            <a:off x="9131272" y="2666999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114285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AF6FD-6D91-44EF-9E4D-797F0B81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29" y="1073427"/>
            <a:ext cx="6314568" cy="4293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331458" y="54680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data tweet pada </a:t>
            </a:r>
            <a:r>
              <a:rPr lang="en-US" dirty="0" err="1"/>
              <a:t>Telkomsel</a:t>
            </a:r>
            <a:r>
              <a:rPr lang="en-US" dirty="0"/>
              <a:t> dan </a:t>
            </a:r>
            <a:r>
              <a:rPr lang="en-US" dirty="0" err="1"/>
              <a:t>Xl</a:t>
            </a:r>
            <a:r>
              <a:rPr lang="en-US" dirty="0"/>
              <a:t> yang </a:t>
            </a:r>
            <a:r>
              <a:rPr lang="en-US" dirty="0" err="1"/>
              <a:t>bersentimen</a:t>
            </a:r>
            <a:r>
              <a:rPr lang="en-US" dirty="0"/>
              <a:t> negative.</a:t>
            </a:r>
            <a:endParaRPr lang="en-US" sz="1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ED3C8-8FBC-4E4E-ACDE-2FF2D12D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3" y="369618"/>
            <a:ext cx="5320335" cy="4626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59EF5-7432-4816-9F06-760CCE3CB521}"/>
              </a:ext>
            </a:extLst>
          </p:cNvPr>
          <p:cNvSpPr txBox="1"/>
          <p:nvPr/>
        </p:nvSpPr>
        <p:spPr>
          <a:xfrm>
            <a:off x="3631096" y="1306203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764D5-25E1-474C-865E-783A9437BA03}"/>
              </a:ext>
            </a:extLst>
          </p:cNvPr>
          <p:cNvSpPr txBox="1"/>
          <p:nvPr/>
        </p:nvSpPr>
        <p:spPr>
          <a:xfrm>
            <a:off x="9290299" y="2050531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2318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331458" y="54680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data tweet pada </a:t>
            </a:r>
            <a:r>
              <a:rPr lang="en-US" dirty="0" err="1"/>
              <a:t>Telkomsel</a:t>
            </a:r>
            <a:r>
              <a:rPr lang="en-US" dirty="0"/>
              <a:t> dan </a:t>
            </a:r>
            <a:r>
              <a:rPr lang="en-US" dirty="0" err="1"/>
              <a:t>Xl</a:t>
            </a:r>
            <a:r>
              <a:rPr lang="en-US" dirty="0"/>
              <a:t> yang </a:t>
            </a:r>
            <a:r>
              <a:rPr lang="en-US" dirty="0" err="1"/>
              <a:t>bersentimen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endParaRPr lang="en-US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3E629-40A1-4616-BDF7-EAECFC44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6" y="195946"/>
            <a:ext cx="6096000" cy="4948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919D2-1843-49AE-863C-30AA0E38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98" y="437511"/>
            <a:ext cx="5705866" cy="4707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D595C-A492-4CAC-B1FA-8805F414B92F}"/>
              </a:ext>
            </a:extLst>
          </p:cNvPr>
          <p:cNvSpPr txBox="1"/>
          <p:nvPr/>
        </p:nvSpPr>
        <p:spPr>
          <a:xfrm>
            <a:off x="4319551" y="1170233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248AC-C6D8-4E35-AE7C-6871853822C3}"/>
              </a:ext>
            </a:extLst>
          </p:cNvPr>
          <p:cNvSpPr txBox="1"/>
          <p:nvPr/>
        </p:nvSpPr>
        <p:spPr>
          <a:xfrm>
            <a:off x="10025418" y="1354899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72924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212189" y="54680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Sentiment Analysis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err="1"/>
              <a:t>Subjetivity</a:t>
            </a:r>
            <a:r>
              <a:rPr lang="en-US" dirty="0"/>
              <a:t> dan </a:t>
            </a:r>
            <a:r>
              <a:rPr lang="en-US" dirty="0" err="1"/>
              <a:t>sisi</a:t>
            </a:r>
            <a:r>
              <a:rPr lang="en-US" dirty="0"/>
              <a:t> Horizontal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Polarity.</a:t>
            </a:r>
            <a:r>
              <a:rPr lang="en-US" dirty="0"/>
              <a:t> </a:t>
            </a:r>
            <a:endParaRPr lang="en-US" sz="1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20765-8175-460A-8958-9C22697B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" y="152995"/>
            <a:ext cx="6229350" cy="471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50026-D2CB-4261-AE98-045FB312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99" y="1304511"/>
            <a:ext cx="5659335" cy="4036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13A31-6FD8-411F-A407-082A0E636FA8}"/>
              </a:ext>
            </a:extLst>
          </p:cNvPr>
          <p:cNvSpPr txBox="1"/>
          <p:nvPr/>
        </p:nvSpPr>
        <p:spPr>
          <a:xfrm>
            <a:off x="3564835" y="202458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218BB-5C9E-412C-AE0C-F2D229A7E05B}"/>
              </a:ext>
            </a:extLst>
          </p:cNvPr>
          <p:cNvSpPr txBox="1"/>
          <p:nvPr/>
        </p:nvSpPr>
        <p:spPr>
          <a:xfrm>
            <a:off x="9701116" y="1283119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2196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2933893" y="49140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 – rata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404622" indent="-285750" algn="just">
              <a:buFontTx/>
              <a:buChar char="-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55 </a:t>
            </a:r>
            <a:r>
              <a:rPr lang="en-US" dirty="0" err="1"/>
              <a:t>Telkomsel</a:t>
            </a:r>
            <a:endParaRPr lang="en-US" dirty="0"/>
          </a:p>
          <a:p>
            <a:pPr marL="404622" indent="-285750" algn="just">
              <a:buFontTx/>
              <a:buChar char="-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4,0 </a:t>
            </a:r>
            <a:r>
              <a:rPr lang="en-US" dirty="0" err="1"/>
              <a:t>Telkomsel</a:t>
            </a:r>
            <a:endParaRPr lang="en-US" dirty="0"/>
          </a:p>
          <a:p>
            <a:pPr marL="404622" indent="-285750" algn="just">
              <a:buFontTx/>
              <a:buChar char="-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41,5 XL</a:t>
            </a:r>
          </a:p>
          <a:p>
            <a:pPr marL="404622" indent="-285750" algn="just">
              <a:buFontTx/>
              <a:buChar char="-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4,5 XL</a:t>
            </a:r>
            <a:endParaRPr lang="en-US" sz="1800" dirty="0"/>
          </a:p>
          <a:p>
            <a:pPr marL="404622" indent="-285750" algn="just">
              <a:buFontTx/>
              <a:buChar char="-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14E2-F64B-423A-B512-1724E134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0" y="573155"/>
            <a:ext cx="5605610" cy="3348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EBA357-F5A3-4BF3-BCAA-8D40B394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3" y="732801"/>
            <a:ext cx="5266718" cy="389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04F936-3C08-47EA-B8F3-FA981C31A3B6}"/>
              </a:ext>
            </a:extLst>
          </p:cNvPr>
          <p:cNvSpPr txBox="1"/>
          <p:nvPr/>
        </p:nvSpPr>
        <p:spPr>
          <a:xfrm>
            <a:off x="3293195" y="1112772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EEA9E-3733-43BC-AC55-79C57B7765A4}"/>
              </a:ext>
            </a:extLst>
          </p:cNvPr>
          <p:cNvSpPr txBox="1"/>
          <p:nvPr/>
        </p:nvSpPr>
        <p:spPr>
          <a:xfrm>
            <a:off x="10707690" y="3059668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355390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119423" y="5052536"/>
            <a:ext cx="72835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dirty="0"/>
              <a:t>Pada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Kategori</a:t>
            </a:r>
            <a:r>
              <a:rPr lang="en-US" dirty="0"/>
              <a:t> Neutral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131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Kategori</a:t>
            </a:r>
            <a:r>
              <a:rPr lang="en-US" dirty="0"/>
              <a:t> Positive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67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Kategori</a:t>
            </a:r>
            <a:r>
              <a:rPr lang="en-US" dirty="0"/>
              <a:t> Negative </a:t>
            </a:r>
            <a:r>
              <a:rPr lang="en-US" dirty="0" err="1"/>
              <a:t>dengna</a:t>
            </a:r>
            <a:r>
              <a:rPr lang="en-US" dirty="0"/>
              <a:t>  </a:t>
            </a:r>
            <a:r>
              <a:rPr lang="en-US" dirty="0" err="1"/>
              <a:t>nilai</a:t>
            </a:r>
            <a:r>
              <a:rPr lang="en-US" dirty="0"/>
              <a:t> 2</a:t>
            </a:r>
          </a:p>
          <a:p>
            <a:pPr marL="404622" indent="-285750" algn="just">
              <a:buFontTx/>
              <a:buChar char="-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A9E6B-DEAA-4142-B70F-985F33F8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9" y="496452"/>
            <a:ext cx="5964928" cy="2618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27D8A-1646-4E40-BDAD-A01AA1E5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97" y="1923707"/>
            <a:ext cx="5387616" cy="26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70" y="2552700"/>
            <a:ext cx="10018713" cy="1752599"/>
          </a:xfrm>
        </p:spPr>
        <p:txBody>
          <a:bodyPr>
            <a:noAutofit/>
          </a:bodyPr>
          <a:lstStyle/>
          <a:p>
            <a:r>
              <a:rPr lang="en-ID" sz="6000" b="1" dirty="0"/>
              <a:t>1. Text Processing</a:t>
            </a:r>
            <a:br>
              <a:rPr lang="en-ID" sz="6000" b="1" dirty="0"/>
            </a:br>
            <a:r>
              <a:rPr lang="en-ID" sz="6000" b="1" dirty="0"/>
              <a:t>Stop Word Filtering </a:t>
            </a:r>
          </a:p>
        </p:txBody>
      </p:sp>
    </p:spTree>
    <p:extLst>
      <p:ext uri="{BB962C8B-B14F-4D97-AF65-F5344CB8AC3E}">
        <p14:creationId xmlns:p14="http://schemas.microsoft.com/office/powerpoint/2010/main" val="174705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132675" y="5052536"/>
            <a:ext cx="7283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algn="just"/>
            <a:r>
              <a:rPr lang="en-US" sz="1800" dirty="0"/>
              <a:t>Hasil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divisualisasikan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2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batang</a:t>
            </a:r>
            <a:r>
              <a:rPr lang="en-US" sz="1800" dirty="0"/>
              <a:t> dan garis.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analisis</a:t>
            </a:r>
            <a:r>
              <a:rPr lang="en-US" dirty="0"/>
              <a:t> sentiment pada operator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telkomsel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Positive dan Negative. </a:t>
            </a:r>
            <a:r>
              <a:rPr lang="en-US" dirty="0" err="1"/>
              <a:t>Sentimen</a:t>
            </a:r>
            <a:r>
              <a:rPr lang="en-US" dirty="0"/>
              <a:t> Positive </a:t>
            </a:r>
            <a:r>
              <a:rPr lang="en-US" dirty="0" err="1"/>
              <a:t>mendominasi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yang paling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sentiment Negative. </a:t>
            </a:r>
            <a:r>
              <a:rPr lang="en-US" dirty="0" err="1"/>
              <a:t>Dua</a:t>
            </a:r>
            <a:r>
              <a:rPr lang="en-US" dirty="0"/>
              <a:t> sentiment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sentiment </a:t>
            </a:r>
            <a:r>
              <a:rPr lang="en-US" dirty="0" err="1"/>
              <a:t>Netral</a:t>
            </a:r>
            <a:r>
              <a:rPr lang="en-US" dirty="0"/>
              <a:t>.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837CF-FF4B-4996-A668-CCD5826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79" y="612155"/>
            <a:ext cx="5221233" cy="4259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40447-B5F5-4142-86B4-C2BE136A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90" y="1059624"/>
            <a:ext cx="5401184" cy="3644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EBEB73-04A6-405E-9D29-0725663F30A5}"/>
              </a:ext>
            </a:extLst>
          </p:cNvPr>
          <p:cNvSpPr txBox="1"/>
          <p:nvPr/>
        </p:nvSpPr>
        <p:spPr>
          <a:xfrm>
            <a:off x="6005816" y="327611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/>
              <a:t>Telkomsel</a:t>
            </a:r>
            <a:r>
              <a:rPr lang="en-US" sz="18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20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3132675" y="5052536"/>
            <a:ext cx="7283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algn="just"/>
            <a:r>
              <a:rPr lang="en-US" sz="1800" dirty="0"/>
              <a:t>Hasil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divisualisasikan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2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batang</a:t>
            </a:r>
            <a:r>
              <a:rPr lang="en-US" sz="1800" dirty="0"/>
              <a:t> dan garis.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analisis</a:t>
            </a:r>
            <a:r>
              <a:rPr lang="en-US" dirty="0"/>
              <a:t> sentiment pada operator </a:t>
            </a:r>
            <a:r>
              <a:rPr lang="en-US" dirty="0" err="1"/>
              <a:t>seluler</a:t>
            </a:r>
            <a:r>
              <a:rPr lang="en-US" dirty="0"/>
              <a:t> XL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Positive dan Negative. </a:t>
            </a:r>
            <a:r>
              <a:rPr lang="en-US" dirty="0" err="1"/>
              <a:t>Sentimen</a:t>
            </a:r>
            <a:r>
              <a:rPr lang="en-US" dirty="0"/>
              <a:t> Positive </a:t>
            </a:r>
            <a:r>
              <a:rPr lang="en-US" dirty="0" err="1"/>
              <a:t>mendominasi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yang paling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sentiment Negative. </a:t>
            </a:r>
            <a:r>
              <a:rPr lang="en-US" dirty="0" err="1"/>
              <a:t>Dua</a:t>
            </a:r>
            <a:r>
              <a:rPr lang="en-US" dirty="0"/>
              <a:t> sentiment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sentiment </a:t>
            </a:r>
            <a:r>
              <a:rPr lang="en-US" dirty="0" err="1"/>
              <a:t>Netral</a:t>
            </a:r>
            <a:r>
              <a:rPr lang="en-US" dirty="0"/>
              <a:t>.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9352-5074-4763-AE49-4AC25C20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8" y="921254"/>
            <a:ext cx="5175494" cy="3778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12E438-54C0-4F32-B2EB-BB6587E6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3670"/>
            <a:ext cx="5624254" cy="3579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135BA5-1F17-4579-80BD-C50E7A394780}"/>
              </a:ext>
            </a:extLst>
          </p:cNvPr>
          <p:cNvSpPr txBox="1"/>
          <p:nvPr/>
        </p:nvSpPr>
        <p:spPr>
          <a:xfrm>
            <a:off x="5720422" y="481459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/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111300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1013821" y="46250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4622" indent="-285750" algn="just">
              <a:buFontTx/>
              <a:buChar char="-"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ditarik</a:t>
            </a:r>
            <a:r>
              <a:rPr lang="en-US" sz="1800" dirty="0"/>
              <a:t> </a:t>
            </a:r>
            <a:r>
              <a:rPr lang="en-US" sz="1800" dirty="0" err="1"/>
              <a:t>kesimpulan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sentiment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unggul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telkomsel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sentiment 55,0.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14E2-F64B-423A-B512-1724E134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0" y="573155"/>
            <a:ext cx="5605610" cy="3348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EBA357-F5A3-4BF3-BCAA-8D40B394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3" y="732801"/>
            <a:ext cx="5266718" cy="389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04F936-3C08-47EA-B8F3-FA981C31A3B6}"/>
              </a:ext>
            </a:extLst>
          </p:cNvPr>
          <p:cNvSpPr txBox="1"/>
          <p:nvPr/>
        </p:nvSpPr>
        <p:spPr>
          <a:xfrm>
            <a:off x="3293195" y="1112772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EEA9E-3733-43BC-AC55-79C57B7765A4}"/>
              </a:ext>
            </a:extLst>
          </p:cNvPr>
          <p:cNvSpPr txBox="1"/>
          <p:nvPr/>
        </p:nvSpPr>
        <p:spPr>
          <a:xfrm>
            <a:off x="10707690" y="3059668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126780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047-846A-41AC-BCD3-FCBC67C5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D6446-15C7-4BC6-B5DA-C25AEEF7C8EC}"/>
              </a:ext>
            </a:extLst>
          </p:cNvPr>
          <p:cNvSpPr txBox="1"/>
          <p:nvPr/>
        </p:nvSpPr>
        <p:spPr>
          <a:xfrm>
            <a:off x="1013821" y="46250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4622" indent="-285750" algn="just">
              <a:buFontTx/>
              <a:buChar char="-"/>
            </a:pP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ditarik</a:t>
            </a:r>
            <a:r>
              <a:rPr lang="en-US" sz="1800" dirty="0"/>
              <a:t> </a:t>
            </a:r>
            <a:r>
              <a:rPr lang="en-US" sz="1800" dirty="0" err="1"/>
              <a:t>kesimpulan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sentiment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unggul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telkomsel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sentiment 55,0.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14E2-F64B-423A-B512-1724E134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0" y="573155"/>
            <a:ext cx="5605610" cy="3348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EBA357-F5A3-4BF3-BCAA-8D40B394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3" y="732801"/>
            <a:ext cx="5266718" cy="3892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04F936-3C08-47EA-B8F3-FA981C31A3B6}"/>
              </a:ext>
            </a:extLst>
          </p:cNvPr>
          <p:cNvSpPr txBox="1"/>
          <p:nvPr/>
        </p:nvSpPr>
        <p:spPr>
          <a:xfrm>
            <a:off x="3293195" y="1112772"/>
            <a:ext cx="153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Telkomsel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EEA9E-3733-43BC-AC55-79C57B7765A4}"/>
              </a:ext>
            </a:extLst>
          </p:cNvPr>
          <p:cNvSpPr txBox="1"/>
          <p:nvPr/>
        </p:nvSpPr>
        <p:spPr>
          <a:xfrm>
            <a:off x="10707690" y="3059668"/>
            <a:ext cx="118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just">
              <a:buNone/>
            </a:pPr>
            <a:r>
              <a:rPr lang="en-US" sz="1800" b="1" i="1" dirty="0">
                <a:solidFill>
                  <a:schemeClr val="bg1"/>
                </a:solidFill>
              </a:rPr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213771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81C715-119B-46FD-81F0-AEB15B8FFA04}"/>
              </a:ext>
            </a:extLst>
          </p:cNvPr>
          <p:cNvSpPr txBox="1"/>
          <p:nvPr/>
        </p:nvSpPr>
        <p:spPr>
          <a:xfrm>
            <a:off x="1348146" y="2905780"/>
            <a:ext cx="9799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2800" b="1" dirty="0"/>
              <a:t>3. </a:t>
            </a:r>
            <a:r>
              <a:rPr lang="en-US" sz="2800" b="1" dirty="0" err="1"/>
              <a:t>Regresi</a:t>
            </a:r>
            <a:r>
              <a:rPr lang="en-US" sz="2800" b="1" dirty="0"/>
              <a:t> </a:t>
            </a:r>
            <a:r>
              <a:rPr lang="en-US" sz="2800" b="1" dirty="0" err="1"/>
              <a:t>Algorita</a:t>
            </a:r>
            <a:r>
              <a:rPr lang="en-US" sz="2800" b="1" dirty="0"/>
              <a:t> KNN </a:t>
            </a:r>
            <a:r>
              <a:rPr lang="en-US" sz="2800" b="1" dirty="0" err="1"/>
              <a:t>Menggunakan</a:t>
            </a:r>
            <a:r>
              <a:rPr lang="en-US" sz="2800" b="1" dirty="0"/>
              <a:t> Dataset Caesarian</a:t>
            </a:r>
          </a:p>
        </p:txBody>
      </p:sp>
    </p:spTree>
    <p:extLst>
      <p:ext uri="{BB962C8B-B14F-4D97-AF65-F5344CB8AC3E}">
        <p14:creationId xmlns:p14="http://schemas.microsoft.com/office/powerpoint/2010/main" val="4909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5881A-8DEC-4B72-B545-4F54EA40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6" y="264190"/>
            <a:ext cx="10217426" cy="493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40D43-6020-4031-9185-B965641D6C98}"/>
              </a:ext>
            </a:extLst>
          </p:cNvPr>
          <p:cNvSpPr txBox="1"/>
          <p:nvPr/>
        </p:nvSpPr>
        <p:spPr>
          <a:xfrm>
            <a:off x="3299791" y="53825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import dataset caesarian </a:t>
            </a:r>
            <a:r>
              <a:rPr lang="en-US" sz="1800" dirty="0" err="1"/>
              <a:t>dari</a:t>
            </a:r>
            <a:r>
              <a:rPr lang="en-US" sz="1800" dirty="0"/>
              <a:t> file excel dan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473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B8133-D500-4080-ACD1-8E287DE7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70926"/>
            <a:ext cx="10172700" cy="531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471EC-0DF0-406A-BD3D-D4E88E72E203}"/>
              </a:ext>
            </a:extLst>
          </p:cNvPr>
          <p:cNvSpPr txBox="1"/>
          <p:nvPr/>
        </p:nvSpPr>
        <p:spPr>
          <a:xfrm>
            <a:off x="2491409" y="5493371"/>
            <a:ext cx="8494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 </a:t>
            </a:r>
            <a:r>
              <a:rPr lang="en-US" sz="1800" dirty="0" err="1"/>
              <a:t>perlakuan</a:t>
            </a:r>
            <a:r>
              <a:rPr lang="en-US" sz="1800" dirty="0"/>
              <a:t> </a:t>
            </a:r>
            <a:r>
              <a:rPr lang="en-ID" dirty="0"/>
              <a:t>Ibu </a:t>
            </a:r>
            <a:r>
              <a:rPr lang="en-ID" dirty="0" err="1"/>
              <a:t>hamil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25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yangmerupakan</a:t>
            </a:r>
            <a:r>
              <a:rPr lang="en-ID" dirty="0"/>
              <a:t> </a:t>
            </a:r>
            <a:r>
              <a:rPr lang="en-ID" dirty="0" err="1"/>
              <a:t>Kelahiran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-1, </a:t>
            </a:r>
            <a:r>
              <a:rPr lang="en-ID" dirty="0" err="1"/>
              <a:t>dengan</a:t>
            </a:r>
            <a:r>
              <a:rPr lang="en-ID" dirty="0"/>
              <a:t> Waktu </a:t>
            </a:r>
            <a:r>
              <a:rPr lang="en-ID" dirty="0" err="1"/>
              <a:t>kelahiran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HPL,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tekanan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Normal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978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8D633-63A6-4B79-B37A-1A1E9F7BA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47"/>
          <a:stretch/>
        </p:blipFill>
        <p:spPr>
          <a:xfrm>
            <a:off x="2372553" y="476069"/>
            <a:ext cx="7181850" cy="3310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797BC-1020-4D5E-BF55-70368AB71EC5}"/>
              </a:ext>
            </a:extLst>
          </p:cNvPr>
          <p:cNvSpPr txBox="1"/>
          <p:nvPr/>
        </p:nvSpPr>
        <p:spPr>
          <a:xfrm>
            <a:off x="2915478" y="41214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disortir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 </a:t>
            </a:r>
            <a:r>
              <a:rPr lang="en-US" sz="1800" dirty="0" err="1"/>
              <a:t>perlakuan</a:t>
            </a:r>
            <a:r>
              <a:rPr lang="en-US" sz="1800" dirty="0"/>
              <a:t> </a:t>
            </a:r>
            <a:r>
              <a:rPr lang="en-ID" dirty="0"/>
              <a:t>Ibu </a:t>
            </a:r>
            <a:r>
              <a:rPr lang="en-ID" dirty="0" err="1"/>
              <a:t>hamil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25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yangmerupakan</a:t>
            </a:r>
            <a:r>
              <a:rPr lang="en-ID" dirty="0"/>
              <a:t> </a:t>
            </a:r>
            <a:r>
              <a:rPr lang="en-ID" dirty="0" err="1"/>
              <a:t>Kelahiran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-1, </a:t>
            </a:r>
            <a:r>
              <a:rPr lang="en-ID" dirty="0" err="1"/>
              <a:t>dengan</a:t>
            </a:r>
            <a:r>
              <a:rPr lang="en-ID" dirty="0"/>
              <a:t> Waktu </a:t>
            </a:r>
            <a:r>
              <a:rPr lang="en-ID" dirty="0" err="1"/>
              <a:t>kelahiran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HPL,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tekanan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208559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472C-ADF0-4680-AFA8-C95F5158B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22"/>
          <a:stretch/>
        </p:blipFill>
        <p:spPr>
          <a:xfrm>
            <a:off x="1909564" y="589700"/>
            <a:ext cx="8372871" cy="3690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9DF53-ADEA-454A-B43B-03C16E0E2295}"/>
              </a:ext>
            </a:extLst>
          </p:cNvPr>
          <p:cNvSpPr txBox="1"/>
          <p:nvPr/>
        </p:nvSpPr>
        <p:spPr>
          <a:xfrm>
            <a:off x="2862470" y="45728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disortir</a:t>
            </a:r>
            <a:r>
              <a:rPr lang="en-US" sz="1800" dirty="0"/>
              <a:t> dan key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KNN </a:t>
            </a:r>
            <a:r>
              <a:rPr lang="en-US" sz="1800" dirty="0" err="1"/>
              <a:t>adalah</a:t>
            </a:r>
            <a:r>
              <a:rPr lang="en-US" sz="1800" dirty="0"/>
              <a:t> 5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483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472C-ADF0-4680-AFA8-C95F5158B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66"/>
          <a:stretch/>
        </p:blipFill>
        <p:spPr>
          <a:xfrm>
            <a:off x="1691832" y="371061"/>
            <a:ext cx="8372871" cy="4531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B0494-B3C7-43BC-AC37-22DA4FB05DDF}"/>
              </a:ext>
            </a:extLst>
          </p:cNvPr>
          <p:cNvSpPr txBox="1"/>
          <p:nvPr/>
        </p:nvSpPr>
        <p:spPr>
          <a:xfrm>
            <a:off x="3048000" y="52029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nila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[Caesarian] dan rata” </a:t>
            </a:r>
            <a:r>
              <a:rPr lang="en-US" dirty="0" err="1"/>
              <a:t>nilai</a:t>
            </a:r>
            <a:r>
              <a:rPr lang="en-US" dirty="0"/>
              <a:t> y.  Dan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excel.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22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6" y="-373958"/>
            <a:ext cx="10018713" cy="1752599"/>
          </a:xfrm>
        </p:spPr>
        <p:txBody>
          <a:bodyPr/>
          <a:lstStyle/>
          <a:p>
            <a:r>
              <a:rPr lang="en-ID" dirty="0"/>
              <a:t>1. Stop Word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D2EF-BC56-4B54-832D-6C80AD4B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31" y="811694"/>
            <a:ext cx="10707690" cy="3124201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peneliti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yang </a:t>
            </a:r>
            <a:r>
              <a:rPr lang="en-ID" dirty="0" err="1"/>
              <a:t>marak</a:t>
            </a:r>
            <a:r>
              <a:rPr lang="en-ID" dirty="0"/>
              <a:t> </a:t>
            </a:r>
            <a:r>
              <a:rPr lang="en-ID" dirty="0" err="1"/>
              <a:t>dibahas</a:t>
            </a:r>
            <a:r>
              <a:rPr lang="en-ID" dirty="0"/>
              <a:t> di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Desember</a:t>
            </a:r>
            <a:r>
              <a:rPr lang="en-ID" dirty="0"/>
              <a:t> 2021,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penayangan</a:t>
            </a:r>
            <a:r>
              <a:rPr lang="en-ID" dirty="0"/>
              <a:t> film  Spiderman – No Way Home yang </a:t>
            </a:r>
            <a:r>
              <a:rPr lang="en-ID" dirty="0" err="1"/>
              <a:t>tayang</a:t>
            </a:r>
            <a:r>
              <a:rPr lang="en-ID" dirty="0"/>
              <a:t> 15 </a:t>
            </a:r>
            <a:r>
              <a:rPr lang="en-ID" dirty="0" err="1"/>
              <a:t>Desember</a:t>
            </a:r>
            <a:r>
              <a:rPr lang="en-ID" dirty="0"/>
              <a:t> 2021, </a:t>
            </a:r>
            <a:r>
              <a:rPr lang="en-ID" dirty="0" err="1"/>
              <a:t>untuk</a:t>
            </a:r>
            <a:r>
              <a:rPr lang="en-ID" dirty="0"/>
              <a:t> dataset </a:t>
            </a:r>
            <a:r>
              <a:rPr lang="en-ID" dirty="0" err="1"/>
              <a:t>mengambil</a:t>
            </a:r>
            <a:r>
              <a:rPr lang="en-ID" dirty="0"/>
              <a:t> di link </a:t>
            </a:r>
            <a:r>
              <a:rPr lang="en-ID" dirty="0">
                <a:hlinkClick r:id="rId2"/>
              </a:rPr>
              <a:t>https://www.nbcnews.com/think/opinion/tom-holland-shines-new-spider-man-no-way-home-ncna1286245</a:t>
            </a:r>
            <a:r>
              <a:rPr lang="en-ID" dirty="0"/>
              <a:t>.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sekitar</a:t>
            </a:r>
            <a:r>
              <a:rPr lang="en-ID" dirty="0"/>
              <a:t> 26 </a:t>
            </a:r>
            <a:r>
              <a:rPr lang="en-ID" dirty="0" err="1"/>
              <a:t>kalimat</a:t>
            </a:r>
            <a:r>
              <a:rPr lang="en-ID" dirty="0"/>
              <a:t>  dan </a:t>
            </a:r>
            <a:r>
              <a:rPr lang="en-ID" dirty="0" err="1"/>
              <a:t>untuk</a:t>
            </a:r>
            <a:r>
              <a:rPr lang="en-ID" dirty="0"/>
              <a:t> proses stop word filtering </a:t>
            </a:r>
            <a:r>
              <a:rPr lang="en-ID" dirty="0" err="1"/>
              <a:t>ada</a:t>
            </a:r>
            <a:r>
              <a:rPr lang="en-ID" dirty="0"/>
              <a:t> di slide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343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21DE45-BAEE-431A-8897-D5FFF888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81" y="555969"/>
            <a:ext cx="7920631" cy="489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37DCB-79DC-4AAD-B2B8-3BF858C18B51}"/>
              </a:ext>
            </a:extLst>
          </p:cNvPr>
          <p:cNvSpPr txBox="1"/>
          <p:nvPr/>
        </p:nvSpPr>
        <p:spPr>
          <a:xfrm>
            <a:off x="3313043" y="55496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caesarian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 </a:t>
            </a:r>
            <a:r>
              <a:rPr lang="en-US" sz="1800" dirty="0" err="1"/>
              <a:t>perlakuan</a:t>
            </a:r>
            <a:r>
              <a:rPr lang="en-US" sz="1800" dirty="0"/>
              <a:t> </a:t>
            </a:r>
            <a:r>
              <a:rPr lang="en-ID" dirty="0"/>
              <a:t>Ibu </a:t>
            </a:r>
            <a:r>
              <a:rPr lang="en-ID" dirty="0" err="1"/>
              <a:t>hamil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25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yangmerupakan</a:t>
            </a:r>
            <a:r>
              <a:rPr lang="en-ID" dirty="0"/>
              <a:t> </a:t>
            </a:r>
            <a:r>
              <a:rPr lang="en-ID" dirty="0" err="1"/>
              <a:t>Kelahiran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-1, </a:t>
            </a:r>
            <a:r>
              <a:rPr lang="en-ID" dirty="0" err="1"/>
              <a:t>dengan</a:t>
            </a:r>
            <a:r>
              <a:rPr lang="en-ID" dirty="0"/>
              <a:t> Waktu </a:t>
            </a:r>
            <a:r>
              <a:rPr lang="en-ID" dirty="0" err="1"/>
              <a:t>kelahiran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HPL,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tekanan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988676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3240A-D3A0-44DB-9F9F-07F9DB04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75" y="268978"/>
            <a:ext cx="10259649" cy="5111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48C0C-ECF5-445C-A4CA-5C3C5DD15926}"/>
              </a:ext>
            </a:extLst>
          </p:cNvPr>
          <p:cNvSpPr txBox="1"/>
          <p:nvPr/>
        </p:nvSpPr>
        <p:spPr>
          <a:xfrm>
            <a:off x="3047999" y="5495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dirty="0" err="1"/>
              <a:t>a</a:t>
            </a:r>
            <a:r>
              <a:rPr lang="en-US" sz="1800" dirty="0" err="1"/>
              <a:t>pabila</a:t>
            </a:r>
            <a:r>
              <a:rPr lang="en-US" sz="1800" dirty="0"/>
              <a:t> Ibu </a:t>
            </a:r>
            <a:r>
              <a:rPr lang="en-US" sz="1800" dirty="0" err="1"/>
              <a:t>hamil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35 </a:t>
            </a:r>
            <a:r>
              <a:rPr lang="en-US" sz="1800" dirty="0" err="1"/>
              <a:t>Tahun</a:t>
            </a:r>
            <a:r>
              <a:rPr lang="en-US" sz="1800" dirty="0"/>
              <a:t>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-1, </a:t>
            </a:r>
            <a:r>
              <a:rPr lang="en-US" sz="1800" dirty="0" err="1"/>
              <a:t>dengan</a:t>
            </a:r>
            <a:r>
              <a:rPr lang="en-US" sz="1800" dirty="0"/>
              <a:t> Waktu</a:t>
            </a:r>
          </a:p>
          <a:p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HPL,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tekanan</a:t>
            </a:r>
            <a:r>
              <a:rPr lang="en-US" sz="1800" dirty="0"/>
              <a:t> </a:t>
            </a:r>
            <a:r>
              <a:rPr lang="en-US" sz="1800" dirty="0" err="1"/>
              <a:t>darah</a:t>
            </a:r>
            <a:r>
              <a:rPr lang="en-US" sz="1800" dirty="0"/>
              <a:t> Tinggi</a:t>
            </a:r>
            <a:r>
              <a:rPr lang="en-ID" dirty="0"/>
              <a:t>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34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02D9CD-CE53-4C9C-8D7E-15A915ADF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5"/>
          <a:stretch/>
        </p:blipFill>
        <p:spPr>
          <a:xfrm>
            <a:off x="2021163" y="159026"/>
            <a:ext cx="8236020" cy="486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EAE5F-468D-41B6-B706-7B5C7F41B119}"/>
              </a:ext>
            </a:extLst>
          </p:cNvPr>
          <p:cNvSpPr txBox="1"/>
          <p:nvPr/>
        </p:nvSpPr>
        <p:spPr>
          <a:xfrm>
            <a:off x="2835964" y="5192617"/>
            <a:ext cx="7209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disortir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dirty="0" err="1"/>
              <a:t>a</a:t>
            </a:r>
            <a:r>
              <a:rPr lang="en-US" sz="1800" dirty="0" err="1"/>
              <a:t>pabila</a:t>
            </a:r>
            <a:r>
              <a:rPr lang="en-US" sz="1800" dirty="0"/>
              <a:t> Ibu </a:t>
            </a:r>
            <a:r>
              <a:rPr lang="en-US" sz="1800" dirty="0" err="1"/>
              <a:t>hamil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35 </a:t>
            </a:r>
            <a:r>
              <a:rPr lang="en-US" sz="1800" dirty="0" err="1"/>
              <a:t>Tahun</a:t>
            </a:r>
            <a:r>
              <a:rPr lang="en-US" sz="1800" dirty="0"/>
              <a:t>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-1, </a:t>
            </a:r>
            <a:r>
              <a:rPr lang="en-US" sz="1800" dirty="0" err="1"/>
              <a:t>dengan</a:t>
            </a:r>
            <a:r>
              <a:rPr lang="en-US" sz="1800" dirty="0"/>
              <a:t> Waktu </a:t>
            </a:r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HPL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829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02D9CD-CE53-4C9C-8D7E-15A915ADF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55"/>
          <a:stretch/>
        </p:blipFill>
        <p:spPr>
          <a:xfrm>
            <a:off x="1669775" y="420756"/>
            <a:ext cx="9360568" cy="356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5C867-7616-4D28-81FF-D898011EAF12}"/>
              </a:ext>
            </a:extLst>
          </p:cNvPr>
          <p:cNvSpPr txBox="1"/>
          <p:nvPr/>
        </p:nvSpPr>
        <p:spPr>
          <a:xfrm>
            <a:off x="2902226" y="41639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disortir</a:t>
            </a:r>
            <a:r>
              <a:rPr lang="en-US" sz="1800" dirty="0"/>
              <a:t> dan key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KNN </a:t>
            </a:r>
            <a:r>
              <a:rPr lang="en-US" sz="1800" dirty="0" err="1"/>
              <a:t>adalah</a:t>
            </a:r>
            <a:r>
              <a:rPr lang="en-US" sz="1800" dirty="0"/>
              <a:t> 5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5090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CAB40-4D8B-4A18-823E-E34072417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32"/>
          <a:stretch/>
        </p:blipFill>
        <p:spPr>
          <a:xfrm>
            <a:off x="1795669" y="543402"/>
            <a:ext cx="8600661" cy="4399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E0FF1-921E-4B93-B7BF-7A48D57DAD0C}"/>
              </a:ext>
            </a:extLst>
          </p:cNvPr>
          <p:cNvSpPr txBox="1"/>
          <p:nvPr/>
        </p:nvSpPr>
        <p:spPr>
          <a:xfrm>
            <a:off x="2928730" y="50439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nila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 [Caesarian] dan rata” </a:t>
            </a:r>
            <a:r>
              <a:rPr lang="en-US" dirty="0" err="1"/>
              <a:t>nilai</a:t>
            </a:r>
            <a:r>
              <a:rPr lang="en-US" dirty="0"/>
              <a:t> z.  Dan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excel.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9704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C6D47-2AE6-4CF1-A7DC-399D38AB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18" y="879820"/>
            <a:ext cx="8287164" cy="437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2114F-6ACB-452E-A3E0-0FFC5EF8F98D}"/>
              </a:ext>
            </a:extLst>
          </p:cNvPr>
          <p:cNvSpPr txBox="1"/>
          <p:nvPr/>
        </p:nvSpPr>
        <p:spPr>
          <a:xfrm>
            <a:off x="3048000" y="53780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caesarian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sz="1800" dirty="0" err="1"/>
              <a:t>pabila</a:t>
            </a:r>
            <a:r>
              <a:rPr lang="en-US" sz="1800" dirty="0"/>
              <a:t> Ibu </a:t>
            </a:r>
            <a:r>
              <a:rPr lang="en-US" sz="1800" dirty="0" err="1"/>
              <a:t>hamil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35 </a:t>
            </a:r>
            <a:r>
              <a:rPr lang="en-US" sz="1800" dirty="0" err="1"/>
              <a:t>Tahun</a:t>
            </a:r>
            <a:r>
              <a:rPr lang="en-US" sz="1800" dirty="0"/>
              <a:t>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-1, </a:t>
            </a:r>
            <a:r>
              <a:rPr lang="en-US" sz="1800" dirty="0" err="1"/>
              <a:t>dengan</a:t>
            </a:r>
            <a:r>
              <a:rPr lang="en-US" sz="1800" dirty="0"/>
              <a:t> Waktu </a:t>
            </a:r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HPL.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426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81C715-119B-46FD-81F0-AEB15B8FFA04}"/>
              </a:ext>
            </a:extLst>
          </p:cNvPr>
          <p:cNvSpPr txBox="1"/>
          <p:nvPr/>
        </p:nvSpPr>
        <p:spPr>
          <a:xfrm>
            <a:off x="1230622" y="2905780"/>
            <a:ext cx="9799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2800" b="1" dirty="0"/>
              <a:t>4. </a:t>
            </a:r>
            <a:r>
              <a:rPr lang="en-US" sz="2800" b="1" dirty="0" err="1"/>
              <a:t>Penerapan</a:t>
            </a:r>
            <a:r>
              <a:rPr lang="en-US" sz="2800" b="1" dirty="0"/>
              <a:t> </a:t>
            </a:r>
            <a:r>
              <a:rPr lang="en-US" sz="2800" b="1" dirty="0" err="1"/>
              <a:t>Algorita</a:t>
            </a:r>
            <a:r>
              <a:rPr lang="en-US" sz="2800" b="1" dirty="0"/>
              <a:t> KNN </a:t>
            </a:r>
            <a:r>
              <a:rPr lang="en-US" sz="2800" b="1" dirty="0" err="1"/>
              <a:t>Menggunakan</a:t>
            </a:r>
            <a:r>
              <a:rPr lang="en-US" sz="2800" b="1" dirty="0"/>
              <a:t> Dataset Databank</a:t>
            </a:r>
          </a:p>
        </p:txBody>
      </p:sp>
    </p:spTree>
    <p:extLst>
      <p:ext uri="{BB962C8B-B14F-4D97-AF65-F5344CB8AC3E}">
        <p14:creationId xmlns:p14="http://schemas.microsoft.com/office/powerpoint/2010/main" val="3242269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597B6-55F7-4125-98BF-99BA8D8E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06287"/>
            <a:ext cx="95631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9D683-605A-4645-BC8D-403CED3D02CB}"/>
              </a:ext>
            </a:extLst>
          </p:cNvPr>
          <p:cNvSpPr txBox="1"/>
          <p:nvPr/>
        </p:nvSpPr>
        <p:spPr>
          <a:xfrm>
            <a:off x="3140765" y="57497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import dataset Data Bank </a:t>
            </a:r>
            <a:r>
              <a:rPr lang="en-US" sz="1800" dirty="0" err="1"/>
              <a:t>dari</a:t>
            </a:r>
            <a:r>
              <a:rPr lang="en-US" sz="1800" dirty="0"/>
              <a:t> file excel dan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2670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80275-07F0-4D95-81D2-B57A29B2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44" y="179436"/>
            <a:ext cx="9363075" cy="53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128BF-551C-48D8-A9DD-9C78799519F4}"/>
              </a:ext>
            </a:extLst>
          </p:cNvPr>
          <p:cNvSpPr txBox="1"/>
          <p:nvPr/>
        </p:nvSpPr>
        <p:spPr>
          <a:xfrm>
            <a:off x="3048000" y="5478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dirty="0" err="1"/>
              <a:t>a</a:t>
            </a:r>
            <a:r>
              <a:rPr lang="en-US" sz="1800" dirty="0" err="1"/>
              <a:t>pabila</a:t>
            </a:r>
            <a:r>
              <a:rPr lang="en-US" sz="1800" dirty="0"/>
              <a:t> 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pekerja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(age) 45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pengalaman</a:t>
            </a:r>
            <a:r>
              <a:rPr lang="en-US" sz="1800" dirty="0"/>
              <a:t> (experience) </a:t>
            </a:r>
            <a:r>
              <a:rPr lang="en-US" sz="1800" dirty="0" err="1"/>
              <a:t>kerja</a:t>
            </a:r>
            <a:r>
              <a:rPr lang="en-US" sz="1800" dirty="0"/>
              <a:t> 4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Pendapatan</a:t>
            </a:r>
            <a:r>
              <a:rPr lang="en-US" sz="1800" dirty="0"/>
              <a:t> (income) 11 </a:t>
            </a:r>
            <a:r>
              <a:rPr lang="en-US" sz="1800" dirty="0" err="1"/>
              <a:t>dolars</a:t>
            </a:r>
            <a:r>
              <a:rPr lang="en-US" sz="1800" dirty="0"/>
              <a:t> dan </a:t>
            </a:r>
            <a:r>
              <a:rPr lang="en-US" sz="1800" dirty="0" err="1"/>
              <a:t>CCAvg</a:t>
            </a:r>
            <a:r>
              <a:rPr lang="en-US" sz="1800" dirty="0"/>
              <a:t> 1.60.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7437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6FDC1-55B7-47A2-A48B-23B27688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66298"/>
            <a:ext cx="9553575" cy="4510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08CE7-2E26-4795-9C19-AC264D4DF620}"/>
              </a:ext>
            </a:extLst>
          </p:cNvPr>
          <p:cNvSpPr txBox="1"/>
          <p:nvPr/>
        </p:nvSpPr>
        <p:spPr>
          <a:xfrm>
            <a:off x="3048000" y="49790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disortir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dirty="0" err="1"/>
              <a:t>a</a:t>
            </a:r>
            <a:r>
              <a:rPr lang="en-US" sz="1800" dirty="0" err="1"/>
              <a:t>pabila</a:t>
            </a:r>
            <a:r>
              <a:rPr lang="en-US" sz="1800" dirty="0"/>
              <a:t> 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pekerja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(age) 45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pengalaman</a:t>
            </a:r>
            <a:r>
              <a:rPr lang="en-US" sz="1800" dirty="0"/>
              <a:t> (experience) </a:t>
            </a:r>
            <a:r>
              <a:rPr lang="en-US" sz="1800" dirty="0" err="1"/>
              <a:t>kerja</a:t>
            </a:r>
            <a:r>
              <a:rPr lang="en-US" sz="1800" dirty="0"/>
              <a:t> 4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Pendapatan</a:t>
            </a:r>
            <a:r>
              <a:rPr lang="en-US" sz="1800" dirty="0"/>
              <a:t> (income) 11 </a:t>
            </a:r>
            <a:r>
              <a:rPr lang="en-US" sz="1800" dirty="0" err="1"/>
              <a:t>dolars</a:t>
            </a:r>
            <a:r>
              <a:rPr lang="en-US" sz="1800" dirty="0"/>
              <a:t> dan </a:t>
            </a:r>
            <a:r>
              <a:rPr lang="en-US" sz="1800" dirty="0" err="1"/>
              <a:t>CCAvg</a:t>
            </a:r>
            <a:r>
              <a:rPr lang="en-US" sz="1800" dirty="0"/>
              <a:t> 1.60.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73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546236"/>
            <a:ext cx="10018713" cy="1752599"/>
          </a:xfrm>
        </p:spPr>
        <p:txBody>
          <a:bodyPr/>
          <a:lstStyle/>
          <a:p>
            <a:r>
              <a:rPr lang="en-ID" dirty="0"/>
              <a:t>1. Stop Word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D2EF-BC56-4B54-832D-6C80AD4B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EDEB-7E18-434B-9B22-FA21225E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1" y="743260"/>
            <a:ext cx="10953750" cy="519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04386-1BF0-4661-B89E-DAD441E24D26}"/>
              </a:ext>
            </a:extLst>
          </p:cNvPr>
          <p:cNvSpPr txBox="1"/>
          <p:nvPr/>
        </p:nvSpPr>
        <p:spPr>
          <a:xfrm>
            <a:off x="2332483" y="6027149"/>
            <a:ext cx="8322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proses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text processing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26, dan </a:t>
            </a:r>
            <a:r>
              <a:rPr lang="en-ID" dirty="0" err="1"/>
              <a:t>datasetnya</a:t>
            </a:r>
            <a:r>
              <a:rPr lang="en-ID" dirty="0"/>
              <a:t> di </a:t>
            </a:r>
            <a:r>
              <a:rPr lang="en-ID" dirty="0" err="1"/>
              <a:t>codingan</a:t>
            </a:r>
            <a:r>
              <a:rPr lang="en-ID" dirty="0"/>
              <a:t> corpus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3 </a:t>
            </a:r>
            <a:r>
              <a:rPr lang="en-ID" dirty="0" err="1"/>
              <a:t>bagian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740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FDBEB1-EEB8-44DA-A4F4-AE6EBE87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16954"/>
            <a:ext cx="9648825" cy="4215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106B7-A13D-484A-9A1C-1FB0EABACB43}"/>
              </a:ext>
            </a:extLst>
          </p:cNvPr>
          <p:cNvSpPr txBox="1"/>
          <p:nvPr/>
        </p:nvSpPr>
        <p:spPr>
          <a:xfrm>
            <a:off x="3339548" y="46647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Codingan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disortir</a:t>
            </a:r>
            <a:r>
              <a:rPr lang="en-US" sz="1800" dirty="0"/>
              <a:t> dan key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KNN </a:t>
            </a:r>
            <a:r>
              <a:rPr lang="en-US" sz="1800" dirty="0" err="1"/>
              <a:t>adalah</a:t>
            </a:r>
            <a:r>
              <a:rPr lang="en-US" sz="1800" dirty="0"/>
              <a:t> 5 . Dan </a:t>
            </a:r>
            <a:r>
              <a:rPr lang="en-US" sz="1800" dirty="0" err="1"/>
              <a:t>bisa</a:t>
            </a:r>
            <a:r>
              <a:rPr lang="en-US" sz="1800" dirty="0"/>
              <a:t> di </a:t>
            </a:r>
            <a:r>
              <a:rPr lang="en-US" sz="1800" dirty="0" err="1"/>
              <a:t>ekspor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excel.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0543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7106B7-A13D-484A-9A1C-1FB0EABACB43}"/>
              </a:ext>
            </a:extLst>
          </p:cNvPr>
          <p:cNvSpPr txBox="1"/>
          <p:nvPr/>
        </p:nvSpPr>
        <p:spPr>
          <a:xfrm>
            <a:off x="3339548" y="46647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data bank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dirty="0" err="1"/>
              <a:t>a</a:t>
            </a:r>
            <a:r>
              <a:rPr lang="en-US" sz="1800" dirty="0" err="1"/>
              <a:t>pabila</a:t>
            </a:r>
            <a:r>
              <a:rPr lang="en-US" sz="1800" dirty="0"/>
              <a:t> 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pekerja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(age) 45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pengalaman</a:t>
            </a:r>
            <a:r>
              <a:rPr lang="en-US" sz="1800" dirty="0"/>
              <a:t> (experience) </a:t>
            </a:r>
            <a:r>
              <a:rPr lang="en-US" sz="1800" dirty="0" err="1"/>
              <a:t>kerja</a:t>
            </a:r>
            <a:r>
              <a:rPr lang="en-US" sz="1800" dirty="0"/>
              <a:t> 4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Pendapatan</a:t>
            </a:r>
            <a:r>
              <a:rPr lang="en-US" sz="1800" dirty="0"/>
              <a:t> (income) 11 </a:t>
            </a:r>
            <a:r>
              <a:rPr lang="en-US" sz="1800" dirty="0" err="1"/>
              <a:t>dolars</a:t>
            </a:r>
            <a:r>
              <a:rPr lang="en-US" sz="1800" dirty="0"/>
              <a:t> dan </a:t>
            </a:r>
            <a:r>
              <a:rPr lang="en-US" sz="1800" dirty="0" err="1"/>
              <a:t>CCAvg</a:t>
            </a:r>
            <a:r>
              <a:rPr lang="en-US" sz="1800" dirty="0"/>
              <a:t> 1.60.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F9992-DA70-4775-8357-2068B2C6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81840"/>
            <a:ext cx="11163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19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81C715-119B-46FD-81F0-AEB15B8FFA04}"/>
              </a:ext>
            </a:extLst>
          </p:cNvPr>
          <p:cNvSpPr txBox="1"/>
          <p:nvPr/>
        </p:nvSpPr>
        <p:spPr>
          <a:xfrm>
            <a:off x="1230622" y="3429000"/>
            <a:ext cx="9799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2800" b="1" dirty="0" err="1"/>
              <a:t>Sekian</a:t>
            </a:r>
            <a:r>
              <a:rPr lang="en-US" sz="2800" b="1" dirty="0"/>
              <a:t> &amp; </a:t>
            </a:r>
            <a:r>
              <a:rPr lang="en-US" sz="2800" b="1" dirty="0" err="1"/>
              <a:t>Terima</a:t>
            </a:r>
            <a:r>
              <a:rPr lang="en-US" sz="2800" b="1" dirty="0"/>
              <a:t> Kasih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306F9-1570-4B80-BFC5-F53E498E6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19" y="1022074"/>
            <a:ext cx="2406926" cy="24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546236"/>
            <a:ext cx="10018713" cy="1752599"/>
          </a:xfrm>
        </p:spPr>
        <p:txBody>
          <a:bodyPr/>
          <a:lstStyle/>
          <a:p>
            <a:r>
              <a:rPr lang="en-ID" dirty="0"/>
              <a:t>1. Stop Word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D2EF-BC56-4B54-832D-6C80AD4B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D1EBF-31B8-406B-8299-797B7118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6" y="860563"/>
            <a:ext cx="10933587" cy="4930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7CB98-EAA8-41AA-913A-157BF0F54AFA}"/>
              </a:ext>
            </a:extLst>
          </p:cNvPr>
          <p:cNvSpPr txBox="1"/>
          <p:nvPr/>
        </p:nvSpPr>
        <p:spPr>
          <a:xfrm>
            <a:off x="2448678" y="5791200"/>
            <a:ext cx="8259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Codingan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proses Bag Of Words model Count Vectorizer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tokenisasi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kata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di proses di corpus dan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546236"/>
            <a:ext cx="10018713" cy="1752599"/>
          </a:xfrm>
        </p:spPr>
        <p:txBody>
          <a:bodyPr/>
          <a:lstStyle/>
          <a:p>
            <a:r>
              <a:rPr lang="en-ID" dirty="0"/>
              <a:t>1. Stop Word Filtering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85F4D-E30F-4E46-825E-FD0BEAE8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3" y="787055"/>
            <a:ext cx="11029950" cy="42767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58398-12A5-484C-87A5-6037526E96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8192" y="5601780"/>
            <a:ext cx="1001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Codingan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kata </a:t>
            </a:r>
            <a:r>
              <a:rPr lang="en-ID" dirty="0" err="1"/>
              <a:t>dalam</a:t>
            </a:r>
            <a:r>
              <a:rPr lang="en-ID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422000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546236"/>
            <a:ext cx="10018713" cy="1752599"/>
          </a:xfrm>
        </p:spPr>
        <p:txBody>
          <a:bodyPr/>
          <a:lstStyle/>
          <a:p>
            <a:r>
              <a:rPr lang="en-ID" dirty="0"/>
              <a:t>1. Stop Word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D2EF-BC56-4B54-832D-6C80AD4B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CD13E-4607-4626-B747-FC81475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805484"/>
            <a:ext cx="10629900" cy="474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66D1C-4C73-4513-B20A-630EFF778A9B}"/>
              </a:ext>
            </a:extLst>
          </p:cNvPr>
          <p:cNvSpPr txBox="1"/>
          <p:nvPr/>
        </p:nvSpPr>
        <p:spPr>
          <a:xfrm>
            <a:off x="2478156" y="5791200"/>
            <a:ext cx="8825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Codingan</a:t>
            </a:r>
            <a:r>
              <a:rPr lang="en-ID" dirty="0"/>
              <a:t> (Euclidean Distance)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.  </a:t>
            </a:r>
            <a:r>
              <a:rPr lang="en-ID" dirty="0" err="1"/>
              <a:t>Untuk</a:t>
            </a:r>
            <a:r>
              <a:rPr lang="en-ID" dirty="0"/>
              <a:t> proses stop word filtering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codingan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filter English, dan </a:t>
            </a:r>
            <a:r>
              <a:rPr lang="en-ID" dirty="0" err="1"/>
              <a:t>ditampilkan</a:t>
            </a:r>
            <a:r>
              <a:rPr lang="en-ID" dirty="0"/>
              <a:t>  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difilter</a:t>
            </a:r>
            <a:r>
              <a:rPr lang="en-ID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6F5D04-E0DC-439B-8BAA-0371DFBA38B7}"/>
              </a:ext>
            </a:extLst>
          </p:cNvPr>
          <p:cNvSpPr txBox="1">
            <a:spLocks/>
          </p:cNvSpPr>
          <p:nvPr/>
        </p:nvSpPr>
        <p:spPr>
          <a:xfrm>
            <a:off x="2478156" y="5632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err="1"/>
              <a:t>Eulidean</a:t>
            </a:r>
            <a:r>
              <a:rPr lang="en-ID" dirty="0"/>
              <a:t> Distance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F8F2B-A4DB-4BFE-8FFE-7EC1DD851619}"/>
              </a:ext>
            </a:extLst>
          </p:cNvPr>
          <p:cNvSpPr txBox="1"/>
          <p:nvPr/>
        </p:nvSpPr>
        <p:spPr>
          <a:xfrm>
            <a:off x="6096000" y="2666999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Stop Word Filtering</a:t>
            </a:r>
          </a:p>
        </p:txBody>
      </p:sp>
    </p:spTree>
    <p:extLst>
      <p:ext uri="{BB962C8B-B14F-4D97-AF65-F5344CB8AC3E}">
        <p14:creationId xmlns:p14="http://schemas.microsoft.com/office/powerpoint/2010/main" val="450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2D3-5AD9-4713-8002-0AD2B77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546236"/>
            <a:ext cx="10018713" cy="1752599"/>
          </a:xfrm>
        </p:spPr>
        <p:txBody>
          <a:bodyPr/>
          <a:lstStyle/>
          <a:p>
            <a:r>
              <a:rPr lang="en-ID" dirty="0"/>
              <a:t>1. Stop Word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D2EF-BC56-4B54-832D-6C80AD4B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6EE84-2293-43CF-A19A-95427DB8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36179"/>
            <a:ext cx="10934700" cy="39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7FD19-A04E-42F3-A625-78E3BA74573C}"/>
              </a:ext>
            </a:extLst>
          </p:cNvPr>
          <p:cNvSpPr txBox="1"/>
          <p:nvPr/>
        </p:nvSpPr>
        <p:spPr>
          <a:xfrm>
            <a:off x="2601222" y="52986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Setelah </a:t>
            </a:r>
            <a:r>
              <a:rPr lang="en-ID" dirty="0" err="1"/>
              <a:t>dilakukan</a:t>
            </a:r>
            <a:r>
              <a:rPr lang="en-ID" dirty="0"/>
              <a:t> proses stop word filtering,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kata </a:t>
            </a:r>
            <a:r>
              <a:rPr lang="en-ID" dirty="0" err="1"/>
              <a:t>dari</a:t>
            </a:r>
            <a:r>
              <a:rPr lang="en-ID" dirty="0"/>
              <a:t> 26 </a:t>
            </a:r>
            <a:r>
              <a:rPr lang="en-ID" dirty="0" err="1"/>
              <a:t>kalimat</a:t>
            </a:r>
            <a:r>
              <a:rPr lang="en-ID" dirty="0"/>
              <a:t> .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6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81C715-119B-46FD-81F0-AEB15B8FFA04}"/>
              </a:ext>
            </a:extLst>
          </p:cNvPr>
          <p:cNvSpPr txBox="1"/>
          <p:nvPr/>
        </p:nvSpPr>
        <p:spPr>
          <a:xfrm>
            <a:off x="1348146" y="3643823"/>
            <a:ext cx="97997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Analisis</a:t>
            </a:r>
            <a:r>
              <a:rPr lang="en-US" sz="2800" b="1" dirty="0"/>
              <a:t> </a:t>
            </a:r>
            <a:r>
              <a:rPr lang="en-US" sz="2800" b="1" dirty="0" err="1"/>
              <a:t>Sentimen</a:t>
            </a:r>
            <a:r>
              <a:rPr lang="en-US" sz="2800" b="1" dirty="0"/>
              <a:t> </a:t>
            </a:r>
            <a:r>
              <a:rPr lang="en-US" sz="2800" b="1" dirty="0" err="1"/>
              <a:t>Perbandingan</a:t>
            </a:r>
            <a:r>
              <a:rPr lang="en-US" sz="2800" b="1" dirty="0"/>
              <a:t> Provider Operator </a:t>
            </a:r>
            <a:r>
              <a:rPr lang="en-US" sz="2800" b="1" dirty="0" err="1"/>
              <a:t>Seluler</a:t>
            </a:r>
            <a:r>
              <a:rPr lang="en-US" sz="2800" b="1" dirty="0"/>
              <a:t> </a:t>
            </a:r>
            <a:r>
              <a:rPr lang="en-US" sz="2800" b="1" dirty="0" err="1"/>
              <a:t>Telkomsel</a:t>
            </a:r>
            <a:r>
              <a:rPr lang="en-US" sz="2800" b="1" dirty="0"/>
              <a:t> dan XL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31313-4F9A-4158-B89D-8F13946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9" y="1142032"/>
            <a:ext cx="3683367" cy="2072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62869-518D-4734-9AA0-E2ACB711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32" y="1142032"/>
            <a:ext cx="3683367" cy="20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6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741</TotalTime>
  <Words>1143</Words>
  <Application>Microsoft Office PowerPoint</Application>
  <PresentationFormat>Widescreen</PresentationFormat>
  <Paragraphs>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Corbel</vt:lpstr>
      <vt:lpstr>Parallax</vt:lpstr>
      <vt:lpstr>Data Story Telling UAS Kecerdasan Bisnis</vt:lpstr>
      <vt:lpstr>1. Text Processing Stop Word Filtering </vt:lpstr>
      <vt:lpstr>1. Stop Word Filtering </vt:lpstr>
      <vt:lpstr>1. Stop Word Filtering </vt:lpstr>
      <vt:lpstr>1. Stop Word Filtering </vt:lpstr>
      <vt:lpstr>1. Stop Word Filtering </vt:lpstr>
      <vt:lpstr>1. Stop Word Filtering </vt:lpstr>
      <vt:lpstr>1. Stop Word Filtering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Pada Marketplace Bukalapak</dc:title>
  <dc:creator>Wicaksonojoyo</dc:creator>
  <cp:lastModifiedBy>Wicaksonojoyo</cp:lastModifiedBy>
  <cp:revision>102</cp:revision>
  <dcterms:created xsi:type="dcterms:W3CDTF">2021-11-14T00:42:48Z</dcterms:created>
  <dcterms:modified xsi:type="dcterms:W3CDTF">2021-12-22T07:26:24Z</dcterms:modified>
</cp:coreProperties>
</file>