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ítulo y subtítulo">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Texto del título</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Nivel de texto 1</a:t>
            </a:r>
          </a:p>
          <a:p>
            <a:pPr lvl="1"/>
            <a:r>
              <a:t>Nivel de texto 2</a:t>
            </a:r>
          </a:p>
          <a:p>
            <a:pPr lvl="2"/>
            <a:r>
              <a:t>Nivel de texto 3</a:t>
            </a:r>
          </a:p>
          <a:p>
            <a:pPr lvl="3"/>
            <a:r>
              <a:t>Nivel de texto 4</a:t>
            </a:r>
          </a:p>
          <a:p>
            <a:pPr lvl="4"/>
            <a:r>
              <a:t>Nivel de texto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Cita">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 Juan López</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“Escribir una cita aquí”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F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En blanco">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Foto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Texto del título</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Nivel de texto 1</a:t>
            </a:r>
          </a:p>
          <a:p>
            <a:pPr lvl="1"/>
            <a:r>
              <a:t>Nivel de texto 2</a:t>
            </a:r>
          </a:p>
          <a:p>
            <a:pPr lvl="2"/>
            <a:r>
              <a:t>Nivel de texto 3</a:t>
            </a:r>
          </a:p>
          <a:p>
            <a:pPr lvl="3"/>
            <a:r>
              <a:t>Nivel de texto 4</a:t>
            </a:r>
          </a:p>
          <a:p>
            <a:pPr lvl="4"/>
            <a:r>
              <a:t>Nivel de texto 5</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ítulo (centro)">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Texto del título</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Foto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Texto del título</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Nivel de texto 1</a:t>
            </a:r>
          </a:p>
          <a:p>
            <a:pPr lvl="1"/>
            <a:r>
              <a:t>Nivel de texto 2</a:t>
            </a:r>
          </a:p>
          <a:p>
            <a:pPr lvl="2"/>
            <a:r>
              <a:t>Nivel de texto 3</a:t>
            </a:r>
          </a:p>
          <a:p>
            <a:pPr lvl="3"/>
            <a:r>
              <a:t>Nivel de texto 4</a:t>
            </a:r>
          </a:p>
          <a:p>
            <a:pPr lvl="4"/>
            <a:r>
              <a:t>Nivel de texto 5</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ítulo (arriba)">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Texto del título</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ítulo y viñeta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Texto del título</a:t>
            </a:r>
          </a:p>
        </p:txBody>
      </p:sp>
      <p:sp>
        <p:nvSpPr>
          <p:cNvPr id="57" name="Shape 57"/>
          <p:cNvSpPr/>
          <p:nvPr>
            <p:ph type="body" idx="1"/>
          </p:nvPr>
        </p:nvSpPr>
        <p:spPr>
          <a:prstGeom prst="rect">
            <a:avLst/>
          </a:prstGeom>
        </p:spPr>
        <p:txBody>
          <a:bodyPr/>
          <a:lstStyle/>
          <a:p>
            <a:pPr/>
            <a:r>
              <a:t>Nivel de texto 1</a:t>
            </a:r>
          </a:p>
          <a:p>
            <a:pPr lvl="1"/>
            <a:r>
              <a:t>Nivel de texto 2</a:t>
            </a:r>
          </a:p>
          <a:p>
            <a:pPr lvl="2"/>
            <a:r>
              <a:t>Nivel de texto 3</a:t>
            </a:r>
          </a:p>
          <a:p>
            <a:pPr lvl="3"/>
            <a:r>
              <a:t>Nivel de texto 4</a:t>
            </a:r>
          </a:p>
          <a:p>
            <a:pPr lvl="4"/>
            <a:r>
              <a:t>Nivel de texto 5</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ítulo, viñetas y f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Texto del título</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Nivel de texto 1</a:t>
            </a:r>
          </a:p>
          <a:p>
            <a:pPr lvl="1"/>
            <a:r>
              <a:t>Nivel de texto 2</a:t>
            </a:r>
          </a:p>
          <a:p>
            <a:pPr lvl="2"/>
            <a:r>
              <a:t>Nivel de texto 3</a:t>
            </a:r>
          </a:p>
          <a:p>
            <a:pPr lvl="3"/>
            <a:r>
              <a:t>Nivel de texto 4</a:t>
            </a:r>
          </a:p>
          <a:p>
            <a:pPr lvl="4"/>
            <a:r>
              <a:t>Nivel de texto 5</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Viñeta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Nivel de texto 1</a:t>
            </a:r>
          </a:p>
          <a:p>
            <a:pPr lvl="1"/>
            <a:r>
              <a:t>Nivel de texto 2</a:t>
            </a:r>
          </a:p>
          <a:p>
            <a:pPr lvl="2"/>
            <a:r>
              <a:t>Nivel de texto 3</a:t>
            </a:r>
          </a:p>
          <a:p>
            <a:pPr lvl="3"/>
            <a:r>
              <a:t>Nivel de texto 4</a:t>
            </a:r>
          </a:p>
          <a:p>
            <a:pPr lvl="4"/>
            <a:r>
              <a:t>Nivel de texto 5</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3 fotos">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Texto del título</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Nivel de texto 1</a:t>
            </a:r>
          </a:p>
          <a:p>
            <a:pPr lvl="1"/>
            <a:r>
              <a:t>Nivel de texto 2</a:t>
            </a:r>
          </a:p>
          <a:p>
            <a:pPr lvl="2"/>
            <a:r>
              <a:t>Nivel de texto 3</a:t>
            </a:r>
          </a:p>
          <a:p>
            <a:pPr lvl="3"/>
            <a:r>
              <a:t>Nivel de texto 4</a:t>
            </a:r>
          </a:p>
          <a:p>
            <a:pPr lvl="4"/>
            <a:r>
              <a:t>Nivel de texto 5</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github.com/antolinij/Trabajo-Final" TargetMode="External"/><Relationship Id="rId3" Type="http://schemas.openxmlformats.org/officeDocument/2006/relationships/hyperlink" Target="mailto:jony.antolini@gmail.com"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cmu.edu/" TargetMode="External"/><Relationship Id="rId3" Type="http://schemas.openxmlformats.org/officeDocument/2006/relationships/hyperlink" Target="http://www.gmrv.es/rebeca-es/" TargetMode="Externa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xfrm>
            <a:off x="1270000" y="468758"/>
            <a:ext cx="10464800" cy="4471542"/>
          </a:xfrm>
          <a:prstGeom prst="rect">
            <a:avLst/>
          </a:prstGeom>
        </p:spPr>
        <p:txBody>
          <a:bodyPr/>
          <a:lstStyle/>
          <a:p>
            <a:pPr defTabSz="484886">
              <a:defRPr sz="6640"/>
            </a:pPr>
            <a:r>
              <a:t>Trabajo Final</a:t>
            </a:r>
          </a:p>
          <a:p>
            <a:pPr defTabSz="484886">
              <a:defRPr sz="6640"/>
            </a:pPr>
          </a:p>
          <a:p>
            <a:pPr defTabSz="484886">
              <a:defRPr sz="6640"/>
            </a:pPr>
          </a:p>
          <a:p>
            <a:pPr defTabSz="484886">
              <a:defRPr sz="2905"/>
            </a:pPr>
          </a:p>
          <a:p>
            <a:pPr defTabSz="484886">
              <a:defRPr sz="2905"/>
            </a:pPr>
            <a:r>
              <a:t>“Modulo de comunicación en tiempo real entre una aplicación Alice y un robot creado en Arduino”</a:t>
            </a:r>
          </a:p>
        </p:txBody>
      </p:sp>
      <p:sp>
        <p:nvSpPr>
          <p:cNvPr id="120" name="Shape 120"/>
          <p:cNvSpPr/>
          <p:nvPr>
            <p:ph type="subTitle" sz="half" idx="1"/>
          </p:nvPr>
        </p:nvSpPr>
        <p:spPr>
          <a:xfrm>
            <a:off x="1270000" y="5765800"/>
            <a:ext cx="10464800" cy="2587824"/>
          </a:xfrm>
          <a:prstGeom prst="rect">
            <a:avLst/>
          </a:prstGeom>
        </p:spPr>
        <p:txBody>
          <a:bodyPr/>
          <a:lstStyle/>
          <a:p>
            <a:pPr defTabSz="327152">
              <a:defRPr sz="2744"/>
            </a:pPr>
            <a:r>
              <a:t>Universidad de Mendoza</a:t>
            </a:r>
          </a:p>
          <a:p>
            <a:pPr defTabSz="327152">
              <a:defRPr sz="2744"/>
            </a:pPr>
            <a:r>
              <a:t>Facultad de Ingeniería</a:t>
            </a:r>
          </a:p>
          <a:p>
            <a:pPr defTabSz="327152">
              <a:defRPr sz="2744"/>
            </a:pPr>
            <a:r>
              <a:t>Alumno: Antolini, Jonathan</a:t>
            </a:r>
          </a:p>
          <a:p>
            <a:pPr defTabSz="327152">
              <a:defRPr sz="2744"/>
            </a:pPr>
            <a:r>
              <a:t>Tutor: Dra. Ing. Parraga, Cristina</a:t>
            </a:r>
          </a:p>
          <a:p>
            <a:pPr defTabSz="327152">
              <a:defRPr sz="2744"/>
            </a:pPr>
            <a:r>
              <a:t>2016</a:t>
            </a:r>
          </a:p>
        </p:txBody>
      </p:sp>
      <p:pic>
        <p:nvPicPr>
          <p:cNvPr id="121" name="marca.png"/>
          <p:cNvPicPr>
            <a:picLocks noChangeAspect="1"/>
          </p:cNvPicPr>
          <p:nvPr/>
        </p:nvPicPr>
        <p:blipFill>
          <a:blip r:embed="rId2">
            <a:extLst/>
          </a:blip>
          <a:stretch>
            <a:fillRect/>
          </a:stretch>
        </p:blipFill>
        <p:spPr>
          <a:xfrm>
            <a:off x="5689600" y="1905000"/>
            <a:ext cx="1346200" cy="1295400"/>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title"/>
          </p:nvPr>
        </p:nvSpPr>
        <p:spPr>
          <a:xfrm>
            <a:off x="1270000" y="228600"/>
            <a:ext cx="10464800" cy="1422400"/>
          </a:xfrm>
          <a:prstGeom prst="rect">
            <a:avLst/>
          </a:prstGeom>
        </p:spPr>
        <p:txBody>
          <a:bodyPr/>
          <a:lstStyle/>
          <a:p>
            <a:pPr/>
            <a:r>
              <a:t>La solución</a:t>
            </a:r>
          </a:p>
        </p:txBody>
      </p:sp>
      <p:pic>
        <p:nvPicPr>
          <p:cNvPr id="148" name="img.png"/>
          <p:cNvPicPr>
            <a:picLocks noChangeAspect="1"/>
          </p:cNvPicPr>
          <p:nvPr/>
        </p:nvPicPr>
        <p:blipFill>
          <a:blip r:embed="rId2">
            <a:extLst/>
          </a:blip>
          <a:stretch>
            <a:fillRect/>
          </a:stretch>
        </p:blipFill>
        <p:spPr>
          <a:xfrm>
            <a:off x="2368550" y="1809750"/>
            <a:ext cx="8394700" cy="5245100"/>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0" name="freire3.jpg"/>
          <p:cNvPicPr>
            <a:picLocks noChangeAspect="1"/>
          </p:cNvPicPr>
          <p:nvPr>
            <p:ph type="pic" idx="13"/>
          </p:nvPr>
        </p:nvPicPr>
        <p:blipFill>
          <a:blip r:embed="rId2">
            <a:extLst/>
          </a:blip>
          <a:srcRect l="17484" t="0" r="17484" b="0"/>
          <a:stretch>
            <a:fillRect/>
          </a:stretch>
        </p:blipFill>
        <p:spPr>
          <a:prstGeom prst="rect">
            <a:avLst/>
          </a:prstGeom>
        </p:spPr>
      </p:pic>
      <p:sp>
        <p:nvSpPr>
          <p:cNvPr id="151" name="Shape 151"/>
          <p:cNvSpPr/>
          <p:nvPr>
            <p:ph type="title"/>
          </p:nvPr>
        </p:nvSpPr>
        <p:spPr>
          <a:xfrm>
            <a:off x="952500" y="635000"/>
            <a:ext cx="5334000" cy="1343869"/>
          </a:xfrm>
          <a:prstGeom prst="rect">
            <a:avLst/>
          </a:prstGeom>
        </p:spPr>
        <p:txBody>
          <a:bodyPr/>
          <a:lstStyle/>
          <a:p>
            <a:pPr/>
            <a:r>
              <a:t>Nos inspiran…</a:t>
            </a:r>
          </a:p>
        </p:txBody>
      </p:sp>
      <p:sp>
        <p:nvSpPr>
          <p:cNvPr id="152" name="Shape 152"/>
          <p:cNvSpPr/>
          <p:nvPr>
            <p:ph type="body" sz="half" idx="1"/>
          </p:nvPr>
        </p:nvSpPr>
        <p:spPr>
          <a:xfrm>
            <a:off x="952500" y="2401093"/>
            <a:ext cx="5334000" cy="6463507"/>
          </a:xfrm>
          <a:prstGeom prst="rect">
            <a:avLst/>
          </a:prstGeom>
        </p:spPr>
        <p:txBody>
          <a:bodyPr/>
          <a:lstStyle/>
          <a:p>
            <a:pPr>
              <a:defRPr sz="3400">
                <a:solidFill>
                  <a:srgbClr val="858585"/>
                </a:solidFill>
                <a:latin typeface="Lucida Grande"/>
                <a:ea typeface="Lucida Grande"/>
                <a:cs typeface="Lucida Grande"/>
                <a:sym typeface="Lucida Grande"/>
              </a:defRPr>
            </a:pPr>
            <a:r>
              <a:t>“El estudio no se mide por el número de páginas leídas en una noche, ni por la cantidad de libros leídos en un semestre. Estudiar no es un acto de consumir ideas, sino de crearlas y recrearlas.”</a:t>
            </a:r>
          </a:p>
          <a:p>
            <a:pPr>
              <a:defRPr sz="3400">
                <a:solidFill>
                  <a:srgbClr val="858585"/>
                </a:solidFill>
                <a:latin typeface="Lucida Grande"/>
                <a:ea typeface="Lucida Grande"/>
                <a:cs typeface="Lucida Grande"/>
                <a:sym typeface="Lucida Grande"/>
              </a:defRPr>
            </a:pPr>
            <a:r>
              <a:rPr b="1"/>
              <a:t>Paulo Freire</a:t>
            </a:r>
            <a:r>
              <a:t> (1921-1997)</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prstGeom prst="rect">
            <a:avLst/>
          </a:prstGeom>
        </p:spPr>
        <p:txBody>
          <a:bodyPr/>
          <a:lstStyle/>
          <a:p>
            <a:pPr/>
            <a:r>
              <a:t>¡Gracias!</a:t>
            </a:r>
          </a:p>
        </p:txBody>
      </p:sp>
      <p:sp>
        <p:nvSpPr>
          <p:cNvPr id="155" name="Shape 155"/>
          <p:cNvSpPr/>
          <p:nvPr>
            <p:ph type="body" idx="1"/>
          </p:nvPr>
        </p:nvSpPr>
        <p:spPr>
          <a:prstGeom prst="rect">
            <a:avLst/>
          </a:prstGeom>
        </p:spPr>
        <p:txBody>
          <a:bodyPr/>
          <a:lstStyle/>
          <a:p>
            <a:pPr/>
            <a:r>
              <a:t>Proyecto en git: </a:t>
            </a:r>
            <a:r>
              <a:rPr u="sng">
                <a:hlinkClick r:id="rId2" invalidUrl="" action="" tgtFrame="" tooltip="" history="1" highlightClick="0" endSnd="0"/>
              </a:rPr>
              <a:t>https://github.com/antolinij/Trabajo-Final</a:t>
            </a:r>
          </a:p>
          <a:p>
            <a:pPr/>
            <a:r>
              <a:t>Correo electrónico: </a:t>
            </a:r>
            <a:r>
              <a:rPr u="sng">
                <a:hlinkClick r:id="rId3" invalidUrl="" action="" tgtFrame="" tooltip="" history="1" highlightClick="0" endSnd="0"/>
              </a:rPr>
              <a:t>jony.antolini@gmail.com</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title"/>
          </p:nvPr>
        </p:nvSpPr>
        <p:spPr>
          <a:prstGeom prst="rect">
            <a:avLst/>
          </a:prstGeom>
        </p:spPr>
        <p:txBody>
          <a:bodyPr/>
          <a:lstStyle/>
          <a:p>
            <a:pPr/>
            <a:r>
              <a:t>Introducción</a:t>
            </a:r>
          </a:p>
        </p:txBody>
      </p:sp>
      <p:sp>
        <p:nvSpPr>
          <p:cNvPr id="124" name="Shape 124"/>
          <p:cNvSpPr/>
          <p:nvPr>
            <p:ph type="body" idx="1"/>
          </p:nvPr>
        </p:nvSpPr>
        <p:spPr>
          <a:prstGeom prst="rect">
            <a:avLst/>
          </a:prstGeom>
        </p:spPr>
        <p:txBody>
          <a:bodyPr/>
          <a:lstStyle/>
          <a:p>
            <a:pPr marL="0" indent="0" algn="ctr">
              <a:buSzTx/>
              <a:buNone/>
              <a:defRPr b="1">
                <a:latin typeface="Helvetica"/>
                <a:ea typeface="Helvetica"/>
                <a:cs typeface="Helvetica"/>
                <a:sym typeface="Helvetica"/>
              </a:defRPr>
            </a:pPr>
            <a:r>
              <a:t>¿Cual es la problematica actual?</a:t>
            </a:r>
          </a:p>
          <a:p>
            <a:pPr/>
            <a:r>
              <a:t>Necesidad de mas profesionales informáticos</a:t>
            </a:r>
          </a:p>
          <a:p>
            <a:pPr/>
            <a:r>
              <a:t>Inscriptos en las carreras TIC</a:t>
            </a:r>
          </a:p>
          <a:p>
            <a:pPr/>
            <a:r>
              <a:t>Egresados en las carreras TIC</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title"/>
          </p:nvPr>
        </p:nvSpPr>
        <p:spPr>
          <a:prstGeom prst="rect">
            <a:avLst/>
          </a:prstGeom>
        </p:spPr>
        <p:txBody>
          <a:bodyPr/>
          <a:lstStyle/>
          <a:p>
            <a:pPr/>
            <a:r>
              <a:t>Algunos datos…</a:t>
            </a:r>
          </a:p>
        </p:txBody>
      </p:sp>
      <p:sp>
        <p:nvSpPr>
          <p:cNvPr id="127" name="Shape 127"/>
          <p:cNvSpPr/>
          <p:nvPr>
            <p:ph type="body" idx="1"/>
          </p:nvPr>
        </p:nvSpPr>
        <p:spPr>
          <a:xfrm>
            <a:off x="952500" y="2744241"/>
            <a:ext cx="11099800" cy="6145759"/>
          </a:xfrm>
          <a:prstGeom prst="rect">
            <a:avLst/>
          </a:prstGeom>
        </p:spPr>
        <p:txBody>
          <a:bodyPr/>
          <a:lstStyle/>
          <a:p>
            <a:pPr marL="0" indent="0" defTabSz="385572">
              <a:spcBef>
                <a:spcPts val="2700"/>
              </a:spcBef>
              <a:buSzTx/>
              <a:buNone/>
              <a:defRPr sz="2376"/>
            </a:pPr>
            <a:r>
              <a:t>Luis Caballero (Secretario Nacional de Políticas Universitarias)</a:t>
            </a:r>
          </a:p>
          <a:p>
            <a:pPr marL="293370" indent="-293370" defTabSz="385572">
              <a:spcBef>
                <a:spcPts val="2700"/>
              </a:spcBef>
              <a:defRPr sz="2376"/>
            </a:pPr>
            <a:r>
              <a:t>4.500 (10.600) ingenieros mas entre 2012 y 2014.</a:t>
            </a:r>
          </a:p>
          <a:p>
            <a:pPr marL="293370" indent="-293370" defTabSz="385572">
              <a:spcBef>
                <a:spcPts val="2700"/>
              </a:spcBef>
              <a:defRPr sz="2376"/>
            </a:pPr>
            <a:r>
              <a:t>Numero de inscriptos superando a las carreras Sociales.</a:t>
            </a:r>
          </a:p>
          <a:p>
            <a:pPr marL="293370" indent="-293370" defTabSz="385572">
              <a:spcBef>
                <a:spcPts val="2700"/>
              </a:spcBef>
              <a:defRPr sz="2376"/>
            </a:pPr>
            <a:r>
              <a:t>Se necesitan 15.000 aprox.</a:t>
            </a:r>
          </a:p>
          <a:p>
            <a:pPr marL="0" indent="0" defTabSz="385572">
              <a:spcBef>
                <a:spcPts val="2700"/>
              </a:spcBef>
              <a:buSzTx/>
              <a:buNone/>
              <a:defRPr sz="2376"/>
            </a:pPr>
            <a:r>
              <a:t>Santiago Ceria, (ex Dir. ejecutivo Fundación Sadosky.)</a:t>
            </a:r>
          </a:p>
          <a:p>
            <a:pPr marL="293370" indent="-293370" defTabSz="385572">
              <a:spcBef>
                <a:spcPts val="2700"/>
              </a:spcBef>
              <a:defRPr sz="2376"/>
            </a:pPr>
            <a:r>
              <a:t>Producimos 3.500 profesionales en TIC.</a:t>
            </a:r>
          </a:p>
          <a:p>
            <a:pPr marL="0" indent="0" defTabSz="385572">
              <a:spcBef>
                <a:spcPts val="2700"/>
              </a:spcBef>
              <a:buSzTx/>
              <a:buNone/>
              <a:defRPr sz="2376"/>
            </a:pPr>
          </a:p>
          <a:p>
            <a:pPr marL="0" indent="0" defTabSz="385572">
              <a:spcBef>
                <a:spcPts val="2700"/>
              </a:spcBef>
              <a:buSzTx/>
              <a:buNone/>
              <a:defRPr sz="2376"/>
            </a:pP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title"/>
          </p:nvPr>
        </p:nvSpPr>
        <p:spPr>
          <a:prstGeom prst="rect">
            <a:avLst/>
          </a:prstGeom>
        </p:spPr>
        <p:txBody>
          <a:bodyPr/>
          <a:lstStyle/>
          <a:p>
            <a:pPr/>
            <a:r>
              <a:t>Nuestra propuesta</a:t>
            </a:r>
          </a:p>
        </p:txBody>
      </p:sp>
      <p:sp>
        <p:nvSpPr>
          <p:cNvPr id="130" name="Shape 130"/>
          <p:cNvSpPr/>
          <p:nvPr>
            <p:ph type="body" idx="1"/>
          </p:nvPr>
        </p:nvSpPr>
        <p:spPr>
          <a:prstGeom prst="rect">
            <a:avLst/>
          </a:prstGeom>
        </p:spPr>
        <p:txBody>
          <a:bodyPr/>
          <a:lstStyle/>
          <a:p>
            <a:pPr/>
          </a:p>
          <a:p>
            <a:pPr/>
            <a:r>
              <a:t>Lograr despertar el interés por las vocaciones TIC.</a:t>
            </a:r>
          </a:p>
          <a:p>
            <a:pPr/>
            <a:r>
              <a:t>Aportar algo innovador.</a:t>
            </a:r>
          </a:p>
          <a:p>
            <a:pPr/>
            <a:r>
              <a:t>Mas inscriptos, mas egresados.</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title"/>
          </p:nvPr>
        </p:nvSpPr>
        <p:spPr>
          <a:prstGeom prst="rect">
            <a:avLst/>
          </a:prstGeom>
        </p:spPr>
        <p:txBody>
          <a:bodyPr/>
          <a:lstStyle/>
          <a:p>
            <a:pPr/>
            <a:r>
              <a:t>Alice</a:t>
            </a:r>
          </a:p>
        </p:txBody>
      </p:sp>
      <p:sp>
        <p:nvSpPr>
          <p:cNvPr id="133" name="Shape 133"/>
          <p:cNvSpPr/>
          <p:nvPr>
            <p:ph type="body" idx="1"/>
          </p:nvPr>
        </p:nvSpPr>
        <p:spPr>
          <a:prstGeom prst="rect">
            <a:avLst/>
          </a:prstGeom>
        </p:spPr>
        <p:txBody>
          <a:bodyPr/>
          <a:lstStyle/>
          <a:p>
            <a:pPr/>
            <a:r>
              <a:t>Creado en la Universidad Carnegie Mellon - </a:t>
            </a:r>
            <a:r>
              <a:rPr u="sng">
                <a:hlinkClick r:id="rId2" invalidUrl="" action="" tgtFrame="" tooltip="" history="1" highlightClick="0" endSnd="0"/>
              </a:rPr>
              <a:t>www.cmu.edu/</a:t>
            </a:r>
          </a:p>
          <a:p>
            <a:pPr/>
            <a:r>
              <a:t>Usado en el 40% de los colegios EEUU, 15% Universidades.</a:t>
            </a:r>
          </a:p>
          <a:p>
            <a:pPr/>
            <a:r>
              <a:t>Dale Aceptar lo utiliza llegando a 37.000 estudiantes entre 2011 y 2015.</a:t>
            </a:r>
          </a:p>
          <a:p>
            <a:pPr/>
            <a:r>
              <a:t>Traducido a al español por Rebeca Universidad Rey Juan Carlos - </a:t>
            </a:r>
            <a:r>
              <a:rPr u="sng">
                <a:hlinkClick r:id="rId3" invalidUrl="" action="" tgtFrame="" tooltip="" history="1" highlightClick="0" endSnd="0"/>
              </a:rPr>
              <a:t>http://www.gmrv.es/rebeca-es/</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title"/>
          </p:nvPr>
        </p:nvSpPr>
        <p:spPr>
          <a:prstGeom prst="rect">
            <a:avLst/>
          </a:prstGeom>
        </p:spPr>
        <p:txBody>
          <a:bodyPr/>
          <a:lstStyle/>
          <a:p>
            <a:pPr/>
            <a:r>
              <a:t>Hola mundo DOS</a:t>
            </a:r>
          </a:p>
        </p:txBody>
      </p:sp>
      <p:pic>
        <p:nvPicPr>
          <p:cNvPr id="136" name="2011_05_Assembly_Language_20_Byte_Hello_World_Program.png"/>
          <p:cNvPicPr>
            <a:picLocks noChangeAspect="1"/>
          </p:cNvPicPr>
          <p:nvPr/>
        </p:nvPicPr>
        <p:blipFill>
          <a:blip r:embed="rId2">
            <a:extLst/>
          </a:blip>
          <a:stretch>
            <a:fillRect/>
          </a:stretch>
        </p:blipFill>
        <p:spPr>
          <a:xfrm>
            <a:off x="2108200" y="590550"/>
            <a:ext cx="8483600" cy="5422900"/>
          </a:xfrm>
          <a:prstGeom prst="rect">
            <a:avLst/>
          </a:prstGeom>
          <a:ln w="12700">
            <a:miter lim="400000"/>
          </a:ln>
        </p:spPr>
      </p:pic>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body" sz="quarter" idx="1"/>
          </p:nvPr>
        </p:nvSpPr>
        <p:spPr>
          <a:prstGeom prst="rect">
            <a:avLst/>
          </a:prstGeom>
        </p:spPr>
        <p:txBody>
          <a:bodyPr/>
          <a:lstStyle/>
          <a:p>
            <a:pPr/>
            <a:r>
              <a:t>Un “ouch” en Alice</a:t>
            </a:r>
          </a:p>
        </p:txBody>
      </p:sp>
      <p:pic>
        <p:nvPicPr>
          <p:cNvPr id="139" name="Robot3.jpg"/>
          <p:cNvPicPr>
            <a:picLocks noChangeAspect="1"/>
          </p:cNvPicPr>
          <p:nvPr/>
        </p:nvPicPr>
        <p:blipFill>
          <a:blip r:embed="rId2">
            <a:extLst/>
          </a:blip>
          <a:stretch>
            <a:fillRect/>
          </a:stretch>
        </p:blipFill>
        <p:spPr>
          <a:xfrm>
            <a:off x="2123115" y="1066800"/>
            <a:ext cx="8758570" cy="6568927"/>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p:nvPr>
        </p:nvSpPr>
        <p:spPr>
          <a:prstGeom prst="rect">
            <a:avLst/>
          </a:prstGeom>
        </p:spPr>
        <p:txBody>
          <a:bodyPr/>
          <a:lstStyle>
            <a:lvl1pPr defTabSz="473201">
              <a:defRPr sz="6480"/>
            </a:lvl1pPr>
          </a:lstStyle>
          <a:p>
            <a:pPr/>
            <a:r>
              <a:t>Tecnologías de la información y la comunicación</a:t>
            </a:r>
          </a:p>
        </p:txBody>
      </p:sp>
      <p:sp>
        <p:nvSpPr>
          <p:cNvPr id="142" name="Shape 142"/>
          <p:cNvSpPr/>
          <p:nvPr>
            <p:ph type="body" idx="1"/>
          </p:nvPr>
        </p:nvSpPr>
        <p:spPr>
          <a:prstGeom prst="rect">
            <a:avLst/>
          </a:prstGeom>
        </p:spPr>
        <p:txBody>
          <a:bodyPr/>
          <a:lstStyle/>
          <a:p>
            <a:pPr/>
            <a:r>
              <a:t>Connotación negativa en TIC. </a:t>
            </a:r>
          </a:p>
          <a:p>
            <a:pPr/>
            <a:r>
              <a:t>Actores en TIC</a:t>
            </a:r>
          </a:p>
          <a:p>
            <a:pPr/>
            <a:r>
              <a:t>Ministerio de Educación y el Consejo Federal Educación.</a:t>
            </a:r>
          </a:p>
          <a:p>
            <a:pPr/>
            <a:r>
              <a:t>Aparece NTIC’s</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title"/>
          </p:nvPr>
        </p:nvSpPr>
        <p:spPr>
          <a:prstGeom prst="rect">
            <a:avLst/>
          </a:prstGeom>
        </p:spPr>
        <p:txBody>
          <a:bodyPr/>
          <a:lstStyle/>
          <a:p>
            <a:pPr/>
            <a:r>
              <a:t>Manos a la obra</a:t>
            </a:r>
          </a:p>
        </p:txBody>
      </p:sp>
      <p:sp>
        <p:nvSpPr>
          <p:cNvPr id="145" name="Shape 145"/>
          <p:cNvSpPr/>
          <p:nvPr>
            <p:ph type="body" idx="1"/>
          </p:nvPr>
        </p:nvSpPr>
        <p:spPr>
          <a:prstGeom prst="rect">
            <a:avLst/>
          </a:prstGeom>
        </p:spPr>
        <p:txBody>
          <a:bodyPr/>
          <a:lstStyle/>
          <a:p>
            <a:pPr marL="0" indent="0" algn="ctr">
              <a:buSzTx/>
              <a:buNone/>
              <a:defRPr b="1">
                <a:latin typeface="Helvetica"/>
                <a:ea typeface="Helvetica"/>
                <a:cs typeface="Helvetica"/>
                <a:sym typeface="Helvetica"/>
              </a:defRPr>
            </a:pPr>
            <a:r>
              <a:t>Objetivo</a:t>
            </a:r>
          </a:p>
          <a:p>
            <a:pPr/>
            <a:r>
              <a:t>Comunicación de Alice a un robot</a:t>
            </a:r>
          </a:p>
          <a:p>
            <a:pPr marL="0" indent="0" algn="ctr">
              <a:buSzTx/>
              <a:buNone/>
              <a:defRPr b="1">
                <a:latin typeface="Helvetica"/>
                <a:ea typeface="Helvetica"/>
                <a:cs typeface="Helvetica"/>
                <a:sym typeface="Helvetica"/>
              </a:defRPr>
            </a:pPr>
            <a:r>
              <a:t>Alternativas para lograrlo.</a:t>
            </a:r>
          </a:p>
          <a:p>
            <a:pPr/>
            <a:r>
              <a:t>Pull request a su código fuente</a:t>
            </a:r>
          </a:p>
          <a:p>
            <a:pPr/>
            <a:r>
              <a:t>Scripting</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