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1" r:id="rId3"/>
    <p:sldId id="279" r:id="rId4"/>
    <p:sldId id="257" r:id="rId5"/>
    <p:sldId id="265" r:id="rId6"/>
    <p:sldId id="266" r:id="rId7"/>
    <p:sldId id="268" r:id="rId8"/>
    <p:sldId id="282" r:id="rId9"/>
    <p:sldId id="258" r:id="rId10"/>
    <p:sldId id="260" r:id="rId11"/>
    <p:sldId id="271" r:id="rId12"/>
    <p:sldId id="262" r:id="rId13"/>
    <p:sldId id="272" r:id="rId14"/>
    <p:sldId id="294" r:id="rId15"/>
    <p:sldId id="295" r:id="rId16"/>
    <p:sldId id="296" r:id="rId17"/>
    <p:sldId id="263" r:id="rId18"/>
    <p:sldId id="297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assembly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85293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78092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7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13285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35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532440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956376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956376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532440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assembly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716016" y="4437112"/>
            <a:ext cx="108000" cy="108000"/>
            <a:chOff x="4716016" y="4437112"/>
            <a:chExt cx="108000" cy="108000"/>
          </a:xfrm>
        </p:grpSpPr>
        <p:sp>
          <p:nvSpPr>
            <p:cNvPr id="556" name="Rounded Rectangle 55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7" name="Oval 556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Designed to follow the reaction from start to finish (minutes or hours). In principle is one sample and by definition one condition, but the sample could be separate volumes from a large well and buffers could be measured as well </a:t>
            </a:r>
            <a:endParaRPr lang="en-GB" sz="12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59492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309320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165304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1403648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7718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21196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558011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70922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18762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1" name="TextBox 340"/>
          <p:cNvSpPr txBox="1"/>
          <p:nvPr/>
        </p:nvSpPr>
        <p:spPr>
          <a:xfrm>
            <a:off x="25557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5" name="TextBox 344"/>
          <p:cNvSpPr txBox="1"/>
          <p:nvPr/>
        </p:nvSpPr>
        <p:spPr>
          <a:xfrm>
            <a:off x="399593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52" name="TextBox 351"/>
          <p:cNvSpPr txBox="1"/>
          <p:nvPr/>
        </p:nvSpPr>
        <p:spPr>
          <a:xfrm>
            <a:off x="536408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2" name="TextBox 361"/>
          <p:cNvSpPr txBox="1"/>
          <p:nvPr/>
        </p:nvSpPr>
        <p:spPr>
          <a:xfrm>
            <a:off x="680424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4" name="TextBox 363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379" name="Group 378"/>
          <p:cNvGrpSpPr/>
          <p:nvPr/>
        </p:nvGrpSpPr>
        <p:grpSpPr>
          <a:xfrm>
            <a:off x="2771800" y="4149080"/>
            <a:ext cx="720080" cy="144016"/>
            <a:chOff x="2771800" y="4365104"/>
            <a:chExt cx="720080" cy="144016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277180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349188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771800" y="450912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369"/>
          <p:cNvSpPr txBox="1"/>
          <p:nvPr/>
        </p:nvSpPr>
        <p:spPr>
          <a:xfrm>
            <a:off x="2555776" y="436510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 between measurements</a:t>
            </a:r>
            <a:endParaRPr lang="en-GB" sz="800" dirty="0"/>
          </a:p>
        </p:txBody>
      </p:sp>
      <p:grpSp>
        <p:nvGrpSpPr>
          <p:cNvPr id="377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382" name="Rounded Rectangle 38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331640" y="4221088"/>
            <a:ext cx="108000" cy="108000"/>
            <a:chOff x="2087736" y="2771636"/>
            <a:chExt cx="108000" cy="108000"/>
          </a:xfrm>
        </p:grpSpPr>
        <p:sp>
          <p:nvSpPr>
            <p:cNvPr id="385" name="Rounded Rectangle 3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390" name="Rounded Rectangle 3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139952" y="4221088"/>
            <a:ext cx="108000" cy="108000"/>
            <a:chOff x="2087736" y="2771636"/>
            <a:chExt cx="108000" cy="108000"/>
          </a:xfrm>
        </p:grpSpPr>
        <p:sp>
          <p:nvSpPr>
            <p:cNvPr id="393" name="Rounded Rectangle 392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4" name="Oval 393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396" name="Rounded Rectangle 39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5580112" y="4221088"/>
            <a:ext cx="108000" cy="108000"/>
            <a:chOff x="2087736" y="2771636"/>
            <a:chExt cx="108000" cy="108000"/>
          </a:xfrm>
        </p:grpSpPr>
        <p:sp>
          <p:nvSpPr>
            <p:cNvPr id="399" name="Rounded Rectangle 398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404" name="Rounded Rectangle 403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020272" y="4221088"/>
            <a:ext cx="108000" cy="108000"/>
            <a:chOff x="2087736" y="2771636"/>
            <a:chExt cx="108000" cy="108000"/>
          </a:xfrm>
        </p:grpSpPr>
        <p:sp>
          <p:nvSpPr>
            <p:cNvPr id="407" name="Rounded Rectangle 40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410" name="Rounded Rectangle 4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1" name="Oval 4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time between measurements &gt; time for each measurement  (buffer) then intersperse buffer measurements between samples.</a:t>
            </a:r>
            <a:endParaRPr lang="en-GB" sz="1200" dirty="0"/>
          </a:p>
        </p:txBody>
      </p:sp>
      <p:grpSp>
        <p:nvGrpSpPr>
          <p:cNvPr id="3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63093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525344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381328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5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pic>
        <p:nvPicPr>
          <p:cNvPr id="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1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4" name="TextBox 93"/>
          <p:cNvSpPr txBox="1"/>
          <p:nvPr/>
        </p:nvSpPr>
        <p:spPr>
          <a:xfrm>
            <a:off x="1152128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92288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960440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00600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68752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4896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124" name="Straight Arrow Connector 123"/>
          <p:cNvCxnSpPr>
            <a:stCxn id="230" idx="0"/>
          </p:cNvCxnSpPr>
          <p:nvPr/>
        </p:nvCxnSpPr>
        <p:spPr>
          <a:xfrm flipV="1">
            <a:off x="1368152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2" idx="0"/>
          </p:cNvCxnSpPr>
          <p:nvPr/>
        </p:nvCxnSpPr>
        <p:spPr>
          <a:xfrm flipV="1">
            <a:off x="2808312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38" idx="0"/>
          </p:cNvCxnSpPr>
          <p:nvPr/>
        </p:nvCxnSpPr>
        <p:spPr>
          <a:xfrm flipV="1">
            <a:off x="6984776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40" idx="0"/>
          </p:cNvCxnSpPr>
          <p:nvPr/>
        </p:nvCxnSpPr>
        <p:spPr>
          <a:xfrm flipV="1">
            <a:off x="8280920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185" name="Rounded Rectangle 1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216" name="Rounded Rectangle 21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222" name="Rounded Rectangle 22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491880" y="4221088"/>
            <a:ext cx="108000" cy="108000"/>
            <a:chOff x="2087736" y="2771636"/>
            <a:chExt cx="108000" cy="108000"/>
          </a:xfrm>
        </p:grpSpPr>
        <p:sp>
          <p:nvSpPr>
            <p:cNvPr id="225" name="Rounded Rectangle 22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1296144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2" name="Rounded Rectangle 231"/>
          <p:cNvSpPr/>
          <p:nvPr/>
        </p:nvSpPr>
        <p:spPr>
          <a:xfrm>
            <a:off x="2736304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4" name="Rounded Rectangle 233"/>
          <p:cNvSpPr/>
          <p:nvPr/>
        </p:nvSpPr>
        <p:spPr>
          <a:xfrm>
            <a:off x="4139952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6" name="Rounded Rectangle 235"/>
          <p:cNvSpPr/>
          <p:nvPr/>
        </p:nvSpPr>
        <p:spPr>
          <a:xfrm>
            <a:off x="5544616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8" name="Rounded Rectangle 237"/>
          <p:cNvSpPr/>
          <p:nvPr/>
        </p:nvSpPr>
        <p:spPr>
          <a:xfrm>
            <a:off x="6912768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0" name="Rounded Rectangle 239"/>
          <p:cNvSpPr/>
          <p:nvPr/>
        </p:nvSpPr>
        <p:spPr>
          <a:xfrm>
            <a:off x="8208912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pic>
        <p:nvPicPr>
          <p:cNvPr id="24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43" name="TextBox 242"/>
          <p:cNvSpPr txBox="1"/>
          <p:nvPr/>
        </p:nvSpPr>
        <p:spPr>
          <a:xfrm>
            <a:off x="0" y="45091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144016" y="4293096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cxnSp>
        <p:nvCxnSpPr>
          <p:cNvPr id="253" name="Straight Arrow Connector 252"/>
          <p:cNvCxnSpPr/>
          <p:nvPr/>
        </p:nvCxnSpPr>
        <p:spPr>
          <a:xfrm flipV="1">
            <a:off x="42119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565212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V="1">
            <a:off x="179512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5" name="Picture 4" descr="heirarchy2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871296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Assembly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6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assembly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8643" y="605296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assembly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539503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4" descr="datacollection heirarchy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839" y="692696"/>
            <a:ext cx="7452553" cy="5023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Terms</a:t>
            </a:r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dirty="0" smtClean="0"/>
              <a:t>cases</a:t>
            </a:r>
          </a:p>
          <a:p>
            <a:r>
              <a:rPr lang="en-US" sz="1800" dirty="0" smtClean="0"/>
              <a:t>Data </a:t>
            </a:r>
            <a:r>
              <a:rPr lang="en-US" sz="1800" dirty="0" smtClean="0"/>
              <a:t>model </a:t>
            </a:r>
            <a:r>
              <a:rPr lang="en-GB" sz="1800" dirty="0" smtClean="0"/>
              <a:t>Hierarchy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458112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4005064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3429000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278092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3717032"/>
            <a:ext cx="15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</a:t>
            </a:r>
            <a:r>
              <a:rPr lang="en-US" dirty="0" smtClean="0"/>
              <a:t>‘ABC’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assembly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2" name="Oval 41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assembly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assembly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assembly(s)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</a:t>
            </a:r>
            <a:r>
              <a:rPr lang="en-US" sz="1200" b="1" dirty="0" smtClean="0"/>
              <a:t>of macromolecules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</a:t>
            </a:r>
            <a:r>
              <a:rPr lang="en-US" sz="1200" u="sng" dirty="0" smtClean="0"/>
              <a:t>(buffer or </a:t>
            </a:r>
            <a:r>
              <a:rPr lang="en-US" sz="1200" u="sng" dirty="0" smtClean="0"/>
              <a:t>sample</a:t>
            </a:r>
            <a:r>
              <a:rPr lang="en-US" sz="1200" u="sng" dirty="0" smtClean="0"/>
              <a:t>)</a:t>
            </a:r>
            <a:endParaRPr lang="en-GB" sz="1200" i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err="1" smtClean="0"/>
              <a:t>DataCollection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combination of </a:t>
            </a:r>
            <a:r>
              <a:rPr lang="en-US" sz="1200" u="sng" dirty="0" smtClean="0"/>
              <a:t>runs</a:t>
            </a:r>
            <a:r>
              <a:rPr lang="en-US" sz="1200" dirty="0" smtClean="0"/>
              <a:t> (buffer, sample, buffer)</a:t>
            </a:r>
          </a:p>
          <a:p>
            <a:r>
              <a:rPr lang="en-US" sz="1200" dirty="0" smtClean="0"/>
              <a:t>                                    In rare cases it could be (buffer, n*(buffer OR sample),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DataCollectionGroup</a:t>
            </a:r>
            <a:r>
              <a:rPr lang="en-US" sz="1200" b="1" u="sng" dirty="0" smtClean="0"/>
              <a:t> : </a:t>
            </a:r>
            <a:r>
              <a:rPr lang="en-US" sz="1200" dirty="0" smtClean="0"/>
              <a:t>combined </a:t>
            </a:r>
            <a:r>
              <a:rPr lang="en-US" sz="1200" dirty="0" err="1" smtClean="0"/>
              <a:t>DataCollection</a:t>
            </a:r>
            <a:r>
              <a:rPr lang="en-US" sz="1200" dirty="0" smtClean="0"/>
              <a:t> for one </a:t>
            </a:r>
            <a:r>
              <a:rPr lang="en-US" sz="1200" u="sng" dirty="0" smtClean="0"/>
              <a:t>macromolecule</a:t>
            </a:r>
            <a:r>
              <a:rPr lang="en-US" sz="1200" dirty="0" smtClean="0"/>
              <a:t>  (minimum 3 concentrations). </a:t>
            </a:r>
            <a:r>
              <a:rPr lang="en-US" sz="1200" i="1" dirty="0" smtClean="0"/>
              <a:t>In a collection, by definition all samples are in the same buffer there is only one buffer measurement 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DC 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DC.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2" name="Group 18"/>
          <p:cNvGrpSpPr/>
          <p:nvPr/>
        </p:nvGrpSpPr>
        <p:grpSpPr>
          <a:xfrm>
            <a:off x="403920" y="3260356"/>
            <a:ext cx="438797" cy="429447"/>
            <a:chOff x="251520" y="1628800"/>
            <a:chExt cx="741462" cy="756475"/>
          </a:xfrm>
        </p:grpSpPr>
        <p:pic>
          <p:nvPicPr>
            <p:cNvPr id="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3" name="Group 23"/>
          <p:cNvGrpSpPr/>
          <p:nvPr/>
        </p:nvGrpSpPr>
        <p:grpSpPr>
          <a:xfrm>
            <a:off x="915292" y="3260356"/>
            <a:ext cx="438797" cy="429447"/>
            <a:chOff x="251520" y="1628800"/>
            <a:chExt cx="741462" cy="756475"/>
          </a:xfrm>
        </p:grpSpPr>
        <p:pic>
          <p:nvPicPr>
            <p:cNvPr id="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4" name="Group 28"/>
          <p:cNvGrpSpPr/>
          <p:nvPr/>
        </p:nvGrpSpPr>
        <p:grpSpPr>
          <a:xfrm>
            <a:off x="1426665" y="3260356"/>
            <a:ext cx="438797" cy="429447"/>
            <a:chOff x="251520" y="1628800"/>
            <a:chExt cx="741462" cy="756475"/>
          </a:xfrm>
        </p:grpSpPr>
        <p:pic>
          <p:nvPicPr>
            <p:cNvPr id="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66" name="Rounded Rectangle 65"/>
          <p:cNvSpPr/>
          <p:nvPr/>
        </p:nvSpPr>
        <p:spPr>
          <a:xfrm>
            <a:off x="489149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1511893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collection Group 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403648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39752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7864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68144" y="479715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</a:t>
            </a:r>
            <a:r>
              <a:rPr lang="en-GB" sz="1000" dirty="0" err="1" smtClean="0"/>
              <a:t>assemblyes</a:t>
            </a:r>
            <a:r>
              <a:rPr lang="en-GB" sz="1000" dirty="0" smtClean="0"/>
              <a:t>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assembly ABC</a:t>
            </a:r>
          </a:p>
          <a:p>
            <a:r>
              <a:rPr lang="en-GB" sz="1000" dirty="0" smtClean="0"/>
              <a:t>Thus the assembly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5068</TotalTime>
  <Words>907</Words>
  <Application>Microsoft Office PowerPoint</Application>
  <PresentationFormat>On-screen Show (4:3)</PresentationFormat>
  <Paragraphs>252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BioSAXS</vt:lpstr>
      <vt:lpstr>Index</vt:lpstr>
      <vt:lpstr>TERMS</vt:lpstr>
      <vt:lpstr>List of terms related to samples</vt:lpstr>
      <vt:lpstr>List of terms related to samples</vt:lpstr>
      <vt:lpstr>List of terms related to samples</vt:lpstr>
      <vt:lpstr>List of terms related to data acquisition</vt:lpstr>
      <vt:lpstr>Use Cases</vt:lpstr>
      <vt:lpstr>Case 1: How do the subunits fit together </vt:lpstr>
      <vt:lpstr>Case 1: How do the subunits fit together </vt:lpstr>
      <vt:lpstr>Case 1: How do the subunits fit together </vt:lpstr>
      <vt:lpstr>Case 2: How does the enzyme function</vt:lpstr>
      <vt:lpstr>Case 2: How does the enzyme function</vt:lpstr>
      <vt:lpstr>Case 3: Kinetic</vt:lpstr>
      <vt:lpstr>Case 3: Kinetic</vt:lpstr>
      <vt:lpstr>Slide 16</vt:lpstr>
      <vt:lpstr>Visual Data Model Draft for Assembly</vt:lpstr>
      <vt:lpstr>Slide 18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465</cp:revision>
  <dcterms:created xsi:type="dcterms:W3CDTF">2012-03-22T08:47:55Z</dcterms:created>
  <dcterms:modified xsi:type="dcterms:W3CDTF">2012-05-10T11:40:43Z</dcterms:modified>
</cp:coreProperties>
</file>