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sldIdLst>
    <p:sldId id="256" r:id="rId2"/>
    <p:sldId id="261" r:id="rId3"/>
    <p:sldId id="279" r:id="rId4"/>
    <p:sldId id="257" r:id="rId5"/>
    <p:sldId id="265" r:id="rId6"/>
    <p:sldId id="266" r:id="rId7"/>
    <p:sldId id="267" r:id="rId8"/>
    <p:sldId id="296" r:id="rId9"/>
    <p:sldId id="263" r:id="rId10"/>
    <p:sldId id="280" r:id="rId11"/>
    <p:sldId id="268" r:id="rId12"/>
    <p:sldId id="274" r:id="rId13"/>
    <p:sldId id="297" r:id="rId14"/>
    <p:sldId id="282" r:id="rId15"/>
    <p:sldId id="258" r:id="rId16"/>
    <p:sldId id="260" r:id="rId17"/>
    <p:sldId id="298" r:id="rId18"/>
    <p:sldId id="269" r:id="rId19"/>
    <p:sldId id="270" r:id="rId20"/>
    <p:sldId id="271" r:id="rId21"/>
    <p:sldId id="277" r:id="rId22"/>
    <p:sldId id="276" r:id="rId23"/>
    <p:sldId id="299" r:id="rId24"/>
    <p:sldId id="262" r:id="rId25"/>
    <p:sldId id="272" r:id="rId26"/>
    <p:sldId id="294" r:id="rId27"/>
    <p:sldId id="295" r:id="rId28"/>
    <p:sldId id="281" r:id="rId29"/>
    <p:sldId id="283" r:id="rId30"/>
    <p:sldId id="284" r:id="rId31"/>
    <p:sldId id="287" r:id="rId32"/>
    <p:sldId id="289" r:id="rId33"/>
    <p:sldId id="291" r:id="rId34"/>
    <p:sldId id="285" r:id="rId35"/>
    <p:sldId id="293" r:id="rId36"/>
    <p:sldId id="286" r:id="rId37"/>
    <p:sldId id="292" r:id="rId3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BAE60AF5-B41F-4C46-B6C0-5E7F7082F78A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2" rIns="91427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860925"/>
            <a:ext cx="5680075" cy="4605338"/>
          </a:xfrm>
          <a:prstGeom prst="rect">
            <a:avLst/>
          </a:prstGeom>
        </p:spPr>
        <p:txBody>
          <a:bodyPr vert="horz" lIns="91427" tIns="45712" rIns="91427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9F1884CB-FA9B-470B-BB3A-116D14515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00F-7E22-4F99-AD91-73D9828EA641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9E0-D6B7-4FE4-88F9-0EF612FF72A7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F538-BFFD-45E3-A70B-9FE2A5D9D55D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83B5-3BAE-4D5A-89D1-72E27C0F8F90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407F-3BAF-4348-978D-70C8DBB9F3BC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A61E-C304-4D31-8BC3-669E56F458FC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1AF1-F689-4F52-A9B7-7E1A884DE690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8847-993D-4C7C-8CB9-15A005F38ECD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0F4-5011-469E-9F13-773D8C8B7796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CCED-4515-4F85-A995-AA802B51808D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B24F-6587-42AA-B2BF-69D89533D2B9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151-8E37-4B3A-B939-B7E18383D2E5}" type="datetime1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sz="1000" dirty="0" smtClean="0"/>
              <a:t>Alejandro de Maria </a:t>
            </a:r>
            <a:r>
              <a:rPr lang="en-US" sz="1000" dirty="0" err="1" smtClean="0"/>
              <a:t>Antolinos</a:t>
            </a:r>
            <a:endParaRPr lang="en-US" sz="1000" dirty="0" smtClean="0"/>
          </a:p>
          <a:p>
            <a:r>
              <a:rPr lang="en-US" sz="1000" smtClean="0"/>
              <a:t>28/03/2012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data acquisition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Frame</a:t>
            </a:r>
            <a:r>
              <a:rPr lang="en-US" sz="1200" dirty="0" smtClean="0"/>
              <a:t>:  </a:t>
            </a:r>
            <a:r>
              <a:rPr lang="en-US" sz="1200" i="1" dirty="0" smtClean="0"/>
              <a:t>One individual exposure of the detector (.</a:t>
            </a:r>
            <a:r>
              <a:rPr lang="en-US" sz="1200" i="1" dirty="0" err="1" smtClean="0"/>
              <a:t>edf</a:t>
            </a:r>
            <a:r>
              <a:rPr lang="en-US" sz="1200" i="1" dirty="0" smtClean="0"/>
              <a:t> image and 1D curve .</a:t>
            </a:r>
            <a:r>
              <a:rPr lang="en-US" sz="1200" i="1" dirty="0" err="1" smtClean="0"/>
              <a:t>dat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184482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Measurement/Run</a:t>
            </a:r>
            <a:r>
              <a:rPr lang="en-US" sz="1200" b="1" dirty="0" smtClean="0"/>
              <a:t>:</a:t>
            </a:r>
            <a:r>
              <a:rPr lang="en-US" sz="1200" dirty="0" smtClean="0"/>
              <a:t> all frames for an individual acquisition </a:t>
            </a:r>
            <a:r>
              <a:rPr lang="en-US" sz="1200" u="sng" dirty="0" smtClean="0"/>
              <a:t>(buffer or sample)</a:t>
            </a:r>
            <a:endParaRPr lang="en-GB" sz="1200" i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2494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err="1" smtClean="0"/>
              <a:t>DataCollection</a:t>
            </a:r>
            <a:r>
              <a:rPr lang="en-US" sz="1200" b="1" dirty="0" smtClean="0"/>
              <a:t>:</a:t>
            </a:r>
            <a:r>
              <a:rPr lang="en-US" sz="1200" dirty="0" smtClean="0"/>
              <a:t> combination of </a:t>
            </a:r>
            <a:r>
              <a:rPr lang="en-US" sz="1200" u="sng" dirty="0" smtClean="0"/>
              <a:t>runs</a:t>
            </a:r>
            <a:r>
              <a:rPr lang="en-US" sz="1200" dirty="0" smtClean="0"/>
              <a:t> (buffer, sample, buffer)</a:t>
            </a:r>
          </a:p>
          <a:p>
            <a:r>
              <a:rPr lang="en-US" sz="1200" dirty="0" smtClean="0"/>
              <a:t>                                    In rare cases it could be (buffer, n*(buffer OR sample), buffer)</a:t>
            </a:r>
            <a:endParaRPr lang="en-GB" sz="12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DataCollectionGroup</a:t>
            </a:r>
            <a:r>
              <a:rPr lang="en-US" sz="1200" b="1" u="sng" dirty="0" smtClean="0"/>
              <a:t> : </a:t>
            </a:r>
            <a:r>
              <a:rPr lang="en-US" sz="1200" dirty="0" smtClean="0"/>
              <a:t>combined </a:t>
            </a:r>
            <a:r>
              <a:rPr lang="en-US" sz="1200" dirty="0" err="1" smtClean="0"/>
              <a:t>DataCollection</a:t>
            </a:r>
            <a:r>
              <a:rPr lang="en-US" sz="1200" dirty="0" smtClean="0"/>
              <a:t> for one </a:t>
            </a:r>
            <a:r>
              <a:rPr lang="en-US" sz="1200" u="sng" dirty="0" smtClean="0"/>
              <a:t>macromolecule</a:t>
            </a:r>
            <a:r>
              <a:rPr lang="en-US" sz="1200" dirty="0" smtClean="0"/>
              <a:t>  (minimum 3 concentrations). </a:t>
            </a:r>
            <a:r>
              <a:rPr lang="en-US" sz="1200" i="1" dirty="0" smtClean="0"/>
              <a:t>In a collection, by definition all samples are in the same buffer there is only one buffer measurement between samples which is classed as both the </a:t>
            </a:r>
            <a:r>
              <a:rPr lang="en-US" sz="1200" i="1" dirty="0" err="1" smtClean="0"/>
              <a:t>buffer_after</a:t>
            </a:r>
            <a:r>
              <a:rPr lang="en-US" sz="1200" i="1" dirty="0" smtClean="0"/>
              <a:t> in the first DC and the </a:t>
            </a:r>
            <a:r>
              <a:rPr lang="en-US" sz="1200" i="1" dirty="0" err="1" smtClean="0"/>
              <a:t>buffer_before</a:t>
            </a:r>
            <a:r>
              <a:rPr lang="en-US" sz="1200" i="1" dirty="0" smtClean="0"/>
              <a:t> in the subsequent DC.</a:t>
            </a:r>
            <a:endParaRPr lang="en-GB" sz="1200" dirty="0" smtClean="0"/>
          </a:p>
          <a:p>
            <a:endParaRPr lang="en-GB" sz="1200" i="1" dirty="0" smtClean="0"/>
          </a:p>
        </p:txBody>
      </p:sp>
      <p:pic>
        <p:nvPicPr>
          <p:cNvPr id="2457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25438" cy="540451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520" y="1628800"/>
            <a:ext cx="741462" cy="756475"/>
            <a:chOff x="251520" y="1628800"/>
            <a:chExt cx="741462" cy="756475"/>
          </a:xfrm>
        </p:grpSpPr>
        <p:pic>
          <p:nvPicPr>
            <p:cNvPr id="1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2" name="Group 18"/>
          <p:cNvGrpSpPr/>
          <p:nvPr/>
        </p:nvGrpSpPr>
        <p:grpSpPr>
          <a:xfrm>
            <a:off x="403920" y="3260356"/>
            <a:ext cx="438797" cy="429447"/>
            <a:chOff x="251520" y="1628800"/>
            <a:chExt cx="741462" cy="756475"/>
          </a:xfrm>
        </p:grpSpPr>
        <p:pic>
          <p:nvPicPr>
            <p:cNvPr id="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3" name="Group 23"/>
          <p:cNvGrpSpPr/>
          <p:nvPr/>
        </p:nvGrpSpPr>
        <p:grpSpPr>
          <a:xfrm>
            <a:off x="915292" y="3260356"/>
            <a:ext cx="438797" cy="429447"/>
            <a:chOff x="251520" y="1628800"/>
            <a:chExt cx="741462" cy="756475"/>
          </a:xfrm>
        </p:grpSpPr>
        <p:pic>
          <p:nvPicPr>
            <p:cNvPr id="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4" name="Group 28"/>
          <p:cNvGrpSpPr/>
          <p:nvPr/>
        </p:nvGrpSpPr>
        <p:grpSpPr>
          <a:xfrm>
            <a:off x="1426665" y="3260356"/>
            <a:ext cx="438797" cy="429447"/>
            <a:chOff x="251520" y="1628800"/>
            <a:chExt cx="741462" cy="756475"/>
          </a:xfrm>
        </p:grpSpPr>
        <p:pic>
          <p:nvPicPr>
            <p:cNvPr id="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66" name="Rounded Rectangle 65"/>
          <p:cNvSpPr/>
          <p:nvPr/>
        </p:nvSpPr>
        <p:spPr>
          <a:xfrm>
            <a:off x="489149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1511893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683568" y="4005064"/>
            <a:ext cx="648072" cy="504056"/>
            <a:chOff x="6948264" y="2924944"/>
            <a:chExt cx="720080" cy="648072"/>
          </a:xfrm>
        </p:grpSpPr>
        <p:grpSp>
          <p:nvGrpSpPr>
            <p:cNvPr id="9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20" name="Straight Connector 11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971600" y="2852936"/>
            <a:ext cx="288032" cy="288033"/>
            <a:chOff x="395536" y="5373216"/>
            <a:chExt cx="576064" cy="648072"/>
          </a:xfrm>
        </p:grpSpPr>
        <p:sp>
          <p:nvSpPr>
            <p:cNvPr id="147" name="Rounded Rectangle 146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741629" y="6258501"/>
            <a:ext cx="2561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collection Group for one macromolecule</a:t>
            </a:r>
            <a:endParaRPr lang="en-GB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4008" y="5445224"/>
            <a:ext cx="706254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…………………….</a:t>
            </a:r>
            <a:endParaRPr lang="en-GB" sz="10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45720" y="6124245"/>
            <a:ext cx="529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40648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079763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45720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779912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314787" y="5229200"/>
            <a:ext cx="727795" cy="514894"/>
            <a:chOff x="683568" y="4725143"/>
            <a:chExt cx="950170" cy="828484"/>
          </a:xfrm>
        </p:grpSpPr>
        <p:grpSp>
          <p:nvGrpSpPr>
            <p:cNvPr id="42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195736" y="5229201"/>
            <a:ext cx="727795" cy="514894"/>
            <a:chOff x="683568" y="4725143"/>
            <a:chExt cx="950170" cy="828484"/>
          </a:xfrm>
        </p:grpSpPr>
        <p:grpSp>
          <p:nvGrpSpPr>
            <p:cNvPr id="166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1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1" name="Rounded Rectangle 21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7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5" name="Group 18"/>
          <p:cNvGrpSpPr/>
          <p:nvPr/>
        </p:nvGrpSpPr>
        <p:grpSpPr>
          <a:xfrm>
            <a:off x="3131840" y="5477199"/>
            <a:ext cx="336103" cy="266896"/>
            <a:chOff x="251520" y="1628800"/>
            <a:chExt cx="741462" cy="756475"/>
          </a:xfrm>
        </p:grpSpPr>
        <p:pic>
          <p:nvPicPr>
            <p:cNvPr id="23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26" name="Group 23"/>
          <p:cNvGrpSpPr/>
          <p:nvPr/>
        </p:nvGrpSpPr>
        <p:grpSpPr>
          <a:xfrm>
            <a:off x="3602792" y="5477199"/>
            <a:ext cx="336103" cy="266896"/>
            <a:chOff x="251520" y="1628800"/>
            <a:chExt cx="741462" cy="756475"/>
          </a:xfrm>
        </p:grpSpPr>
        <p:pic>
          <p:nvPicPr>
            <p:cNvPr id="22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2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27" name="Rounded Rectangle 226"/>
          <p:cNvSpPr/>
          <p:nvPr/>
        </p:nvSpPr>
        <p:spPr>
          <a:xfrm>
            <a:off x="3203848" y="5273954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2" name="Group 148"/>
          <p:cNvGrpSpPr/>
          <p:nvPr/>
        </p:nvGrpSpPr>
        <p:grpSpPr>
          <a:xfrm>
            <a:off x="3635896" y="5229201"/>
            <a:ext cx="220622" cy="179009"/>
            <a:chOff x="395536" y="5373216"/>
            <a:chExt cx="576064" cy="648072"/>
          </a:xfrm>
        </p:grpSpPr>
        <p:sp>
          <p:nvSpPr>
            <p:cNvPr id="223" name="Rounded Rectangle 222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41" name="Group 18"/>
          <p:cNvGrpSpPr/>
          <p:nvPr/>
        </p:nvGrpSpPr>
        <p:grpSpPr>
          <a:xfrm>
            <a:off x="5796136" y="5445224"/>
            <a:ext cx="336103" cy="266897"/>
            <a:chOff x="251520" y="1628800"/>
            <a:chExt cx="741462" cy="756475"/>
          </a:xfrm>
        </p:grpSpPr>
        <p:pic>
          <p:nvPicPr>
            <p:cNvPr id="24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42" name="Group 23"/>
          <p:cNvGrpSpPr/>
          <p:nvPr/>
        </p:nvGrpSpPr>
        <p:grpSpPr>
          <a:xfrm>
            <a:off x="6187829" y="5445224"/>
            <a:ext cx="336103" cy="266897"/>
            <a:chOff x="251520" y="1628800"/>
            <a:chExt cx="741462" cy="756475"/>
          </a:xfrm>
        </p:grpSpPr>
        <p:pic>
          <p:nvPicPr>
            <p:cNvPr id="24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43" name="Rounded Rectangle 242"/>
          <p:cNvSpPr/>
          <p:nvPr/>
        </p:nvSpPr>
        <p:spPr>
          <a:xfrm>
            <a:off x="5861419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38" name="Group 148"/>
          <p:cNvGrpSpPr/>
          <p:nvPr/>
        </p:nvGrpSpPr>
        <p:grpSpPr>
          <a:xfrm>
            <a:off x="6237380" y="5197227"/>
            <a:ext cx="220622" cy="179009"/>
            <a:chOff x="395536" y="5373216"/>
            <a:chExt cx="576064" cy="648072"/>
          </a:xfrm>
        </p:grpSpPr>
        <p:sp>
          <p:nvSpPr>
            <p:cNvPr id="239" name="Rounded Rectangle 238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3" name="Group 18"/>
          <p:cNvGrpSpPr/>
          <p:nvPr/>
        </p:nvGrpSpPr>
        <p:grpSpPr>
          <a:xfrm>
            <a:off x="6634243" y="5445223"/>
            <a:ext cx="336103" cy="266897"/>
            <a:chOff x="251520" y="1628800"/>
            <a:chExt cx="741462" cy="756475"/>
          </a:xfrm>
        </p:grpSpPr>
        <p:pic>
          <p:nvPicPr>
            <p:cNvPr id="1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58" name="Rounded Rectangle 157"/>
          <p:cNvSpPr/>
          <p:nvPr/>
        </p:nvSpPr>
        <p:spPr>
          <a:xfrm>
            <a:off x="6699525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60" name="Group 18"/>
          <p:cNvGrpSpPr/>
          <p:nvPr/>
        </p:nvGrpSpPr>
        <p:grpSpPr>
          <a:xfrm>
            <a:off x="3995936" y="5466359"/>
            <a:ext cx="336103" cy="266897"/>
            <a:chOff x="251520" y="1628800"/>
            <a:chExt cx="741462" cy="756475"/>
          </a:xfrm>
        </p:grpSpPr>
        <p:pic>
          <p:nvPicPr>
            <p:cNvPr id="16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3" name="Rounded Rectangle 172"/>
          <p:cNvSpPr/>
          <p:nvPr/>
        </p:nvSpPr>
        <p:spPr>
          <a:xfrm>
            <a:off x="4061218" y="5301208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411760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03848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758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139952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955484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47572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5656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11760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275856" y="50851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955484" y="50532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403648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1</a:t>
            </a:r>
            <a:endParaRPr lang="en-GB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39752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2</a:t>
            </a:r>
            <a:endParaRPr lang="en-GB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347864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3</a:t>
            </a:r>
            <a:endParaRPr lang="en-GB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68144" y="479715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Data Collection</a:t>
            </a:r>
            <a:endParaRPr lang="en-GB" sz="2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4601766" y="371703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/>
          <p:nvPr/>
        </p:nvCxnSpPr>
        <p:spPr>
          <a:xfrm flipV="1">
            <a:off x="3521646" y="25649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521646" y="2996952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16200000">
            <a:off x="4340191" y="5498793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2811738" y="5291038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</a:t>
            </a:r>
            <a:endParaRPr lang="en-GB" sz="900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6116852" y="5711230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Run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6564002" y="564095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Frame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1475656" y="6093297"/>
            <a:ext cx="5574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2843808" y="46531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995936" y="5013177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6012160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6516216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7050038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179" name="Group 270"/>
          <p:cNvGrpSpPr/>
          <p:nvPr/>
        </p:nvGrpSpPr>
        <p:grpSpPr>
          <a:xfrm>
            <a:off x="2873574" y="2708920"/>
            <a:ext cx="648072" cy="504056"/>
            <a:chOff x="6948264" y="2924944"/>
            <a:chExt cx="720080" cy="648072"/>
          </a:xfrm>
        </p:grpSpPr>
        <p:grpSp>
          <p:nvGrpSpPr>
            <p:cNvPr id="18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2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2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84" name="Straight Connector 18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07" name="Group 406"/>
          <p:cNvGrpSpPr/>
          <p:nvPr/>
        </p:nvGrpSpPr>
        <p:grpSpPr>
          <a:xfrm>
            <a:off x="4355976" y="620688"/>
            <a:ext cx="2638914" cy="3240360"/>
            <a:chOff x="1733922" y="692696"/>
            <a:chExt cx="2638914" cy="3240360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2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0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54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43" name="Straight Connector 242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47" name="TextBox 246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49" name="Straight Connector 248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endCxn id="246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25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58" name="Straight Connector 25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>
                <a:endCxn id="26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27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3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72" name="Straight Connector 27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endCxn id="27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4889798" y="3933056"/>
            <a:ext cx="1440160" cy="1512168"/>
            <a:chOff x="1733922" y="692696"/>
            <a:chExt cx="2638914" cy="3240360"/>
          </a:xfrm>
        </p:grpSpPr>
        <p:cxnSp>
          <p:nvCxnSpPr>
            <p:cNvPr id="409" name="Straight Connector 408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45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4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13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44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42" name="Straight Connector 44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45" name="TextBox 444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endCxn id="44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428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30" name="Straight Connector 429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33" name="TextBox 432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endCxn id="432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41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18" name="Straight Connector 41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21" name="TextBox 42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endCxn id="42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7" name="TextBox 466"/>
          <p:cNvSpPr txBox="1"/>
          <p:nvPr/>
        </p:nvSpPr>
        <p:spPr>
          <a:xfrm>
            <a:off x="4313734" y="256490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DataCollection</a:t>
            </a:r>
            <a:endParaRPr lang="en-GB" sz="1000" dirty="0"/>
          </a:p>
        </p:txBody>
      </p:sp>
      <p:sp>
        <p:nvSpPr>
          <p:cNvPr id="468" name="TextBox 467"/>
          <p:cNvSpPr txBox="1"/>
          <p:nvPr/>
        </p:nvSpPr>
        <p:spPr>
          <a:xfrm>
            <a:off x="5897910" y="227687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Run</a:t>
            </a:r>
            <a:endParaRPr lang="en-GB" sz="1000" dirty="0"/>
          </a:p>
        </p:txBody>
      </p:sp>
      <p:sp>
        <p:nvSpPr>
          <p:cNvPr id="469" name="TextBox 468"/>
          <p:cNvSpPr txBox="1"/>
          <p:nvPr/>
        </p:nvSpPr>
        <p:spPr>
          <a:xfrm>
            <a:off x="6545982" y="256490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</a:t>
            </a:r>
            <a:endParaRPr lang="en-GB" sz="1000" dirty="0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145824" y="527100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Array</a:t>
            </a:r>
            <a:endParaRPr lang="en-GB" sz="900" dirty="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1475656" y="46531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270"/>
          <p:cNvGrpSpPr/>
          <p:nvPr/>
        </p:nvGrpSpPr>
        <p:grpSpPr>
          <a:xfrm>
            <a:off x="1403648" y="4221088"/>
            <a:ext cx="360040" cy="288032"/>
            <a:chOff x="6948264" y="2924944"/>
            <a:chExt cx="720080" cy="648072"/>
          </a:xfrm>
        </p:grpSpPr>
        <p:grpSp>
          <p:nvGrpSpPr>
            <p:cNvPr id="39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4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4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396" name="Straight Connector 39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4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40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4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24" name="Group 270"/>
          <p:cNvGrpSpPr/>
          <p:nvPr/>
        </p:nvGrpSpPr>
        <p:grpSpPr>
          <a:xfrm>
            <a:off x="1763688" y="4221088"/>
            <a:ext cx="360040" cy="288032"/>
            <a:chOff x="6948264" y="2924944"/>
            <a:chExt cx="720080" cy="648072"/>
          </a:xfrm>
        </p:grpSpPr>
        <p:grpSp>
          <p:nvGrpSpPr>
            <p:cNvPr id="52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5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6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5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7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8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529" name="Straight Connector 528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5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3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59" name="Group 270"/>
          <p:cNvGrpSpPr/>
          <p:nvPr/>
        </p:nvGrpSpPr>
        <p:grpSpPr>
          <a:xfrm>
            <a:off x="2123728" y="4221088"/>
            <a:ext cx="360040" cy="288032"/>
            <a:chOff x="6948264" y="2924944"/>
            <a:chExt cx="720080" cy="648072"/>
          </a:xfrm>
        </p:grpSpPr>
        <p:grpSp>
          <p:nvGrpSpPr>
            <p:cNvPr id="5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5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5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5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5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564" name="Straight Connector 56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5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5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594" name="Straight Connector 593"/>
          <p:cNvCxnSpPr/>
          <p:nvPr/>
        </p:nvCxnSpPr>
        <p:spPr>
          <a:xfrm flipV="1">
            <a:off x="2483768" y="2996952"/>
            <a:ext cx="36004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/>
          <p:cNvSpPr txBox="1"/>
          <p:nvPr/>
        </p:nvSpPr>
        <p:spPr>
          <a:xfrm>
            <a:off x="1619672" y="616530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Assembly</a:t>
            </a:r>
            <a:endParaRPr lang="en-GB" sz="1200" dirty="0"/>
          </a:p>
        </p:txBody>
      </p:sp>
      <p:sp>
        <p:nvSpPr>
          <p:cNvPr id="608" name="TextBox 607"/>
          <p:cNvSpPr txBox="1"/>
          <p:nvPr/>
        </p:nvSpPr>
        <p:spPr>
          <a:xfrm>
            <a:off x="2843808" y="6165304"/>
            <a:ext cx="1163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Macromolecule</a:t>
            </a:r>
            <a:endParaRPr lang="en-GB" sz="1200" dirty="0"/>
          </a:p>
        </p:txBody>
      </p:sp>
      <p:sp>
        <p:nvSpPr>
          <p:cNvPr id="609" name="TextBox 608"/>
          <p:cNvSpPr txBox="1"/>
          <p:nvPr/>
        </p:nvSpPr>
        <p:spPr>
          <a:xfrm>
            <a:off x="4211960" y="6165304"/>
            <a:ext cx="1701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 + Sample + Buffer</a:t>
            </a:r>
            <a:endParaRPr lang="en-GB" sz="1200" dirty="0"/>
          </a:p>
        </p:txBody>
      </p:sp>
      <p:sp>
        <p:nvSpPr>
          <p:cNvPr id="610" name="TextBox 609"/>
          <p:cNvSpPr txBox="1"/>
          <p:nvPr/>
        </p:nvSpPr>
        <p:spPr>
          <a:xfrm>
            <a:off x="6012160" y="6165304"/>
            <a:ext cx="123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 or Sample</a:t>
            </a:r>
            <a:endParaRPr lang="en-GB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4" descr="datacollection heirarchy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839" y="692696"/>
            <a:ext cx="7452553" cy="50235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3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An enzyme which in its functional form is comprised of 3 individual subunits (A, B and C). The first part of the Experiment ( P1) is to determine how the subunits fit together.</a:t>
            </a:r>
          </a:p>
          <a:p>
            <a:r>
              <a:rPr lang="en-GB" sz="1000" dirty="0" smtClean="0"/>
              <a:t>P1 will comprises data collections of:</a:t>
            </a:r>
          </a:p>
          <a:p>
            <a:r>
              <a:rPr lang="en-GB" sz="1000" dirty="0" smtClean="0"/>
              <a:t>	- A, B and C  individually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dimeric</a:t>
            </a:r>
            <a:r>
              <a:rPr lang="en-GB" sz="1000" dirty="0" smtClean="0"/>
              <a:t> </a:t>
            </a:r>
            <a:r>
              <a:rPr lang="en-GB" sz="1000" dirty="0" err="1" smtClean="0"/>
              <a:t>assemblyes</a:t>
            </a:r>
            <a:r>
              <a:rPr lang="en-GB" sz="1000" dirty="0" smtClean="0"/>
              <a:t> of AB and BC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trimeric</a:t>
            </a:r>
            <a:r>
              <a:rPr lang="en-GB" sz="1000" dirty="0" smtClean="0"/>
              <a:t> assembly ABC</a:t>
            </a:r>
          </a:p>
          <a:p>
            <a:r>
              <a:rPr lang="en-GB" sz="1000" dirty="0" smtClean="0"/>
              <a:t>Thus the assembly will have 6 individual macromolecules associated with it (A, B, C, AB, BC and ABC).</a:t>
            </a:r>
            <a:r>
              <a:rPr lang="en-US" sz="1000" dirty="0"/>
              <a:t> Each with a minimum of 3 samples, all with the same buffer conditions</a:t>
            </a:r>
            <a:endParaRPr lang="en-GB" sz="1000" dirty="0" smtClean="0"/>
          </a:p>
          <a:p>
            <a:endParaRPr lang="en-GB" sz="12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7584" y="5445224"/>
            <a:ext cx="720080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A*B*C*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4869160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4293096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97160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97160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4005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6256" y="3789040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n&gt;=3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87824" y="3861048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3140968"/>
            <a:ext cx="3240360" cy="504056"/>
            <a:chOff x="3131840" y="2996952"/>
            <a:chExt cx="3240360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13184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1840" y="3284984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7220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85192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499992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499992" y="299695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419872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Samples with different concentrations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55976" y="4293096"/>
            <a:ext cx="56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</a:t>
            </a:r>
          </a:p>
        </p:txBody>
      </p:sp>
      <p:sp>
        <p:nvSpPr>
          <p:cNvPr id="33" name="Oval 32"/>
          <p:cNvSpPr/>
          <p:nvPr/>
        </p:nvSpPr>
        <p:spPr>
          <a:xfrm>
            <a:off x="3059832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Oval 3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5" name="Oval 34"/>
          <p:cNvSpPr/>
          <p:nvPr/>
        </p:nvSpPr>
        <p:spPr>
          <a:xfrm>
            <a:off x="4427984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Oval 35"/>
          <p:cNvSpPr/>
          <p:nvPr/>
        </p:nvSpPr>
        <p:spPr>
          <a:xfrm>
            <a:off x="6300192" y="371703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03648" y="5373216"/>
            <a:ext cx="6768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All  buffers for the same assembly should have the same conditions</a:t>
            </a:r>
            <a:r>
              <a:rPr lang="en-GB" sz="1050" b="1" i="1" dirty="0" smtClean="0"/>
              <a:t> </a:t>
            </a:r>
            <a:r>
              <a:rPr lang="en-US" sz="1050" b="1" dirty="0" smtClean="0"/>
              <a:t>? </a:t>
            </a:r>
            <a:r>
              <a:rPr lang="en-US" sz="1050" i="1" dirty="0" smtClean="0"/>
              <a:t>By default yes BUT they could change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122" name="Group 121"/>
          <p:cNvGrpSpPr/>
          <p:nvPr/>
        </p:nvGrpSpPr>
        <p:grpSpPr>
          <a:xfrm>
            <a:off x="1619672" y="1340768"/>
            <a:ext cx="4032448" cy="441340"/>
            <a:chOff x="3275856" y="1412776"/>
            <a:chExt cx="4032448" cy="441340"/>
          </a:xfrm>
        </p:grpSpPr>
        <p:sp>
          <p:nvSpPr>
            <p:cNvPr id="96" name="Rounded Rectangle 95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619672" y="1907540"/>
            <a:ext cx="4032448" cy="441340"/>
            <a:chOff x="3275856" y="1412776"/>
            <a:chExt cx="4032448" cy="441340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619672" y="2492896"/>
            <a:ext cx="4032448" cy="441340"/>
            <a:chOff x="3275856" y="1412776"/>
            <a:chExt cx="4032448" cy="441340"/>
          </a:xfrm>
        </p:grpSpPr>
        <p:sp>
          <p:nvSpPr>
            <p:cNvPr id="183" name="Rounded Rectangle 182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619672" y="2996952"/>
            <a:ext cx="4032448" cy="441340"/>
            <a:chOff x="3275856" y="1412776"/>
            <a:chExt cx="4032448" cy="441340"/>
          </a:xfrm>
        </p:grpSpPr>
        <p:sp>
          <p:nvSpPr>
            <p:cNvPr id="192" name="Rounded Rectangle 191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619672" y="3635732"/>
            <a:ext cx="4032448" cy="441340"/>
            <a:chOff x="3275856" y="1412776"/>
            <a:chExt cx="4032448" cy="441340"/>
          </a:xfrm>
        </p:grpSpPr>
        <p:sp>
          <p:nvSpPr>
            <p:cNvPr id="201" name="Rounded Rectangle 20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619672" y="4211796"/>
            <a:ext cx="4032448" cy="441340"/>
            <a:chOff x="3275856" y="1412776"/>
            <a:chExt cx="4032448" cy="441340"/>
          </a:xfrm>
        </p:grpSpPr>
        <p:sp>
          <p:nvSpPr>
            <p:cNvPr id="210" name="Rounded Rectangle 209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B_ABC</a:t>
              </a:r>
              <a:endParaRPr lang="en-GB" sz="10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B_ABC</a:t>
              </a:r>
              <a:endParaRPr lang="en-GB" sz="8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084168" y="980728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 with different concentrations</a:t>
            </a:r>
            <a:endParaRPr lang="en-GB" sz="1000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7744" y="112474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26774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98782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6358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360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228184" y="155679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68144" y="15567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868144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868144" y="285293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28184" y="220486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228184" y="285293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380312" y="278092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 1</a:t>
            </a:r>
            <a:endParaRPr lang="en-GB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868144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6" name="Rounded Rectangle 95"/>
          <p:cNvSpPr/>
          <p:nvPr/>
        </p:nvSpPr>
        <p:spPr>
          <a:xfrm>
            <a:off x="2051720" y="1484784"/>
            <a:ext cx="244827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sp>
        <p:nvSpPr>
          <p:cNvPr id="97" name="Oval 96"/>
          <p:cNvSpPr/>
          <p:nvPr/>
        </p:nvSpPr>
        <p:spPr>
          <a:xfrm>
            <a:off x="2123728" y="1340768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8" name="Oval 97"/>
          <p:cNvSpPr/>
          <p:nvPr/>
        </p:nvSpPr>
        <p:spPr>
          <a:xfrm>
            <a:off x="2843808" y="1340768"/>
            <a:ext cx="216024" cy="216024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9" name="Oval 98"/>
          <p:cNvSpPr/>
          <p:nvPr/>
        </p:nvSpPr>
        <p:spPr>
          <a:xfrm>
            <a:off x="3491880" y="1340768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00" name="Oval 99"/>
          <p:cNvSpPr/>
          <p:nvPr/>
        </p:nvSpPr>
        <p:spPr>
          <a:xfrm>
            <a:off x="4139952" y="1340768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619672" y="16288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69"/>
          <p:cNvGrpSpPr/>
          <p:nvPr/>
        </p:nvGrpSpPr>
        <p:grpSpPr>
          <a:xfrm>
            <a:off x="1619672" y="1907540"/>
            <a:ext cx="2880320" cy="432048"/>
            <a:chOff x="3275856" y="1412776"/>
            <a:chExt cx="2880320" cy="432048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24482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6136" y="1422068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le 191"/>
          <p:cNvSpPr/>
          <p:nvPr/>
        </p:nvSpPr>
        <p:spPr>
          <a:xfrm>
            <a:off x="2051720" y="3140968"/>
            <a:ext cx="2448272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B_AB</a:t>
            </a:r>
            <a:endParaRPr lang="en-GB" sz="1000" dirty="0"/>
          </a:p>
        </p:txBody>
      </p:sp>
      <p:sp>
        <p:nvSpPr>
          <p:cNvPr id="193" name="Oval 192"/>
          <p:cNvSpPr/>
          <p:nvPr/>
        </p:nvSpPr>
        <p:spPr>
          <a:xfrm>
            <a:off x="2123728" y="299695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94" name="Oval 193"/>
          <p:cNvSpPr/>
          <p:nvPr/>
        </p:nvSpPr>
        <p:spPr>
          <a:xfrm>
            <a:off x="2843808" y="2996952"/>
            <a:ext cx="216024" cy="216024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95" name="Oval 194"/>
          <p:cNvSpPr/>
          <p:nvPr/>
        </p:nvSpPr>
        <p:spPr>
          <a:xfrm>
            <a:off x="3491880" y="299695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97" name="Oval 196"/>
          <p:cNvSpPr/>
          <p:nvPr/>
        </p:nvSpPr>
        <p:spPr>
          <a:xfrm>
            <a:off x="4139952" y="299695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1619672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/>
          <p:cNvSpPr/>
          <p:nvPr/>
        </p:nvSpPr>
        <p:spPr>
          <a:xfrm>
            <a:off x="1979712" y="4355812"/>
            <a:ext cx="2520280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B_ABC</a:t>
            </a:r>
            <a:endParaRPr lang="en-GB" sz="1000" dirty="0"/>
          </a:p>
        </p:txBody>
      </p:sp>
      <p:sp>
        <p:nvSpPr>
          <p:cNvPr id="211" name="Oval 210"/>
          <p:cNvSpPr/>
          <p:nvPr/>
        </p:nvSpPr>
        <p:spPr>
          <a:xfrm>
            <a:off x="2123728" y="4211796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2843808" y="4211796"/>
            <a:ext cx="216024" cy="216024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3491880" y="4211796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215" name="Oval 214"/>
          <p:cNvSpPr/>
          <p:nvPr/>
        </p:nvSpPr>
        <p:spPr>
          <a:xfrm>
            <a:off x="4139952" y="4221088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1619672" y="44998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9"/>
          <p:cNvGrpSpPr/>
          <p:nvPr/>
        </p:nvGrpSpPr>
        <p:grpSpPr>
          <a:xfrm>
            <a:off x="1619672" y="2492896"/>
            <a:ext cx="2880320" cy="432048"/>
            <a:chOff x="3275856" y="1412776"/>
            <a:chExt cx="2880320" cy="432048"/>
          </a:xfrm>
        </p:grpSpPr>
        <p:sp>
          <p:nvSpPr>
            <p:cNvPr id="93" name="Rounded Rectangle 92"/>
            <p:cNvSpPr/>
            <p:nvPr/>
          </p:nvSpPr>
          <p:spPr>
            <a:xfrm>
              <a:off x="3707904" y="1556792"/>
              <a:ext cx="24482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796136" y="1422068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69"/>
          <p:cNvGrpSpPr/>
          <p:nvPr/>
        </p:nvGrpSpPr>
        <p:grpSpPr>
          <a:xfrm>
            <a:off x="1691680" y="3573016"/>
            <a:ext cx="2808312" cy="432048"/>
            <a:chOff x="3275856" y="1412776"/>
            <a:chExt cx="2808312" cy="432048"/>
          </a:xfrm>
        </p:grpSpPr>
        <p:sp>
          <p:nvSpPr>
            <p:cNvPr id="108" name="Rounded Rectangle 107"/>
            <p:cNvSpPr/>
            <p:nvPr/>
          </p:nvSpPr>
          <p:spPr>
            <a:xfrm>
              <a:off x="3635896" y="1556792"/>
              <a:ext cx="24482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4427984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076056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24128" y="1422068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707904" y="4365104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BUFFER + SAMPLE+ BUFFER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413"/>
          <p:cNvGrpSpPr/>
          <p:nvPr/>
        </p:nvGrpSpPr>
        <p:grpSpPr>
          <a:xfrm>
            <a:off x="2267744" y="1844823"/>
            <a:ext cx="5400600" cy="792088"/>
            <a:chOff x="2267744" y="1844823"/>
            <a:chExt cx="5400600" cy="792088"/>
          </a:xfrm>
        </p:grpSpPr>
        <p:cxnSp>
          <p:nvCxnSpPr>
            <p:cNvPr id="318" name="Straight Connector 317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>
              <a:off x="478802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10800000">
              <a:off x="42839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10800000">
              <a:off x="3779913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3707904" y="156782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 with different concentration (minimum 3)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415" name="Group 414"/>
          <p:cNvGrpSpPr/>
          <p:nvPr/>
        </p:nvGrpSpPr>
        <p:grpSpPr>
          <a:xfrm rot="10800000">
            <a:off x="2051721" y="3068960"/>
            <a:ext cx="5400600" cy="792088"/>
            <a:chOff x="2267744" y="1844823"/>
            <a:chExt cx="5400600" cy="792088"/>
          </a:xfrm>
        </p:grpSpPr>
        <p:cxnSp>
          <p:nvCxnSpPr>
            <p:cNvPr id="416" name="Straight Connector 415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>
              <a:off x="60841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>
              <a:off x="565212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10800000">
              <a:off x="514806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TextBox 426"/>
          <p:cNvSpPr txBox="1"/>
          <p:nvPr/>
        </p:nvSpPr>
        <p:spPr>
          <a:xfrm>
            <a:off x="3563888" y="3861048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definition is the same buffer</a:t>
            </a:r>
            <a:endParaRPr lang="en-GB" sz="1200" dirty="0"/>
          </a:p>
        </p:txBody>
      </p:sp>
      <p:sp>
        <p:nvSpPr>
          <p:cNvPr id="430" name="TextBox 429"/>
          <p:cNvSpPr txBox="1"/>
          <p:nvPr/>
        </p:nvSpPr>
        <p:spPr>
          <a:xfrm>
            <a:off x="7524328" y="35010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</a:t>
            </a:r>
            <a:endParaRPr lang="en-GB" sz="1200" dirty="0"/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7668344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32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3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60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61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63" name="Rounded Rectangle 36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4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4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3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3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39" name="Rounded Rectangle 33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33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34" name="Rounded Rectangle 4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0" name="Rounded Rectangle 43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3491880" y="2717613"/>
            <a:ext cx="1454226" cy="351347"/>
            <a:chOff x="1979712" y="2682000"/>
            <a:chExt cx="1454226" cy="351347"/>
          </a:xfrm>
        </p:grpSpPr>
        <p:grpSp>
          <p:nvGrpSpPr>
            <p:cNvPr id="444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54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0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81" name="Rounded Rectangle 48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5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0" name="Rounded Rectangle 46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6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5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5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59" name="Rounded Rectangle 45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45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52" name="Rounded Rectangle 45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0" name="Rounded Rectangle 4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7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8" name="Rounded Rectangle 44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6300192" y="2708920"/>
            <a:ext cx="1454226" cy="351347"/>
            <a:chOff x="1979712" y="2682000"/>
            <a:chExt cx="1454226" cy="351347"/>
          </a:xfrm>
        </p:grpSpPr>
        <p:grpSp>
          <p:nvGrpSpPr>
            <p:cNvPr id="491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0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8" name="Rounded Rectangle 52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7" name="Rounded Rectangle 51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0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0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0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06" name="Rounded Rectangle 50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9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99" name="Rounded Rectangle 49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95" name="Rounded Rectangle 49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184" name="TextBox 183"/>
          <p:cNvSpPr txBox="1"/>
          <p:nvPr/>
        </p:nvSpPr>
        <p:spPr>
          <a:xfrm>
            <a:off x="1547664" y="5445224"/>
            <a:ext cx="470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BUFFER + …..  + SAMPLE + SAMPLE + …. +BUFFER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5805264"/>
            <a:ext cx="4176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Because  there is only one buffer the </a:t>
            </a:r>
            <a:r>
              <a:rPr lang="en-US" sz="1050" b="1" i="1" dirty="0" err="1" smtClean="0"/>
              <a:t>datacollections</a:t>
            </a:r>
            <a:r>
              <a:rPr lang="en-US" sz="1050" b="1" i="1" dirty="0" smtClean="0"/>
              <a:t> overlap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427984" y="4365104"/>
            <a:ext cx="156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 Group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2060127" y="3068960"/>
            <a:ext cx="432048" cy="606261"/>
            <a:chOff x="2051720" y="3140968"/>
            <a:chExt cx="432048" cy="606261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64183" y="3068960"/>
            <a:ext cx="432048" cy="606261"/>
            <a:chOff x="2051720" y="3140968"/>
            <a:chExt cx="432048" cy="606261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068239" y="3068960"/>
            <a:ext cx="432048" cy="606261"/>
            <a:chOff x="2051720" y="3140968"/>
            <a:chExt cx="432048" cy="606261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563888" y="3068960"/>
            <a:ext cx="432048" cy="606261"/>
            <a:chOff x="2051720" y="3140968"/>
            <a:chExt cx="432048" cy="606261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076351" y="3068960"/>
            <a:ext cx="432048" cy="606261"/>
            <a:chOff x="2051720" y="3140968"/>
            <a:chExt cx="432048" cy="606261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4970076" y="2765279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580407" y="3068960"/>
            <a:ext cx="432048" cy="606261"/>
            <a:chOff x="2051720" y="3140968"/>
            <a:chExt cx="432048" cy="606261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pic>
        <p:nvPicPr>
          <p:cNvPr id="2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060" y="2937379"/>
            <a:ext cx="145996" cy="131581"/>
          </a:xfrm>
          <a:prstGeom prst="rect">
            <a:avLst/>
          </a:prstGeom>
          <a:noFill/>
        </p:spPr>
      </p:pic>
      <p:sp>
        <p:nvSpPr>
          <p:cNvPr id="235" name="Rounded Rectangle 234"/>
          <p:cNvSpPr/>
          <p:nvPr/>
        </p:nvSpPr>
        <p:spPr>
          <a:xfrm>
            <a:off x="7924384" y="2708920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23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400" y="2905530"/>
            <a:ext cx="145996" cy="131581"/>
          </a:xfrm>
          <a:prstGeom prst="rect">
            <a:avLst/>
          </a:prstGeom>
          <a:noFill/>
        </p:spPr>
      </p:pic>
      <p:pic>
        <p:nvPicPr>
          <p:cNvPr id="23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852936"/>
            <a:ext cx="145996" cy="131581"/>
          </a:xfrm>
          <a:prstGeom prst="rect">
            <a:avLst/>
          </a:prstGeom>
          <a:noFill/>
        </p:spPr>
      </p:pic>
      <p:grpSp>
        <p:nvGrpSpPr>
          <p:cNvPr id="239" name="Group 238"/>
          <p:cNvGrpSpPr/>
          <p:nvPr/>
        </p:nvGrpSpPr>
        <p:grpSpPr>
          <a:xfrm>
            <a:off x="6524623" y="3068960"/>
            <a:ext cx="432048" cy="606261"/>
            <a:chOff x="2051720" y="3140968"/>
            <a:chExt cx="432048" cy="606261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028679" y="3068960"/>
            <a:ext cx="432048" cy="606261"/>
            <a:chOff x="2051720" y="3140968"/>
            <a:chExt cx="432048" cy="606261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532735" y="3068960"/>
            <a:ext cx="432048" cy="606261"/>
            <a:chOff x="2051720" y="3140968"/>
            <a:chExt cx="432048" cy="606261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cxnSp>
        <p:nvCxnSpPr>
          <p:cNvPr id="258" name="Straight Connector 257"/>
          <p:cNvCxnSpPr/>
          <p:nvPr/>
        </p:nvCxnSpPr>
        <p:spPr>
          <a:xfrm>
            <a:off x="23397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438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27585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77991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28396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8600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80424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30830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7403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339752" y="4005064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860032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>
            <a:off x="3779912" y="4221088"/>
            <a:ext cx="648072" cy="504056"/>
            <a:chOff x="6948264" y="2924944"/>
            <a:chExt cx="720080" cy="648072"/>
          </a:xfrm>
        </p:grpSpPr>
        <p:grpSp>
          <p:nvGrpSpPr>
            <p:cNvPr id="27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8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7" name="Group 326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29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6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4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42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43" name="Rounded Rectangle 44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2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2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31" name="Rounded Rectangle 43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7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0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7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76" name="Rounded Rectangle 37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33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349" name="Rounded Rectangle 3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337" name="Rounded Rectangle 3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52" name="Group 451"/>
          <p:cNvGrpSpPr/>
          <p:nvPr/>
        </p:nvGrpSpPr>
        <p:grpSpPr>
          <a:xfrm>
            <a:off x="3477814" y="2717613"/>
            <a:ext cx="1454226" cy="351347"/>
            <a:chOff x="1979712" y="2682000"/>
            <a:chExt cx="1454226" cy="351347"/>
          </a:xfrm>
        </p:grpSpPr>
        <p:grpSp>
          <p:nvGrpSpPr>
            <p:cNvPr id="453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6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8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90" name="Rounded Rectangle 48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7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9" name="Rounded Rectangle 47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8" name="Rounded Rectangle 46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54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61" name="Rounded Rectangle 46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5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9" name="Rounded Rectangle 45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6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57" name="Rounded Rectangle 45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9" name="Group 498"/>
          <p:cNvGrpSpPr/>
          <p:nvPr/>
        </p:nvGrpSpPr>
        <p:grpSpPr>
          <a:xfrm>
            <a:off x="6372200" y="2708920"/>
            <a:ext cx="1454226" cy="351347"/>
            <a:chOff x="1979712" y="2682000"/>
            <a:chExt cx="1454226" cy="351347"/>
          </a:xfrm>
        </p:grpSpPr>
        <p:grpSp>
          <p:nvGrpSpPr>
            <p:cNvPr id="500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10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3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3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37" name="Rounded Rectangle 53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1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6" name="Rounded Rectangle 52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2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3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4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5" name="Rounded Rectangle 514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501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508" name="Rounded Rectangle 50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2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506" name="Rounded Rectangle 50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3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504" name="Rounded Rectangle 50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267" name="TextBox 266"/>
          <p:cNvSpPr txBox="1"/>
          <p:nvPr/>
        </p:nvSpPr>
        <p:spPr>
          <a:xfrm>
            <a:off x="3779912" y="508518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= </a:t>
            </a:r>
            <a:r>
              <a:rPr lang="en-US" sz="1000" dirty="0" err="1" smtClean="0"/>
              <a:t>DataCollection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 action="ppaction://hlinksldjump"/>
              </a:rPr>
              <a:t>Samples. List of terms related to samples</a:t>
            </a:r>
            <a:endParaRPr lang="en-US" sz="1800" dirty="0" smtClean="0"/>
          </a:p>
          <a:p>
            <a:r>
              <a:rPr lang="en-US" sz="1800" dirty="0" smtClean="0">
                <a:hlinkClick r:id="rId3" action="ppaction://hlinksldjump"/>
              </a:rPr>
              <a:t>Data Acquisition. List of terms related to data Acquisition</a:t>
            </a:r>
            <a:endParaRPr lang="en-US" sz="1800" dirty="0" smtClean="0"/>
          </a:p>
          <a:p>
            <a:r>
              <a:rPr lang="en-US" sz="1800" dirty="0" smtClean="0">
                <a:hlinkClick r:id="rId4" action="ppaction://hlinksldjump"/>
              </a:rPr>
              <a:t>Use cases</a:t>
            </a:r>
            <a:endParaRPr lang="en-US" sz="1800" dirty="0" smtClean="0"/>
          </a:p>
          <a:p>
            <a:r>
              <a:rPr lang="en-US" sz="1800" dirty="0" smtClean="0">
                <a:hlinkClick r:id="rId5" action="ppaction://hlinksldjump"/>
              </a:rPr>
              <a:t>Sample Changer</a:t>
            </a:r>
            <a:endParaRPr lang="en-US" sz="1800" dirty="0" smtClean="0"/>
          </a:p>
          <a:p>
            <a:r>
              <a:rPr lang="en-US" sz="1800" dirty="0" smtClean="0">
                <a:hlinkClick r:id="rId6" action="ppaction://hlinksldjump"/>
              </a:rPr>
              <a:t>ISPYB – </a:t>
            </a:r>
            <a:r>
              <a:rPr lang="en-US" sz="1800" dirty="0" err="1" smtClean="0">
                <a:hlinkClick r:id="rId6" action="ppaction://hlinksldjump"/>
              </a:rPr>
              <a:t>BsxCube</a:t>
            </a:r>
            <a:r>
              <a:rPr lang="en-US" sz="1800" dirty="0" smtClean="0">
                <a:hlinkClick r:id="rId6" action="ppaction://hlinksldjump"/>
              </a:rPr>
              <a:t> Interface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203848" y="908720"/>
            <a:ext cx="24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collected with no optimization</a:t>
            </a:r>
            <a:endParaRPr lang="en-GB" sz="1200" dirty="0"/>
          </a:p>
        </p:txBody>
      </p:sp>
      <p:grpSp>
        <p:nvGrpSpPr>
          <p:cNvPr id="289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29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5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02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0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06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7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95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09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0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30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13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5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16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7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7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53" name="Group 1352"/>
          <p:cNvGrpSpPr/>
          <p:nvPr/>
        </p:nvGrpSpPr>
        <p:grpSpPr>
          <a:xfrm>
            <a:off x="1835696" y="3923764"/>
            <a:ext cx="4094452" cy="369332"/>
            <a:chOff x="1547664" y="4869160"/>
            <a:chExt cx="4094452" cy="369332"/>
          </a:xfrm>
        </p:grpSpPr>
        <p:grpSp>
          <p:nvGrpSpPr>
            <p:cNvPr id="1354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57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3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3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2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2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2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370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38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0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0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9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9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8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8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37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2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3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36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5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3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5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3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3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2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2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8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9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0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6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78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0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0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9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80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8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8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69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0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1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62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165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4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3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3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1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2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7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8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9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7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9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668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6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7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661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7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75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2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3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76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77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0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8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7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8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6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6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13285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35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532440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956376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956376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532440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9" name="Group 1451"/>
          <p:cNvGrpSpPr/>
          <p:nvPr/>
        </p:nvGrpSpPr>
        <p:grpSpPr>
          <a:xfrm>
            <a:off x="1835696" y="3347700"/>
            <a:ext cx="4094452" cy="369332"/>
            <a:chOff x="1547664" y="4869160"/>
            <a:chExt cx="4094452" cy="369332"/>
          </a:xfrm>
        </p:grpSpPr>
        <p:grpSp>
          <p:nvGrpSpPr>
            <p:cNvPr id="187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7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4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5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3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3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88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89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23" name="Rounded Rectangle 19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1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1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12" name="Rounded Rectangle 191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9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0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01" name="Rounded Rectangle 190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88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4" name="Rounded Rectangle 189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5" name="Oval 189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2" name="Rounded Rectangle 189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3" name="Oval 189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0" name="Rounded Rectangle 188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1" name="Oval 189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879" name="TextBox 187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88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8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1" name="Rounded Rectangle 188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968" name="Group 1351"/>
          <p:cNvGrpSpPr/>
          <p:nvPr/>
        </p:nvGrpSpPr>
        <p:grpSpPr>
          <a:xfrm>
            <a:off x="1845700" y="4427820"/>
            <a:ext cx="4094452" cy="369332"/>
            <a:chOff x="1547664" y="4869160"/>
            <a:chExt cx="4094452" cy="369332"/>
          </a:xfrm>
        </p:grpSpPr>
        <p:grpSp>
          <p:nvGrpSpPr>
            <p:cNvPr id="1969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20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97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2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71" name="Rounded Rectangle 1970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97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50" name="Rounded Rectangle 20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3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39" name="Rounded Rectangle 20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2035" name="Rounded Rectangle 20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5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2033" name="Rounded Rectangle 20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6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2031" name="Rounded Rectangle 20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7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98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99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22" name="Rounded Rectangle 202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6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0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1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11" name="Rounded Rectangle 201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7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9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9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00" name="Rounded Rectangle 19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98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3" name="Rounded Rectangle 199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4" name="Oval 199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1" name="Rounded Rectangle 199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2" name="Oval 199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89" name="Rounded Rectangle 1988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0" name="Oval 1989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978" name="TextBox 1977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97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9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80" name="Rounded Rectangle 1979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347864" y="76470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Sequence Measurements</a:t>
            </a:r>
            <a:endParaRPr lang="en-GB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1547664" y="1772816"/>
            <a:ext cx="1204062" cy="288032"/>
            <a:chOff x="179512" y="1844824"/>
            <a:chExt cx="1204062" cy="288032"/>
          </a:xfrm>
        </p:grpSpPr>
        <p:grpSp>
          <p:nvGrpSpPr>
            <p:cNvPr id="155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3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60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2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3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37" name="Rounded Rectangle 83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5226406" y="1772816"/>
            <a:ext cx="1203475" cy="288032"/>
            <a:chOff x="5004048" y="1844824"/>
            <a:chExt cx="1203475" cy="288032"/>
          </a:xfrm>
        </p:grpSpPr>
        <p:grpSp>
          <p:nvGrpSpPr>
            <p:cNvPr id="262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63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64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67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70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1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2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48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50" name="Rounded Rectangle 849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2771800" y="1772816"/>
            <a:ext cx="1204062" cy="288032"/>
            <a:chOff x="179512" y="1844824"/>
            <a:chExt cx="1204062" cy="288032"/>
          </a:xfrm>
        </p:grpSpPr>
        <p:grpSp>
          <p:nvGrpSpPr>
            <p:cNvPr id="86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86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63" name="Rounded Rectangle 862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64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9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9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94" name="Rounded Rectangle 89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5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82" name="Group 881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83" name="Rounded Rectangle 88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6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879" name="Rounded Rectangle 87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7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877" name="Rounded Rectangle 87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875" name="Rounded Rectangle 87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9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70" name="Rounded Rectangle 869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6470616" y="1772816"/>
            <a:ext cx="1204062" cy="288032"/>
            <a:chOff x="179512" y="1844824"/>
            <a:chExt cx="1204062" cy="288032"/>
          </a:xfrm>
        </p:grpSpPr>
        <p:grpSp>
          <p:nvGrpSpPr>
            <p:cNvPr id="912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13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14" name="Rounded Rectangle 913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15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45" name="Rounded Rectangle 94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6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3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34" name="Rounded Rectangle 9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7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930" name="Rounded Rectangle 92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8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928" name="Rounded Rectangle 92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9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926" name="Rounded Rectangle 9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2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21" name="Rounded Rectangle 92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14" name="Group 1213"/>
          <p:cNvGrpSpPr/>
          <p:nvPr/>
        </p:nvGrpSpPr>
        <p:grpSpPr>
          <a:xfrm>
            <a:off x="7746686" y="1772816"/>
            <a:ext cx="1145794" cy="288032"/>
            <a:chOff x="4932040" y="2348880"/>
            <a:chExt cx="1145794" cy="288032"/>
          </a:xfrm>
        </p:grpSpPr>
        <p:grpSp>
          <p:nvGrpSpPr>
            <p:cNvPr id="963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11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64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1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65" name="Rounded Rectangle 964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66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9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9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04" name="Rounded Rectangle 110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7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3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7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6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061" name="Rounded Rectangle 106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8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1029" name="Rounded Rectangle 10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69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1027" name="Rounded Rectangle 102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70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1025" name="Rounded Rectangle 102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0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1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05" name="Rounded Rectangle 1204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15" name="TextBox 1214"/>
          <p:cNvSpPr txBox="1"/>
          <p:nvPr/>
        </p:nvSpPr>
        <p:spPr>
          <a:xfrm>
            <a:off x="323528" y="1196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No optimization</a:t>
            </a:r>
            <a:endParaRPr lang="en-GB" sz="1200" dirty="0"/>
          </a:p>
        </p:txBody>
      </p:sp>
      <p:grpSp>
        <p:nvGrpSpPr>
          <p:cNvPr id="1216" name="Group 1215"/>
          <p:cNvGrpSpPr/>
          <p:nvPr/>
        </p:nvGrpSpPr>
        <p:grpSpPr>
          <a:xfrm>
            <a:off x="4016010" y="1772816"/>
            <a:ext cx="1204062" cy="288032"/>
            <a:chOff x="179512" y="1844824"/>
            <a:chExt cx="1204062" cy="288032"/>
          </a:xfrm>
        </p:grpSpPr>
        <p:grpSp>
          <p:nvGrpSpPr>
            <p:cNvPr id="121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2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1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19" name="Rounded Rectangle 121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220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50" name="Rounded Rectangle 12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1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38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9" name="Rounded Rectangle 12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2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235" name="Rounded Rectangle 12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3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4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231" name="Rounded Rectangle 1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2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26" name="Rounded Rectangle 1225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268" name="Straight Connector 1267"/>
          <p:cNvCxnSpPr/>
          <p:nvPr/>
        </p:nvCxnSpPr>
        <p:spPr>
          <a:xfrm>
            <a:off x="16196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>
            <a:off x="269979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284380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392392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>
            <a:off x="514806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/>
          <p:cNvCxnSpPr/>
          <p:nvPr/>
        </p:nvCxnSpPr>
        <p:spPr>
          <a:xfrm>
            <a:off x="529208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/>
          <p:cNvCxnSpPr/>
          <p:nvPr/>
        </p:nvCxnSpPr>
        <p:spPr>
          <a:xfrm>
            <a:off x="637220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/>
          <p:cNvCxnSpPr/>
          <p:nvPr/>
        </p:nvCxnSpPr>
        <p:spPr>
          <a:xfrm>
            <a:off x="651621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/>
          <p:cNvCxnSpPr/>
          <p:nvPr/>
        </p:nvCxnSpPr>
        <p:spPr>
          <a:xfrm>
            <a:off x="759633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/>
          <p:nvPr/>
        </p:nvCxnSpPr>
        <p:spPr>
          <a:xfrm>
            <a:off x="774035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>
            <a:off x="88204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>
            <a:off x="161967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/>
          <p:nvPr/>
        </p:nvCxnSpPr>
        <p:spPr>
          <a:xfrm>
            <a:off x="2843808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>
            <a:off x="4067944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/>
          <p:nvPr/>
        </p:nvCxnSpPr>
        <p:spPr>
          <a:xfrm>
            <a:off x="5292080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/>
          <p:nvPr/>
        </p:nvCxnSpPr>
        <p:spPr>
          <a:xfrm>
            <a:off x="6516216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>
            <a:off x="774035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7" name="Oval 1286"/>
          <p:cNvSpPr/>
          <p:nvPr/>
        </p:nvSpPr>
        <p:spPr>
          <a:xfrm>
            <a:off x="1979712" y="2204864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288" name="Oval 1287"/>
          <p:cNvSpPr/>
          <p:nvPr/>
        </p:nvSpPr>
        <p:spPr>
          <a:xfrm>
            <a:off x="3131840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1289" name="Oval 1288"/>
          <p:cNvSpPr/>
          <p:nvPr/>
        </p:nvSpPr>
        <p:spPr>
          <a:xfrm>
            <a:off x="6876256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1290" name="Oval 1289"/>
          <p:cNvSpPr/>
          <p:nvPr/>
        </p:nvSpPr>
        <p:spPr>
          <a:xfrm>
            <a:off x="4427984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1291" name="Oval 1290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1292" name="Oval 1291"/>
          <p:cNvSpPr/>
          <p:nvPr/>
        </p:nvSpPr>
        <p:spPr>
          <a:xfrm>
            <a:off x="810039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1306" name="TextBox 1305"/>
          <p:cNvSpPr txBox="1"/>
          <p:nvPr/>
        </p:nvSpPr>
        <p:spPr>
          <a:xfrm>
            <a:off x="2515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optimization</a:t>
            </a:r>
            <a:endParaRPr lang="en-GB" sz="1200" dirty="0"/>
          </a:p>
        </p:txBody>
      </p:sp>
      <p:grpSp>
        <p:nvGrpSpPr>
          <p:cNvPr id="1307" name="Group 1306"/>
          <p:cNvGrpSpPr/>
          <p:nvPr/>
        </p:nvGrpSpPr>
        <p:grpSpPr>
          <a:xfrm>
            <a:off x="1566000" y="3872081"/>
            <a:ext cx="1204062" cy="288032"/>
            <a:chOff x="179512" y="1844824"/>
            <a:chExt cx="1204062" cy="288032"/>
          </a:xfrm>
        </p:grpSpPr>
        <p:grpSp>
          <p:nvGrpSpPr>
            <p:cNvPr id="1308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09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0" name="Rounded Rectangle 1309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11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3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7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4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41" name="Rounded Rectangle 134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2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2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29" name="Group 1328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30" name="Rounded Rectangle 132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3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326" name="Rounded Rectangle 13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4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324" name="Rounded Rectangle 132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5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322" name="Rounded Rectangle 132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6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3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7" name="Rounded Rectangle 131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940152" y="3872081"/>
            <a:ext cx="1203475" cy="288032"/>
            <a:chOff x="5004048" y="1844824"/>
            <a:chExt cx="1203475" cy="288032"/>
          </a:xfrm>
        </p:grpSpPr>
        <p:grpSp>
          <p:nvGrpSpPr>
            <p:cNvPr id="1487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53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88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5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89" name="Rounded Rectangle 1488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90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0" name="Rounded Rectangle 15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1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0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0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09" name="Rounded Rectangle 150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2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505" name="Rounded Rectangle 150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3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503" name="Rounded Rectangle 150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4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501" name="Rounded Rectangle 150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5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14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96" name="Rounded Rectangle 1495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91" name="Group 18"/>
          <p:cNvGrpSpPr/>
          <p:nvPr/>
        </p:nvGrpSpPr>
        <p:grpSpPr>
          <a:xfrm>
            <a:off x="2627784" y="4006660"/>
            <a:ext cx="140802" cy="148267"/>
            <a:chOff x="251520" y="1628800"/>
            <a:chExt cx="741462" cy="756475"/>
          </a:xfrm>
        </p:grpSpPr>
        <p:pic>
          <p:nvPicPr>
            <p:cNvPr id="18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8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692" name="Group 23"/>
          <p:cNvGrpSpPr/>
          <p:nvPr/>
        </p:nvGrpSpPr>
        <p:grpSpPr>
          <a:xfrm>
            <a:off x="2791874" y="4006660"/>
            <a:ext cx="140802" cy="148267"/>
            <a:chOff x="251520" y="1628800"/>
            <a:chExt cx="741462" cy="756475"/>
          </a:xfrm>
        </p:grpSpPr>
        <p:pic>
          <p:nvPicPr>
            <p:cNvPr id="18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703" name="Group 147"/>
          <p:cNvGrpSpPr/>
          <p:nvPr/>
        </p:nvGrpSpPr>
        <p:grpSpPr>
          <a:xfrm>
            <a:off x="2972276" y="3893752"/>
            <a:ext cx="304892" cy="261174"/>
            <a:chOff x="251520" y="2780928"/>
            <a:chExt cx="1605558" cy="1332539"/>
          </a:xfrm>
        </p:grpSpPr>
        <p:grpSp>
          <p:nvGrpSpPr>
            <p:cNvPr id="181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8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9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8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29" name="Rounded Rectangle 182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19" name="Group 161"/>
          <p:cNvGrpSpPr/>
          <p:nvPr/>
        </p:nvGrpSpPr>
        <p:grpSpPr>
          <a:xfrm>
            <a:off x="3316767" y="3893752"/>
            <a:ext cx="304892" cy="261174"/>
            <a:chOff x="251520" y="2780928"/>
            <a:chExt cx="1605558" cy="1332539"/>
          </a:xfrm>
        </p:grpSpPr>
        <p:grpSp>
          <p:nvGrpSpPr>
            <p:cNvPr id="176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7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69" name="Group 881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7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76" name="Rounded Rectangle 177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20" name="Group 432"/>
          <p:cNvGrpSpPr/>
          <p:nvPr/>
        </p:nvGrpSpPr>
        <p:grpSpPr>
          <a:xfrm>
            <a:off x="2800038" y="3872081"/>
            <a:ext cx="73811" cy="86943"/>
            <a:chOff x="395536" y="5373216"/>
            <a:chExt cx="576064" cy="648072"/>
          </a:xfrm>
        </p:grpSpPr>
        <p:sp>
          <p:nvSpPr>
            <p:cNvPr id="1766" name="Rounded Rectangle 176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7" name="Oval 176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0" name="Group 435"/>
          <p:cNvGrpSpPr/>
          <p:nvPr/>
        </p:nvGrpSpPr>
        <p:grpSpPr>
          <a:xfrm>
            <a:off x="3169128" y="3872081"/>
            <a:ext cx="73811" cy="86943"/>
            <a:chOff x="395536" y="5373216"/>
            <a:chExt cx="576064" cy="648072"/>
          </a:xfrm>
        </p:grpSpPr>
        <p:sp>
          <p:nvSpPr>
            <p:cNvPr id="1758" name="Rounded Rectangle 1757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0" name="Oval 175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1" name="Group 438"/>
          <p:cNvGrpSpPr/>
          <p:nvPr/>
        </p:nvGrpSpPr>
        <p:grpSpPr>
          <a:xfrm>
            <a:off x="3513619" y="3872081"/>
            <a:ext cx="73811" cy="86943"/>
            <a:chOff x="395536" y="5373216"/>
            <a:chExt cx="576064" cy="648072"/>
          </a:xfrm>
        </p:grpSpPr>
        <p:sp>
          <p:nvSpPr>
            <p:cNvPr id="1756" name="Rounded Rectangle 175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57" name="Oval 175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49" name="Group 18"/>
          <p:cNvGrpSpPr/>
          <p:nvPr/>
        </p:nvGrpSpPr>
        <p:grpSpPr>
          <a:xfrm>
            <a:off x="3691044" y="4011846"/>
            <a:ext cx="140802" cy="148267"/>
            <a:chOff x="251520" y="1628800"/>
            <a:chExt cx="741462" cy="756475"/>
          </a:xfrm>
        </p:grpSpPr>
        <p:pic>
          <p:nvPicPr>
            <p:cNvPr id="17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50" name="Rounded Rectangle 1749"/>
          <p:cNvSpPr/>
          <p:nvPr/>
        </p:nvSpPr>
        <p:spPr>
          <a:xfrm>
            <a:off x="3718392" y="3898939"/>
            <a:ext cx="68371" cy="705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886" name="Group 1885"/>
          <p:cNvGrpSpPr/>
          <p:nvPr/>
        </p:nvGrpSpPr>
        <p:grpSpPr>
          <a:xfrm>
            <a:off x="4736090" y="3872081"/>
            <a:ext cx="1204062" cy="288032"/>
            <a:chOff x="179512" y="1844824"/>
            <a:chExt cx="1204062" cy="288032"/>
          </a:xfrm>
        </p:grpSpPr>
        <p:grpSp>
          <p:nvGrpSpPr>
            <p:cNvPr id="188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20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8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2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9" name="Rounded Rectangle 188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96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9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9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98" name="Rounded Rectangle 199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7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74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75" name="Rounded Rectangle 197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8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970" name="Rounded Rectangle 196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9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968" name="Rounded Rectangle 19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0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949" name="Rounded Rectangle 19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9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11" name="Rounded Rectangle 191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7236296" y="3872081"/>
            <a:ext cx="1145794" cy="288032"/>
            <a:chOff x="4932040" y="2348880"/>
            <a:chExt cx="1145794" cy="288032"/>
          </a:xfrm>
        </p:grpSpPr>
        <p:grpSp>
          <p:nvGrpSpPr>
            <p:cNvPr id="2075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2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76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2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77" name="Rounded Rectangle 2076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078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10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0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08" name="Rounded Rectangle 210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79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09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9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97" name="Rounded Rectangle 209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80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2093" name="Rounded Rectangle 209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1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2091" name="Rounded Rectangle 209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2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2089" name="Rounded Rectangle 208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2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84" name="Rounded Rectangle 2083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26" name="Group 18"/>
          <p:cNvGrpSpPr/>
          <p:nvPr/>
        </p:nvGrpSpPr>
        <p:grpSpPr>
          <a:xfrm>
            <a:off x="3693600" y="4006660"/>
            <a:ext cx="140802" cy="148267"/>
            <a:chOff x="251520" y="1628800"/>
            <a:chExt cx="741462" cy="756475"/>
          </a:xfrm>
        </p:grpSpPr>
        <p:pic>
          <p:nvPicPr>
            <p:cNvPr id="2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7" name="Group 23"/>
          <p:cNvGrpSpPr/>
          <p:nvPr/>
        </p:nvGrpSpPr>
        <p:grpSpPr>
          <a:xfrm>
            <a:off x="3857690" y="4006660"/>
            <a:ext cx="140802" cy="148267"/>
            <a:chOff x="251520" y="1628800"/>
            <a:chExt cx="741462" cy="756475"/>
          </a:xfrm>
        </p:grpSpPr>
        <p:pic>
          <p:nvPicPr>
            <p:cNvPr id="21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9" name="Group 147"/>
          <p:cNvGrpSpPr/>
          <p:nvPr/>
        </p:nvGrpSpPr>
        <p:grpSpPr>
          <a:xfrm>
            <a:off x="4038092" y="3893752"/>
            <a:ext cx="304892" cy="261174"/>
            <a:chOff x="251520" y="2780928"/>
            <a:chExt cx="1605558" cy="1332539"/>
          </a:xfrm>
        </p:grpSpPr>
        <p:grpSp>
          <p:nvGrpSpPr>
            <p:cNvPr id="2157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58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59" name="Rounded Rectangle 215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0" name="Group 161"/>
          <p:cNvGrpSpPr/>
          <p:nvPr/>
        </p:nvGrpSpPr>
        <p:grpSpPr>
          <a:xfrm>
            <a:off x="4382583" y="3893752"/>
            <a:ext cx="304892" cy="261174"/>
            <a:chOff x="251520" y="2780928"/>
            <a:chExt cx="1605558" cy="1332539"/>
          </a:xfrm>
        </p:grpSpPr>
        <p:grpSp>
          <p:nvGrpSpPr>
            <p:cNvPr id="2146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47" name="Group 932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48" name="Rounded Rectangle 2147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1" name="Group 432"/>
          <p:cNvGrpSpPr/>
          <p:nvPr/>
        </p:nvGrpSpPr>
        <p:grpSpPr>
          <a:xfrm>
            <a:off x="3865854" y="3872081"/>
            <a:ext cx="73811" cy="86943"/>
            <a:chOff x="395536" y="5373216"/>
            <a:chExt cx="576064" cy="648072"/>
          </a:xfrm>
        </p:grpSpPr>
        <p:sp>
          <p:nvSpPr>
            <p:cNvPr id="2144" name="Rounded Rectangle 2143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5" name="Oval 2144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2" name="Group 435"/>
          <p:cNvGrpSpPr/>
          <p:nvPr/>
        </p:nvGrpSpPr>
        <p:grpSpPr>
          <a:xfrm>
            <a:off x="4234944" y="3872081"/>
            <a:ext cx="73811" cy="86943"/>
            <a:chOff x="395536" y="5373216"/>
            <a:chExt cx="576064" cy="648072"/>
          </a:xfrm>
        </p:grpSpPr>
        <p:sp>
          <p:nvSpPr>
            <p:cNvPr id="2142" name="Rounded Rectangle 2141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3" name="Oval 2142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3" name="Group 438"/>
          <p:cNvGrpSpPr/>
          <p:nvPr/>
        </p:nvGrpSpPr>
        <p:grpSpPr>
          <a:xfrm>
            <a:off x="4579435" y="3872081"/>
            <a:ext cx="73811" cy="86943"/>
            <a:chOff x="395536" y="5373216"/>
            <a:chExt cx="576064" cy="648072"/>
          </a:xfrm>
        </p:grpSpPr>
        <p:sp>
          <p:nvSpPr>
            <p:cNvPr id="2140" name="Rounded Rectangle 213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1" name="Oval 214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4" name="Group 18"/>
          <p:cNvGrpSpPr/>
          <p:nvPr/>
        </p:nvGrpSpPr>
        <p:grpSpPr>
          <a:xfrm>
            <a:off x="4756860" y="4011846"/>
            <a:ext cx="140802" cy="148267"/>
            <a:chOff x="251520" y="1628800"/>
            <a:chExt cx="741462" cy="756475"/>
          </a:xfrm>
        </p:grpSpPr>
        <p:pic>
          <p:nvPicPr>
            <p:cNvPr id="213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cxnSp>
        <p:nvCxnSpPr>
          <p:cNvPr id="2176" name="Straight Connector 2175"/>
          <p:cNvCxnSpPr/>
          <p:nvPr/>
        </p:nvCxnSpPr>
        <p:spPr>
          <a:xfrm>
            <a:off x="161967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Straight Connector 2176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Connector 2177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Straight Connector 2179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600582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Straight Connector 2182"/>
          <p:cNvCxnSpPr/>
          <p:nvPr/>
        </p:nvCxnSpPr>
        <p:spPr>
          <a:xfrm>
            <a:off x="708594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Straight Connector 2183"/>
          <p:cNvCxnSpPr/>
          <p:nvPr/>
        </p:nvCxnSpPr>
        <p:spPr>
          <a:xfrm>
            <a:off x="478169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586181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Straight Connector 2185"/>
          <p:cNvCxnSpPr/>
          <p:nvPr/>
        </p:nvCxnSpPr>
        <p:spPr>
          <a:xfrm>
            <a:off x="722996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7" name="Straight Connector 2186"/>
          <p:cNvCxnSpPr/>
          <p:nvPr/>
        </p:nvCxnSpPr>
        <p:spPr>
          <a:xfrm>
            <a:off x="831008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161967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Straight Connector 2188"/>
          <p:cNvCxnSpPr/>
          <p:nvPr/>
        </p:nvCxnSpPr>
        <p:spPr>
          <a:xfrm>
            <a:off x="269979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Straight Connector 2189"/>
          <p:cNvCxnSpPr/>
          <p:nvPr/>
        </p:nvCxnSpPr>
        <p:spPr>
          <a:xfrm>
            <a:off x="377991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6005826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Straight Connector 2191"/>
          <p:cNvCxnSpPr/>
          <p:nvPr/>
        </p:nvCxnSpPr>
        <p:spPr>
          <a:xfrm>
            <a:off x="4781690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Straight Connector 2192"/>
          <p:cNvCxnSpPr/>
          <p:nvPr/>
        </p:nvCxnSpPr>
        <p:spPr>
          <a:xfrm>
            <a:off x="722996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4" name="Oval 2193"/>
          <p:cNvSpPr/>
          <p:nvPr/>
        </p:nvSpPr>
        <p:spPr>
          <a:xfrm>
            <a:off x="1979712" y="4304129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2195" name="Oval 2194"/>
          <p:cNvSpPr/>
          <p:nvPr/>
        </p:nvSpPr>
        <p:spPr>
          <a:xfrm>
            <a:off x="2987824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96" name="Oval 2195"/>
          <p:cNvSpPr/>
          <p:nvPr/>
        </p:nvSpPr>
        <p:spPr>
          <a:xfrm>
            <a:off x="5141730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97" name="Oval 2196"/>
          <p:cNvSpPr/>
          <p:nvPr/>
        </p:nvSpPr>
        <p:spPr>
          <a:xfrm>
            <a:off x="4139952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98" name="Oval 2197"/>
          <p:cNvSpPr/>
          <p:nvPr/>
        </p:nvSpPr>
        <p:spPr>
          <a:xfrm>
            <a:off x="6293858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99" name="Oval 2198"/>
          <p:cNvSpPr/>
          <p:nvPr/>
        </p:nvSpPr>
        <p:spPr>
          <a:xfrm>
            <a:off x="7590002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200" name="Block Arc 2199"/>
          <p:cNvSpPr/>
          <p:nvPr/>
        </p:nvSpPr>
        <p:spPr>
          <a:xfrm>
            <a:off x="2699792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1" name="Block Arc 2200"/>
          <p:cNvSpPr/>
          <p:nvPr/>
        </p:nvSpPr>
        <p:spPr>
          <a:xfrm>
            <a:off x="3923928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2" name="TextBox 2201"/>
          <p:cNvSpPr txBox="1"/>
          <p:nvPr/>
        </p:nvSpPr>
        <p:spPr>
          <a:xfrm>
            <a:off x="2051720" y="5024209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Switching buffers with the same conditions in order to put them together</a:t>
            </a:r>
          </a:p>
          <a:p>
            <a:r>
              <a:rPr lang="en-US" sz="1200" dirty="0" smtClean="0"/>
              <a:t>Data Collections are overlapping to avoid the extra buffer measurement</a:t>
            </a:r>
            <a:endParaRPr lang="en-GB" sz="1200" dirty="0"/>
          </a:p>
        </p:txBody>
      </p:sp>
      <p:sp>
        <p:nvSpPr>
          <p:cNvPr id="2203" name="TextBox 2202"/>
          <p:cNvSpPr txBox="1"/>
          <p:nvPr/>
        </p:nvSpPr>
        <p:spPr>
          <a:xfrm>
            <a:off x="1763688" y="2780928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Problem is that we measure twice the same buffer </a:t>
            </a:r>
            <a:endParaRPr lang="en-GB" sz="1200" dirty="0"/>
          </a:p>
        </p:txBody>
      </p:sp>
      <p:cxnSp>
        <p:nvCxnSpPr>
          <p:cNvPr id="2205" name="Straight Arrow Connector 2204"/>
          <p:cNvCxnSpPr/>
          <p:nvPr/>
        </p:nvCxnSpPr>
        <p:spPr>
          <a:xfrm flipH="1">
            <a:off x="5580112" y="2564904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13" name="Straight Arrow Connector 2212"/>
          <p:cNvCxnSpPr/>
          <p:nvPr/>
        </p:nvCxnSpPr>
        <p:spPr>
          <a:xfrm flipV="1">
            <a:off x="2771800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4" name="Straight Arrow Connector 2213"/>
          <p:cNvCxnSpPr/>
          <p:nvPr/>
        </p:nvCxnSpPr>
        <p:spPr>
          <a:xfrm flipV="1">
            <a:off x="399593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6" name="Straight Connector 2215"/>
          <p:cNvCxnSpPr/>
          <p:nvPr/>
        </p:nvCxnSpPr>
        <p:spPr>
          <a:xfrm>
            <a:off x="827584" y="544522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Straight Arrow Connector 2217"/>
          <p:cNvCxnSpPr/>
          <p:nvPr/>
        </p:nvCxnSpPr>
        <p:spPr>
          <a:xfrm>
            <a:off x="827584" y="6381328"/>
            <a:ext cx="64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9" name="TextBox 2218"/>
          <p:cNvSpPr txBox="1"/>
          <p:nvPr/>
        </p:nvSpPr>
        <p:spPr>
          <a:xfrm>
            <a:off x="6550017" y="63093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2483768" y="83671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collected with buffer </a:t>
            </a:r>
            <a:r>
              <a:rPr lang="en-GB" sz="1200" dirty="0" smtClean="0"/>
              <a:t>optimization</a:t>
            </a:r>
            <a:endParaRPr lang="en-GB" sz="1200" dirty="0"/>
          </a:p>
        </p:txBody>
      </p:sp>
      <p:grpSp>
        <p:nvGrpSpPr>
          <p:cNvPr id="3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4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9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2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31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1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46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35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7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8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59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3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7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6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72" name="Group 1351"/>
          <p:cNvGrpSpPr/>
          <p:nvPr/>
        </p:nvGrpSpPr>
        <p:grpSpPr>
          <a:xfrm>
            <a:off x="1845700" y="4499828"/>
            <a:ext cx="4094452" cy="369332"/>
            <a:chOff x="1547664" y="4869160"/>
            <a:chExt cx="4094452" cy="369332"/>
          </a:xfrm>
        </p:grpSpPr>
        <p:grpSp>
          <p:nvGrpSpPr>
            <p:cNvPr id="1373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2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8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2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42" name="Rounded Rectangle 124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81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8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8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1" name="Rounded Rectangle 12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8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9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9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20" name="Rounded Rectangle 12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0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213" name="Rounded Rectangle 12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0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211" name="Rounded Rectangle 121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209" name="Rounded Rectangle 120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433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434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36" name="Rounded Rectangle 1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4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25" name="Rounded Rectangle 132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6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14" name="Rounded Rectangle 131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46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7" name="Rounded Rectangle 130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8" name="Oval 130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3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5" name="Rounded Rectangle 130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6" name="Oval 130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3" name="Rounded Rectangle 130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4" name="Oval 130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45" name="TextBox 1344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47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1" name="Rounded Rectangle 135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71" name="Group 1352"/>
          <p:cNvGrpSpPr/>
          <p:nvPr/>
        </p:nvGrpSpPr>
        <p:grpSpPr>
          <a:xfrm>
            <a:off x="1835696" y="3419708"/>
            <a:ext cx="4094452" cy="369332"/>
            <a:chOff x="1547664" y="4869160"/>
            <a:chExt cx="4094452" cy="369332"/>
          </a:xfrm>
        </p:grpSpPr>
        <p:grpSp>
          <p:nvGrpSpPr>
            <p:cNvPr id="147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79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80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8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8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9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9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4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5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7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8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9" name="Group 1451"/>
          <p:cNvGrpSpPr/>
          <p:nvPr/>
        </p:nvGrpSpPr>
        <p:grpSpPr>
          <a:xfrm>
            <a:off x="1763688" y="4005064"/>
            <a:ext cx="4094452" cy="369332"/>
            <a:chOff x="1547664" y="4869160"/>
            <a:chExt cx="4094452" cy="369332"/>
          </a:xfrm>
        </p:grpSpPr>
        <p:grpSp>
          <p:nvGrpSpPr>
            <p:cNvPr id="18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55" name="Rounded Rectangle 1454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34" name="Rounded Rectangle 15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3" name="Rounded Rectangle 152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8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519" name="Rounded Rectangle 151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517" name="Rounded Rectangle 15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515" name="Rounded Rectangle 15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04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0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06" name="Rounded Rectangle 150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3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95" name="Rounded Rectangle 149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5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5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84" name="Rounded Rectangle 148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5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7" name="Rounded Rectangle 147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8" name="Oval 147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5" name="Rounded Rectangle 14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6" name="Oval 14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3" name="Rounded Rectangle 14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4" name="Oval 14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462" name="TextBox 1461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5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4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64" name="Rounded Rectangle 1463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60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6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68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69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7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8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8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5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5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5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5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0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3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26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26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7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27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7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7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80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0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0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8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89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5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314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1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32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6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1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9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7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1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03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1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2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8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204864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Group 838"/>
          <p:cNvGrpSpPr/>
          <p:nvPr/>
        </p:nvGrpSpPr>
        <p:grpSpPr>
          <a:xfrm>
            <a:off x="5724128" y="2204864"/>
            <a:ext cx="144016" cy="360040"/>
            <a:chOff x="5796136" y="5157192"/>
            <a:chExt cx="144016" cy="360040"/>
          </a:xfrm>
        </p:grpSpPr>
        <p:cxnSp>
          <p:nvCxnSpPr>
            <p:cNvPr id="834" name="Straight Connector 833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5724128" y="1628800"/>
            <a:ext cx="144016" cy="360040"/>
            <a:chOff x="5796136" y="5157192"/>
            <a:chExt cx="144016" cy="360040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9" name="TextBox 858"/>
          <p:cNvSpPr txBox="1"/>
          <p:nvPr/>
        </p:nvSpPr>
        <p:spPr>
          <a:xfrm>
            <a:off x="304721" y="5373216"/>
            <a:ext cx="883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Because buffer for macromolecules A, B and C are the same no an extra buffer measurement is necessary between their data collections when measured sequentially</a:t>
            </a:r>
            <a:endParaRPr lang="en-GB" sz="1000" dirty="0"/>
          </a:p>
        </p:txBody>
      </p:sp>
      <p:grpSp>
        <p:nvGrpSpPr>
          <p:cNvPr id="841" name="Group 840"/>
          <p:cNvGrpSpPr/>
          <p:nvPr/>
        </p:nvGrpSpPr>
        <p:grpSpPr>
          <a:xfrm>
            <a:off x="5724128" y="2708920"/>
            <a:ext cx="144016" cy="360040"/>
            <a:chOff x="5796136" y="5157192"/>
            <a:chExt cx="144016" cy="360040"/>
          </a:xfrm>
        </p:grpSpPr>
        <p:cxnSp>
          <p:nvCxnSpPr>
            <p:cNvPr id="842" name="Straight Connector 841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79512" y="4149080"/>
            <a:ext cx="8784976" cy="23762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23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3140968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52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60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9168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1176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3184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5192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208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1216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3224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5232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7240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92480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328" y="3429000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July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971600" y="34290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Aug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9672" y="342900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Sep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91568" y="3429000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Oct.</a:t>
            </a:r>
            <a:endParaRPr lang="en-GB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11648" y="342900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Nov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1728" y="34290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Dec</a:t>
            </a:r>
            <a:endParaRPr lang="en-GB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51808" y="342900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Jan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342900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Feb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152" y="3429000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Mar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12048" y="34290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Apr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432128" y="342900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May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208" y="342900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June</a:t>
            </a:r>
            <a:endParaRPr lang="en-GB" sz="1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7504" y="508518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5536" y="4437112"/>
            <a:ext cx="7870791" cy="1640820"/>
            <a:chOff x="229601" y="332656"/>
            <a:chExt cx="7870791" cy="164082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763688" y="9087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644008" y="9087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95536" y="33265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July</a:t>
              </a:r>
              <a:endParaRPr lang="en-GB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87824" y="33265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Aug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6176" y="33265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Sep</a:t>
              </a:r>
              <a:endParaRPr lang="en-GB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100392" y="9087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627784" y="764704"/>
              <a:ext cx="194421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Holydays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99592" y="764704"/>
              <a:ext cx="792088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RFF</a:t>
              </a:r>
              <a:endParaRPr lang="en-GB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032295">
              <a:off x="229601" y="1617130"/>
              <a:ext cx="1334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Request For Feedback</a:t>
              </a:r>
              <a:endParaRPr lang="en-GB" sz="1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5696" y="764704"/>
              <a:ext cx="72008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BM29</a:t>
              </a:r>
              <a:endParaRPr lang="en-GB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19032295">
              <a:off x="1102659" y="1666269"/>
              <a:ext cx="1266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Installation on BM29</a:t>
              </a:r>
              <a:endParaRPr lang="en-GB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8024" y="980728"/>
              <a:ext cx="792088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WOF</a:t>
              </a:r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9032295">
              <a:off x="4031088" y="1727255"/>
              <a:ext cx="1446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Work on feedback if any</a:t>
              </a:r>
              <a:endParaRPr lang="en-GB" sz="1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88024" y="692696"/>
              <a:ext cx="1872208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DC Analysis</a:t>
              </a:r>
              <a:endParaRPr lang="en-GB" sz="11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32240" y="692696"/>
              <a:ext cx="1296144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DC  Imp</a:t>
              </a:r>
              <a:endParaRPr lang="en-GB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9032295">
              <a:off x="6346652" y="1554379"/>
              <a:ext cx="13612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Implementation of WS</a:t>
              </a:r>
              <a:endParaRPr lang="en-GB" sz="1000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611560" y="3068960"/>
            <a:ext cx="1800200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Arrow Connector 62"/>
          <p:cNvCxnSpPr>
            <a:stCxn id="61" idx="2"/>
          </p:cNvCxnSpPr>
          <p:nvPr/>
        </p:nvCxnSpPr>
        <p:spPr>
          <a:xfrm>
            <a:off x="1511660" y="3284984"/>
            <a:ext cx="25202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483768" y="3068960"/>
            <a:ext cx="1008112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3563888" y="3068960"/>
            <a:ext cx="1008112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 rot="19032295">
            <a:off x="2450836" y="2052467"/>
            <a:ext cx="2273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Implementing WUI from Data Collection</a:t>
            </a:r>
            <a:endParaRPr lang="en-GB" sz="1000" dirty="0"/>
          </a:p>
        </p:txBody>
      </p:sp>
      <p:sp>
        <p:nvSpPr>
          <p:cNvPr id="67" name="TextBox 66"/>
          <p:cNvSpPr txBox="1"/>
          <p:nvPr/>
        </p:nvSpPr>
        <p:spPr>
          <a:xfrm rot="19032295">
            <a:off x="3819229" y="2468964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Analysis</a:t>
            </a:r>
            <a:endParaRPr lang="en-GB" sz="1000" dirty="0"/>
          </a:p>
        </p:txBody>
      </p:sp>
      <p:sp>
        <p:nvSpPr>
          <p:cNvPr id="68" name="Multiply 67"/>
          <p:cNvSpPr/>
          <p:nvPr/>
        </p:nvSpPr>
        <p:spPr>
          <a:xfrm>
            <a:off x="4788024" y="2924944"/>
            <a:ext cx="360040" cy="360040"/>
          </a:xfrm>
          <a:prstGeom prst="mathMultipl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 rot="19032295">
            <a:off x="4584417" y="1616496"/>
            <a:ext cx="323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Minimal version </a:t>
            </a:r>
            <a:r>
              <a:rPr lang="en-US" sz="1000" dirty="0" err="1" smtClean="0"/>
              <a:t>ESRFcentric</a:t>
            </a:r>
            <a:r>
              <a:rPr lang="en-US" sz="1000" dirty="0" smtClean="0"/>
              <a:t> (but not too much) for testing</a:t>
            </a:r>
            <a:endParaRPr lang="en-GB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9552" y="83671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P2 will comprises data collections of:</a:t>
            </a:r>
          </a:p>
          <a:p>
            <a:r>
              <a:rPr lang="en-GB" sz="1200" dirty="0" smtClean="0"/>
              <a:t>The </a:t>
            </a:r>
            <a:r>
              <a:rPr lang="en-GB" sz="1200" dirty="0" err="1" smtClean="0"/>
              <a:t>trimeric</a:t>
            </a:r>
            <a:r>
              <a:rPr lang="en-GB" sz="1200" dirty="0" smtClean="0"/>
              <a:t> assembly ABC (same conditions as for P1)</a:t>
            </a:r>
          </a:p>
          <a:p>
            <a:r>
              <a:rPr lang="en-GB" sz="1200" dirty="0" smtClean="0"/>
              <a:t>Plus a data collection for each buffer condition (</a:t>
            </a:r>
            <a:r>
              <a:rPr lang="en-GB" sz="1200" dirty="0" err="1" smtClean="0"/>
              <a:t>Ligands</a:t>
            </a:r>
            <a:r>
              <a:rPr lang="en-GB" sz="1200" dirty="0" smtClean="0"/>
              <a:t> and additives required for activity and /or  non hydrolysable homologues to isolate the various stages of the reaction). </a:t>
            </a:r>
          </a:p>
          <a:p>
            <a:endParaRPr lang="en-GB" sz="1200" dirty="0" smtClean="0"/>
          </a:p>
          <a:p>
            <a:r>
              <a:rPr lang="en-GB" sz="1200" dirty="0" smtClean="0"/>
              <a:t>Thus the macromolecule ABC will have an additional  n*3 samples where n is the number of buffer conditions that need to be measured.</a:t>
            </a:r>
            <a:endParaRPr lang="en-GB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09" name="Oval 208"/>
          <p:cNvSpPr/>
          <p:nvPr/>
        </p:nvSpPr>
        <p:spPr>
          <a:xfrm>
            <a:off x="133164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0" name="Oval 209"/>
          <p:cNvSpPr/>
          <p:nvPr/>
        </p:nvSpPr>
        <p:spPr>
          <a:xfrm>
            <a:off x="97160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1" name="Oval 210"/>
          <p:cNvSpPr/>
          <p:nvPr/>
        </p:nvSpPr>
        <p:spPr>
          <a:xfrm>
            <a:off x="1115616" y="28529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125963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89959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4766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424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2051720" y="3789040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6774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267744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8782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79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860032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9992" y="27089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2267744" y="4437112"/>
            <a:ext cx="1512168" cy="432048"/>
            <a:chOff x="2267744" y="5517232"/>
            <a:chExt cx="1512168" cy="432048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233975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c1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4644008" y="3789040"/>
            <a:ext cx="194421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B2</a:t>
            </a:r>
            <a:endParaRPr lang="en-GB" sz="10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860032" y="4437112"/>
            <a:ext cx="1512168" cy="432048"/>
            <a:chOff x="2267744" y="5517232"/>
            <a:chExt cx="1512168" cy="432048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86003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c2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486003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8011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30019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54766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79712" y="2636912"/>
            <a:ext cx="133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measurements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915816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563888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2" name="Oval 61"/>
          <p:cNvSpPr/>
          <p:nvPr/>
        </p:nvSpPr>
        <p:spPr>
          <a:xfrm>
            <a:off x="4788024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5" name="Oval 64"/>
          <p:cNvSpPr/>
          <p:nvPr/>
        </p:nvSpPr>
        <p:spPr>
          <a:xfrm>
            <a:off x="5508104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7" name="Oval 66"/>
          <p:cNvSpPr/>
          <p:nvPr/>
        </p:nvSpPr>
        <p:spPr>
          <a:xfrm>
            <a:off x="6156176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530120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ABC_B1_10_4C</a:t>
            </a:r>
          </a:p>
          <a:p>
            <a:r>
              <a:rPr lang="en-US" dirty="0" smtClean="0"/>
              <a:t>ABC_B1_30_4C</a:t>
            </a:r>
          </a:p>
          <a:p>
            <a:r>
              <a:rPr lang="en-US" dirty="0" smtClean="0"/>
              <a:t>ABC_B1_50_4C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530120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ABC_B2_10_10C</a:t>
            </a:r>
          </a:p>
          <a:p>
            <a:r>
              <a:rPr lang="en-US" dirty="0" smtClean="0"/>
              <a:t>ABC_B2_30_10C</a:t>
            </a:r>
          </a:p>
          <a:p>
            <a:r>
              <a:rPr lang="en-US" dirty="0" smtClean="0"/>
              <a:t>ABC_B2_50_10C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538" name="Group 537"/>
          <p:cNvGrpSpPr/>
          <p:nvPr/>
        </p:nvGrpSpPr>
        <p:grpSpPr>
          <a:xfrm>
            <a:off x="1173833" y="3752645"/>
            <a:ext cx="7502623" cy="1044507"/>
            <a:chOff x="1115616" y="1988840"/>
            <a:chExt cx="7502623" cy="1044507"/>
          </a:xfrm>
        </p:grpSpPr>
        <p:cxnSp>
          <p:nvCxnSpPr>
            <p:cNvPr id="316" name="Straight Arrow Connector 315"/>
            <p:cNvCxnSpPr/>
            <p:nvPr/>
          </p:nvCxnSpPr>
          <p:spPr>
            <a:xfrm>
              <a:off x="1115616" y="278092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417"/>
            <p:cNvGrpSpPr/>
            <p:nvPr/>
          </p:nvGrpSpPr>
          <p:grpSpPr>
            <a:xfrm>
              <a:off x="1907704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1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296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9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7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7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6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3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19" name="Group 418"/>
            <p:cNvGrpSpPr/>
            <p:nvPr/>
          </p:nvGrpSpPr>
          <p:grpSpPr>
            <a:xfrm>
              <a:off x="3851920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20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46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2" name="Rounded Rectangle 461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21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22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4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5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3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3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3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4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2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2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8" name="Rounded Rectangle 42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6876256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6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50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0" name="Rounded Rectangle 50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9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9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9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8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8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7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sp>
          <p:nvSpPr>
            <p:cNvPr id="515" name="TextBox 514"/>
            <p:cNvSpPr txBox="1"/>
            <p:nvPr/>
          </p:nvSpPr>
          <p:spPr>
            <a:xfrm>
              <a:off x="5940152" y="263691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GB" dirty="0"/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1979712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Box 523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1</a:t>
                </a:r>
                <a:endParaRPr lang="en-GB" sz="1200" dirty="0"/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3923928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2</a:t>
                </a:r>
                <a:endParaRPr lang="en-GB" sz="1200" dirty="0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6948264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3</a:t>
                </a:r>
                <a:endParaRPr lang="en-GB" sz="1200" dirty="0"/>
              </a:p>
            </p:txBody>
          </p:sp>
        </p:grpSp>
      </p:grpSp>
      <p:grpSp>
        <p:nvGrpSpPr>
          <p:cNvPr id="542" name="Group 541"/>
          <p:cNvGrpSpPr/>
          <p:nvPr/>
        </p:nvGrpSpPr>
        <p:grpSpPr>
          <a:xfrm>
            <a:off x="2231752" y="4473128"/>
            <a:ext cx="108000" cy="108000"/>
            <a:chOff x="2087736" y="2771636"/>
            <a:chExt cx="108000" cy="108000"/>
          </a:xfrm>
        </p:grpSpPr>
        <p:sp>
          <p:nvSpPr>
            <p:cNvPr id="540" name="Rounded Rectangle 53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43" name="Rounded Rectangle 542"/>
          <p:cNvSpPr/>
          <p:nvPr/>
        </p:nvSpPr>
        <p:spPr>
          <a:xfrm>
            <a:off x="2771800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4" name="Oval 543"/>
          <p:cNvSpPr/>
          <p:nvPr/>
        </p:nvSpPr>
        <p:spPr>
          <a:xfrm>
            <a:off x="2798800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3275856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6" name="Oval 545"/>
          <p:cNvSpPr/>
          <p:nvPr/>
        </p:nvSpPr>
        <p:spPr>
          <a:xfrm>
            <a:off x="3302856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4211960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4" name="Oval 553"/>
          <p:cNvSpPr/>
          <p:nvPr/>
        </p:nvSpPr>
        <p:spPr>
          <a:xfrm>
            <a:off x="4238960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4716016" y="4437112"/>
            <a:ext cx="108000" cy="108000"/>
            <a:chOff x="4716016" y="4437112"/>
            <a:chExt cx="108000" cy="108000"/>
          </a:xfrm>
        </p:grpSpPr>
        <p:sp>
          <p:nvSpPr>
            <p:cNvPr id="556" name="Rounded Rectangle 55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7" name="Oval 556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59" name="Rounded Rectangle 558"/>
          <p:cNvSpPr/>
          <p:nvPr/>
        </p:nvSpPr>
        <p:spPr>
          <a:xfrm>
            <a:off x="5220072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0" name="Oval 559"/>
          <p:cNvSpPr/>
          <p:nvPr/>
        </p:nvSpPr>
        <p:spPr>
          <a:xfrm>
            <a:off x="524707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2" name="Rounded Rectangle 561"/>
          <p:cNvSpPr/>
          <p:nvPr/>
        </p:nvSpPr>
        <p:spPr>
          <a:xfrm>
            <a:off x="7236296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3" name="Oval 562"/>
          <p:cNvSpPr/>
          <p:nvPr/>
        </p:nvSpPr>
        <p:spPr>
          <a:xfrm>
            <a:off x="726329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7740352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6" name="Oval 565"/>
          <p:cNvSpPr/>
          <p:nvPr/>
        </p:nvSpPr>
        <p:spPr>
          <a:xfrm>
            <a:off x="776735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8244408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9" name="Oval 568"/>
          <p:cNvSpPr/>
          <p:nvPr/>
        </p:nvSpPr>
        <p:spPr>
          <a:xfrm>
            <a:off x="8271408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Designed to follow the reaction from start to finish (minutes or hours). In principle is one sample and by definition one condition, but the sample could be separate volumes from a large well and buffers could be measured as well </a:t>
            </a:r>
            <a:endParaRPr lang="en-GB" sz="1200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59492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309320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165304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1403648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27718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21196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558011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70922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35" name="TextBox 334"/>
          <p:cNvSpPr txBox="1"/>
          <p:nvPr/>
        </p:nvSpPr>
        <p:spPr>
          <a:xfrm>
            <a:off x="118762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1" name="TextBox 340"/>
          <p:cNvSpPr txBox="1"/>
          <p:nvPr/>
        </p:nvSpPr>
        <p:spPr>
          <a:xfrm>
            <a:off x="25557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5" name="TextBox 344"/>
          <p:cNvSpPr txBox="1"/>
          <p:nvPr/>
        </p:nvSpPr>
        <p:spPr>
          <a:xfrm>
            <a:off x="399593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52" name="TextBox 351"/>
          <p:cNvSpPr txBox="1"/>
          <p:nvPr/>
        </p:nvSpPr>
        <p:spPr>
          <a:xfrm>
            <a:off x="536408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2" name="TextBox 361"/>
          <p:cNvSpPr txBox="1"/>
          <p:nvPr/>
        </p:nvSpPr>
        <p:spPr>
          <a:xfrm>
            <a:off x="680424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4" name="TextBox 363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379" name="Group 378"/>
          <p:cNvGrpSpPr/>
          <p:nvPr/>
        </p:nvGrpSpPr>
        <p:grpSpPr>
          <a:xfrm>
            <a:off x="2771800" y="4149080"/>
            <a:ext cx="720080" cy="144016"/>
            <a:chOff x="2771800" y="4365104"/>
            <a:chExt cx="720080" cy="144016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277180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349188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771800" y="450912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TextBox 369"/>
          <p:cNvSpPr txBox="1"/>
          <p:nvPr/>
        </p:nvSpPr>
        <p:spPr>
          <a:xfrm>
            <a:off x="2555776" y="4365104"/>
            <a:ext cx="1431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Time between measurements</a:t>
            </a:r>
            <a:endParaRPr lang="en-GB" sz="800" dirty="0"/>
          </a:p>
        </p:txBody>
      </p:sp>
      <p:grpSp>
        <p:nvGrpSpPr>
          <p:cNvPr id="377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grpSp>
        <p:nvGrpSpPr>
          <p:cNvPr id="381" name="Group 380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382" name="Rounded Rectangle 38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331640" y="4221088"/>
            <a:ext cx="108000" cy="108000"/>
            <a:chOff x="2087736" y="2771636"/>
            <a:chExt cx="108000" cy="108000"/>
          </a:xfrm>
        </p:grpSpPr>
        <p:sp>
          <p:nvSpPr>
            <p:cNvPr id="385" name="Rounded Rectangle 3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6" name="Oval 3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390" name="Rounded Rectangle 3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139952" y="4221088"/>
            <a:ext cx="108000" cy="108000"/>
            <a:chOff x="2087736" y="2771636"/>
            <a:chExt cx="108000" cy="108000"/>
          </a:xfrm>
        </p:grpSpPr>
        <p:sp>
          <p:nvSpPr>
            <p:cNvPr id="393" name="Rounded Rectangle 392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4" name="Oval 393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396" name="Rounded Rectangle 39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7" name="Oval 39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5580112" y="4221088"/>
            <a:ext cx="108000" cy="108000"/>
            <a:chOff x="2087736" y="2771636"/>
            <a:chExt cx="108000" cy="108000"/>
          </a:xfrm>
        </p:grpSpPr>
        <p:sp>
          <p:nvSpPr>
            <p:cNvPr id="399" name="Rounded Rectangle 398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404" name="Rounded Rectangle 403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5" name="Oval 4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020272" y="4221088"/>
            <a:ext cx="108000" cy="108000"/>
            <a:chOff x="2087736" y="2771636"/>
            <a:chExt cx="108000" cy="108000"/>
          </a:xfrm>
        </p:grpSpPr>
        <p:sp>
          <p:nvSpPr>
            <p:cNvPr id="407" name="Rounded Rectangle 40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8" name="Oval 40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410" name="Rounded Rectangle 4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1" name="Oval 4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If time between measurements &gt; time for each measurement  (buffer) then intersperse buffer measurements between samples.</a:t>
            </a:r>
            <a:endParaRPr lang="en-GB" sz="1200" dirty="0"/>
          </a:p>
        </p:txBody>
      </p:sp>
      <p:grpSp>
        <p:nvGrpSpPr>
          <p:cNvPr id="3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63093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525344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381328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5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963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269979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6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0" name="TextBox 69"/>
          <p:cNvSpPr txBox="1"/>
          <p:nvPr/>
        </p:nvSpPr>
        <p:spPr>
          <a:xfrm>
            <a:off x="406794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1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550810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694826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3" name="TextBox 82"/>
          <p:cNvSpPr txBox="1"/>
          <p:nvPr/>
        </p:nvSpPr>
        <p:spPr>
          <a:xfrm>
            <a:off x="810039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259632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699792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06794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50810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76256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172400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124" name="Straight Arrow Connector 123"/>
          <p:cNvCxnSpPr>
            <a:stCxn id="230" idx="0"/>
          </p:cNvCxnSpPr>
          <p:nvPr/>
        </p:nvCxnSpPr>
        <p:spPr>
          <a:xfrm flipV="1">
            <a:off x="1475656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2" idx="0"/>
          </p:cNvCxnSpPr>
          <p:nvPr/>
        </p:nvCxnSpPr>
        <p:spPr>
          <a:xfrm flipV="1">
            <a:off x="2915816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4211960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72412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38" idx="0"/>
          </p:cNvCxnSpPr>
          <p:nvPr/>
        </p:nvCxnSpPr>
        <p:spPr>
          <a:xfrm flipV="1">
            <a:off x="7092280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40" idx="0"/>
          </p:cNvCxnSpPr>
          <p:nvPr/>
        </p:nvCxnSpPr>
        <p:spPr>
          <a:xfrm flipV="1">
            <a:off x="8388424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185" name="Rounded Rectangle 1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216" name="Rounded Rectangle 21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222" name="Rounded Rectangle 22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491880" y="4221088"/>
            <a:ext cx="108000" cy="108000"/>
            <a:chOff x="2087736" y="2771636"/>
            <a:chExt cx="108000" cy="108000"/>
          </a:xfrm>
        </p:grpSpPr>
        <p:sp>
          <p:nvSpPr>
            <p:cNvPr id="225" name="Rounded Rectangle 22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1403648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2" name="Rounded Rectangle 231"/>
          <p:cNvSpPr/>
          <p:nvPr/>
        </p:nvSpPr>
        <p:spPr>
          <a:xfrm>
            <a:off x="2843808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4" name="Rounded Rectangle 233"/>
          <p:cNvSpPr/>
          <p:nvPr/>
        </p:nvSpPr>
        <p:spPr>
          <a:xfrm>
            <a:off x="4139952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6" name="Rounded Rectangle 235"/>
          <p:cNvSpPr/>
          <p:nvPr/>
        </p:nvSpPr>
        <p:spPr>
          <a:xfrm>
            <a:off x="5652120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8" name="Rounded Rectangle 237"/>
          <p:cNvSpPr/>
          <p:nvPr/>
        </p:nvSpPr>
        <p:spPr>
          <a:xfrm>
            <a:off x="7020272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0" name="Rounded Rectangle 239"/>
          <p:cNvSpPr/>
          <p:nvPr/>
        </p:nvSpPr>
        <p:spPr>
          <a:xfrm>
            <a:off x="8316416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0750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24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43" name="TextBox 242"/>
          <p:cNvSpPr txBox="1"/>
          <p:nvPr/>
        </p:nvSpPr>
        <p:spPr>
          <a:xfrm>
            <a:off x="10750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244" name="Straight Arrow Connector 243"/>
          <p:cNvCxnSpPr/>
          <p:nvPr/>
        </p:nvCxnSpPr>
        <p:spPr>
          <a:xfrm flipV="1">
            <a:off x="32352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ounded Rectangle 244"/>
          <p:cNvSpPr/>
          <p:nvPr/>
        </p:nvSpPr>
        <p:spPr>
          <a:xfrm>
            <a:off x="251520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Sample Changer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15616" y="980728"/>
            <a:ext cx="3384376" cy="5760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Plate Groups and Plates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96952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941168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3528" y="17008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364502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589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3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55976" y="1700808"/>
            <a:ext cx="19442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1484784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Plate Group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191683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Between 1 and 3 plates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Same storage temperature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It could contain different samples from different assemblies</a:t>
            </a:r>
            <a:endParaRPr lang="en-GB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32040" y="2420888"/>
            <a:ext cx="0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6056" y="4005064"/>
            <a:ext cx="33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Order the plates by something (ex. Temperature, </a:t>
            </a:r>
          </a:p>
          <a:p>
            <a:r>
              <a:rPr lang="en-US" sz="1200" dirty="0" smtClean="0"/>
              <a:t>number of samples/buffer)?</a:t>
            </a:r>
            <a:endParaRPr lang="en-GB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39952" y="623731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2160" y="6021288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Plate position</a:t>
            </a: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936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Plates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26636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24744"/>
            <a:ext cx="267514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24744"/>
            <a:ext cx="2520280" cy="168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47664" y="3068960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the type: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3356992"/>
            <a:ext cx="1859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Row count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Column count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Volume for each well 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26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fill the plate?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4869160"/>
            <a:ext cx="5886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With samples and buffers associated to the same assembly</a:t>
            </a:r>
          </a:p>
          <a:p>
            <a:pPr>
              <a:buFontTx/>
              <a:buChar char="-"/>
            </a:pPr>
            <a:r>
              <a:rPr lang="en-US" dirty="0" smtClean="0"/>
              <a:t> With samples and buffers coming from different assemblies</a:t>
            </a:r>
          </a:p>
          <a:p>
            <a:pPr>
              <a:buFontTx/>
              <a:buChar char="-"/>
            </a:pPr>
            <a:r>
              <a:rPr lang="en-US" dirty="0" smtClean="0"/>
              <a:t> Only buffers</a:t>
            </a:r>
          </a:p>
          <a:p>
            <a:pPr>
              <a:buFontTx/>
              <a:buChar char="-"/>
            </a:pPr>
            <a:r>
              <a:rPr lang="en-US" dirty="0" smtClean="0"/>
              <a:t> Only samples 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31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092280" y="2564904"/>
            <a:ext cx="930704" cy="1584176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/>
          <p:cNvSpPr txBox="1"/>
          <p:nvPr/>
        </p:nvSpPr>
        <p:spPr>
          <a:xfrm>
            <a:off x="3779912" y="0"/>
            <a:ext cx="248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A (Static Wizard)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564904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</a:t>
            </a:r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1520" y="1556792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2195736" y="908720"/>
            <a:ext cx="1152128" cy="432048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95736" y="1412776"/>
            <a:ext cx="1152128" cy="432048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Buffer_C_20_1</a:t>
              </a:r>
              <a:endParaRPr lang="en-GB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195736" y="1988840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Buffer_AB_30_1</a:t>
            </a:r>
            <a:endParaRPr lang="en-GB" sz="1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2195736" y="1916832"/>
            <a:ext cx="300082" cy="216024"/>
            <a:chOff x="1907704" y="3212976"/>
            <a:chExt cx="300082" cy="216024"/>
          </a:xfrm>
        </p:grpSpPr>
        <p:sp>
          <p:nvSpPr>
            <p:cNvPr id="53" name="Oval 52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27784" y="1916832"/>
            <a:ext cx="300082" cy="216024"/>
            <a:chOff x="1907704" y="3212976"/>
            <a:chExt cx="300082" cy="216024"/>
          </a:xfrm>
        </p:grpSpPr>
        <p:sp>
          <p:nvSpPr>
            <p:cNvPr id="64" name="Oval 6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87824" y="1916832"/>
            <a:ext cx="300082" cy="216024"/>
            <a:chOff x="1907704" y="3212976"/>
            <a:chExt cx="300082" cy="216024"/>
          </a:xfrm>
        </p:grpSpPr>
        <p:sp>
          <p:nvSpPr>
            <p:cNvPr id="67" name="Oval 66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88024" y="1700808"/>
            <a:ext cx="108000" cy="108000"/>
            <a:chOff x="2087736" y="2771636"/>
            <a:chExt cx="108000" cy="108000"/>
          </a:xfrm>
        </p:grpSpPr>
        <p:sp>
          <p:nvSpPr>
            <p:cNvPr id="80" name="Rounded Rectangle 7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788024" y="1124744"/>
            <a:ext cx="108000" cy="108000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88024" y="1916832"/>
            <a:ext cx="108000" cy="108000"/>
            <a:chOff x="2087736" y="2771636"/>
            <a:chExt cx="108000" cy="108000"/>
          </a:xfrm>
        </p:grpSpPr>
        <p:sp>
          <p:nvSpPr>
            <p:cNvPr id="86" name="Rounded Rectangle 8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4" y="1340768"/>
            <a:ext cx="108000" cy="108000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8024" y="1556792"/>
            <a:ext cx="108000" cy="108000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88024" y="2132856"/>
            <a:ext cx="108000" cy="108000"/>
            <a:chOff x="2087736" y="2771636"/>
            <a:chExt cx="108000" cy="108000"/>
          </a:xfrm>
        </p:grpSpPr>
        <p:sp>
          <p:nvSpPr>
            <p:cNvPr id="98" name="Rounded Rectangle 97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88024" y="620688"/>
            <a:ext cx="108000" cy="108000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788024" y="773088"/>
            <a:ext cx="108000" cy="108000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88024" y="925488"/>
            <a:ext cx="108000" cy="108000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72000" y="4046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008" y="299695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Buffers</a:t>
            </a:r>
            <a:endParaRPr lang="en-GB" sz="1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4832001" y="3284984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832001" y="3437384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4832001" y="3629375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63888" y="83671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63888" y="141277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880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932040" y="692696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004048" y="908720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004048" y="1052736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4896024" y="1190744"/>
            <a:ext cx="2340272" cy="16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932040" y="1412776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932040" y="162880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0" idx="3"/>
          </p:cNvCxnSpPr>
          <p:nvPr/>
        </p:nvCxnSpPr>
        <p:spPr>
          <a:xfrm>
            <a:off x="4896024" y="1766808"/>
            <a:ext cx="2556296" cy="151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32040" y="1988840"/>
            <a:ext cx="23762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5004048" y="2204864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004048" y="26369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4932040" y="2780928"/>
            <a:ext cx="2880320" cy="7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5004048" y="2852936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076056" y="3284984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4932040" y="3356992"/>
            <a:ext cx="2880320" cy="124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004048" y="3501008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588224" y="4221088"/>
            <a:ext cx="203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Plate Group (sample changer)</a:t>
            </a:r>
            <a:endParaRPr lang="en-GB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51520" y="206084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Assemblies</a:t>
            </a:r>
            <a:endParaRPr lang="en-GB" sz="14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331640" y="11967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331640" y="1700808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331640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691680" y="1412776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62" name="Oval 261"/>
          <p:cNvSpPr/>
          <p:nvPr/>
        </p:nvSpPr>
        <p:spPr>
          <a:xfrm>
            <a:off x="1835696" y="1628800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1619672" y="1988840"/>
            <a:ext cx="300082" cy="216024"/>
            <a:chOff x="1907704" y="3212976"/>
            <a:chExt cx="300082" cy="216024"/>
          </a:xfrm>
        </p:grpSpPr>
        <p:sp>
          <p:nvSpPr>
            <p:cNvPr id="266" name="Oval 26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251520" y="3717032"/>
            <a:ext cx="74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Wizard:</a:t>
            </a:r>
            <a:endParaRPr lang="en-GB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39552" y="4149080"/>
            <a:ext cx="30615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many macromolecules in              ? </a:t>
            </a:r>
          </a:p>
          <a:p>
            <a:endParaRPr lang="en-US" sz="1400" dirty="0" smtClean="0"/>
          </a:p>
          <a:p>
            <a:r>
              <a:rPr lang="en-US" sz="1400" dirty="0" smtClean="0"/>
              <a:t>How many buffer conditions?</a:t>
            </a:r>
          </a:p>
          <a:p>
            <a:endParaRPr lang="en-US" sz="1400" dirty="0" smtClean="0"/>
          </a:p>
          <a:p>
            <a:r>
              <a:rPr lang="en-US" sz="1400" dirty="0" smtClean="0"/>
              <a:t>Define macromolecules / buffer?</a:t>
            </a:r>
          </a:p>
          <a:p>
            <a:endParaRPr lang="en-US" sz="1400" dirty="0" smtClean="0"/>
          </a:p>
          <a:p>
            <a:r>
              <a:rPr lang="en-US" sz="1400" dirty="0" smtClean="0"/>
              <a:t>Define the position</a:t>
            </a:r>
            <a:endParaRPr lang="en-GB" sz="1400" dirty="0"/>
          </a:p>
        </p:txBody>
      </p:sp>
      <p:sp>
        <p:nvSpPr>
          <p:cNvPr id="271" name="Oval 270"/>
          <p:cNvSpPr/>
          <p:nvPr/>
        </p:nvSpPr>
        <p:spPr>
          <a:xfrm>
            <a:off x="3563888" y="422108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72" name="Oval 271"/>
          <p:cNvSpPr/>
          <p:nvPr/>
        </p:nvSpPr>
        <p:spPr>
          <a:xfrm>
            <a:off x="3779912" y="422108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74" name="Group 273"/>
          <p:cNvGrpSpPr/>
          <p:nvPr/>
        </p:nvGrpSpPr>
        <p:grpSpPr>
          <a:xfrm>
            <a:off x="3923928" y="4221088"/>
            <a:ext cx="300082" cy="216024"/>
            <a:chOff x="1907704" y="3212976"/>
            <a:chExt cx="300082" cy="216024"/>
          </a:xfrm>
        </p:grpSpPr>
        <p:sp>
          <p:nvSpPr>
            <p:cNvPr id="275" name="Oval 274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77" name="Rounded Rectangle 276"/>
          <p:cNvSpPr/>
          <p:nvPr/>
        </p:nvSpPr>
        <p:spPr>
          <a:xfrm>
            <a:off x="2843808" y="4653136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79" name="Rounded Rectangle 278"/>
          <p:cNvSpPr/>
          <p:nvPr/>
        </p:nvSpPr>
        <p:spPr>
          <a:xfrm>
            <a:off x="3059832" y="4653136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80" name="Rounded Rectangle 279"/>
          <p:cNvSpPr/>
          <p:nvPr/>
        </p:nvSpPr>
        <p:spPr>
          <a:xfrm>
            <a:off x="3319833" y="4653136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203848" y="515719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V="1">
            <a:off x="5004048" y="400506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95736" y="5589240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V="1">
            <a:off x="7668344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ounded Rectangle 288"/>
          <p:cNvSpPr/>
          <p:nvPr/>
        </p:nvSpPr>
        <p:spPr>
          <a:xfrm>
            <a:off x="2843808" y="4221088"/>
            <a:ext cx="43204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355976" y="5661248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Plate Position</a:t>
            </a:r>
            <a:endParaRPr lang="en-GB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32</a:t>
            </a:fld>
            <a:endParaRPr lang="en-GB"/>
          </a:p>
        </p:txBody>
      </p:sp>
      <p:grpSp>
        <p:nvGrpSpPr>
          <p:cNvPr id="2" name="Group 11"/>
          <p:cNvGrpSpPr/>
          <p:nvPr/>
        </p:nvGrpSpPr>
        <p:grpSpPr>
          <a:xfrm>
            <a:off x="7092280" y="2564904"/>
            <a:ext cx="930704" cy="1584176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/>
          <p:cNvSpPr txBox="1"/>
          <p:nvPr/>
        </p:nvSpPr>
        <p:spPr>
          <a:xfrm>
            <a:off x="3779912" y="0"/>
            <a:ext cx="247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B (Static Wizard)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564904"/>
            <a:ext cx="126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 AB</a:t>
            </a:r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1520" y="1556792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grpSp>
        <p:nvGrpSpPr>
          <p:cNvPr id="3" name="Group 44"/>
          <p:cNvGrpSpPr/>
          <p:nvPr/>
        </p:nvGrpSpPr>
        <p:grpSpPr>
          <a:xfrm>
            <a:off x="2195736" y="908720"/>
            <a:ext cx="1152128" cy="432048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2195736" y="1412776"/>
            <a:ext cx="1152128" cy="432048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Buffer_C_20_1</a:t>
              </a:r>
              <a:endParaRPr lang="en-GB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195736" y="1988840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Buffer_AB_30_1</a:t>
            </a:r>
            <a:endParaRPr lang="en-GB" sz="1000" dirty="0"/>
          </a:p>
        </p:txBody>
      </p:sp>
      <p:grpSp>
        <p:nvGrpSpPr>
          <p:cNvPr id="9" name="Group 56"/>
          <p:cNvGrpSpPr/>
          <p:nvPr/>
        </p:nvGrpSpPr>
        <p:grpSpPr>
          <a:xfrm>
            <a:off x="2195736" y="1916832"/>
            <a:ext cx="300082" cy="216024"/>
            <a:chOff x="1907704" y="3212976"/>
            <a:chExt cx="300082" cy="216024"/>
          </a:xfrm>
        </p:grpSpPr>
        <p:sp>
          <p:nvSpPr>
            <p:cNvPr id="53" name="Oval 52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2627784" y="1916832"/>
            <a:ext cx="300082" cy="216024"/>
            <a:chOff x="1907704" y="3212976"/>
            <a:chExt cx="300082" cy="216024"/>
          </a:xfrm>
        </p:grpSpPr>
        <p:sp>
          <p:nvSpPr>
            <p:cNvPr id="64" name="Oval 6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1" name="Group 65"/>
          <p:cNvGrpSpPr/>
          <p:nvPr/>
        </p:nvGrpSpPr>
        <p:grpSpPr>
          <a:xfrm>
            <a:off x="2987824" y="1916832"/>
            <a:ext cx="300082" cy="216024"/>
            <a:chOff x="1907704" y="3212976"/>
            <a:chExt cx="300082" cy="216024"/>
          </a:xfrm>
        </p:grpSpPr>
        <p:sp>
          <p:nvSpPr>
            <p:cNvPr id="67" name="Oval 66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2" name="Group 78"/>
          <p:cNvGrpSpPr/>
          <p:nvPr/>
        </p:nvGrpSpPr>
        <p:grpSpPr>
          <a:xfrm>
            <a:off x="4788024" y="1700808"/>
            <a:ext cx="108000" cy="108000"/>
            <a:chOff x="2087736" y="2771636"/>
            <a:chExt cx="108000" cy="108000"/>
          </a:xfrm>
        </p:grpSpPr>
        <p:sp>
          <p:nvSpPr>
            <p:cNvPr id="80" name="Rounded Rectangle 7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4788024" y="1124744"/>
            <a:ext cx="108000" cy="108000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" name="Group 84"/>
          <p:cNvGrpSpPr/>
          <p:nvPr/>
        </p:nvGrpSpPr>
        <p:grpSpPr>
          <a:xfrm>
            <a:off x="4788024" y="1916832"/>
            <a:ext cx="108000" cy="108000"/>
            <a:chOff x="2087736" y="2771636"/>
            <a:chExt cx="108000" cy="108000"/>
          </a:xfrm>
        </p:grpSpPr>
        <p:sp>
          <p:nvSpPr>
            <p:cNvPr id="86" name="Rounded Rectangle 8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6" name="Group 87"/>
          <p:cNvGrpSpPr/>
          <p:nvPr/>
        </p:nvGrpSpPr>
        <p:grpSpPr>
          <a:xfrm>
            <a:off x="4788024" y="1340768"/>
            <a:ext cx="108000" cy="108000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" name="Group 93"/>
          <p:cNvGrpSpPr/>
          <p:nvPr/>
        </p:nvGrpSpPr>
        <p:grpSpPr>
          <a:xfrm>
            <a:off x="4788024" y="1556792"/>
            <a:ext cx="108000" cy="108000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8" name="Group 96"/>
          <p:cNvGrpSpPr/>
          <p:nvPr/>
        </p:nvGrpSpPr>
        <p:grpSpPr>
          <a:xfrm>
            <a:off x="4788024" y="2132856"/>
            <a:ext cx="108000" cy="108000"/>
            <a:chOff x="2087736" y="2771636"/>
            <a:chExt cx="108000" cy="108000"/>
          </a:xfrm>
        </p:grpSpPr>
        <p:sp>
          <p:nvSpPr>
            <p:cNvPr id="98" name="Rounded Rectangle 97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4788024" y="620688"/>
            <a:ext cx="108000" cy="108000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" name="Group 105"/>
          <p:cNvGrpSpPr/>
          <p:nvPr/>
        </p:nvGrpSpPr>
        <p:grpSpPr>
          <a:xfrm>
            <a:off x="4788024" y="773088"/>
            <a:ext cx="108000" cy="108000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4788024" y="925488"/>
            <a:ext cx="108000" cy="108000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72000" y="4046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008" y="299695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Buffers</a:t>
            </a:r>
            <a:endParaRPr lang="en-GB" sz="1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4832001" y="3284984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832001" y="3437384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4832001" y="3629375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63888" y="83671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63888" y="141277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880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932040" y="692696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004048" y="908720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004048" y="1052736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4896024" y="1190744"/>
            <a:ext cx="2340272" cy="16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932040" y="1412776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932040" y="162880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0" idx="3"/>
          </p:cNvCxnSpPr>
          <p:nvPr/>
        </p:nvCxnSpPr>
        <p:spPr>
          <a:xfrm>
            <a:off x="4896024" y="1766808"/>
            <a:ext cx="2556296" cy="151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32040" y="1988840"/>
            <a:ext cx="23762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5004048" y="2204864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004048" y="26369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4932040" y="2780928"/>
            <a:ext cx="2880320" cy="7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5004048" y="2852936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076056" y="3284984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4932040" y="3356992"/>
            <a:ext cx="2880320" cy="124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004048" y="3501008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588224" y="4221088"/>
            <a:ext cx="203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Plate Group (sample changer)</a:t>
            </a:r>
            <a:endParaRPr lang="en-GB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179512" y="7647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Assemblies</a:t>
            </a:r>
            <a:endParaRPr lang="en-GB" sz="14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331640" y="11967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331640" y="1700808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331640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691680" y="1412776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62" name="Oval 261"/>
          <p:cNvSpPr/>
          <p:nvPr/>
        </p:nvSpPr>
        <p:spPr>
          <a:xfrm>
            <a:off x="1835696" y="1628800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2" name="Group 264"/>
          <p:cNvGrpSpPr/>
          <p:nvPr/>
        </p:nvGrpSpPr>
        <p:grpSpPr>
          <a:xfrm>
            <a:off x="1619672" y="1988840"/>
            <a:ext cx="300082" cy="216024"/>
            <a:chOff x="1907704" y="3212976"/>
            <a:chExt cx="300082" cy="216024"/>
          </a:xfrm>
        </p:grpSpPr>
        <p:sp>
          <p:nvSpPr>
            <p:cNvPr id="266" name="Oval 26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23528" y="5229200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GB" dirty="0"/>
          </a:p>
        </p:txBody>
      </p:sp>
      <p:grpSp>
        <p:nvGrpSpPr>
          <p:cNvPr id="176" name="Group 44"/>
          <p:cNvGrpSpPr/>
          <p:nvPr/>
        </p:nvGrpSpPr>
        <p:grpSpPr>
          <a:xfrm>
            <a:off x="2267744" y="4581128"/>
            <a:ext cx="1152128" cy="432048"/>
            <a:chOff x="4644008" y="3717032"/>
            <a:chExt cx="1944216" cy="576064"/>
          </a:xfrm>
        </p:grpSpPr>
        <p:sp>
          <p:nvSpPr>
            <p:cNvPr id="177" name="Rounded Rectangle 17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</p:grpSp>
      <p:grpSp>
        <p:nvGrpSpPr>
          <p:cNvPr id="181" name="Group 45"/>
          <p:cNvGrpSpPr/>
          <p:nvPr/>
        </p:nvGrpSpPr>
        <p:grpSpPr>
          <a:xfrm>
            <a:off x="2267744" y="5085184"/>
            <a:ext cx="1152128" cy="432048"/>
            <a:chOff x="4644008" y="3717032"/>
            <a:chExt cx="1944216" cy="576064"/>
          </a:xfrm>
        </p:grpSpPr>
        <p:sp>
          <p:nvSpPr>
            <p:cNvPr id="182" name="Rounded Rectangle 181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Buffer_B_20_1</a:t>
              </a:r>
              <a:endParaRPr lang="en-GB" sz="1000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186" name="Rounded Rectangle 185"/>
          <p:cNvSpPr/>
          <p:nvPr/>
        </p:nvSpPr>
        <p:spPr>
          <a:xfrm>
            <a:off x="2267744" y="5661248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Buffer_BC_30_1</a:t>
            </a:r>
            <a:endParaRPr lang="en-GB" sz="1000" dirty="0"/>
          </a:p>
        </p:txBody>
      </p:sp>
      <p:grpSp>
        <p:nvGrpSpPr>
          <p:cNvPr id="187" name="Group 56"/>
          <p:cNvGrpSpPr/>
          <p:nvPr/>
        </p:nvGrpSpPr>
        <p:grpSpPr>
          <a:xfrm>
            <a:off x="2267744" y="5589240"/>
            <a:ext cx="295274" cy="216024"/>
            <a:chOff x="1907704" y="3212976"/>
            <a:chExt cx="295274" cy="216024"/>
          </a:xfrm>
        </p:grpSpPr>
        <p:sp>
          <p:nvSpPr>
            <p:cNvPr id="188" name="Oval 187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0" name="Group 62"/>
          <p:cNvGrpSpPr/>
          <p:nvPr/>
        </p:nvGrpSpPr>
        <p:grpSpPr>
          <a:xfrm>
            <a:off x="2699792" y="5589240"/>
            <a:ext cx="295274" cy="216024"/>
            <a:chOff x="1907704" y="3212976"/>
            <a:chExt cx="295274" cy="216024"/>
          </a:xfrm>
        </p:grpSpPr>
        <p:sp>
          <p:nvSpPr>
            <p:cNvPr id="191" name="Oval 190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3" name="Group 65"/>
          <p:cNvGrpSpPr/>
          <p:nvPr/>
        </p:nvGrpSpPr>
        <p:grpSpPr>
          <a:xfrm>
            <a:off x="3059832" y="5589240"/>
            <a:ext cx="295274" cy="216024"/>
            <a:chOff x="1907704" y="3212976"/>
            <a:chExt cx="295274" cy="216024"/>
          </a:xfrm>
        </p:grpSpPr>
        <p:sp>
          <p:nvSpPr>
            <p:cNvPr id="194" name="Oval 19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6" name="Group 78"/>
          <p:cNvGrpSpPr/>
          <p:nvPr/>
        </p:nvGrpSpPr>
        <p:grpSpPr>
          <a:xfrm>
            <a:off x="4860032" y="5373216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9" name="Group 81"/>
          <p:cNvGrpSpPr/>
          <p:nvPr/>
        </p:nvGrpSpPr>
        <p:grpSpPr>
          <a:xfrm>
            <a:off x="4860032" y="4797152"/>
            <a:ext cx="108000" cy="108000"/>
            <a:chOff x="4716016" y="4437112"/>
            <a:chExt cx="108000" cy="108000"/>
          </a:xfrm>
        </p:grpSpPr>
        <p:sp>
          <p:nvSpPr>
            <p:cNvPr id="200" name="Rounded Rectangle 199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3" name="Group 84"/>
          <p:cNvGrpSpPr/>
          <p:nvPr/>
        </p:nvGrpSpPr>
        <p:grpSpPr>
          <a:xfrm>
            <a:off x="4860032" y="5589240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8" name="Group 87"/>
          <p:cNvGrpSpPr/>
          <p:nvPr/>
        </p:nvGrpSpPr>
        <p:grpSpPr>
          <a:xfrm>
            <a:off x="4860032" y="5013176"/>
            <a:ext cx="108000" cy="108000"/>
            <a:chOff x="4716016" y="4437112"/>
            <a:chExt cx="108000" cy="108000"/>
          </a:xfrm>
        </p:grpSpPr>
        <p:sp>
          <p:nvSpPr>
            <p:cNvPr id="209" name="Rounded Rectangle 20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1" name="Group 93"/>
          <p:cNvGrpSpPr/>
          <p:nvPr/>
        </p:nvGrpSpPr>
        <p:grpSpPr>
          <a:xfrm>
            <a:off x="4860032" y="5229200"/>
            <a:ext cx="108000" cy="108000"/>
            <a:chOff x="4716016" y="4437112"/>
            <a:chExt cx="108000" cy="108000"/>
          </a:xfrm>
        </p:grpSpPr>
        <p:sp>
          <p:nvSpPr>
            <p:cNvPr id="212" name="Rounded Rectangle 211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4" name="Group 96"/>
          <p:cNvGrpSpPr/>
          <p:nvPr/>
        </p:nvGrpSpPr>
        <p:grpSpPr>
          <a:xfrm>
            <a:off x="4860032" y="5805264"/>
            <a:ext cx="108000" cy="108000"/>
            <a:chOff x="2087736" y="2771636"/>
            <a:chExt cx="108000" cy="108000"/>
          </a:xfrm>
        </p:grpSpPr>
        <p:sp>
          <p:nvSpPr>
            <p:cNvPr id="215" name="Rounded Rectangle 21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9" name="Group 99"/>
          <p:cNvGrpSpPr/>
          <p:nvPr/>
        </p:nvGrpSpPr>
        <p:grpSpPr>
          <a:xfrm>
            <a:off x="4860032" y="4293096"/>
            <a:ext cx="108000" cy="108000"/>
            <a:chOff x="4716016" y="4437112"/>
            <a:chExt cx="108000" cy="108000"/>
          </a:xfrm>
        </p:grpSpPr>
        <p:sp>
          <p:nvSpPr>
            <p:cNvPr id="221" name="Rounded Rectangle 22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105"/>
          <p:cNvGrpSpPr/>
          <p:nvPr/>
        </p:nvGrpSpPr>
        <p:grpSpPr>
          <a:xfrm>
            <a:off x="4860032" y="4445496"/>
            <a:ext cx="108000" cy="108000"/>
            <a:chOff x="4716016" y="4437112"/>
            <a:chExt cx="108000" cy="108000"/>
          </a:xfrm>
        </p:grpSpPr>
        <p:sp>
          <p:nvSpPr>
            <p:cNvPr id="226" name="Rounded Rectangle 22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30" name="Group 111"/>
          <p:cNvGrpSpPr/>
          <p:nvPr/>
        </p:nvGrpSpPr>
        <p:grpSpPr>
          <a:xfrm>
            <a:off x="4860032" y="4597896"/>
            <a:ext cx="108000" cy="108000"/>
            <a:chOff x="4716016" y="4437112"/>
            <a:chExt cx="108000" cy="108000"/>
          </a:xfrm>
        </p:grpSpPr>
        <p:sp>
          <p:nvSpPr>
            <p:cNvPr id="232" name="Rounded Rectangle 231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3635896" y="4509120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3635896" y="5085184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563888" y="5877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1403648" y="486916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1403648" y="5373216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1403648" y="544522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1763688" y="5085184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46" name="Oval 245"/>
          <p:cNvSpPr/>
          <p:nvPr/>
        </p:nvSpPr>
        <p:spPr>
          <a:xfrm>
            <a:off x="1907704" y="530120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48" name="Group 264"/>
          <p:cNvGrpSpPr/>
          <p:nvPr/>
        </p:nvGrpSpPr>
        <p:grpSpPr>
          <a:xfrm>
            <a:off x="1691680" y="5661248"/>
            <a:ext cx="300082" cy="216024"/>
            <a:chOff x="1907704" y="3212976"/>
            <a:chExt cx="300082" cy="216024"/>
          </a:xfrm>
        </p:grpSpPr>
        <p:sp>
          <p:nvSpPr>
            <p:cNvPr id="250" name="Oval 249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4572000" y="40050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5076056" y="2924944"/>
            <a:ext cx="230425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5076056" y="2924944"/>
            <a:ext cx="252028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5076056" y="3284984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V="1">
            <a:off x="5076056" y="3356992"/>
            <a:ext cx="252028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5076056" y="2852936"/>
            <a:ext cx="23762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5076056" y="2780928"/>
            <a:ext cx="26642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5076056" y="3356992"/>
            <a:ext cx="259228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5076056" y="2780928"/>
            <a:ext cx="252028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5076056" y="2852936"/>
            <a:ext cx="2736304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2195736" y="6309320"/>
            <a:ext cx="126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 AC</a:t>
            </a:r>
            <a:endParaRPr lang="en-GB" sz="14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395536" y="620688"/>
            <a:ext cx="7848872" cy="56166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467544" y="692696"/>
            <a:ext cx="7416824" cy="56166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83968" y="5805264"/>
            <a:ext cx="37387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Static wizard allows just one assembly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6728" y="7004422"/>
            <a:ext cx="1777999" cy="305043"/>
          </a:xfrm>
        </p:spPr>
        <p:txBody>
          <a:bodyPr/>
          <a:lstStyle/>
          <a:p>
            <a:fld id="{DBD9965E-5C6D-4178-B06E-A55BAB481E6E}" type="slidenum">
              <a:rPr lang="en-GB" sz="600" smtClean="0"/>
              <a:pPr/>
              <a:t>33</a:t>
            </a:fld>
            <a:endParaRPr lang="en-GB" sz="600"/>
          </a:p>
        </p:txBody>
      </p:sp>
      <p:sp>
        <p:nvSpPr>
          <p:cNvPr id="13" name="TextBox 12"/>
          <p:cNvSpPr txBox="1"/>
          <p:nvPr/>
        </p:nvSpPr>
        <p:spPr>
          <a:xfrm>
            <a:off x="1763688" y="0"/>
            <a:ext cx="26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Session A</a:t>
            </a:r>
            <a:endParaRPr lang="en-GB" sz="1400" dirty="0"/>
          </a:p>
        </p:txBody>
      </p:sp>
      <p:grpSp>
        <p:nvGrpSpPr>
          <p:cNvPr id="2" name="Group 11"/>
          <p:cNvGrpSpPr/>
          <p:nvPr/>
        </p:nvGrpSpPr>
        <p:grpSpPr>
          <a:xfrm>
            <a:off x="5635369" y="2019542"/>
            <a:ext cx="715163" cy="1257153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8" name="Rounded Rectangle 37"/>
          <p:cNvSpPr/>
          <p:nvPr/>
        </p:nvSpPr>
        <p:spPr>
          <a:xfrm>
            <a:off x="378860" y="1219535"/>
            <a:ext cx="774643" cy="2857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AB</a:t>
            </a:r>
            <a:endParaRPr lang="en-GB" sz="600" dirty="0"/>
          </a:p>
        </p:txBody>
      </p:sp>
      <p:grpSp>
        <p:nvGrpSpPr>
          <p:cNvPr id="3" name="Group 44"/>
          <p:cNvGrpSpPr/>
          <p:nvPr/>
        </p:nvGrpSpPr>
        <p:grpSpPr>
          <a:xfrm>
            <a:off x="1872814" y="705245"/>
            <a:ext cx="885307" cy="342860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Buffer_A_10_1</a:t>
              </a:r>
              <a:endParaRPr lang="en-GB" sz="6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1872814" y="1105249"/>
            <a:ext cx="885307" cy="342860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Buffer_C_20_1</a:t>
              </a:r>
              <a:endParaRPr lang="en-GB" sz="6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3864755" y="876675"/>
            <a:ext cx="82988" cy="85705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6" name="Group 87"/>
          <p:cNvGrpSpPr/>
          <p:nvPr/>
        </p:nvGrpSpPr>
        <p:grpSpPr>
          <a:xfrm>
            <a:off x="3864755" y="1048105"/>
            <a:ext cx="82988" cy="85705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7" name="Group 93"/>
          <p:cNvGrpSpPr/>
          <p:nvPr/>
        </p:nvGrpSpPr>
        <p:grpSpPr>
          <a:xfrm>
            <a:off x="3864755" y="1219535"/>
            <a:ext cx="82988" cy="85705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3864755" y="476672"/>
            <a:ext cx="82988" cy="85705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20" name="Group 105"/>
          <p:cNvGrpSpPr/>
          <p:nvPr/>
        </p:nvGrpSpPr>
        <p:grpSpPr>
          <a:xfrm>
            <a:off x="3864755" y="597612"/>
            <a:ext cx="82988" cy="85705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3864755" y="718551"/>
            <a:ext cx="82988" cy="85705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754091" y="2362402"/>
            <a:ext cx="41368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Buffers</a:t>
            </a:r>
            <a:endParaRPr lang="en-GB" sz="600" dirty="0"/>
          </a:p>
        </p:txBody>
      </p:sp>
      <p:sp>
        <p:nvSpPr>
          <p:cNvPr id="117" name="Rounded Rectangle 116"/>
          <p:cNvSpPr/>
          <p:nvPr/>
        </p:nvSpPr>
        <p:spPr>
          <a:xfrm>
            <a:off x="3898548" y="2590975"/>
            <a:ext cx="76871" cy="69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118" name="Rounded Rectangle 117"/>
          <p:cNvSpPr/>
          <p:nvPr/>
        </p:nvSpPr>
        <p:spPr>
          <a:xfrm>
            <a:off x="3898548" y="2711914"/>
            <a:ext cx="76871" cy="695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119" name="Rounded Rectangle 118"/>
          <p:cNvSpPr/>
          <p:nvPr/>
        </p:nvSpPr>
        <p:spPr>
          <a:xfrm>
            <a:off x="3898548" y="2864273"/>
            <a:ext cx="76871" cy="695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2924117" y="648102"/>
            <a:ext cx="829975" cy="28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2924117" y="1196752"/>
            <a:ext cx="783787" cy="13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3975419" y="533816"/>
            <a:ext cx="1770613" cy="15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030751" y="705245"/>
            <a:ext cx="1825945" cy="13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030751" y="819532"/>
            <a:ext cx="1825945" cy="1428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3947743" y="929051"/>
            <a:ext cx="1798289" cy="131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975419" y="1105249"/>
            <a:ext cx="2047272" cy="10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3975419" y="1276678"/>
            <a:ext cx="2047272" cy="10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4030751" y="2076685"/>
            <a:ext cx="2157935" cy="57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3975419" y="2190972"/>
            <a:ext cx="2213267" cy="55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4030751" y="2248114"/>
            <a:ext cx="2157935" cy="68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4086081" y="2590975"/>
            <a:ext cx="2102604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3975419" y="2648119"/>
            <a:ext cx="2213267" cy="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4030751" y="2762405"/>
            <a:ext cx="2157935" cy="17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248046" y="3333838"/>
            <a:ext cx="1124154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Plate Group (sample changer)</a:t>
            </a:r>
            <a:endParaRPr lang="en-GB" sz="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23528" y="590958"/>
            <a:ext cx="53801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Assemblies</a:t>
            </a:r>
            <a:endParaRPr lang="en-GB" sz="6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208835" y="933819"/>
            <a:ext cx="608648" cy="45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208835" y="1333822"/>
            <a:ext cx="608648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485493" y="1105249"/>
            <a:ext cx="98367" cy="1285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</a:t>
            </a:r>
            <a:endParaRPr lang="en-GB" sz="600" dirty="0"/>
          </a:p>
        </p:txBody>
      </p:sp>
      <p:sp>
        <p:nvSpPr>
          <p:cNvPr id="262" name="Oval 261"/>
          <p:cNvSpPr/>
          <p:nvPr/>
        </p:nvSpPr>
        <p:spPr>
          <a:xfrm>
            <a:off x="1596157" y="1276678"/>
            <a:ext cx="98367" cy="1285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</a:t>
            </a:r>
            <a:endParaRPr lang="en-GB" sz="600" dirty="0"/>
          </a:p>
        </p:txBody>
      </p:sp>
      <p:grpSp>
        <p:nvGrpSpPr>
          <p:cNvPr id="163" name="Group 11"/>
          <p:cNvGrpSpPr/>
          <p:nvPr/>
        </p:nvGrpSpPr>
        <p:grpSpPr>
          <a:xfrm>
            <a:off x="5851393" y="5259902"/>
            <a:ext cx="715163" cy="1257153"/>
            <a:chOff x="1115616" y="980728"/>
            <a:chExt cx="3384376" cy="5760640"/>
          </a:xfrm>
        </p:grpSpPr>
        <p:sp>
          <p:nvSpPr>
            <p:cNvPr id="330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/>
            </a:p>
          </p:txBody>
        </p:sp>
        <p:pic>
          <p:nvPicPr>
            <p:cNvPr id="3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64" name="Rounded Rectangle 163"/>
          <p:cNvSpPr/>
          <p:nvPr/>
        </p:nvSpPr>
        <p:spPr>
          <a:xfrm>
            <a:off x="594884" y="4459895"/>
            <a:ext cx="774643" cy="2857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AB</a:t>
            </a:r>
            <a:endParaRPr lang="en-GB" sz="600" dirty="0"/>
          </a:p>
        </p:txBody>
      </p:sp>
      <p:sp>
        <p:nvSpPr>
          <p:cNvPr id="167" name="Rounded Rectangle 166"/>
          <p:cNvSpPr/>
          <p:nvPr/>
        </p:nvSpPr>
        <p:spPr>
          <a:xfrm>
            <a:off x="2088838" y="4802755"/>
            <a:ext cx="885307" cy="3000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Buffer_B_30_1</a:t>
            </a:r>
            <a:endParaRPr lang="en-GB" sz="600" dirty="0"/>
          </a:p>
        </p:txBody>
      </p:sp>
      <p:grpSp>
        <p:nvGrpSpPr>
          <p:cNvPr id="168" name="Group 56"/>
          <p:cNvGrpSpPr/>
          <p:nvPr/>
        </p:nvGrpSpPr>
        <p:grpSpPr>
          <a:xfrm>
            <a:off x="2088838" y="4745612"/>
            <a:ext cx="273207" cy="167631"/>
            <a:chOff x="1907704" y="3212976"/>
            <a:chExt cx="355548" cy="211236"/>
          </a:xfrm>
        </p:grpSpPr>
        <p:sp>
          <p:nvSpPr>
            <p:cNvPr id="320" name="Oval 319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69" name="Group 62"/>
          <p:cNvGrpSpPr/>
          <p:nvPr/>
        </p:nvGrpSpPr>
        <p:grpSpPr>
          <a:xfrm>
            <a:off x="2420829" y="4745612"/>
            <a:ext cx="273207" cy="167631"/>
            <a:chOff x="1907704" y="3212976"/>
            <a:chExt cx="355548" cy="211236"/>
          </a:xfrm>
        </p:grpSpPr>
        <p:sp>
          <p:nvSpPr>
            <p:cNvPr id="318" name="Oval 317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70" name="Group 65"/>
          <p:cNvGrpSpPr/>
          <p:nvPr/>
        </p:nvGrpSpPr>
        <p:grpSpPr>
          <a:xfrm>
            <a:off x="2697487" y="4745612"/>
            <a:ext cx="273207" cy="167631"/>
            <a:chOff x="1907704" y="3212976"/>
            <a:chExt cx="355548" cy="211236"/>
          </a:xfrm>
        </p:grpSpPr>
        <p:sp>
          <p:nvSpPr>
            <p:cNvPr id="316" name="Oval 31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73" name="Group 84"/>
          <p:cNvGrpSpPr/>
          <p:nvPr/>
        </p:nvGrpSpPr>
        <p:grpSpPr>
          <a:xfrm>
            <a:off x="4080779" y="4745612"/>
            <a:ext cx="82988" cy="85705"/>
            <a:chOff x="2087736" y="2771636"/>
            <a:chExt cx="108000" cy="108000"/>
          </a:xfrm>
        </p:grpSpPr>
        <p:sp>
          <p:nvSpPr>
            <p:cNvPr id="310" name="Rounded Rectangle 3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81" name="Group 96"/>
          <p:cNvGrpSpPr/>
          <p:nvPr/>
        </p:nvGrpSpPr>
        <p:grpSpPr>
          <a:xfrm>
            <a:off x="4080779" y="4917051"/>
            <a:ext cx="82988" cy="85709"/>
            <a:chOff x="2087736" y="2771636"/>
            <a:chExt cx="108000" cy="108005"/>
          </a:xfrm>
        </p:grpSpPr>
        <p:sp>
          <p:nvSpPr>
            <p:cNvPr id="304" name="Rounded Rectangle 303"/>
            <p:cNvSpPr/>
            <p:nvPr/>
          </p:nvSpPr>
          <p:spPr>
            <a:xfrm>
              <a:off x="2087736" y="2795641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3970115" y="5602762"/>
            <a:ext cx="41368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Buffers</a:t>
            </a:r>
            <a:endParaRPr lang="en-GB" sz="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4114572" y="5831335"/>
            <a:ext cx="76871" cy="69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203" name="Rounded Rectangle 202"/>
          <p:cNvSpPr/>
          <p:nvPr/>
        </p:nvSpPr>
        <p:spPr>
          <a:xfrm>
            <a:off x="4114572" y="5952274"/>
            <a:ext cx="76871" cy="695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114572" y="6104633"/>
            <a:ext cx="76871" cy="695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3084809" y="4974185"/>
            <a:ext cx="829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4191443" y="4802755"/>
            <a:ext cx="1825945" cy="11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4246775" y="4974185"/>
            <a:ext cx="1936608" cy="91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V="1">
            <a:off x="4246775" y="5317045"/>
            <a:ext cx="2157935" cy="57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3" idx="3"/>
          </p:cNvCxnSpPr>
          <p:nvPr/>
        </p:nvCxnSpPr>
        <p:spPr>
          <a:xfrm flipV="1">
            <a:off x="4191443" y="5431332"/>
            <a:ext cx="2213267" cy="55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V="1">
            <a:off x="4246775" y="5488474"/>
            <a:ext cx="2157935" cy="68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4302105" y="5831335"/>
            <a:ext cx="2102604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03" idx="3"/>
          </p:cNvCxnSpPr>
          <p:nvPr/>
        </p:nvCxnSpPr>
        <p:spPr>
          <a:xfrm flipV="1">
            <a:off x="4191443" y="5888479"/>
            <a:ext cx="2213267" cy="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V="1">
            <a:off x="4246775" y="6002765"/>
            <a:ext cx="2157935" cy="17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5464070" y="6574198"/>
            <a:ext cx="1124154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Plate Group (sample changer)</a:t>
            </a:r>
            <a:endParaRPr lang="en-GB" sz="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39552" y="3831318"/>
            <a:ext cx="53801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Assemblies</a:t>
            </a:r>
            <a:endParaRPr lang="en-GB" sz="600" dirty="0"/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1424859" y="4631326"/>
            <a:ext cx="553316" cy="34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64"/>
          <p:cNvGrpSpPr/>
          <p:nvPr/>
        </p:nvGrpSpPr>
        <p:grpSpPr>
          <a:xfrm>
            <a:off x="1646185" y="4802755"/>
            <a:ext cx="273207" cy="167631"/>
            <a:chOff x="1907704" y="3212976"/>
            <a:chExt cx="355548" cy="211236"/>
          </a:xfrm>
        </p:grpSpPr>
        <p:sp>
          <p:nvSpPr>
            <p:cNvPr id="294" name="Oval 29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sp>
        <p:nvSpPr>
          <p:cNvPr id="333" name="TextBox 332"/>
          <p:cNvSpPr txBox="1"/>
          <p:nvPr/>
        </p:nvSpPr>
        <p:spPr>
          <a:xfrm>
            <a:off x="1835696" y="3501008"/>
            <a:ext cx="26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Session B</a:t>
            </a:r>
            <a:endParaRPr lang="en-GB" sz="1400" dirty="0"/>
          </a:p>
        </p:txBody>
      </p:sp>
      <p:grpSp>
        <p:nvGrpSpPr>
          <p:cNvPr id="334" name="Group 96"/>
          <p:cNvGrpSpPr/>
          <p:nvPr/>
        </p:nvGrpSpPr>
        <p:grpSpPr>
          <a:xfrm>
            <a:off x="4067944" y="5069451"/>
            <a:ext cx="82988" cy="85709"/>
            <a:chOff x="2087736" y="2771636"/>
            <a:chExt cx="108000" cy="108005"/>
          </a:xfrm>
        </p:grpSpPr>
        <p:sp>
          <p:nvSpPr>
            <p:cNvPr id="335" name="Rounded Rectangle 334"/>
            <p:cNvSpPr/>
            <p:nvPr/>
          </p:nvSpPr>
          <p:spPr>
            <a:xfrm>
              <a:off x="2087736" y="2795641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cxnSp>
        <p:nvCxnSpPr>
          <p:cNvPr id="338" name="Straight Arrow Connector 337"/>
          <p:cNvCxnSpPr/>
          <p:nvPr/>
        </p:nvCxnSpPr>
        <p:spPr>
          <a:xfrm>
            <a:off x="4355976" y="5157192"/>
            <a:ext cx="19442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ISPYB – </a:t>
            </a:r>
            <a:r>
              <a:rPr lang="en-US" dirty="0" err="1" smtClean="0"/>
              <a:t>BsxCube</a:t>
            </a:r>
            <a:r>
              <a:rPr lang="en-US" dirty="0" smtClean="0"/>
              <a:t>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2050" name="Picture 2" descr="C:\Users\demariaa\Desktop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8892480" cy="4685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098" name="AutoShape 2" descr="imap://alejandro%2Ede-maria-antolinos%40esrf%2Efr@imap.esrf.fr:143/fetch%3EUID%3E/INBOX%3E631?part=1.2&amp;type=image/jpeg&amp;filename=ima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1958918" cy="1032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1916832"/>
            <a:ext cx="8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BsxCube</a:t>
            </a:r>
            <a:endParaRPr lang="en-GB" sz="1600" dirty="0"/>
          </a:p>
        </p:txBody>
      </p:sp>
      <p:pic>
        <p:nvPicPr>
          <p:cNvPr id="10" name="Picture 9" descr="database-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1723256" cy="1292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4248" y="1772816"/>
            <a:ext cx="64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ISPyB</a:t>
            </a:r>
            <a:endParaRPr lang="en-GB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34888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2280" y="220486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2420888"/>
            <a:ext cx="7857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logs in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2" y="2924944"/>
            <a:ext cx="178125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Click on load robot from </a:t>
            </a:r>
            <a:r>
              <a:rPr lang="en-US" sz="1000" dirty="0" err="1" smtClean="0"/>
              <a:t>ISPyB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3100898"/>
            <a:ext cx="15841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actives sessions for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2852936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findActiveSessionsByUserId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3808" y="306896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23728" y="357301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9912" y="3356992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actives sessions of this user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75656" y="3789040"/>
            <a:ext cx="11015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chooses one</a:t>
            </a:r>
            <a:endParaRPr lang="en-GB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71800" y="4005064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9912" y="3789040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findPlateGroupsfromSessionId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164288" y="4005064"/>
            <a:ext cx="158417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Plate groups of projects? associated to this </a:t>
            </a:r>
            <a:r>
              <a:rPr lang="en-US" sz="1000" dirty="0" err="1" smtClean="0"/>
              <a:t>sessionId</a:t>
            </a:r>
            <a:endParaRPr lang="en-US" sz="10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23728" y="465313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5656" y="4869160"/>
            <a:ext cx="11015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chooses one</a:t>
            </a:r>
            <a:endParaRPr lang="en-GB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5736" y="5301208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4288" y="5301208"/>
            <a:ext cx="15841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all information about </a:t>
            </a:r>
            <a:r>
              <a:rPr lang="en-US" sz="1000" dirty="0" err="1" smtClean="0"/>
              <a:t>plateGroupId</a:t>
            </a:r>
            <a:endParaRPr lang="en-US" sz="10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779912" y="5085184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findPlateGroupByPlateGroupId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9912" y="4437112"/>
            <a:ext cx="2125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plate groups of this session</a:t>
            </a:r>
            <a:endParaRPr lang="en-GB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23728" y="58772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79912" y="5661248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plate group information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331640" y="6021288"/>
            <a:ext cx="13260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bsxCube</a:t>
            </a:r>
            <a:r>
              <a:rPr lang="en-US" sz="1000" dirty="0" smtClean="0"/>
              <a:t> fills the table</a:t>
            </a:r>
            <a:endParaRPr lang="en-GB" sz="1000" dirty="0"/>
          </a:p>
        </p:txBody>
      </p:sp>
      <p:sp>
        <p:nvSpPr>
          <p:cNvPr id="48" name="Action Button: Help 47">
            <a:hlinkClick r:id="" action="ppaction://noaction" highlightClick="1"/>
          </p:cNvPr>
          <p:cNvSpPr/>
          <p:nvPr/>
        </p:nvSpPr>
        <p:spPr>
          <a:xfrm>
            <a:off x="1691680" y="3429000"/>
            <a:ext cx="288032" cy="288032"/>
          </a:xfrm>
          <a:prstGeom prst="actionButtonHel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ction Button: Help 48">
            <a:hlinkClick r:id="" action="ppaction://noaction" highlightClick="1"/>
          </p:cNvPr>
          <p:cNvSpPr/>
          <p:nvPr/>
        </p:nvSpPr>
        <p:spPr>
          <a:xfrm>
            <a:off x="1691680" y="4509120"/>
            <a:ext cx="288032" cy="288032"/>
          </a:xfrm>
          <a:prstGeom prst="actionButtonHel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098" name="AutoShape 2" descr="imap://alejandro%2Ede-maria-antolinos%40esrf%2Efr@imap.esrf.fr:143/fetch%3EUID%3E/INBOX%3E631?part=1.2&amp;type=image/jpeg&amp;filename=ima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1958918" cy="1032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1916832"/>
            <a:ext cx="8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BsxCube</a:t>
            </a:r>
            <a:endParaRPr lang="en-GB" sz="1600" dirty="0"/>
          </a:p>
        </p:txBody>
      </p:sp>
      <p:pic>
        <p:nvPicPr>
          <p:cNvPr id="10" name="Picture 9" descr="database-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1723256" cy="1292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4248" y="1772816"/>
            <a:ext cx="64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ISPyB</a:t>
            </a:r>
            <a:endParaRPr lang="en-GB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34888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2280" y="220486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2420888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Modifications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285293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updateModification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3808" y="306896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88" y="3140968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Persist modifications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47664" y="2924944"/>
            <a:ext cx="1224136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Collect the data</a:t>
            </a:r>
            <a:endParaRPr lang="en-GB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27784" y="5013176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472514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Store data collections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4288" y="5085184"/>
            <a:ext cx="158417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Persist  data collections</a:t>
            </a:r>
            <a:endParaRPr lang="en-GB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 rot="5400000">
            <a:off x="4139952" y="2420888"/>
            <a:ext cx="648072" cy="3528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491880" y="1484784"/>
            <a:ext cx="720080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11760" y="2564904"/>
            <a:ext cx="86409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63888" y="220486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3563888" y="3356992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3563888" y="2780928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3563888" y="45091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4427984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3563888" y="162880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131840" y="508518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‘X’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4860032" y="112474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1124744"/>
            <a:ext cx="138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Macromolecule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932040" y="2204864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292080" y="2420888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assembly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1280" y="314096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Biological assembly</a:t>
            </a:r>
          </a:p>
          <a:p>
            <a:pPr algn="ctr"/>
            <a:r>
              <a:rPr lang="en-US" sz="1400" dirty="0" smtClean="0"/>
              <a:t>for investigation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277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macromolecule is a biological construct</a:t>
            </a:r>
          </a:p>
          <a:p>
            <a:r>
              <a:rPr lang="en-US" sz="1200" i="1" dirty="0" smtClean="0"/>
              <a:t>In solution for investigation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852936"/>
            <a:ext cx="25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Description of an assembly containing </a:t>
            </a:r>
          </a:p>
          <a:p>
            <a:r>
              <a:rPr lang="en-US" sz="1200" i="1" dirty="0" smtClean="0"/>
              <a:t>multiple macromolecules</a:t>
            </a:r>
            <a:endParaRPr lang="en-GB" sz="1200" i="1" dirty="0"/>
          </a:p>
        </p:txBody>
      </p:sp>
      <p:pic>
        <p:nvPicPr>
          <p:cNvPr id="7172" name="Picture 4" descr="http://1.bp.blogspot.com/_4zJ0xFf3DEQ/TLgndnb8E6I/AAAAAAAABWI/WjwHWRgXnCM/s1600/PBB_Protein_BRCA2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584176" cy="1584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51520" y="5589240"/>
            <a:ext cx="7918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more then one assembly the macromolecule belongs to so we should be careful of how to describe </a:t>
            </a:r>
          </a:p>
          <a:p>
            <a:r>
              <a:rPr lang="en-US" sz="1200" dirty="0" smtClean="0"/>
              <a:t>this and or strict with the definition</a:t>
            </a:r>
            <a:endParaRPr lang="en-GB" sz="1200" dirty="0"/>
          </a:p>
        </p:txBody>
      </p:sp>
      <p:sp>
        <p:nvSpPr>
          <p:cNvPr id="41" name="Oval 40"/>
          <p:cNvSpPr/>
          <p:nvPr/>
        </p:nvSpPr>
        <p:spPr>
          <a:xfrm>
            <a:off x="2771800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E*</a:t>
            </a:r>
            <a:endParaRPr lang="en-GB" sz="800" dirty="0"/>
          </a:p>
        </p:txBody>
      </p:sp>
      <p:sp>
        <p:nvSpPr>
          <p:cNvPr id="42" name="Oval 41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5220072" y="3933056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EBD</a:t>
            </a:r>
            <a:endParaRPr lang="en-GB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372200" y="4005064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‘Y’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90872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Macromolecule</a:t>
            </a:r>
            <a:r>
              <a:rPr lang="en-US" sz="1200" dirty="0" smtClean="0"/>
              <a:t>:  </a:t>
            </a:r>
            <a:r>
              <a:rPr lang="en-US" sz="1200" i="1" dirty="0" smtClean="0"/>
              <a:t>biological construct in solution for investigation</a:t>
            </a:r>
            <a:endParaRPr lang="en-GB" sz="1200" i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83568" y="3789040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43608" y="400506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assembly</a:t>
            </a:r>
            <a:r>
              <a:rPr lang="en-US" sz="1200" dirty="0" smtClean="0"/>
              <a:t>: </a:t>
            </a:r>
            <a:r>
              <a:rPr lang="en-US" sz="1200" i="1" dirty="0" smtClean="0"/>
              <a:t>Description of an assembly containing multiple macromolecules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196752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assembly</a:t>
            </a:r>
            <a:r>
              <a:rPr lang="en-US" sz="1200" dirty="0" smtClean="0"/>
              <a:t> </a:t>
            </a:r>
            <a:r>
              <a:rPr lang="en-US" sz="1200" b="1" dirty="0" smtClean="0"/>
              <a:t>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List of regions indicating which part of the assembly(s) the macromolecule 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possible structures (PDB)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Which part of the macromolecule the structure is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365104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macromolecules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401028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Sample</a:t>
            </a:r>
            <a:r>
              <a:rPr lang="en-US" sz="1200" dirty="0" smtClean="0"/>
              <a:t>:  </a:t>
            </a:r>
            <a:r>
              <a:rPr lang="en-US" sz="1200" i="1" dirty="0" smtClean="0"/>
              <a:t>Specific measurement details for the macromolecule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983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Concentration &gt;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Temperature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Set Point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Measure for each frame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Name: MACROMOLECULE </a:t>
            </a:r>
            <a:r>
              <a:rPr lang="en-US" sz="1200" dirty="0" err="1" smtClean="0"/>
              <a:t>acronym_BUFFER</a:t>
            </a:r>
            <a:r>
              <a:rPr lang="en-US" sz="1200" dirty="0" smtClean="0"/>
              <a:t>  </a:t>
            </a:r>
            <a:r>
              <a:rPr lang="en-US" sz="1200" dirty="0" err="1" smtClean="0"/>
              <a:t>acronym_CONCENTRATION</a:t>
            </a:r>
            <a:r>
              <a:rPr lang="en-US" sz="1200" dirty="0" smtClean="0"/>
              <a:t> ???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 of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Volume to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544" y="1052736"/>
            <a:ext cx="7416824" cy="2443048"/>
            <a:chOff x="467544" y="3861048"/>
            <a:chExt cx="7416824" cy="2443048"/>
          </a:xfrm>
        </p:grpSpPr>
        <p:sp>
          <p:nvSpPr>
            <p:cNvPr id="36" name="TextBox 35"/>
            <p:cNvSpPr txBox="1"/>
            <p:nvPr/>
          </p:nvSpPr>
          <p:spPr>
            <a:xfrm>
              <a:off x="1043608" y="4005064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   </a:t>
              </a:r>
              <a:r>
                <a:rPr lang="en-US" sz="1200" b="1" u="sng" dirty="0" smtClean="0"/>
                <a:t>Buffer</a:t>
              </a:r>
              <a:r>
                <a:rPr lang="en-US" sz="1200" dirty="0" smtClean="0"/>
                <a:t>: </a:t>
              </a:r>
              <a:r>
                <a:rPr lang="en-US" sz="1200" i="1" dirty="0" smtClean="0"/>
                <a:t> the matched solution in which a sample is suspended</a:t>
              </a:r>
              <a:endParaRPr lang="en-GB" sz="12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4365104"/>
              <a:ext cx="23787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Name/Acronym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Concentration = 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Temperature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Set Point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Measure for each frame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Type of measurement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Volume to load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Composition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/>
                <a:t>List of additives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7544" y="3861048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3789040"/>
            <a:ext cx="576064" cy="648072"/>
            <a:chOff x="395536" y="5373216"/>
            <a:chExt cx="576064" cy="648072"/>
          </a:xfrm>
        </p:grpSpPr>
        <p:sp>
          <p:nvSpPr>
            <p:cNvPr id="20" name="Rounded Rectangle 1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Additive</a:t>
            </a:r>
            <a:r>
              <a:rPr lang="en-US" sz="1200" dirty="0" smtClean="0"/>
              <a:t>:  </a:t>
            </a:r>
            <a:r>
              <a:rPr lang="en-US" sz="1200" i="1" dirty="0" smtClean="0"/>
              <a:t>Any component of the buffer which will be varied in an experiment (salts, </a:t>
            </a:r>
            <a:r>
              <a:rPr lang="en-US" sz="1200" i="1" dirty="0" err="1" smtClean="0"/>
              <a:t>ligands</a:t>
            </a:r>
            <a:r>
              <a:rPr lang="en-US" sz="1200" i="1" dirty="0" smtClean="0"/>
              <a:t>, detergents, lipids, 	</a:t>
            </a:r>
            <a:r>
              <a:rPr lang="en-US" sz="1200" i="1" dirty="0" err="1" smtClean="0"/>
              <a:t>deuteration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852936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Structure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48478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Quantity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3140968"/>
            <a:ext cx="345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PDB file or accession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List of what data this structure is associated with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assembly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</a:p>
        </p:txBody>
      </p:sp>
      <p:sp>
        <p:nvSpPr>
          <p:cNvPr id="12" name="Cube 11"/>
          <p:cNvSpPr/>
          <p:nvPr/>
        </p:nvSpPr>
        <p:spPr>
          <a:xfrm>
            <a:off x="467544" y="2924944"/>
            <a:ext cx="360040" cy="360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467544" y="908720"/>
            <a:ext cx="360040" cy="36004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Picture 4" descr="heirarchy2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871296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Assembly</a:t>
            </a:r>
            <a:endParaRPr lang="en-GB" sz="2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4932040" y="1340768"/>
            <a:ext cx="36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assembly has 1..N macromolecules</a:t>
            </a:r>
            <a:endParaRPr lang="en-GB" dirty="0"/>
          </a:p>
        </p:txBody>
      </p:sp>
      <p:sp>
        <p:nvSpPr>
          <p:cNvPr id="327" name="TextBox 326"/>
          <p:cNvSpPr txBox="1"/>
          <p:nvPr/>
        </p:nvSpPr>
        <p:spPr>
          <a:xfrm>
            <a:off x="4932040" y="1763524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macromolecule has 0..N samples</a:t>
            </a:r>
            <a:endParaRPr lang="en-GB" dirty="0"/>
          </a:p>
        </p:txBody>
      </p:sp>
      <p:sp>
        <p:nvSpPr>
          <p:cNvPr id="328" name="TextBox 327"/>
          <p:cNvSpPr txBox="1"/>
          <p:nvPr/>
        </p:nvSpPr>
        <p:spPr>
          <a:xfrm>
            <a:off x="4932040" y="2267580"/>
            <a:ext cx="325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has 1 buffer associated</a:t>
            </a:r>
            <a:endParaRPr lang="en-GB" dirty="0"/>
          </a:p>
        </p:txBody>
      </p:sp>
      <p:sp>
        <p:nvSpPr>
          <p:cNvPr id="329" name="TextBox 328"/>
          <p:cNvSpPr txBox="1"/>
          <p:nvPr/>
        </p:nvSpPr>
        <p:spPr>
          <a:xfrm>
            <a:off x="4932040" y="2843644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buffer has 0..N additives</a:t>
            </a:r>
            <a:endParaRPr lang="en-GB" dirty="0"/>
          </a:p>
        </p:txBody>
      </p:sp>
      <p:sp>
        <p:nvSpPr>
          <p:cNvPr id="330" name="TextBox 329"/>
          <p:cNvSpPr txBox="1"/>
          <p:nvPr/>
        </p:nvSpPr>
        <p:spPr>
          <a:xfrm rot="16200000">
            <a:off x="1710121" y="593084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macromolecule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88643" y="605296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assembly</a:t>
            </a:r>
            <a:endParaRPr lang="en-GB" sz="900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2677521" y="5539503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Sample: macromolecule + buffer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3872217" y="6072999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Additives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13184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67544" y="2708920"/>
            <a:ext cx="4320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TextBox 309"/>
          <p:cNvSpPr txBox="1"/>
          <p:nvPr/>
        </p:nvSpPr>
        <p:spPr>
          <a:xfrm>
            <a:off x="2051720" y="42210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>
            <a:stCxn id="207" idx="3"/>
            <a:endCxn id="213" idx="2"/>
          </p:cNvCxnSpPr>
          <p:nvPr/>
        </p:nvCxnSpPr>
        <p:spPr>
          <a:xfrm flipV="1">
            <a:off x="899592" y="2456892"/>
            <a:ext cx="115212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7" idx="3"/>
            <a:endCxn id="139" idx="2"/>
          </p:cNvCxnSpPr>
          <p:nvPr/>
        </p:nvCxnSpPr>
        <p:spPr>
          <a:xfrm>
            <a:off x="899592" y="3068960"/>
            <a:ext cx="1224136" cy="7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07" idx="3"/>
            <a:endCxn id="251" idx="2"/>
          </p:cNvCxnSpPr>
          <p:nvPr/>
        </p:nvCxnSpPr>
        <p:spPr>
          <a:xfrm>
            <a:off x="899592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99592" y="2780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63688" y="2276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GB" sz="1400" dirty="0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189" name="Group 188"/>
          <p:cNvGrpSpPr/>
          <p:nvPr/>
        </p:nvGrpSpPr>
        <p:grpSpPr>
          <a:xfrm>
            <a:off x="2051720" y="692696"/>
            <a:ext cx="2115345" cy="3276364"/>
            <a:chOff x="2051720" y="692696"/>
            <a:chExt cx="2115345" cy="3276364"/>
          </a:xfrm>
        </p:grpSpPr>
        <p:sp>
          <p:nvSpPr>
            <p:cNvPr id="213" name="Oval 212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>
              <a:endCxn id="78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0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81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9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/>
            <p:cNvCxnSpPr>
              <a:endCxn id="103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4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05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6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endCxn id="114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5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6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7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3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13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13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91880" y="2636912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GB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9832" y="1124744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51920" y="692696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195736" y="22048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457514" y="105273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2123728" y="3429000"/>
            <a:ext cx="720080" cy="822972"/>
            <a:chOff x="2051720" y="692696"/>
            <a:chExt cx="2591922" cy="3527100"/>
          </a:xfrm>
        </p:grpSpPr>
        <p:sp>
          <p:nvSpPr>
            <p:cNvPr id="191" name="Oval 190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>
              <a:endCxn id="192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3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94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5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/>
            <p:cNvCxnSpPr>
              <a:endCxn id="200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1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202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03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4" name="Straight Connector 213"/>
            <p:cNvCxnSpPr>
              <a:endCxn id="209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10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211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212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1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1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1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26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7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8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123728" y="4437112"/>
            <a:ext cx="720080" cy="822972"/>
            <a:chOff x="2051720" y="692696"/>
            <a:chExt cx="2591922" cy="3527100"/>
          </a:xfrm>
        </p:grpSpPr>
        <p:sp>
          <p:nvSpPr>
            <p:cNvPr id="236" name="Oval 235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1" name="Straight Connector 240"/>
            <p:cNvCxnSpPr>
              <a:endCxn id="237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38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39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40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Connector 248"/>
            <p:cNvCxnSpPr>
              <a:endCxn id="245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46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endCxn id="247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endCxn id="248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0" name="Straight Connector 259"/>
            <p:cNvCxnSpPr>
              <a:endCxn id="256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57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endCxn id="258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9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36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6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36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73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4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318" name="Rounded Rectangle 3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11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6505</TotalTime>
  <Words>1709</Words>
  <Application>Microsoft Office PowerPoint</Application>
  <PresentationFormat>On-screen Show (4:3)</PresentationFormat>
  <Paragraphs>591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BioSAXS</vt:lpstr>
      <vt:lpstr>Index</vt:lpstr>
      <vt:lpstr>SAMPLES</vt:lpstr>
      <vt:lpstr>List of terms related to samples</vt:lpstr>
      <vt:lpstr>List of terms related to samples</vt:lpstr>
      <vt:lpstr>List of terms related to samples</vt:lpstr>
      <vt:lpstr>List of terms related to samples</vt:lpstr>
      <vt:lpstr>Slide 8</vt:lpstr>
      <vt:lpstr>Visual Data Model Draft for Assembly</vt:lpstr>
      <vt:lpstr>Data Acquisition</vt:lpstr>
      <vt:lpstr>List of terms related to data acquisition</vt:lpstr>
      <vt:lpstr>Visual Data Model Draft for Data Collection</vt:lpstr>
      <vt:lpstr>Slide 13</vt:lpstr>
      <vt:lpstr>Use Cases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Slide 23</vt:lpstr>
      <vt:lpstr>Case 2: How does the enzyme function</vt:lpstr>
      <vt:lpstr>Case 2: How does the enzyme function</vt:lpstr>
      <vt:lpstr>Case 3: Kinetic</vt:lpstr>
      <vt:lpstr>Case 3: Kinetic</vt:lpstr>
      <vt:lpstr>Sample Changer</vt:lpstr>
      <vt:lpstr>Plate Groups and Plates</vt:lpstr>
      <vt:lpstr>Types of Plates</vt:lpstr>
      <vt:lpstr>Slide 31</vt:lpstr>
      <vt:lpstr>Slide 32</vt:lpstr>
      <vt:lpstr>Slide 33</vt:lpstr>
      <vt:lpstr>ISPYB – BsxCube Interface</vt:lpstr>
      <vt:lpstr>Slide 35</vt:lpstr>
      <vt:lpstr>Robot</vt:lpstr>
      <vt:lpstr>Robot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BioSAXS</dc:title>
  <dc:creator>demariaa</dc:creator>
  <cp:lastModifiedBy>demariaa</cp:lastModifiedBy>
  <cp:revision>605</cp:revision>
  <dcterms:created xsi:type="dcterms:W3CDTF">2012-03-22T08:47:55Z</dcterms:created>
  <dcterms:modified xsi:type="dcterms:W3CDTF">2012-07-20T08:31:00Z</dcterms:modified>
</cp:coreProperties>
</file>