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026"/>
    <a:srgbClr val="81BA16"/>
    <a:srgbClr val="F2C522"/>
    <a:srgbClr val="FF9900"/>
    <a:srgbClr val="1166AA"/>
    <a:srgbClr val="7DA9DA"/>
    <a:srgbClr val="8A8B8E"/>
    <a:srgbClr val="1B50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242893-FEF8-4CF4-8224-09A49DCD5C3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74932-3E7E-4069-8552-898AC476979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76210-816C-4665-9B30-3921430ACF8F}" type="slidenum">
              <a:rPr lang="en-GB"/>
              <a:pPr/>
              <a:t>2</a:t>
            </a:fld>
            <a:endParaRPr lang="en-GB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209925" y="6624638"/>
            <a:ext cx="950913" cy="2159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35450" y="6624638"/>
            <a:ext cx="40798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70888" y="6624638"/>
            <a:ext cx="744537" cy="215900"/>
          </a:xfrm>
        </p:spPr>
        <p:txBody>
          <a:bodyPr/>
          <a:lstStyle>
            <a:lvl1pPr>
              <a:defRPr/>
            </a:lvl1pPr>
          </a:lstStyle>
          <a:p>
            <a:fld id="{52027913-FC4E-4BEB-8379-79EA28A153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172DE-E179-4C0F-B7F1-BE5EA8A8F9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2057400" cy="5461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5163"/>
            <a:ext cx="6019800" cy="5461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56653-CFCE-4638-8DFA-0F91563FA62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EA6B0-5CC0-417A-9382-70F5E2F165F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4F489-0806-4040-B883-7B8F53F46F3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CEE38-3F5F-4188-9AE7-C981AA662F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02A43-A23D-446B-83A2-27A2315F7FF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644D7-5DAA-45E0-8E3E-0752D5AECF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F1B20-60FB-49B2-8D58-F7D566194E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6286D-5170-4A06-A7AF-C573BA4E0ED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FBA14-5E2A-4495-888B-2D3A2927FAD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65163"/>
            <a:ext cx="8229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0" y="6613525"/>
            <a:ext cx="8874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3700" y="6613525"/>
            <a:ext cx="4168775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Author - Title (Footer)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34388" y="6613525"/>
            <a:ext cx="66198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38EA2A2-DCF3-4259-A40A-CA8E6CFEA07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8256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2000">
          <a:solidFill>
            <a:schemeClr val="tx1"/>
          </a:solidFill>
          <a:latin typeface="+mn-lt"/>
        </a:defRPr>
      </a:lvl2pPr>
      <a:lvl3pPr marL="1073150" indent="-179388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>
          <a:solidFill>
            <a:schemeClr val="tx1"/>
          </a:solidFill>
          <a:latin typeface="+mn-lt"/>
        </a:defRPr>
      </a:lvl3pPr>
      <a:lvl4pPr marL="1524000" indent="-18256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1600">
          <a:solidFill>
            <a:schemeClr val="tx1"/>
          </a:solidFill>
          <a:latin typeface="+mn-lt"/>
        </a:defRPr>
      </a:lvl4pPr>
      <a:lvl5pPr marL="1978025" indent="-18891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5pPr>
      <a:lvl6pPr marL="2435225" indent="-18891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6pPr>
      <a:lvl7pPr marL="2892425" indent="-18891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7pPr>
      <a:lvl8pPr marL="3349625" indent="-18891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8pPr>
      <a:lvl9pPr marL="3806825" indent="-18891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3" name="Picture 5" descr="grey_welc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Author - Title (Footer)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0D55-91B7-47E5-8212-C2A8CFF25AA3}" type="slidenum">
              <a:rPr lang="en-GB"/>
              <a:pPr/>
              <a:t>2</a:t>
            </a:fld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</a:p>
          <a:p>
            <a:r>
              <a:rPr lang="en-US" dirty="0" smtClean="0"/>
              <a:t>Terms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cases (Architecture of </a:t>
            </a:r>
            <a:r>
              <a:rPr lang="en-US" dirty="0" err="1" smtClean="0"/>
              <a:t>ISPyB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Road map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 - Title (Footer)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A6B0-5CC0-417A-9382-70F5E2F165F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4582" name="AutoShape 6" descr="data:image/jpeg;base64,/9j/4AAQSkZJRgABAQAAAQABAAD/2wCEAAkGBhQSEBUSEhMUExQWGCAaFxcWGB0cGxogHBsYGh0dGh0XHCYeHBkjHBsVIC8gIycpLSwsHR4xNTAqNSYrLSkBCQoKDgwOGg8PGiwkHiUtLCwsLjIvLC4vLSwtMSksKSosLCwuLC8tLywtLSwsLCwvLCwsNCwsLCwsLCwsLCwsLP/AABEIAOQA3QMBIgACEQEDEQH/xAAcAAEAAwEBAQEBAAAAAAAAAAAABQYHBAMCAQj/xABDEAACAQIDBQUGAwUGBQUAAAABAgMAEQQSIQUGMUFREyJhcYEHMkKRobFSYsEUI3LR8BUzgpLh8SRDU8LSFiU0orL/xAAaAQACAwEBAAAAAAAAAAAAAAAABAIDBQEG/8QAMREAAQQABAIJBAMBAQEAAAAAAQACAxEEEiExQYEFE1FhcZGxwfAiMqHRFOHxIzNC/9oADAMBAAIRAxEAPwDcaUpQhKUpQhKUpQhKUpQhKUpQhKUpQhKUpQhKUpQhKUpQhKVybU2rHh4+0lNluAOZJPADxNUfa3tVyf3US+bkn6La3zNLzYmOE0869iWmxcUJp517OK0OlZNg/beVkAnhUpzKXBHjYkg+WlafszaceIiWWFw6MLgj9eh8KlFOyTZSixDJftXVSlKuV6UpShCUpShCUpShCUpShCUpShCUpShCUpXDtba6YdMz6k+6o4n/AE8a4SGiyugEmgu6lUXD+0CaWURxYa5Y2ABufM6qLeNTI3oZGyzwlTzKm/0PLyJqk4hjd9FYInHZWGlQmK3ywsa3eW3hla/2rywu+8EovEHkA0JUKbefeuK47FQsFuePNV5TsrBSo/CbdikNrlT0cW+vD61xYzfbCRtlaZSeGnD58PrUm4iJzcwcK8UUVO0qLi3khPNh5qfuL16zbdgVczSqPC9z/lGv0rjcTC7Z48wouIYLdoFWfavisuBC9mzZpF7wt3Spzrx5sRb5jiRej7F3BxOPGe4ghPCRwSW/gTS48SQOl6v21974Z43ghjOILKVYEDKAdLt/I2r3w2248Jg0QlndVyqGuLnz/COvQDnpWfI/DPmzPcKA+ePJZkkcUsnXONtA34efHkoKP2HYLLZ5MQ7H4s6r8gEt8714YDY77CkGWZpsJIdVcd9LWBPd0NrgggDgwtqDVRxftFxks12mZBe2RO6o8NNT5kk19x7YlnVzK7Oo7q5mJ14ta5/hqrE4xrW/827VR5pXFYxjG/8ANtEVR5/OS3VHBAINwRcEc6+qzPcL2kqZFwE4CsgCxvyIAFg3iBYX/wB60yteKUStsLYhlErcwSlKVarkpSlCEpSlCEpSlCEqpks+MlixU8ka3vCikIjr/EBdmHA68fSrZXhjMCkq5ZFDDx5HqCNQfEVTNGXih+dj3FTY7KVHnd1V1ikljP8AEWHqGubeRFMFtcoXjxJVWj1z3srKeBF/t101tc/D4OeBSYpVdFF8st7gAfiUa/IVRdu4+WZy0jdm2YZbiwUKrXUEZv8AqAktas+SVuHIpuU9nA+XZvdAq9rDJdmx+Vdpd8Ir2RXfxtYf/bX6VAbWczyF2BAOgB1sOnzufWonE7XSBIzrIci57W1YjULlHoDrr1qxzyRlQyaqygjyIvWXP0hK8kaUDwTsUDG1V2m5GzhHLMT71lt5EsT9QPlU7t3Bh0vbv3sp8+PoBc+lRG7mPXtsh4lSB421+ehqU3hxPZJ2vaRIFBuJTlDDTgw4H0PlWqHumwbsos0Rz+apGUdXLoqFvPskdnmt7p+nCp/c3dqJcHmRR27G7seN+IT+HKR6m/GuPaO2YZ4mUHUgaHmDY3UnRh5VL7l4q5lW/wCE2881/sKy+iwZGmOVuhsG/BcLfpLl0PhFK3toRz/Xxqqybm9tiwguI27zMOQFrjzJIA878qktnbdurhyLq5+uv3zV0bG24rYxIwdWDaeABP3ArJ6OY+HG5ADluuXBDqIVW3t2wcFtAQYcBIkgUZOK3Ysc1ife93XnbW9zU5g93YpcMHLds0gvnOtj4A8LHTrp6Cre1SC214zrZ4FJt1DyKfplq2bN2pCsCpDYADUc7883O96c6WYWT3Hob4LJw/1YpwkIIGwO99w9/wBlTO7O68cUFyA0ji7MOXQKeQH1N/Kqd7TFeFopT/djuMRwBJup8AwuPNbdL3fd/aimFs7KoViLsQBY2PPzNR23ds4XEscNmjmDIc4DAgqeVweIIBuNRpWxiGxS4ZszhqBz7wmp42zNMLjusZ2TFCWd5yW1OSNTYG/N2Bvl/Ktieq8+uXFKq2WyqOAHzr52xuA8LM0WIRo76Z7hxc6A5QQ3np5CoaTCsrhMxkOlgBxJ4ADUk8Lfak3NbJQB5UsHE4V2cMceXutWg2TgDgEVuxOKRM+fLZ8xuxXPYFhqUtc3FWzcrbhxGHyubyxHI55t+FvUcfEGshw+zJo5R26NGEAOViMxPwgqDcddbcutWDcbedIMf2TmwnXLfoVNxfw1amYMU4YgNdQFUa/HkrYcS5uIDHChVH28vda/SlK3lupSlKEJSlKEJSlKEJSlV/f7FGPZuJZSQezy3HEZiF+xrhNC10aqT2xMqwsWNhb1OuoA5m19Kpg2O00PaMpRiSRe3dF+BsdfTovSoHYr9xSSSbcTr96uWG2gOxymvC9IdKOkkBaMtbcVrRwFjNNbVM2nhBGDzNuJ/TpU3icMYMHhpBfI8SX/ACtkX6HU+d/CubG4B8Q3ZRDMx58lH4mPICtJw8ARFQcFAA8gLCn+h8N/Iic6QdlHvUcTL1bhlWe7K3bxGIdXOaCMENnOjmxuMinXpqdPOrhvJsMYmErpnXVCevQ+B4fI8qlqV6aOFsbcoWc6QuNlZEmGJUrls8bWK8DYn/ta4/xCu6IvDzKuTc8QfTnYVcd4MCijtEXLM7ABwSDoD06qpHy6CuWDYkUa5JsNnJ/5qqXJPUMO8h56WtyvxrMcDFI5lab3rpd6Gu8E3sFLrDWipezNgSTTOgnWNmYsM6HW+pGhGoFtKt+6+4zYXEGeSYStkKqAmUC5BJuWNzYW9TUXtHDsJFAaQZdY2ZDm04AXtdxbQfEBpqDezjaeJZVePDo6soYFpApNxcaWNh61LCyQucTl+ob6E/mvJRcq/wC0nYfaPBiLe5mRj/EVK38LqR5sOtV9cGFQs1gB1q/4bbayYaZ8VEIuyDCaMnOAFBJINhmBW/Ksn/tYzvmAKx3PZxk3yjxJ4tbmaQ6Vha5wmB30rvC8f05hgHia9xt4cVIRYIPqR5V8bOwAONhViyqzZSVtfvAgcQRxtUlsux42AA1JqY2bulJJNHOf3SJIrgMDmbKwPDTKDbiflWdgopHyNLReuvgsjo2OZ8zHxgmjqpTaG4kL4WSJb9qyELK5uQ3FTbgBmAvYcL1i+xN5Hwc8hMSriVuhZxmaIrdWCAnKGvoWIPQcTf8ApCqHvruLhcZi4wYzHNICXmQkHKlhqvus2oFyLgAcuHq54WgZm6HbTvXusRHm+ob7eay6TbUk0nxSSO1gOLMx+5NabJudHDsm0wVplYTFwfdkuosp6ZbIeuvWujdzcLAYSLtmW5Ookme5A4WHBRz4C5qA3s23CxyYfME595rMetmOgGtuHE6aCs17W4aMv0JcO3XXu9VnvibhWuJouIrv1+arQd1domfBwyNqxWzHqVJUn1Kk1LVVvZri1fZ6BTfKzg+rsflrVprZhdmjaT2LViNsBPYlKUq1WJSlKEJSlKEJUBv3Dn2fNH8Ui5V/ivcX8NKkNsbXXDx521PBV5k/y6mqfidpyznvgkclFrDyF9eep1qmWQNFFXwwmQqB2bs2SKON5rJESFkdRn7IkC2cad0k2zAkaHwv1pt3Du4hiWVyTYyOwUeJVF4i3U10QRSpmCkrcWIbg3gym4I8waq27mHl/aez7BzKM1ygJXjbyHS97a61gT4aKOzE0Enmb5/q06esFZjorvDtTsCCnFQRwGtzc3sBfhU9sPetJ27M2V+XQ+XQ+FV9tzcVItyYo/BmJPrlBH1NVjFbuYyDEI2X3HUlka9gWAzWNjl8bWHO1TwwxkIzvJrsPzRUSdW/QbrZaVx7Ix/bwRy/iW5HQ8GHoQRUAu82KfETQpBEhjkKL2shBccVcC2qsNdPHpW66VrQHduySOilN4W1gTm0o+zA/VhXpjca7SdjDYMBd3IuEB4ac2PIV44HZMjSifEsrSKCESO+RL8TrqzHqfrpbhxu8ceDnkSRJHaQ9peNcxCAAFm10VSCKpFhxe7S6HIfsro7VNRbJQIVf96WHeL6k/y/0FQO1NrnZrqZO0lw0hKrYFnV7EqnVs1iAfnrqbPh8QrorocysAVI5g6g1x4/b8EOjyDN+Ean5Dh61Y+NmjtiNj84HijUquTbPm/sjGtMLTTRzSFfwZlYqmnGw+pNZruZs2XFkLEt+pOiqOrHl9zyBrVZN9kYhVjJUmxLEDQ6cBe/zqnYLFPsuOSOBgYA5YtZc44CxuLkDQAi5PQXrNxXUuysNkDsWdj8IJg0vvKN6+X5K+bC3Ujw4DN+8kHxEaD+EcvPj5cKnaxvd/GYkY2ObPNLPM9nuH7PsyNAAQLKg73qTyrWYp3UASgH8y8PUHhTmGkiDKY2gFdhBGGZYm0By+FddQu9G7xxUVkk7KQBgrWuLMLMpFwbHTUG4IB8K+H3pVMWcNKuQG3ZSXuHuL66d03DgcfdPCujejGLFg5mZsl42VT+ZlIUDxuRTbmhzaKs6yN4drtv3UsJ2kuJhkKF2nUEhZEzMpt0Nrj+uI1qR2Bs4NIHxQIiB1QGzN4E/CvXmfDjXtszGJlVHLFR7xTideWYfoak8V2N80Acqv42BN+rAKMvhesR8QaC8DUdmvzmskyQA2d/Ai/MUrnubiFOJxIjXIhysFAta7SHgNAddat1ZdufjJYcXEzKRFiLqCeDZSdfQ1pwnXNlzDMNSLi/y41o4MnqwHb7+eq1MOTkGbf96r7pSlOJhKUpQhK+JZgoLMQoHEk2H1ry2hj0hjaSQ5VUa/yHUnpWa4zeF8XLmYgRj3EuLDpz1c/7VTLM2Ma7q+GF0h7u1SO0tp9rihKT+7RgV4+6pBJ+5qzbH3hw+0I5hCWZUbs2LLbWwNxfwIPXwFZztN5GUILxowuWHFgfwnpx7w06Zq/NhbWlwTWib92Tqre6eA73RrAAN5XPVKPEu3cNPmvh82TsuGbX0HVWjaCvGxR76denUX5V07s4Bmm7Ud1V4n8Rta3jodfSpvBzxY6AMyaXIIOhUjiLix/r0r828TBgZTCLdnGSoHIDU+trm/WmhE0HrAlXTuLchUkMUmbLmXN0vrVf3rxgIyDUjif0/U+njVR2Tt0kAhrH8v8AP+Vq6Z8dcamvOY3pWSSMxBtEnXw/Z9FbFAGnNasPs9xWbDyIDfs5mXyuFYj5k/Op/G7Mjmt2iBipup5qeqkag+VQe7Gzjh4DKRbtWLup5A2CnzsASPE1w7x77qokiUEG1gQw1uLXuNV15cfKtpsrYoGseLNDRLOZmcSNlNYlezBtjMgGhz5WsenEa+FRc+GhghaVpe3nfKe1YqC5U2ULbTLqb2/QWquzd3ncLLipxh42sQNM7A81A91fE/KrlhdjwIywYZATo00nvNlBBALHW7EDTz0rgicftpvdqfIE0PJRAANri2JgJXjfD9qyLC7JkSy6HvDvHvWs2nDSvSXcFCO62U+JJ+lSm1tgOztNh5mgkZQr81e3C/Rh1HKojF7FxCNnzyFvxZifPUagelUTMMNF+Z3PSuXuo9YQKAXtBuEoILSk+S2+5NV/fzY0MCwCSVysmIUSjS+Szs1lUX4ga11PvDOjdmJDm8SDb5g/1518hI3jdZYkmMnvM5Oc89HBupBtYjoONcGIgd9ra7ylJJnSWxnM8PDv7/gVh3WTDSAyQpKroxVlmzK6m3NCbC4OmlWMiqjuf2MBdLzGSQqWaVg50AVQGUC4AFtRzq3VqwlpbpXJXMLiPq3VY3y3Y7eHNELypqq6ajjYX0DAgEcuI0DE1B7D2m20psKrRzCOANJMZVIUuO7GFJ94jVj/AL1odQu6A/4VehJI8r1ZkFbJR8Tf5AI/+hr35S2vWvBZdt3dnLjZY8MwKBr2bTLfUqDrcC9gf5XLCbFdZF7Rx3SPcJv5ZtLDyqX2+xh2hOD8RzDyYA/e4qk7x71M/wD8duzjDZCwOrGxJN76DkLWvqels4sLpDWijOWC84Wg4uRskaxzPlVgVVlByngMjAjgCRa1VvfhcVgMSrDuI2bJOjNnfNbNnbk/gLaXN2NzUVu/vYUaPtSZArA943JsQbXOta/tXCw7W2e6IQQ47hPFJF1UnoQbX6gnkaYga8E9YUnAyKcOaLDhsP1wHKlW/ZTvI0heGRixPeBYkm/PU66jX0rR6wb2Qs/9oqtiCobOOlgQQfXSt5poJzo8uEZa7ga9D7pSlK6tBUv2itfsY+XeYj5W/wC751X9m4pQY8PIQI5JlZ7mwsAQQfA935VPb3MJZyAQBEoBJ4Zmucvqt/UVVoMCXJzgd1uF7DwtbWxHOsyR1ud4/oe1LUiZ9LfD1s+6sGz9nftMU6xi8cUn7gnmDctGCfwm1j1PHWonA7vSTSmNVYW94spAXzvz8Of2smzGxIh/4SVJQg/uZ1sR4CRLX52NgOvSp/YG2hiYi+Ro3VikkbcUdeKnry150xGGuAvT5870vI9zCVFDYEuEAbBsXUAZ4ZD71ha6E8G8OHQgDLXqm+eFYFJyYWIs0cqkHXQjhw87VPyyhQWYgAakmo2baSOO9BK6HmYrg+h1t6VcIHD/AMzQ7OHLavmip60O+8X37H3v5qssh3WxKzsmFTt4s3clVlyFeIu17BgLAjjf0q8bP3Xiw6dtjXViOXwKTw8Xb08hzrz3emhTH4p4MseH7JMwAyrnUtchdOAuDYcabWxP7Q2Zh3R7inl4n8x+g063zJGQQ/8AVwt3BMsjfI7IDovXaeIwES5DeW2ojQlgL+N7D1PpVVxGNXMTFBFAPBczf5mGh8QBUqMArHKEUk6AACuiHdcmZI5GDHiyjiqD8bDmeAt867FJ1p+htD5xUnwiLc2VD7G2e80oVVLC4zHoOpNabhMEkS5Y1Cjw/Xqa/cLhEjUKihVHID+tfGvatKOMMST35kpSlWqtVrd+BJZsb2iq7ichgwvZQoyceRXnXvi9z4m1jLQt+XVfVT+hFNvYZoS2Nh99FvKnKVFF/RwOB9Kq+yvaFI+JDSkJBzVVBtcGxJPeNjqbfKlXBg+l4SgkbF9Du31O/wC1Iy7BnV1BXNY92SPlr8Sm1vqKkF3tyXV43lCkgyRISpA525ePLnwIqX2lif8AhpHRr/umZWB/KSCDXNsrBK2EjUC2lwRyNybj1q1kQjByrshcZBGw1oTfhWn5Xhjd6ojCDh3EskmkarqbnmRyA468a7tg7M/Z8NHDcnKNSTfUkk6niATbytX5svDR6v2UaS8HZVAJPUkC5vxqQJq0EEaKbI3Zs7zZqhWnj27+yzv2r4uLIY7ATCJirj3hcNlXyvc6+lZVuzjljtmUOlxdTexHQ21sakZtrDaONllkkKZ3PZ6X7osqLxFjlA8yT1149r7syYfvqQyE8RpY9D0+o8eVLlwzUeKzMT1k1kbA6clNb2YHCTok+Bj7GW9pIF9wj8ScgQdCLC41tcazns23iGCixH7TdFOVkU82GYG3IaZdT0FULCwzFGYKMqAljmUWAF+t60L2eezzt1XF4y5W90h5G3OQ8xe4y+GpI0qY3S8P8h8oIy32158VY/Ztu12SyYxxaTEsz8LaOxa9uQJOg5LbmSBd6Uq1b0cYjbQ/09qVE7c2oyZYYbGeXRAeCjm7eA/q9rVLVCbNjvjsU51KiNV8FK5iB4E6+lVSE6NHE16n2TMQGrjwF+g919w7tRiAxMSxJzM/xFzxb/T78aq2E3SlkkcBlVFcoX5m35fK3PnV8xWIEaM7cFFzXLsTDFYrv78hLt4FtbegsPSuGJpptbKbZXgF17r3wWBWJAiD15nxNV/dbFKuKx0TsFmbEFwh0JQpGFZb8RoeFWiuHaexIcQAJo1e3AnRh5MNR6GpltAZeCqzWTm4r2nwYdgWJKrwXlfqetVra+3zKzxxv2UMZKyzfExHFIhzbx9eFs0kN0orWzz26dtJ/wCVQOzMG2zrrJhGnjViUxEXfbKSSMyE3DAcSLDTnVExkIA2HHf2+d6vhDBZ3PDb3+dyktl7th417RTEg1SMaMPzO3EudDblp5VEbejaBezW/aB/eJuGQhrGzcDcAG1XFNrxth/2hWzRFM4IHEWvwqgYjaJnxkLuRYyIbDgBmWw9Lm/jeiSJgjGgOws+362VkBe95JJ0BKvOH2BEECuqyHS5YA621I009K7MJgY4haNFW/Gw4+fWvelMNY1ooBJue525SlKVJRSlK59oY5IYnmkNkjUsx6BRc/ahC/MdjIkAWV0QP3QHYDN1Audax/EbDlw7uHjdUzFEYjutYm1j4jWojH7Xl2hM07m2vcS+iIAbKPHmepuat2729AiiEE47WE2XKRmIuR7o4m3HKOmmvHr8PnFrz8vSULpurfoLoH99ymtgT5cFiQz6ZDlQ+IIuPNiF05+dWnYUZGGiB/CD89f1qvfsyzyRBI8uGjbKL3u97k8dSLg8eFzz924CotGUZVo4b635xsBQ771J8NBXbrwpc80BDZ048x+L/Wq3vRv2uFtGqZpSLlWuAo1tfrex+Xle2Vhm3tr22xiJJY0lCyZMkgJUqoCjh4C9+p4Gq3DLqFdiXljLBpUzHYIwyFlFoybrb4QfhPlwueNWDZ+9wERjkjWYEW/eEn5WYfM3q7nF7KxMZBjGGkt8I0B/wjUeY9Kp0WAghmzssMiKdLgWbxy2+4qpxCx5HMb9TZPLfyXlurhDiZhFDdUuM7k3PEWC8sxPO2nGv6Bw+HWNFRAFVQFUDgABYD5VTfZ/u6UBxMiZDIS6qRY97mRy8ByFh8Ot2q2MHcrTwUAjZm4nz7kpSlWp5KiNpRPFL+0xqWFssqDiQODDqR9ql6VB7cwpTY7KbURtTELLhe0Q5kurNbmoYFh/XSo/Hb9xIndVjIeCnQDxJHLwGvlxr6xWFEWLEPCHFq91HwuouWXpccuoqjywN2zqLsVcroNSbkAAdTbh4GqHSOaLO+3+LQw8MchonTcf35Lox+35JjeSQkfhGij0/nerZuLtMvG0RN8livkeXofvVXXY83Ds5L9MjH9K8JHOGixId/2eYxqoVjZmV5FDFb8e6G4a68qixzmm3BMYkxPZkZXzmtCm3kizFIw0zjiIlzAeZ4CvHFQYnEqUOXDRsLMQc0hB4gW7q3HPiKlMBgEhjWONQqqNAPuepPWuirurc77jyGn9+iys7W/aOZ1/pc+BwCQxLDGoVEUKo8BpWb7ZCYXFsQEIjkUiJibkEB9BzUHTw0461pmIxCxozuQqqLknkBVeVZcd3tYMORYG372RfP4UP18Qak6gQKvuVkBIzG6B0J/XeuzYe9kGKAyNlc/8t9G9OvpUzWbb6bnmErLhUcob51W7ZCLWI+Kx162tx1qM2b7RMTCMrESgf9S5YeGYEH53rRZg3SMDmG+1KOcMxrZa5Sqyd/oMoZVka4voAPua5/8A1nNJ/cYVm8SSf/yth86oEMnYol7RxVuqq764JJ8NiFmkEcYjKoSSBnIuCQNWscotrzr423v22GizNhZBJxyEiwBsMxYX0uQOGh420qP3O20mJctiWzSX7gNgnoOGa9renMVzIRqUniMU1r2xDc9ug+dg5aLMNlRsjCJwYnOlnBBGYaaaEjXlxqTlMkE8kMuVGjOUhRx53zHvZSCCNdQda27aGyop1yyxq45XGosb6HiDfpWY+2jBZJsNOg70t4mA5lbFPXvOPlXWyarLxPRIDXvu9ve1bt0sWZY4V5Rhm+wUemZvlVrqrbp4U4aCAvYB07x6Em638CunnVovVJ+4rWwLS2BrXb0PQKF3x20cLhHkX3zZE825+gzH0rOT7PZcXEMVDLE7MNQCb3/Cbgd4cOPz0qc3rnn2irJhoy8MTXDC3fYAjQk8LMbAdRfjpUdl7VlwrkKXjcaMpuDpyZT+oql51tQxDhdkWFGybvSo5V2CsDYgg3HoRVs2fuVEuJwYWUzliXkBAAAXKQMuvSTiTwHUX49rbzHEZWlCllFgQLE+duP+9XncHYmSL9pfWSUaDki34DxNgT6dNYN+o6JWFrZJKa3TtPt6K2UpSmVtJSlKEJSlKEKt7yLIMVhZVhklSPtCclr5mUKt7kWHHWoLZOKSDHucSvZsSWUe8FaSzEkjwOUEcLGtBqm+0PZ6iMYm4DCyEfiue7bxBufK/SqXM1zc03A/MerPHS1J7c3zgw6AhhK7e6qMD6k8FH9W41TMbvrPIys0WHOU3UOmbKeoJJIPiLVX1Gc66k11DDkkKgLseSgn5W1NUGZzjottnR0MUZMpWv7NxwmhSUcHUG3TqPQ3FdNQe5mEliwipMuQhiQp4gE31tw1J0qcpwbLzjwA4gbKM3j2OcVhnhD5CSpBIuLqwYBhzU2sRXPu5teSRpYJ0RJoCoYxklGDLmVlvqNOR4VKY3GLFG0jmyqLk/1z5Wqvbv4hrSSCMvNO/aML2CCwCKzdQoGnHU1GiXgDn4f6rG/+RLtuHjpf435K0VB7xbLhmyxtEjyOQASozAA3Y34gW+9euMxksUbSzyQQxqLs1mNvmRc8rW1rPtoe12ONm/ZYmmc6dtMbD/Cg1y+BK09h8PLIf+ep+cUsT2q4YLZceFxiwqLwzIzRq3eyOlswUtchWUg26irRasV2P7TJZMXh2xZjCJITnVbZQyMhBsdV1BvxFuJrY55tBl1LcP51ZjIJInNEm9fv2pRDhRKq3tG2W+Lw3ZwJnlRg/oL3UG/vHTTw+WYbOxZTQ3VlNmUixBGhBB4HwNb3BAEWw/38apHtF2ZgYo3xEsZ7eSypkYqzMBx6WA4kg8BztS8TjeULL6RwAxLcxNH8KGw2/s0aWz3A62P1Iv8AWvvYssu18SplAMGHN2NhqT8A0+IDvfluPiqk4PZ7uhdyQnwjgW+Q4eOlXD2ZYox4wxKO5IhuByKd4E/Nhf8ANWg/BPETpdBSzcFG/rBHK8kdlmua1V4wwsQCDxB4VE7R2MRFIIGZCUYZbkqbgjgeB8RUxUdt3aXYxZte8Qt+l76+gBrHNbr1Dqqys/3R2+cNIQ3923vDmCOBHiNRb+VWLeVsLios6shkUaAjUjmtjx8PHzrg2jsePFz5cJxRR2st+5e2gta5frbyOvCN2l7PmRC02Kt+FY73J5cbfPWudW5o+ogeqQuQWBRauvZ6pJCMJFEglkPfYKBZAwbvEa20/QakVoOGgCIqLwUAD0qsbhwdiskEihcQhBc83VhdGHhxFuRvVrrvVlmhTGHb9OY7+nclKUrqZSlKUISlKUISqp7SoC2CzD4JFY+Run3YVa65NrYATwSRH40K36EjQ+hsa4RYpTjdleHKqbmbnJ2QmnUOXF1U6gA6gnqx+nnUrjN48Fg7oCgYcUiW58jl0B/iIrMpNrz4YNh1kkjNyHUMRbkQOhPUVwRJfhypMzBgpoXpI+jnYpxklfp3LWdhb9w4qbsVWRGIJXPls1uIGVjra59DVkrCtl4zssTDIOKyKefC4BHqCR61p+2t6GjkkiRL2Fs4OoJW9+BGlxTmFa/EaAarG6RgZhX002PNeW3icXi0wSH93GBLOR4nuKfHQtbyPKrNh8MqKFUWA/r51nu7O2lwuMkEpYx4ohjK9rpKAFysRp2Zt3SbW4dTWiSyhVLE2AFyfAa10tLHOY7e/wDPwqJdWsI+2tPfnft3LJ/bZtN2mw+EW5GXtCo1zMzFE0HEiz2H5q593vYxLIA+Lk7EH/lpZn9T7qn/ADV1bybyYcbYwmMZWeJY8h7purBns1jxtnBsOnUCtTwmLSVFkjYOjC6spuCPCtZuLlw0DWx6XevPZKZQ46qibQ9jeGMDLA0izcVd2uL9GAAFj1AuPHgZj2f4SePDCLEi0kN4wCQe6CSpBB1GUgA9BVprxRe+x6gX+tJSYqWUVI4nxXS0Cl7VkntKxJbH5ZFOWNB2d+BB1ZhyOvd/w1rTNYXNUT2oYUy4Bp8oHYkMh+KzMqt/hIINvAdKlg5RFKHEWqMUzrGZQdVUtlYdsXMkKmxY6n8IAuT6AcOtq1fYm70OFXLEup95zqzeZ/QaeFZl7McV2byTycBHlUfESzAi1/4T8qvo3yQC7xuB4EH+VO9JTvkdkb9oCUwUccTbduSrFUBvVjbqMIgzzTcB+BQdZG6AW06nrY18YzfvDIl1ZpXtcRopLevJfU147plRnnnlhOKnN2VXU9mo9yNbHgote3E9azGty6vHLt/pPucHDK0rgwm5E8WkciAdbsCfofvU1szdoo4kmkMrjgPhB666kjlU7SqSAXZjuhsLG7BQEzf+6oF4jDMX8s4Cj55qn6ruzHH9p4sN73ZxZL80AN7eGcmrFV0vAdw/fuuxcT3n9eyUrjh2vE074dXvLGAWWx0BAINyLHiOHWuyqqVl2lKUoXUpSlCEpSlCFj3tGiY7UKgEl0TKANTe6jzN9KseH9lvcXNOQ9u8AlwD4aj51+e0fDPDPhsfGoYxnIwYXHHMl7cvf9bVH7X9rTNDkgj7OY+8xIZV/h6t5iw8aVcGNcXOW5E7Eywsjg24/wB+qmId38Ds5hNiZ1LjVM9hbxVBckjrraoobeDPJIhDq7sQfC5tx8LVn08jSMXdi7N7zMSSfMmu3dycq5iPAi48x+tvtTnRuMYJchGhUek+iJI4etc6yN+xahuvhEnE5kRWQgIVI05sf+0+lV7eDFvh0eKCV5ML+Bzcr1yNxKDoenOmCx7KjR5iFY3IHM2tr4cNK5dqydwHlfX5f71oTQtkmLya7O5YkEzo25ascQdj+vEaqKxmz1xEdhxOqnof60NcmwztHCYh4IROjr3pEVM4C6d7JqG04EankanNw0zzQKw0J5+AJ/T61quPx0cKmRyB926AdeJpn+cGxMbkBzNBrsJ+Fcki6uV7QdASPJVv/wBU4nEWTA4ZiR78+LVoox1svvufAWArq3Y3kaWabD4hBDio9WQG6sugDxk6lCfUE2NVDae887z9orsmX3Qp0HhbgfG/GmI3h7XF4CbKFxCziJiPddJFZTfoQcunDmKp/iOy6toEaHiDuL8dlDOLV83gxrIFVbAPcE8+Wn1NRjYQYjCYiJz76ZddettPO2lSu1IjNEVyMHBuvMX8+hFxUDs/HCKS0gIsdQeI9KQZslpb6wO4KCxW7Qw4RJbZ7Fiyk82IAB0uLKDqOJNItkKwuxYjkCf5AVZd7jHJGkiOGYcANSVPHTlY2OvjULspu0YRgi5OlzTP8iR4JJNpaSIMeABovrFxCPBZEUKrTKDbnZGbXrqF41GDD3U3q3b2YFY8CACO46nXmTdT62YnyFVPBTAm1EJDgSqsYHMc0eHqrjuSz9iysSyq1lvy01Hlw+dfW+88i4deydkJexKmx91iNeWoFSmyMF2UKqfe4t5n+XD0rw3mwokwsgOlhmFuN1IYW8Ta3rSoI6zuWmQ4Q1xpee0dj/tAjmjcxToLpIBfQjVWHNT/AFxIPmu0cWmkmGEv5onFj6NY/SpLZjgwxkG4yDX0FdVGevpIulIMzDOCQT2f3YVOjjkbakM7wmDNG6G7KS+UEj3eFr8+nhVxqLkHaYtLcIVJJ/M9gB/lBPrUpRIbrStP2uwis2t6+wSlKVUrkpSlCEpSlCFz7QwKTRNFILq4sf5joRxB6iv5zwuGZpjEis75yoAF2JBI4DnpX9KVjuzMZBs3beJOJVgC7dm4FwglIcEga2ytluOGunRedmagtbozEmAuI1oWB3/KtQ2K3dxUcLyPh5ERFLMWFtB4n9PrUju3uhiMK0OOxUInhYEtHEMzxq66MVt3gAdQDcelXrfjakU+ysR2EscncB7rAmwZSdAbjQGpHaW+OEwsCu8qm6AqiWZ2FhawH3Nh41xsbWHQqyfFyzsDniySQRrtQ8t/woBtt4GU5cJg5MU/RI2RV/jZrZfka9E3KmxIIxJTDRHXsYRdj0zyNfgeQNj4GrHutt39swyz5OzJJBUm9rHTXxXKfWperRbxqbH4SLpBC4tY2iOJ1PLYDxAvvWVz7LmwE6sRYKe44F1OhHobHgfrX5i8c0jZnYsepP8AVhWpSxBgVYBlPEEXB8warm392okw0zw4fPLkbIqsRrbSwLZdOPpWkzEiqcNe1Z5as3D3N6k9hYLtcfhoVFzE4xExHwKqnswT1Z34dFBqosuJfiyRD8urfM8PMVcdhY2bAwiPDjCXbvSNlkZ2J/G5IzML200HKvQSvLoqZudP75eqoaKNladtDaUcCZ5Wyre3MknoANT6UVYp0DWSRTwNgRWSbT2vNI4OIOa+gYHugnlb4alt0MZiFxBWEF10LqTZbdSTwPj96wn4Esacx1/Hz5or89rQU2JCDcRgeV/te1cW0N0oZDmW8T9UsB6jh8rVN0rPsrpY08FWMRujJI+aTEdoLWsy/bvG1cw9nyr3lkLEG4Q6KfAka+v+9XClSEjhsq3YeN24UUNthFs8MysOQQt8iONfRgacqXDJGpuE4FiOGfwH4fnUnSjMOAUurOzjY+b/AAKDUyYRmAjaWAklcmrR31K5ea3va3Cvtt4w/dgjeRzyKlVXxYngKmaV3ODqRr83XOrcNGmh6eHwrk2bguzTvHM7HM7dSf0rrpSoEkmyrGtDRQSlKVxSSlKUISlKUISqF7T9yziVGIhXNKgyso4svEW6lTfTmCegFX2lRc3MKVsMpieHBfzcp0sxTTQ5uI5WI61zHDEDQlgOZFv11r+hdpbrYac5pYVLHiwurHzK2J9a5sHuNg4zmECserkv9HJH0pP+M69CvQDpeEs+ppvlXnfsoD2OA/sT3UqDJe5BAY2AJW+hFgvCr7X4BbQV+04xuUUsCaXrXl54pSlKkqVUd6txlmvLBZJeJXgr/wDi3jwPPrVPjwsofs2jcSfhym/y5itepTkGMfD3qDmArNdr7mTnDlwpYgqezHvt3lvbkLC/Xyq47q7HOHgswAkcl3F72J4LfnlFh86maVGXFSSinLoaAlKUpVSSlKUISlKUISlKUISlKUISlKUISlKUISlKUISlKUISlKUISlKUISlKUISlKUISlKUISlKUISlKUISlKUISlKUISlKUISlKUI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50167" y="1337095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Macromolecule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sz="1400" dirty="0" smtClean="0"/>
              <a:t>Biological </a:t>
            </a:r>
            <a:r>
              <a:rPr lang="en-US" sz="1400" dirty="0"/>
              <a:t>construct in solution for investigation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8667" y="1963948"/>
            <a:ext cx="52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Buffer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400" dirty="0"/>
              <a:t> The </a:t>
            </a:r>
            <a:r>
              <a:rPr lang="en-US" sz="1400" dirty="0" smtClean="0"/>
              <a:t>solution </a:t>
            </a:r>
            <a:r>
              <a:rPr lang="en-US" sz="1400" dirty="0"/>
              <a:t>in which a </a:t>
            </a:r>
            <a:r>
              <a:rPr lang="en-US" sz="1400" dirty="0" smtClean="0"/>
              <a:t>macromolecule is </a:t>
            </a:r>
            <a:r>
              <a:rPr lang="en-US" sz="1400" dirty="0"/>
              <a:t>suspended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35791" y="2694316"/>
            <a:ext cx="7169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Additive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400" dirty="0"/>
              <a:t> </a:t>
            </a:r>
            <a:r>
              <a:rPr lang="en-US" sz="1400" dirty="0" smtClean="0"/>
              <a:t>Any component of the buffer which will be varied in an experiment (salts, </a:t>
            </a:r>
            <a:r>
              <a:rPr lang="en-US" sz="1400" dirty="0" err="1" smtClean="0"/>
              <a:t>ligands</a:t>
            </a:r>
            <a:r>
              <a:rPr lang="en-US" sz="1400" dirty="0" smtClean="0"/>
              <a:t>, detergents lipids, </a:t>
            </a:r>
            <a:r>
              <a:rPr lang="en-US" sz="1400" dirty="0" err="1" smtClean="0"/>
              <a:t>deuteration</a:t>
            </a:r>
            <a:r>
              <a:rPr lang="en-US" sz="1400" dirty="0" smtClean="0"/>
              <a:t>)</a:t>
            </a:r>
            <a:endParaRPr lang="en-GB" sz="1400" dirty="0" smtClean="0"/>
          </a:p>
          <a:p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0168" y="3769742"/>
            <a:ext cx="71696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Specimen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400" dirty="0"/>
              <a:t> </a:t>
            </a:r>
            <a:r>
              <a:rPr lang="en-US" sz="1400" dirty="0" smtClean="0"/>
              <a:t>Any solution with or without macromolecule. We name specimen the solution which a well is filled in. It contains</a:t>
            </a:r>
            <a:r>
              <a:rPr lang="en-US" sz="1400" i="1" dirty="0" smtClean="0"/>
              <a:t>: </a:t>
            </a:r>
            <a:r>
              <a:rPr lang="en-US" sz="1400" i="1" u="sng" dirty="0" smtClean="0"/>
              <a:t>volume in well</a:t>
            </a:r>
            <a:r>
              <a:rPr lang="en-US" sz="1400" i="1" dirty="0" smtClean="0"/>
              <a:t>, </a:t>
            </a:r>
            <a:r>
              <a:rPr lang="en-US" sz="1400" i="1" u="sng" dirty="0" smtClean="0"/>
              <a:t>macromolecule</a:t>
            </a:r>
            <a:r>
              <a:rPr lang="en-US" sz="1400" i="1" dirty="0" smtClean="0"/>
              <a:t>, </a:t>
            </a:r>
            <a:r>
              <a:rPr lang="en-US" sz="1400" i="1" u="sng" dirty="0" smtClean="0"/>
              <a:t>buffer</a:t>
            </a:r>
            <a:r>
              <a:rPr lang="en-US" sz="1400" i="1" dirty="0" smtClean="0"/>
              <a:t>, </a:t>
            </a:r>
            <a:r>
              <a:rPr lang="en-US" sz="1400" i="1" u="sng" dirty="0" smtClean="0"/>
              <a:t>concentration</a:t>
            </a:r>
            <a:r>
              <a:rPr lang="en-US" sz="1400" i="1" dirty="0" smtClean="0"/>
              <a:t> and </a:t>
            </a:r>
            <a:r>
              <a:rPr lang="en-US" sz="1400" i="1" u="sng" dirty="0" smtClean="0"/>
              <a:t>position</a:t>
            </a:r>
            <a:r>
              <a:rPr lang="en-US" sz="1400" i="1" dirty="0" smtClean="0"/>
              <a:t> in a plate.</a:t>
            </a:r>
            <a:endParaRPr lang="en-GB" sz="1400" i="1" dirty="0" smtClean="0"/>
          </a:p>
          <a:p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293" y="4991818"/>
            <a:ext cx="71696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Measurement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400" dirty="0"/>
              <a:t> </a:t>
            </a:r>
            <a:r>
              <a:rPr lang="en-US" sz="1400" dirty="0" smtClean="0"/>
              <a:t>Measurement </a:t>
            </a:r>
            <a:r>
              <a:rPr lang="en-US" sz="1400" dirty="0"/>
              <a:t>details for the </a:t>
            </a:r>
            <a:r>
              <a:rPr lang="en-US" sz="1400" dirty="0" smtClean="0"/>
              <a:t>specimen. It means HOW we are going to make the data acquisition. We can measure a specimen several times. It contains</a:t>
            </a:r>
            <a:r>
              <a:rPr lang="en-US" sz="1400" i="1" dirty="0" smtClean="0"/>
              <a:t>: </a:t>
            </a:r>
            <a:r>
              <a:rPr lang="en-US" sz="1400" i="1" u="sng" dirty="0" smtClean="0"/>
              <a:t>exposure temperature</a:t>
            </a:r>
            <a:r>
              <a:rPr lang="en-US" sz="1400" i="1" dirty="0" smtClean="0"/>
              <a:t>, </a:t>
            </a:r>
            <a:r>
              <a:rPr lang="en-US" sz="1400" i="1" u="sng" dirty="0" smtClean="0"/>
              <a:t>transmission</a:t>
            </a:r>
            <a:r>
              <a:rPr lang="en-US" sz="1400" i="1" dirty="0" smtClean="0"/>
              <a:t>, </a:t>
            </a:r>
            <a:r>
              <a:rPr lang="en-US" sz="1400" i="1" u="sng" dirty="0" smtClean="0"/>
              <a:t>viscosity</a:t>
            </a:r>
            <a:r>
              <a:rPr lang="en-US" sz="1400" i="1" dirty="0" smtClean="0"/>
              <a:t>, </a:t>
            </a:r>
            <a:r>
              <a:rPr lang="en-US" sz="1400" i="1" u="sng" dirty="0" smtClean="0"/>
              <a:t>extra flow time</a:t>
            </a:r>
            <a:r>
              <a:rPr lang="en-US" sz="1400" i="1" dirty="0" smtClean="0"/>
              <a:t>, </a:t>
            </a:r>
            <a:r>
              <a:rPr lang="en-US" sz="1400" i="1" u="sng" dirty="0" smtClean="0"/>
              <a:t>flow</a:t>
            </a:r>
            <a:r>
              <a:rPr lang="en-US" sz="1400" i="1" dirty="0" smtClean="0"/>
              <a:t>) </a:t>
            </a:r>
            <a:endParaRPr lang="en-GB" sz="1400" i="1" dirty="0" smtClean="0"/>
          </a:p>
          <a:p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 - Title (Footer)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A6B0-5CC0-417A-9382-70F5E2F165F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4582" name="AutoShape 6" descr="data:image/jpeg;base64,/9j/4AAQSkZJRgABAQAAAQABAAD/2wCEAAkGBhQSEBUSEhMUExQWGCAaFxcWGB0cGxogHBsYGh0dGh0XHCYeHBkjHBsVIC8gIycpLSwsHR4xNTAqNSYrLSkBCQoKDgwOGg8PGiwkHiUtLCwsLjIvLC4vLSwtMSksKSosLCwuLC8tLywtLSwsLCwvLCwsNCwsLCwsLCwsLCwsLP/AABEIAOQA3QMBIgACEQEDEQH/xAAcAAEAAwEBAQEBAAAAAAAAAAAABQYHBAMCAQj/xABDEAACAQIDBQUGAwUGBQUAAAABAgMAEQQSIQUGMUFREyJhcYEHMkKRobFSYsEUI3LR8BUzgpLh8SRDU8LSFiU0orL/xAAaAQACAwEBAAAAAAAAAAAAAAAABAIDBQEG/8QAMREAAQQABAIJBAMBAQEAAAAAAQACAxEEEiExQYEFE1FhcZGxwfAiMqHRFOHxIzNC/9oADAMBAAIRAxEAPwDcaUpQhKUpQhKUpQhKUpQhKUpQhKUpQhKUpQhKUpQhKUpQhKVybU2rHh4+0lNluAOZJPADxNUfa3tVyf3US+bkn6La3zNLzYmOE0869iWmxcUJp517OK0OlZNg/beVkAnhUpzKXBHjYkg+WlafszaceIiWWFw6MLgj9eh8KlFOyTZSixDJftXVSlKuV6UpShCUpShCUpShCUpShCUpShCUpShCUpXDtba6YdMz6k+6o4n/AE8a4SGiyugEmgu6lUXD+0CaWURxYa5Y2ABufM6qLeNTI3oZGyzwlTzKm/0PLyJqk4hjd9FYInHZWGlQmK3ywsa3eW3hla/2rywu+8EovEHkA0JUKbefeuK47FQsFuePNV5TsrBSo/CbdikNrlT0cW+vD61xYzfbCRtlaZSeGnD58PrUm4iJzcwcK8UUVO0qLi3khPNh5qfuL16zbdgVczSqPC9z/lGv0rjcTC7Z48wouIYLdoFWfavisuBC9mzZpF7wt3Spzrx5sRb5jiRej7F3BxOPGe4ghPCRwSW/gTS48SQOl6v21974Z43ghjOILKVYEDKAdLt/I2r3w2248Jg0QlndVyqGuLnz/COvQDnpWfI/DPmzPcKA+ePJZkkcUsnXONtA34efHkoKP2HYLLZ5MQ7H4s6r8gEt8714YDY77CkGWZpsJIdVcd9LWBPd0NrgggDgwtqDVRxftFxks12mZBe2RO6o8NNT5kk19x7YlnVzK7Oo7q5mJ14ta5/hqrE4xrW/827VR5pXFYxjG/8ANtEVR5/OS3VHBAINwRcEc6+qzPcL2kqZFwE4CsgCxvyIAFg3iBYX/wB60yteKUStsLYhlErcwSlKVarkpSlCEpSlCEpSlCEqpks+MlixU8ka3vCikIjr/EBdmHA68fSrZXhjMCkq5ZFDDx5HqCNQfEVTNGXih+dj3FTY7KVHnd1V1ikljP8AEWHqGubeRFMFtcoXjxJVWj1z3srKeBF/t101tc/D4OeBSYpVdFF8st7gAfiUa/IVRdu4+WZy0jdm2YZbiwUKrXUEZv8AqAktas+SVuHIpuU9nA+XZvdAq9rDJdmx+Vdpd8Ir2RXfxtYf/bX6VAbWczyF2BAOgB1sOnzufWonE7XSBIzrIci57W1YjULlHoDrr1qxzyRlQyaqygjyIvWXP0hK8kaUDwTsUDG1V2m5GzhHLMT71lt5EsT9QPlU7t3Bh0vbv3sp8+PoBc+lRG7mPXtsh4lSB421+ehqU3hxPZJ2vaRIFBuJTlDDTgw4H0PlWqHumwbsos0Rz+apGUdXLoqFvPskdnmt7p+nCp/c3dqJcHmRR27G7seN+IT+HKR6m/GuPaO2YZ4mUHUgaHmDY3UnRh5VL7l4q5lW/wCE2881/sKy+iwZGmOVuhsG/BcLfpLl0PhFK3toRz/Xxqqybm9tiwguI27zMOQFrjzJIA878qktnbdurhyLq5+uv3zV0bG24rYxIwdWDaeABP3ArJ6OY+HG5ADluuXBDqIVW3t2wcFtAQYcBIkgUZOK3Ysc1ife93XnbW9zU5g93YpcMHLds0gvnOtj4A8LHTrp6Cre1SC214zrZ4FJt1DyKfplq2bN2pCsCpDYADUc7883O96c6WYWT3Hob4LJw/1YpwkIIGwO99w9/wBlTO7O68cUFyA0ji7MOXQKeQH1N/Kqd7TFeFopT/djuMRwBJup8AwuPNbdL3fd/aimFs7KoViLsQBY2PPzNR23ds4XEscNmjmDIc4DAgqeVweIIBuNRpWxiGxS4ZszhqBz7wmp42zNMLjusZ2TFCWd5yW1OSNTYG/N2Bvl/Ktieq8+uXFKq2WyqOAHzr52xuA8LM0WIRo76Z7hxc6A5QQ3np5CoaTCsrhMxkOlgBxJ4ADUk8Lfak3NbJQB5UsHE4V2cMceXutWg2TgDgEVuxOKRM+fLZ8xuxXPYFhqUtc3FWzcrbhxGHyubyxHI55t+FvUcfEGshw+zJo5R26NGEAOViMxPwgqDcddbcutWDcbedIMf2TmwnXLfoVNxfw1amYMU4YgNdQFUa/HkrYcS5uIDHChVH28vda/SlK3lupSlKEJSlKEJSlKEJSlV/f7FGPZuJZSQezy3HEZiF+xrhNC10aqT2xMqwsWNhb1OuoA5m19Kpg2O00PaMpRiSRe3dF+BsdfTovSoHYr9xSSSbcTr96uWG2gOxymvC9IdKOkkBaMtbcVrRwFjNNbVM2nhBGDzNuJ/TpU3icMYMHhpBfI8SX/ACtkX6HU+d/CubG4B8Q3ZRDMx58lH4mPICtJw8ARFQcFAA8gLCn+h8N/Iic6QdlHvUcTL1bhlWe7K3bxGIdXOaCMENnOjmxuMinXpqdPOrhvJsMYmErpnXVCevQ+B4fI8qlqV6aOFsbcoWc6QuNlZEmGJUrls8bWK8DYn/ta4/xCu6IvDzKuTc8QfTnYVcd4MCijtEXLM7ABwSDoD06qpHy6CuWDYkUa5JsNnJ/5qqXJPUMO8h56WtyvxrMcDFI5lab3rpd6Gu8E3sFLrDWipezNgSTTOgnWNmYsM6HW+pGhGoFtKt+6+4zYXEGeSYStkKqAmUC5BJuWNzYW9TUXtHDsJFAaQZdY2ZDm04AXtdxbQfEBpqDezjaeJZVePDo6soYFpApNxcaWNh61LCyQucTl+ob6E/mvJRcq/wC0nYfaPBiLe5mRj/EVK38LqR5sOtV9cGFQs1gB1q/4bbayYaZ8VEIuyDCaMnOAFBJINhmBW/Ksn/tYzvmAKx3PZxk3yjxJ4tbmaQ6Vha5wmB30rvC8f05hgHia9xt4cVIRYIPqR5V8bOwAONhViyqzZSVtfvAgcQRxtUlsux42AA1JqY2bulJJNHOf3SJIrgMDmbKwPDTKDbiflWdgopHyNLReuvgsjo2OZ8zHxgmjqpTaG4kL4WSJb9qyELK5uQ3FTbgBmAvYcL1i+xN5Hwc8hMSriVuhZxmaIrdWCAnKGvoWIPQcTf8ApCqHvruLhcZi4wYzHNICXmQkHKlhqvus2oFyLgAcuHq54WgZm6HbTvXusRHm+ob7eay6TbUk0nxSSO1gOLMx+5NabJudHDsm0wVplYTFwfdkuosp6ZbIeuvWujdzcLAYSLtmW5Ookme5A4WHBRz4C5qA3s23CxyYfME595rMetmOgGtuHE6aCs17W4aMv0JcO3XXu9VnvibhWuJouIrv1+arQd1domfBwyNqxWzHqVJUn1Kk1LVVvZri1fZ6BTfKzg+rsflrVprZhdmjaT2LViNsBPYlKUq1WJSlKEJSlKEJUBv3Dn2fNH8Ui5V/ivcX8NKkNsbXXDx521PBV5k/y6mqfidpyznvgkclFrDyF9eep1qmWQNFFXwwmQqB2bs2SKON5rJESFkdRn7IkC2cad0k2zAkaHwv1pt3Du4hiWVyTYyOwUeJVF4i3U10QRSpmCkrcWIbg3gym4I8waq27mHl/aez7BzKM1ygJXjbyHS97a61gT4aKOzE0Enmb5/q06esFZjorvDtTsCCnFQRwGtzc3sBfhU9sPetJ27M2V+XQ+XQ+FV9tzcVItyYo/BmJPrlBH1NVjFbuYyDEI2X3HUlka9gWAzWNjl8bWHO1TwwxkIzvJrsPzRUSdW/QbrZaVx7Ix/bwRy/iW5HQ8GHoQRUAu82KfETQpBEhjkKL2shBccVcC2qsNdPHpW66VrQHduySOilN4W1gTm0o+zA/VhXpjca7SdjDYMBd3IuEB4ac2PIV44HZMjSifEsrSKCESO+RL8TrqzHqfrpbhxu8ceDnkSRJHaQ9peNcxCAAFm10VSCKpFhxe7S6HIfsro7VNRbJQIVf96WHeL6k/y/0FQO1NrnZrqZO0lw0hKrYFnV7EqnVs1iAfnrqbPh8QrorocysAVI5g6g1x4/b8EOjyDN+Ean5Dh61Y+NmjtiNj84HijUquTbPm/sjGtMLTTRzSFfwZlYqmnGw+pNZruZs2XFkLEt+pOiqOrHl9zyBrVZN9kYhVjJUmxLEDQ6cBe/zqnYLFPsuOSOBgYA5YtZc44CxuLkDQAi5PQXrNxXUuysNkDsWdj8IJg0vvKN6+X5K+bC3Ujw4DN+8kHxEaD+EcvPj5cKnaxvd/GYkY2ObPNLPM9nuH7PsyNAAQLKg73qTyrWYp3UASgH8y8PUHhTmGkiDKY2gFdhBGGZYm0By+FddQu9G7xxUVkk7KQBgrWuLMLMpFwbHTUG4IB8K+H3pVMWcNKuQG3ZSXuHuL66d03DgcfdPCujejGLFg5mZsl42VT+ZlIUDxuRTbmhzaKs6yN4drtv3UsJ2kuJhkKF2nUEhZEzMpt0Nrj+uI1qR2Bs4NIHxQIiB1QGzN4E/CvXmfDjXtszGJlVHLFR7xTideWYfoak8V2N80Acqv42BN+rAKMvhesR8QaC8DUdmvzmskyQA2d/Ai/MUrnubiFOJxIjXIhysFAta7SHgNAddat1ZdufjJYcXEzKRFiLqCeDZSdfQ1pwnXNlzDMNSLi/y41o4MnqwHb7+eq1MOTkGbf96r7pSlOJhKUpQhK+JZgoLMQoHEk2H1ry2hj0hjaSQ5VUa/yHUnpWa4zeF8XLmYgRj3EuLDpz1c/7VTLM2Ma7q+GF0h7u1SO0tp9rihKT+7RgV4+6pBJ+5qzbH3hw+0I5hCWZUbs2LLbWwNxfwIPXwFZztN5GUILxowuWHFgfwnpx7w06Zq/NhbWlwTWib92Tqre6eA73RrAAN5XPVKPEu3cNPmvh82TsuGbX0HVWjaCvGxR76denUX5V07s4Bmm7Ud1V4n8Rta3jodfSpvBzxY6AMyaXIIOhUjiLix/r0r828TBgZTCLdnGSoHIDU+trm/WmhE0HrAlXTuLchUkMUmbLmXN0vrVf3rxgIyDUjif0/U+njVR2Tt0kAhrH8v8AP+Vq6Z8dcamvOY3pWSSMxBtEnXw/Z9FbFAGnNasPs9xWbDyIDfs5mXyuFYj5k/Op/G7Mjmt2iBipup5qeqkag+VQe7Gzjh4DKRbtWLup5A2CnzsASPE1w7x77qokiUEG1gQw1uLXuNV15cfKtpsrYoGseLNDRLOZmcSNlNYlezBtjMgGhz5WsenEa+FRc+GhghaVpe3nfKe1YqC5U2ULbTLqb2/QWquzd3ncLLipxh42sQNM7A81A91fE/KrlhdjwIywYZATo00nvNlBBALHW7EDTz0rgicftpvdqfIE0PJRAANri2JgJXjfD9qyLC7JkSy6HvDvHvWs2nDSvSXcFCO62U+JJ+lSm1tgOztNh5mgkZQr81e3C/Rh1HKojF7FxCNnzyFvxZifPUagelUTMMNF+Z3PSuXuo9YQKAXtBuEoILSk+S2+5NV/fzY0MCwCSVysmIUSjS+Szs1lUX4ga11PvDOjdmJDm8SDb5g/1518hI3jdZYkmMnvM5Oc89HBupBtYjoONcGIgd9ra7ylJJnSWxnM8PDv7/gVh3WTDSAyQpKroxVlmzK6m3NCbC4OmlWMiqjuf2MBdLzGSQqWaVg50AVQGUC4AFtRzq3VqwlpbpXJXMLiPq3VY3y3Y7eHNELypqq6ajjYX0DAgEcuI0DE1B7D2m20psKrRzCOANJMZVIUuO7GFJ94jVj/AL1odQu6A/4VehJI8r1ZkFbJR8Tf5AI/+hr35S2vWvBZdt3dnLjZY8MwKBr2bTLfUqDrcC9gf5XLCbFdZF7Rx3SPcJv5ZtLDyqX2+xh2hOD8RzDyYA/e4qk7x71M/wD8duzjDZCwOrGxJN76DkLWvqels4sLpDWijOWC84Wg4uRskaxzPlVgVVlByngMjAjgCRa1VvfhcVgMSrDuI2bJOjNnfNbNnbk/gLaXN2NzUVu/vYUaPtSZArA943JsQbXOta/tXCw7W2e6IQQ47hPFJF1UnoQbX6gnkaYga8E9YUnAyKcOaLDhsP1wHKlW/ZTvI0heGRixPeBYkm/PU66jX0rR6wb2Qs/9oqtiCobOOlgQQfXSt5poJzo8uEZa7ga9D7pSlK6tBUv2itfsY+XeYj5W/wC751X9m4pQY8PIQI5JlZ7mwsAQQfA935VPb3MJZyAQBEoBJ4Zmucvqt/UVVoMCXJzgd1uF7DwtbWxHOsyR1ud4/oe1LUiZ9LfD1s+6sGz9nftMU6xi8cUn7gnmDctGCfwm1j1PHWonA7vSTSmNVYW94spAXzvz8Of2smzGxIh/4SVJQg/uZ1sR4CRLX52NgOvSp/YG2hiYi+Ro3VikkbcUdeKnry150xGGuAvT5870vI9zCVFDYEuEAbBsXUAZ4ZD71ha6E8G8OHQgDLXqm+eFYFJyYWIs0cqkHXQjhw87VPyyhQWYgAakmo2baSOO9BK6HmYrg+h1t6VcIHD/AMzQ7OHLavmip60O+8X37H3v5qssh3WxKzsmFTt4s3clVlyFeIu17BgLAjjf0q8bP3Xiw6dtjXViOXwKTw8Xb08hzrz3emhTH4p4MseH7JMwAyrnUtchdOAuDYcabWxP7Q2Zh3R7inl4n8x+g063zJGQQ/8AVwt3BMsjfI7IDovXaeIwES5DeW2ojQlgL+N7D1PpVVxGNXMTFBFAPBczf5mGh8QBUqMArHKEUk6AACuiHdcmZI5GDHiyjiqD8bDmeAt867FJ1p+htD5xUnwiLc2VD7G2e80oVVLC4zHoOpNabhMEkS5Y1Cjw/Xqa/cLhEjUKihVHID+tfGvatKOMMST35kpSlWqtVrd+BJZsb2iq7ichgwvZQoyceRXnXvi9z4m1jLQt+XVfVT+hFNvYZoS2Nh99FvKnKVFF/RwOB9Kq+yvaFI+JDSkJBzVVBtcGxJPeNjqbfKlXBg+l4SgkbF9Du31O/wC1Iy7BnV1BXNY92SPlr8Sm1vqKkF3tyXV43lCkgyRISpA525ePLnwIqX2lif8AhpHRr/umZWB/KSCDXNsrBK2EjUC2lwRyNybj1q1kQjByrshcZBGw1oTfhWn5Xhjd6ojCDh3EskmkarqbnmRyA468a7tg7M/Z8NHDcnKNSTfUkk6niATbytX5svDR6v2UaS8HZVAJPUkC5vxqQJq0EEaKbI3Zs7zZqhWnj27+yzv2r4uLIY7ATCJirj3hcNlXyvc6+lZVuzjljtmUOlxdTexHQ21sakZtrDaONllkkKZ3PZ6X7osqLxFjlA8yT1149r7syYfvqQyE8RpY9D0+o8eVLlwzUeKzMT1k1kbA6clNb2YHCTok+Bj7GW9pIF9wj8ScgQdCLC41tcazns23iGCixH7TdFOVkU82GYG3IaZdT0FULCwzFGYKMqAljmUWAF+t60L2eezzt1XF4y5W90h5G3OQ8xe4y+GpI0qY3S8P8h8oIy32158VY/Ztu12SyYxxaTEsz8LaOxa9uQJOg5LbmSBd6Uq1b0cYjbQ/09qVE7c2oyZYYbGeXRAeCjm7eA/q9rVLVCbNjvjsU51KiNV8FK5iB4E6+lVSE6NHE16n2TMQGrjwF+g919w7tRiAxMSxJzM/xFzxb/T78aq2E3SlkkcBlVFcoX5m35fK3PnV8xWIEaM7cFFzXLsTDFYrv78hLt4FtbegsPSuGJpptbKbZXgF17r3wWBWJAiD15nxNV/dbFKuKx0TsFmbEFwh0JQpGFZb8RoeFWiuHaexIcQAJo1e3AnRh5MNR6GpltAZeCqzWTm4r2nwYdgWJKrwXlfqetVra+3zKzxxv2UMZKyzfExHFIhzbx9eFs0kN0orWzz26dtJ/wCVQOzMG2zrrJhGnjViUxEXfbKSSMyE3DAcSLDTnVExkIA2HHf2+d6vhDBZ3PDb3+dyktl7th417RTEg1SMaMPzO3EudDblp5VEbejaBezW/aB/eJuGQhrGzcDcAG1XFNrxth/2hWzRFM4IHEWvwqgYjaJnxkLuRYyIbDgBmWw9Lm/jeiSJgjGgOws+362VkBe95JJ0BKvOH2BEECuqyHS5YA621I009K7MJgY4haNFW/Gw4+fWvelMNY1ooBJue525SlKVJRSlK59oY5IYnmkNkjUsx6BRc/ahC/MdjIkAWV0QP3QHYDN1Audax/EbDlw7uHjdUzFEYjutYm1j4jWojH7Xl2hM07m2vcS+iIAbKPHmepuat2729AiiEE47WE2XKRmIuR7o4m3HKOmmvHr8PnFrz8vSULpurfoLoH99ymtgT5cFiQz6ZDlQ+IIuPNiF05+dWnYUZGGiB/CD89f1qvfsyzyRBI8uGjbKL3u97k8dSLg8eFzz924CotGUZVo4b635xsBQ771J8NBXbrwpc80BDZ048x+L/Wq3vRv2uFtGqZpSLlWuAo1tfrex+Xle2Vhm3tr22xiJJY0lCyZMkgJUqoCjh4C9+p4Gq3DLqFdiXljLBpUzHYIwyFlFoybrb4QfhPlwueNWDZ+9wERjkjWYEW/eEn5WYfM3q7nF7KxMZBjGGkt8I0B/wjUeY9Kp0WAghmzssMiKdLgWbxy2+4qpxCx5HMb9TZPLfyXlurhDiZhFDdUuM7k3PEWC8sxPO2nGv6Bw+HWNFRAFVQFUDgABYD5VTfZ/u6UBxMiZDIS6qRY97mRy8ByFh8Ot2q2MHcrTwUAjZm4nz7kpSlWp5KiNpRPFL+0xqWFssqDiQODDqR9ql6VB7cwpTY7KbURtTELLhe0Q5kurNbmoYFh/XSo/Hb9xIndVjIeCnQDxJHLwGvlxr6xWFEWLEPCHFq91HwuouWXpccuoqjywN2zqLsVcroNSbkAAdTbh4GqHSOaLO+3+LQw8MchonTcf35Lox+35JjeSQkfhGij0/nerZuLtMvG0RN8livkeXofvVXXY83Ds5L9MjH9K8JHOGixId/2eYxqoVjZmV5FDFb8e6G4a68qixzmm3BMYkxPZkZXzmtCm3kizFIw0zjiIlzAeZ4CvHFQYnEqUOXDRsLMQc0hB4gW7q3HPiKlMBgEhjWONQqqNAPuepPWuirurc77jyGn9+iys7W/aOZ1/pc+BwCQxLDGoVEUKo8BpWb7ZCYXFsQEIjkUiJibkEB9BzUHTw0461pmIxCxozuQqqLknkBVeVZcd3tYMORYG372RfP4UP18Qak6gQKvuVkBIzG6B0J/XeuzYe9kGKAyNlc/8t9G9OvpUzWbb6bnmErLhUcob51W7ZCLWI+Kx162tx1qM2b7RMTCMrESgf9S5YeGYEH53rRZg3SMDmG+1KOcMxrZa5Sqyd/oMoZVka4voAPua5/8A1nNJ/cYVm8SSf/yth86oEMnYol7RxVuqq764JJ8NiFmkEcYjKoSSBnIuCQNWscotrzr423v22GizNhZBJxyEiwBsMxYX0uQOGh420qP3O20mJctiWzSX7gNgnoOGa9renMVzIRqUniMU1r2xDc9ug+dg5aLMNlRsjCJwYnOlnBBGYaaaEjXlxqTlMkE8kMuVGjOUhRx53zHvZSCCNdQda27aGyop1yyxq45XGosb6HiDfpWY+2jBZJsNOg70t4mA5lbFPXvOPlXWyarLxPRIDXvu9ve1bt0sWZY4V5Rhm+wUemZvlVrqrbp4U4aCAvYB07x6Em638CunnVovVJ+4rWwLS2BrXb0PQKF3x20cLhHkX3zZE825+gzH0rOT7PZcXEMVDLE7MNQCb3/Cbgd4cOPz0qc3rnn2irJhoy8MTXDC3fYAjQk8LMbAdRfjpUdl7VlwrkKXjcaMpuDpyZT+oql51tQxDhdkWFGybvSo5V2CsDYgg3HoRVs2fuVEuJwYWUzliXkBAAAXKQMuvSTiTwHUX49rbzHEZWlCllFgQLE+duP+9XncHYmSL9pfWSUaDki34DxNgT6dNYN+o6JWFrZJKa3TtPt6K2UpSmVtJSlKEJSlKEKt7yLIMVhZVhklSPtCclr5mUKt7kWHHWoLZOKSDHucSvZsSWUe8FaSzEkjwOUEcLGtBqm+0PZ6iMYm4DCyEfiue7bxBufK/SqXM1zc03A/MerPHS1J7c3zgw6AhhK7e6qMD6k8FH9W41TMbvrPIys0WHOU3UOmbKeoJJIPiLVX1Gc66k11DDkkKgLseSgn5W1NUGZzjottnR0MUZMpWv7NxwmhSUcHUG3TqPQ3FdNQe5mEliwipMuQhiQp4gE31tw1J0qcpwbLzjwA4gbKM3j2OcVhnhD5CSpBIuLqwYBhzU2sRXPu5teSRpYJ0RJoCoYxklGDLmVlvqNOR4VKY3GLFG0jmyqLk/1z5Wqvbv4hrSSCMvNO/aML2CCwCKzdQoGnHU1GiXgDn4f6rG/+RLtuHjpf435K0VB7xbLhmyxtEjyOQASozAA3Y34gW+9euMxksUbSzyQQxqLs1mNvmRc8rW1rPtoe12ONm/ZYmmc6dtMbD/Cg1y+BK09h8PLIf+ep+cUsT2q4YLZceFxiwqLwzIzRq3eyOlswUtchWUg26irRasV2P7TJZMXh2xZjCJITnVbZQyMhBsdV1BvxFuJrY55tBl1LcP51ZjIJInNEm9fv2pRDhRKq3tG2W+Lw3ZwJnlRg/oL3UG/vHTTw+WYbOxZTQ3VlNmUixBGhBB4HwNb3BAEWw/38apHtF2ZgYo3xEsZ7eSypkYqzMBx6WA4kg8BztS8TjeULL6RwAxLcxNH8KGw2/s0aWz3A62P1Iv8AWvvYssu18SplAMGHN2NhqT8A0+IDvfluPiqk4PZ7uhdyQnwjgW+Q4eOlXD2ZYox4wxKO5IhuByKd4E/Nhf8ANWg/BPETpdBSzcFG/rBHK8kdlmua1V4wwsQCDxB4VE7R2MRFIIGZCUYZbkqbgjgeB8RUxUdt3aXYxZte8Qt+l76+gBrHNbr1Dqqys/3R2+cNIQ3923vDmCOBHiNRb+VWLeVsLios6shkUaAjUjmtjx8PHzrg2jsePFz5cJxRR2st+5e2gta5frbyOvCN2l7PmRC02Kt+FY73J5cbfPWudW5o+ogeqQuQWBRauvZ6pJCMJFEglkPfYKBZAwbvEa20/QakVoOGgCIqLwUAD0qsbhwdiskEihcQhBc83VhdGHhxFuRvVrrvVlmhTGHb9OY7+nclKUrqZSlKUISlKUISqp7SoC2CzD4JFY+Run3YVa65NrYATwSRH40K36EjQ+hsa4RYpTjdleHKqbmbnJ2QmnUOXF1U6gA6gnqx+nnUrjN48Fg7oCgYcUiW58jl0B/iIrMpNrz4YNh1kkjNyHUMRbkQOhPUVwRJfhypMzBgpoXpI+jnYpxklfp3LWdhb9w4qbsVWRGIJXPls1uIGVjra59DVkrCtl4zssTDIOKyKefC4BHqCR61p+2t6GjkkiRL2Fs4OoJW9+BGlxTmFa/EaAarG6RgZhX002PNeW3icXi0wSH93GBLOR4nuKfHQtbyPKrNh8MqKFUWA/r51nu7O2lwuMkEpYx4ohjK9rpKAFysRp2Zt3SbW4dTWiSyhVLE2AFyfAa10tLHOY7e/wDPwqJdWsI+2tPfnft3LJ/bZtN2mw+EW5GXtCo1zMzFE0HEiz2H5q593vYxLIA+Lk7EH/lpZn9T7qn/ADV1bybyYcbYwmMZWeJY8h7purBns1jxtnBsOnUCtTwmLSVFkjYOjC6spuCPCtZuLlw0DWx6XevPZKZQ46qibQ9jeGMDLA0izcVd2uL9GAAFj1AuPHgZj2f4SePDCLEi0kN4wCQe6CSpBB1GUgA9BVprxRe+x6gX+tJSYqWUVI4nxXS0Cl7VkntKxJbH5ZFOWNB2d+BB1ZhyOvd/w1rTNYXNUT2oYUy4Bp8oHYkMh+KzMqt/hIINvAdKlg5RFKHEWqMUzrGZQdVUtlYdsXMkKmxY6n8IAuT6AcOtq1fYm70OFXLEup95zqzeZ/QaeFZl7McV2byTycBHlUfESzAi1/4T8qvo3yQC7xuB4EH+VO9JTvkdkb9oCUwUccTbduSrFUBvVjbqMIgzzTcB+BQdZG6AW06nrY18YzfvDIl1ZpXtcRopLevJfU147plRnnnlhOKnN2VXU9mo9yNbHgote3E9azGty6vHLt/pPucHDK0rgwm5E8WkciAdbsCfofvU1szdoo4kmkMrjgPhB666kjlU7SqSAXZjuhsLG7BQEzf+6oF4jDMX8s4Cj55qn6ruzHH9p4sN73ZxZL80AN7eGcmrFV0vAdw/fuuxcT3n9eyUrjh2vE074dXvLGAWWx0BAINyLHiOHWuyqqVl2lKUoXUpSlCEpSlCFj3tGiY7UKgEl0TKANTe6jzN9KseH9lvcXNOQ9u8AlwD4aj51+e0fDPDPhsfGoYxnIwYXHHMl7cvf9bVH7X9rTNDkgj7OY+8xIZV/h6t5iw8aVcGNcXOW5E7Eywsjg24/wB+qmId38Ds5hNiZ1LjVM9hbxVBckjrraoobeDPJIhDq7sQfC5tx8LVn08jSMXdi7N7zMSSfMmu3dycq5iPAi48x+tvtTnRuMYJchGhUek+iJI4etc6yN+xahuvhEnE5kRWQgIVI05sf+0+lV7eDFvh0eKCV5ML+Bzcr1yNxKDoenOmCx7KjR5iFY3IHM2tr4cNK5dqydwHlfX5f71oTQtkmLya7O5YkEzo25ascQdj+vEaqKxmz1xEdhxOqnof60NcmwztHCYh4IROjr3pEVM4C6d7JqG04EankanNw0zzQKw0J5+AJ/T61quPx0cKmRyB926AdeJpn+cGxMbkBzNBrsJ+Fcki6uV7QdASPJVv/wBU4nEWTA4ZiR78+LVoox1svvufAWArq3Y3kaWabD4hBDio9WQG6sugDxk6lCfUE2NVDae887z9orsmX3Qp0HhbgfG/GmI3h7XF4CbKFxCziJiPddJFZTfoQcunDmKp/iOy6toEaHiDuL8dlDOLV83gxrIFVbAPcE8+Wn1NRjYQYjCYiJz76ZddettPO2lSu1IjNEVyMHBuvMX8+hFxUDs/HCKS0gIsdQeI9KQZslpb6wO4KCxW7Qw4RJbZ7Fiyk82IAB0uLKDqOJNItkKwuxYjkCf5AVZd7jHJGkiOGYcANSVPHTlY2OvjULspu0YRgi5OlzTP8iR4JJNpaSIMeABovrFxCPBZEUKrTKDbnZGbXrqF41GDD3U3q3b2YFY8CACO46nXmTdT62YnyFVPBTAm1EJDgSqsYHMc0eHqrjuSz9iysSyq1lvy01Hlw+dfW+88i4deydkJexKmx91iNeWoFSmyMF2UKqfe4t5n+XD0rw3mwokwsgOlhmFuN1IYW8Ta3rSoI6zuWmQ4Q1xpee0dj/tAjmjcxToLpIBfQjVWHNT/AFxIPmu0cWmkmGEv5onFj6NY/SpLZjgwxkG4yDX0FdVGevpIulIMzDOCQT2f3YVOjjkbakM7wmDNG6G7KS+UEj3eFr8+nhVxqLkHaYtLcIVJJ/M9gB/lBPrUpRIbrStP2uwis2t6+wSlKVUrkpSlCEpSlCFz7QwKTRNFILq4sf5joRxB6iv5zwuGZpjEis75yoAF2JBI4DnpX9KVjuzMZBs3beJOJVgC7dm4FwglIcEga2ytluOGunRedmagtbozEmAuI1oWB3/KtQ2K3dxUcLyPh5ERFLMWFtB4n9PrUju3uhiMK0OOxUInhYEtHEMzxq66MVt3gAdQDcelXrfjakU+ysR2EscncB7rAmwZSdAbjQGpHaW+OEwsCu8qm6AqiWZ2FhawH3Nh41xsbWHQqyfFyzsDniySQRrtQ8t/woBtt4GU5cJg5MU/RI2RV/jZrZfka9E3KmxIIxJTDRHXsYRdj0zyNfgeQNj4GrHutt39swyz5OzJJBUm9rHTXxXKfWperRbxqbH4SLpBC4tY2iOJ1PLYDxAvvWVz7LmwE6sRYKe44F1OhHobHgfrX5i8c0jZnYsepP8AVhWpSxBgVYBlPEEXB8warm392okw0zw4fPLkbIqsRrbSwLZdOPpWkzEiqcNe1Z5as3D3N6k9hYLtcfhoVFzE4xExHwKqnswT1Z34dFBqosuJfiyRD8urfM8PMVcdhY2bAwiPDjCXbvSNlkZ2J/G5IzML200HKvQSvLoqZudP75eqoaKNladtDaUcCZ5Wyre3MknoANT6UVYp0DWSRTwNgRWSbT2vNI4OIOa+gYHugnlb4alt0MZiFxBWEF10LqTZbdSTwPj96wn4Esacx1/Hz5or89rQU2JCDcRgeV/te1cW0N0oZDmW8T9UsB6jh8rVN0rPsrpY08FWMRujJI+aTEdoLWsy/bvG1cw9nyr3lkLEG4Q6KfAka+v+9XClSEjhsq3YeN24UUNthFs8MysOQQt8iONfRgacqXDJGpuE4FiOGfwH4fnUnSjMOAUurOzjY+b/AAKDUyYRmAjaWAklcmrR31K5ea3va3Cvtt4w/dgjeRzyKlVXxYngKmaV3ODqRr83XOrcNGmh6eHwrk2bguzTvHM7HM7dSf0rrpSoEkmyrGtDRQSlKVxSSlKUISlKUISqF7T9yziVGIhXNKgyso4svEW6lTfTmCegFX2lRc3MKVsMpieHBfzcp0sxTTQ5uI5WI61zHDEDQlgOZFv11r+hdpbrYac5pYVLHiwurHzK2J9a5sHuNg4zmECserkv9HJH0pP+M69CvQDpeEs+ppvlXnfsoD2OA/sT3UqDJe5BAY2AJW+hFgvCr7X4BbQV+04xuUUsCaXrXl54pSlKkqVUd6txlmvLBZJeJXgr/wDi3jwPPrVPjwsofs2jcSfhym/y5itepTkGMfD3qDmArNdr7mTnDlwpYgqezHvt3lvbkLC/Xyq47q7HOHgswAkcl3F72J4LfnlFh86maVGXFSSinLoaAlKUpVSSlKUISlKUISlKUISlKUISlKUISlKUISlKUISlKUISlKUISlKUISlKUISlKUISlKUISlKUISlKUISlKUISlKUISlKUISlKUI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50167" y="1337095"/>
            <a:ext cx="8229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Frame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400" dirty="0" smtClean="0"/>
              <a:t>One individual exposure of the detector (refers to both </a:t>
            </a:r>
            <a:r>
              <a:rPr lang="en-US" sz="1400" dirty="0" err="1" smtClean="0"/>
              <a:t>both</a:t>
            </a:r>
            <a:r>
              <a:rPr lang="en-US" sz="1400" dirty="0" smtClean="0"/>
              <a:t> the 2D detector image .</a:t>
            </a:r>
            <a:r>
              <a:rPr lang="en-US" sz="1400" dirty="0" err="1" smtClean="0"/>
              <a:t>edf</a:t>
            </a:r>
            <a:r>
              <a:rPr lang="en-US" sz="1400" dirty="0" smtClean="0"/>
              <a:t> and the reduced 1D curve .</a:t>
            </a:r>
            <a:r>
              <a:rPr lang="en-US" sz="1400" dirty="0" err="1" smtClean="0"/>
              <a:t>dat</a:t>
            </a:r>
            <a:r>
              <a:rPr lang="en-US" sz="1400" dirty="0" smtClean="0"/>
              <a:t>)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666" y="2222740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Frame Set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400" dirty="0" smtClean="0"/>
              <a:t> All frames for an individual acquisition (for the same specimen). Each frame set may contain &gt; 1 frames. It contains all the common parameters for all the frames. Each frame set is associated to one detector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043" y="3367178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400" dirty="0" smtClean="0"/>
              <a:t> Set of frame set for an individual acquisition. There will be the same frame sets as detectors. It also contains all the common parameters for all the frame sets as </a:t>
            </a:r>
            <a:r>
              <a:rPr lang="en-US" sz="1400" u="sng" dirty="0" smtClean="0"/>
              <a:t>transmission</a:t>
            </a:r>
            <a:r>
              <a:rPr lang="en-US" sz="1400" dirty="0" smtClean="0"/>
              <a:t>, </a:t>
            </a:r>
            <a:r>
              <a:rPr lang="en-US" sz="1400" u="sng" dirty="0" smtClean="0"/>
              <a:t>exposure</a:t>
            </a:r>
            <a:r>
              <a:rPr lang="en-US" sz="1400" dirty="0" smtClean="0"/>
              <a:t> </a:t>
            </a:r>
            <a:r>
              <a:rPr lang="en-US" sz="1400" u="sng" dirty="0" smtClean="0"/>
              <a:t>temperature</a:t>
            </a:r>
            <a:r>
              <a:rPr lang="en-US" sz="1400" dirty="0" smtClean="0"/>
              <a:t>, </a:t>
            </a:r>
            <a:r>
              <a:rPr lang="en-US" sz="1400" u="sng" dirty="0" smtClean="0"/>
              <a:t>time start</a:t>
            </a:r>
            <a:r>
              <a:rPr lang="en-US" sz="1400" dirty="0" smtClean="0"/>
              <a:t>, </a:t>
            </a:r>
            <a:r>
              <a:rPr lang="en-US" sz="1400" u="sng" dirty="0" smtClean="0"/>
              <a:t>time end</a:t>
            </a:r>
            <a:r>
              <a:rPr lang="en-US" sz="1400" dirty="0" smtClean="0"/>
              <a:t>, etc…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541" y="4537495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collection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400" dirty="0" smtClean="0"/>
              <a:t> Combination of runs. (buffer before – sample – buffer after)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</a:t>
            </a:r>
            <a:r>
              <a:rPr lang="en-US" dirty="0" err="1" smtClean="0"/>
              <a:t>ISPyB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web</a:t>
            </a:r>
          </a:p>
          <a:p>
            <a:endParaRPr lang="en-US" dirty="0" smtClean="0"/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From web services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 - Title (Footer)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A6B0-5CC0-417A-9382-70F5E2F165FB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RF_presentation_silver">
  <a:themeElements>
    <a:clrScheme name="ESRF_presentation_silver 13">
      <a:dk1>
        <a:srgbClr val="000000"/>
      </a:dk1>
      <a:lt1>
        <a:srgbClr val="FFFFFF"/>
      </a:lt1>
      <a:dk2>
        <a:srgbClr val="000000"/>
      </a:dk2>
      <a:lt2>
        <a:srgbClr val="8A8B8E"/>
      </a:lt2>
      <a:accent1>
        <a:srgbClr val="7DA9DA"/>
      </a:accent1>
      <a:accent2>
        <a:srgbClr val="1B5092"/>
      </a:accent2>
      <a:accent3>
        <a:srgbClr val="FFFFFF"/>
      </a:accent3>
      <a:accent4>
        <a:srgbClr val="000000"/>
      </a:accent4>
      <a:accent5>
        <a:srgbClr val="BFD1EA"/>
      </a:accent5>
      <a:accent6>
        <a:srgbClr val="174884"/>
      </a:accent6>
      <a:hlink>
        <a:srgbClr val="DD2026"/>
      </a:hlink>
      <a:folHlink>
        <a:srgbClr val="9E1C20"/>
      </a:folHlink>
    </a:clrScheme>
    <a:fontScheme name="ESRF_presentation_silv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RF_presentation_sil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13">
        <a:dk1>
          <a:srgbClr val="000000"/>
        </a:dk1>
        <a:lt1>
          <a:srgbClr val="FFFFFF"/>
        </a:lt1>
        <a:dk2>
          <a:srgbClr val="000000"/>
        </a:dk2>
        <a:lt2>
          <a:srgbClr val="8A8B8E"/>
        </a:lt2>
        <a:accent1>
          <a:srgbClr val="7DA9DA"/>
        </a:accent1>
        <a:accent2>
          <a:srgbClr val="1B5092"/>
        </a:accent2>
        <a:accent3>
          <a:srgbClr val="FFFFFF"/>
        </a:accent3>
        <a:accent4>
          <a:srgbClr val="000000"/>
        </a:accent4>
        <a:accent5>
          <a:srgbClr val="BFD1EA"/>
        </a:accent5>
        <a:accent6>
          <a:srgbClr val="174884"/>
        </a:accent6>
        <a:hlink>
          <a:srgbClr val="DD2026"/>
        </a:hlink>
        <a:folHlink>
          <a:srgbClr val="9E1C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66</Words>
  <Application>Microsoft Office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ESRF_presentation_silver</vt:lpstr>
      <vt:lpstr>Slide 1</vt:lpstr>
      <vt:lpstr>Index</vt:lpstr>
      <vt:lpstr>Terms</vt:lpstr>
      <vt:lpstr>Terms</vt:lpstr>
      <vt:lpstr>Interaction with ISPyB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Admans</dc:creator>
  <cp:lastModifiedBy>demariaa</cp:lastModifiedBy>
  <cp:revision>32</cp:revision>
  <dcterms:created xsi:type="dcterms:W3CDTF">2008-06-13T09:21:03Z</dcterms:created>
  <dcterms:modified xsi:type="dcterms:W3CDTF">2013-01-09T08:24:43Z</dcterms:modified>
</cp:coreProperties>
</file>