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61" r:id="rId3"/>
    <p:sldId id="257" r:id="rId4"/>
    <p:sldId id="265" r:id="rId5"/>
    <p:sldId id="266" r:id="rId6"/>
    <p:sldId id="267" r:id="rId7"/>
    <p:sldId id="263" r:id="rId8"/>
    <p:sldId id="268" r:id="rId9"/>
    <p:sldId id="258" r:id="rId10"/>
    <p:sldId id="260" r:id="rId11"/>
    <p:sldId id="269" r:id="rId12"/>
    <p:sldId id="270" r:id="rId13"/>
    <p:sldId id="271" r:id="rId14"/>
    <p:sldId id="277" r:id="rId15"/>
    <p:sldId id="276" r:id="rId16"/>
    <p:sldId id="262" r:id="rId17"/>
    <p:sldId id="272" r:id="rId18"/>
    <p:sldId id="274" r:id="rId1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575" cy="511175"/>
          </a:xfrm>
          <a:prstGeom prst="rect">
            <a:avLst/>
          </a:prstGeom>
        </p:spPr>
        <p:txBody>
          <a:bodyPr vert="horz" lIns="91427" tIns="45712" rIns="91427" bIns="4571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40" y="2"/>
            <a:ext cx="3076575" cy="511175"/>
          </a:xfrm>
          <a:prstGeom prst="rect">
            <a:avLst/>
          </a:prstGeom>
        </p:spPr>
        <p:txBody>
          <a:bodyPr vert="horz" lIns="91427" tIns="45712" rIns="91427" bIns="45712" rtlCol="0"/>
          <a:lstStyle>
            <a:lvl1pPr algn="r">
              <a:defRPr sz="1200"/>
            </a:lvl1pPr>
          </a:lstStyle>
          <a:p>
            <a:fld id="{BAE60AF5-B41F-4C46-B6C0-5E7F7082F78A}" type="datetimeFigureOut">
              <a:rPr lang="en-GB" smtClean="0"/>
              <a:pPr/>
              <a:t>05/04/2012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2" rIns="91427" bIns="4571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5" y="4860925"/>
            <a:ext cx="5680075" cy="4605338"/>
          </a:xfrm>
          <a:prstGeom prst="rect">
            <a:avLst/>
          </a:prstGeom>
        </p:spPr>
        <p:txBody>
          <a:bodyPr vert="horz" lIns="91427" tIns="45712" rIns="91427" bIns="45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2"/>
            <a:ext cx="3076575" cy="511175"/>
          </a:xfrm>
          <a:prstGeom prst="rect">
            <a:avLst/>
          </a:prstGeom>
        </p:spPr>
        <p:txBody>
          <a:bodyPr vert="horz" lIns="91427" tIns="45712" rIns="91427" bIns="4571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40" y="9721852"/>
            <a:ext cx="3076575" cy="511175"/>
          </a:xfrm>
          <a:prstGeom prst="rect">
            <a:avLst/>
          </a:prstGeom>
        </p:spPr>
        <p:txBody>
          <a:bodyPr vert="horz" lIns="91427" tIns="45712" rIns="91427" bIns="45712" rtlCol="0" anchor="b"/>
          <a:lstStyle>
            <a:lvl1pPr algn="r">
              <a:defRPr sz="1200"/>
            </a:lvl1pPr>
          </a:lstStyle>
          <a:p>
            <a:fld id="{9F1884CB-FA9B-470B-BB3A-116D1451554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A00F-7E22-4F99-AD91-73D9828EA641}" type="datetime1">
              <a:rPr lang="en-GB" smtClean="0"/>
              <a:pPr/>
              <a:t>05/04/2012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79E0-D6B7-4FE4-88F9-0EF612FF72A7}" type="datetime1">
              <a:rPr lang="en-GB" smtClean="0"/>
              <a:pPr/>
              <a:t>05/04/2012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F538-BFFD-45E3-A70B-9FE2A5D9D55D}" type="datetime1">
              <a:rPr lang="en-GB" smtClean="0"/>
              <a:pPr/>
              <a:t>05/04/2012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83B5-3BAE-4D5A-89D1-72E27C0F8F90}" type="datetime1">
              <a:rPr lang="en-GB" smtClean="0"/>
              <a:pPr/>
              <a:t>05/04/2012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407F-3BAF-4348-978D-70C8DBB9F3BC}" type="datetime1">
              <a:rPr lang="en-GB" smtClean="0"/>
              <a:pPr/>
              <a:t>05/04/2012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A61E-C304-4D31-8BC3-669E56F458FC}" type="datetime1">
              <a:rPr lang="en-GB" smtClean="0"/>
              <a:pPr/>
              <a:t>05/04/2012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1AF1-F689-4F52-A9B7-7E1A884DE690}" type="datetime1">
              <a:rPr lang="en-GB" smtClean="0"/>
              <a:pPr/>
              <a:t>05/04/2012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8847-993D-4C7C-8CB9-15A005F38ECD}" type="datetime1">
              <a:rPr lang="en-GB" smtClean="0"/>
              <a:pPr/>
              <a:t>05/04/2012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00F4-5011-469E-9F13-773D8C8B7796}" type="datetime1">
              <a:rPr lang="en-GB" smtClean="0"/>
              <a:pPr/>
              <a:t>05/04/2012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CCED-4515-4F85-A995-AA802B51808D}" type="datetime1">
              <a:rPr lang="en-GB" smtClean="0"/>
              <a:pPr/>
              <a:t>05/04/2012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B24F-6587-42AA-B2BF-69D89533D2B9}" type="datetime1">
              <a:rPr lang="en-GB" smtClean="0"/>
              <a:pPr/>
              <a:t>05/04/2012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6B151-8E37-4B3A-B939-B7E18383D2E5}" type="datetime1">
              <a:rPr lang="en-GB" smtClean="0"/>
              <a:pPr/>
              <a:t>05/04/2012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BioSAXS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</a:p>
          <a:p>
            <a:r>
              <a:rPr lang="en-US" sz="1000" dirty="0" smtClean="0"/>
              <a:t>Alejandro de Maria </a:t>
            </a:r>
            <a:r>
              <a:rPr lang="en-US" sz="1000" dirty="0" err="1" smtClean="0"/>
              <a:t>Antolinos</a:t>
            </a:r>
            <a:endParaRPr lang="en-US" sz="1000" dirty="0" smtClean="0"/>
          </a:p>
          <a:p>
            <a:r>
              <a:rPr lang="en-US" sz="1000" smtClean="0"/>
              <a:t>28/03/2012</a:t>
            </a:r>
            <a:endParaRPr lang="en-GB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755576" y="1268760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899592" y="422108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899592" y="364502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899592" y="3068960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899592" y="24928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899592" y="19168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899592" y="13407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403648" y="5373216"/>
            <a:ext cx="6768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 smtClean="0"/>
              <a:t>All  buffers for the same COMPLEX should have the same conditions</a:t>
            </a:r>
            <a:r>
              <a:rPr lang="en-GB" sz="1050" b="1" i="1" dirty="0" smtClean="0"/>
              <a:t> </a:t>
            </a:r>
            <a:r>
              <a:rPr lang="en-US" sz="1050" b="1" dirty="0" smtClean="0"/>
              <a:t>? </a:t>
            </a:r>
            <a:r>
              <a:rPr lang="en-US" sz="1050" i="1" dirty="0" smtClean="0"/>
              <a:t>By default yes BUT they could change</a:t>
            </a:r>
            <a:endParaRPr lang="en-GB" sz="1050" i="1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10</a:t>
            </a:fld>
            <a:endParaRPr lang="en-GB"/>
          </a:p>
        </p:txBody>
      </p:sp>
      <p:grpSp>
        <p:nvGrpSpPr>
          <p:cNvPr id="122" name="Group 121"/>
          <p:cNvGrpSpPr/>
          <p:nvPr/>
        </p:nvGrpSpPr>
        <p:grpSpPr>
          <a:xfrm>
            <a:off x="1619672" y="1340768"/>
            <a:ext cx="4032448" cy="441340"/>
            <a:chOff x="3275856" y="1412776"/>
            <a:chExt cx="4032448" cy="441340"/>
          </a:xfrm>
        </p:grpSpPr>
        <p:sp>
          <p:nvSpPr>
            <p:cNvPr id="96" name="Rounded Rectangle 95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1619672" y="1907540"/>
            <a:ext cx="4032448" cy="441340"/>
            <a:chOff x="3275856" y="1412776"/>
            <a:chExt cx="4032448" cy="441340"/>
          </a:xfrm>
        </p:grpSpPr>
        <p:sp>
          <p:nvSpPr>
            <p:cNvPr id="171" name="Rounded Rectangle 170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181" name="Straight Arrow Connector 180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619672" y="2492896"/>
            <a:ext cx="4032448" cy="441340"/>
            <a:chOff x="3275856" y="1412776"/>
            <a:chExt cx="4032448" cy="441340"/>
          </a:xfrm>
        </p:grpSpPr>
        <p:sp>
          <p:nvSpPr>
            <p:cNvPr id="183" name="Rounded Rectangle 182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184" name="Oval 183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85" name="Oval 184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1619672" y="2996952"/>
            <a:ext cx="4032448" cy="441340"/>
            <a:chOff x="3275856" y="1412776"/>
            <a:chExt cx="4032448" cy="441340"/>
          </a:xfrm>
        </p:grpSpPr>
        <p:sp>
          <p:nvSpPr>
            <p:cNvPr id="192" name="Rounded Rectangle 191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B_AB</a:t>
              </a:r>
              <a:endParaRPr lang="en-GB" sz="1000" dirty="0"/>
            </a:p>
          </p:txBody>
        </p:sp>
        <p:sp>
          <p:nvSpPr>
            <p:cNvPr id="193" name="Oval 192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94" name="Oval 193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95" name="Oval 194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B_AB</a:t>
              </a:r>
              <a:endParaRPr lang="en-GB" sz="1000" dirty="0"/>
            </a:p>
          </p:txBody>
        </p:sp>
        <p:sp>
          <p:nvSpPr>
            <p:cNvPr id="197" name="Oval 196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199" name="Straight Arrow Connector 198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1619672" y="3635732"/>
            <a:ext cx="4032448" cy="441340"/>
            <a:chOff x="3275856" y="1412776"/>
            <a:chExt cx="4032448" cy="441340"/>
          </a:xfrm>
        </p:grpSpPr>
        <p:sp>
          <p:nvSpPr>
            <p:cNvPr id="201" name="Rounded Rectangle 200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202" name="Oval 201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03" name="Oval 202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04" name="Oval 203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05" name="Rounded Rectangle 204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206" name="Oval 205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208" name="Straight Arrow Connector 207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>
            <a:off x="1619672" y="4211796"/>
            <a:ext cx="4032448" cy="441340"/>
            <a:chOff x="3275856" y="1412776"/>
            <a:chExt cx="4032448" cy="441340"/>
          </a:xfrm>
        </p:grpSpPr>
        <p:sp>
          <p:nvSpPr>
            <p:cNvPr id="210" name="Rounded Rectangle 209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B_ABC</a:t>
              </a:r>
              <a:endParaRPr lang="en-GB" sz="1000" dirty="0"/>
            </a:p>
          </p:txBody>
        </p:sp>
        <p:sp>
          <p:nvSpPr>
            <p:cNvPr id="211" name="Oval 210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12" name="Oval 211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13" name="Oval 212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B_ABC</a:t>
              </a:r>
              <a:endParaRPr lang="en-GB" sz="800" dirty="0"/>
            </a:p>
          </p:txBody>
        </p:sp>
        <p:sp>
          <p:nvSpPr>
            <p:cNvPr id="215" name="Oval 214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217" name="Straight Arrow Connector 216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8" name="TextBox 217"/>
          <p:cNvSpPr txBox="1"/>
          <p:nvPr/>
        </p:nvSpPr>
        <p:spPr>
          <a:xfrm>
            <a:off x="6084168" y="980728"/>
            <a:ext cx="2172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Samples with different concentrations</a:t>
            </a:r>
            <a:endParaRPr lang="en-GB" sz="1000" dirty="0"/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2267744" y="1124744"/>
            <a:ext cx="36724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2267744" y="112474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2987824" y="112474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3635896" y="112474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5436096" y="112474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6228184" y="1556792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5868144" y="1556792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>
            <a:off x="5868144" y="2204864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5868144" y="2852936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6228184" y="220486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6228184" y="2996952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7380312" y="2852936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Buffer 1</a:t>
            </a:r>
            <a:endParaRPr lang="en-GB" sz="1000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5868144" y="3933056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67544" y="1340768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611560" y="42930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611560" y="37170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611560" y="31409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611560" y="256490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611560" y="1988840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611560" y="141277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3707904" y="4365104"/>
            <a:ext cx="1872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 smtClean="0"/>
              <a:t>BUFFER + SAMPLE+ BUFFER</a:t>
            </a:r>
            <a:endParaRPr lang="en-GB" sz="1050" i="1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314" name="TextBox 313"/>
          <p:cNvSpPr txBox="1"/>
          <p:nvPr/>
        </p:nvSpPr>
        <p:spPr>
          <a:xfrm>
            <a:off x="5436096" y="256490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……..</a:t>
            </a:r>
            <a:endParaRPr lang="en-GB" dirty="0"/>
          </a:p>
        </p:txBody>
      </p:sp>
      <p:cxnSp>
        <p:nvCxnSpPr>
          <p:cNvPr id="316" name="Straight Arrow Connector 315"/>
          <p:cNvCxnSpPr/>
          <p:nvPr/>
        </p:nvCxnSpPr>
        <p:spPr>
          <a:xfrm>
            <a:off x="1115616" y="278092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Group 413"/>
          <p:cNvGrpSpPr/>
          <p:nvPr/>
        </p:nvGrpSpPr>
        <p:grpSpPr>
          <a:xfrm>
            <a:off x="2267744" y="1844823"/>
            <a:ext cx="5400600" cy="792088"/>
            <a:chOff x="2267744" y="1844823"/>
            <a:chExt cx="5400600" cy="792088"/>
          </a:xfrm>
        </p:grpSpPr>
        <p:cxnSp>
          <p:nvCxnSpPr>
            <p:cNvPr id="318" name="Straight Connector 317"/>
            <p:cNvCxnSpPr/>
            <p:nvPr/>
          </p:nvCxnSpPr>
          <p:spPr>
            <a:xfrm rot="10800000">
              <a:off x="7668344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rot="10800000">
              <a:off x="7164288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rot="10800000">
              <a:off x="6660232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10800000">
              <a:off x="4788024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rot="10800000">
              <a:off x="4283968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rot="10800000">
              <a:off x="3779913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rot="10800000">
              <a:off x="3275856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rot="10800000">
              <a:off x="2771800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rot="10800000">
              <a:off x="2267744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rot="10800000">
              <a:off x="2267744" y="2276871"/>
              <a:ext cx="54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rot="10800000">
              <a:off x="5148064" y="1844823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1" name="TextBox 330"/>
          <p:cNvSpPr txBox="1"/>
          <p:nvPr/>
        </p:nvSpPr>
        <p:spPr>
          <a:xfrm>
            <a:off x="3707904" y="1567825"/>
            <a:ext cx="3339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Samples with different concentration (minimum 3)</a:t>
            </a:r>
            <a:endParaRPr lang="en-GB" sz="1200" dirty="0"/>
          </a:p>
        </p:txBody>
      </p:sp>
      <p:sp>
        <p:nvSpPr>
          <p:cNvPr id="412" name="TextBox 411"/>
          <p:cNvSpPr txBox="1"/>
          <p:nvPr/>
        </p:nvSpPr>
        <p:spPr>
          <a:xfrm>
            <a:off x="3563888" y="692696"/>
            <a:ext cx="159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Measurements</a:t>
            </a:r>
            <a:endParaRPr lang="en-GB" dirty="0"/>
          </a:p>
        </p:txBody>
      </p:sp>
      <p:grpSp>
        <p:nvGrpSpPr>
          <p:cNvPr id="415" name="Group 414"/>
          <p:cNvGrpSpPr/>
          <p:nvPr/>
        </p:nvGrpSpPr>
        <p:grpSpPr>
          <a:xfrm rot="10800000">
            <a:off x="2051721" y="3068960"/>
            <a:ext cx="5400600" cy="792088"/>
            <a:chOff x="2267744" y="1844823"/>
            <a:chExt cx="5400600" cy="792088"/>
          </a:xfrm>
        </p:grpSpPr>
        <p:cxnSp>
          <p:nvCxnSpPr>
            <p:cNvPr id="416" name="Straight Connector 415"/>
            <p:cNvCxnSpPr/>
            <p:nvPr/>
          </p:nvCxnSpPr>
          <p:spPr>
            <a:xfrm rot="10800000">
              <a:off x="7668344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rot="10800000">
              <a:off x="7164288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 rot="10800000">
              <a:off x="6660232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rot="10800000">
              <a:off x="6084168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rot="10800000">
              <a:off x="5652120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rot="10800000">
              <a:off x="5148064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rot="10800000">
              <a:off x="3275856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rot="10800000">
              <a:off x="2771800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rot="10800000">
              <a:off x="2267744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 rot="10800000">
              <a:off x="2267744" y="2276871"/>
              <a:ext cx="54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rot="10800000">
              <a:off x="5148064" y="1844823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7" name="TextBox 426"/>
          <p:cNvSpPr txBox="1"/>
          <p:nvPr/>
        </p:nvSpPr>
        <p:spPr>
          <a:xfrm>
            <a:off x="3563888" y="3861048"/>
            <a:ext cx="2130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By definition is the same buffer</a:t>
            </a:r>
            <a:endParaRPr lang="en-GB" sz="1200" dirty="0"/>
          </a:p>
        </p:txBody>
      </p:sp>
      <p:sp>
        <p:nvSpPr>
          <p:cNvPr id="430" name="TextBox 429"/>
          <p:cNvSpPr txBox="1"/>
          <p:nvPr/>
        </p:nvSpPr>
        <p:spPr>
          <a:xfrm>
            <a:off x="7524328" y="350100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run</a:t>
            </a:r>
            <a:endParaRPr lang="en-GB" sz="1200" dirty="0"/>
          </a:p>
        </p:txBody>
      </p:sp>
      <p:cxnSp>
        <p:nvCxnSpPr>
          <p:cNvPr id="432" name="Straight Arrow Connector 431"/>
          <p:cNvCxnSpPr/>
          <p:nvPr/>
        </p:nvCxnSpPr>
        <p:spPr>
          <a:xfrm>
            <a:off x="7668344" y="306896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2" name="Group 441"/>
          <p:cNvGrpSpPr/>
          <p:nvPr/>
        </p:nvGrpSpPr>
        <p:grpSpPr>
          <a:xfrm>
            <a:off x="1979712" y="2708920"/>
            <a:ext cx="1454226" cy="351347"/>
            <a:chOff x="1979712" y="2682000"/>
            <a:chExt cx="1454226" cy="351347"/>
          </a:xfrm>
        </p:grpSpPr>
        <p:grpSp>
          <p:nvGrpSpPr>
            <p:cNvPr id="332" name="Group 331"/>
            <p:cNvGrpSpPr/>
            <p:nvPr/>
          </p:nvGrpSpPr>
          <p:grpSpPr>
            <a:xfrm>
              <a:off x="1979712" y="2708920"/>
              <a:ext cx="1454226" cy="324427"/>
              <a:chOff x="3851920" y="1412776"/>
              <a:chExt cx="1454226" cy="324427"/>
            </a:xfrm>
          </p:grpSpPr>
          <p:grpSp>
            <p:nvGrpSpPr>
              <p:cNvPr id="333" name="Group 134"/>
              <p:cNvGrpSpPr/>
              <p:nvPr/>
            </p:nvGrpSpPr>
            <p:grpSpPr>
              <a:xfrm>
                <a:off x="3851920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360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6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6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7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7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361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6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6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6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6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363" name="Rounded Rectangle 362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334" name="Group 147"/>
              <p:cNvGrpSpPr/>
              <p:nvPr/>
            </p:nvGrpSpPr>
            <p:grpSpPr>
              <a:xfrm>
                <a:off x="4355976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348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5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349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5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351" name="Rounded Rectangle 350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335" name="Group 161"/>
              <p:cNvGrpSpPr/>
              <p:nvPr/>
            </p:nvGrpSpPr>
            <p:grpSpPr>
              <a:xfrm>
                <a:off x="4860032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336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4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337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4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339" name="Rounded Rectangle 338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</p:grpSp>
        <p:grpSp>
          <p:nvGrpSpPr>
            <p:cNvPr id="433" name="Group 432"/>
            <p:cNvGrpSpPr/>
            <p:nvPr/>
          </p:nvGrpSpPr>
          <p:grpSpPr>
            <a:xfrm>
              <a:off x="2231752" y="2682000"/>
              <a:ext cx="108000" cy="108000"/>
              <a:chOff x="395536" y="5373216"/>
              <a:chExt cx="576064" cy="648072"/>
            </a:xfrm>
          </p:grpSpPr>
          <p:sp>
            <p:nvSpPr>
              <p:cNvPr id="434" name="Rounded Rectangle 43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36" name="Group 435"/>
            <p:cNvGrpSpPr/>
            <p:nvPr/>
          </p:nvGrpSpPr>
          <p:grpSpPr>
            <a:xfrm>
              <a:off x="2771800" y="2682000"/>
              <a:ext cx="108000" cy="108000"/>
              <a:chOff x="395536" y="5373216"/>
              <a:chExt cx="576064" cy="648072"/>
            </a:xfrm>
          </p:grpSpPr>
          <p:sp>
            <p:nvSpPr>
              <p:cNvPr id="437" name="Rounded Rectangle 43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39" name="Group 438"/>
            <p:cNvGrpSpPr/>
            <p:nvPr/>
          </p:nvGrpSpPr>
          <p:grpSpPr>
            <a:xfrm>
              <a:off x="3275856" y="2682000"/>
              <a:ext cx="108000" cy="108000"/>
              <a:chOff x="395536" y="5373216"/>
              <a:chExt cx="576064" cy="648072"/>
            </a:xfrm>
          </p:grpSpPr>
          <p:sp>
            <p:nvSpPr>
              <p:cNvPr id="440" name="Rounded Rectangle 43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41" name="Oval 440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443" name="Group 442"/>
          <p:cNvGrpSpPr/>
          <p:nvPr/>
        </p:nvGrpSpPr>
        <p:grpSpPr>
          <a:xfrm>
            <a:off x="3491880" y="2717613"/>
            <a:ext cx="1454226" cy="351347"/>
            <a:chOff x="1979712" y="2682000"/>
            <a:chExt cx="1454226" cy="351347"/>
          </a:xfrm>
        </p:grpSpPr>
        <p:grpSp>
          <p:nvGrpSpPr>
            <p:cNvPr id="444" name="Group 331"/>
            <p:cNvGrpSpPr/>
            <p:nvPr/>
          </p:nvGrpSpPr>
          <p:grpSpPr>
            <a:xfrm>
              <a:off x="1979712" y="2708920"/>
              <a:ext cx="1454226" cy="324427"/>
              <a:chOff x="3851920" y="1412776"/>
              <a:chExt cx="1454226" cy="324427"/>
            </a:xfrm>
          </p:grpSpPr>
          <p:grpSp>
            <p:nvGrpSpPr>
              <p:cNvPr id="454" name="Group 134"/>
              <p:cNvGrpSpPr/>
              <p:nvPr/>
            </p:nvGrpSpPr>
            <p:grpSpPr>
              <a:xfrm>
                <a:off x="3851920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79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8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80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8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81" name="Rounded Rectangle 480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455" name="Group 147"/>
              <p:cNvGrpSpPr/>
              <p:nvPr/>
            </p:nvGrpSpPr>
            <p:grpSpPr>
              <a:xfrm>
                <a:off x="4355976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68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7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69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7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70" name="Rounded Rectangle 469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456" name="Group 161"/>
              <p:cNvGrpSpPr/>
              <p:nvPr/>
            </p:nvGrpSpPr>
            <p:grpSpPr>
              <a:xfrm>
                <a:off x="4860032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57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6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58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6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59" name="Rounded Rectangle 458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</p:grpSp>
        <p:grpSp>
          <p:nvGrpSpPr>
            <p:cNvPr id="445" name="Group 432"/>
            <p:cNvGrpSpPr/>
            <p:nvPr/>
          </p:nvGrpSpPr>
          <p:grpSpPr>
            <a:xfrm>
              <a:off x="2231752" y="2682000"/>
              <a:ext cx="108000" cy="108000"/>
              <a:chOff x="395536" y="5373216"/>
              <a:chExt cx="576064" cy="648072"/>
            </a:xfrm>
          </p:grpSpPr>
          <p:sp>
            <p:nvSpPr>
              <p:cNvPr id="452" name="Rounded Rectangle 45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53" name="Oval 45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46" name="Group 435"/>
            <p:cNvGrpSpPr/>
            <p:nvPr/>
          </p:nvGrpSpPr>
          <p:grpSpPr>
            <a:xfrm>
              <a:off x="2771800" y="2682000"/>
              <a:ext cx="108000" cy="108000"/>
              <a:chOff x="395536" y="5373216"/>
              <a:chExt cx="576064" cy="648072"/>
            </a:xfrm>
          </p:grpSpPr>
          <p:sp>
            <p:nvSpPr>
              <p:cNvPr id="450" name="Rounded Rectangle 44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47" name="Group 438"/>
            <p:cNvGrpSpPr/>
            <p:nvPr/>
          </p:nvGrpSpPr>
          <p:grpSpPr>
            <a:xfrm>
              <a:off x="3275856" y="2682000"/>
              <a:ext cx="108000" cy="108000"/>
              <a:chOff x="395536" y="5373216"/>
              <a:chExt cx="576064" cy="648072"/>
            </a:xfrm>
          </p:grpSpPr>
          <p:sp>
            <p:nvSpPr>
              <p:cNvPr id="448" name="Rounded Rectangle 44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490" name="Group 489"/>
          <p:cNvGrpSpPr/>
          <p:nvPr/>
        </p:nvGrpSpPr>
        <p:grpSpPr>
          <a:xfrm>
            <a:off x="6300192" y="2708920"/>
            <a:ext cx="1454226" cy="351347"/>
            <a:chOff x="1979712" y="2682000"/>
            <a:chExt cx="1454226" cy="351347"/>
          </a:xfrm>
        </p:grpSpPr>
        <p:grpSp>
          <p:nvGrpSpPr>
            <p:cNvPr id="491" name="Group 331"/>
            <p:cNvGrpSpPr/>
            <p:nvPr/>
          </p:nvGrpSpPr>
          <p:grpSpPr>
            <a:xfrm>
              <a:off x="1979712" y="2708920"/>
              <a:ext cx="1454226" cy="324427"/>
              <a:chOff x="3851920" y="1412776"/>
              <a:chExt cx="1454226" cy="324427"/>
            </a:xfrm>
          </p:grpSpPr>
          <p:grpSp>
            <p:nvGrpSpPr>
              <p:cNvPr id="501" name="Group 134"/>
              <p:cNvGrpSpPr/>
              <p:nvPr/>
            </p:nvGrpSpPr>
            <p:grpSpPr>
              <a:xfrm>
                <a:off x="3851920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526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3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527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2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28" name="Rounded Rectangle 527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502" name="Group 147"/>
              <p:cNvGrpSpPr/>
              <p:nvPr/>
            </p:nvGrpSpPr>
            <p:grpSpPr>
              <a:xfrm>
                <a:off x="4355976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515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2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516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1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17" name="Rounded Rectangle 516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503" name="Group 161"/>
              <p:cNvGrpSpPr/>
              <p:nvPr/>
            </p:nvGrpSpPr>
            <p:grpSpPr>
              <a:xfrm>
                <a:off x="4860032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504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1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505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0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0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0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06" name="Rounded Rectangle 505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</p:grpSp>
        <p:grpSp>
          <p:nvGrpSpPr>
            <p:cNvPr id="492" name="Group 432"/>
            <p:cNvGrpSpPr/>
            <p:nvPr/>
          </p:nvGrpSpPr>
          <p:grpSpPr>
            <a:xfrm>
              <a:off x="2231752" y="2682000"/>
              <a:ext cx="108000" cy="108000"/>
              <a:chOff x="395536" y="5373216"/>
              <a:chExt cx="576064" cy="648072"/>
            </a:xfrm>
          </p:grpSpPr>
          <p:sp>
            <p:nvSpPr>
              <p:cNvPr id="499" name="Rounded Rectangle 49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00" name="Oval 49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93" name="Group 435"/>
            <p:cNvGrpSpPr/>
            <p:nvPr/>
          </p:nvGrpSpPr>
          <p:grpSpPr>
            <a:xfrm>
              <a:off x="2771800" y="2682000"/>
              <a:ext cx="108000" cy="108000"/>
              <a:chOff x="395536" y="5373216"/>
              <a:chExt cx="576064" cy="648072"/>
            </a:xfrm>
          </p:grpSpPr>
          <p:sp>
            <p:nvSpPr>
              <p:cNvPr id="497" name="Rounded Rectangle 49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98" name="Oval 49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94" name="Group 438"/>
            <p:cNvGrpSpPr/>
            <p:nvPr/>
          </p:nvGrpSpPr>
          <p:grpSpPr>
            <a:xfrm>
              <a:off x="3275856" y="2682000"/>
              <a:ext cx="108000" cy="108000"/>
              <a:chOff x="395536" y="5373216"/>
              <a:chExt cx="576064" cy="648072"/>
            </a:xfrm>
          </p:grpSpPr>
          <p:sp>
            <p:nvSpPr>
              <p:cNvPr id="495" name="Rounded Rectangle 49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96" name="Oval 49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sp>
        <p:nvSpPr>
          <p:cNvPr id="184" name="TextBox 183"/>
          <p:cNvSpPr txBox="1"/>
          <p:nvPr/>
        </p:nvSpPr>
        <p:spPr>
          <a:xfrm>
            <a:off x="1547664" y="5445224"/>
            <a:ext cx="4703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It could be in rare </a:t>
            </a:r>
            <a:r>
              <a:rPr lang="en-US" sz="1200" dirty="0" smtClean="0"/>
              <a:t>cases BUFFER + …..  + SAMPLE + SAMPLE + …. +BUFFER</a:t>
            </a:r>
            <a:endParaRPr lang="en-GB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67544" y="1340768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611560" y="42930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611560" y="37170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611560" y="31409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611560" y="256490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611560" y="1988840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611560" y="141277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915816" y="5805264"/>
            <a:ext cx="3456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 smtClean="0"/>
              <a:t>Because  there is only one buffer the series overlap</a:t>
            </a:r>
            <a:endParaRPr lang="en-GB" sz="1050" i="1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314" name="TextBox 313"/>
          <p:cNvSpPr txBox="1"/>
          <p:nvPr/>
        </p:nvSpPr>
        <p:spPr>
          <a:xfrm>
            <a:off x="5436096" y="256490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……..</a:t>
            </a:r>
            <a:endParaRPr lang="en-GB" dirty="0"/>
          </a:p>
        </p:txBody>
      </p:sp>
      <p:cxnSp>
        <p:nvCxnSpPr>
          <p:cNvPr id="316" name="Straight Arrow Connector 315"/>
          <p:cNvCxnSpPr/>
          <p:nvPr/>
        </p:nvCxnSpPr>
        <p:spPr>
          <a:xfrm>
            <a:off x="1115616" y="278092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1"/>
          <p:nvPr/>
        </p:nvSpPr>
        <p:spPr>
          <a:xfrm>
            <a:off x="4427984" y="4365104"/>
            <a:ext cx="1135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Collection</a:t>
            </a:r>
            <a:endParaRPr lang="en-GB" sz="1200" dirty="0"/>
          </a:p>
        </p:txBody>
      </p:sp>
      <p:sp>
        <p:nvSpPr>
          <p:cNvPr id="412" name="TextBox 411"/>
          <p:cNvSpPr txBox="1"/>
          <p:nvPr/>
        </p:nvSpPr>
        <p:spPr>
          <a:xfrm>
            <a:off x="3563888" y="692696"/>
            <a:ext cx="159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Measurements</a:t>
            </a:r>
            <a:endParaRPr lang="en-GB" dirty="0"/>
          </a:p>
        </p:txBody>
      </p:sp>
      <p:grpSp>
        <p:nvGrpSpPr>
          <p:cNvPr id="182" name="Group 181"/>
          <p:cNvGrpSpPr/>
          <p:nvPr/>
        </p:nvGrpSpPr>
        <p:grpSpPr>
          <a:xfrm>
            <a:off x="2060127" y="3068960"/>
            <a:ext cx="495649" cy="606261"/>
            <a:chOff x="2051720" y="3140968"/>
            <a:chExt cx="495649" cy="606261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2051720" y="3501008"/>
              <a:ext cx="4956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Series</a:t>
              </a:r>
              <a:endParaRPr lang="en-GB" sz="1000" dirty="0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2564183" y="3068960"/>
            <a:ext cx="495649" cy="606261"/>
            <a:chOff x="2051720" y="3140968"/>
            <a:chExt cx="495649" cy="606261"/>
          </a:xfrm>
        </p:grpSpPr>
        <p:cxnSp>
          <p:nvCxnSpPr>
            <p:cNvPr id="203" name="Straight Connector 202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2051720" y="3501008"/>
              <a:ext cx="4956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Series</a:t>
              </a:r>
              <a:endParaRPr lang="en-GB" sz="1000" dirty="0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3068239" y="3068960"/>
            <a:ext cx="495649" cy="606261"/>
            <a:chOff x="2051720" y="3140968"/>
            <a:chExt cx="495649" cy="606261"/>
          </a:xfrm>
        </p:grpSpPr>
        <p:cxnSp>
          <p:nvCxnSpPr>
            <p:cNvPr id="209" name="Straight Connector 208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2051720" y="3501008"/>
              <a:ext cx="4956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Series</a:t>
              </a:r>
              <a:endParaRPr lang="en-GB" sz="1000" dirty="0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3563888" y="3068960"/>
            <a:ext cx="495649" cy="606261"/>
            <a:chOff x="2051720" y="3140968"/>
            <a:chExt cx="495649" cy="606261"/>
          </a:xfrm>
        </p:grpSpPr>
        <p:cxnSp>
          <p:nvCxnSpPr>
            <p:cNvPr id="215" name="Straight Connector 214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/>
            <p:cNvSpPr txBox="1"/>
            <p:nvPr/>
          </p:nvSpPr>
          <p:spPr>
            <a:xfrm>
              <a:off x="2051720" y="3501008"/>
              <a:ext cx="4956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Series</a:t>
              </a:r>
              <a:endParaRPr lang="en-GB" sz="1000" dirty="0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4076351" y="3068960"/>
            <a:ext cx="495649" cy="606261"/>
            <a:chOff x="2051720" y="3140968"/>
            <a:chExt cx="495649" cy="606261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/>
            <p:cNvSpPr txBox="1"/>
            <p:nvPr/>
          </p:nvSpPr>
          <p:spPr>
            <a:xfrm>
              <a:off x="2051720" y="3501008"/>
              <a:ext cx="4956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Series</a:t>
              </a:r>
              <a:endParaRPr lang="en-GB" sz="1000" dirty="0"/>
            </a:p>
          </p:txBody>
        </p:sp>
      </p:grpSp>
      <p:sp>
        <p:nvSpPr>
          <p:cNvPr id="227" name="Rounded Rectangle 226"/>
          <p:cNvSpPr/>
          <p:nvPr/>
        </p:nvSpPr>
        <p:spPr>
          <a:xfrm>
            <a:off x="4970076" y="2765279"/>
            <a:ext cx="100039" cy="876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grpSp>
        <p:nvGrpSpPr>
          <p:cNvPr id="228" name="Group 227"/>
          <p:cNvGrpSpPr/>
          <p:nvPr/>
        </p:nvGrpSpPr>
        <p:grpSpPr>
          <a:xfrm>
            <a:off x="4580407" y="3068960"/>
            <a:ext cx="495649" cy="606261"/>
            <a:chOff x="2051720" y="3140968"/>
            <a:chExt cx="495649" cy="606261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2051720" y="3501008"/>
              <a:ext cx="4956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Series</a:t>
              </a:r>
              <a:endParaRPr lang="en-GB" sz="1000" dirty="0"/>
            </a:p>
          </p:txBody>
        </p:sp>
      </p:grpSp>
      <p:pic>
        <p:nvPicPr>
          <p:cNvPr id="234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0060" y="2937379"/>
            <a:ext cx="145996" cy="131581"/>
          </a:xfrm>
          <a:prstGeom prst="rect">
            <a:avLst/>
          </a:prstGeom>
          <a:noFill/>
        </p:spPr>
      </p:pic>
      <p:sp>
        <p:nvSpPr>
          <p:cNvPr id="235" name="Rounded Rectangle 234"/>
          <p:cNvSpPr/>
          <p:nvPr/>
        </p:nvSpPr>
        <p:spPr>
          <a:xfrm>
            <a:off x="7924384" y="2708920"/>
            <a:ext cx="100039" cy="876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pic>
        <p:nvPicPr>
          <p:cNvPr id="237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6400" y="2905530"/>
            <a:ext cx="145996" cy="131581"/>
          </a:xfrm>
          <a:prstGeom prst="rect">
            <a:avLst/>
          </a:prstGeom>
          <a:noFill/>
        </p:spPr>
      </p:pic>
      <p:pic>
        <p:nvPicPr>
          <p:cNvPr id="238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852936"/>
            <a:ext cx="145996" cy="131581"/>
          </a:xfrm>
          <a:prstGeom prst="rect">
            <a:avLst/>
          </a:prstGeom>
          <a:noFill/>
        </p:spPr>
      </p:pic>
      <p:grpSp>
        <p:nvGrpSpPr>
          <p:cNvPr id="239" name="Group 238"/>
          <p:cNvGrpSpPr/>
          <p:nvPr/>
        </p:nvGrpSpPr>
        <p:grpSpPr>
          <a:xfrm>
            <a:off x="6524623" y="3068960"/>
            <a:ext cx="495649" cy="606261"/>
            <a:chOff x="2051720" y="3140968"/>
            <a:chExt cx="495649" cy="606261"/>
          </a:xfrm>
        </p:grpSpPr>
        <p:cxnSp>
          <p:nvCxnSpPr>
            <p:cNvPr id="240" name="Straight Connector 239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Box 243"/>
            <p:cNvSpPr txBox="1"/>
            <p:nvPr/>
          </p:nvSpPr>
          <p:spPr>
            <a:xfrm>
              <a:off x="2051720" y="3501008"/>
              <a:ext cx="4956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Series</a:t>
              </a:r>
              <a:endParaRPr lang="en-GB" sz="1000" dirty="0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028679" y="3068960"/>
            <a:ext cx="495649" cy="606261"/>
            <a:chOff x="2051720" y="3140968"/>
            <a:chExt cx="495649" cy="606261"/>
          </a:xfrm>
        </p:grpSpPr>
        <p:cxnSp>
          <p:nvCxnSpPr>
            <p:cNvPr id="246" name="Straight Connector 245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/>
            <p:cNvSpPr txBox="1"/>
            <p:nvPr/>
          </p:nvSpPr>
          <p:spPr>
            <a:xfrm>
              <a:off x="2051720" y="3501008"/>
              <a:ext cx="4956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Series</a:t>
              </a:r>
              <a:endParaRPr lang="en-GB" sz="1000" dirty="0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7532735" y="3068960"/>
            <a:ext cx="495649" cy="606261"/>
            <a:chOff x="2051720" y="3140968"/>
            <a:chExt cx="495649" cy="606261"/>
          </a:xfrm>
        </p:grpSpPr>
        <p:cxnSp>
          <p:nvCxnSpPr>
            <p:cNvPr id="252" name="Straight Connector 251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/>
            <p:cNvSpPr txBox="1"/>
            <p:nvPr/>
          </p:nvSpPr>
          <p:spPr>
            <a:xfrm>
              <a:off x="2051720" y="3501008"/>
              <a:ext cx="4956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Series</a:t>
              </a:r>
              <a:endParaRPr lang="en-GB" sz="1000" dirty="0"/>
            </a:p>
          </p:txBody>
        </p:sp>
      </p:grpSp>
      <p:cxnSp>
        <p:nvCxnSpPr>
          <p:cNvPr id="258" name="Straight Connector 257"/>
          <p:cNvCxnSpPr/>
          <p:nvPr/>
        </p:nvCxnSpPr>
        <p:spPr>
          <a:xfrm>
            <a:off x="2339752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2843808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3275856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3779912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4283968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4860032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804248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7308304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7740352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2339752" y="4005064"/>
            <a:ext cx="54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4860032" y="400506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Group 270"/>
          <p:cNvGrpSpPr/>
          <p:nvPr/>
        </p:nvGrpSpPr>
        <p:grpSpPr>
          <a:xfrm>
            <a:off x="3779912" y="4221088"/>
            <a:ext cx="648072" cy="504056"/>
            <a:chOff x="6948264" y="2924944"/>
            <a:chExt cx="720080" cy="648072"/>
          </a:xfrm>
        </p:grpSpPr>
        <p:grpSp>
          <p:nvGrpSpPr>
            <p:cNvPr id="272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3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73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3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74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30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75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30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276" name="Straight Connector 275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0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2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81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2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327" name="Group 326"/>
          <p:cNvGrpSpPr/>
          <p:nvPr/>
        </p:nvGrpSpPr>
        <p:grpSpPr>
          <a:xfrm>
            <a:off x="1979712" y="2708920"/>
            <a:ext cx="1454226" cy="351347"/>
            <a:chOff x="1979712" y="2682000"/>
            <a:chExt cx="1454226" cy="351347"/>
          </a:xfrm>
        </p:grpSpPr>
        <p:grpSp>
          <p:nvGrpSpPr>
            <p:cNvPr id="329" name="Group 331"/>
            <p:cNvGrpSpPr/>
            <p:nvPr/>
          </p:nvGrpSpPr>
          <p:grpSpPr>
            <a:xfrm>
              <a:off x="1979712" y="2708920"/>
              <a:ext cx="1454226" cy="324427"/>
              <a:chOff x="3851920" y="1412776"/>
              <a:chExt cx="1454226" cy="324427"/>
            </a:xfrm>
          </p:grpSpPr>
          <p:grpSp>
            <p:nvGrpSpPr>
              <p:cNvPr id="361" name="Group 134"/>
              <p:cNvGrpSpPr/>
              <p:nvPr/>
            </p:nvGrpSpPr>
            <p:grpSpPr>
              <a:xfrm>
                <a:off x="3851920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41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4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4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5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5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42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4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4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4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4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43" name="Rounded Rectangle 442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372" name="Group 147"/>
              <p:cNvGrpSpPr/>
              <p:nvPr/>
            </p:nvGrpSpPr>
            <p:grpSpPr>
              <a:xfrm>
                <a:off x="4355976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28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3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3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3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4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29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3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3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3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3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31" name="Rounded Rectangle 430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373" name="Group 161"/>
              <p:cNvGrpSpPr/>
              <p:nvPr/>
            </p:nvGrpSpPr>
            <p:grpSpPr>
              <a:xfrm>
                <a:off x="4860032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374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0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1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1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1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375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7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8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8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0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376" name="Rounded Rectangle 375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</p:grpSp>
        <p:grpSp>
          <p:nvGrpSpPr>
            <p:cNvPr id="332" name="Group 432"/>
            <p:cNvGrpSpPr/>
            <p:nvPr/>
          </p:nvGrpSpPr>
          <p:grpSpPr>
            <a:xfrm>
              <a:off x="2231752" y="2682000"/>
              <a:ext cx="108000" cy="108000"/>
              <a:chOff x="395536" y="5373216"/>
              <a:chExt cx="576064" cy="648072"/>
            </a:xfrm>
          </p:grpSpPr>
          <p:sp>
            <p:nvSpPr>
              <p:cNvPr id="349" name="Rounded Rectangle 34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333" name="Group 435"/>
            <p:cNvGrpSpPr/>
            <p:nvPr/>
          </p:nvGrpSpPr>
          <p:grpSpPr>
            <a:xfrm>
              <a:off x="2771800" y="2682000"/>
              <a:ext cx="108000" cy="108000"/>
              <a:chOff x="395536" y="5373216"/>
              <a:chExt cx="576064" cy="648072"/>
            </a:xfrm>
          </p:grpSpPr>
          <p:sp>
            <p:nvSpPr>
              <p:cNvPr id="337" name="Rounded Rectangle 33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334" name="Group 438"/>
            <p:cNvGrpSpPr/>
            <p:nvPr/>
          </p:nvGrpSpPr>
          <p:grpSpPr>
            <a:xfrm>
              <a:off x="3275856" y="2682000"/>
              <a:ext cx="108000" cy="108000"/>
              <a:chOff x="395536" y="5373216"/>
              <a:chExt cx="576064" cy="648072"/>
            </a:xfrm>
          </p:grpSpPr>
          <p:sp>
            <p:nvSpPr>
              <p:cNvPr id="335" name="Rounded Rectangle 33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452" name="Group 451"/>
          <p:cNvGrpSpPr/>
          <p:nvPr/>
        </p:nvGrpSpPr>
        <p:grpSpPr>
          <a:xfrm>
            <a:off x="3477814" y="2717613"/>
            <a:ext cx="1454226" cy="351347"/>
            <a:chOff x="1979712" y="2682000"/>
            <a:chExt cx="1454226" cy="351347"/>
          </a:xfrm>
        </p:grpSpPr>
        <p:grpSp>
          <p:nvGrpSpPr>
            <p:cNvPr id="453" name="Group 331"/>
            <p:cNvGrpSpPr/>
            <p:nvPr/>
          </p:nvGrpSpPr>
          <p:grpSpPr>
            <a:xfrm>
              <a:off x="1979712" y="2708920"/>
              <a:ext cx="1454226" cy="324427"/>
              <a:chOff x="3851920" y="1412776"/>
              <a:chExt cx="1454226" cy="324427"/>
            </a:xfrm>
          </p:grpSpPr>
          <p:grpSp>
            <p:nvGrpSpPr>
              <p:cNvPr id="463" name="Group 134"/>
              <p:cNvGrpSpPr/>
              <p:nvPr/>
            </p:nvGrpSpPr>
            <p:grpSpPr>
              <a:xfrm>
                <a:off x="3851920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88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9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9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9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9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89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9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9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9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9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90" name="Rounded Rectangle 489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464" name="Group 147"/>
              <p:cNvGrpSpPr/>
              <p:nvPr/>
            </p:nvGrpSpPr>
            <p:grpSpPr>
              <a:xfrm>
                <a:off x="4355976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77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8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78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8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79" name="Rounded Rectangle 478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465" name="Group 161"/>
              <p:cNvGrpSpPr/>
              <p:nvPr/>
            </p:nvGrpSpPr>
            <p:grpSpPr>
              <a:xfrm>
                <a:off x="4860032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66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7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67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6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68" name="Rounded Rectangle 467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</p:grpSp>
        <p:grpSp>
          <p:nvGrpSpPr>
            <p:cNvPr id="454" name="Group 432"/>
            <p:cNvGrpSpPr/>
            <p:nvPr/>
          </p:nvGrpSpPr>
          <p:grpSpPr>
            <a:xfrm>
              <a:off x="2231752" y="2682000"/>
              <a:ext cx="108000" cy="108000"/>
              <a:chOff x="395536" y="5373216"/>
              <a:chExt cx="576064" cy="648072"/>
            </a:xfrm>
          </p:grpSpPr>
          <p:sp>
            <p:nvSpPr>
              <p:cNvPr id="461" name="Rounded Rectangle 46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62" name="Oval 46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55" name="Group 435"/>
            <p:cNvGrpSpPr/>
            <p:nvPr/>
          </p:nvGrpSpPr>
          <p:grpSpPr>
            <a:xfrm>
              <a:off x="2771800" y="2682000"/>
              <a:ext cx="108000" cy="108000"/>
              <a:chOff x="395536" y="5373216"/>
              <a:chExt cx="576064" cy="648072"/>
            </a:xfrm>
          </p:grpSpPr>
          <p:sp>
            <p:nvSpPr>
              <p:cNvPr id="459" name="Rounded Rectangle 45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60" name="Oval 45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56" name="Group 438"/>
            <p:cNvGrpSpPr/>
            <p:nvPr/>
          </p:nvGrpSpPr>
          <p:grpSpPr>
            <a:xfrm>
              <a:off x="3275856" y="2682000"/>
              <a:ext cx="108000" cy="108000"/>
              <a:chOff x="395536" y="5373216"/>
              <a:chExt cx="576064" cy="648072"/>
            </a:xfrm>
          </p:grpSpPr>
          <p:sp>
            <p:nvSpPr>
              <p:cNvPr id="457" name="Rounded Rectangle 45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58" name="Oval 45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499" name="Group 498"/>
          <p:cNvGrpSpPr/>
          <p:nvPr/>
        </p:nvGrpSpPr>
        <p:grpSpPr>
          <a:xfrm>
            <a:off x="6372200" y="2708920"/>
            <a:ext cx="1454226" cy="351347"/>
            <a:chOff x="1979712" y="2682000"/>
            <a:chExt cx="1454226" cy="351347"/>
          </a:xfrm>
        </p:grpSpPr>
        <p:grpSp>
          <p:nvGrpSpPr>
            <p:cNvPr id="500" name="Group 331"/>
            <p:cNvGrpSpPr/>
            <p:nvPr/>
          </p:nvGrpSpPr>
          <p:grpSpPr>
            <a:xfrm>
              <a:off x="1979712" y="2708920"/>
              <a:ext cx="1454226" cy="324427"/>
              <a:chOff x="3851920" y="1412776"/>
              <a:chExt cx="1454226" cy="324427"/>
            </a:xfrm>
          </p:grpSpPr>
          <p:grpSp>
            <p:nvGrpSpPr>
              <p:cNvPr id="510" name="Group 134"/>
              <p:cNvGrpSpPr/>
              <p:nvPr/>
            </p:nvGrpSpPr>
            <p:grpSpPr>
              <a:xfrm>
                <a:off x="3851920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535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4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4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4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4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536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3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4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4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37" name="Rounded Rectangle 536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511" name="Group 147"/>
              <p:cNvGrpSpPr/>
              <p:nvPr/>
            </p:nvGrpSpPr>
            <p:grpSpPr>
              <a:xfrm>
                <a:off x="4355976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524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3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525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2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26" name="Rounded Rectangle 525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512" name="Group 161"/>
              <p:cNvGrpSpPr/>
              <p:nvPr/>
            </p:nvGrpSpPr>
            <p:grpSpPr>
              <a:xfrm>
                <a:off x="4860032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513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2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514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1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15" name="Rounded Rectangle 514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</p:grpSp>
        <p:grpSp>
          <p:nvGrpSpPr>
            <p:cNvPr id="501" name="Group 432"/>
            <p:cNvGrpSpPr/>
            <p:nvPr/>
          </p:nvGrpSpPr>
          <p:grpSpPr>
            <a:xfrm>
              <a:off x="2231752" y="2682000"/>
              <a:ext cx="108000" cy="108000"/>
              <a:chOff x="395536" y="5373216"/>
              <a:chExt cx="576064" cy="648072"/>
            </a:xfrm>
          </p:grpSpPr>
          <p:sp>
            <p:nvSpPr>
              <p:cNvPr id="508" name="Rounded Rectangle 50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09" name="Oval 50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502" name="Group 435"/>
            <p:cNvGrpSpPr/>
            <p:nvPr/>
          </p:nvGrpSpPr>
          <p:grpSpPr>
            <a:xfrm>
              <a:off x="2771800" y="2682000"/>
              <a:ext cx="108000" cy="108000"/>
              <a:chOff x="395536" y="5373216"/>
              <a:chExt cx="576064" cy="648072"/>
            </a:xfrm>
          </p:grpSpPr>
          <p:sp>
            <p:nvSpPr>
              <p:cNvPr id="506" name="Rounded Rectangle 50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07" name="Oval 50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503" name="Group 438"/>
            <p:cNvGrpSpPr/>
            <p:nvPr/>
          </p:nvGrpSpPr>
          <p:grpSpPr>
            <a:xfrm>
              <a:off x="3275856" y="2682000"/>
              <a:ext cx="108000" cy="108000"/>
              <a:chOff x="395536" y="5373216"/>
              <a:chExt cx="576064" cy="648072"/>
            </a:xfrm>
          </p:grpSpPr>
          <p:sp>
            <p:nvSpPr>
              <p:cNvPr id="504" name="Rounded Rectangle 50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05" name="Oval 50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67544" y="1340768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611560" y="42930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611560" y="37170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611560" y="31409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611560" y="256490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611560" y="1988840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611560" y="141277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12" name="TextBox 411"/>
          <p:cNvSpPr txBox="1"/>
          <p:nvPr/>
        </p:nvSpPr>
        <p:spPr>
          <a:xfrm>
            <a:off x="3203848" y="908720"/>
            <a:ext cx="2445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collected with no optimization</a:t>
            </a:r>
            <a:endParaRPr lang="en-GB" sz="1200" dirty="0"/>
          </a:p>
        </p:txBody>
      </p:sp>
      <p:grpSp>
        <p:nvGrpSpPr>
          <p:cNvPr id="289" name="Group 270"/>
          <p:cNvGrpSpPr/>
          <p:nvPr/>
        </p:nvGrpSpPr>
        <p:grpSpPr>
          <a:xfrm>
            <a:off x="6372200" y="1484784"/>
            <a:ext cx="648072" cy="504056"/>
            <a:chOff x="6948264" y="2924944"/>
            <a:chExt cx="720080" cy="648072"/>
          </a:xfrm>
        </p:grpSpPr>
        <p:grpSp>
          <p:nvGrpSpPr>
            <p:cNvPr id="290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3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91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3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92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30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93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30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276" name="Straight Connector 275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4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2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95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2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25" name="Group 270"/>
          <p:cNvGrpSpPr/>
          <p:nvPr/>
        </p:nvGrpSpPr>
        <p:grpSpPr>
          <a:xfrm>
            <a:off x="6372200" y="2060848"/>
            <a:ext cx="648072" cy="504056"/>
            <a:chOff x="6948264" y="2924944"/>
            <a:chExt cx="720080" cy="648072"/>
          </a:xfrm>
        </p:grpSpPr>
        <p:grpSp>
          <p:nvGrpSpPr>
            <p:cNvPr id="1026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0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27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05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28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0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29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0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030" name="Straight Connector 102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1" name="Straight Connector 1030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3" name="Straight Connector 103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4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04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35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03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60" name="Group 270"/>
          <p:cNvGrpSpPr/>
          <p:nvPr/>
        </p:nvGrpSpPr>
        <p:grpSpPr>
          <a:xfrm>
            <a:off x="6372200" y="2636912"/>
            <a:ext cx="648072" cy="504056"/>
            <a:chOff x="6948264" y="2924944"/>
            <a:chExt cx="720080" cy="648072"/>
          </a:xfrm>
        </p:grpSpPr>
        <p:grpSp>
          <p:nvGrpSpPr>
            <p:cNvPr id="1061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0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62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0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63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0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64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0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065" name="Straight Connector 1064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6" name="Straight Connector 1065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7" name="Straight Connector 1066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8" name="Straight Connector 1067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69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07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70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0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95" name="Group 270"/>
          <p:cNvGrpSpPr/>
          <p:nvPr/>
        </p:nvGrpSpPr>
        <p:grpSpPr>
          <a:xfrm>
            <a:off x="6372200" y="3212976"/>
            <a:ext cx="648072" cy="504056"/>
            <a:chOff x="6948264" y="2924944"/>
            <a:chExt cx="720080" cy="648072"/>
          </a:xfrm>
        </p:grpSpPr>
        <p:grpSp>
          <p:nvGrpSpPr>
            <p:cNvPr id="1096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12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97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12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98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1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99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1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100" name="Straight Connector 109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1" name="Straight Connector 1100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2" name="Straight Connector 1101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3" name="Straight Connector 110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04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1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05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1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30" name="Group 270"/>
          <p:cNvGrpSpPr/>
          <p:nvPr/>
        </p:nvGrpSpPr>
        <p:grpSpPr>
          <a:xfrm>
            <a:off x="6372200" y="3789040"/>
            <a:ext cx="648072" cy="504056"/>
            <a:chOff x="6948264" y="2924944"/>
            <a:chExt cx="720080" cy="648072"/>
          </a:xfrm>
        </p:grpSpPr>
        <p:grpSp>
          <p:nvGrpSpPr>
            <p:cNvPr id="1131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1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32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1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33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5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34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135" name="Straight Connector 1134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6" name="Straight Connector 1135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7" name="Straight Connector 1136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8" name="Straight Connector 1137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9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1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40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1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65" name="Group 270"/>
          <p:cNvGrpSpPr/>
          <p:nvPr/>
        </p:nvGrpSpPr>
        <p:grpSpPr>
          <a:xfrm>
            <a:off x="6372200" y="4365104"/>
            <a:ext cx="648072" cy="504056"/>
            <a:chOff x="6948264" y="2924944"/>
            <a:chExt cx="720080" cy="648072"/>
          </a:xfrm>
        </p:grpSpPr>
        <p:grpSp>
          <p:nvGrpSpPr>
            <p:cNvPr id="1166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19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67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19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68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8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69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170" name="Straight Connector 116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1" name="Straight Connector 1170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2" name="Straight Connector 1171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3" name="Straight Connector 117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74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1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75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17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02" name="TextBox 1201"/>
          <p:cNvSpPr txBox="1"/>
          <p:nvPr/>
        </p:nvSpPr>
        <p:spPr>
          <a:xfrm rot="16200000">
            <a:off x="8157627" y="2867709"/>
            <a:ext cx="126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</a:t>
            </a:r>
            <a:endParaRPr lang="en-GB" dirty="0"/>
          </a:p>
        </p:txBody>
      </p:sp>
      <p:grpSp>
        <p:nvGrpSpPr>
          <p:cNvPr id="1353" name="Group 1352"/>
          <p:cNvGrpSpPr/>
          <p:nvPr/>
        </p:nvGrpSpPr>
        <p:grpSpPr>
          <a:xfrm>
            <a:off x="1835696" y="3923764"/>
            <a:ext cx="4094452" cy="369332"/>
            <a:chOff x="1547664" y="4869160"/>
            <a:chExt cx="4094452" cy="369332"/>
          </a:xfrm>
        </p:grpSpPr>
        <p:grpSp>
          <p:nvGrpSpPr>
            <p:cNvPr id="1354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4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55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4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56" name="Rounded Rectangle 1355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357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433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434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435" name="Rounded Rectangle 1434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358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422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423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424" name="Rounded Rectangle 1423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359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420" name="Rounded Rectangle 141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421" name="Oval 1420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360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418" name="Rounded Rectangle 141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419" name="Oval 141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361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416" name="Rounded Rectangle 14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417" name="Oval 14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362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370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380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405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406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407" name="Rounded Rectangle 1406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381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394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395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96" name="Rounded Rectangle 1395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382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38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38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85" name="Rounded Rectangle 1384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371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78" name="Rounded Rectangle 1377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79" name="Oval 1378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372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76" name="Rounded Rectangle 1375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77" name="Oval 1376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373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74" name="Rounded Rectangle 137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75" name="Oval 137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363" name="TextBox 1362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364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3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6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6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65" name="Rounded Rectangle 1364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551" name="Group 1550"/>
          <p:cNvGrpSpPr/>
          <p:nvPr/>
        </p:nvGrpSpPr>
        <p:grpSpPr>
          <a:xfrm>
            <a:off x="1835696" y="2771636"/>
            <a:ext cx="4094452" cy="369332"/>
            <a:chOff x="1547664" y="4869160"/>
            <a:chExt cx="4094452" cy="369332"/>
          </a:xfrm>
        </p:grpSpPr>
        <p:grpSp>
          <p:nvGrpSpPr>
            <p:cNvPr id="1552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6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553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6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554" name="Rounded Rectangle 1553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555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631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632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33" name="Rounded Rectangle 1632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556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620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621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22" name="Rounded Rectangle 1621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557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618" name="Rounded Rectangle 161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19" name="Oval 161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58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616" name="Rounded Rectangle 16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17" name="Oval 16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59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614" name="Rounded Rectangle 161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15" name="Oval 161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60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568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578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0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60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605" name="Rounded Rectangle 1604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579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592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593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594" name="Rounded Rectangle 1593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580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58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58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583" name="Rounded Rectangle 158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569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576" name="Rounded Rectangle 1575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577" name="Oval 1576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570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574" name="Rounded Rectangle 157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575" name="Oval 157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571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572" name="Rounded Rectangle 1571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573" name="Oval 1572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561" name="TextBox 1560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562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5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563" name="Rounded Rectangle 1562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650" name="Group 1649"/>
          <p:cNvGrpSpPr/>
          <p:nvPr/>
        </p:nvGrpSpPr>
        <p:grpSpPr>
          <a:xfrm>
            <a:off x="1835696" y="2195572"/>
            <a:ext cx="4094452" cy="369332"/>
            <a:chOff x="1547664" y="4869160"/>
            <a:chExt cx="4094452" cy="369332"/>
          </a:xfrm>
        </p:grpSpPr>
        <p:grpSp>
          <p:nvGrpSpPr>
            <p:cNvPr id="1651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7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652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7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653" name="Rounded Rectangle 1652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654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730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731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732" name="Rounded Rectangle 1731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55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719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720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721" name="Rounded Rectangle 172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56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717" name="Rounded Rectangle 171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18" name="Oval 171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57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715" name="Rounded Rectangle 171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16" name="Oval 171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58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713" name="Rounded Rectangle 171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14" name="Oval 171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59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667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677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702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703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704" name="Rounded Rectangle 1703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678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9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69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9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693" name="Rounded Rectangle 169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679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8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68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8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682" name="Rounded Rectangle 168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668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675" name="Rounded Rectangle 1674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676" name="Oval 1675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669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673" name="Rounded Rectangle 1672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674" name="Oval 1673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670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671" name="Rounded Rectangle 1670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672" name="Oval 1671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660" name="TextBox 1659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661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6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662" name="Rounded Rectangle 1661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749" name="Group 1748"/>
          <p:cNvGrpSpPr/>
          <p:nvPr/>
        </p:nvGrpSpPr>
        <p:grpSpPr>
          <a:xfrm>
            <a:off x="1835696" y="1628800"/>
            <a:ext cx="4094452" cy="369332"/>
            <a:chOff x="1547664" y="4869160"/>
            <a:chExt cx="4094452" cy="369332"/>
          </a:xfrm>
        </p:grpSpPr>
        <p:grpSp>
          <p:nvGrpSpPr>
            <p:cNvPr id="1750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8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751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84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752" name="Rounded Rectangle 1751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753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829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830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831" name="Rounded Rectangle 183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754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81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81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2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820" name="Rounded Rectangle 181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755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816" name="Rounded Rectangle 18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7" name="Oval 18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756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814" name="Rounded Rectangle 181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5" name="Oval 181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757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812" name="Rounded Rectangle 181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3" name="Oval 181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758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766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776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80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8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80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8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803" name="Rounded Rectangle 180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777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79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79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9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792" name="Rounded Rectangle 179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778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779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780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8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781" name="Rounded Rectangle 1780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767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774" name="Rounded Rectangle 177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775" name="Oval 177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768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772" name="Rounded Rectangle 1771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773" name="Oval 1772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769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770" name="Rounded Rectangle 1769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771" name="Oval 1770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759" name="TextBox 1758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760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7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761" name="Rounded Rectangle 1760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cxnSp>
        <p:nvCxnSpPr>
          <p:cNvPr id="1849" name="Straight Arrow Connector 1848"/>
          <p:cNvCxnSpPr/>
          <p:nvPr/>
        </p:nvCxnSpPr>
        <p:spPr>
          <a:xfrm>
            <a:off x="1259632" y="177281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0" name="Straight Arrow Connector 1849"/>
          <p:cNvCxnSpPr/>
          <p:nvPr/>
        </p:nvCxnSpPr>
        <p:spPr>
          <a:xfrm>
            <a:off x="1259632" y="234888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1" name="Straight Arrow Connector 1850"/>
          <p:cNvCxnSpPr/>
          <p:nvPr/>
        </p:nvCxnSpPr>
        <p:spPr>
          <a:xfrm>
            <a:off x="1259632" y="292494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2" name="Straight Arrow Connector 1851"/>
          <p:cNvCxnSpPr/>
          <p:nvPr/>
        </p:nvCxnSpPr>
        <p:spPr>
          <a:xfrm>
            <a:off x="1259632" y="350100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3" name="Straight Arrow Connector 1852"/>
          <p:cNvCxnSpPr/>
          <p:nvPr/>
        </p:nvCxnSpPr>
        <p:spPr>
          <a:xfrm>
            <a:off x="1259632" y="407707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4" name="Straight Arrow Connector 1853"/>
          <p:cNvCxnSpPr/>
          <p:nvPr/>
        </p:nvCxnSpPr>
        <p:spPr>
          <a:xfrm>
            <a:off x="1259632" y="458112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6" name="TextBox 1855"/>
          <p:cNvSpPr txBox="1"/>
          <p:nvPr/>
        </p:nvSpPr>
        <p:spPr>
          <a:xfrm>
            <a:off x="7091528" y="1613992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for A</a:t>
            </a:r>
            <a:endParaRPr lang="en-GB" sz="900" dirty="0"/>
          </a:p>
        </p:txBody>
      </p:sp>
      <p:sp>
        <p:nvSpPr>
          <p:cNvPr id="1857" name="TextBox 1856"/>
          <p:cNvSpPr txBox="1"/>
          <p:nvPr/>
        </p:nvSpPr>
        <p:spPr>
          <a:xfrm>
            <a:off x="7096337" y="2190056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for B</a:t>
            </a:r>
            <a:endParaRPr lang="en-GB" sz="900" dirty="0"/>
          </a:p>
        </p:txBody>
      </p:sp>
      <p:sp>
        <p:nvSpPr>
          <p:cNvPr id="1858" name="TextBox 1857"/>
          <p:cNvSpPr txBox="1"/>
          <p:nvPr/>
        </p:nvSpPr>
        <p:spPr>
          <a:xfrm>
            <a:off x="7096337" y="2766120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for C</a:t>
            </a:r>
            <a:endParaRPr lang="en-GB" sz="900" dirty="0"/>
          </a:p>
        </p:txBody>
      </p:sp>
      <p:sp>
        <p:nvSpPr>
          <p:cNvPr id="1859" name="TextBox 1858"/>
          <p:cNvSpPr txBox="1"/>
          <p:nvPr/>
        </p:nvSpPr>
        <p:spPr>
          <a:xfrm>
            <a:off x="7101019" y="3342184"/>
            <a:ext cx="12153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for AB</a:t>
            </a:r>
            <a:endParaRPr lang="en-GB" sz="900" dirty="0"/>
          </a:p>
        </p:txBody>
      </p:sp>
      <p:sp>
        <p:nvSpPr>
          <p:cNvPr id="1860" name="TextBox 1859"/>
          <p:cNvSpPr txBox="1"/>
          <p:nvPr/>
        </p:nvSpPr>
        <p:spPr>
          <a:xfrm>
            <a:off x="7092280" y="3918248"/>
            <a:ext cx="1213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for AC</a:t>
            </a:r>
            <a:endParaRPr lang="en-GB" sz="900" dirty="0"/>
          </a:p>
        </p:txBody>
      </p:sp>
      <p:sp>
        <p:nvSpPr>
          <p:cNvPr id="1861" name="TextBox 1860"/>
          <p:cNvSpPr txBox="1"/>
          <p:nvPr/>
        </p:nvSpPr>
        <p:spPr>
          <a:xfrm>
            <a:off x="7092280" y="4494312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for ABC</a:t>
            </a:r>
            <a:endParaRPr lang="en-GB" sz="900" dirty="0"/>
          </a:p>
        </p:txBody>
      </p:sp>
      <p:cxnSp>
        <p:nvCxnSpPr>
          <p:cNvPr id="1863" name="Straight Connector 1862"/>
          <p:cNvCxnSpPr/>
          <p:nvPr/>
        </p:nvCxnSpPr>
        <p:spPr>
          <a:xfrm>
            <a:off x="8388424" y="1484784"/>
            <a:ext cx="0" cy="338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/>
          <p:cNvCxnSpPr/>
          <p:nvPr/>
        </p:nvCxnSpPr>
        <p:spPr>
          <a:xfrm flipH="1">
            <a:off x="7812360" y="148478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6" name="Straight Connector 1865"/>
          <p:cNvCxnSpPr/>
          <p:nvPr/>
        </p:nvCxnSpPr>
        <p:spPr>
          <a:xfrm flipH="1">
            <a:off x="7812360" y="486916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8" name="Straight Connector 1867"/>
          <p:cNvCxnSpPr/>
          <p:nvPr/>
        </p:nvCxnSpPr>
        <p:spPr>
          <a:xfrm>
            <a:off x="8388424" y="306896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9" name="Group 1451"/>
          <p:cNvGrpSpPr/>
          <p:nvPr/>
        </p:nvGrpSpPr>
        <p:grpSpPr>
          <a:xfrm>
            <a:off x="1835696" y="3347700"/>
            <a:ext cx="4094452" cy="369332"/>
            <a:chOff x="1547664" y="4869160"/>
            <a:chExt cx="4094452" cy="369332"/>
          </a:xfrm>
        </p:grpSpPr>
        <p:grpSp>
          <p:nvGrpSpPr>
            <p:cNvPr id="1870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9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71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9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872" name="Rounded Rectangle 1871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873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949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5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950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5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951" name="Rounded Rectangle 195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874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93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4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93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940" name="Rounded Rectangle 193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875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936" name="Rounded Rectangle 193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37" name="Oval 193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76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934" name="Rounded Rectangle 193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35" name="Oval 193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77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932" name="Rounded Rectangle 193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33" name="Oval 193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78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886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896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92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2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2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3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3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92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2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2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2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2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923" name="Rounded Rectangle 192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897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91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1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1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1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2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91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1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912" name="Rounded Rectangle 191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898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899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900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901" name="Rounded Rectangle 1900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887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894" name="Rounded Rectangle 189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895" name="Oval 189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888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892" name="Rounded Rectangle 1891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893" name="Oval 1892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889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890" name="Rounded Rectangle 1889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891" name="Oval 1890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879" name="TextBox 1878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880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8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881" name="Rounded Rectangle 1880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968" name="Group 1351"/>
          <p:cNvGrpSpPr/>
          <p:nvPr/>
        </p:nvGrpSpPr>
        <p:grpSpPr>
          <a:xfrm>
            <a:off x="1845700" y="4427820"/>
            <a:ext cx="4094452" cy="369332"/>
            <a:chOff x="1547664" y="4869160"/>
            <a:chExt cx="4094452" cy="369332"/>
          </a:xfrm>
        </p:grpSpPr>
        <p:grpSp>
          <p:nvGrpSpPr>
            <p:cNvPr id="1969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20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970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20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971" name="Rounded Rectangle 1970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972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204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5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04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5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050" name="Rounded Rectangle 204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973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2037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4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038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039" name="Rounded Rectangle 2038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974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2035" name="Rounded Rectangle 203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036" name="Oval 203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75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2033" name="Rounded Rectangle 203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034" name="Oval 203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76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2031" name="Rounded Rectangle 203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032" name="Oval 203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77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985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995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02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2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2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2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3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02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2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2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2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2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2022" name="Rounded Rectangle 202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996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009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1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010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2011" name="Rounded Rectangle 2010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997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998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999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2000" name="Rounded Rectangle 1999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986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993" name="Rounded Rectangle 1992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994" name="Oval 1993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987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991" name="Rounded Rectangle 1990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992" name="Oval 1991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988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989" name="Rounded Rectangle 1988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990" name="Oval 1989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978" name="TextBox 1977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979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9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980" name="Rounded Rectangle 1979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12" name="TextBox 411"/>
          <p:cNvSpPr txBox="1"/>
          <p:nvPr/>
        </p:nvSpPr>
        <p:spPr>
          <a:xfrm>
            <a:off x="3347864" y="764704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 Sequence Measurements</a:t>
            </a:r>
            <a:endParaRPr lang="en-GB" sz="1200" dirty="0"/>
          </a:p>
        </p:txBody>
      </p:sp>
      <p:grpSp>
        <p:nvGrpSpPr>
          <p:cNvPr id="846" name="Group 845"/>
          <p:cNvGrpSpPr/>
          <p:nvPr/>
        </p:nvGrpSpPr>
        <p:grpSpPr>
          <a:xfrm>
            <a:off x="1547664" y="1772816"/>
            <a:ext cx="1204062" cy="288032"/>
            <a:chOff x="179512" y="1844824"/>
            <a:chExt cx="1204062" cy="288032"/>
          </a:xfrm>
        </p:grpSpPr>
        <p:grpSp>
          <p:nvGrpSpPr>
            <p:cNvPr id="1551" name="Group 18"/>
            <p:cNvGrpSpPr/>
            <p:nvPr/>
          </p:nvGrpSpPr>
          <p:grpSpPr>
            <a:xfrm>
              <a:off x="179512" y="1979403"/>
              <a:ext cx="140802" cy="148267"/>
              <a:chOff x="251520" y="1628800"/>
              <a:chExt cx="741462" cy="756475"/>
            </a:xfrm>
          </p:grpSpPr>
          <p:pic>
            <p:nvPicPr>
              <p:cNvPr id="18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552" name="Group 23"/>
            <p:cNvGrpSpPr/>
            <p:nvPr/>
          </p:nvGrpSpPr>
          <p:grpSpPr>
            <a:xfrm>
              <a:off x="343602" y="1979403"/>
              <a:ext cx="140802" cy="148267"/>
              <a:chOff x="251520" y="1628800"/>
              <a:chExt cx="741462" cy="756475"/>
            </a:xfrm>
          </p:grpSpPr>
          <p:pic>
            <p:nvPicPr>
              <p:cNvPr id="184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752" name="Rounded Rectangle 1751"/>
            <p:cNvSpPr/>
            <p:nvPr/>
          </p:nvSpPr>
          <p:spPr>
            <a:xfrm>
              <a:off x="206860" y="1866495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553" name="Group 147"/>
            <p:cNvGrpSpPr/>
            <p:nvPr/>
          </p:nvGrpSpPr>
          <p:grpSpPr>
            <a:xfrm>
              <a:off x="524004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555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56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831" name="Rounded Rectangle 183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557" name="Group 161"/>
            <p:cNvGrpSpPr/>
            <p:nvPr/>
          </p:nvGrpSpPr>
          <p:grpSpPr>
            <a:xfrm>
              <a:off x="868495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55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5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2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820" name="Rounded Rectangle 181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560" name="Group 432"/>
            <p:cNvGrpSpPr/>
            <p:nvPr/>
          </p:nvGrpSpPr>
          <p:grpSpPr>
            <a:xfrm>
              <a:off x="351766" y="1844824"/>
              <a:ext cx="73811" cy="86943"/>
              <a:chOff x="395536" y="5373216"/>
              <a:chExt cx="576064" cy="648072"/>
            </a:xfrm>
          </p:grpSpPr>
          <p:sp>
            <p:nvSpPr>
              <p:cNvPr id="1816" name="Rounded Rectangle 18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7" name="Oval 18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62" name="Group 435"/>
            <p:cNvGrpSpPr/>
            <p:nvPr/>
          </p:nvGrpSpPr>
          <p:grpSpPr>
            <a:xfrm>
              <a:off x="720856" y="1844824"/>
              <a:ext cx="73811" cy="86943"/>
              <a:chOff x="395536" y="5373216"/>
              <a:chExt cx="576064" cy="648072"/>
            </a:xfrm>
          </p:grpSpPr>
          <p:sp>
            <p:nvSpPr>
              <p:cNvPr id="1814" name="Rounded Rectangle 181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5" name="Oval 181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68" name="Group 438"/>
            <p:cNvGrpSpPr/>
            <p:nvPr/>
          </p:nvGrpSpPr>
          <p:grpSpPr>
            <a:xfrm>
              <a:off x="1065347" y="1844824"/>
              <a:ext cx="73811" cy="86943"/>
              <a:chOff x="395536" y="5373216"/>
              <a:chExt cx="576064" cy="648072"/>
            </a:xfrm>
          </p:grpSpPr>
          <p:sp>
            <p:nvSpPr>
              <p:cNvPr id="1812" name="Rounded Rectangle 181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3" name="Oval 181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835" name="Group 18"/>
            <p:cNvGrpSpPr/>
            <p:nvPr/>
          </p:nvGrpSpPr>
          <p:grpSpPr>
            <a:xfrm>
              <a:off x="1242772" y="1984589"/>
              <a:ext cx="140802" cy="148267"/>
              <a:chOff x="251520" y="1628800"/>
              <a:chExt cx="741462" cy="756475"/>
            </a:xfrm>
          </p:grpSpPr>
          <p:pic>
            <p:nvPicPr>
              <p:cNvPr id="8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837" name="Rounded Rectangle 836"/>
            <p:cNvSpPr/>
            <p:nvPr/>
          </p:nvSpPr>
          <p:spPr>
            <a:xfrm>
              <a:off x="1270120" y="1871682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5226406" y="1772816"/>
            <a:ext cx="1203475" cy="288032"/>
            <a:chOff x="5004048" y="1844824"/>
            <a:chExt cx="1203475" cy="288032"/>
          </a:xfrm>
        </p:grpSpPr>
        <p:grpSp>
          <p:nvGrpSpPr>
            <p:cNvPr id="262" name="Group 18"/>
            <p:cNvGrpSpPr/>
            <p:nvPr/>
          </p:nvGrpSpPr>
          <p:grpSpPr>
            <a:xfrm>
              <a:off x="5004048" y="1979403"/>
              <a:ext cx="141305" cy="148267"/>
              <a:chOff x="251520" y="1628800"/>
              <a:chExt cx="741462" cy="756475"/>
            </a:xfrm>
          </p:grpSpPr>
          <p:pic>
            <p:nvPicPr>
              <p:cNvPr id="19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63" name="Group 23"/>
            <p:cNvGrpSpPr/>
            <p:nvPr/>
          </p:nvGrpSpPr>
          <p:grpSpPr>
            <a:xfrm>
              <a:off x="5168724" y="1979403"/>
              <a:ext cx="141305" cy="148267"/>
              <a:chOff x="251520" y="1628800"/>
              <a:chExt cx="741462" cy="756475"/>
            </a:xfrm>
          </p:grpSpPr>
          <p:pic>
            <p:nvPicPr>
              <p:cNvPr id="19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872" name="Rounded Rectangle 1871"/>
            <p:cNvSpPr/>
            <p:nvPr/>
          </p:nvSpPr>
          <p:spPr>
            <a:xfrm>
              <a:off x="5031494" y="1866495"/>
              <a:ext cx="68615" cy="7056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264" name="Group 147"/>
            <p:cNvGrpSpPr/>
            <p:nvPr/>
          </p:nvGrpSpPr>
          <p:grpSpPr>
            <a:xfrm>
              <a:off x="5349771" y="1866495"/>
              <a:ext cx="305982" cy="261174"/>
              <a:chOff x="251520" y="2780928"/>
              <a:chExt cx="1605558" cy="1332539"/>
            </a:xfrm>
          </p:grpSpPr>
          <p:grpSp>
            <p:nvGrpSpPr>
              <p:cNvPr id="265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5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66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5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951" name="Rounded Rectangle 195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267" name="Group 161"/>
            <p:cNvGrpSpPr/>
            <p:nvPr/>
          </p:nvGrpSpPr>
          <p:grpSpPr>
            <a:xfrm>
              <a:off x="5695494" y="1866495"/>
              <a:ext cx="305982" cy="261174"/>
              <a:chOff x="251520" y="2780928"/>
              <a:chExt cx="1605558" cy="1332539"/>
            </a:xfrm>
          </p:grpSpPr>
          <p:grpSp>
            <p:nvGrpSpPr>
              <p:cNvPr id="26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4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6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940" name="Rounded Rectangle 193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270" name="Group 432"/>
            <p:cNvGrpSpPr/>
            <p:nvPr/>
          </p:nvGrpSpPr>
          <p:grpSpPr>
            <a:xfrm>
              <a:off x="5176918" y="1844824"/>
              <a:ext cx="74075" cy="86943"/>
              <a:chOff x="395536" y="5373216"/>
              <a:chExt cx="576064" cy="648072"/>
            </a:xfrm>
          </p:grpSpPr>
          <p:sp>
            <p:nvSpPr>
              <p:cNvPr id="1936" name="Rounded Rectangle 193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37" name="Oval 193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71" name="Group 435"/>
            <p:cNvGrpSpPr/>
            <p:nvPr/>
          </p:nvGrpSpPr>
          <p:grpSpPr>
            <a:xfrm>
              <a:off x="5547327" y="1844824"/>
              <a:ext cx="74075" cy="86943"/>
              <a:chOff x="395536" y="5373216"/>
              <a:chExt cx="576064" cy="648072"/>
            </a:xfrm>
          </p:grpSpPr>
          <p:sp>
            <p:nvSpPr>
              <p:cNvPr id="1934" name="Rounded Rectangle 193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35" name="Oval 193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72" name="Group 438"/>
            <p:cNvGrpSpPr/>
            <p:nvPr/>
          </p:nvGrpSpPr>
          <p:grpSpPr>
            <a:xfrm>
              <a:off x="5893050" y="1844824"/>
              <a:ext cx="74075" cy="86943"/>
              <a:chOff x="395536" y="5373216"/>
              <a:chExt cx="576064" cy="648072"/>
            </a:xfrm>
          </p:grpSpPr>
          <p:sp>
            <p:nvSpPr>
              <p:cNvPr id="1932" name="Rounded Rectangle 193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33" name="Oval 193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848" name="Group 18"/>
            <p:cNvGrpSpPr/>
            <p:nvPr/>
          </p:nvGrpSpPr>
          <p:grpSpPr>
            <a:xfrm>
              <a:off x="6066218" y="1984589"/>
              <a:ext cx="141305" cy="148267"/>
              <a:chOff x="251520" y="1628800"/>
              <a:chExt cx="741462" cy="756475"/>
            </a:xfrm>
          </p:grpSpPr>
          <p:pic>
            <p:nvPicPr>
              <p:cNvPr id="8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850" name="Rounded Rectangle 849"/>
            <p:cNvSpPr/>
            <p:nvPr/>
          </p:nvSpPr>
          <p:spPr>
            <a:xfrm>
              <a:off x="6093664" y="1871682"/>
              <a:ext cx="68615" cy="7056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2771800" y="1772816"/>
            <a:ext cx="1204062" cy="288032"/>
            <a:chOff x="179512" y="1844824"/>
            <a:chExt cx="1204062" cy="288032"/>
          </a:xfrm>
        </p:grpSpPr>
        <p:grpSp>
          <p:nvGrpSpPr>
            <p:cNvPr id="861" name="Group 18"/>
            <p:cNvGrpSpPr/>
            <p:nvPr/>
          </p:nvGrpSpPr>
          <p:grpSpPr>
            <a:xfrm>
              <a:off x="179512" y="1979403"/>
              <a:ext cx="140802" cy="148267"/>
              <a:chOff x="251520" y="1628800"/>
              <a:chExt cx="741462" cy="756475"/>
            </a:xfrm>
          </p:grpSpPr>
          <p:pic>
            <p:nvPicPr>
              <p:cNvPr id="9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862" name="Group 23"/>
            <p:cNvGrpSpPr/>
            <p:nvPr/>
          </p:nvGrpSpPr>
          <p:grpSpPr>
            <a:xfrm>
              <a:off x="343602" y="1979403"/>
              <a:ext cx="140802" cy="148267"/>
              <a:chOff x="251520" y="1628800"/>
              <a:chExt cx="741462" cy="756475"/>
            </a:xfrm>
          </p:grpSpPr>
          <p:pic>
            <p:nvPicPr>
              <p:cNvPr id="9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0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863" name="Rounded Rectangle 862"/>
            <p:cNvSpPr/>
            <p:nvPr/>
          </p:nvSpPr>
          <p:spPr>
            <a:xfrm>
              <a:off x="206860" y="1866495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864" name="Group 147"/>
            <p:cNvGrpSpPr/>
            <p:nvPr/>
          </p:nvGrpSpPr>
          <p:grpSpPr>
            <a:xfrm>
              <a:off x="524004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892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89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0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0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0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893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89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9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9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9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894" name="Rounded Rectangle 893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865" name="Group 161"/>
            <p:cNvGrpSpPr/>
            <p:nvPr/>
          </p:nvGrpSpPr>
          <p:grpSpPr>
            <a:xfrm>
              <a:off x="868495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881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88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8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9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9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882" name="Group 881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88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8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8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8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883" name="Rounded Rectangle 882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866" name="Group 432"/>
            <p:cNvGrpSpPr/>
            <p:nvPr/>
          </p:nvGrpSpPr>
          <p:grpSpPr>
            <a:xfrm>
              <a:off x="351766" y="1844824"/>
              <a:ext cx="73811" cy="86943"/>
              <a:chOff x="395536" y="5373216"/>
              <a:chExt cx="576064" cy="648072"/>
            </a:xfrm>
          </p:grpSpPr>
          <p:sp>
            <p:nvSpPr>
              <p:cNvPr id="879" name="Rounded Rectangle 87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880" name="Oval 87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867" name="Group 435"/>
            <p:cNvGrpSpPr/>
            <p:nvPr/>
          </p:nvGrpSpPr>
          <p:grpSpPr>
            <a:xfrm>
              <a:off x="720856" y="1844824"/>
              <a:ext cx="73811" cy="86943"/>
              <a:chOff x="395536" y="5373216"/>
              <a:chExt cx="576064" cy="648072"/>
            </a:xfrm>
          </p:grpSpPr>
          <p:sp>
            <p:nvSpPr>
              <p:cNvPr id="877" name="Rounded Rectangle 87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878" name="Oval 87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868" name="Group 438"/>
            <p:cNvGrpSpPr/>
            <p:nvPr/>
          </p:nvGrpSpPr>
          <p:grpSpPr>
            <a:xfrm>
              <a:off x="1065347" y="1844824"/>
              <a:ext cx="73811" cy="86943"/>
              <a:chOff x="395536" y="5373216"/>
              <a:chExt cx="576064" cy="648072"/>
            </a:xfrm>
          </p:grpSpPr>
          <p:sp>
            <p:nvSpPr>
              <p:cNvPr id="875" name="Rounded Rectangle 87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876" name="Oval 87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869" name="Group 18"/>
            <p:cNvGrpSpPr/>
            <p:nvPr/>
          </p:nvGrpSpPr>
          <p:grpSpPr>
            <a:xfrm>
              <a:off x="1242772" y="1984589"/>
              <a:ext cx="140802" cy="148267"/>
              <a:chOff x="251520" y="1628800"/>
              <a:chExt cx="741462" cy="756475"/>
            </a:xfrm>
          </p:grpSpPr>
          <p:pic>
            <p:nvPicPr>
              <p:cNvPr id="8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7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870" name="Rounded Rectangle 869"/>
            <p:cNvSpPr/>
            <p:nvPr/>
          </p:nvSpPr>
          <p:spPr>
            <a:xfrm>
              <a:off x="1270120" y="1871682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911" name="Group 910"/>
          <p:cNvGrpSpPr/>
          <p:nvPr/>
        </p:nvGrpSpPr>
        <p:grpSpPr>
          <a:xfrm>
            <a:off x="6470616" y="1772816"/>
            <a:ext cx="1204062" cy="288032"/>
            <a:chOff x="179512" y="1844824"/>
            <a:chExt cx="1204062" cy="288032"/>
          </a:xfrm>
        </p:grpSpPr>
        <p:grpSp>
          <p:nvGrpSpPr>
            <p:cNvPr id="912" name="Group 18"/>
            <p:cNvGrpSpPr/>
            <p:nvPr/>
          </p:nvGrpSpPr>
          <p:grpSpPr>
            <a:xfrm>
              <a:off x="179512" y="1979403"/>
              <a:ext cx="140802" cy="148267"/>
              <a:chOff x="251520" y="1628800"/>
              <a:chExt cx="741462" cy="756475"/>
            </a:xfrm>
          </p:grpSpPr>
          <p:pic>
            <p:nvPicPr>
              <p:cNvPr id="9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913" name="Group 23"/>
            <p:cNvGrpSpPr/>
            <p:nvPr/>
          </p:nvGrpSpPr>
          <p:grpSpPr>
            <a:xfrm>
              <a:off x="343602" y="1979403"/>
              <a:ext cx="140802" cy="148267"/>
              <a:chOff x="251520" y="1628800"/>
              <a:chExt cx="741462" cy="756475"/>
            </a:xfrm>
          </p:grpSpPr>
          <p:pic>
            <p:nvPicPr>
              <p:cNvPr id="9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914" name="Rounded Rectangle 913"/>
            <p:cNvSpPr/>
            <p:nvPr/>
          </p:nvSpPr>
          <p:spPr>
            <a:xfrm>
              <a:off x="206860" y="1866495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915" name="Group 147"/>
            <p:cNvGrpSpPr/>
            <p:nvPr/>
          </p:nvGrpSpPr>
          <p:grpSpPr>
            <a:xfrm>
              <a:off x="524004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943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95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5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5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5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944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94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4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4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4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945" name="Rounded Rectangle 944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916" name="Group 161"/>
            <p:cNvGrpSpPr/>
            <p:nvPr/>
          </p:nvGrpSpPr>
          <p:grpSpPr>
            <a:xfrm>
              <a:off x="868495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932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9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933" name="Group 932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9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934" name="Rounded Rectangle 933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917" name="Group 432"/>
            <p:cNvGrpSpPr/>
            <p:nvPr/>
          </p:nvGrpSpPr>
          <p:grpSpPr>
            <a:xfrm>
              <a:off x="351766" y="1844824"/>
              <a:ext cx="73811" cy="86943"/>
              <a:chOff x="395536" y="5373216"/>
              <a:chExt cx="576064" cy="648072"/>
            </a:xfrm>
          </p:grpSpPr>
          <p:sp>
            <p:nvSpPr>
              <p:cNvPr id="930" name="Rounded Rectangle 92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931" name="Oval 930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918" name="Group 435"/>
            <p:cNvGrpSpPr/>
            <p:nvPr/>
          </p:nvGrpSpPr>
          <p:grpSpPr>
            <a:xfrm>
              <a:off x="720856" y="1844824"/>
              <a:ext cx="73811" cy="86943"/>
              <a:chOff x="395536" y="5373216"/>
              <a:chExt cx="576064" cy="648072"/>
            </a:xfrm>
          </p:grpSpPr>
          <p:sp>
            <p:nvSpPr>
              <p:cNvPr id="928" name="Rounded Rectangle 92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929" name="Oval 92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919" name="Group 438"/>
            <p:cNvGrpSpPr/>
            <p:nvPr/>
          </p:nvGrpSpPr>
          <p:grpSpPr>
            <a:xfrm>
              <a:off x="1065347" y="1844824"/>
              <a:ext cx="73811" cy="86943"/>
              <a:chOff x="395536" y="5373216"/>
              <a:chExt cx="576064" cy="648072"/>
            </a:xfrm>
          </p:grpSpPr>
          <p:sp>
            <p:nvSpPr>
              <p:cNvPr id="926" name="Rounded Rectangle 92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927" name="Oval 92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920" name="Group 18"/>
            <p:cNvGrpSpPr/>
            <p:nvPr/>
          </p:nvGrpSpPr>
          <p:grpSpPr>
            <a:xfrm>
              <a:off x="1242772" y="1984589"/>
              <a:ext cx="140802" cy="148267"/>
              <a:chOff x="251520" y="1628800"/>
              <a:chExt cx="741462" cy="756475"/>
            </a:xfrm>
          </p:grpSpPr>
          <p:pic>
            <p:nvPicPr>
              <p:cNvPr id="92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2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2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2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921" name="Rounded Rectangle 920"/>
            <p:cNvSpPr/>
            <p:nvPr/>
          </p:nvSpPr>
          <p:spPr>
            <a:xfrm>
              <a:off x="1270120" y="1871682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214" name="Group 1213"/>
          <p:cNvGrpSpPr/>
          <p:nvPr/>
        </p:nvGrpSpPr>
        <p:grpSpPr>
          <a:xfrm>
            <a:off x="7746686" y="1772816"/>
            <a:ext cx="1145794" cy="288032"/>
            <a:chOff x="4932040" y="2348880"/>
            <a:chExt cx="1145794" cy="288032"/>
          </a:xfrm>
        </p:grpSpPr>
        <p:grpSp>
          <p:nvGrpSpPr>
            <p:cNvPr id="963" name="Group 18"/>
            <p:cNvGrpSpPr/>
            <p:nvPr/>
          </p:nvGrpSpPr>
          <p:grpSpPr>
            <a:xfrm>
              <a:off x="4932040" y="2483459"/>
              <a:ext cx="137682" cy="148267"/>
              <a:chOff x="251520" y="1628800"/>
              <a:chExt cx="741462" cy="756475"/>
            </a:xfrm>
          </p:grpSpPr>
          <p:pic>
            <p:nvPicPr>
              <p:cNvPr id="116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0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964" name="Group 23"/>
            <p:cNvGrpSpPr/>
            <p:nvPr/>
          </p:nvGrpSpPr>
          <p:grpSpPr>
            <a:xfrm>
              <a:off x="5092494" y="2483459"/>
              <a:ext cx="137682" cy="148267"/>
              <a:chOff x="251520" y="1628800"/>
              <a:chExt cx="741462" cy="756475"/>
            </a:xfrm>
          </p:grpSpPr>
          <p:pic>
            <p:nvPicPr>
              <p:cNvPr id="11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965" name="Rounded Rectangle 964"/>
            <p:cNvSpPr/>
            <p:nvPr/>
          </p:nvSpPr>
          <p:spPr>
            <a:xfrm>
              <a:off x="4958783" y="2370551"/>
              <a:ext cx="66856" cy="7056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966" name="Group 147"/>
            <p:cNvGrpSpPr/>
            <p:nvPr/>
          </p:nvGrpSpPr>
          <p:grpSpPr>
            <a:xfrm>
              <a:off x="5268898" y="2370551"/>
              <a:ext cx="298136" cy="261174"/>
              <a:chOff x="251520" y="2780928"/>
              <a:chExt cx="1605558" cy="1332539"/>
            </a:xfrm>
          </p:grpSpPr>
          <p:grpSp>
            <p:nvGrpSpPr>
              <p:cNvPr id="109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1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09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10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3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04" name="Rounded Rectangle 1103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967" name="Group 161"/>
            <p:cNvGrpSpPr/>
            <p:nvPr/>
          </p:nvGrpSpPr>
          <p:grpSpPr>
            <a:xfrm>
              <a:off x="5605757" y="2370551"/>
              <a:ext cx="298136" cy="261174"/>
              <a:chOff x="251520" y="2780928"/>
              <a:chExt cx="1605558" cy="1332539"/>
            </a:xfrm>
          </p:grpSpPr>
          <p:grpSp>
            <p:nvGrpSpPr>
              <p:cNvPr id="1035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07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9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9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9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060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06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6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6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6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061" name="Rounded Rectangle 106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968" name="Group 432"/>
            <p:cNvGrpSpPr/>
            <p:nvPr/>
          </p:nvGrpSpPr>
          <p:grpSpPr>
            <a:xfrm>
              <a:off x="5100477" y="2348880"/>
              <a:ext cx="72176" cy="86943"/>
              <a:chOff x="395536" y="5373216"/>
              <a:chExt cx="576064" cy="648072"/>
            </a:xfrm>
          </p:grpSpPr>
          <p:sp>
            <p:nvSpPr>
              <p:cNvPr id="1029" name="Rounded Rectangle 102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034" name="Oval 103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969" name="Group 435"/>
            <p:cNvGrpSpPr/>
            <p:nvPr/>
          </p:nvGrpSpPr>
          <p:grpSpPr>
            <a:xfrm>
              <a:off x="5461389" y="2348880"/>
              <a:ext cx="72176" cy="86943"/>
              <a:chOff x="395536" y="5373216"/>
              <a:chExt cx="576064" cy="648072"/>
            </a:xfrm>
          </p:grpSpPr>
          <p:sp>
            <p:nvSpPr>
              <p:cNvPr id="1027" name="Rounded Rectangle 102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028" name="Oval 102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970" name="Group 438"/>
            <p:cNvGrpSpPr/>
            <p:nvPr/>
          </p:nvGrpSpPr>
          <p:grpSpPr>
            <a:xfrm>
              <a:off x="5798247" y="2348880"/>
              <a:ext cx="72176" cy="86943"/>
              <a:chOff x="395536" y="5373216"/>
              <a:chExt cx="576064" cy="648072"/>
            </a:xfrm>
          </p:grpSpPr>
          <p:sp>
            <p:nvSpPr>
              <p:cNvPr id="1025" name="Rounded Rectangle 102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026" name="Oval 102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203" name="Group 18"/>
            <p:cNvGrpSpPr/>
            <p:nvPr/>
          </p:nvGrpSpPr>
          <p:grpSpPr>
            <a:xfrm>
              <a:off x="5940152" y="2488645"/>
              <a:ext cx="137682" cy="148267"/>
              <a:chOff x="251520" y="1628800"/>
              <a:chExt cx="741462" cy="756475"/>
            </a:xfrm>
          </p:grpSpPr>
          <p:pic>
            <p:nvPicPr>
              <p:cNvPr id="12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205" name="Rounded Rectangle 1204"/>
            <p:cNvSpPr/>
            <p:nvPr/>
          </p:nvSpPr>
          <p:spPr>
            <a:xfrm>
              <a:off x="5966894" y="2375738"/>
              <a:ext cx="66856" cy="7056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1215" name="TextBox 1214"/>
          <p:cNvSpPr txBox="1"/>
          <p:nvPr/>
        </p:nvSpPr>
        <p:spPr>
          <a:xfrm>
            <a:off x="323528" y="1196752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With No optimization</a:t>
            </a:r>
            <a:endParaRPr lang="en-GB" sz="1200" dirty="0"/>
          </a:p>
        </p:txBody>
      </p:sp>
      <p:grpSp>
        <p:nvGrpSpPr>
          <p:cNvPr id="1216" name="Group 1215"/>
          <p:cNvGrpSpPr/>
          <p:nvPr/>
        </p:nvGrpSpPr>
        <p:grpSpPr>
          <a:xfrm>
            <a:off x="4016010" y="1772816"/>
            <a:ext cx="1204062" cy="288032"/>
            <a:chOff x="179512" y="1844824"/>
            <a:chExt cx="1204062" cy="288032"/>
          </a:xfrm>
        </p:grpSpPr>
        <p:grpSp>
          <p:nvGrpSpPr>
            <p:cNvPr id="1217" name="Group 18"/>
            <p:cNvGrpSpPr/>
            <p:nvPr/>
          </p:nvGrpSpPr>
          <p:grpSpPr>
            <a:xfrm>
              <a:off x="179512" y="1979403"/>
              <a:ext cx="140802" cy="148267"/>
              <a:chOff x="251520" y="1628800"/>
              <a:chExt cx="741462" cy="756475"/>
            </a:xfrm>
          </p:grpSpPr>
          <p:pic>
            <p:nvPicPr>
              <p:cNvPr id="12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218" name="Group 23"/>
            <p:cNvGrpSpPr/>
            <p:nvPr/>
          </p:nvGrpSpPr>
          <p:grpSpPr>
            <a:xfrm>
              <a:off x="343602" y="1979403"/>
              <a:ext cx="140802" cy="148267"/>
              <a:chOff x="251520" y="1628800"/>
              <a:chExt cx="741462" cy="756475"/>
            </a:xfrm>
          </p:grpSpPr>
          <p:pic>
            <p:nvPicPr>
              <p:cNvPr id="12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219" name="Rounded Rectangle 1218"/>
            <p:cNvSpPr/>
            <p:nvPr/>
          </p:nvSpPr>
          <p:spPr>
            <a:xfrm>
              <a:off x="206860" y="1866495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220" name="Group 147"/>
            <p:cNvGrpSpPr/>
            <p:nvPr/>
          </p:nvGrpSpPr>
          <p:grpSpPr>
            <a:xfrm>
              <a:off x="524004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24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5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5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5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5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24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5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5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5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5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250" name="Rounded Rectangle 124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221" name="Group 161"/>
            <p:cNvGrpSpPr/>
            <p:nvPr/>
          </p:nvGrpSpPr>
          <p:grpSpPr>
            <a:xfrm>
              <a:off x="868495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237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4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4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4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4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238" name="Group 932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239" name="Rounded Rectangle 1238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222" name="Group 432"/>
            <p:cNvGrpSpPr/>
            <p:nvPr/>
          </p:nvGrpSpPr>
          <p:grpSpPr>
            <a:xfrm>
              <a:off x="351766" y="1844824"/>
              <a:ext cx="73811" cy="86943"/>
              <a:chOff x="395536" y="5373216"/>
              <a:chExt cx="576064" cy="648072"/>
            </a:xfrm>
          </p:grpSpPr>
          <p:sp>
            <p:nvSpPr>
              <p:cNvPr id="1235" name="Rounded Rectangle 123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236" name="Oval 123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223" name="Group 435"/>
            <p:cNvGrpSpPr/>
            <p:nvPr/>
          </p:nvGrpSpPr>
          <p:grpSpPr>
            <a:xfrm>
              <a:off x="720856" y="1844824"/>
              <a:ext cx="73811" cy="86943"/>
              <a:chOff x="395536" y="5373216"/>
              <a:chExt cx="576064" cy="648072"/>
            </a:xfrm>
          </p:grpSpPr>
          <p:sp>
            <p:nvSpPr>
              <p:cNvPr id="1233" name="Rounded Rectangle 123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234" name="Oval 123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224" name="Group 438"/>
            <p:cNvGrpSpPr/>
            <p:nvPr/>
          </p:nvGrpSpPr>
          <p:grpSpPr>
            <a:xfrm>
              <a:off x="1065347" y="1844824"/>
              <a:ext cx="73811" cy="86943"/>
              <a:chOff x="395536" y="5373216"/>
              <a:chExt cx="576064" cy="648072"/>
            </a:xfrm>
          </p:grpSpPr>
          <p:sp>
            <p:nvSpPr>
              <p:cNvPr id="1231" name="Rounded Rectangle 123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232" name="Oval 123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225" name="Group 18"/>
            <p:cNvGrpSpPr/>
            <p:nvPr/>
          </p:nvGrpSpPr>
          <p:grpSpPr>
            <a:xfrm>
              <a:off x="1242772" y="1984589"/>
              <a:ext cx="140802" cy="148267"/>
              <a:chOff x="251520" y="1628800"/>
              <a:chExt cx="741462" cy="756475"/>
            </a:xfrm>
          </p:grpSpPr>
          <p:pic>
            <p:nvPicPr>
              <p:cNvPr id="122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2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2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3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226" name="Rounded Rectangle 1225"/>
            <p:cNvSpPr/>
            <p:nvPr/>
          </p:nvSpPr>
          <p:spPr>
            <a:xfrm>
              <a:off x="1270120" y="1871682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cxnSp>
        <p:nvCxnSpPr>
          <p:cNvPr id="1268" name="Straight Connector 1267"/>
          <p:cNvCxnSpPr/>
          <p:nvPr/>
        </p:nvCxnSpPr>
        <p:spPr>
          <a:xfrm>
            <a:off x="1619672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9" name="Straight Connector 1268"/>
          <p:cNvCxnSpPr/>
          <p:nvPr/>
        </p:nvCxnSpPr>
        <p:spPr>
          <a:xfrm>
            <a:off x="2699792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0" name="Straight Connector 1269"/>
          <p:cNvCxnSpPr/>
          <p:nvPr/>
        </p:nvCxnSpPr>
        <p:spPr>
          <a:xfrm>
            <a:off x="2843808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1" name="Straight Connector 1270"/>
          <p:cNvCxnSpPr/>
          <p:nvPr/>
        </p:nvCxnSpPr>
        <p:spPr>
          <a:xfrm>
            <a:off x="3923928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2" name="Straight Connector 1271"/>
          <p:cNvCxnSpPr/>
          <p:nvPr/>
        </p:nvCxnSpPr>
        <p:spPr>
          <a:xfrm>
            <a:off x="4067944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3" name="Straight Connector 1272"/>
          <p:cNvCxnSpPr/>
          <p:nvPr/>
        </p:nvCxnSpPr>
        <p:spPr>
          <a:xfrm>
            <a:off x="5148064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4" name="Straight Connector 1273"/>
          <p:cNvCxnSpPr/>
          <p:nvPr/>
        </p:nvCxnSpPr>
        <p:spPr>
          <a:xfrm>
            <a:off x="5292080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5" name="Straight Connector 1274"/>
          <p:cNvCxnSpPr/>
          <p:nvPr/>
        </p:nvCxnSpPr>
        <p:spPr>
          <a:xfrm>
            <a:off x="6372200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6" name="Straight Connector 1275"/>
          <p:cNvCxnSpPr/>
          <p:nvPr/>
        </p:nvCxnSpPr>
        <p:spPr>
          <a:xfrm>
            <a:off x="6516216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7" name="Straight Connector 1276"/>
          <p:cNvCxnSpPr/>
          <p:nvPr/>
        </p:nvCxnSpPr>
        <p:spPr>
          <a:xfrm>
            <a:off x="7596336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8" name="Straight Connector 1277"/>
          <p:cNvCxnSpPr/>
          <p:nvPr/>
        </p:nvCxnSpPr>
        <p:spPr>
          <a:xfrm>
            <a:off x="7740352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9" name="Straight Connector 1278"/>
          <p:cNvCxnSpPr/>
          <p:nvPr/>
        </p:nvCxnSpPr>
        <p:spPr>
          <a:xfrm>
            <a:off x="8820472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1" name="Straight Connector 1280"/>
          <p:cNvCxnSpPr/>
          <p:nvPr/>
        </p:nvCxnSpPr>
        <p:spPr>
          <a:xfrm>
            <a:off x="1619672" y="234888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2" name="Straight Connector 1281"/>
          <p:cNvCxnSpPr/>
          <p:nvPr/>
        </p:nvCxnSpPr>
        <p:spPr>
          <a:xfrm>
            <a:off x="2843808" y="234888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3" name="Straight Connector 1282"/>
          <p:cNvCxnSpPr/>
          <p:nvPr/>
        </p:nvCxnSpPr>
        <p:spPr>
          <a:xfrm>
            <a:off x="4067944" y="234888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4" name="Straight Connector 1283"/>
          <p:cNvCxnSpPr/>
          <p:nvPr/>
        </p:nvCxnSpPr>
        <p:spPr>
          <a:xfrm>
            <a:off x="5292080" y="234888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5" name="Straight Connector 1284"/>
          <p:cNvCxnSpPr/>
          <p:nvPr/>
        </p:nvCxnSpPr>
        <p:spPr>
          <a:xfrm>
            <a:off x="6516216" y="234888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6" name="Straight Connector 1285"/>
          <p:cNvCxnSpPr/>
          <p:nvPr/>
        </p:nvCxnSpPr>
        <p:spPr>
          <a:xfrm>
            <a:off x="7740352" y="234888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7" name="Oval 1286"/>
          <p:cNvSpPr/>
          <p:nvPr/>
        </p:nvSpPr>
        <p:spPr>
          <a:xfrm>
            <a:off x="1979712" y="2204864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288" name="Oval 1287"/>
          <p:cNvSpPr/>
          <p:nvPr/>
        </p:nvSpPr>
        <p:spPr>
          <a:xfrm>
            <a:off x="3131840" y="213285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1289" name="Oval 1288"/>
          <p:cNvSpPr/>
          <p:nvPr/>
        </p:nvSpPr>
        <p:spPr>
          <a:xfrm>
            <a:off x="6876256" y="2132856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1290" name="Oval 1289"/>
          <p:cNvSpPr/>
          <p:nvPr/>
        </p:nvSpPr>
        <p:spPr>
          <a:xfrm>
            <a:off x="4427984" y="2132856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1291" name="Oval 1290"/>
          <p:cNvSpPr/>
          <p:nvPr/>
        </p:nvSpPr>
        <p:spPr>
          <a:xfrm>
            <a:off x="5580112" y="213285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1292" name="Oval 1291"/>
          <p:cNvSpPr/>
          <p:nvPr/>
        </p:nvSpPr>
        <p:spPr>
          <a:xfrm>
            <a:off x="8100392" y="213285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1306" name="TextBox 1305"/>
          <p:cNvSpPr txBox="1"/>
          <p:nvPr/>
        </p:nvSpPr>
        <p:spPr>
          <a:xfrm>
            <a:off x="251520" y="342900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With optimization</a:t>
            </a:r>
            <a:endParaRPr lang="en-GB" sz="1200" dirty="0"/>
          </a:p>
        </p:txBody>
      </p:sp>
      <p:grpSp>
        <p:nvGrpSpPr>
          <p:cNvPr id="1307" name="Group 1306"/>
          <p:cNvGrpSpPr/>
          <p:nvPr/>
        </p:nvGrpSpPr>
        <p:grpSpPr>
          <a:xfrm>
            <a:off x="1566000" y="3872081"/>
            <a:ext cx="1204062" cy="288032"/>
            <a:chOff x="179512" y="1844824"/>
            <a:chExt cx="1204062" cy="288032"/>
          </a:xfrm>
        </p:grpSpPr>
        <p:grpSp>
          <p:nvGrpSpPr>
            <p:cNvPr id="1308" name="Group 18"/>
            <p:cNvGrpSpPr/>
            <p:nvPr/>
          </p:nvGrpSpPr>
          <p:grpSpPr>
            <a:xfrm>
              <a:off x="179512" y="1979403"/>
              <a:ext cx="140802" cy="148267"/>
              <a:chOff x="251520" y="1628800"/>
              <a:chExt cx="741462" cy="756475"/>
            </a:xfrm>
          </p:grpSpPr>
          <p:pic>
            <p:nvPicPr>
              <p:cNvPr id="14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09" name="Group 23"/>
            <p:cNvGrpSpPr/>
            <p:nvPr/>
          </p:nvGrpSpPr>
          <p:grpSpPr>
            <a:xfrm>
              <a:off x="343602" y="1979403"/>
              <a:ext cx="140802" cy="148267"/>
              <a:chOff x="251520" y="1628800"/>
              <a:chExt cx="741462" cy="756475"/>
            </a:xfrm>
          </p:grpSpPr>
          <p:pic>
            <p:nvPicPr>
              <p:cNvPr id="14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10" name="Rounded Rectangle 1309"/>
            <p:cNvSpPr/>
            <p:nvPr/>
          </p:nvSpPr>
          <p:spPr>
            <a:xfrm>
              <a:off x="206860" y="1866495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311" name="Group 147"/>
            <p:cNvGrpSpPr/>
            <p:nvPr/>
          </p:nvGrpSpPr>
          <p:grpSpPr>
            <a:xfrm>
              <a:off x="524004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339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7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7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7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7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340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3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7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7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341" name="Rounded Rectangle 134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312" name="Group 161"/>
            <p:cNvGrpSpPr/>
            <p:nvPr/>
          </p:nvGrpSpPr>
          <p:grpSpPr>
            <a:xfrm>
              <a:off x="868495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32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3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329" name="Group 1328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33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330" name="Rounded Rectangle 132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313" name="Group 432"/>
            <p:cNvGrpSpPr/>
            <p:nvPr/>
          </p:nvGrpSpPr>
          <p:grpSpPr>
            <a:xfrm>
              <a:off x="351766" y="1844824"/>
              <a:ext cx="73811" cy="86943"/>
              <a:chOff x="395536" y="5373216"/>
              <a:chExt cx="576064" cy="648072"/>
            </a:xfrm>
          </p:grpSpPr>
          <p:sp>
            <p:nvSpPr>
              <p:cNvPr id="1326" name="Rounded Rectangle 132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327" name="Oval 132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314" name="Group 435"/>
            <p:cNvGrpSpPr/>
            <p:nvPr/>
          </p:nvGrpSpPr>
          <p:grpSpPr>
            <a:xfrm>
              <a:off x="720856" y="1844824"/>
              <a:ext cx="73811" cy="86943"/>
              <a:chOff x="395536" y="5373216"/>
              <a:chExt cx="576064" cy="648072"/>
            </a:xfrm>
          </p:grpSpPr>
          <p:sp>
            <p:nvSpPr>
              <p:cNvPr id="1324" name="Rounded Rectangle 132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325" name="Oval 132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315" name="Group 438"/>
            <p:cNvGrpSpPr/>
            <p:nvPr/>
          </p:nvGrpSpPr>
          <p:grpSpPr>
            <a:xfrm>
              <a:off x="1065347" y="1844824"/>
              <a:ext cx="73811" cy="86943"/>
              <a:chOff x="395536" y="5373216"/>
              <a:chExt cx="576064" cy="648072"/>
            </a:xfrm>
          </p:grpSpPr>
          <p:sp>
            <p:nvSpPr>
              <p:cNvPr id="1322" name="Rounded Rectangle 132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323" name="Oval 132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316" name="Group 18"/>
            <p:cNvGrpSpPr/>
            <p:nvPr/>
          </p:nvGrpSpPr>
          <p:grpSpPr>
            <a:xfrm>
              <a:off x="1242772" y="1984589"/>
              <a:ext cx="140802" cy="148267"/>
              <a:chOff x="251520" y="1628800"/>
              <a:chExt cx="741462" cy="756475"/>
            </a:xfrm>
          </p:grpSpPr>
          <p:pic>
            <p:nvPicPr>
              <p:cNvPr id="131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1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2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2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17" name="Rounded Rectangle 1316"/>
            <p:cNvSpPr/>
            <p:nvPr/>
          </p:nvSpPr>
          <p:spPr>
            <a:xfrm>
              <a:off x="1270120" y="1871682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486" name="Group 1485"/>
          <p:cNvGrpSpPr/>
          <p:nvPr/>
        </p:nvGrpSpPr>
        <p:grpSpPr>
          <a:xfrm>
            <a:off x="5940152" y="3872081"/>
            <a:ext cx="1203475" cy="288032"/>
            <a:chOff x="5004048" y="1844824"/>
            <a:chExt cx="1203475" cy="288032"/>
          </a:xfrm>
        </p:grpSpPr>
        <p:grpSp>
          <p:nvGrpSpPr>
            <p:cNvPr id="1487" name="Group 18"/>
            <p:cNvGrpSpPr/>
            <p:nvPr/>
          </p:nvGrpSpPr>
          <p:grpSpPr>
            <a:xfrm>
              <a:off x="5004048" y="1979403"/>
              <a:ext cx="141305" cy="148267"/>
              <a:chOff x="251520" y="1628800"/>
              <a:chExt cx="741462" cy="756475"/>
            </a:xfrm>
          </p:grpSpPr>
          <p:pic>
            <p:nvPicPr>
              <p:cNvPr id="153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3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3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488" name="Group 23"/>
            <p:cNvGrpSpPr/>
            <p:nvPr/>
          </p:nvGrpSpPr>
          <p:grpSpPr>
            <a:xfrm>
              <a:off x="5168724" y="1979403"/>
              <a:ext cx="141305" cy="148267"/>
              <a:chOff x="251520" y="1628800"/>
              <a:chExt cx="741462" cy="756475"/>
            </a:xfrm>
          </p:grpSpPr>
          <p:pic>
            <p:nvPicPr>
              <p:cNvPr id="152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3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3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3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489" name="Rounded Rectangle 1488"/>
            <p:cNvSpPr/>
            <p:nvPr/>
          </p:nvSpPr>
          <p:spPr>
            <a:xfrm>
              <a:off x="5031494" y="1866495"/>
              <a:ext cx="68615" cy="7056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490" name="Group 147"/>
            <p:cNvGrpSpPr/>
            <p:nvPr/>
          </p:nvGrpSpPr>
          <p:grpSpPr>
            <a:xfrm>
              <a:off x="5349771" y="1866495"/>
              <a:ext cx="305982" cy="261174"/>
              <a:chOff x="251520" y="2780928"/>
              <a:chExt cx="1605558" cy="1332539"/>
            </a:xfrm>
          </p:grpSpPr>
          <p:grpSp>
            <p:nvGrpSpPr>
              <p:cNvPr id="151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1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2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520" name="Rounded Rectangle 151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491" name="Group 161"/>
            <p:cNvGrpSpPr/>
            <p:nvPr/>
          </p:nvGrpSpPr>
          <p:grpSpPr>
            <a:xfrm>
              <a:off x="5695494" y="1866495"/>
              <a:ext cx="305982" cy="261174"/>
              <a:chOff x="251520" y="2780928"/>
              <a:chExt cx="1605558" cy="1332539"/>
            </a:xfrm>
          </p:grpSpPr>
          <p:grpSp>
            <p:nvGrpSpPr>
              <p:cNvPr id="1507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1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1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1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1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08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1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1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1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1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509" name="Rounded Rectangle 1508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492" name="Group 432"/>
            <p:cNvGrpSpPr/>
            <p:nvPr/>
          </p:nvGrpSpPr>
          <p:grpSpPr>
            <a:xfrm>
              <a:off x="5176918" y="1844824"/>
              <a:ext cx="74075" cy="86943"/>
              <a:chOff x="395536" y="5373216"/>
              <a:chExt cx="576064" cy="648072"/>
            </a:xfrm>
          </p:grpSpPr>
          <p:sp>
            <p:nvSpPr>
              <p:cNvPr id="1505" name="Rounded Rectangle 150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06" name="Oval 150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93" name="Group 435"/>
            <p:cNvGrpSpPr/>
            <p:nvPr/>
          </p:nvGrpSpPr>
          <p:grpSpPr>
            <a:xfrm>
              <a:off x="5547327" y="1844824"/>
              <a:ext cx="74075" cy="86943"/>
              <a:chOff x="395536" y="5373216"/>
              <a:chExt cx="576064" cy="648072"/>
            </a:xfrm>
          </p:grpSpPr>
          <p:sp>
            <p:nvSpPr>
              <p:cNvPr id="1503" name="Rounded Rectangle 150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04" name="Oval 150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94" name="Group 438"/>
            <p:cNvGrpSpPr/>
            <p:nvPr/>
          </p:nvGrpSpPr>
          <p:grpSpPr>
            <a:xfrm>
              <a:off x="5893050" y="1844824"/>
              <a:ext cx="74075" cy="86943"/>
              <a:chOff x="395536" y="5373216"/>
              <a:chExt cx="576064" cy="648072"/>
            </a:xfrm>
          </p:grpSpPr>
          <p:sp>
            <p:nvSpPr>
              <p:cNvPr id="1501" name="Rounded Rectangle 150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02" name="Oval 150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95" name="Group 18"/>
            <p:cNvGrpSpPr/>
            <p:nvPr/>
          </p:nvGrpSpPr>
          <p:grpSpPr>
            <a:xfrm>
              <a:off x="6066218" y="1984589"/>
              <a:ext cx="141305" cy="148267"/>
              <a:chOff x="251520" y="1628800"/>
              <a:chExt cx="741462" cy="756475"/>
            </a:xfrm>
          </p:grpSpPr>
          <p:pic>
            <p:nvPicPr>
              <p:cNvPr id="149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0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496" name="Rounded Rectangle 1495"/>
            <p:cNvSpPr/>
            <p:nvPr/>
          </p:nvSpPr>
          <p:spPr>
            <a:xfrm>
              <a:off x="6093664" y="1871682"/>
              <a:ext cx="68615" cy="7056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691" name="Group 18"/>
          <p:cNvGrpSpPr/>
          <p:nvPr/>
        </p:nvGrpSpPr>
        <p:grpSpPr>
          <a:xfrm>
            <a:off x="2627784" y="4006660"/>
            <a:ext cx="140802" cy="148267"/>
            <a:chOff x="251520" y="1628800"/>
            <a:chExt cx="741462" cy="756475"/>
          </a:xfrm>
        </p:grpSpPr>
        <p:pic>
          <p:nvPicPr>
            <p:cNvPr id="1876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877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87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880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1692" name="Group 23"/>
          <p:cNvGrpSpPr/>
          <p:nvPr/>
        </p:nvGrpSpPr>
        <p:grpSpPr>
          <a:xfrm>
            <a:off x="2791874" y="4006660"/>
            <a:ext cx="140802" cy="148267"/>
            <a:chOff x="251520" y="1628800"/>
            <a:chExt cx="741462" cy="756475"/>
          </a:xfrm>
        </p:grpSpPr>
        <p:pic>
          <p:nvPicPr>
            <p:cNvPr id="187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873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87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87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1703" name="Group 147"/>
          <p:cNvGrpSpPr/>
          <p:nvPr/>
        </p:nvGrpSpPr>
        <p:grpSpPr>
          <a:xfrm>
            <a:off x="2972276" y="3893752"/>
            <a:ext cx="304892" cy="261174"/>
            <a:chOff x="251520" y="2780928"/>
            <a:chExt cx="1605558" cy="1332539"/>
          </a:xfrm>
        </p:grpSpPr>
        <p:grpSp>
          <p:nvGrpSpPr>
            <p:cNvPr id="1818" name="Group 18"/>
            <p:cNvGrpSpPr/>
            <p:nvPr/>
          </p:nvGrpSpPr>
          <p:grpSpPr>
            <a:xfrm>
              <a:off x="251520" y="3356992"/>
              <a:ext cx="741462" cy="756475"/>
              <a:chOff x="251520" y="1628800"/>
              <a:chExt cx="741462" cy="756475"/>
            </a:xfrm>
          </p:grpSpPr>
          <p:pic>
            <p:nvPicPr>
              <p:cNvPr id="18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6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7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19" name="Group 23"/>
            <p:cNvGrpSpPr/>
            <p:nvPr/>
          </p:nvGrpSpPr>
          <p:grpSpPr>
            <a:xfrm>
              <a:off x="1115616" y="3356992"/>
              <a:ext cx="741462" cy="756475"/>
              <a:chOff x="251520" y="1628800"/>
              <a:chExt cx="741462" cy="756475"/>
            </a:xfrm>
          </p:grpSpPr>
          <p:pic>
            <p:nvPicPr>
              <p:cNvPr id="183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829" name="Rounded Rectangle 1828"/>
            <p:cNvSpPr/>
            <p:nvPr/>
          </p:nvSpPr>
          <p:spPr>
            <a:xfrm>
              <a:off x="395536" y="2780928"/>
              <a:ext cx="360040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719" name="Group 161"/>
          <p:cNvGrpSpPr/>
          <p:nvPr/>
        </p:nvGrpSpPr>
        <p:grpSpPr>
          <a:xfrm>
            <a:off x="3316767" y="3893752"/>
            <a:ext cx="304892" cy="261174"/>
            <a:chOff x="251520" y="2780928"/>
            <a:chExt cx="1605558" cy="1332539"/>
          </a:xfrm>
        </p:grpSpPr>
        <p:grpSp>
          <p:nvGrpSpPr>
            <p:cNvPr id="1768" name="Group 18"/>
            <p:cNvGrpSpPr/>
            <p:nvPr/>
          </p:nvGrpSpPr>
          <p:grpSpPr>
            <a:xfrm>
              <a:off x="251520" y="3356992"/>
              <a:ext cx="741462" cy="756475"/>
              <a:chOff x="251520" y="1628800"/>
              <a:chExt cx="741462" cy="756475"/>
            </a:xfrm>
          </p:grpSpPr>
          <p:pic>
            <p:nvPicPr>
              <p:cNvPr id="17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0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0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769" name="Group 881"/>
            <p:cNvGrpSpPr/>
            <p:nvPr/>
          </p:nvGrpSpPr>
          <p:grpSpPr>
            <a:xfrm>
              <a:off x="1115616" y="3356992"/>
              <a:ext cx="741462" cy="756475"/>
              <a:chOff x="251520" y="1628800"/>
              <a:chExt cx="741462" cy="756475"/>
            </a:xfrm>
          </p:grpSpPr>
          <p:pic>
            <p:nvPicPr>
              <p:cNvPr id="17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776" name="Rounded Rectangle 1775"/>
            <p:cNvSpPr/>
            <p:nvPr/>
          </p:nvSpPr>
          <p:spPr>
            <a:xfrm>
              <a:off x="395536" y="2780928"/>
              <a:ext cx="360040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720" name="Group 432"/>
          <p:cNvGrpSpPr/>
          <p:nvPr/>
        </p:nvGrpSpPr>
        <p:grpSpPr>
          <a:xfrm>
            <a:off x="2800038" y="3872081"/>
            <a:ext cx="73811" cy="86943"/>
            <a:chOff x="395536" y="5373216"/>
            <a:chExt cx="576064" cy="648072"/>
          </a:xfrm>
        </p:grpSpPr>
        <p:sp>
          <p:nvSpPr>
            <p:cNvPr id="1766" name="Rounded Rectangle 1765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767" name="Oval 1766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730" name="Group 435"/>
          <p:cNvGrpSpPr/>
          <p:nvPr/>
        </p:nvGrpSpPr>
        <p:grpSpPr>
          <a:xfrm>
            <a:off x="3169128" y="3872081"/>
            <a:ext cx="73811" cy="86943"/>
            <a:chOff x="395536" y="5373216"/>
            <a:chExt cx="576064" cy="648072"/>
          </a:xfrm>
        </p:grpSpPr>
        <p:sp>
          <p:nvSpPr>
            <p:cNvPr id="1758" name="Rounded Rectangle 1757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760" name="Oval 1759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731" name="Group 438"/>
          <p:cNvGrpSpPr/>
          <p:nvPr/>
        </p:nvGrpSpPr>
        <p:grpSpPr>
          <a:xfrm>
            <a:off x="3513619" y="3872081"/>
            <a:ext cx="73811" cy="86943"/>
            <a:chOff x="395536" y="5373216"/>
            <a:chExt cx="576064" cy="648072"/>
          </a:xfrm>
        </p:grpSpPr>
        <p:sp>
          <p:nvSpPr>
            <p:cNvPr id="1756" name="Rounded Rectangle 1755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757" name="Oval 1756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749" name="Group 18"/>
          <p:cNvGrpSpPr/>
          <p:nvPr/>
        </p:nvGrpSpPr>
        <p:grpSpPr>
          <a:xfrm>
            <a:off x="3691044" y="4011846"/>
            <a:ext cx="140802" cy="148267"/>
            <a:chOff x="251520" y="1628800"/>
            <a:chExt cx="741462" cy="756475"/>
          </a:xfrm>
        </p:grpSpPr>
        <p:pic>
          <p:nvPicPr>
            <p:cNvPr id="175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753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75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75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sp>
        <p:nvSpPr>
          <p:cNvPr id="1750" name="Rounded Rectangle 1749"/>
          <p:cNvSpPr/>
          <p:nvPr/>
        </p:nvSpPr>
        <p:spPr>
          <a:xfrm>
            <a:off x="3718392" y="3898939"/>
            <a:ext cx="68371" cy="705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grpSp>
        <p:nvGrpSpPr>
          <p:cNvPr id="1886" name="Group 1885"/>
          <p:cNvGrpSpPr/>
          <p:nvPr/>
        </p:nvGrpSpPr>
        <p:grpSpPr>
          <a:xfrm>
            <a:off x="4736090" y="3872081"/>
            <a:ext cx="1204062" cy="288032"/>
            <a:chOff x="179512" y="1844824"/>
            <a:chExt cx="1204062" cy="288032"/>
          </a:xfrm>
        </p:grpSpPr>
        <p:grpSp>
          <p:nvGrpSpPr>
            <p:cNvPr id="1887" name="Group 18"/>
            <p:cNvGrpSpPr/>
            <p:nvPr/>
          </p:nvGrpSpPr>
          <p:grpSpPr>
            <a:xfrm>
              <a:off x="179512" y="1979403"/>
              <a:ext cx="140802" cy="148267"/>
              <a:chOff x="251520" y="1628800"/>
              <a:chExt cx="741462" cy="756475"/>
            </a:xfrm>
          </p:grpSpPr>
          <p:pic>
            <p:nvPicPr>
              <p:cNvPr id="207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7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88" name="Group 23"/>
            <p:cNvGrpSpPr/>
            <p:nvPr/>
          </p:nvGrpSpPr>
          <p:grpSpPr>
            <a:xfrm>
              <a:off x="343602" y="1979403"/>
              <a:ext cx="140802" cy="148267"/>
              <a:chOff x="251520" y="1628800"/>
              <a:chExt cx="741462" cy="756475"/>
            </a:xfrm>
          </p:grpSpPr>
          <p:pic>
            <p:nvPicPr>
              <p:cNvPr id="20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889" name="Rounded Rectangle 1888"/>
            <p:cNvSpPr/>
            <p:nvPr/>
          </p:nvSpPr>
          <p:spPr>
            <a:xfrm>
              <a:off x="206860" y="1866495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896" name="Group 147"/>
            <p:cNvGrpSpPr/>
            <p:nvPr/>
          </p:nvGrpSpPr>
          <p:grpSpPr>
            <a:xfrm>
              <a:off x="524004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996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2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997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9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0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1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2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998" name="Rounded Rectangle 1997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897" name="Group 161"/>
            <p:cNvGrpSpPr/>
            <p:nvPr/>
          </p:nvGrpSpPr>
          <p:grpSpPr>
            <a:xfrm>
              <a:off x="868495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973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8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8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8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9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974" name="Group 932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7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7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7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8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975" name="Rounded Rectangle 1974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898" name="Group 432"/>
            <p:cNvGrpSpPr/>
            <p:nvPr/>
          </p:nvGrpSpPr>
          <p:grpSpPr>
            <a:xfrm>
              <a:off x="351766" y="1844824"/>
              <a:ext cx="73811" cy="86943"/>
              <a:chOff x="395536" y="5373216"/>
              <a:chExt cx="576064" cy="648072"/>
            </a:xfrm>
          </p:grpSpPr>
          <p:sp>
            <p:nvSpPr>
              <p:cNvPr id="1970" name="Rounded Rectangle 196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72" name="Oval 197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99" name="Group 435"/>
            <p:cNvGrpSpPr/>
            <p:nvPr/>
          </p:nvGrpSpPr>
          <p:grpSpPr>
            <a:xfrm>
              <a:off x="720856" y="1844824"/>
              <a:ext cx="73811" cy="86943"/>
              <a:chOff x="395536" y="5373216"/>
              <a:chExt cx="576064" cy="648072"/>
            </a:xfrm>
          </p:grpSpPr>
          <p:sp>
            <p:nvSpPr>
              <p:cNvPr id="1968" name="Rounded Rectangle 196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69" name="Oval 196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00" name="Group 438"/>
            <p:cNvGrpSpPr/>
            <p:nvPr/>
          </p:nvGrpSpPr>
          <p:grpSpPr>
            <a:xfrm>
              <a:off x="1065347" y="1844824"/>
              <a:ext cx="73811" cy="86943"/>
              <a:chOff x="395536" y="5373216"/>
              <a:chExt cx="576064" cy="648072"/>
            </a:xfrm>
          </p:grpSpPr>
          <p:sp>
            <p:nvSpPr>
              <p:cNvPr id="1949" name="Rounded Rectangle 194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50" name="Oval 194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10" name="Group 18"/>
            <p:cNvGrpSpPr/>
            <p:nvPr/>
          </p:nvGrpSpPr>
          <p:grpSpPr>
            <a:xfrm>
              <a:off x="1242772" y="1984589"/>
              <a:ext cx="140802" cy="148267"/>
              <a:chOff x="251520" y="1628800"/>
              <a:chExt cx="741462" cy="756475"/>
            </a:xfrm>
          </p:grpSpPr>
          <p:pic>
            <p:nvPicPr>
              <p:cNvPr id="192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2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3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3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911" name="Rounded Rectangle 1910"/>
            <p:cNvSpPr/>
            <p:nvPr/>
          </p:nvSpPr>
          <p:spPr>
            <a:xfrm>
              <a:off x="1270120" y="1871682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2074" name="Group 2073"/>
          <p:cNvGrpSpPr/>
          <p:nvPr/>
        </p:nvGrpSpPr>
        <p:grpSpPr>
          <a:xfrm>
            <a:off x="7236296" y="3872081"/>
            <a:ext cx="1145794" cy="288032"/>
            <a:chOff x="4932040" y="2348880"/>
            <a:chExt cx="1145794" cy="288032"/>
          </a:xfrm>
        </p:grpSpPr>
        <p:grpSp>
          <p:nvGrpSpPr>
            <p:cNvPr id="2075" name="Group 18"/>
            <p:cNvGrpSpPr/>
            <p:nvPr/>
          </p:nvGrpSpPr>
          <p:grpSpPr>
            <a:xfrm>
              <a:off x="4932040" y="2483459"/>
              <a:ext cx="137682" cy="148267"/>
              <a:chOff x="251520" y="1628800"/>
              <a:chExt cx="741462" cy="756475"/>
            </a:xfrm>
          </p:grpSpPr>
          <p:pic>
            <p:nvPicPr>
              <p:cNvPr id="212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2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2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2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076" name="Group 23"/>
            <p:cNvGrpSpPr/>
            <p:nvPr/>
          </p:nvGrpSpPr>
          <p:grpSpPr>
            <a:xfrm>
              <a:off x="5092494" y="2483459"/>
              <a:ext cx="137682" cy="148267"/>
              <a:chOff x="251520" y="1628800"/>
              <a:chExt cx="741462" cy="756475"/>
            </a:xfrm>
          </p:grpSpPr>
          <p:pic>
            <p:nvPicPr>
              <p:cNvPr id="21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1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1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2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2077" name="Rounded Rectangle 2076"/>
            <p:cNvSpPr/>
            <p:nvPr/>
          </p:nvSpPr>
          <p:spPr>
            <a:xfrm>
              <a:off x="4958783" y="2370551"/>
              <a:ext cx="66856" cy="7056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2078" name="Group 147"/>
            <p:cNvGrpSpPr/>
            <p:nvPr/>
          </p:nvGrpSpPr>
          <p:grpSpPr>
            <a:xfrm>
              <a:off x="5268898" y="2370551"/>
              <a:ext cx="298136" cy="261174"/>
              <a:chOff x="251520" y="2780928"/>
              <a:chExt cx="1605558" cy="1332539"/>
            </a:xfrm>
          </p:grpSpPr>
          <p:grpSp>
            <p:nvGrpSpPr>
              <p:cNvPr id="2106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11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1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1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1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107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10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1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1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1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108" name="Rounded Rectangle 2107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2079" name="Group 161"/>
            <p:cNvGrpSpPr/>
            <p:nvPr/>
          </p:nvGrpSpPr>
          <p:grpSpPr>
            <a:xfrm>
              <a:off x="5605757" y="2370551"/>
              <a:ext cx="298136" cy="261174"/>
              <a:chOff x="251520" y="2780928"/>
              <a:chExt cx="1605558" cy="1332539"/>
            </a:xfrm>
          </p:grpSpPr>
          <p:grpSp>
            <p:nvGrpSpPr>
              <p:cNvPr id="2095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10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0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0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0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096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9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9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0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0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097" name="Rounded Rectangle 2096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2080" name="Group 432"/>
            <p:cNvGrpSpPr/>
            <p:nvPr/>
          </p:nvGrpSpPr>
          <p:grpSpPr>
            <a:xfrm>
              <a:off x="5100477" y="2348880"/>
              <a:ext cx="72176" cy="86943"/>
              <a:chOff x="395536" y="5373216"/>
              <a:chExt cx="576064" cy="648072"/>
            </a:xfrm>
          </p:grpSpPr>
          <p:sp>
            <p:nvSpPr>
              <p:cNvPr id="2093" name="Rounded Rectangle 209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094" name="Oval 209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081" name="Group 435"/>
            <p:cNvGrpSpPr/>
            <p:nvPr/>
          </p:nvGrpSpPr>
          <p:grpSpPr>
            <a:xfrm>
              <a:off x="5461389" y="2348880"/>
              <a:ext cx="72176" cy="86943"/>
              <a:chOff x="395536" y="5373216"/>
              <a:chExt cx="576064" cy="648072"/>
            </a:xfrm>
          </p:grpSpPr>
          <p:sp>
            <p:nvSpPr>
              <p:cNvPr id="2091" name="Rounded Rectangle 209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092" name="Oval 209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082" name="Group 438"/>
            <p:cNvGrpSpPr/>
            <p:nvPr/>
          </p:nvGrpSpPr>
          <p:grpSpPr>
            <a:xfrm>
              <a:off x="5798247" y="2348880"/>
              <a:ext cx="72176" cy="86943"/>
              <a:chOff x="395536" y="5373216"/>
              <a:chExt cx="576064" cy="648072"/>
            </a:xfrm>
          </p:grpSpPr>
          <p:sp>
            <p:nvSpPr>
              <p:cNvPr id="2089" name="Rounded Rectangle 208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090" name="Oval 208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083" name="Group 18"/>
            <p:cNvGrpSpPr/>
            <p:nvPr/>
          </p:nvGrpSpPr>
          <p:grpSpPr>
            <a:xfrm>
              <a:off x="5940152" y="2488645"/>
              <a:ext cx="137682" cy="148267"/>
              <a:chOff x="251520" y="1628800"/>
              <a:chExt cx="741462" cy="756475"/>
            </a:xfrm>
          </p:grpSpPr>
          <p:pic>
            <p:nvPicPr>
              <p:cNvPr id="20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8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2084" name="Rounded Rectangle 2083"/>
            <p:cNvSpPr/>
            <p:nvPr/>
          </p:nvSpPr>
          <p:spPr>
            <a:xfrm>
              <a:off x="5966894" y="2375738"/>
              <a:ext cx="66856" cy="7056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2126" name="Group 18"/>
          <p:cNvGrpSpPr/>
          <p:nvPr/>
        </p:nvGrpSpPr>
        <p:grpSpPr>
          <a:xfrm>
            <a:off x="3693600" y="4006660"/>
            <a:ext cx="140802" cy="148267"/>
            <a:chOff x="251520" y="1628800"/>
            <a:chExt cx="741462" cy="756475"/>
          </a:xfrm>
        </p:grpSpPr>
        <p:pic>
          <p:nvPicPr>
            <p:cNvPr id="2172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73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7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7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2127" name="Group 23"/>
          <p:cNvGrpSpPr/>
          <p:nvPr/>
        </p:nvGrpSpPr>
        <p:grpSpPr>
          <a:xfrm>
            <a:off x="3857690" y="4006660"/>
            <a:ext cx="140802" cy="148267"/>
            <a:chOff x="251520" y="1628800"/>
            <a:chExt cx="741462" cy="756475"/>
          </a:xfrm>
        </p:grpSpPr>
        <p:pic>
          <p:nvPicPr>
            <p:cNvPr id="216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69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70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7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2129" name="Group 147"/>
          <p:cNvGrpSpPr/>
          <p:nvPr/>
        </p:nvGrpSpPr>
        <p:grpSpPr>
          <a:xfrm>
            <a:off x="4038092" y="3893752"/>
            <a:ext cx="304892" cy="261174"/>
            <a:chOff x="251520" y="2780928"/>
            <a:chExt cx="1605558" cy="1332539"/>
          </a:xfrm>
        </p:grpSpPr>
        <p:grpSp>
          <p:nvGrpSpPr>
            <p:cNvPr id="2157" name="Group 18"/>
            <p:cNvGrpSpPr/>
            <p:nvPr/>
          </p:nvGrpSpPr>
          <p:grpSpPr>
            <a:xfrm>
              <a:off x="251520" y="3356992"/>
              <a:ext cx="741462" cy="756475"/>
              <a:chOff x="251520" y="1628800"/>
              <a:chExt cx="741462" cy="756475"/>
            </a:xfrm>
          </p:grpSpPr>
          <p:pic>
            <p:nvPicPr>
              <p:cNvPr id="21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158" name="Group 23"/>
            <p:cNvGrpSpPr/>
            <p:nvPr/>
          </p:nvGrpSpPr>
          <p:grpSpPr>
            <a:xfrm>
              <a:off x="1115616" y="3356992"/>
              <a:ext cx="741462" cy="756475"/>
              <a:chOff x="251520" y="1628800"/>
              <a:chExt cx="741462" cy="756475"/>
            </a:xfrm>
          </p:grpSpPr>
          <p:pic>
            <p:nvPicPr>
              <p:cNvPr id="21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2159" name="Rounded Rectangle 2158"/>
            <p:cNvSpPr/>
            <p:nvPr/>
          </p:nvSpPr>
          <p:spPr>
            <a:xfrm>
              <a:off x="395536" y="2780928"/>
              <a:ext cx="360040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2130" name="Group 161"/>
          <p:cNvGrpSpPr/>
          <p:nvPr/>
        </p:nvGrpSpPr>
        <p:grpSpPr>
          <a:xfrm>
            <a:off x="4382583" y="3893752"/>
            <a:ext cx="304892" cy="261174"/>
            <a:chOff x="251520" y="2780928"/>
            <a:chExt cx="1605558" cy="1332539"/>
          </a:xfrm>
        </p:grpSpPr>
        <p:grpSp>
          <p:nvGrpSpPr>
            <p:cNvPr id="2146" name="Group 18"/>
            <p:cNvGrpSpPr/>
            <p:nvPr/>
          </p:nvGrpSpPr>
          <p:grpSpPr>
            <a:xfrm>
              <a:off x="251520" y="3356992"/>
              <a:ext cx="741462" cy="756475"/>
              <a:chOff x="251520" y="1628800"/>
              <a:chExt cx="741462" cy="756475"/>
            </a:xfrm>
          </p:grpSpPr>
          <p:pic>
            <p:nvPicPr>
              <p:cNvPr id="215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147" name="Group 932"/>
            <p:cNvGrpSpPr/>
            <p:nvPr/>
          </p:nvGrpSpPr>
          <p:grpSpPr>
            <a:xfrm>
              <a:off x="1115616" y="3356992"/>
              <a:ext cx="741462" cy="756475"/>
              <a:chOff x="251520" y="1628800"/>
              <a:chExt cx="741462" cy="756475"/>
            </a:xfrm>
          </p:grpSpPr>
          <p:pic>
            <p:nvPicPr>
              <p:cNvPr id="21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2148" name="Rounded Rectangle 2147"/>
            <p:cNvSpPr/>
            <p:nvPr/>
          </p:nvSpPr>
          <p:spPr>
            <a:xfrm>
              <a:off x="395536" y="2780928"/>
              <a:ext cx="360040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2131" name="Group 432"/>
          <p:cNvGrpSpPr/>
          <p:nvPr/>
        </p:nvGrpSpPr>
        <p:grpSpPr>
          <a:xfrm>
            <a:off x="3865854" y="3872081"/>
            <a:ext cx="73811" cy="86943"/>
            <a:chOff x="395536" y="5373216"/>
            <a:chExt cx="576064" cy="648072"/>
          </a:xfrm>
        </p:grpSpPr>
        <p:sp>
          <p:nvSpPr>
            <p:cNvPr id="2144" name="Rounded Rectangle 2143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45" name="Oval 2144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132" name="Group 435"/>
          <p:cNvGrpSpPr/>
          <p:nvPr/>
        </p:nvGrpSpPr>
        <p:grpSpPr>
          <a:xfrm>
            <a:off x="4234944" y="3872081"/>
            <a:ext cx="73811" cy="86943"/>
            <a:chOff x="395536" y="5373216"/>
            <a:chExt cx="576064" cy="648072"/>
          </a:xfrm>
        </p:grpSpPr>
        <p:sp>
          <p:nvSpPr>
            <p:cNvPr id="2142" name="Rounded Rectangle 2141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43" name="Oval 2142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133" name="Group 438"/>
          <p:cNvGrpSpPr/>
          <p:nvPr/>
        </p:nvGrpSpPr>
        <p:grpSpPr>
          <a:xfrm>
            <a:off x="4579435" y="3872081"/>
            <a:ext cx="73811" cy="86943"/>
            <a:chOff x="395536" y="5373216"/>
            <a:chExt cx="576064" cy="648072"/>
          </a:xfrm>
        </p:grpSpPr>
        <p:sp>
          <p:nvSpPr>
            <p:cNvPr id="2140" name="Rounded Rectangle 2139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41" name="Oval 2140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134" name="Group 18"/>
          <p:cNvGrpSpPr/>
          <p:nvPr/>
        </p:nvGrpSpPr>
        <p:grpSpPr>
          <a:xfrm>
            <a:off x="4756860" y="4011846"/>
            <a:ext cx="140802" cy="148267"/>
            <a:chOff x="251520" y="1628800"/>
            <a:chExt cx="741462" cy="756475"/>
          </a:xfrm>
        </p:grpSpPr>
        <p:pic>
          <p:nvPicPr>
            <p:cNvPr id="2136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37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3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39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cxnSp>
        <p:nvCxnSpPr>
          <p:cNvPr id="2176" name="Straight Connector 2175"/>
          <p:cNvCxnSpPr/>
          <p:nvPr/>
        </p:nvCxnSpPr>
        <p:spPr>
          <a:xfrm>
            <a:off x="161967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7" name="Straight Connector 2176"/>
          <p:cNvCxnSpPr/>
          <p:nvPr/>
        </p:nvCxnSpPr>
        <p:spPr>
          <a:xfrm>
            <a:off x="269979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8" name="Straight Connector 2177"/>
          <p:cNvCxnSpPr/>
          <p:nvPr/>
        </p:nvCxnSpPr>
        <p:spPr>
          <a:xfrm>
            <a:off x="269979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9" name="Straight Connector 2178"/>
          <p:cNvCxnSpPr/>
          <p:nvPr/>
        </p:nvCxnSpPr>
        <p:spPr>
          <a:xfrm>
            <a:off x="377991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0" name="Straight Connector 2179"/>
          <p:cNvCxnSpPr/>
          <p:nvPr/>
        </p:nvCxnSpPr>
        <p:spPr>
          <a:xfrm>
            <a:off x="377991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2" name="Straight Connector 2181"/>
          <p:cNvCxnSpPr/>
          <p:nvPr/>
        </p:nvCxnSpPr>
        <p:spPr>
          <a:xfrm>
            <a:off x="6005826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3" name="Straight Connector 2182"/>
          <p:cNvCxnSpPr/>
          <p:nvPr/>
        </p:nvCxnSpPr>
        <p:spPr>
          <a:xfrm>
            <a:off x="7085946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4" name="Straight Connector 2183"/>
          <p:cNvCxnSpPr/>
          <p:nvPr/>
        </p:nvCxnSpPr>
        <p:spPr>
          <a:xfrm>
            <a:off x="4781690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5" name="Straight Connector 2184"/>
          <p:cNvCxnSpPr/>
          <p:nvPr/>
        </p:nvCxnSpPr>
        <p:spPr>
          <a:xfrm>
            <a:off x="5861810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6" name="Straight Connector 2185"/>
          <p:cNvCxnSpPr/>
          <p:nvPr/>
        </p:nvCxnSpPr>
        <p:spPr>
          <a:xfrm>
            <a:off x="722996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7" name="Straight Connector 2186"/>
          <p:cNvCxnSpPr/>
          <p:nvPr/>
        </p:nvCxnSpPr>
        <p:spPr>
          <a:xfrm>
            <a:off x="831008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8" name="Straight Connector 2187"/>
          <p:cNvCxnSpPr/>
          <p:nvPr/>
        </p:nvCxnSpPr>
        <p:spPr>
          <a:xfrm>
            <a:off x="1619672" y="444814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9" name="Straight Connector 2188"/>
          <p:cNvCxnSpPr/>
          <p:nvPr/>
        </p:nvCxnSpPr>
        <p:spPr>
          <a:xfrm>
            <a:off x="2699792" y="444814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0" name="Straight Connector 2189"/>
          <p:cNvCxnSpPr/>
          <p:nvPr/>
        </p:nvCxnSpPr>
        <p:spPr>
          <a:xfrm>
            <a:off x="3779912" y="444814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1" name="Straight Connector 2190"/>
          <p:cNvCxnSpPr/>
          <p:nvPr/>
        </p:nvCxnSpPr>
        <p:spPr>
          <a:xfrm>
            <a:off x="6005826" y="444814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2" name="Straight Connector 2191"/>
          <p:cNvCxnSpPr/>
          <p:nvPr/>
        </p:nvCxnSpPr>
        <p:spPr>
          <a:xfrm>
            <a:off x="4781690" y="444814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3" name="Straight Connector 2192"/>
          <p:cNvCxnSpPr/>
          <p:nvPr/>
        </p:nvCxnSpPr>
        <p:spPr>
          <a:xfrm>
            <a:off x="7229962" y="444814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4" name="Oval 2193"/>
          <p:cNvSpPr/>
          <p:nvPr/>
        </p:nvSpPr>
        <p:spPr>
          <a:xfrm>
            <a:off x="1979712" y="4304129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2195" name="Oval 2194"/>
          <p:cNvSpPr/>
          <p:nvPr/>
        </p:nvSpPr>
        <p:spPr>
          <a:xfrm>
            <a:off x="2987824" y="4232121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196" name="Oval 2195"/>
          <p:cNvSpPr/>
          <p:nvPr/>
        </p:nvSpPr>
        <p:spPr>
          <a:xfrm>
            <a:off x="5141730" y="4232121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197" name="Oval 2196"/>
          <p:cNvSpPr/>
          <p:nvPr/>
        </p:nvSpPr>
        <p:spPr>
          <a:xfrm>
            <a:off x="4139952" y="4232121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2198" name="Oval 2197"/>
          <p:cNvSpPr/>
          <p:nvPr/>
        </p:nvSpPr>
        <p:spPr>
          <a:xfrm>
            <a:off x="6293858" y="4232121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199" name="Oval 2198"/>
          <p:cNvSpPr/>
          <p:nvPr/>
        </p:nvSpPr>
        <p:spPr>
          <a:xfrm>
            <a:off x="7590002" y="4232121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200" name="Block Arc 2199"/>
          <p:cNvSpPr/>
          <p:nvPr/>
        </p:nvSpPr>
        <p:spPr>
          <a:xfrm>
            <a:off x="2699792" y="1628800"/>
            <a:ext cx="144016" cy="216024"/>
          </a:xfrm>
          <a:prstGeom prst="blockArc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01" name="Block Arc 2200"/>
          <p:cNvSpPr/>
          <p:nvPr/>
        </p:nvSpPr>
        <p:spPr>
          <a:xfrm>
            <a:off x="3923928" y="1628800"/>
            <a:ext cx="144016" cy="216024"/>
          </a:xfrm>
          <a:prstGeom prst="blockArc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02" name="TextBox 2201"/>
          <p:cNvSpPr txBox="1"/>
          <p:nvPr/>
        </p:nvSpPr>
        <p:spPr>
          <a:xfrm>
            <a:off x="2051720" y="5024209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Switching buffers with the same conditions in order to put them together</a:t>
            </a:r>
          </a:p>
          <a:p>
            <a:r>
              <a:rPr lang="en-US" sz="1200" dirty="0" smtClean="0"/>
              <a:t>Series are overlapping to avoid the extra buffer measurement</a:t>
            </a:r>
            <a:endParaRPr lang="en-GB" sz="1200" dirty="0"/>
          </a:p>
        </p:txBody>
      </p:sp>
      <p:sp>
        <p:nvSpPr>
          <p:cNvPr id="2203" name="TextBox 2202"/>
          <p:cNvSpPr txBox="1"/>
          <p:nvPr/>
        </p:nvSpPr>
        <p:spPr>
          <a:xfrm>
            <a:off x="1763688" y="2780928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Problem is that we measure twice the same buffer </a:t>
            </a:r>
            <a:endParaRPr lang="en-GB" sz="1200" dirty="0"/>
          </a:p>
        </p:txBody>
      </p:sp>
      <p:cxnSp>
        <p:nvCxnSpPr>
          <p:cNvPr id="2205" name="Straight Arrow Connector 2204"/>
          <p:cNvCxnSpPr/>
          <p:nvPr/>
        </p:nvCxnSpPr>
        <p:spPr>
          <a:xfrm flipH="1">
            <a:off x="5580112" y="2564904"/>
            <a:ext cx="1368152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13" name="Straight Arrow Connector 2212"/>
          <p:cNvCxnSpPr/>
          <p:nvPr/>
        </p:nvCxnSpPr>
        <p:spPr>
          <a:xfrm flipV="1">
            <a:off x="2771800" y="21328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14" name="Straight Arrow Connector 2213"/>
          <p:cNvCxnSpPr/>
          <p:nvPr/>
        </p:nvCxnSpPr>
        <p:spPr>
          <a:xfrm flipV="1">
            <a:off x="3995936" y="21328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16" name="Straight Connector 2215"/>
          <p:cNvCxnSpPr/>
          <p:nvPr/>
        </p:nvCxnSpPr>
        <p:spPr>
          <a:xfrm>
            <a:off x="827584" y="5445224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8" name="Straight Arrow Connector 2217"/>
          <p:cNvCxnSpPr/>
          <p:nvPr/>
        </p:nvCxnSpPr>
        <p:spPr>
          <a:xfrm>
            <a:off x="827584" y="6381328"/>
            <a:ext cx="64807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9" name="TextBox 2218"/>
          <p:cNvSpPr txBox="1"/>
          <p:nvPr/>
        </p:nvSpPr>
        <p:spPr>
          <a:xfrm>
            <a:off x="6550017" y="630932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67544" y="1340768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611560" y="42930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611560" y="31409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611560" y="37170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611560" y="256490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611560" y="1988840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611560" y="141277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412" name="TextBox 411"/>
          <p:cNvSpPr txBox="1"/>
          <p:nvPr/>
        </p:nvSpPr>
        <p:spPr>
          <a:xfrm>
            <a:off x="2483768" y="836712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collected with buffer </a:t>
            </a:r>
            <a:r>
              <a:rPr lang="en-GB" sz="1200" dirty="0" smtClean="0"/>
              <a:t>optimization</a:t>
            </a:r>
            <a:endParaRPr lang="en-GB" sz="1200" dirty="0"/>
          </a:p>
        </p:txBody>
      </p:sp>
      <p:grpSp>
        <p:nvGrpSpPr>
          <p:cNvPr id="3" name="Group 270"/>
          <p:cNvGrpSpPr/>
          <p:nvPr/>
        </p:nvGrpSpPr>
        <p:grpSpPr>
          <a:xfrm>
            <a:off x="6372200" y="1484784"/>
            <a:ext cx="648072" cy="504056"/>
            <a:chOff x="6948264" y="2924944"/>
            <a:chExt cx="720080" cy="648072"/>
          </a:xfrm>
        </p:grpSpPr>
        <p:grpSp>
          <p:nvGrpSpPr>
            <p:cNvPr id="4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3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5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3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6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30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7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30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276" name="Straight Connector 275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2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2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" name="Group 270"/>
          <p:cNvGrpSpPr/>
          <p:nvPr/>
        </p:nvGrpSpPr>
        <p:grpSpPr>
          <a:xfrm>
            <a:off x="6372200" y="2060848"/>
            <a:ext cx="648072" cy="504056"/>
            <a:chOff x="6948264" y="2924944"/>
            <a:chExt cx="720080" cy="648072"/>
          </a:xfrm>
        </p:grpSpPr>
        <p:grpSp>
          <p:nvGrpSpPr>
            <p:cNvPr id="11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0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2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05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0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4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0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030" name="Straight Connector 102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1" name="Straight Connector 1030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3" name="Straight Connector 103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04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7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03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8" name="Group 270"/>
          <p:cNvGrpSpPr/>
          <p:nvPr/>
        </p:nvGrpSpPr>
        <p:grpSpPr>
          <a:xfrm>
            <a:off x="6372200" y="2636912"/>
            <a:ext cx="648072" cy="504056"/>
            <a:chOff x="6948264" y="2924944"/>
            <a:chExt cx="720080" cy="648072"/>
          </a:xfrm>
        </p:grpSpPr>
        <p:grpSp>
          <p:nvGrpSpPr>
            <p:cNvPr id="19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0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0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0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1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0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2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0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065" name="Straight Connector 1064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6" name="Straight Connector 1065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7" name="Straight Connector 1066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8" name="Straight Connector 1067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07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4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0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31" name="Group 270"/>
          <p:cNvGrpSpPr/>
          <p:nvPr/>
        </p:nvGrpSpPr>
        <p:grpSpPr>
          <a:xfrm>
            <a:off x="6372200" y="3212976"/>
            <a:ext cx="648072" cy="504056"/>
            <a:chOff x="6948264" y="2924944"/>
            <a:chExt cx="720080" cy="648072"/>
          </a:xfrm>
        </p:grpSpPr>
        <p:grpSp>
          <p:nvGrpSpPr>
            <p:cNvPr id="1312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12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13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12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23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1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24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1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100" name="Straight Connector 109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1" name="Straight Connector 1100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2" name="Straight Connector 1101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3" name="Straight Connector 110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34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1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35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1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346" name="Group 270"/>
          <p:cNvGrpSpPr/>
          <p:nvPr/>
        </p:nvGrpSpPr>
        <p:grpSpPr>
          <a:xfrm>
            <a:off x="6372200" y="3789040"/>
            <a:ext cx="648072" cy="504056"/>
            <a:chOff x="6948264" y="2924944"/>
            <a:chExt cx="720080" cy="648072"/>
          </a:xfrm>
        </p:grpSpPr>
        <p:grpSp>
          <p:nvGrpSpPr>
            <p:cNvPr id="1352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1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53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1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54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5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55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135" name="Straight Connector 1134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6" name="Straight Connector 1135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7" name="Straight Connector 1136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8" name="Straight Connector 1137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57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1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58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1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359" name="Group 270"/>
          <p:cNvGrpSpPr/>
          <p:nvPr/>
        </p:nvGrpSpPr>
        <p:grpSpPr>
          <a:xfrm>
            <a:off x="6372200" y="4365104"/>
            <a:ext cx="648072" cy="504056"/>
            <a:chOff x="6948264" y="2924944"/>
            <a:chExt cx="720080" cy="648072"/>
          </a:xfrm>
        </p:grpSpPr>
        <p:grpSp>
          <p:nvGrpSpPr>
            <p:cNvPr id="1360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19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61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19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62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8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64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170" name="Straight Connector 116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1" name="Straight Connector 1170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2" name="Straight Connector 1171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3" name="Straight Connector 117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70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1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71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17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02" name="TextBox 1201"/>
          <p:cNvSpPr txBox="1"/>
          <p:nvPr/>
        </p:nvSpPr>
        <p:spPr>
          <a:xfrm rot="16200000">
            <a:off x="8157627" y="2867709"/>
            <a:ext cx="126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</a:t>
            </a:r>
            <a:endParaRPr lang="en-GB" dirty="0"/>
          </a:p>
        </p:txBody>
      </p:sp>
      <p:grpSp>
        <p:nvGrpSpPr>
          <p:cNvPr id="1372" name="Group 1351"/>
          <p:cNvGrpSpPr/>
          <p:nvPr/>
        </p:nvGrpSpPr>
        <p:grpSpPr>
          <a:xfrm>
            <a:off x="1845700" y="4499828"/>
            <a:ext cx="4094452" cy="369332"/>
            <a:chOff x="1547664" y="4869160"/>
            <a:chExt cx="4094452" cy="369332"/>
          </a:xfrm>
        </p:grpSpPr>
        <p:grpSp>
          <p:nvGrpSpPr>
            <p:cNvPr id="1373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2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80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2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242" name="Rounded Rectangle 1241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381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382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383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231" name="Rounded Rectangle 123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384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394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395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2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220" name="Rounded Rectangle 121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405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213" name="Rounded Rectangle 121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214" name="Oval 121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06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211" name="Rounded Rectangle 121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212" name="Oval 121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22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209" name="Rounded Rectangle 120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210" name="Oval 120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23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433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434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452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4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4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4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4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453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3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3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3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4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36" name="Rounded Rectangle 1335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454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456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3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3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3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3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457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2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2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2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2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25" name="Rounded Rectangle 1324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458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459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1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2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2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2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460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1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1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1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14" name="Rounded Rectangle 1313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461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07" name="Rounded Rectangle 1306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08" name="Oval 1307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463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05" name="Rounded Rectangle 1304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06" name="Oval 1305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469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03" name="Rounded Rectangle 1302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04" name="Oval 1303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345" name="TextBox 1344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470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3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51" name="Rounded Rectangle 1350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471" name="Group 1352"/>
          <p:cNvGrpSpPr/>
          <p:nvPr/>
        </p:nvGrpSpPr>
        <p:grpSpPr>
          <a:xfrm>
            <a:off x="1835696" y="3419708"/>
            <a:ext cx="4094452" cy="369332"/>
            <a:chOff x="1547664" y="4869160"/>
            <a:chExt cx="4094452" cy="369332"/>
          </a:xfrm>
        </p:grpSpPr>
        <p:grpSp>
          <p:nvGrpSpPr>
            <p:cNvPr id="1472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4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479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4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56" name="Rounded Rectangle 1355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480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481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482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435" name="Rounded Rectangle 1434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483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493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494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424" name="Rounded Rectangle 1423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1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420" name="Rounded Rectangle 141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421" name="Oval 1420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2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418" name="Rounded Rectangle 141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419" name="Oval 141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3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416" name="Rounded Rectangle 14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417" name="Oval 14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4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65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66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7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68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407" name="Rounded Rectangle 1406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69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7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7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96" name="Rounded Rectangle 1395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72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7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7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85" name="Rounded Rectangle 1384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75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78" name="Rounded Rectangle 1377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79" name="Oval 1378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76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76" name="Rounded Rectangle 1375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77" name="Oval 1376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77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74" name="Rounded Rectangle 137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75" name="Oval 137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363" name="TextBox 1362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78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3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6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6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65" name="Rounded Rectangle 1364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79" name="Group 1451"/>
          <p:cNvGrpSpPr/>
          <p:nvPr/>
        </p:nvGrpSpPr>
        <p:grpSpPr>
          <a:xfrm>
            <a:off x="1763688" y="4005064"/>
            <a:ext cx="4094452" cy="369332"/>
            <a:chOff x="1547664" y="4869160"/>
            <a:chExt cx="4094452" cy="369332"/>
          </a:xfrm>
        </p:grpSpPr>
        <p:grpSp>
          <p:nvGrpSpPr>
            <p:cNvPr id="180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5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1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5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455" name="Rounded Rectangle 1454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82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83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84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534" name="Rounded Rectangle 1533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85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86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3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87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523" name="Rounded Rectangle 1522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88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519" name="Rounded Rectangle 151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20" name="Oval 151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9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517" name="Rounded Rectangle 151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18" name="Oval 151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0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515" name="Rounded Rectangle 151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16" name="Oval 151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1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504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505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52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52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506" name="Rounded Rectangle 1505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532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53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55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495" name="Rounded Rectangle 1494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552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55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9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9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555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484" name="Rounded Rectangle 1483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556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477" name="Rounded Rectangle 1476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478" name="Oval 1477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557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475" name="Rounded Rectangle 1474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476" name="Oval 1475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558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473" name="Rounded Rectangle 1472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474" name="Oval 1473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462" name="TextBox 1461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559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4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6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464" name="Rounded Rectangle 1463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560" name="Group 1550"/>
          <p:cNvGrpSpPr/>
          <p:nvPr/>
        </p:nvGrpSpPr>
        <p:grpSpPr>
          <a:xfrm>
            <a:off x="1835696" y="2771636"/>
            <a:ext cx="4094452" cy="369332"/>
            <a:chOff x="1547664" y="4869160"/>
            <a:chExt cx="4094452" cy="369332"/>
          </a:xfrm>
        </p:grpSpPr>
        <p:grpSp>
          <p:nvGrpSpPr>
            <p:cNvPr id="1562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6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568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6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554" name="Rounded Rectangle 1553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569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570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71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33" name="Rounded Rectangle 1632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578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579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80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22" name="Rounded Rectangle 1621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581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618" name="Rounded Rectangle 161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19" name="Oval 161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82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616" name="Rounded Rectangle 16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17" name="Oval 16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92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614" name="Rounded Rectangle 161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15" name="Oval 161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93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256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257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58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59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605" name="Rounded Rectangle 1604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260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6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6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594" name="Rounded Rectangle 1593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263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64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65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583" name="Rounded Rectangle 158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266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576" name="Rounded Rectangle 1575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577" name="Oval 1576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267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574" name="Rounded Rectangle 157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575" name="Oval 157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268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572" name="Rounded Rectangle 1571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573" name="Oval 1572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561" name="TextBox 1560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269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5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563" name="Rounded Rectangle 1562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270" name="Group 1649"/>
          <p:cNvGrpSpPr/>
          <p:nvPr/>
        </p:nvGrpSpPr>
        <p:grpSpPr>
          <a:xfrm>
            <a:off x="1835696" y="2195572"/>
            <a:ext cx="4094452" cy="369332"/>
            <a:chOff x="1547664" y="4869160"/>
            <a:chExt cx="4094452" cy="369332"/>
          </a:xfrm>
        </p:grpSpPr>
        <p:grpSp>
          <p:nvGrpSpPr>
            <p:cNvPr id="271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7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72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7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653" name="Rounded Rectangle 1652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273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274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75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732" name="Rounded Rectangle 1731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280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281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603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721" name="Rounded Rectangle 172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04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717" name="Rounded Rectangle 171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18" name="Oval 171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20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715" name="Rounded Rectangle 171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16" name="Oval 171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21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713" name="Rounded Rectangle 171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14" name="Oval 171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31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288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289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9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9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704" name="Rounded Rectangle 1703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292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9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9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9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693" name="Rounded Rectangle 169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295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96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97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8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682" name="Rounded Rectangle 168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314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675" name="Rounded Rectangle 1674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676" name="Oval 1675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316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673" name="Rounded Rectangle 1672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674" name="Oval 1673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318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671" name="Rounded Rectangle 1670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672" name="Oval 1671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660" name="TextBox 1659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319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6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662" name="Rounded Rectangle 1661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632" name="Group 1748"/>
          <p:cNvGrpSpPr/>
          <p:nvPr/>
        </p:nvGrpSpPr>
        <p:grpSpPr>
          <a:xfrm>
            <a:off x="1835696" y="1628800"/>
            <a:ext cx="4094452" cy="369332"/>
            <a:chOff x="1547664" y="4869160"/>
            <a:chExt cx="4094452" cy="369332"/>
          </a:xfrm>
        </p:grpSpPr>
        <p:grpSp>
          <p:nvGrpSpPr>
            <p:cNvPr id="1650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8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651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84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752" name="Rounded Rectangle 1751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652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654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655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831" name="Rounded Rectangle 183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56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657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658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2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820" name="Rounded Rectangle 181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59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816" name="Rounded Rectangle 18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7" name="Oval 18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61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814" name="Rounded Rectangle 181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5" name="Oval 181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67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812" name="Rounded Rectangle 181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3" name="Oval 181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68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669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670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77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8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678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8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803" name="Rounded Rectangle 180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679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8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68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9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792" name="Rounded Rectangle 179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691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92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70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8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781" name="Rounded Rectangle 1780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703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774" name="Rounded Rectangle 177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775" name="Oval 177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719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772" name="Rounded Rectangle 1771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773" name="Oval 1772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720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770" name="Rounded Rectangle 1769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771" name="Oval 1770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759" name="TextBox 1758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384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7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761" name="Rounded Rectangle 1760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cxnSp>
        <p:nvCxnSpPr>
          <p:cNvPr id="1849" name="Straight Arrow Connector 1848"/>
          <p:cNvCxnSpPr/>
          <p:nvPr/>
        </p:nvCxnSpPr>
        <p:spPr>
          <a:xfrm>
            <a:off x="1259632" y="177281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0" name="Straight Arrow Connector 1849"/>
          <p:cNvCxnSpPr/>
          <p:nvPr/>
        </p:nvCxnSpPr>
        <p:spPr>
          <a:xfrm>
            <a:off x="1259632" y="234888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1" name="Straight Arrow Connector 1850"/>
          <p:cNvCxnSpPr/>
          <p:nvPr/>
        </p:nvCxnSpPr>
        <p:spPr>
          <a:xfrm>
            <a:off x="1259632" y="292494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2" name="Straight Arrow Connector 1851"/>
          <p:cNvCxnSpPr/>
          <p:nvPr/>
        </p:nvCxnSpPr>
        <p:spPr>
          <a:xfrm>
            <a:off x="1259632" y="350100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3" name="Straight Arrow Connector 1852"/>
          <p:cNvCxnSpPr/>
          <p:nvPr/>
        </p:nvCxnSpPr>
        <p:spPr>
          <a:xfrm>
            <a:off x="1259632" y="407707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4" name="Straight Arrow Connector 1853"/>
          <p:cNvCxnSpPr/>
          <p:nvPr/>
        </p:nvCxnSpPr>
        <p:spPr>
          <a:xfrm>
            <a:off x="1259632" y="458112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6" name="TextBox 1855"/>
          <p:cNvSpPr txBox="1"/>
          <p:nvPr/>
        </p:nvSpPr>
        <p:spPr>
          <a:xfrm>
            <a:off x="7091528" y="1613992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for A</a:t>
            </a:r>
            <a:endParaRPr lang="en-GB" sz="900" dirty="0"/>
          </a:p>
        </p:txBody>
      </p:sp>
      <p:sp>
        <p:nvSpPr>
          <p:cNvPr id="1857" name="TextBox 1856"/>
          <p:cNvSpPr txBox="1"/>
          <p:nvPr/>
        </p:nvSpPr>
        <p:spPr>
          <a:xfrm>
            <a:off x="7096337" y="2190056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for B</a:t>
            </a:r>
            <a:endParaRPr lang="en-GB" sz="900" dirty="0"/>
          </a:p>
        </p:txBody>
      </p:sp>
      <p:sp>
        <p:nvSpPr>
          <p:cNvPr id="1858" name="TextBox 1857"/>
          <p:cNvSpPr txBox="1"/>
          <p:nvPr/>
        </p:nvSpPr>
        <p:spPr>
          <a:xfrm>
            <a:off x="7096337" y="2766120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for C</a:t>
            </a:r>
            <a:endParaRPr lang="en-GB" sz="900" dirty="0"/>
          </a:p>
        </p:txBody>
      </p:sp>
      <p:sp>
        <p:nvSpPr>
          <p:cNvPr id="1859" name="TextBox 1858"/>
          <p:cNvSpPr txBox="1"/>
          <p:nvPr/>
        </p:nvSpPr>
        <p:spPr>
          <a:xfrm>
            <a:off x="7101019" y="3342184"/>
            <a:ext cx="12153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for AB</a:t>
            </a:r>
            <a:endParaRPr lang="en-GB" sz="900" dirty="0"/>
          </a:p>
        </p:txBody>
      </p:sp>
      <p:sp>
        <p:nvSpPr>
          <p:cNvPr id="1860" name="TextBox 1859"/>
          <p:cNvSpPr txBox="1"/>
          <p:nvPr/>
        </p:nvSpPr>
        <p:spPr>
          <a:xfrm>
            <a:off x="7092280" y="3918248"/>
            <a:ext cx="1213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for AC</a:t>
            </a:r>
            <a:endParaRPr lang="en-GB" sz="900" dirty="0"/>
          </a:p>
        </p:txBody>
      </p:sp>
      <p:sp>
        <p:nvSpPr>
          <p:cNvPr id="1861" name="TextBox 1860"/>
          <p:cNvSpPr txBox="1"/>
          <p:nvPr/>
        </p:nvSpPr>
        <p:spPr>
          <a:xfrm>
            <a:off x="7092280" y="4494312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for ABC</a:t>
            </a:r>
            <a:endParaRPr lang="en-GB" sz="900" dirty="0"/>
          </a:p>
        </p:txBody>
      </p:sp>
      <p:cxnSp>
        <p:nvCxnSpPr>
          <p:cNvPr id="1863" name="Straight Connector 1862"/>
          <p:cNvCxnSpPr/>
          <p:nvPr/>
        </p:nvCxnSpPr>
        <p:spPr>
          <a:xfrm>
            <a:off x="8388424" y="1484784"/>
            <a:ext cx="0" cy="338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/>
          <p:cNvCxnSpPr/>
          <p:nvPr/>
        </p:nvCxnSpPr>
        <p:spPr>
          <a:xfrm flipH="1">
            <a:off x="7812360" y="148478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6" name="Straight Connector 1865"/>
          <p:cNvCxnSpPr/>
          <p:nvPr/>
        </p:nvCxnSpPr>
        <p:spPr>
          <a:xfrm flipH="1">
            <a:off x="7812360" y="486916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8" name="Straight Connector 1867"/>
          <p:cNvCxnSpPr/>
          <p:nvPr/>
        </p:nvCxnSpPr>
        <p:spPr>
          <a:xfrm>
            <a:off x="8388424" y="306896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9" name="Group 838"/>
          <p:cNvGrpSpPr/>
          <p:nvPr/>
        </p:nvGrpSpPr>
        <p:grpSpPr>
          <a:xfrm>
            <a:off x="5724128" y="2204864"/>
            <a:ext cx="144016" cy="360040"/>
            <a:chOff x="5796136" y="5157192"/>
            <a:chExt cx="144016" cy="360040"/>
          </a:xfrm>
        </p:grpSpPr>
        <p:cxnSp>
          <p:nvCxnSpPr>
            <p:cNvPr id="834" name="Straight Connector 833"/>
            <p:cNvCxnSpPr/>
            <p:nvPr/>
          </p:nvCxnSpPr>
          <p:spPr>
            <a:xfrm>
              <a:off x="5796136" y="5157192"/>
              <a:ext cx="144016" cy="36004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6" name="Straight Connector 835"/>
            <p:cNvCxnSpPr/>
            <p:nvPr/>
          </p:nvCxnSpPr>
          <p:spPr>
            <a:xfrm flipH="1">
              <a:off x="5796136" y="5157192"/>
              <a:ext cx="144016" cy="36004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56" name="Group 855"/>
          <p:cNvGrpSpPr/>
          <p:nvPr/>
        </p:nvGrpSpPr>
        <p:grpSpPr>
          <a:xfrm>
            <a:off x="5724128" y="1628800"/>
            <a:ext cx="144016" cy="360040"/>
            <a:chOff x="5796136" y="5157192"/>
            <a:chExt cx="144016" cy="360040"/>
          </a:xfrm>
        </p:grpSpPr>
        <p:cxnSp>
          <p:nvCxnSpPr>
            <p:cNvPr id="857" name="Straight Connector 856"/>
            <p:cNvCxnSpPr/>
            <p:nvPr/>
          </p:nvCxnSpPr>
          <p:spPr>
            <a:xfrm>
              <a:off x="5796136" y="5157192"/>
              <a:ext cx="144016" cy="36004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8" name="Straight Connector 857"/>
            <p:cNvCxnSpPr/>
            <p:nvPr/>
          </p:nvCxnSpPr>
          <p:spPr>
            <a:xfrm flipH="1">
              <a:off x="5796136" y="5157192"/>
              <a:ext cx="144016" cy="36004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59" name="TextBox 858"/>
          <p:cNvSpPr txBox="1"/>
          <p:nvPr/>
        </p:nvSpPr>
        <p:spPr>
          <a:xfrm>
            <a:off x="304721" y="5373216"/>
            <a:ext cx="8839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Because buffer for macromolecules A, B and C are the same no an extra buffer measurement is necessary between their data collections when measured sequentially</a:t>
            </a:r>
            <a:endParaRPr lang="en-GB" sz="1000" dirty="0"/>
          </a:p>
        </p:txBody>
      </p:sp>
      <p:grpSp>
        <p:nvGrpSpPr>
          <p:cNvPr id="841" name="Group 840"/>
          <p:cNvGrpSpPr/>
          <p:nvPr/>
        </p:nvGrpSpPr>
        <p:grpSpPr>
          <a:xfrm>
            <a:off x="5724128" y="2708920"/>
            <a:ext cx="144016" cy="360040"/>
            <a:chOff x="5796136" y="5157192"/>
            <a:chExt cx="144016" cy="360040"/>
          </a:xfrm>
        </p:grpSpPr>
        <p:cxnSp>
          <p:nvCxnSpPr>
            <p:cNvPr id="842" name="Straight Connector 841"/>
            <p:cNvCxnSpPr/>
            <p:nvPr/>
          </p:nvCxnSpPr>
          <p:spPr>
            <a:xfrm>
              <a:off x="5796136" y="5157192"/>
              <a:ext cx="144016" cy="36004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3" name="Straight Connector 842"/>
            <p:cNvCxnSpPr/>
            <p:nvPr/>
          </p:nvCxnSpPr>
          <p:spPr>
            <a:xfrm flipH="1">
              <a:off x="5796136" y="5157192"/>
              <a:ext cx="144016" cy="36004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2: How does the enzyme function</a:t>
            </a:r>
            <a:endParaRPr lang="en-GB" sz="2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39552" y="83671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P2 will comprises data collections of:</a:t>
            </a:r>
          </a:p>
          <a:p>
            <a:r>
              <a:rPr lang="en-GB" sz="1200" dirty="0" smtClean="0"/>
              <a:t>The </a:t>
            </a:r>
            <a:r>
              <a:rPr lang="en-GB" sz="1200" dirty="0" err="1" smtClean="0"/>
              <a:t>trimeric</a:t>
            </a:r>
            <a:r>
              <a:rPr lang="en-GB" sz="1200" dirty="0" smtClean="0"/>
              <a:t> complex ABC (same conditions as for P1)</a:t>
            </a:r>
          </a:p>
          <a:p>
            <a:r>
              <a:rPr lang="en-GB" sz="1200" dirty="0" smtClean="0"/>
              <a:t>Plus a data collection for each buffer condition (</a:t>
            </a:r>
            <a:r>
              <a:rPr lang="en-GB" sz="1200" dirty="0" err="1" smtClean="0"/>
              <a:t>Ligands</a:t>
            </a:r>
            <a:r>
              <a:rPr lang="en-GB" sz="1200" dirty="0" smtClean="0"/>
              <a:t> and additives required for activity and /or  non hydrolysable homologues to isolate the various stages of the reaction). </a:t>
            </a:r>
          </a:p>
          <a:p>
            <a:endParaRPr lang="en-GB" sz="1200" dirty="0" smtClean="0"/>
          </a:p>
          <a:p>
            <a:r>
              <a:rPr lang="en-GB" sz="1200" dirty="0" smtClean="0"/>
              <a:t>Thus the macromolecule ABC will have an additional  n*3 samples where n is the number of buffer conditions that need to be measured.</a:t>
            </a:r>
            <a:endParaRPr lang="en-GB" sz="1200" dirty="0"/>
          </a:p>
        </p:txBody>
      </p:sp>
      <p:sp>
        <p:nvSpPr>
          <p:cNvPr id="207" name="Rounded Rectangle 206"/>
          <p:cNvSpPr/>
          <p:nvPr/>
        </p:nvSpPr>
        <p:spPr>
          <a:xfrm>
            <a:off x="827584" y="2492896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Oval 207"/>
          <p:cNvSpPr/>
          <p:nvPr/>
        </p:nvSpPr>
        <p:spPr>
          <a:xfrm>
            <a:off x="971600" y="37170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09" name="Oval 208"/>
          <p:cNvSpPr/>
          <p:nvPr/>
        </p:nvSpPr>
        <p:spPr>
          <a:xfrm>
            <a:off x="1331640" y="3140968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10" name="Oval 209"/>
          <p:cNvSpPr/>
          <p:nvPr/>
        </p:nvSpPr>
        <p:spPr>
          <a:xfrm>
            <a:off x="971600" y="3140968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11" name="Oval 210"/>
          <p:cNvSpPr/>
          <p:nvPr/>
        </p:nvSpPr>
        <p:spPr>
          <a:xfrm>
            <a:off x="1115616" y="2852936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12" name="Oval 211"/>
          <p:cNvSpPr/>
          <p:nvPr/>
        </p:nvSpPr>
        <p:spPr>
          <a:xfrm>
            <a:off x="1259632" y="2564904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213" name="Oval 212"/>
          <p:cNvSpPr/>
          <p:nvPr/>
        </p:nvSpPr>
        <p:spPr>
          <a:xfrm>
            <a:off x="899592" y="2564904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cxnSp>
        <p:nvCxnSpPr>
          <p:cNvPr id="214" name="Straight Arrow Connector 213"/>
          <p:cNvCxnSpPr/>
          <p:nvPr/>
        </p:nvCxnSpPr>
        <p:spPr>
          <a:xfrm>
            <a:off x="1547664" y="400506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6804248" y="37890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……………</a:t>
            </a:r>
          </a:p>
        </p:txBody>
      </p:sp>
      <p:sp>
        <p:nvSpPr>
          <p:cNvPr id="221" name="Rounded Rectangle 220"/>
          <p:cNvSpPr/>
          <p:nvPr/>
        </p:nvSpPr>
        <p:spPr>
          <a:xfrm>
            <a:off x="2051720" y="3789040"/>
            <a:ext cx="2088232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B1</a:t>
            </a:r>
            <a:endParaRPr lang="en-GB" sz="1000" dirty="0"/>
          </a:p>
        </p:txBody>
      </p:sp>
      <p:cxnSp>
        <p:nvCxnSpPr>
          <p:cNvPr id="230" name="Straight Connector 229"/>
          <p:cNvCxnSpPr/>
          <p:nvPr/>
        </p:nvCxnSpPr>
        <p:spPr>
          <a:xfrm>
            <a:off x="2267744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2267744" y="328498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V="1">
            <a:off x="2987824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V="1">
            <a:off x="3707904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4860032" y="299695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4499992" y="2708920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Samples</a:t>
            </a:r>
          </a:p>
        </p:txBody>
      </p:sp>
      <p:grpSp>
        <p:nvGrpSpPr>
          <p:cNvPr id="247" name="Group 246"/>
          <p:cNvGrpSpPr/>
          <p:nvPr/>
        </p:nvGrpSpPr>
        <p:grpSpPr>
          <a:xfrm>
            <a:off x="2267744" y="4437112"/>
            <a:ext cx="1512168" cy="432048"/>
            <a:chOff x="2267744" y="5517232"/>
            <a:chExt cx="1512168" cy="432048"/>
          </a:xfrm>
        </p:grpSpPr>
        <p:cxnSp>
          <p:nvCxnSpPr>
            <p:cNvPr id="239" name="Straight Connector 238"/>
            <p:cNvCxnSpPr/>
            <p:nvPr/>
          </p:nvCxnSpPr>
          <p:spPr>
            <a:xfrm flipH="1">
              <a:off x="2267744" y="5733256"/>
              <a:ext cx="151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10800000">
              <a:off x="2267744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0800000" flipV="1">
              <a:off x="3779912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0800000" flipV="1">
              <a:off x="3059832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flipV="1">
              <a:off x="3059832" y="5661248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/>
          <p:cNvSpPr txBox="1"/>
          <p:nvPr/>
        </p:nvSpPr>
        <p:spPr>
          <a:xfrm>
            <a:off x="2339752" y="4941168"/>
            <a:ext cx="150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Buffers Conditions c1</a:t>
            </a:r>
          </a:p>
        </p:txBody>
      </p:sp>
      <p:sp>
        <p:nvSpPr>
          <p:cNvPr id="256" name="Rounded Rectangle 255"/>
          <p:cNvSpPr/>
          <p:nvPr/>
        </p:nvSpPr>
        <p:spPr>
          <a:xfrm>
            <a:off x="4644008" y="3789040"/>
            <a:ext cx="1944216" cy="5040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B2</a:t>
            </a:r>
            <a:endParaRPr lang="en-GB" sz="1000" dirty="0"/>
          </a:p>
        </p:txBody>
      </p:sp>
      <p:grpSp>
        <p:nvGrpSpPr>
          <p:cNvPr id="262" name="Group 261"/>
          <p:cNvGrpSpPr/>
          <p:nvPr/>
        </p:nvGrpSpPr>
        <p:grpSpPr>
          <a:xfrm>
            <a:off x="4860032" y="4437112"/>
            <a:ext cx="1512168" cy="432048"/>
            <a:chOff x="2267744" y="5517232"/>
            <a:chExt cx="1512168" cy="432048"/>
          </a:xfrm>
        </p:grpSpPr>
        <p:cxnSp>
          <p:nvCxnSpPr>
            <p:cNvPr id="263" name="Straight Connector 262"/>
            <p:cNvCxnSpPr/>
            <p:nvPr/>
          </p:nvCxnSpPr>
          <p:spPr>
            <a:xfrm flipH="1">
              <a:off x="2267744" y="5733256"/>
              <a:ext cx="151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0800000">
              <a:off x="2267744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0800000" flipV="1">
              <a:off x="3779912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10800000" flipV="1">
              <a:off x="3059832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3059832" y="5661248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9" name="TextBox 268"/>
          <p:cNvSpPr txBox="1"/>
          <p:nvPr/>
        </p:nvSpPr>
        <p:spPr>
          <a:xfrm>
            <a:off x="4860032" y="4941168"/>
            <a:ext cx="150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Buffers Conditions c2</a:t>
            </a:r>
          </a:p>
        </p:txBody>
      </p:sp>
      <p:cxnSp>
        <p:nvCxnSpPr>
          <p:cNvPr id="270" name="Straight Connector 269"/>
          <p:cNvCxnSpPr/>
          <p:nvPr/>
        </p:nvCxnSpPr>
        <p:spPr>
          <a:xfrm flipV="1">
            <a:off x="4860032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V="1">
            <a:off x="5580112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V="1">
            <a:off x="6300192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/>
          <p:nvPr/>
        </p:nvCxnSpPr>
        <p:spPr>
          <a:xfrm>
            <a:off x="1547664" y="278092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1979712" y="2636912"/>
            <a:ext cx="1335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 measurements</a:t>
            </a: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2195736" y="3717032"/>
            <a:ext cx="216024" cy="2160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9" name="Oval 58"/>
          <p:cNvSpPr/>
          <p:nvPr/>
        </p:nvSpPr>
        <p:spPr>
          <a:xfrm>
            <a:off x="2915816" y="3717032"/>
            <a:ext cx="216024" cy="2160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0" name="Oval 59"/>
          <p:cNvSpPr/>
          <p:nvPr/>
        </p:nvSpPr>
        <p:spPr>
          <a:xfrm>
            <a:off x="3563888" y="3717032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2" name="Oval 61"/>
          <p:cNvSpPr/>
          <p:nvPr/>
        </p:nvSpPr>
        <p:spPr>
          <a:xfrm>
            <a:off x="4788024" y="3717032"/>
            <a:ext cx="216024" cy="2160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5" name="Oval 64"/>
          <p:cNvSpPr/>
          <p:nvPr/>
        </p:nvSpPr>
        <p:spPr>
          <a:xfrm>
            <a:off x="5508104" y="3717032"/>
            <a:ext cx="216024" cy="2160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7" name="Oval 66"/>
          <p:cNvSpPr/>
          <p:nvPr/>
        </p:nvSpPr>
        <p:spPr>
          <a:xfrm>
            <a:off x="6156176" y="3717032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2411760" y="5301208"/>
            <a:ext cx="1628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ABC_B1_10_4C</a:t>
            </a:r>
          </a:p>
          <a:p>
            <a:r>
              <a:rPr lang="en-US" dirty="0" smtClean="0"/>
              <a:t>ABC_B1_30_4C</a:t>
            </a:r>
          </a:p>
          <a:p>
            <a:r>
              <a:rPr lang="en-US" dirty="0" smtClean="0"/>
              <a:t>ABC_B1_50_4C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4788024" y="5301208"/>
            <a:ext cx="1745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ABC_B2_10_10C</a:t>
            </a:r>
          </a:p>
          <a:p>
            <a:r>
              <a:rPr lang="en-US" dirty="0" smtClean="0"/>
              <a:t>ABC_B2_30_10C</a:t>
            </a:r>
          </a:p>
          <a:p>
            <a:r>
              <a:rPr lang="en-US" dirty="0" smtClean="0"/>
              <a:t>ABC_B2_50_10C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67544" y="1340768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2: How does the enzyme function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611560" y="42930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611560" y="3717032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611560" y="3140968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611560" y="2564904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611560" y="1988840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611560" y="1412776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12" name="TextBox 411"/>
          <p:cNvSpPr txBox="1"/>
          <p:nvPr/>
        </p:nvSpPr>
        <p:spPr>
          <a:xfrm>
            <a:off x="3563888" y="692696"/>
            <a:ext cx="159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Measurements</a:t>
            </a:r>
            <a:endParaRPr lang="en-GB" dirty="0"/>
          </a:p>
        </p:txBody>
      </p:sp>
      <p:grpSp>
        <p:nvGrpSpPr>
          <p:cNvPr id="538" name="Group 537"/>
          <p:cNvGrpSpPr/>
          <p:nvPr/>
        </p:nvGrpSpPr>
        <p:grpSpPr>
          <a:xfrm>
            <a:off x="1173833" y="3752645"/>
            <a:ext cx="7502623" cy="1044507"/>
            <a:chOff x="1115616" y="1988840"/>
            <a:chExt cx="7502623" cy="1044507"/>
          </a:xfrm>
        </p:grpSpPr>
        <p:cxnSp>
          <p:nvCxnSpPr>
            <p:cNvPr id="316" name="Straight Arrow Connector 315"/>
            <p:cNvCxnSpPr/>
            <p:nvPr/>
          </p:nvCxnSpPr>
          <p:spPr>
            <a:xfrm>
              <a:off x="1115616" y="2780928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8" name="Group 417"/>
            <p:cNvGrpSpPr/>
            <p:nvPr/>
          </p:nvGrpSpPr>
          <p:grpSpPr>
            <a:xfrm>
              <a:off x="1907704" y="2708920"/>
              <a:ext cx="1741983" cy="324427"/>
              <a:chOff x="1907704" y="2708920"/>
              <a:chExt cx="1741983" cy="324427"/>
            </a:xfrm>
          </p:grpSpPr>
          <p:grpSp>
            <p:nvGrpSpPr>
              <p:cNvPr id="18" name="Group 147"/>
              <p:cNvGrpSpPr/>
              <p:nvPr/>
            </p:nvGrpSpPr>
            <p:grpSpPr>
              <a:xfrm>
                <a:off x="3419872" y="2708920"/>
                <a:ext cx="229815" cy="324427"/>
                <a:chOff x="251520" y="2780928"/>
                <a:chExt cx="741462" cy="1332539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5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351" name="Rounded Rectangle 350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296" name="Group 331"/>
              <p:cNvGrpSpPr/>
              <p:nvPr/>
            </p:nvGrpSpPr>
            <p:grpSpPr>
              <a:xfrm>
                <a:off x="1907704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297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375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1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1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376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3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388" name="Rounded Rectangle 387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318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33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36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7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7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7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33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33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4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4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6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336" name="Rounded Rectangle 335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319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32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32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2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3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3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32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32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2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2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2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323" name="Rounded Rectangle 32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</p:grpSp>
        <p:grpSp>
          <p:nvGrpSpPr>
            <p:cNvPr id="419" name="Group 418"/>
            <p:cNvGrpSpPr/>
            <p:nvPr/>
          </p:nvGrpSpPr>
          <p:grpSpPr>
            <a:xfrm>
              <a:off x="3851920" y="2708920"/>
              <a:ext cx="1741983" cy="324427"/>
              <a:chOff x="1907704" y="2708920"/>
              <a:chExt cx="1741983" cy="324427"/>
            </a:xfrm>
          </p:grpSpPr>
          <p:grpSp>
            <p:nvGrpSpPr>
              <p:cNvPr id="420" name="Group 147"/>
              <p:cNvGrpSpPr/>
              <p:nvPr/>
            </p:nvGrpSpPr>
            <p:grpSpPr>
              <a:xfrm>
                <a:off x="3419872" y="2708920"/>
                <a:ext cx="229815" cy="324427"/>
                <a:chOff x="251520" y="2780928"/>
                <a:chExt cx="741462" cy="1332539"/>
              </a:xfrm>
            </p:grpSpPr>
            <p:grpSp>
              <p:nvGrpSpPr>
                <p:cNvPr id="461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6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62" name="Rounded Rectangle 461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421" name="Group 331"/>
              <p:cNvGrpSpPr/>
              <p:nvPr/>
            </p:nvGrpSpPr>
            <p:grpSpPr>
              <a:xfrm>
                <a:off x="1907704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422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49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5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5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5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6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50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5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5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5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5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452" name="Rounded Rectangle 45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423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37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4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38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4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440" name="Rounded Rectangle 439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424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25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3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26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2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428" name="Rounded Rectangle 427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</p:grpSp>
        <p:grpSp>
          <p:nvGrpSpPr>
            <p:cNvPr id="467" name="Group 466"/>
            <p:cNvGrpSpPr/>
            <p:nvPr/>
          </p:nvGrpSpPr>
          <p:grpSpPr>
            <a:xfrm>
              <a:off x="6876256" y="2708920"/>
              <a:ext cx="1741983" cy="324427"/>
              <a:chOff x="1907704" y="2708920"/>
              <a:chExt cx="1741983" cy="324427"/>
            </a:xfrm>
          </p:grpSpPr>
          <p:grpSp>
            <p:nvGrpSpPr>
              <p:cNvPr id="468" name="Group 147"/>
              <p:cNvGrpSpPr/>
              <p:nvPr/>
            </p:nvGrpSpPr>
            <p:grpSpPr>
              <a:xfrm>
                <a:off x="3419872" y="2708920"/>
                <a:ext cx="229815" cy="324427"/>
                <a:chOff x="251520" y="2780928"/>
                <a:chExt cx="741462" cy="1332539"/>
              </a:xfrm>
            </p:grpSpPr>
            <p:grpSp>
              <p:nvGrpSpPr>
                <p:cNvPr id="509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1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10" name="Rounded Rectangle 509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469" name="Group 331"/>
              <p:cNvGrpSpPr/>
              <p:nvPr/>
            </p:nvGrpSpPr>
            <p:grpSpPr>
              <a:xfrm>
                <a:off x="1907704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470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97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5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98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5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500" name="Rounded Rectangle 499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471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85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9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86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488" name="Rounded Rectangle 487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472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7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8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8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8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7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7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7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7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8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476" name="Rounded Rectangle 475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</p:grpSp>
        <p:sp>
          <p:nvSpPr>
            <p:cNvPr id="515" name="TextBox 514"/>
            <p:cNvSpPr txBox="1"/>
            <p:nvPr/>
          </p:nvSpPr>
          <p:spPr>
            <a:xfrm>
              <a:off x="5940152" y="2636912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…..</a:t>
              </a:r>
              <a:endParaRPr lang="en-GB" dirty="0"/>
            </a:p>
          </p:txBody>
        </p:sp>
        <p:grpSp>
          <p:nvGrpSpPr>
            <p:cNvPr id="525" name="Group 524"/>
            <p:cNvGrpSpPr/>
            <p:nvPr/>
          </p:nvGrpSpPr>
          <p:grpSpPr>
            <a:xfrm>
              <a:off x="1979712" y="1988840"/>
              <a:ext cx="1584176" cy="648072"/>
              <a:chOff x="1979712" y="1988840"/>
              <a:chExt cx="1584176" cy="648072"/>
            </a:xfrm>
          </p:grpSpPr>
          <p:cxnSp>
            <p:nvCxnSpPr>
              <p:cNvPr id="517" name="Straight Connector 516"/>
              <p:cNvCxnSpPr/>
              <p:nvPr/>
            </p:nvCxnSpPr>
            <p:spPr>
              <a:xfrm>
                <a:off x="1979712" y="2492896"/>
                <a:ext cx="15841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1979712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3563888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 flipV="1">
                <a:off x="2771800" y="2276872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4" name="TextBox 523"/>
              <p:cNvSpPr txBox="1"/>
              <p:nvPr/>
            </p:nvSpPr>
            <p:spPr>
              <a:xfrm>
                <a:off x="2051720" y="1988840"/>
                <a:ext cx="13658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Buffer conditions 1</a:t>
                </a:r>
                <a:endParaRPr lang="en-GB" sz="1200" dirty="0"/>
              </a:p>
            </p:txBody>
          </p:sp>
        </p:grpSp>
        <p:grpSp>
          <p:nvGrpSpPr>
            <p:cNvPr id="526" name="Group 525"/>
            <p:cNvGrpSpPr/>
            <p:nvPr/>
          </p:nvGrpSpPr>
          <p:grpSpPr>
            <a:xfrm>
              <a:off x="3923928" y="1988840"/>
              <a:ext cx="1584176" cy="648072"/>
              <a:chOff x="1979712" y="1988840"/>
              <a:chExt cx="1584176" cy="648072"/>
            </a:xfrm>
          </p:grpSpPr>
          <p:cxnSp>
            <p:nvCxnSpPr>
              <p:cNvPr id="527" name="Straight Connector 526"/>
              <p:cNvCxnSpPr/>
              <p:nvPr/>
            </p:nvCxnSpPr>
            <p:spPr>
              <a:xfrm>
                <a:off x="1979712" y="2492896"/>
                <a:ext cx="15841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/>
              <p:cNvCxnSpPr/>
              <p:nvPr/>
            </p:nvCxnSpPr>
            <p:spPr>
              <a:xfrm>
                <a:off x="1979712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/>
              <p:cNvCxnSpPr/>
              <p:nvPr/>
            </p:nvCxnSpPr>
            <p:spPr>
              <a:xfrm>
                <a:off x="3563888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/>
              <p:cNvCxnSpPr/>
              <p:nvPr/>
            </p:nvCxnSpPr>
            <p:spPr>
              <a:xfrm flipV="1">
                <a:off x="2771800" y="2276872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1" name="TextBox 530"/>
              <p:cNvSpPr txBox="1"/>
              <p:nvPr/>
            </p:nvSpPr>
            <p:spPr>
              <a:xfrm>
                <a:off x="2051720" y="1988840"/>
                <a:ext cx="13658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Buffer conditions 2</a:t>
                </a:r>
                <a:endParaRPr lang="en-GB" sz="1200" dirty="0"/>
              </a:p>
            </p:txBody>
          </p:sp>
        </p:grpSp>
        <p:grpSp>
          <p:nvGrpSpPr>
            <p:cNvPr id="532" name="Group 531"/>
            <p:cNvGrpSpPr/>
            <p:nvPr/>
          </p:nvGrpSpPr>
          <p:grpSpPr>
            <a:xfrm>
              <a:off x="6948264" y="1988840"/>
              <a:ext cx="1584176" cy="648072"/>
              <a:chOff x="1979712" y="1988840"/>
              <a:chExt cx="1584176" cy="648072"/>
            </a:xfrm>
          </p:grpSpPr>
          <p:cxnSp>
            <p:nvCxnSpPr>
              <p:cNvPr id="533" name="Straight Connector 532"/>
              <p:cNvCxnSpPr/>
              <p:nvPr/>
            </p:nvCxnSpPr>
            <p:spPr>
              <a:xfrm>
                <a:off x="1979712" y="2492896"/>
                <a:ext cx="15841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>
                <a:off x="1979712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/>
              <p:cNvCxnSpPr/>
              <p:nvPr/>
            </p:nvCxnSpPr>
            <p:spPr>
              <a:xfrm>
                <a:off x="3563888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/>
              <p:cNvCxnSpPr/>
              <p:nvPr/>
            </p:nvCxnSpPr>
            <p:spPr>
              <a:xfrm flipV="1">
                <a:off x="2771800" y="2276872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7" name="TextBox 536"/>
              <p:cNvSpPr txBox="1"/>
              <p:nvPr/>
            </p:nvSpPr>
            <p:spPr>
              <a:xfrm>
                <a:off x="2051720" y="1988840"/>
                <a:ext cx="13658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Buffer conditions 3</a:t>
                </a:r>
                <a:endParaRPr lang="en-GB" sz="1200" dirty="0"/>
              </a:p>
            </p:txBody>
          </p:sp>
        </p:grpSp>
      </p:grpSp>
      <p:grpSp>
        <p:nvGrpSpPr>
          <p:cNvPr id="542" name="Group 541"/>
          <p:cNvGrpSpPr/>
          <p:nvPr/>
        </p:nvGrpSpPr>
        <p:grpSpPr>
          <a:xfrm>
            <a:off x="2231752" y="4473128"/>
            <a:ext cx="108000" cy="108000"/>
            <a:chOff x="2087736" y="2771636"/>
            <a:chExt cx="108000" cy="108000"/>
          </a:xfrm>
        </p:grpSpPr>
        <p:sp>
          <p:nvSpPr>
            <p:cNvPr id="540" name="Rounded Rectangle 539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41" name="Oval 540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543" name="Rounded Rectangle 542"/>
          <p:cNvSpPr/>
          <p:nvPr/>
        </p:nvSpPr>
        <p:spPr>
          <a:xfrm>
            <a:off x="2771800" y="4497128"/>
            <a:ext cx="108000" cy="84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44" name="Oval 543"/>
          <p:cNvSpPr/>
          <p:nvPr/>
        </p:nvSpPr>
        <p:spPr>
          <a:xfrm>
            <a:off x="2798800" y="4473128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45" name="Rounded Rectangle 544"/>
          <p:cNvSpPr/>
          <p:nvPr/>
        </p:nvSpPr>
        <p:spPr>
          <a:xfrm>
            <a:off x="3275856" y="4497128"/>
            <a:ext cx="108000" cy="84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46" name="Oval 545"/>
          <p:cNvSpPr/>
          <p:nvPr/>
        </p:nvSpPr>
        <p:spPr>
          <a:xfrm>
            <a:off x="3302856" y="4473128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53" name="Rounded Rectangle 552"/>
          <p:cNvSpPr/>
          <p:nvPr/>
        </p:nvSpPr>
        <p:spPr>
          <a:xfrm>
            <a:off x="4211960" y="4461112"/>
            <a:ext cx="108000" cy="84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54" name="Oval 553"/>
          <p:cNvSpPr/>
          <p:nvPr/>
        </p:nvSpPr>
        <p:spPr>
          <a:xfrm>
            <a:off x="4238960" y="4437112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56" name="Rounded Rectangle 555"/>
          <p:cNvSpPr/>
          <p:nvPr/>
        </p:nvSpPr>
        <p:spPr>
          <a:xfrm>
            <a:off x="4716016" y="4461112"/>
            <a:ext cx="108000" cy="84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57" name="Oval 556"/>
          <p:cNvSpPr/>
          <p:nvPr/>
        </p:nvSpPr>
        <p:spPr>
          <a:xfrm>
            <a:off x="4743016" y="4437112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59" name="Rounded Rectangle 558"/>
          <p:cNvSpPr/>
          <p:nvPr/>
        </p:nvSpPr>
        <p:spPr>
          <a:xfrm>
            <a:off x="5220072" y="4461112"/>
            <a:ext cx="108000" cy="84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60" name="Oval 559"/>
          <p:cNvSpPr/>
          <p:nvPr/>
        </p:nvSpPr>
        <p:spPr>
          <a:xfrm>
            <a:off x="5247072" y="4437112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62" name="Rounded Rectangle 561"/>
          <p:cNvSpPr/>
          <p:nvPr/>
        </p:nvSpPr>
        <p:spPr>
          <a:xfrm>
            <a:off x="7236296" y="4461112"/>
            <a:ext cx="108000" cy="84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63" name="Oval 562"/>
          <p:cNvSpPr/>
          <p:nvPr/>
        </p:nvSpPr>
        <p:spPr>
          <a:xfrm>
            <a:off x="7263296" y="4437112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65" name="Rounded Rectangle 564"/>
          <p:cNvSpPr/>
          <p:nvPr/>
        </p:nvSpPr>
        <p:spPr>
          <a:xfrm>
            <a:off x="7740352" y="4461112"/>
            <a:ext cx="108000" cy="84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66" name="Oval 565"/>
          <p:cNvSpPr/>
          <p:nvPr/>
        </p:nvSpPr>
        <p:spPr>
          <a:xfrm>
            <a:off x="7767352" y="4437112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68" name="Rounded Rectangle 567"/>
          <p:cNvSpPr/>
          <p:nvPr/>
        </p:nvSpPr>
        <p:spPr>
          <a:xfrm>
            <a:off x="8244408" y="4461112"/>
            <a:ext cx="108000" cy="84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69" name="Oval 568"/>
          <p:cNvSpPr/>
          <p:nvPr/>
        </p:nvSpPr>
        <p:spPr>
          <a:xfrm>
            <a:off x="8271408" y="4437112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Visual Data Model Draft for </a:t>
            </a:r>
            <a:r>
              <a:rPr lang="en-US" sz="2400" dirty="0" err="1" smtClean="0"/>
              <a:t>DataCollection</a:t>
            </a:r>
            <a:endParaRPr lang="en-GB" sz="2400" dirty="0"/>
          </a:p>
        </p:txBody>
      </p:sp>
      <p:sp>
        <p:nvSpPr>
          <p:cNvPr id="310" name="TextBox 309"/>
          <p:cNvSpPr txBox="1"/>
          <p:nvPr/>
        </p:nvSpPr>
        <p:spPr>
          <a:xfrm>
            <a:off x="2051720" y="378904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</a:t>
            </a:r>
            <a:endParaRPr lang="en-GB" dirty="0"/>
          </a:p>
        </p:txBody>
      </p:sp>
      <p:cxnSp>
        <p:nvCxnSpPr>
          <p:cNvPr id="312" name="Straight Connector 311"/>
          <p:cNvCxnSpPr/>
          <p:nvPr/>
        </p:nvCxnSpPr>
        <p:spPr>
          <a:xfrm flipV="1">
            <a:off x="971600" y="2636912"/>
            <a:ext cx="79208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971600" y="3068960"/>
            <a:ext cx="1224136" cy="1791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/>
          <p:cNvSpPr txBox="1"/>
          <p:nvPr/>
        </p:nvSpPr>
        <p:spPr>
          <a:xfrm rot="16200000">
            <a:off x="2006549" y="5930840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Series</a:t>
            </a:r>
            <a:endParaRPr lang="en-GB" sz="900" dirty="0"/>
          </a:p>
        </p:txBody>
      </p:sp>
      <p:sp>
        <p:nvSpPr>
          <p:cNvPr id="331" name="TextBox 330"/>
          <p:cNvSpPr txBox="1"/>
          <p:nvPr/>
        </p:nvSpPr>
        <p:spPr>
          <a:xfrm rot="16200000">
            <a:off x="421992" y="5850817"/>
            <a:ext cx="8980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</a:t>
            </a:r>
            <a:endParaRPr lang="en-GB" sz="900" dirty="0"/>
          </a:p>
        </p:txBody>
      </p:sp>
      <p:sp>
        <p:nvSpPr>
          <p:cNvPr id="333" name="TextBox 332"/>
          <p:cNvSpPr txBox="1"/>
          <p:nvPr/>
        </p:nvSpPr>
        <p:spPr>
          <a:xfrm rot="16200000">
            <a:off x="3566806" y="6143277"/>
            <a:ext cx="369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Run</a:t>
            </a:r>
            <a:endParaRPr lang="en-GB" sz="900" dirty="0"/>
          </a:p>
        </p:txBody>
      </p:sp>
      <p:sp>
        <p:nvSpPr>
          <p:cNvPr id="334" name="TextBox 333"/>
          <p:cNvSpPr txBox="1"/>
          <p:nvPr/>
        </p:nvSpPr>
        <p:spPr>
          <a:xfrm rot="16200000">
            <a:off x="4013956" y="6072999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Frame</a:t>
            </a:r>
          </a:p>
        </p:txBody>
      </p:sp>
      <p:cxnSp>
        <p:nvCxnSpPr>
          <p:cNvPr id="336" name="Straight Connector 335"/>
          <p:cNvCxnSpPr/>
          <p:nvPr/>
        </p:nvCxnSpPr>
        <p:spPr>
          <a:xfrm>
            <a:off x="539552" y="6525344"/>
            <a:ext cx="39604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1115616" y="5085184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2411760" y="5445224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 flipV="1">
            <a:off x="539552" y="5085184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1979712" y="5445224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V="1">
            <a:off x="3491880" y="587727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V="1">
            <a:off x="3923928" y="587727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V="1">
            <a:off x="4499992" y="587727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Slide Number Placeholder 1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18</a:t>
            </a:fld>
            <a:endParaRPr lang="en-GB"/>
          </a:p>
        </p:txBody>
      </p:sp>
      <p:grpSp>
        <p:nvGrpSpPr>
          <p:cNvPr id="179" name="Group 270"/>
          <p:cNvGrpSpPr/>
          <p:nvPr/>
        </p:nvGrpSpPr>
        <p:grpSpPr>
          <a:xfrm>
            <a:off x="323528" y="2780928"/>
            <a:ext cx="648072" cy="504056"/>
            <a:chOff x="6948264" y="2924944"/>
            <a:chExt cx="720080" cy="648072"/>
          </a:xfrm>
        </p:grpSpPr>
        <p:grpSp>
          <p:nvGrpSpPr>
            <p:cNvPr id="180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2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1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2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2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20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3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84" name="Straight Connector 183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8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9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9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407" name="Group 406"/>
          <p:cNvGrpSpPr/>
          <p:nvPr/>
        </p:nvGrpSpPr>
        <p:grpSpPr>
          <a:xfrm>
            <a:off x="1805930" y="692696"/>
            <a:ext cx="2638914" cy="3240360"/>
            <a:chOff x="1733922" y="692696"/>
            <a:chExt cx="2638914" cy="3240360"/>
          </a:xfrm>
        </p:grpSpPr>
        <p:cxnSp>
          <p:nvCxnSpPr>
            <p:cNvPr id="124" name="Straight Connector 123"/>
            <p:cNvCxnSpPr/>
            <p:nvPr/>
          </p:nvCxnSpPr>
          <p:spPr>
            <a:xfrm flipV="1">
              <a:off x="2267744" y="1244757"/>
              <a:ext cx="1008112" cy="12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2267744" y="2180861"/>
              <a:ext cx="1008112" cy="276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2267744" y="2456892"/>
              <a:ext cx="1008112" cy="1092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Group 216"/>
            <p:cNvGrpSpPr/>
            <p:nvPr/>
          </p:nvGrpSpPr>
          <p:grpSpPr>
            <a:xfrm>
              <a:off x="1733922" y="2448119"/>
              <a:ext cx="461814" cy="188793"/>
              <a:chOff x="251520" y="3356992"/>
              <a:chExt cx="2469654" cy="756475"/>
            </a:xfrm>
          </p:grpSpPr>
          <p:grpSp>
            <p:nvGrpSpPr>
              <p:cNvPr id="21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1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20" name="Group 28"/>
              <p:cNvGrpSpPr/>
              <p:nvPr/>
            </p:nvGrpSpPr>
            <p:grpSpPr>
              <a:xfrm>
                <a:off x="1979712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54" name="Group 253"/>
            <p:cNvGrpSpPr/>
            <p:nvPr/>
          </p:nvGrpSpPr>
          <p:grpSpPr>
            <a:xfrm>
              <a:off x="3331004" y="1700808"/>
              <a:ext cx="1024972" cy="864096"/>
              <a:chOff x="3203848" y="764704"/>
              <a:chExt cx="1024972" cy="864096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3203848" y="1124744"/>
                <a:ext cx="237406" cy="252419"/>
                <a:chOff x="251520" y="1628800"/>
                <a:chExt cx="741462" cy="756475"/>
              </a:xfrm>
            </p:grpSpPr>
            <p:pic>
              <p:nvPicPr>
                <p:cNvPr id="2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2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764704"/>
                <a:ext cx="169398" cy="174239"/>
              </a:xfrm>
              <a:prstGeom prst="rect">
                <a:avLst/>
              </a:prstGeom>
              <a:noFill/>
            </p:spPr>
          </p:pic>
          <p:cxnSp>
            <p:nvCxnSpPr>
              <p:cNvPr id="243" name="Straight Connector 242"/>
              <p:cNvCxnSpPr/>
              <p:nvPr/>
            </p:nvCxnSpPr>
            <p:spPr>
              <a:xfrm flipV="1">
                <a:off x="3491880" y="908720"/>
                <a:ext cx="432048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022513"/>
                <a:ext cx="169398" cy="174239"/>
              </a:xfrm>
              <a:prstGeom prst="rect">
                <a:avLst/>
              </a:prstGeom>
              <a:noFill/>
            </p:spPr>
          </p:pic>
          <p:pic>
            <p:nvPicPr>
              <p:cNvPr id="2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454561"/>
                <a:ext cx="169398" cy="174239"/>
              </a:xfrm>
              <a:prstGeom prst="rect">
                <a:avLst/>
              </a:prstGeom>
              <a:noFill/>
            </p:spPr>
          </p:pic>
          <p:sp>
            <p:nvSpPr>
              <p:cNvPr id="247" name="TextBox 246"/>
              <p:cNvSpPr txBox="1"/>
              <p:nvPr/>
            </p:nvSpPr>
            <p:spPr>
              <a:xfrm>
                <a:off x="3923928" y="1196752"/>
                <a:ext cx="3048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….</a:t>
                </a:r>
                <a:endParaRPr lang="en-GB" sz="1000" dirty="0"/>
              </a:p>
            </p:txBody>
          </p:sp>
          <p:cxnSp>
            <p:nvCxnSpPr>
              <p:cNvPr id="249" name="Straight Connector 248"/>
              <p:cNvCxnSpPr/>
              <p:nvPr/>
            </p:nvCxnSpPr>
            <p:spPr>
              <a:xfrm flipV="1">
                <a:off x="3491880" y="1124744"/>
                <a:ext cx="432048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>
                <a:endCxn id="246" idx="1"/>
              </p:cNvCxnSpPr>
              <p:nvPr/>
            </p:nvCxnSpPr>
            <p:spPr>
              <a:xfrm>
                <a:off x="3491880" y="1196752"/>
                <a:ext cx="504056" cy="344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/>
            <p:cNvGrpSpPr/>
            <p:nvPr/>
          </p:nvGrpSpPr>
          <p:grpSpPr>
            <a:xfrm>
              <a:off x="3331004" y="692696"/>
              <a:ext cx="1024972" cy="864096"/>
              <a:chOff x="3203848" y="764704"/>
              <a:chExt cx="1024972" cy="864096"/>
            </a:xfrm>
          </p:grpSpPr>
          <p:grpSp>
            <p:nvGrpSpPr>
              <p:cNvPr id="256" name="Group 235"/>
              <p:cNvGrpSpPr/>
              <p:nvPr/>
            </p:nvGrpSpPr>
            <p:grpSpPr>
              <a:xfrm>
                <a:off x="3203848" y="1124744"/>
                <a:ext cx="237406" cy="252419"/>
                <a:chOff x="251520" y="1628800"/>
                <a:chExt cx="741462" cy="756475"/>
              </a:xfrm>
            </p:grpSpPr>
            <p:pic>
              <p:nvPicPr>
                <p:cNvPr id="26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6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6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6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2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764704"/>
                <a:ext cx="169398" cy="174239"/>
              </a:xfrm>
              <a:prstGeom prst="rect">
                <a:avLst/>
              </a:prstGeom>
              <a:noFill/>
            </p:spPr>
          </p:pic>
          <p:cxnSp>
            <p:nvCxnSpPr>
              <p:cNvPr id="258" name="Straight Connector 257"/>
              <p:cNvCxnSpPr/>
              <p:nvPr/>
            </p:nvCxnSpPr>
            <p:spPr>
              <a:xfrm flipV="1">
                <a:off x="3491880" y="908720"/>
                <a:ext cx="432048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022513"/>
                <a:ext cx="169398" cy="174239"/>
              </a:xfrm>
              <a:prstGeom prst="rect">
                <a:avLst/>
              </a:prstGeom>
              <a:noFill/>
            </p:spPr>
          </p:pic>
          <p:pic>
            <p:nvPicPr>
              <p:cNvPr id="2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454561"/>
                <a:ext cx="169398" cy="174239"/>
              </a:xfrm>
              <a:prstGeom prst="rect">
                <a:avLst/>
              </a:prstGeom>
              <a:noFill/>
            </p:spPr>
          </p:pic>
          <p:sp>
            <p:nvSpPr>
              <p:cNvPr id="261" name="TextBox 260"/>
              <p:cNvSpPr txBox="1"/>
              <p:nvPr/>
            </p:nvSpPr>
            <p:spPr>
              <a:xfrm>
                <a:off x="3923928" y="1196752"/>
                <a:ext cx="3048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….</a:t>
                </a:r>
                <a:endParaRPr lang="en-GB" sz="1000" dirty="0"/>
              </a:p>
            </p:txBody>
          </p:sp>
          <p:cxnSp>
            <p:nvCxnSpPr>
              <p:cNvPr id="263" name="Straight Connector 262"/>
              <p:cNvCxnSpPr/>
              <p:nvPr/>
            </p:nvCxnSpPr>
            <p:spPr>
              <a:xfrm flipV="1">
                <a:off x="3491880" y="1124744"/>
                <a:ext cx="432048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>
                <a:endCxn id="260" idx="1"/>
              </p:cNvCxnSpPr>
              <p:nvPr/>
            </p:nvCxnSpPr>
            <p:spPr>
              <a:xfrm>
                <a:off x="3491880" y="1196752"/>
                <a:ext cx="504056" cy="344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/>
            <p:cNvGrpSpPr/>
            <p:nvPr/>
          </p:nvGrpSpPr>
          <p:grpSpPr>
            <a:xfrm>
              <a:off x="3347864" y="3068960"/>
              <a:ext cx="1024972" cy="864096"/>
              <a:chOff x="3203848" y="764704"/>
              <a:chExt cx="1024972" cy="864096"/>
            </a:xfrm>
          </p:grpSpPr>
          <p:grpSp>
            <p:nvGrpSpPr>
              <p:cNvPr id="270" name="Group 235"/>
              <p:cNvGrpSpPr/>
              <p:nvPr/>
            </p:nvGrpSpPr>
            <p:grpSpPr>
              <a:xfrm>
                <a:off x="3203848" y="1124744"/>
                <a:ext cx="237406" cy="252419"/>
                <a:chOff x="251520" y="1628800"/>
                <a:chExt cx="741462" cy="756475"/>
              </a:xfrm>
            </p:grpSpPr>
            <p:pic>
              <p:nvPicPr>
                <p:cNvPr id="31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32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3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3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2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764704"/>
                <a:ext cx="169398" cy="174239"/>
              </a:xfrm>
              <a:prstGeom prst="rect">
                <a:avLst/>
              </a:prstGeom>
              <a:noFill/>
            </p:spPr>
          </p:pic>
          <p:cxnSp>
            <p:nvCxnSpPr>
              <p:cNvPr id="272" name="Straight Connector 271"/>
              <p:cNvCxnSpPr/>
              <p:nvPr/>
            </p:nvCxnSpPr>
            <p:spPr>
              <a:xfrm flipV="1">
                <a:off x="3491880" y="908720"/>
                <a:ext cx="432048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022513"/>
                <a:ext cx="169398" cy="174239"/>
              </a:xfrm>
              <a:prstGeom prst="rect">
                <a:avLst/>
              </a:prstGeom>
              <a:noFill/>
            </p:spPr>
          </p:pic>
          <p:pic>
            <p:nvPicPr>
              <p:cNvPr id="2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454561"/>
                <a:ext cx="169398" cy="174239"/>
              </a:xfrm>
              <a:prstGeom prst="rect">
                <a:avLst/>
              </a:prstGeom>
              <a:noFill/>
            </p:spPr>
          </p:pic>
          <p:sp>
            <p:nvSpPr>
              <p:cNvPr id="311" name="TextBox 310"/>
              <p:cNvSpPr txBox="1"/>
              <p:nvPr/>
            </p:nvSpPr>
            <p:spPr>
              <a:xfrm>
                <a:off x="3923928" y="1196752"/>
                <a:ext cx="3048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….</a:t>
                </a:r>
                <a:endParaRPr lang="en-GB" sz="1000" dirty="0"/>
              </a:p>
            </p:txBody>
          </p:sp>
          <p:cxnSp>
            <p:nvCxnSpPr>
              <p:cNvPr id="313" name="Straight Connector 312"/>
              <p:cNvCxnSpPr/>
              <p:nvPr/>
            </p:nvCxnSpPr>
            <p:spPr>
              <a:xfrm flipV="1">
                <a:off x="3491880" y="1124744"/>
                <a:ext cx="432048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>
                <a:endCxn id="274" idx="1"/>
              </p:cNvCxnSpPr>
              <p:nvPr/>
            </p:nvCxnSpPr>
            <p:spPr>
              <a:xfrm>
                <a:off x="3491880" y="1196752"/>
                <a:ext cx="504056" cy="344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8" name="Group 407"/>
          <p:cNvGrpSpPr/>
          <p:nvPr/>
        </p:nvGrpSpPr>
        <p:grpSpPr>
          <a:xfrm>
            <a:off x="2339752" y="4005064"/>
            <a:ext cx="1440160" cy="1512168"/>
            <a:chOff x="1733922" y="692696"/>
            <a:chExt cx="2638914" cy="3240360"/>
          </a:xfrm>
        </p:grpSpPr>
        <p:cxnSp>
          <p:nvCxnSpPr>
            <p:cNvPr id="409" name="Straight Connector 408"/>
            <p:cNvCxnSpPr/>
            <p:nvPr/>
          </p:nvCxnSpPr>
          <p:spPr>
            <a:xfrm flipV="1">
              <a:off x="2267744" y="1244757"/>
              <a:ext cx="1008112" cy="12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 flipV="1">
              <a:off x="2267744" y="2180861"/>
              <a:ext cx="1008112" cy="276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2267744" y="2456892"/>
              <a:ext cx="1008112" cy="1092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" name="Group 216"/>
            <p:cNvGrpSpPr/>
            <p:nvPr/>
          </p:nvGrpSpPr>
          <p:grpSpPr>
            <a:xfrm>
              <a:off x="1733922" y="2448119"/>
              <a:ext cx="461814" cy="188793"/>
              <a:chOff x="251520" y="3356992"/>
              <a:chExt cx="2469654" cy="756475"/>
            </a:xfrm>
          </p:grpSpPr>
          <p:grpSp>
            <p:nvGrpSpPr>
              <p:cNvPr id="452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46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6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6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6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453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45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6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6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6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454" name="Group 28"/>
              <p:cNvGrpSpPr/>
              <p:nvPr/>
            </p:nvGrpSpPr>
            <p:grpSpPr>
              <a:xfrm>
                <a:off x="1979712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45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5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5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5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413" name="Group 253"/>
            <p:cNvGrpSpPr/>
            <p:nvPr/>
          </p:nvGrpSpPr>
          <p:grpSpPr>
            <a:xfrm>
              <a:off x="3331004" y="1700808"/>
              <a:ext cx="1024972" cy="864096"/>
              <a:chOff x="3203848" y="764704"/>
              <a:chExt cx="1024972" cy="864096"/>
            </a:xfrm>
          </p:grpSpPr>
          <p:grpSp>
            <p:nvGrpSpPr>
              <p:cNvPr id="440" name="Group 235"/>
              <p:cNvGrpSpPr/>
              <p:nvPr/>
            </p:nvGrpSpPr>
            <p:grpSpPr>
              <a:xfrm>
                <a:off x="3203848" y="1124744"/>
                <a:ext cx="237406" cy="252419"/>
                <a:chOff x="251520" y="1628800"/>
                <a:chExt cx="741462" cy="756475"/>
              </a:xfrm>
            </p:grpSpPr>
            <p:pic>
              <p:nvPicPr>
                <p:cNvPr id="44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4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5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5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4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764704"/>
                <a:ext cx="169398" cy="174239"/>
              </a:xfrm>
              <a:prstGeom prst="rect">
                <a:avLst/>
              </a:prstGeom>
              <a:noFill/>
            </p:spPr>
          </p:pic>
          <p:cxnSp>
            <p:nvCxnSpPr>
              <p:cNvPr id="442" name="Straight Connector 441"/>
              <p:cNvCxnSpPr/>
              <p:nvPr/>
            </p:nvCxnSpPr>
            <p:spPr>
              <a:xfrm flipV="1">
                <a:off x="3491880" y="908720"/>
                <a:ext cx="432048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022513"/>
                <a:ext cx="169398" cy="174239"/>
              </a:xfrm>
              <a:prstGeom prst="rect">
                <a:avLst/>
              </a:prstGeom>
              <a:noFill/>
            </p:spPr>
          </p:pic>
          <p:pic>
            <p:nvPicPr>
              <p:cNvPr id="4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454561"/>
                <a:ext cx="169398" cy="174239"/>
              </a:xfrm>
              <a:prstGeom prst="rect">
                <a:avLst/>
              </a:prstGeom>
              <a:noFill/>
            </p:spPr>
          </p:pic>
          <p:sp>
            <p:nvSpPr>
              <p:cNvPr id="445" name="TextBox 444"/>
              <p:cNvSpPr txBox="1"/>
              <p:nvPr/>
            </p:nvSpPr>
            <p:spPr>
              <a:xfrm>
                <a:off x="3923928" y="1196752"/>
                <a:ext cx="3048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….</a:t>
                </a:r>
                <a:endParaRPr lang="en-GB" sz="1000" dirty="0"/>
              </a:p>
            </p:txBody>
          </p:sp>
          <p:cxnSp>
            <p:nvCxnSpPr>
              <p:cNvPr id="446" name="Straight Connector 445"/>
              <p:cNvCxnSpPr/>
              <p:nvPr/>
            </p:nvCxnSpPr>
            <p:spPr>
              <a:xfrm flipV="1">
                <a:off x="3491880" y="1124744"/>
                <a:ext cx="432048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>
                <a:endCxn id="444" idx="1"/>
              </p:cNvCxnSpPr>
              <p:nvPr/>
            </p:nvCxnSpPr>
            <p:spPr>
              <a:xfrm>
                <a:off x="3491880" y="1196752"/>
                <a:ext cx="504056" cy="344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Group 254"/>
            <p:cNvGrpSpPr/>
            <p:nvPr/>
          </p:nvGrpSpPr>
          <p:grpSpPr>
            <a:xfrm>
              <a:off x="3331004" y="692696"/>
              <a:ext cx="1024972" cy="864096"/>
              <a:chOff x="3203848" y="764704"/>
              <a:chExt cx="1024972" cy="864096"/>
            </a:xfrm>
          </p:grpSpPr>
          <p:grpSp>
            <p:nvGrpSpPr>
              <p:cNvPr id="428" name="Group 235"/>
              <p:cNvGrpSpPr/>
              <p:nvPr/>
            </p:nvGrpSpPr>
            <p:grpSpPr>
              <a:xfrm>
                <a:off x="3203848" y="1124744"/>
                <a:ext cx="237406" cy="252419"/>
                <a:chOff x="251520" y="1628800"/>
                <a:chExt cx="741462" cy="756475"/>
              </a:xfrm>
            </p:grpSpPr>
            <p:pic>
              <p:nvPicPr>
                <p:cNvPr id="4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42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764704"/>
                <a:ext cx="169398" cy="174239"/>
              </a:xfrm>
              <a:prstGeom prst="rect">
                <a:avLst/>
              </a:prstGeom>
              <a:noFill/>
            </p:spPr>
          </p:pic>
          <p:cxnSp>
            <p:nvCxnSpPr>
              <p:cNvPr id="430" name="Straight Connector 429"/>
              <p:cNvCxnSpPr/>
              <p:nvPr/>
            </p:nvCxnSpPr>
            <p:spPr>
              <a:xfrm flipV="1">
                <a:off x="3491880" y="908720"/>
                <a:ext cx="432048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022513"/>
                <a:ext cx="169398" cy="174239"/>
              </a:xfrm>
              <a:prstGeom prst="rect">
                <a:avLst/>
              </a:prstGeom>
              <a:noFill/>
            </p:spPr>
          </p:pic>
          <p:pic>
            <p:nvPicPr>
              <p:cNvPr id="43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454561"/>
                <a:ext cx="169398" cy="174239"/>
              </a:xfrm>
              <a:prstGeom prst="rect">
                <a:avLst/>
              </a:prstGeom>
              <a:noFill/>
            </p:spPr>
          </p:pic>
          <p:sp>
            <p:nvSpPr>
              <p:cNvPr id="433" name="TextBox 432"/>
              <p:cNvSpPr txBox="1"/>
              <p:nvPr/>
            </p:nvSpPr>
            <p:spPr>
              <a:xfrm>
                <a:off x="3923928" y="1196752"/>
                <a:ext cx="3048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….</a:t>
                </a:r>
                <a:endParaRPr lang="en-GB" sz="1000" dirty="0"/>
              </a:p>
            </p:txBody>
          </p:sp>
          <p:cxnSp>
            <p:nvCxnSpPr>
              <p:cNvPr id="434" name="Straight Connector 433"/>
              <p:cNvCxnSpPr/>
              <p:nvPr/>
            </p:nvCxnSpPr>
            <p:spPr>
              <a:xfrm flipV="1">
                <a:off x="3491880" y="1124744"/>
                <a:ext cx="432048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>
                <a:endCxn id="432" idx="1"/>
              </p:cNvCxnSpPr>
              <p:nvPr/>
            </p:nvCxnSpPr>
            <p:spPr>
              <a:xfrm>
                <a:off x="3491880" y="1196752"/>
                <a:ext cx="504056" cy="344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5" name="Group 268"/>
            <p:cNvGrpSpPr/>
            <p:nvPr/>
          </p:nvGrpSpPr>
          <p:grpSpPr>
            <a:xfrm>
              <a:off x="3347864" y="3068960"/>
              <a:ext cx="1024972" cy="864096"/>
              <a:chOff x="3203848" y="764704"/>
              <a:chExt cx="1024972" cy="864096"/>
            </a:xfrm>
          </p:grpSpPr>
          <p:grpSp>
            <p:nvGrpSpPr>
              <p:cNvPr id="416" name="Group 235"/>
              <p:cNvGrpSpPr/>
              <p:nvPr/>
            </p:nvGrpSpPr>
            <p:grpSpPr>
              <a:xfrm>
                <a:off x="3203848" y="1124744"/>
                <a:ext cx="237406" cy="252419"/>
                <a:chOff x="251520" y="1628800"/>
                <a:chExt cx="741462" cy="756475"/>
              </a:xfrm>
            </p:grpSpPr>
            <p:pic>
              <p:nvPicPr>
                <p:cNvPr id="4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4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764704"/>
                <a:ext cx="169398" cy="174239"/>
              </a:xfrm>
              <a:prstGeom prst="rect">
                <a:avLst/>
              </a:prstGeom>
              <a:noFill/>
            </p:spPr>
          </p:pic>
          <p:cxnSp>
            <p:nvCxnSpPr>
              <p:cNvPr id="418" name="Straight Connector 417"/>
              <p:cNvCxnSpPr/>
              <p:nvPr/>
            </p:nvCxnSpPr>
            <p:spPr>
              <a:xfrm flipV="1">
                <a:off x="3491880" y="908720"/>
                <a:ext cx="432048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1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022513"/>
                <a:ext cx="169398" cy="174239"/>
              </a:xfrm>
              <a:prstGeom prst="rect">
                <a:avLst/>
              </a:prstGeom>
              <a:noFill/>
            </p:spPr>
          </p:pic>
          <p:pic>
            <p:nvPicPr>
              <p:cNvPr id="42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454561"/>
                <a:ext cx="169398" cy="174239"/>
              </a:xfrm>
              <a:prstGeom prst="rect">
                <a:avLst/>
              </a:prstGeom>
              <a:noFill/>
            </p:spPr>
          </p:pic>
          <p:sp>
            <p:nvSpPr>
              <p:cNvPr id="421" name="TextBox 420"/>
              <p:cNvSpPr txBox="1"/>
              <p:nvPr/>
            </p:nvSpPr>
            <p:spPr>
              <a:xfrm>
                <a:off x="3923928" y="1196752"/>
                <a:ext cx="3048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….</a:t>
                </a:r>
                <a:endParaRPr lang="en-GB" sz="1000" dirty="0"/>
              </a:p>
            </p:txBody>
          </p:sp>
          <p:cxnSp>
            <p:nvCxnSpPr>
              <p:cNvPr id="422" name="Straight Connector 421"/>
              <p:cNvCxnSpPr/>
              <p:nvPr/>
            </p:nvCxnSpPr>
            <p:spPr>
              <a:xfrm flipV="1">
                <a:off x="3491880" y="1124744"/>
                <a:ext cx="432048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/>
              <p:cNvCxnSpPr>
                <a:endCxn id="420" idx="1"/>
              </p:cNvCxnSpPr>
              <p:nvPr/>
            </p:nvCxnSpPr>
            <p:spPr>
              <a:xfrm>
                <a:off x="3491880" y="1196752"/>
                <a:ext cx="504056" cy="344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7" name="TextBox 466"/>
          <p:cNvSpPr txBox="1"/>
          <p:nvPr/>
        </p:nvSpPr>
        <p:spPr>
          <a:xfrm>
            <a:off x="1763688" y="2636912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Series</a:t>
            </a:r>
            <a:endParaRPr lang="en-GB" sz="1000" dirty="0"/>
          </a:p>
        </p:txBody>
      </p:sp>
      <p:sp>
        <p:nvSpPr>
          <p:cNvPr id="468" name="TextBox 467"/>
          <p:cNvSpPr txBox="1"/>
          <p:nvPr/>
        </p:nvSpPr>
        <p:spPr>
          <a:xfrm>
            <a:off x="3347864" y="2348880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Run</a:t>
            </a:r>
            <a:endParaRPr lang="en-GB" sz="1000" dirty="0"/>
          </a:p>
        </p:txBody>
      </p:sp>
      <p:sp>
        <p:nvSpPr>
          <p:cNvPr id="469" name="TextBox 468"/>
          <p:cNvSpPr txBox="1"/>
          <p:nvPr/>
        </p:nvSpPr>
        <p:spPr>
          <a:xfrm>
            <a:off x="3995936" y="2636912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Frame</a:t>
            </a:r>
            <a:endParaRPr lang="en-GB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List of terms related to samples</a:t>
            </a:r>
          </a:p>
          <a:p>
            <a:r>
              <a:rPr lang="en-US" sz="1800" dirty="0" smtClean="0"/>
              <a:t>List of terms related to data Acquisition</a:t>
            </a:r>
          </a:p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Data processing</a:t>
            </a:r>
          </a:p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Shipping</a:t>
            </a:r>
          </a:p>
          <a:p>
            <a:r>
              <a:rPr lang="en-US" sz="1800" dirty="0" smtClean="0"/>
              <a:t>Use cases</a:t>
            </a:r>
          </a:p>
          <a:p>
            <a:pPr lvl="1"/>
            <a:r>
              <a:rPr lang="en-US" sz="1400" dirty="0" smtClean="0"/>
              <a:t>The goal is to determine how the subunits fit together</a:t>
            </a:r>
          </a:p>
          <a:p>
            <a:pPr lvl="1"/>
            <a:r>
              <a:rPr lang="en-US" sz="1400" dirty="0" smtClean="0"/>
              <a:t>The goal is to understand how the protein function</a:t>
            </a: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 rot="5400000">
            <a:off x="4139952" y="2420888"/>
            <a:ext cx="648072" cy="35283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3491880" y="1484784"/>
            <a:ext cx="720080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 of terms related to samples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411760" y="2564904"/>
            <a:ext cx="864096" cy="288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563888" y="2204864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3563888" y="3356992"/>
            <a:ext cx="576064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A*C*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3563888" y="2780928"/>
            <a:ext cx="576064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A*B*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3563888" y="4509120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C*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4427984" y="3933056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D*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3563888" y="1628800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</a:t>
            </a:r>
            <a:endParaRPr lang="en-GB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3131840" y="5085184"/>
            <a:ext cx="128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Complex ‘X’</a:t>
            </a:r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4860032" y="1124744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5220072" y="1124744"/>
            <a:ext cx="1381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=    Macromolecule</a:t>
            </a:r>
            <a:endParaRPr lang="en-GB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4932040" y="2204864"/>
            <a:ext cx="216023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5292080" y="2420888"/>
            <a:ext cx="946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=    Complex</a:t>
            </a:r>
            <a:endParaRPr lang="en-GB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71280" y="3140968"/>
            <a:ext cx="1601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Biological assembly</a:t>
            </a:r>
          </a:p>
          <a:p>
            <a:pPr algn="ctr"/>
            <a:r>
              <a:rPr lang="en-US" sz="1400" dirty="0" smtClean="0"/>
              <a:t>for investigation</a:t>
            </a:r>
            <a:endParaRPr lang="en-GB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788024" y="1484784"/>
            <a:ext cx="2773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A macromolecule is a biological construct</a:t>
            </a:r>
          </a:p>
          <a:p>
            <a:r>
              <a:rPr lang="en-US" sz="1200" i="1" dirty="0" smtClean="0"/>
              <a:t>In solution for investigation</a:t>
            </a:r>
            <a:endParaRPr lang="en-GB" sz="12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860032" y="2852936"/>
            <a:ext cx="2572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Description of an assembly containing </a:t>
            </a:r>
          </a:p>
          <a:p>
            <a:r>
              <a:rPr lang="en-US" sz="1200" i="1" dirty="0" smtClean="0"/>
              <a:t>multiple macromolecules</a:t>
            </a:r>
            <a:endParaRPr lang="en-GB" sz="1200" i="1" dirty="0"/>
          </a:p>
        </p:txBody>
      </p:sp>
      <p:pic>
        <p:nvPicPr>
          <p:cNvPr id="7172" name="Picture 4" descr="http://1.bp.blogspot.com/_4zJ0xFf3DEQ/TLgndnb8E6I/AAAAAAAABWI/WjwHWRgXnCM/s1600/PBB_Protein_BRCA2_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1584176" cy="1584176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251520" y="5589240"/>
            <a:ext cx="79181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It could be in rare cases more then one assembly the macromolecule belongs to so we should be careful of how to describe </a:t>
            </a:r>
          </a:p>
          <a:p>
            <a:r>
              <a:rPr lang="en-US" sz="1200" dirty="0" smtClean="0"/>
              <a:t>this and or strict with the definition</a:t>
            </a:r>
            <a:endParaRPr lang="en-GB" sz="1200" dirty="0"/>
          </a:p>
        </p:txBody>
      </p:sp>
      <p:sp>
        <p:nvSpPr>
          <p:cNvPr id="41" name="Oval 40"/>
          <p:cNvSpPr/>
          <p:nvPr/>
        </p:nvSpPr>
        <p:spPr>
          <a:xfrm>
            <a:off x="2771800" y="3933056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</a:t>
            </a:r>
            <a:endParaRPr lang="en-GB" sz="800" dirty="0"/>
          </a:p>
        </p:txBody>
      </p:sp>
      <p:sp>
        <p:nvSpPr>
          <p:cNvPr id="42" name="Oval 41"/>
          <p:cNvSpPr/>
          <p:nvPr/>
        </p:nvSpPr>
        <p:spPr>
          <a:xfrm>
            <a:off x="3563888" y="3933056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B*</a:t>
            </a:r>
            <a:endParaRPr lang="en-GB" sz="800" dirty="0"/>
          </a:p>
        </p:txBody>
      </p:sp>
      <p:sp>
        <p:nvSpPr>
          <p:cNvPr id="43" name="Oval 42"/>
          <p:cNvSpPr/>
          <p:nvPr/>
        </p:nvSpPr>
        <p:spPr>
          <a:xfrm>
            <a:off x="5220072" y="3933056"/>
            <a:ext cx="576064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ABD</a:t>
            </a:r>
            <a:endParaRPr lang="en-GB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6372200" y="4005064"/>
            <a:ext cx="128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Complex ‘Y’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 of terms related to samples</a:t>
            </a:r>
          </a:p>
        </p:txBody>
      </p:sp>
      <p:sp>
        <p:nvSpPr>
          <p:cNvPr id="33" name="Oval 32"/>
          <p:cNvSpPr/>
          <p:nvPr/>
        </p:nvSpPr>
        <p:spPr>
          <a:xfrm>
            <a:off x="611560" y="908720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0" y="908720"/>
            <a:ext cx="734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Macromolecule</a:t>
            </a:r>
            <a:r>
              <a:rPr lang="en-US" sz="1200" dirty="0" smtClean="0"/>
              <a:t>:  </a:t>
            </a:r>
            <a:r>
              <a:rPr lang="en-US" sz="1200" i="1" dirty="0" smtClean="0"/>
              <a:t>biological construct in solution for investigation</a:t>
            </a:r>
            <a:endParaRPr lang="en-GB" sz="1200" i="1" dirty="0" smtClean="0"/>
          </a:p>
        </p:txBody>
      </p:sp>
      <p:sp>
        <p:nvSpPr>
          <p:cNvPr id="35" name="Rounded Rectangle 34"/>
          <p:cNvSpPr/>
          <p:nvPr/>
        </p:nvSpPr>
        <p:spPr>
          <a:xfrm>
            <a:off x="683568" y="3789040"/>
            <a:ext cx="216023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1043608" y="4005064"/>
            <a:ext cx="6840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Complex</a:t>
            </a:r>
            <a:r>
              <a:rPr lang="en-US" sz="1200" dirty="0" smtClean="0"/>
              <a:t>: </a:t>
            </a:r>
            <a:r>
              <a:rPr lang="en-US" sz="1200" i="1" dirty="0" smtClean="0"/>
              <a:t>Description of an assembly containing multiple macromolecules</a:t>
            </a:r>
            <a:endParaRPr lang="en-GB" sz="1200" i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763688" y="1196752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Acronym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Molecular Mass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Number of individual protein chain and residues in each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Number of individual DNA strands and bases in each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Number of individual RNA strands and bases in each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Sequence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Complex</a:t>
            </a:r>
            <a:r>
              <a:rPr lang="en-US" sz="1200" dirty="0" smtClean="0"/>
              <a:t> </a:t>
            </a:r>
            <a:r>
              <a:rPr lang="en-US" sz="1200" b="1" dirty="0" smtClean="0"/>
              <a:t>(s)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List of regions indicating which part of the complex(s) the macromolecule is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List of possible structures (PDB)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Which part of the macromolecule the structure is</a:t>
            </a:r>
            <a:endParaRPr lang="en-GB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835696" y="4365104"/>
            <a:ext cx="39006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Name/Acronym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Molecular Mass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Number of individual protein chain and residues in each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Number of individual DNA strands and bases in each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Number of individual RNA strands and bases in each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Sequence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List of macromolecules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 of terms related to samples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71600" y="4010288"/>
            <a:ext cx="734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Sample</a:t>
            </a:r>
            <a:r>
              <a:rPr lang="en-US" sz="1200" dirty="0" smtClean="0"/>
              <a:t>:  </a:t>
            </a:r>
            <a:r>
              <a:rPr lang="en-US" sz="1200" i="1" dirty="0" smtClean="0"/>
              <a:t>Specific measurement details for the macromolecule</a:t>
            </a:r>
            <a:endParaRPr lang="en-GB" sz="1200" i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763688" y="4298320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Macromolecule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Buffer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Concentration &gt; 0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Temperature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Set Point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Measure for each frame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Name: MACROMOLECULE </a:t>
            </a:r>
            <a:r>
              <a:rPr lang="en-US" sz="1200" dirty="0" err="1" smtClean="0"/>
              <a:t>acronym_BUFFER</a:t>
            </a:r>
            <a:r>
              <a:rPr lang="en-US" sz="1200" dirty="0" smtClean="0"/>
              <a:t>  </a:t>
            </a:r>
            <a:r>
              <a:rPr lang="en-US" sz="1200" dirty="0" err="1" smtClean="0"/>
              <a:t>acronym_CONCENTRATION</a:t>
            </a:r>
            <a:r>
              <a:rPr lang="en-US" sz="1200" dirty="0" smtClean="0"/>
              <a:t> ???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Type of measurement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Volume to load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Comments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7544" y="1052736"/>
            <a:ext cx="7416824" cy="2443048"/>
            <a:chOff x="467544" y="3861048"/>
            <a:chExt cx="7416824" cy="2443048"/>
          </a:xfrm>
        </p:grpSpPr>
        <p:sp>
          <p:nvSpPr>
            <p:cNvPr id="36" name="TextBox 35"/>
            <p:cNvSpPr txBox="1"/>
            <p:nvPr/>
          </p:nvSpPr>
          <p:spPr>
            <a:xfrm>
              <a:off x="1043608" y="4005064"/>
              <a:ext cx="6840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=    </a:t>
              </a:r>
              <a:r>
                <a:rPr lang="en-US" sz="1200" b="1" u="sng" dirty="0" smtClean="0"/>
                <a:t>Buffer</a:t>
              </a:r>
              <a:r>
                <a:rPr lang="en-US" sz="1200" dirty="0" smtClean="0"/>
                <a:t>: </a:t>
              </a:r>
              <a:r>
                <a:rPr lang="en-US" sz="1200" i="1" dirty="0" smtClean="0"/>
                <a:t> the matched solution in which a sample is suspended</a:t>
              </a:r>
              <a:endParaRPr lang="en-GB" sz="1200" i="1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35696" y="4365104"/>
              <a:ext cx="237879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Name/Acronym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Concentration = 0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Temperature</a:t>
              </a:r>
            </a:p>
            <a:p>
              <a:pPr marL="685800" lvl="1" indent="-228600">
                <a:buFont typeface="+mj-lt"/>
                <a:buAutoNum type="arabicPeriod"/>
              </a:pPr>
              <a:r>
                <a:rPr lang="en-US" sz="1200" dirty="0" smtClean="0"/>
                <a:t>Set Point</a:t>
              </a:r>
            </a:p>
            <a:p>
              <a:pPr marL="685800" lvl="1" indent="-228600">
                <a:buFont typeface="+mj-lt"/>
                <a:buAutoNum type="arabicPeriod"/>
              </a:pPr>
              <a:r>
                <a:rPr lang="en-US" sz="1200" dirty="0" smtClean="0"/>
                <a:t>Measure for each frame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Type of measurement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Volume to load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pH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Composition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/>
                <a:t>List of additives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67544" y="3861048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5536" y="3789040"/>
            <a:ext cx="576064" cy="648072"/>
            <a:chOff x="395536" y="5373216"/>
            <a:chExt cx="576064" cy="648072"/>
          </a:xfrm>
        </p:grpSpPr>
        <p:sp>
          <p:nvSpPr>
            <p:cNvPr id="20" name="Rounded Rectangle 19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 of terms related to samples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71600" y="908720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Additive</a:t>
            </a:r>
            <a:r>
              <a:rPr lang="en-US" sz="1200" dirty="0" smtClean="0"/>
              <a:t>:  </a:t>
            </a:r>
            <a:r>
              <a:rPr lang="en-US" sz="1200" i="1" dirty="0" smtClean="0"/>
              <a:t>Any component of the buffer which will be varied in an experiment (salts, </a:t>
            </a:r>
            <a:r>
              <a:rPr lang="en-US" sz="1200" i="1" dirty="0" err="1" smtClean="0"/>
              <a:t>ligands</a:t>
            </a:r>
            <a:r>
              <a:rPr lang="en-US" sz="1200" i="1" dirty="0" smtClean="0"/>
              <a:t>, detergents, </a:t>
            </a:r>
            <a:r>
              <a:rPr lang="en-US" sz="1200" i="1" dirty="0" err="1" smtClean="0"/>
              <a:t>lipis</a:t>
            </a:r>
            <a:r>
              <a:rPr lang="en-US" sz="1200" i="1" dirty="0" smtClean="0"/>
              <a:t>, 	</a:t>
            </a:r>
            <a:r>
              <a:rPr lang="en-US" sz="1200" i="1" dirty="0" err="1" smtClean="0"/>
              <a:t>deuteration</a:t>
            </a:r>
            <a:r>
              <a:rPr lang="en-US" sz="1200" i="1" dirty="0" smtClean="0"/>
              <a:t>)</a:t>
            </a:r>
            <a:endParaRPr lang="en-GB" sz="1200" i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115616" y="2852936"/>
            <a:ext cx="6840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Structure</a:t>
            </a:r>
            <a:endParaRPr lang="en-GB" sz="1200" i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763688" y="1484784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Name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Quantity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Type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Buffer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7704" y="3140968"/>
            <a:ext cx="3452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 PDB file or </a:t>
            </a:r>
            <a:r>
              <a:rPr lang="en-US" sz="1200" dirty="0" err="1" smtClean="0"/>
              <a:t>accesion</a:t>
            </a:r>
            <a:r>
              <a:rPr lang="en-US" sz="1200" dirty="0" smtClean="0"/>
              <a:t> code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List of what data this structure is associated with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Complex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dirty="0" smtClean="0"/>
              <a:t>Macromolecule</a:t>
            </a:r>
          </a:p>
        </p:txBody>
      </p:sp>
      <p:sp>
        <p:nvSpPr>
          <p:cNvPr id="12" name="Cube 11"/>
          <p:cNvSpPr/>
          <p:nvPr/>
        </p:nvSpPr>
        <p:spPr>
          <a:xfrm>
            <a:off x="467544" y="2924944"/>
            <a:ext cx="360040" cy="3600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ross 12"/>
          <p:cNvSpPr/>
          <p:nvPr/>
        </p:nvSpPr>
        <p:spPr>
          <a:xfrm>
            <a:off x="467544" y="908720"/>
            <a:ext cx="360040" cy="360040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Visual Data Model Draft for Complex</a:t>
            </a:r>
            <a:endParaRPr lang="en-GB" sz="2400" dirty="0"/>
          </a:p>
        </p:txBody>
      </p:sp>
      <p:sp>
        <p:nvSpPr>
          <p:cNvPr id="325" name="TextBox 324"/>
          <p:cNvSpPr txBox="1"/>
          <p:nvPr/>
        </p:nvSpPr>
        <p:spPr>
          <a:xfrm>
            <a:off x="4932040" y="1340768"/>
            <a:ext cx="356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complex has 1..N macromolecules</a:t>
            </a:r>
            <a:endParaRPr lang="en-GB" dirty="0"/>
          </a:p>
        </p:txBody>
      </p:sp>
      <p:sp>
        <p:nvSpPr>
          <p:cNvPr id="327" name="TextBox 326"/>
          <p:cNvSpPr txBox="1"/>
          <p:nvPr/>
        </p:nvSpPr>
        <p:spPr>
          <a:xfrm>
            <a:off x="4932040" y="1763524"/>
            <a:ext cx="345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macromolecule has 0..N samples</a:t>
            </a:r>
            <a:endParaRPr lang="en-GB" dirty="0"/>
          </a:p>
        </p:txBody>
      </p:sp>
      <p:sp>
        <p:nvSpPr>
          <p:cNvPr id="328" name="TextBox 327"/>
          <p:cNvSpPr txBox="1"/>
          <p:nvPr/>
        </p:nvSpPr>
        <p:spPr>
          <a:xfrm>
            <a:off x="4932040" y="2267580"/>
            <a:ext cx="325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sample has 1 buffer associated</a:t>
            </a:r>
            <a:endParaRPr lang="en-GB" dirty="0"/>
          </a:p>
        </p:txBody>
      </p:sp>
      <p:sp>
        <p:nvSpPr>
          <p:cNvPr id="329" name="TextBox 328"/>
          <p:cNvSpPr txBox="1"/>
          <p:nvPr/>
        </p:nvSpPr>
        <p:spPr>
          <a:xfrm>
            <a:off x="4932040" y="2843644"/>
            <a:ext cx="264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buffer has 0..N additives</a:t>
            </a:r>
            <a:endParaRPr lang="en-GB" dirty="0"/>
          </a:p>
        </p:txBody>
      </p:sp>
      <p:sp>
        <p:nvSpPr>
          <p:cNvPr id="330" name="TextBox 329"/>
          <p:cNvSpPr txBox="1"/>
          <p:nvPr/>
        </p:nvSpPr>
        <p:spPr>
          <a:xfrm rot="16200000">
            <a:off x="1710121" y="5930840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macromolecule</a:t>
            </a:r>
            <a:endParaRPr lang="en-GB" sz="900" dirty="0"/>
          </a:p>
        </p:txBody>
      </p:sp>
      <p:sp>
        <p:nvSpPr>
          <p:cNvPr id="331" name="TextBox 330"/>
          <p:cNvSpPr txBox="1"/>
          <p:nvPr/>
        </p:nvSpPr>
        <p:spPr>
          <a:xfrm rot="16200000">
            <a:off x="507879" y="6052962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complex</a:t>
            </a:r>
            <a:endParaRPr lang="en-GB" sz="900" dirty="0"/>
          </a:p>
        </p:txBody>
      </p:sp>
      <p:sp>
        <p:nvSpPr>
          <p:cNvPr id="332" name="TextBox 331"/>
          <p:cNvSpPr txBox="1"/>
          <p:nvPr/>
        </p:nvSpPr>
        <p:spPr>
          <a:xfrm rot="16200000">
            <a:off x="2677521" y="539548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Sample: macromolecule + buffer</a:t>
            </a:r>
            <a:endParaRPr lang="en-GB" sz="900" dirty="0"/>
          </a:p>
        </p:txBody>
      </p:sp>
      <p:sp>
        <p:nvSpPr>
          <p:cNvPr id="334" name="TextBox 333"/>
          <p:cNvSpPr txBox="1"/>
          <p:nvPr/>
        </p:nvSpPr>
        <p:spPr>
          <a:xfrm rot="16200000">
            <a:off x="3872217" y="6072999"/>
            <a:ext cx="6222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Additives</a:t>
            </a:r>
          </a:p>
        </p:txBody>
      </p:sp>
      <p:cxnSp>
        <p:nvCxnSpPr>
          <p:cNvPr id="336" name="Straight Connector 335"/>
          <p:cNvCxnSpPr/>
          <p:nvPr/>
        </p:nvCxnSpPr>
        <p:spPr>
          <a:xfrm>
            <a:off x="539552" y="6525344"/>
            <a:ext cx="39604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1115616" y="5085184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2411760" y="5445224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 flipV="1">
            <a:off x="539552" y="5085184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1979712" y="5445224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3131840" y="587727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V="1">
            <a:off x="3923928" y="587727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V="1">
            <a:off x="4499992" y="587727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ounded Rectangle 206"/>
          <p:cNvSpPr/>
          <p:nvPr/>
        </p:nvSpPr>
        <p:spPr>
          <a:xfrm>
            <a:off x="467544" y="2708920"/>
            <a:ext cx="432048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0" name="TextBox 309"/>
          <p:cNvSpPr txBox="1"/>
          <p:nvPr/>
        </p:nvSpPr>
        <p:spPr>
          <a:xfrm>
            <a:off x="2051720" y="422108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</a:t>
            </a:r>
            <a:endParaRPr lang="en-GB" dirty="0"/>
          </a:p>
        </p:txBody>
      </p:sp>
      <p:cxnSp>
        <p:nvCxnSpPr>
          <p:cNvPr id="312" name="Straight Connector 311"/>
          <p:cNvCxnSpPr>
            <a:stCxn id="207" idx="3"/>
            <a:endCxn id="213" idx="2"/>
          </p:cNvCxnSpPr>
          <p:nvPr/>
        </p:nvCxnSpPr>
        <p:spPr>
          <a:xfrm flipV="1">
            <a:off x="899592" y="2456892"/>
            <a:ext cx="1152128" cy="61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207" idx="3"/>
            <a:endCxn id="139" idx="2"/>
          </p:cNvCxnSpPr>
          <p:nvPr/>
        </p:nvCxnSpPr>
        <p:spPr>
          <a:xfrm>
            <a:off x="899592" y="3068960"/>
            <a:ext cx="1224136" cy="783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207" idx="3"/>
            <a:endCxn id="251" idx="2"/>
          </p:cNvCxnSpPr>
          <p:nvPr/>
        </p:nvCxnSpPr>
        <p:spPr>
          <a:xfrm>
            <a:off x="899592" y="3068960"/>
            <a:ext cx="1224136" cy="1791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899592" y="27809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GB" sz="1400" dirty="0"/>
          </a:p>
        </p:txBody>
      </p:sp>
      <p:sp>
        <p:nvSpPr>
          <p:cNvPr id="324" name="TextBox 323"/>
          <p:cNvSpPr txBox="1"/>
          <p:nvPr/>
        </p:nvSpPr>
        <p:spPr>
          <a:xfrm>
            <a:off x="1763688" y="2276872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GB" sz="1400" dirty="0"/>
          </a:p>
        </p:txBody>
      </p:sp>
      <p:sp>
        <p:nvSpPr>
          <p:cNvPr id="177" name="Slide Number Placeholder 1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7</a:t>
            </a:fld>
            <a:endParaRPr lang="en-GB"/>
          </a:p>
        </p:txBody>
      </p:sp>
      <p:grpSp>
        <p:nvGrpSpPr>
          <p:cNvPr id="189" name="Group 188"/>
          <p:cNvGrpSpPr/>
          <p:nvPr/>
        </p:nvGrpSpPr>
        <p:grpSpPr>
          <a:xfrm>
            <a:off x="2051720" y="692696"/>
            <a:ext cx="2115345" cy="3276364"/>
            <a:chOff x="2051720" y="692696"/>
            <a:chExt cx="2115345" cy="3276364"/>
          </a:xfrm>
        </p:grpSpPr>
        <p:sp>
          <p:nvSpPr>
            <p:cNvPr id="213" name="Oval 212"/>
            <p:cNvSpPr/>
            <p:nvPr/>
          </p:nvSpPr>
          <p:spPr>
            <a:xfrm>
              <a:off x="2051720" y="2348880"/>
              <a:ext cx="216024" cy="21602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3779912" y="9087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/>
            <p:cNvSpPr/>
            <p:nvPr/>
          </p:nvSpPr>
          <p:spPr>
            <a:xfrm>
              <a:off x="3779912" y="11247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/>
            <p:cNvSpPr/>
            <p:nvPr/>
          </p:nvSpPr>
          <p:spPr>
            <a:xfrm>
              <a:off x="3779912" y="13407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/>
            <p:cNvSpPr/>
            <p:nvPr/>
          </p:nvSpPr>
          <p:spPr>
            <a:xfrm>
              <a:off x="3779912" y="15567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4" name="Straight Connector 93"/>
            <p:cNvCxnSpPr>
              <a:endCxn id="78" idx="2"/>
            </p:cNvCxnSpPr>
            <p:nvPr/>
          </p:nvCxnSpPr>
          <p:spPr>
            <a:xfrm flipV="1">
              <a:off x="3491880" y="9447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80" idx="2"/>
            </p:cNvCxnSpPr>
            <p:nvPr/>
          </p:nvCxnSpPr>
          <p:spPr>
            <a:xfrm flipV="1">
              <a:off x="3491880" y="11607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endCxn id="81" idx="2"/>
            </p:cNvCxnSpPr>
            <p:nvPr/>
          </p:nvCxnSpPr>
          <p:spPr>
            <a:xfrm>
              <a:off x="3491880" y="12687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89" idx="2"/>
            </p:cNvCxnSpPr>
            <p:nvPr/>
          </p:nvCxnSpPr>
          <p:spPr>
            <a:xfrm>
              <a:off x="3491880" y="12687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3779912" y="18088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/>
            <p:cNvSpPr/>
            <p:nvPr/>
          </p:nvSpPr>
          <p:spPr>
            <a:xfrm>
              <a:off x="3779912" y="20248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/>
            <p:cNvSpPr/>
            <p:nvPr/>
          </p:nvSpPr>
          <p:spPr>
            <a:xfrm>
              <a:off x="3779912" y="22408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/>
            <p:cNvSpPr/>
            <p:nvPr/>
          </p:nvSpPr>
          <p:spPr>
            <a:xfrm>
              <a:off x="3779912" y="24568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8" name="Straight Connector 107"/>
            <p:cNvCxnSpPr>
              <a:endCxn id="103" idx="2"/>
            </p:cNvCxnSpPr>
            <p:nvPr/>
          </p:nvCxnSpPr>
          <p:spPr>
            <a:xfrm flipV="1">
              <a:off x="3491880" y="18448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endCxn id="104" idx="2"/>
            </p:cNvCxnSpPr>
            <p:nvPr/>
          </p:nvCxnSpPr>
          <p:spPr>
            <a:xfrm flipV="1">
              <a:off x="3491880" y="20608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endCxn id="105" idx="2"/>
            </p:cNvCxnSpPr>
            <p:nvPr/>
          </p:nvCxnSpPr>
          <p:spPr>
            <a:xfrm>
              <a:off x="3491880" y="21688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endCxn id="106" idx="2"/>
            </p:cNvCxnSpPr>
            <p:nvPr/>
          </p:nvCxnSpPr>
          <p:spPr>
            <a:xfrm>
              <a:off x="3491880" y="21688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3779912" y="324898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Oval 114"/>
            <p:cNvSpPr/>
            <p:nvPr/>
          </p:nvSpPr>
          <p:spPr>
            <a:xfrm>
              <a:off x="3779912" y="346500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Oval 115"/>
            <p:cNvSpPr/>
            <p:nvPr/>
          </p:nvSpPr>
          <p:spPr>
            <a:xfrm>
              <a:off x="3779912" y="368102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/>
            <p:cNvSpPr/>
            <p:nvPr/>
          </p:nvSpPr>
          <p:spPr>
            <a:xfrm>
              <a:off x="3779912" y="389705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Straight Connector 118"/>
            <p:cNvCxnSpPr>
              <a:endCxn id="114" idx="2"/>
            </p:cNvCxnSpPr>
            <p:nvPr/>
          </p:nvCxnSpPr>
          <p:spPr>
            <a:xfrm flipV="1">
              <a:off x="3491880" y="328498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endCxn id="115" idx="2"/>
            </p:cNvCxnSpPr>
            <p:nvPr/>
          </p:nvCxnSpPr>
          <p:spPr>
            <a:xfrm flipV="1">
              <a:off x="3491880" y="350100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endCxn id="116" idx="2"/>
            </p:cNvCxnSpPr>
            <p:nvPr/>
          </p:nvCxnSpPr>
          <p:spPr>
            <a:xfrm>
              <a:off x="3491880" y="360902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endCxn id="117" idx="2"/>
            </p:cNvCxnSpPr>
            <p:nvPr/>
          </p:nvCxnSpPr>
          <p:spPr>
            <a:xfrm>
              <a:off x="3491880" y="360902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213" idx="6"/>
            </p:cNvCxnSpPr>
            <p:nvPr/>
          </p:nvCxnSpPr>
          <p:spPr>
            <a:xfrm flipV="1">
              <a:off x="2267744" y="1244757"/>
              <a:ext cx="1008112" cy="12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213" idx="6"/>
            </p:cNvCxnSpPr>
            <p:nvPr/>
          </p:nvCxnSpPr>
          <p:spPr>
            <a:xfrm flipV="1">
              <a:off x="2267744" y="2180861"/>
              <a:ext cx="1008112" cy="276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213" idx="6"/>
            </p:cNvCxnSpPr>
            <p:nvPr/>
          </p:nvCxnSpPr>
          <p:spPr>
            <a:xfrm>
              <a:off x="2267744" y="2456892"/>
              <a:ext cx="1008112" cy="1092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3491880" y="2636912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</a:t>
              </a:r>
              <a:endParaRPr lang="en-GB" dirty="0"/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3059832" y="1124744"/>
              <a:ext cx="2680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</a:t>
              </a:r>
              <a:endParaRPr lang="en-GB" sz="1000" dirty="0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851920" y="692696"/>
              <a:ext cx="2680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</a:t>
              </a:r>
              <a:endParaRPr lang="en-GB" sz="1000" dirty="0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2195736" y="22048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GB" sz="1000" dirty="0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3457514" y="105273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GB" sz="1000" dirty="0"/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3275856" y="1052736"/>
              <a:ext cx="216024" cy="243027"/>
              <a:chOff x="395536" y="5373216"/>
              <a:chExt cx="576064" cy="648072"/>
            </a:xfrm>
          </p:grpSpPr>
          <p:sp>
            <p:nvSpPr>
              <p:cNvPr id="181" name="Rounded Rectangle 18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275856" y="1988840"/>
              <a:ext cx="216024" cy="243027"/>
              <a:chOff x="395536" y="5373216"/>
              <a:chExt cx="576064" cy="648072"/>
            </a:xfrm>
          </p:grpSpPr>
          <p:sp>
            <p:nvSpPr>
              <p:cNvPr id="184" name="Rounded Rectangle 18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3275856" y="3429000"/>
              <a:ext cx="216024" cy="243027"/>
              <a:chOff x="395536" y="5373216"/>
              <a:chExt cx="576064" cy="648072"/>
            </a:xfrm>
          </p:grpSpPr>
          <p:sp>
            <p:nvSpPr>
              <p:cNvPr id="187" name="Rounded Rectangle 18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190" name="Group 189"/>
          <p:cNvGrpSpPr/>
          <p:nvPr/>
        </p:nvGrpSpPr>
        <p:grpSpPr>
          <a:xfrm>
            <a:off x="2123728" y="3429000"/>
            <a:ext cx="720080" cy="822972"/>
            <a:chOff x="2051720" y="692696"/>
            <a:chExt cx="2591922" cy="3527100"/>
          </a:xfrm>
        </p:grpSpPr>
        <p:sp>
          <p:nvSpPr>
            <p:cNvPr id="191" name="Oval 190"/>
            <p:cNvSpPr/>
            <p:nvPr/>
          </p:nvSpPr>
          <p:spPr>
            <a:xfrm>
              <a:off x="2051720" y="2348880"/>
              <a:ext cx="216024" cy="21602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92" name="Oval 191"/>
            <p:cNvSpPr/>
            <p:nvPr/>
          </p:nvSpPr>
          <p:spPr>
            <a:xfrm>
              <a:off x="3779912" y="9087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Oval 192"/>
            <p:cNvSpPr/>
            <p:nvPr/>
          </p:nvSpPr>
          <p:spPr>
            <a:xfrm>
              <a:off x="3779912" y="11247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Oval 193"/>
            <p:cNvSpPr/>
            <p:nvPr/>
          </p:nvSpPr>
          <p:spPr>
            <a:xfrm>
              <a:off x="3779912" y="13407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Oval 194"/>
            <p:cNvSpPr/>
            <p:nvPr/>
          </p:nvSpPr>
          <p:spPr>
            <a:xfrm>
              <a:off x="3779912" y="15567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6" name="Straight Connector 195"/>
            <p:cNvCxnSpPr>
              <a:endCxn id="192" idx="2"/>
            </p:cNvCxnSpPr>
            <p:nvPr/>
          </p:nvCxnSpPr>
          <p:spPr>
            <a:xfrm flipV="1">
              <a:off x="3491880" y="9447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endCxn id="193" idx="2"/>
            </p:cNvCxnSpPr>
            <p:nvPr/>
          </p:nvCxnSpPr>
          <p:spPr>
            <a:xfrm flipV="1">
              <a:off x="3491880" y="11607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endCxn id="194" idx="2"/>
            </p:cNvCxnSpPr>
            <p:nvPr/>
          </p:nvCxnSpPr>
          <p:spPr>
            <a:xfrm>
              <a:off x="3491880" y="12687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endCxn id="195" idx="2"/>
            </p:cNvCxnSpPr>
            <p:nvPr/>
          </p:nvCxnSpPr>
          <p:spPr>
            <a:xfrm>
              <a:off x="3491880" y="12687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Oval 199"/>
            <p:cNvSpPr/>
            <p:nvPr/>
          </p:nvSpPr>
          <p:spPr>
            <a:xfrm>
              <a:off x="3779912" y="18088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Oval 200"/>
            <p:cNvSpPr/>
            <p:nvPr/>
          </p:nvSpPr>
          <p:spPr>
            <a:xfrm>
              <a:off x="3779912" y="20248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Oval 201"/>
            <p:cNvSpPr/>
            <p:nvPr/>
          </p:nvSpPr>
          <p:spPr>
            <a:xfrm>
              <a:off x="3779912" y="22408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Oval 202"/>
            <p:cNvSpPr/>
            <p:nvPr/>
          </p:nvSpPr>
          <p:spPr>
            <a:xfrm>
              <a:off x="3779912" y="24568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4" name="Straight Connector 203"/>
            <p:cNvCxnSpPr>
              <a:endCxn id="200" idx="2"/>
            </p:cNvCxnSpPr>
            <p:nvPr/>
          </p:nvCxnSpPr>
          <p:spPr>
            <a:xfrm flipV="1">
              <a:off x="3491880" y="18448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endCxn id="201" idx="2"/>
            </p:cNvCxnSpPr>
            <p:nvPr/>
          </p:nvCxnSpPr>
          <p:spPr>
            <a:xfrm flipV="1">
              <a:off x="3491880" y="20608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endCxn id="202" idx="2"/>
            </p:cNvCxnSpPr>
            <p:nvPr/>
          </p:nvCxnSpPr>
          <p:spPr>
            <a:xfrm>
              <a:off x="3491880" y="21688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endCxn id="203" idx="2"/>
            </p:cNvCxnSpPr>
            <p:nvPr/>
          </p:nvCxnSpPr>
          <p:spPr>
            <a:xfrm>
              <a:off x="3491880" y="21688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208"/>
            <p:cNvSpPr/>
            <p:nvPr/>
          </p:nvSpPr>
          <p:spPr>
            <a:xfrm>
              <a:off x="3779912" y="324898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Oval 209"/>
            <p:cNvSpPr/>
            <p:nvPr/>
          </p:nvSpPr>
          <p:spPr>
            <a:xfrm>
              <a:off x="3779912" y="346500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Oval 210"/>
            <p:cNvSpPr/>
            <p:nvPr/>
          </p:nvSpPr>
          <p:spPr>
            <a:xfrm>
              <a:off x="3779912" y="368102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Oval 211"/>
            <p:cNvSpPr/>
            <p:nvPr/>
          </p:nvSpPr>
          <p:spPr>
            <a:xfrm>
              <a:off x="3779912" y="389705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4" name="Straight Connector 213"/>
            <p:cNvCxnSpPr>
              <a:endCxn id="209" idx="2"/>
            </p:cNvCxnSpPr>
            <p:nvPr/>
          </p:nvCxnSpPr>
          <p:spPr>
            <a:xfrm flipV="1">
              <a:off x="3491880" y="328498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endCxn id="210" idx="2"/>
            </p:cNvCxnSpPr>
            <p:nvPr/>
          </p:nvCxnSpPr>
          <p:spPr>
            <a:xfrm flipV="1">
              <a:off x="3491880" y="350100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endCxn id="211" idx="2"/>
            </p:cNvCxnSpPr>
            <p:nvPr/>
          </p:nvCxnSpPr>
          <p:spPr>
            <a:xfrm>
              <a:off x="3491880" y="360902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endCxn id="212" idx="2"/>
            </p:cNvCxnSpPr>
            <p:nvPr/>
          </p:nvCxnSpPr>
          <p:spPr>
            <a:xfrm>
              <a:off x="3491880" y="360902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191" idx="6"/>
            </p:cNvCxnSpPr>
            <p:nvPr/>
          </p:nvCxnSpPr>
          <p:spPr>
            <a:xfrm flipV="1">
              <a:off x="2267744" y="1244757"/>
              <a:ext cx="1008112" cy="12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191" idx="6"/>
            </p:cNvCxnSpPr>
            <p:nvPr/>
          </p:nvCxnSpPr>
          <p:spPr>
            <a:xfrm flipV="1">
              <a:off x="2267744" y="2180861"/>
              <a:ext cx="1008112" cy="276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191" idx="6"/>
            </p:cNvCxnSpPr>
            <p:nvPr/>
          </p:nvCxnSpPr>
          <p:spPr>
            <a:xfrm>
              <a:off x="2267744" y="2456892"/>
              <a:ext cx="1008112" cy="1092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3491879" y="2636910"/>
              <a:ext cx="791721" cy="1582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3059831" y="1124744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851921" y="692696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195736" y="2204862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457515" y="1052734"/>
              <a:ext cx="415586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grpSp>
          <p:nvGrpSpPr>
            <p:cNvPr id="226" name="Group 179"/>
            <p:cNvGrpSpPr/>
            <p:nvPr/>
          </p:nvGrpSpPr>
          <p:grpSpPr>
            <a:xfrm>
              <a:off x="3275856" y="1052736"/>
              <a:ext cx="216024" cy="243027"/>
              <a:chOff x="395536" y="5373216"/>
              <a:chExt cx="576064" cy="648072"/>
            </a:xfrm>
          </p:grpSpPr>
          <p:sp>
            <p:nvSpPr>
              <p:cNvPr id="233" name="Rounded Rectangle 23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27" name="Group 182"/>
            <p:cNvGrpSpPr/>
            <p:nvPr/>
          </p:nvGrpSpPr>
          <p:grpSpPr>
            <a:xfrm>
              <a:off x="3275856" y="1988840"/>
              <a:ext cx="216024" cy="243027"/>
              <a:chOff x="395536" y="5373216"/>
              <a:chExt cx="576064" cy="648072"/>
            </a:xfrm>
          </p:grpSpPr>
          <p:sp>
            <p:nvSpPr>
              <p:cNvPr id="231" name="Rounded Rectangle 23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28" name="Group 185"/>
            <p:cNvGrpSpPr/>
            <p:nvPr/>
          </p:nvGrpSpPr>
          <p:grpSpPr>
            <a:xfrm>
              <a:off x="3275856" y="3429000"/>
              <a:ext cx="216024" cy="243027"/>
              <a:chOff x="395536" y="5373216"/>
              <a:chExt cx="576064" cy="648072"/>
            </a:xfrm>
          </p:grpSpPr>
          <p:sp>
            <p:nvSpPr>
              <p:cNvPr id="229" name="Rounded Rectangle 22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235" name="Group 234"/>
          <p:cNvGrpSpPr/>
          <p:nvPr/>
        </p:nvGrpSpPr>
        <p:grpSpPr>
          <a:xfrm>
            <a:off x="2123728" y="4437112"/>
            <a:ext cx="720080" cy="822972"/>
            <a:chOff x="2051720" y="692696"/>
            <a:chExt cx="2591922" cy="3527100"/>
          </a:xfrm>
        </p:grpSpPr>
        <p:sp>
          <p:nvSpPr>
            <p:cNvPr id="236" name="Oval 235"/>
            <p:cNvSpPr/>
            <p:nvPr/>
          </p:nvSpPr>
          <p:spPr>
            <a:xfrm>
              <a:off x="2051720" y="2348880"/>
              <a:ext cx="216024" cy="21602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37" name="Oval 236"/>
            <p:cNvSpPr/>
            <p:nvPr/>
          </p:nvSpPr>
          <p:spPr>
            <a:xfrm>
              <a:off x="3779912" y="9087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8" name="Oval 237"/>
            <p:cNvSpPr/>
            <p:nvPr/>
          </p:nvSpPr>
          <p:spPr>
            <a:xfrm>
              <a:off x="3779912" y="11247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Oval 238"/>
            <p:cNvSpPr/>
            <p:nvPr/>
          </p:nvSpPr>
          <p:spPr>
            <a:xfrm>
              <a:off x="3779912" y="13407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0" name="Oval 239"/>
            <p:cNvSpPr/>
            <p:nvPr/>
          </p:nvSpPr>
          <p:spPr>
            <a:xfrm>
              <a:off x="3779912" y="15567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1" name="Straight Connector 240"/>
            <p:cNvCxnSpPr>
              <a:endCxn id="237" idx="2"/>
            </p:cNvCxnSpPr>
            <p:nvPr/>
          </p:nvCxnSpPr>
          <p:spPr>
            <a:xfrm flipV="1">
              <a:off x="3491880" y="9447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endCxn id="238" idx="2"/>
            </p:cNvCxnSpPr>
            <p:nvPr/>
          </p:nvCxnSpPr>
          <p:spPr>
            <a:xfrm flipV="1">
              <a:off x="3491880" y="11607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>
              <a:endCxn id="239" idx="2"/>
            </p:cNvCxnSpPr>
            <p:nvPr/>
          </p:nvCxnSpPr>
          <p:spPr>
            <a:xfrm>
              <a:off x="3491880" y="12687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endCxn id="240" idx="2"/>
            </p:cNvCxnSpPr>
            <p:nvPr/>
          </p:nvCxnSpPr>
          <p:spPr>
            <a:xfrm>
              <a:off x="3491880" y="12687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Oval 244"/>
            <p:cNvSpPr/>
            <p:nvPr/>
          </p:nvSpPr>
          <p:spPr>
            <a:xfrm>
              <a:off x="3779912" y="18088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Oval 245"/>
            <p:cNvSpPr/>
            <p:nvPr/>
          </p:nvSpPr>
          <p:spPr>
            <a:xfrm>
              <a:off x="3779912" y="20248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Oval 246"/>
            <p:cNvSpPr/>
            <p:nvPr/>
          </p:nvSpPr>
          <p:spPr>
            <a:xfrm>
              <a:off x="3779912" y="22408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8" name="Oval 247"/>
            <p:cNvSpPr/>
            <p:nvPr/>
          </p:nvSpPr>
          <p:spPr>
            <a:xfrm>
              <a:off x="3779912" y="24568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9" name="Straight Connector 248"/>
            <p:cNvCxnSpPr>
              <a:endCxn id="245" idx="2"/>
            </p:cNvCxnSpPr>
            <p:nvPr/>
          </p:nvCxnSpPr>
          <p:spPr>
            <a:xfrm flipV="1">
              <a:off x="3491880" y="18448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>
              <a:endCxn id="246" idx="2"/>
            </p:cNvCxnSpPr>
            <p:nvPr/>
          </p:nvCxnSpPr>
          <p:spPr>
            <a:xfrm flipV="1">
              <a:off x="3491880" y="20608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endCxn id="247" idx="2"/>
            </p:cNvCxnSpPr>
            <p:nvPr/>
          </p:nvCxnSpPr>
          <p:spPr>
            <a:xfrm>
              <a:off x="3491880" y="21688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>
              <a:endCxn id="248" idx="2"/>
            </p:cNvCxnSpPr>
            <p:nvPr/>
          </p:nvCxnSpPr>
          <p:spPr>
            <a:xfrm>
              <a:off x="3491880" y="21688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Oval 255"/>
            <p:cNvSpPr/>
            <p:nvPr/>
          </p:nvSpPr>
          <p:spPr>
            <a:xfrm>
              <a:off x="3779912" y="324898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7" name="Oval 256"/>
            <p:cNvSpPr/>
            <p:nvPr/>
          </p:nvSpPr>
          <p:spPr>
            <a:xfrm>
              <a:off x="3779912" y="346500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Oval 257"/>
            <p:cNvSpPr/>
            <p:nvPr/>
          </p:nvSpPr>
          <p:spPr>
            <a:xfrm>
              <a:off x="3779912" y="368102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Oval 258"/>
            <p:cNvSpPr/>
            <p:nvPr/>
          </p:nvSpPr>
          <p:spPr>
            <a:xfrm>
              <a:off x="3779912" y="389705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0" name="Straight Connector 259"/>
            <p:cNvCxnSpPr>
              <a:endCxn id="256" idx="2"/>
            </p:cNvCxnSpPr>
            <p:nvPr/>
          </p:nvCxnSpPr>
          <p:spPr>
            <a:xfrm flipV="1">
              <a:off x="3491880" y="328498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>
              <a:endCxn id="257" idx="2"/>
            </p:cNvCxnSpPr>
            <p:nvPr/>
          </p:nvCxnSpPr>
          <p:spPr>
            <a:xfrm flipV="1">
              <a:off x="3491880" y="350100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endCxn id="258" idx="2"/>
            </p:cNvCxnSpPr>
            <p:nvPr/>
          </p:nvCxnSpPr>
          <p:spPr>
            <a:xfrm>
              <a:off x="3491880" y="360902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endCxn id="259" idx="2"/>
            </p:cNvCxnSpPr>
            <p:nvPr/>
          </p:nvCxnSpPr>
          <p:spPr>
            <a:xfrm>
              <a:off x="3491880" y="360902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>
              <a:stCxn id="236" idx="6"/>
            </p:cNvCxnSpPr>
            <p:nvPr/>
          </p:nvCxnSpPr>
          <p:spPr>
            <a:xfrm flipV="1">
              <a:off x="2267744" y="1244757"/>
              <a:ext cx="1008112" cy="12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236" idx="6"/>
            </p:cNvCxnSpPr>
            <p:nvPr/>
          </p:nvCxnSpPr>
          <p:spPr>
            <a:xfrm flipV="1">
              <a:off x="2267744" y="2180861"/>
              <a:ext cx="1008112" cy="276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236" idx="6"/>
            </p:cNvCxnSpPr>
            <p:nvPr/>
          </p:nvCxnSpPr>
          <p:spPr>
            <a:xfrm>
              <a:off x="2267744" y="2456892"/>
              <a:ext cx="1008112" cy="1092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/>
            <p:cNvSpPr txBox="1"/>
            <p:nvPr/>
          </p:nvSpPr>
          <p:spPr>
            <a:xfrm>
              <a:off x="3491879" y="2636910"/>
              <a:ext cx="791721" cy="1582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3059831" y="1124744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851921" y="692696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2195736" y="2204862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3457515" y="1052734"/>
              <a:ext cx="415586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grpSp>
          <p:nvGrpSpPr>
            <p:cNvPr id="273" name="Group 179"/>
            <p:cNvGrpSpPr/>
            <p:nvPr/>
          </p:nvGrpSpPr>
          <p:grpSpPr>
            <a:xfrm>
              <a:off x="3275856" y="1052736"/>
              <a:ext cx="216024" cy="243027"/>
              <a:chOff x="395536" y="5373216"/>
              <a:chExt cx="576064" cy="648072"/>
            </a:xfrm>
          </p:grpSpPr>
          <p:sp>
            <p:nvSpPr>
              <p:cNvPr id="335" name="Rounded Rectangle 33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74" name="Group 182"/>
            <p:cNvGrpSpPr/>
            <p:nvPr/>
          </p:nvGrpSpPr>
          <p:grpSpPr>
            <a:xfrm>
              <a:off x="3275856" y="1988840"/>
              <a:ext cx="216024" cy="243027"/>
              <a:chOff x="395536" y="5373216"/>
              <a:chExt cx="576064" cy="648072"/>
            </a:xfrm>
          </p:grpSpPr>
          <p:sp>
            <p:nvSpPr>
              <p:cNvPr id="318" name="Rounded Rectangle 31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311" name="Group 185"/>
            <p:cNvGrpSpPr/>
            <p:nvPr/>
          </p:nvGrpSpPr>
          <p:grpSpPr>
            <a:xfrm>
              <a:off x="3275856" y="3429000"/>
              <a:ext cx="216024" cy="243027"/>
              <a:chOff x="395536" y="5373216"/>
              <a:chExt cx="576064" cy="648072"/>
            </a:xfrm>
          </p:grpSpPr>
          <p:sp>
            <p:nvSpPr>
              <p:cNvPr id="313" name="Rounded Rectangle 31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15" name="Oval 31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 of terms related to data acquisition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71600" y="908720"/>
            <a:ext cx="734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Frame</a:t>
            </a:r>
            <a:r>
              <a:rPr lang="en-US" sz="1200" dirty="0" smtClean="0"/>
              <a:t>:  </a:t>
            </a:r>
            <a:r>
              <a:rPr lang="en-US" sz="1200" i="1" dirty="0" smtClean="0"/>
              <a:t>One individual exposure of the detector (.</a:t>
            </a:r>
            <a:r>
              <a:rPr lang="en-US" sz="1200" i="1" dirty="0" err="1" smtClean="0"/>
              <a:t>edf</a:t>
            </a:r>
            <a:r>
              <a:rPr lang="en-US" sz="1200" i="1" dirty="0" smtClean="0"/>
              <a:t> image and 1D curve .</a:t>
            </a:r>
            <a:r>
              <a:rPr lang="en-US" sz="1200" i="1" dirty="0" err="1" smtClean="0"/>
              <a:t>dat</a:t>
            </a:r>
            <a:r>
              <a:rPr lang="en-US" sz="1200" i="1" dirty="0" smtClean="0"/>
              <a:t>)</a:t>
            </a:r>
            <a:endParaRPr lang="en-GB" sz="1200" i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971600" y="1844824"/>
            <a:ext cx="6840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Measurement/Run</a:t>
            </a:r>
            <a:r>
              <a:rPr lang="en-US" sz="1200" b="1" dirty="0" smtClean="0"/>
              <a:t>:</a:t>
            </a:r>
            <a:r>
              <a:rPr lang="en-US" sz="1200" dirty="0" smtClean="0"/>
              <a:t> all frames for an individual acquisition (buffer or individual macromolecular)</a:t>
            </a:r>
            <a:endParaRPr lang="en-GB" sz="1200" i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979712" y="2924944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Series</a:t>
            </a:r>
            <a:r>
              <a:rPr lang="en-US" sz="1200" b="1" dirty="0" smtClean="0"/>
              <a:t> :</a:t>
            </a:r>
            <a:r>
              <a:rPr lang="en-US" sz="1200" dirty="0" smtClean="0"/>
              <a:t> combination of runs (buffer, sample, buffer)</a:t>
            </a:r>
            <a:endParaRPr lang="en-GB" sz="1200" i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47664" y="3933056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Data Collection</a:t>
            </a:r>
            <a:r>
              <a:rPr lang="en-US" sz="1200" b="1" dirty="0" smtClean="0"/>
              <a:t>: </a:t>
            </a:r>
            <a:r>
              <a:rPr lang="en-US" sz="1200" dirty="0" smtClean="0"/>
              <a:t>combined series for one macromolecule  (minimum 3 concentrations). </a:t>
            </a:r>
            <a:r>
              <a:rPr lang="en-US" sz="1200" i="1" dirty="0" smtClean="0"/>
              <a:t>In a sequential 	         	   data collection, by definition all samples are in the same buffer there is only one buffer      	   measurement between samples which is classed as both the </a:t>
            </a:r>
            <a:r>
              <a:rPr lang="en-US" sz="1200" i="1" dirty="0" err="1" smtClean="0"/>
              <a:t>buffer_after</a:t>
            </a:r>
            <a:r>
              <a:rPr lang="en-US" sz="1200" i="1" dirty="0" smtClean="0"/>
              <a:t> in the first 		   series and the </a:t>
            </a:r>
            <a:r>
              <a:rPr lang="en-US" sz="1200" i="1" dirty="0" err="1" smtClean="0"/>
              <a:t>buffer_before</a:t>
            </a:r>
            <a:r>
              <a:rPr lang="en-US" sz="1200" i="1" dirty="0" smtClean="0"/>
              <a:t> in the subsequent series.</a:t>
            </a:r>
            <a:endParaRPr lang="en-GB" sz="1200" dirty="0" smtClean="0"/>
          </a:p>
          <a:p>
            <a:endParaRPr lang="en-GB" sz="1200" i="1" dirty="0" smtClean="0"/>
          </a:p>
        </p:txBody>
      </p:sp>
      <p:pic>
        <p:nvPicPr>
          <p:cNvPr id="24578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525438" cy="540451"/>
          </a:xfrm>
          <a:prstGeom prst="rect">
            <a:avLst/>
          </a:prstGeom>
          <a:noFill/>
        </p:spPr>
      </p:pic>
      <p:grpSp>
        <p:nvGrpSpPr>
          <p:cNvPr id="18" name="Group 17"/>
          <p:cNvGrpSpPr/>
          <p:nvPr/>
        </p:nvGrpSpPr>
        <p:grpSpPr>
          <a:xfrm>
            <a:off x="251520" y="1628800"/>
            <a:ext cx="741462" cy="756475"/>
            <a:chOff x="251520" y="1628800"/>
            <a:chExt cx="741462" cy="756475"/>
          </a:xfrm>
        </p:grpSpPr>
        <p:pic>
          <p:nvPicPr>
            <p:cNvPr id="1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6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7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61" name="Group 60"/>
          <p:cNvGrpSpPr/>
          <p:nvPr/>
        </p:nvGrpSpPr>
        <p:grpSpPr>
          <a:xfrm>
            <a:off x="403920" y="2933328"/>
            <a:ext cx="1461542" cy="756475"/>
            <a:chOff x="251520" y="2780928"/>
            <a:chExt cx="2469654" cy="1332539"/>
          </a:xfrm>
        </p:grpSpPr>
        <p:grpSp>
          <p:nvGrpSpPr>
            <p:cNvPr id="62" name="Group 18"/>
            <p:cNvGrpSpPr/>
            <p:nvPr/>
          </p:nvGrpSpPr>
          <p:grpSpPr>
            <a:xfrm>
              <a:off x="251520" y="3356992"/>
              <a:ext cx="741462" cy="756475"/>
              <a:chOff x="251520" y="1628800"/>
              <a:chExt cx="741462" cy="756475"/>
            </a:xfrm>
          </p:grpSpPr>
          <p:pic>
            <p:nvPicPr>
              <p:cNvPr id="7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63" name="Group 23"/>
            <p:cNvGrpSpPr/>
            <p:nvPr/>
          </p:nvGrpSpPr>
          <p:grpSpPr>
            <a:xfrm>
              <a:off x="1115616" y="3356992"/>
              <a:ext cx="741462" cy="756475"/>
              <a:chOff x="251520" y="1628800"/>
              <a:chExt cx="741462" cy="756475"/>
            </a:xfrm>
          </p:grpSpPr>
          <p:pic>
            <p:nvPicPr>
              <p:cNvPr id="7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7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64" name="Group 28"/>
            <p:cNvGrpSpPr/>
            <p:nvPr/>
          </p:nvGrpSpPr>
          <p:grpSpPr>
            <a:xfrm>
              <a:off x="1979712" y="3356992"/>
              <a:ext cx="741462" cy="756475"/>
              <a:chOff x="251520" y="1628800"/>
              <a:chExt cx="741462" cy="756475"/>
            </a:xfrm>
          </p:grpSpPr>
          <p:pic>
            <p:nvPicPr>
              <p:cNvPr id="6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6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7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66" name="Rounded Rectangle 65"/>
            <p:cNvSpPr/>
            <p:nvPr/>
          </p:nvSpPr>
          <p:spPr>
            <a:xfrm>
              <a:off x="395536" y="2780928"/>
              <a:ext cx="360040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2123728" y="2780928"/>
              <a:ext cx="360040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83568" y="4005064"/>
            <a:ext cx="648072" cy="504056"/>
            <a:chOff x="6948264" y="2924944"/>
            <a:chExt cx="720080" cy="648072"/>
          </a:xfrm>
        </p:grpSpPr>
        <p:grpSp>
          <p:nvGrpSpPr>
            <p:cNvPr id="95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9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9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4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20" name="Straight Connector 11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3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40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46" name="Group 145"/>
          <p:cNvGrpSpPr/>
          <p:nvPr/>
        </p:nvGrpSpPr>
        <p:grpSpPr>
          <a:xfrm>
            <a:off x="971600" y="2852936"/>
            <a:ext cx="288032" cy="288033"/>
            <a:chOff x="395536" y="5373216"/>
            <a:chExt cx="576064" cy="648072"/>
          </a:xfrm>
        </p:grpSpPr>
        <p:sp>
          <p:nvSpPr>
            <p:cNvPr id="147" name="Rounded Rectangle 146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741629" y="6258501"/>
            <a:ext cx="1689756" cy="153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Data collection for one macromolecule</a:t>
            </a:r>
            <a:endParaRPr lang="en-GB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644008" y="5445224"/>
            <a:ext cx="706254" cy="153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…………………….</a:t>
            </a:r>
            <a:endParaRPr lang="en-GB" sz="1000" dirty="0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1645720" y="6124245"/>
            <a:ext cx="52949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6940648" y="5989988"/>
            <a:ext cx="0" cy="134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3079763" y="5989988"/>
            <a:ext cx="0" cy="134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645720" y="5989988"/>
            <a:ext cx="0" cy="134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3779912" y="5989988"/>
            <a:ext cx="0" cy="134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1314787" y="5229200"/>
            <a:ext cx="727795" cy="514894"/>
            <a:chOff x="683568" y="4725143"/>
            <a:chExt cx="950170" cy="828484"/>
          </a:xfrm>
        </p:grpSpPr>
        <p:grpSp>
          <p:nvGrpSpPr>
            <p:cNvPr id="42" name="Group 41"/>
            <p:cNvGrpSpPr/>
            <p:nvPr/>
          </p:nvGrpSpPr>
          <p:grpSpPr>
            <a:xfrm>
              <a:off x="683568" y="4797152"/>
              <a:ext cx="950170" cy="756475"/>
              <a:chOff x="251520" y="2780928"/>
              <a:chExt cx="1605558" cy="1332539"/>
            </a:xfrm>
          </p:grpSpPr>
          <p:grpSp>
            <p:nvGrpSpPr>
              <p:cNvPr id="43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5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5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5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6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44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5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5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5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5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47" name="Rounded Rectangle 46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1259632" y="4725143"/>
              <a:ext cx="288032" cy="288033"/>
              <a:chOff x="395536" y="5373216"/>
              <a:chExt cx="576064" cy="648072"/>
            </a:xfrm>
          </p:grpSpPr>
          <p:sp>
            <p:nvSpPr>
              <p:cNvPr id="150" name="Rounded Rectangle 14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165" name="Group 164"/>
          <p:cNvGrpSpPr/>
          <p:nvPr/>
        </p:nvGrpSpPr>
        <p:grpSpPr>
          <a:xfrm>
            <a:off x="2195736" y="5229201"/>
            <a:ext cx="727795" cy="514894"/>
            <a:chOff x="683568" y="4725143"/>
            <a:chExt cx="950170" cy="828484"/>
          </a:xfrm>
        </p:grpSpPr>
        <p:grpSp>
          <p:nvGrpSpPr>
            <p:cNvPr id="166" name="Group 41"/>
            <p:cNvGrpSpPr/>
            <p:nvPr/>
          </p:nvGrpSpPr>
          <p:grpSpPr>
            <a:xfrm>
              <a:off x="683568" y="4797152"/>
              <a:ext cx="950170" cy="756475"/>
              <a:chOff x="251520" y="2780928"/>
              <a:chExt cx="1605558" cy="1332539"/>
            </a:xfrm>
          </p:grpSpPr>
          <p:grpSp>
            <p:nvGrpSpPr>
              <p:cNvPr id="170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1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71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1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11" name="Rounded Rectangle 21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7" name="Group 148"/>
            <p:cNvGrpSpPr/>
            <p:nvPr/>
          </p:nvGrpSpPr>
          <p:grpSpPr>
            <a:xfrm>
              <a:off x="1259632" y="4725143"/>
              <a:ext cx="288032" cy="288033"/>
              <a:chOff x="395536" y="5373216"/>
              <a:chExt cx="576064" cy="648072"/>
            </a:xfrm>
          </p:grpSpPr>
          <p:sp>
            <p:nvSpPr>
              <p:cNvPr id="168" name="Rounded Rectangle 16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225" name="Group 18"/>
          <p:cNvGrpSpPr/>
          <p:nvPr/>
        </p:nvGrpSpPr>
        <p:grpSpPr>
          <a:xfrm>
            <a:off x="3131840" y="5477199"/>
            <a:ext cx="336103" cy="266896"/>
            <a:chOff x="251520" y="1628800"/>
            <a:chExt cx="741462" cy="756475"/>
          </a:xfrm>
        </p:grpSpPr>
        <p:pic>
          <p:nvPicPr>
            <p:cNvPr id="232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33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3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3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226" name="Group 23"/>
          <p:cNvGrpSpPr/>
          <p:nvPr/>
        </p:nvGrpSpPr>
        <p:grpSpPr>
          <a:xfrm>
            <a:off x="3602792" y="5477199"/>
            <a:ext cx="336103" cy="266896"/>
            <a:chOff x="251520" y="1628800"/>
            <a:chExt cx="741462" cy="756475"/>
          </a:xfrm>
        </p:grpSpPr>
        <p:pic>
          <p:nvPicPr>
            <p:cNvPr id="22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29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30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3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sp>
        <p:nvSpPr>
          <p:cNvPr id="227" name="Rounded Rectangle 226"/>
          <p:cNvSpPr/>
          <p:nvPr/>
        </p:nvSpPr>
        <p:spPr>
          <a:xfrm>
            <a:off x="3203848" y="5273954"/>
            <a:ext cx="163205" cy="1270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grpSp>
        <p:nvGrpSpPr>
          <p:cNvPr id="222" name="Group 148"/>
          <p:cNvGrpSpPr/>
          <p:nvPr/>
        </p:nvGrpSpPr>
        <p:grpSpPr>
          <a:xfrm>
            <a:off x="3635896" y="5229201"/>
            <a:ext cx="220622" cy="179009"/>
            <a:chOff x="395536" y="5373216"/>
            <a:chExt cx="576064" cy="648072"/>
          </a:xfrm>
        </p:grpSpPr>
        <p:sp>
          <p:nvSpPr>
            <p:cNvPr id="223" name="Rounded Rectangle 222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41" name="Group 18"/>
          <p:cNvGrpSpPr/>
          <p:nvPr/>
        </p:nvGrpSpPr>
        <p:grpSpPr>
          <a:xfrm>
            <a:off x="5796136" y="5445224"/>
            <a:ext cx="336103" cy="266897"/>
            <a:chOff x="251520" y="1628800"/>
            <a:chExt cx="741462" cy="756475"/>
          </a:xfrm>
        </p:grpSpPr>
        <p:pic>
          <p:nvPicPr>
            <p:cNvPr id="24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49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50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5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242" name="Group 23"/>
          <p:cNvGrpSpPr/>
          <p:nvPr/>
        </p:nvGrpSpPr>
        <p:grpSpPr>
          <a:xfrm>
            <a:off x="6187829" y="5445224"/>
            <a:ext cx="336103" cy="266897"/>
            <a:chOff x="251520" y="1628800"/>
            <a:chExt cx="741462" cy="756475"/>
          </a:xfrm>
        </p:grpSpPr>
        <p:pic>
          <p:nvPicPr>
            <p:cNvPr id="24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4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46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47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sp>
        <p:nvSpPr>
          <p:cNvPr id="243" name="Rounded Rectangle 242"/>
          <p:cNvSpPr/>
          <p:nvPr/>
        </p:nvSpPr>
        <p:spPr>
          <a:xfrm>
            <a:off x="5861419" y="5241979"/>
            <a:ext cx="163205" cy="1270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grpSp>
        <p:nvGrpSpPr>
          <p:cNvPr id="238" name="Group 148"/>
          <p:cNvGrpSpPr/>
          <p:nvPr/>
        </p:nvGrpSpPr>
        <p:grpSpPr>
          <a:xfrm>
            <a:off x="6237380" y="5197227"/>
            <a:ext cx="220622" cy="179009"/>
            <a:chOff x="395536" y="5373216"/>
            <a:chExt cx="576064" cy="648072"/>
          </a:xfrm>
        </p:grpSpPr>
        <p:sp>
          <p:nvSpPr>
            <p:cNvPr id="239" name="Rounded Rectangle 238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40" name="Oval 239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53" name="Group 18"/>
          <p:cNvGrpSpPr/>
          <p:nvPr/>
        </p:nvGrpSpPr>
        <p:grpSpPr>
          <a:xfrm>
            <a:off x="6634243" y="5445223"/>
            <a:ext cx="336103" cy="266897"/>
            <a:chOff x="251520" y="1628800"/>
            <a:chExt cx="741462" cy="756475"/>
          </a:xfrm>
        </p:grpSpPr>
        <p:pic>
          <p:nvPicPr>
            <p:cNvPr id="15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5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56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57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sp>
        <p:nvSpPr>
          <p:cNvPr id="158" name="Rounded Rectangle 157"/>
          <p:cNvSpPr/>
          <p:nvPr/>
        </p:nvSpPr>
        <p:spPr>
          <a:xfrm>
            <a:off x="6699525" y="5241979"/>
            <a:ext cx="163205" cy="1270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grpSp>
        <p:nvGrpSpPr>
          <p:cNvPr id="160" name="Group 18"/>
          <p:cNvGrpSpPr/>
          <p:nvPr/>
        </p:nvGrpSpPr>
        <p:grpSpPr>
          <a:xfrm>
            <a:off x="3995936" y="5466359"/>
            <a:ext cx="336103" cy="266897"/>
            <a:chOff x="251520" y="1628800"/>
            <a:chExt cx="741462" cy="756475"/>
          </a:xfrm>
        </p:grpSpPr>
        <p:pic>
          <p:nvPicPr>
            <p:cNvPr id="16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62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63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72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sp>
        <p:nvSpPr>
          <p:cNvPr id="173" name="Rounded Rectangle 172"/>
          <p:cNvSpPr/>
          <p:nvPr/>
        </p:nvSpPr>
        <p:spPr>
          <a:xfrm>
            <a:off x="4061218" y="5301208"/>
            <a:ext cx="163205" cy="1270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175" name="Straight Connector 174"/>
          <p:cNvCxnSpPr/>
          <p:nvPr/>
        </p:nvCxnSpPr>
        <p:spPr>
          <a:xfrm>
            <a:off x="1475656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267744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2411760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203848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3275856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4139952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5955484" y="505321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6747572" y="505321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1475656" y="508518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2411760" y="508518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275856" y="5085184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5955484" y="5053210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1547664" y="4869160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Series 1</a:t>
            </a:r>
            <a:endParaRPr lang="en-GB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2555776" y="4869160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Series 2</a:t>
            </a:r>
            <a:endParaRPr lang="en-GB" sz="1000" dirty="0"/>
          </a:p>
        </p:txBody>
      </p:sp>
      <p:sp>
        <p:nvSpPr>
          <p:cNvPr id="193" name="TextBox 192"/>
          <p:cNvSpPr txBox="1"/>
          <p:nvPr/>
        </p:nvSpPr>
        <p:spPr>
          <a:xfrm>
            <a:off x="3491880" y="4869160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Series 3</a:t>
            </a:r>
            <a:endParaRPr lang="en-GB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6099500" y="4837186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Series n</a:t>
            </a:r>
            <a:endParaRPr lang="en-GB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836713"/>
            <a:ext cx="79928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An enzyme which in its functional form is comprised of 3 individual subunits (A, B and C). The first part of the Experiment ( P1) is to determine how the subunits fit together.</a:t>
            </a:r>
          </a:p>
          <a:p>
            <a:r>
              <a:rPr lang="en-GB" sz="1000" dirty="0" smtClean="0"/>
              <a:t>P1 will comprises data collections of:</a:t>
            </a:r>
          </a:p>
          <a:p>
            <a:r>
              <a:rPr lang="en-GB" sz="1000" dirty="0" smtClean="0"/>
              <a:t>	- A, B and C  individually</a:t>
            </a:r>
          </a:p>
          <a:p>
            <a:r>
              <a:rPr lang="en-GB" sz="1000" dirty="0" smtClean="0"/>
              <a:t>	- The </a:t>
            </a:r>
            <a:r>
              <a:rPr lang="en-GB" sz="1000" dirty="0" err="1" smtClean="0"/>
              <a:t>dimeric</a:t>
            </a:r>
            <a:r>
              <a:rPr lang="en-GB" sz="1000" dirty="0" smtClean="0"/>
              <a:t> complexes of AB and BC</a:t>
            </a:r>
          </a:p>
          <a:p>
            <a:r>
              <a:rPr lang="en-GB" sz="1000" dirty="0" smtClean="0"/>
              <a:t>	- The </a:t>
            </a:r>
            <a:r>
              <a:rPr lang="en-GB" sz="1000" dirty="0" err="1" smtClean="0"/>
              <a:t>trimeric</a:t>
            </a:r>
            <a:r>
              <a:rPr lang="en-GB" sz="1000" dirty="0" smtClean="0"/>
              <a:t> complex ABC</a:t>
            </a:r>
          </a:p>
          <a:p>
            <a:r>
              <a:rPr lang="en-GB" sz="1000" dirty="0" smtClean="0"/>
              <a:t>Thus the complex will have 6 individual macromolecules associated with it (A, B, C, AB, BC and ABC).</a:t>
            </a:r>
            <a:r>
              <a:rPr lang="en-US" sz="1000" dirty="0"/>
              <a:t> Each with a minimum of 3 samples, all with the same buffer conditions</a:t>
            </a:r>
            <a:endParaRPr lang="en-GB" sz="1000" dirty="0" smtClean="0"/>
          </a:p>
          <a:p>
            <a:endParaRPr lang="en-GB" sz="1200" dirty="0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827584" y="2492896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827584" y="5445224"/>
            <a:ext cx="720080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A*B*C*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899592" y="4869160"/>
            <a:ext cx="576064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A*C*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899592" y="4293096"/>
            <a:ext cx="576064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A*B*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971600" y="37170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C*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971600" y="31409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B*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971600" y="256490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</a:t>
            </a:r>
            <a:endParaRPr lang="en-GB" sz="8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547664" y="400506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76256" y="3789040"/>
            <a:ext cx="953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where n&gt;=3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987824" y="3861048"/>
            <a:ext cx="3672408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B1</a:t>
            </a:r>
            <a:endParaRPr lang="en-GB" sz="10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131840" y="3140968"/>
            <a:ext cx="3240360" cy="504056"/>
            <a:chOff x="3131840" y="2996952"/>
            <a:chExt cx="3240360" cy="504056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3131840" y="3284984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131840" y="3284984"/>
              <a:ext cx="3240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372200" y="3284984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3851920" y="3284984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4499992" y="3284984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4499992" y="2996952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3419872" y="2924944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Samples with different concentrations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355976" y="4293096"/>
            <a:ext cx="565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Buffer</a:t>
            </a:r>
          </a:p>
        </p:txBody>
      </p:sp>
      <p:sp>
        <p:nvSpPr>
          <p:cNvPr id="33" name="Oval 32"/>
          <p:cNvSpPr/>
          <p:nvPr/>
        </p:nvSpPr>
        <p:spPr>
          <a:xfrm>
            <a:off x="3059832" y="3717032"/>
            <a:ext cx="216024" cy="2160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4" name="Oval 33"/>
          <p:cNvSpPr/>
          <p:nvPr/>
        </p:nvSpPr>
        <p:spPr>
          <a:xfrm>
            <a:off x="3779912" y="3717032"/>
            <a:ext cx="216024" cy="2160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5" name="Oval 34"/>
          <p:cNvSpPr/>
          <p:nvPr/>
        </p:nvSpPr>
        <p:spPr>
          <a:xfrm>
            <a:off x="4427984" y="3717032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6" name="Oval 35"/>
          <p:cNvSpPr/>
          <p:nvPr/>
        </p:nvSpPr>
        <p:spPr>
          <a:xfrm>
            <a:off x="6300192" y="3717032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5004048" y="364502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……………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2671</TotalTime>
  <Words>1088</Words>
  <Application>Microsoft Office PowerPoint</Application>
  <PresentationFormat>On-screen Show (4:3)</PresentationFormat>
  <Paragraphs>324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BioSAXS</vt:lpstr>
      <vt:lpstr>Index</vt:lpstr>
      <vt:lpstr>List of terms related to samples</vt:lpstr>
      <vt:lpstr>List of terms related to samples</vt:lpstr>
      <vt:lpstr>List of terms related to samples</vt:lpstr>
      <vt:lpstr>List of terms related to samples</vt:lpstr>
      <vt:lpstr>Visual Data Model Draft for Complex</vt:lpstr>
      <vt:lpstr>List of terms related to data acquisition</vt:lpstr>
      <vt:lpstr>Case 1: How do the subunits fit together </vt:lpstr>
      <vt:lpstr>Case 1: How do the subunits fit together </vt:lpstr>
      <vt:lpstr>Case 1: How do the subunits fit together </vt:lpstr>
      <vt:lpstr>Case 1: How do the subunits fit together </vt:lpstr>
      <vt:lpstr>Case 1: How do the subunits fit together </vt:lpstr>
      <vt:lpstr>Case 1: How do the subunits fit together </vt:lpstr>
      <vt:lpstr>Case 1: How do the subunits fit together </vt:lpstr>
      <vt:lpstr>Case 2: How does the enzyme function</vt:lpstr>
      <vt:lpstr>Case 2: How does the enzyme function</vt:lpstr>
      <vt:lpstr>Visual Data Model Draft for DataCollection</vt:lpstr>
    </vt:vector>
  </TitlesOfParts>
  <Company>ESRF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BioSAXS</dc:title>
  <dc:creator>demariaa</dc:creator>
  <cp:lastModifiedBy>demariaa</cp:lastModifiedBy>
  <cp:revision>260</cp:revision>
  <dcterms:created xsi:type="dcterms:W3CDTF">2012-03-22T08:47:55Z</dcterms:created>
  <dcterms:modified xsi:type="dcterms:W3CDTF">2012-04-05T07:04:11Z</dcterms:modified>
</cp:coreProperties>
</file>