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61" r:id="rId3"/>
    <p:sldId id="257" r:id="rId4"/>
    <p:sldId id="265" r:id="rId5"/>
    <p:sldId id="266" r:id="rId6"/>
    <p:sldId id="267" r:id="rId7"/>
    <p:sldId id="263" r:id="rId8"/>
    <p:sldId id="268" r:id="rId9"/>
    <p:sldId id="258" r:id="rId10"/>
    <p:sldId id="260" r:id="rId11"/>
    <p:sldId id="269" r:id="rId12"/>
    <p:sldId id="270" r:id="rId13"/>
    <p:sldId id="271" r:id="rId14"/>
    <p:sldId id="277" r:id="rId15"/>
    <p:sldId id="276" r:id="rId16"/>
    <p:sldId id="262" r:id="rId17"/>
    <p:sldId id="272" r:id="rId18"/>
    <p:sldId id="274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4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r">
              <a:defRPr sz="1200"/>
            </a:lvl1pPr>
          </a:lstStyle>
          <a:p>
            <a:fld id="{BAE60AF5-B41F-4C46-B6C0-5E7F7082F78A}" type="datetimeFigureOut">
              <a:rPr lang="en-GB" smtClean="0"/>
              <a:pPr/>
              <a:t>19/04/2012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2" rIns="91427" bIns="457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5" y="4860925"/>
            <a:ext cx="5680075" cy="4605338"/>
          </a:xfrm>
          <a:prstGeom prst="rect">
            <a:avLst/>
          </a:prstGeom>
        </p:spPr>
        <p:txBody>
          <a:bodyPr vert="horz" lIns="91427" tIns="45712" rIns="91427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r">
              <a:defRPr sz="1200"/>
            </a:lvl1pPr>
          </a:lstStyle>
          <a:p>
            <a:fld id="{9F1884CB-FA9B-470B-BB3A-116D145155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00F-7E22-4F99-AD91-73D9828EA641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9E0-D6B7-4FE4-88F9-0EF612FF72A7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F538-BFFD-45E3-A70B-9FE2A5D9D55D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83B5-3BAE-4D5A-89D1-72E27C0F8F90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407F-3BAF-4348-978D-70C8DBB9F3BC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A61E-C304-4D31-8BC3-669E56F458FC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1AF1-F689-4F52-A9B7-7E1A884DE690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8847-993D-4C7C-8CB9-15A005F38ECD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00F4-5011-469E-9F13-773D8C8B7796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CCED-4515-4F85-A995-AA802B51808D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B24F-6587-42AA-B2BF-69D89533D2B9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B151-8E37-4B3A-B939-B7E18383D2E5}" type="datetime1">
              <a:rPr lang="en-GB" smtClean="0"/>
              <a:pPr/>
              <a:t>19/04/2012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BioSAXS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sz="1000" dirty="0" smtClean="0"/>
              <a:t>Alejandro de Maria </a:t>
            </a:r>
            <a:r>
              <a:rPr lang="en-US" sz="1000" dirty="0" err="1" smtClean="0"/>
              <a:t>Antolinos</a:t>
            </a:r>
            <a:endParaRPr lang="en-US" sz="1000" dirty="0" smtClean="0"/>
          </a:p>
          <a:p>
            <a:r>
              <a:rPr lang="en-US" sz="1000" smtClean="0"/>
              <a:t>28/03/2012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5576" y="1268760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899592" y="422108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364502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306896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899592" y="24928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899592" y="13407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03648" y="5373216"/>
            <a:ext cx="6768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All  buffers for the same COMPLEX should have the same conditions</a:t>
            </a:r>
            <a:r>
              <a:rPr lang="en-GB" sz="1050" b="1" i="1" dirty="0" smtClean="0"/>
              <a:t> </a:t>
            </a:r>
            <a:r>
              <a:rPr lang="en-US" sz="1050" b="1" dirty="0" smtClean="0"/>
              <a:t>? </a:t>
            </a:r>
            <a:r>
              <a:rPr lang="en-US" sz="1050" i="1" dirty="0" smtClean="0"/>
              <a:t>By default yes BUT they could change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122" name="Group 121"/>
          <p:cNvGrpSpPr/>
          <p:nvPr/>
        </p:nvGrpSpPr>
        <p:grpSpPr>
          <a:xfrm>
            <a:off x="1619672" y="1340768"/>
            <a:ext cx="4032448" cy="441340"/>
            <a:chOff x="3275856" y="1412776"/>
            <a:chExt cx="4032448" cy="441340"/>
          </a:xfrm>
        </p:grpSpPr>
        <p:sp>
          <p:nvSpPr>
            <p:cNvPr id="96" name="Rounded Rectangle 95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619672" y="1907540"/>
            <a:ext cx="4032448" cy="441340"/>
            <a:chOff x="3275856" y="1412776"/>
            <a:chExt cx="4032448" cy="441340"/>
          </a:xfrm>
        </p:grpSpPr>
        <p:sp>
          <p:nvSpPr>
            <p:cNvPr id="171" name="Rounded Rectangle 17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619672" y="2492896"/>
            <a:ext cx="4032448" cy="441340"/>
            <a:chOff x="3275856" y="1412776"/>
            <a:chExt cx="4032448" cy="441340"/>
          </a:xfrm>
        </p:grpSpPr>
        <p:sp>
          <p:nvSpPr>
            <p:cNvPr id="183" name="Rounded Rectangle 182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619672" y="2996952"/>
            <a:ext cx="4032448" cy="441340"/>
            <a:chOff x="3275856" y="1412776"/>
            <a:chExt cx="4032448" cy="441340"/>
          </a:xfrm>
        </p:grpSpPr>
        <p:sp>
          <p:nvSpPr>
            <p:cNvPr id="192" name="Rounded Rectangle 191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619672" y="3635732"/>
            <a:ext cx="4032448" cy="441340"/>
            <a:chOff x="3275856" y="1412776"/>
            <a:chExt cx="4032448" cy="441340"/>
          </a:xfrm>
        </p:grpSpPr>
        <p:sp>
          <p:nvSpPr>
            <p:cNvPr id="201" name="Rounded Rectangle 20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619672" y="4211796"/>
            <a:ext cx="4032448" cy="441340"/>
            <a:chOff x="3275856" y="1412776"/>
            <a:chExt cx="4032448" cy="441340"/>
          </a:xfrm>
        </p:grpSpPr>
        <p:sp>
          <p:nvSpPr>
            <p:cNvPr id="210" name="Rounded Rectangle 209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B_ABC</a:t>
              </a:r>
              <a:endParaRPr lang="en-GB" sz="10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B_ABC</a:t>
              </a:r>
              <a:endParaRPr lang="en-GB" sz="8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6084168" y="980728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 with different concentrations</a:t>
            </a:r>
            <a:endParaRPr lang="en-GB" sz="1000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7744" y="112474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26774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98782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6358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4360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228184" y="155679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868144" y="15567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5868144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868144" y="285293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6228184" y="220486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228184" y="299695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7380312" y="285293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 1</a:t>
            </a:r>
            <a:endParaRPr lang="en-GB" sz="10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868144" y="393305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707904" y="4365104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BUFFER + SAMPLE+ BUFFER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413"/>
          <p:cNvGrpSpPr/>
          <p:nvPr/>
        </p:nvGrpSpPr>
        <p:grpSpPr>
          <a:xfrm>
            <a:off x="2267744" y="1844823"/>
            <a:ext cx="5400600" cy="792088"/>
            <a:chOff x="2267744" y="1844823"/>
            <a:chExt cx="5400600" cy="792088"/>
          </a:xfrm>
        </p:grpSpPr>
        <p:cxnSp>
          <p:nvCxnSpPr>
            <p:cNvPr id="318" name="Straight Connector 317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0800000">
              <a:off x="478802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10800000">
              <a:off x="42839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10800000">
              <a:off x="3779913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3707904" y="156782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 with different concentration (minimum 3)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415" name="Group 414"/>
          <p:cNvGrpSpPr/>
          <p:nvPr/>
        </p:nvGrpSpPr>
        <p:grpSpPr>
          <a:xfrm rot="10800000">
            <a:off x="2051721" y="3068960"/>
            <a:ext cx="5400600" cy="792088"/>
            <a:chOff x="2267744" y="1844823"/>
            <a:chExt cx="5400600" cy="792088"/>
          </a:xfrm>
        </p:grpSpPr>
        <p:cxnSp>
          <p:nvCxnSpPr>
            <p:cNvPr id="416" name="Straight Connector 415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>
              <a:off x="60841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>
              <a:off x="565212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10800000">
              <a:off x="514806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TextBox 426"/>
          <p:cNvSpPr txBox="1"/>
          <p:nvPr/>
        </p:nvSpPr>
        <p:spPr>
          <a:xfrm>
            <a:off x="3563888" y="3861048"/>
            <a:ext cx="213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definition is the same buffer</a:t>
            </a:r>
            <a:endParaRPr lang="en-GB" sz="1200" dirty="0"/>
          </a:p>
        </p:txBody>
      </p:sp>
      <p:sp>
        <p:nvSpPr>
          <p:cNvPr id="430" name="TextBox 429"/>
          <p:cNvSpPr txBox="1"/>
          <p:nvPr/>
        </p:nvSpPr>
        <p:spPr>
          <a:xfrm>
            <a:off x="7524328" y="35010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</a:t>
            </a:r>
            <a:endParaRPr lang="en-GB" sz="1200" dirty="0"/>
          </a:p>
        </p:txBody>
      </p:sp>
      <p:cxnSp>
        <p:nvCxnSpPr>
          <p:cNvPr id="432" name="Straight Arrow Connector 431"/>
          <p:cNvCxnSpPr/>
          <p:nvPr/>
        </p:nvCxnSpPr>
        <p:spPr>
          <a:xfrm>
            <a:off x="7668344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Group 441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32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3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60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61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63" name="Rounded Rectangle 36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4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4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3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3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39" name="Rounded Rectangle 33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33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34" name="Rounded Rectangle 4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0" name="Rounded Rectangle 43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3491880" y="2717613"/>
            <a:ext cx="1454226" cy="351347"/>
            <a:chOff x="1979712" y="2682000"/>
            <a:chExt cx="1454226" cy="351347"/>
          </a:xfrm>
        </p:grpSpPr>
        <p:grpSp>
          <p:nvGrpSpPr>
            <p:cNvPr id="444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54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0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81" name="Rounded Rectangle 48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5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0" name="Rounded Rectangle 46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6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5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5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59" name="Rounded Rectangle 45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45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52" name="Rounded Rectangle 45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0" name="Rounded Rectangle 4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7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8" name="Rounded Rectangle 44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6300192" y="2708920"/>
            <a:ext cx="1454226" cy="351347"/>
            <a:chOff x="1979712" y="2682000"/>
            <a:chExt cx="1454226" cy="351347"/>
          </a:xfrm>
        </p:grpSpPr>
        <p:grpSp>
          <p:nvGrpSpPr>
            <p:cNvPr id="491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0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8" name="Rounded Rectangle 52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7" name="Rounded Rectangle 51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0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0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0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06" name="Rounded Rectangle 50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9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99" name="Rounded Rectangle 49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95" name="Rounded Rectangle 49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184" name="TextBox 183"/>
          <p:cNvSpPr txBox="1"/>
          <p:nvPr/>
        </p:nvSpPr>
        <p:spPr>
          <a:xfrm>
            <a:off x="1547664" y="5445224"/>
            <a:ext cx="470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BUFFER + …..  + SAMPLE + SAMPLE + …. +BUFFER</a:t>
            </a:r>
            <a:endParaRPr lang="en-GB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15816" y="5805264"/>
            <a:ext cx="4176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Because  there is only one buffer the </a:t>
            </a:r>
            <a:r>
              <a:rPr lang="en-US" sz="1050" b="1" i="1" dirty="0" err="1" smtClean="0"/>
              <a:t>datacollections</a:t>
            </a:r>
            <a:r>
              <a:rPr lang="en-US" sz="1050" b="1" i="1" dirty="0" smtClean="0"/>
              <a:t> overlap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427984" y="4365104"/>
            <a:ext cx="1480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 smtClean="0"/>
              <a:t>Collection </a:t>
            </a:r>
            <a:r>
              <a:rPr lang="en-US" sz="1200" dirty="0" err="1" smtClean="0"/>
              <a:t>Grop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2060127" y="3068960"/>
            <a:ext cx="432048" cy="606261"/>
            <a:chOff x="2051720" y="3140968"/>
            <a:chExt cx="432048" cy="606261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64183" y="3068960"/>
            <a:ext cx="432048" cy="606261"/>
            <a:chOff x="2051720" y="3140968"/>
            <a:chExt cx="432048" cy="606261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068239" y="3068960"/>
            <a:ext cx="432048" cy="606261"/>
            <a:chOff x="2051720" y="3140968"/>
            <a:chExt cx="432048" cy="606261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563888" y="3068960"/>
            <a:ext cx="432048" cy="606261"/>
            <a:chOff x="2051720" y="3140968"/>
            <a:chExt cx="432048" cy="606261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076351" y="3068960"/>
            <a:ext cx="432048" cy="606261"/>
            <a:chOff x="2051720" y="3140968"/>
            <a:chExt cx="432048" cy="606261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4970076" y="2765279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580407" y="3068960"/>
            <a:ext cx="432048" cy="606261"/>
            <a:chOff x="2051720" y="3140968"/>
            <a:chExt cx="432048" cy="606261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pic>
        <p:nvPicPr>
          <p:cNvPr id="2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060" y="2937379"/>
            <a:ext cx="145996" cy="131581"/>
          </a:xfrm>
          <a:prstGeom prst="rect">
            <a:avLst/>
          </a:prstGeom>
          <a:noFill/>
        </p:spPr>
      </p:pic>
      <p:sp>
        <p:nvSpPr>
          <p:cNvPr id="235" name="Rounded Rectangle 234"/>
          <p:cNvSpPr/>
          <p:nvPr/>
        </p:nvSpPr>
        <p:spPr>
          <a:xfrm>
            <a:off x="7924384" y="2708920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23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400" y="2905530"/>
            <a:ext cx="145996" cy="131581"/>
          </a:xfrm>
          <a:prstGeom prst="rect">
            <a:avLst/>
          </a:prstGeom>
          <a:noFill/>
        </p:spPr>
      </p:pic>
      <p:pic>
        <p:nvPicPr>
          <p:cNvPr id="23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852936"/>
            <a:ext cx="145996" cy="131581"/>
          </a:xfrm>
          <a:prstGeom prst="rect">
            <a:avLst/>
          </a:prstGeom>
          <a:noFill/>
        </p:spPr>
      </p:pic>
      <p:grpSp>
        <p:nvGrpSpPr>
          <p:cNvPr id="239" name="Group 238"/>
          <p:cNvGrpSpPr/>
          <p:nvPr/>
        </p:nvGrpSpPr>
        <p:grpSpPr>
          <a:xfrm>
            <a:off x="6524623" y="3068960"/>
            <a:ext cx="432048" cy="606261"/>
            <a:chOff x="2051720" y="3140968"/>
            <a:chExt cx="432048" cy="606261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028679" y="3068960"/>
            <a:ext cx="432048" cy="606261"/>
            <a:chOff x="2051720" y="3140968"/>
            <a:chExt cx="432048" cy="606261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532735" y="3068960"/>
            <a:ext cx="432048" cy="606261"/>
            <a:chOff x="2051720" y="3140968"/>
            <a:chExt cx="432048" cy="606261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cxnSp>
        <p:nvCxnSpPr>
          <p:cNvPr id="258" name="Straight Connector 257"/>
          <p:cNvCxnSpPr/>
          <p:nvPr/>
        </p:nvCxnSpPr>
        <p:spPr>
          <a:xfrm>
            <a:off x="23397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4380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327585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77991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28396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86003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80424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730830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77403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339752" y="4005064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860032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/>
          <p:cNvGrpSpPr/>
          <p:nvPr/>
        </p:nvGrpSpPr>
        <p:grpSpPr>
          <a:xfrm>
            <a:off x="3779912" y="4221088"/>
            <a:ext cx="648072" cy="504056"/>
            <a:chOff x="6948264" y="2924944"/>
            <a:chExt cx="720080" cy="648072"/>
          </a:xfrm>
        </p:grpSpPr>
        <p:grpSp>
          <p:nvGrpSpPr>
            <p:cNvPr id="27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8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7" name="Group 326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29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6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4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42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43" name="Rounded Rectangle 44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2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2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31" name="Rounded Rectangle 43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7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0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7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0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76" name="Rounded Rectangle 37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33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349" name="Rounded Rectangle 3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337" name="Rounded Rectangle 3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52" name="Group 451"/>
          <p:cNvGrpSpPr/>
          <p:nvPr/>
        </p:nvGrpSpPr>
        <p:grpSpPr>
          <a:xfrm>
            <a:off x="3477814" y="2717613"/>
            <a:ext cx="1454226" cy="351347"/>
            <a:chOff x="1979712" y="2682000"/>
            <a:chExt cx="1454226" cy="351347"/>
          </a:xfrm>
        </p:grpSpPr>
        <p:grpSp>
          <p:nvGrpSpPr>
            <p:cNvPr id="453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6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8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90" name="Rounded Rectangle 48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7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9" name="Rounded Rectangle 47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8" name="Rounded Rectangle 46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54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61" name="Rounded Rectangle 46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5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9" name="Rounded Rectangle 45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6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57" name="Rounded Rectangle 45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9" name="Group 498"/>
          <p:cNvGrpSpPr/>
          <p:nvPr/>
        </p:nvGrpSpPr>
        <p:grpSpPr>
          <a:xfrm>
            <a:off x="6372200" y="2708920"/>
            <a:ext cx="1454226" cy="351347"/>
            <a:chOff x="1979712" y="2682000"/>
            <a:chExt cx="1454226" cy="351347"/>
          </a:xfrm>
        </p:grpSpPr>
        <p:grpSp>
          <p:nvGrpSpPr>
            <p:cNvPr id="500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10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3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3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37" name="Rounded Rectangle 53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1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6" name="Rounded Rectangle 52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2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3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4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5" name="Rounded Rectangle 514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501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508" name="Rounded Rectangle 50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2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506" name="Rounded Rectangle 50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3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504" name="Rounded Rectangle 50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267" name="TextBox 266"/>
          <p:cNvSpPr txBox="1"/>
          <p:nvPr/>
        </p:nvSpPr>
        <p:spPr>
          <a:xfrm>
            <a:off x="3779912" y="508518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= </a:t>
            </a:r>
            <a:r>
              <a:rPr lang="en-US" sz="1000" dirty="0" err="1" smtClean="0"/>
              <a:t>DataCollection</a:t>
            </a:r>
            <a:endParaRPr lang="en-GB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203848" y="908720"/>
            <a:ext cx="244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collected with no optimization</a:t>
            </a:r>
            <a:endParaRPr lang="en-GB" sz="1200" dirty="0"/>
          </a:p>
        </p:txBody>
      </p:sp>
      <p:grpSp>
        <p:nvGrpSpPr>
          <p:cNvPr id="289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29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5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02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0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06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7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95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09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0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30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13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5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16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7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8157627" y="2867709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GB" dirty="0"/>
          </a:p>
        </p:txBody>
      </p:sp>
      <p:grpSp>
        <p:nvGrpSpPr>
          <p:cNvPr id="1353" name="Group 1352"/>
          <p:cNvGrpSpPr/>
          <p:nvPr/>
        </p:nvGrpSpPr>
        <p:grpSpPr>
          <a:xfrm>
            <a:off x="1835696" y="3923764"/>
            <a:ext cx="4094452" cy="369332"/>
            <a:chOff x="1547664" y="4869160"/>
            <a:chExt cx="4094452" cy="369332"/>
          </a:xfrm>
        </p:grpSpPr>
        <p:grpSp>
          <p:nvGrpSpPr>
            <p:cNvPr id="1354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57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3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3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2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2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2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370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38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0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0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9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9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8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8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37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2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3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36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5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3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5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3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3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2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2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8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9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0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6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78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0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0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9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80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8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8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69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0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1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62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165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4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3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3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1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2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7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8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9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7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9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668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6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7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661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49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7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75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2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3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76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77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0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8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7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8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6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6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13285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359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</a:t>
            </a:r>
            <a:r>
              <a:rPr lang="en-US" sz="900" dirty="0" smtClean="0"/>
              <a:t>Group for </a:t>
            </a:r>
            <a:r>
              <a:rPr lang="en-US" sz="900" dirty="0" smtClean="0"/>
              <a:t>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 </a:t>
            </a:r>
            <a:r>
              <a:rPr lang="en-US" sz="900" dirty="0" smtClean="0"/>
              <a:t>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388424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812360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81236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388424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9" name="Group 1451"/>
          <p:cNvGrpSpPr/>
          <p:nvPr/>
        </p:nvGrpSpPr>
        <p:grpSpPr>
          <a:xfrm>
            <a:off x="1835696" y="3347700"/>
            <a:ext cx="4094452" cy="369332"/>
            <a:chOff x="1547664" y="4869160"/>
            <a:chExt cx="4094452" cy="369332"/>
          </a:xfrm>
        </p:grpSpPr>
        <p:grpSp>
          <p:nvGrpSpPr>
            <p:cNvPr id="187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7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4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5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3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3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88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89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23" name="Rounded Rectangle 19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1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1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12" name="Rounded Rectangle 191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9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0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01" name="Rounded Rectangle 190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88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4" name="Rounded Rectangle 189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5" name="Oval 189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2" name="Rounded Rectangle 189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3" name="Oval 189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0" name="Rounded Rectangle 188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1" name="Oval 189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879" name="TextBox 187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88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8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1" name="Rounded Rectangle 188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968" name="Group 1351"/>
          <p:cNvGrpSpPr/>
          <p:nvPr/>
        </p:nvGrpSpPr>
        <p:grpSpPr>
          <a:xfrm>
            <a:off x="1845700" y="4427820"/>
            <a:ext cx="4094452" cy="369332"/>
            <a:chOff x="1547664" y="4869160"/>
            <a:chExt cx="4094452" cy="369332"/>
          </a:xfrm>
        </p:grpSpPr>
        <p:grpSp>
          <p:nvGrpSpPr>
            <p:cNvPr id="1969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20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97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2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71" name="Rounded Rectangle 1970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97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50" name="Rounded Rectangle 20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3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39" name="Rounded Rectangle 20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2035" name="Rounded Rectangle 20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5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2033" name="Rounded Rectangle 20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6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2031" name="Rounded Rectangle 20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7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98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99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22" name="Rounded Rectangle 202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6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0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1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11" name="Rounded Rectangle 201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7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9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9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00" name="Rounded Rectangle 19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98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3" name="Rounded Rectangle 199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4" name="Oval 199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1" name="Rounded Rectangle 199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2" name="Oval 199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89" name="Rounded Rectangle 1988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0" name="Oval 1989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978" name="TextBox 1977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97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9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80" name="Rounded Rectangle 1979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347864" y="76470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Sequence Measurements</a:t>
            </a:r>
            <a:endParaRPr lang="en-GB" sz="1200" dirty="0"/>
          </a:p>
        </p:txBody>
      </p:sp>
      <p:grpSp>
        <p:nvGrpSpPr>
          <p:cNvPr id="846" name="Group 845"/>
          <p:cNvGrpSpPr/>
          <p:nvPr/>
        </p:nvGrpSpPr>
        <p:grpSpPr>
          <a:xfrm>
            <a:off x="1547664" y="1772816"/>
            <a:ext cx="1204062" cy="288032"/>
            <a:chOff x="179512" y="1844824"/>
            <a:chExt cx="1204062" cy="288032"/>
          </a:xfrm>
        </p:grpSpPr>
        <p:grpSp>
          <p:nvGrpSpPr>
            <p:cNvPr id="155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3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60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2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3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37" name="Rounded Rectangle 83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5226406" y="1772816"/>
            <a:ext cx="1203475" cy="288032"/>
            <a:chOff x="5004048" y="1844824"/>
            <a:chExt cx="1203475" cy="288032"/>
          </a:xfrm>
        </p:grpSpPr>
        <p:grpSp>
          <p:nvGrpSpPr>
            <p:cNvPr id="262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63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64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67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70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1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2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48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50" name="Rounded Rectangle 849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2771800" y="1772816"/>
            <a:ext cx="1204062" cy="288032"/>
            <a:chOff x="179512" y="1844824"/>
            <a:chExt cx="1204062" cy="288032"/>
          </a:xfrm>
        </p:grpSpPr>
        <p:grpSp>
          <p:nvGrpSpPr>
            <p:cNvPr id="86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86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63" name="Rounded Rectangle 862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864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9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9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94" name="Rounded Rectangle 89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5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82" name="Group 881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83" name="Rounded Rectangle 88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6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879" name="Rounded Rectangle 87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7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877" name="Rounded Rectangle 87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875" name="Rounded Rectangle 87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9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70" name="Rounded Rectangle 869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11" name="Group 910"/>
          <p:cNvGrpSpPr/>
          <p:nvPr/>
        </p:nvGrpSpPr>
        <p:grpSpPr>
          <a:xfrm>
            <a:off x="6470616" y="1772816"/>
            <a:ext cx="1204062" cy="288032"/>
            <a:chOff x="179512" y="1844824"/>
            <a:chExt cx="1204062" cy="288032"/>
          </a:xfrm>
        </p:grpSpPr>
        <p:grpSp>
          <p:nvGrpSpPr>
            <p:cNvPr id="912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13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14" name="Rounded Rectangle 913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15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45" name="Rounded Rectangle 94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6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3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34" name="Rounded Rectangle 9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7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930" name="Rounded Rectangle 92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8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928" name="Rounded Rectangle 92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9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926" name="Rounded Rectangle 9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2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21" name="Rounded Rectangle 92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14" name="Group 1213"/>
          <p:cNvGrpSpPr/>
          <p:nvPr/>
        </p:nvGrpSpPr>
        <p:grpSpPr>
          <a:xfrm>
            <a:off x="7746686" y="1772816"/>
            <a:ext cx="1145794" cy="288032"/>
            <a:chOff x="4932040" y="2348880"/>
            <a:chExt cx="1145794" cy="288032"/>
          </a:xfrm>
        </p:grpSpPr>
        <p:grpSp>
          <p:nvGrpSpPr>
            <p:cNvPr id="963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11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64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1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65" name="Rounded Rectangle 964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66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9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9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04" name="Rounded Rectangle 110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7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3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7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6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061" name="Rounded Rectangle 106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8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1029" name="Rounded Rectangle 10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69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1027" name="Rounded Rectangle 102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70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1025" name="Rounded Rectangle 102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0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1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05" name="Rounded Rectangle 1204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215" name="TextBox 1214"/>
          <p:cNvSpPr txBox="1"/>
          <p:nvPr/>
        </p:nvSpPr>
        <p:spPr>
          <a:xfrm>
            <a:off x="323528" y="1196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No optimization</a:t>
            </a:r>
            <a:endParaRPr lang="en-GB" sz="1200" dirty="0"/>
          </a:p>
        </p:txBody>
      </p:sp>
      <p:grpSp>
        <p:nvGrpSpPr>
          <p:cNvPr id="1216" name="Group 1215"/>
          <p:cNvGrpSpPr/>
          <p:nvPr/>
        </p:nvGrpSpPr>
        <p:grpSpPr>
          <a:xfrm>
            <a:off x="4016010" y="1772816"/>
            <a:ext cx="1204062" cy="288032"/>
            <a:chOff x="179512" y="1844824"/>
            <a:chExt cx="1204062" cy="288032"/>
          </a:xfrm>
        </p:grpSpPr>
        <p:grpSp>
          <p:nvGrpSpPr>
            <p:cNvPr id="121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2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1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19" name="Rounded Rectangle 121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220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50" name="Rounded Rectangle 12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1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38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9" name="Rounded Rectangle 12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2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235" name="Rounded Rectangle 12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3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233" name="Rounded Rectangle 1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4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231" name="Rounded Rectangle 1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2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26" name="Rounded Rectangle 1225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268" name="Straight Connector 1267"/>
          <p:cNvCxnSpPr/>
          <p:nvPr/>
        </p:nvCxnSpPr>
        <p:spPr>
          <a:xfrm>
            <a:off x="16196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>
            <a:off x="269979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1269"/>
          <p:cNvCxnSpPr/>
          <p:nvPr/>
        </p:nvCxnSpPr>
        <p:spPr>
          <a:xfrm>
            <a:off x="284380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392392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>
            <a:off x="514806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1273"/>
          <p:cNvCxnSpPr/>
          <p:nvPr/>
        </p:nvCxnSpPr>
        <p:spPr>
          <a:xfrm>
            <a:off x="529208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/>
          <p:cNvCxnSpPr/>
          <p:nvPr/>
        </p:nvCxnSpPr>
        <p:spPr>
          <a:xfrm>
            <a:off x="637220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/>
          <p:cNvCxnSpPr/>
          <p:nvPr/>
        </p:nvCxnSpPr>
        <p:spPr>
          <a:xfrm>
            <a:off x="651621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/>
          <p:cNvCxnSpPr/>
          <p:nvPr/>
        </p:nvCxnSpPr>
        <p:spPr>
          <a:xfrm>
            <a:off x="759633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/>
          <p:nvPr/>
        </p:nvCxnSpPr>
        <p:spPr>
          <a:xfrm>
            <a:off x="774035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/>
          <p:cNvCxnSpPr/>
          <p:nvPr/>
        </p:nvCxnSpPr>
        <p:spPr>
          <a:xfrm>
            <a:off x="88204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>
            <a:off x="161967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/>
          <p:cNvCxnSpPr/>
          <p:nvPr/>
        </p:nvCxnSpPr>
        <p:spPr>
          <a:xfrm>
            <a:off x="2843808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>
            <a:off x="4067944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/>
          <p:nvPr/>
        </p:nvCxnSpPr>
        <p:spPr>
          <a:xfrm>
            <a:off x="5292080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/>
          <p:nvPr/>
        </p:nvCxnSpPr>
        <p:spPr>
          <a:xfrm>
            <a:off x="6516216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/>
          <p:nvPr/>
        </p:nvCxnSpPr>
        <p:spPr>
          <a:xfrm>
            <a:off x="774035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7" name="Oval 1286"/>
          <p:cNvSpPr/>
          <p:nvPr/>
        </p:nvSpPr>
        <p:spPr>
          <a:xfrm>
            <a:off x="1979712" y="2204864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288" name="Oval 1287"/>
          <p:cNvSpPr/>
          <p:nvPr/>
        </p:nvSpPr>
        <p:spPr>
          <a:xfrm>
            <a:off x="3131840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1289" name="Oval 1288"/>
          <p:cNvSpPr/>
          <p:nvPr/>
        </p:nvSpPr>
        <p:spPr>
          <a:xfrm>
            <a:off x="6876256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1290" name="Oval 1289"/>
          <p:cNvSpPr/>
          <p:nvPr/>
        </p:nvSpPr>
        <p:spPr>
          <a:xfrm>
            <a:off x="4427984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1291" name="Oval 1290"/>
          <p:cNvSpPr/>
          <p:nvPr/>
        </p:nvSpPr>
        <p:spPr>
          <a:xfrm>
            <a:off x="558011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1292" name="Oval 1291"/>
          <p:cNvSpPr/>
          <p:nvPr/>
        </p:nvSpPr>
        <p:spPr>
          <a:xfrm>
            <a:off x="810039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1306" name="TextBox 1305"/>
          <p:cNvSpPr txBox="1"/>
          <p:nvPr/>
        </p:nvSpPr>
        <p:spPr>
          <a:xfrm>
            <a:off x="2515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optimization</a:t>
            </a:r>
            <a:endParaRPr lang="en-GB" sz="1200" dirty="0"/>
          </a:p>
        </p:txBody>
      </p:sp>
      <p:grpSp>
        <p:nvGrpSpPr>
          <p:cNvPr id="1307" name="Group 1306"/>
          <p:cNvGrpSpPr/>
          <p:nvPr/>
        </p:nvGrpSpPr>
        <p:grpSpPr>
          <a:xfrm>
            <a:off x="1566000" y="3872081"/>
            <a:ext cx="1204062" cy="288032"/>
            <a:chOff x="179512" y="1844824"/>
            <a:chExt cx="1204062" cy="288032"/>
          </a:xfrm>
        </p:grpSpPr>
        <p:grpSp>
          <p:nvGrpSpPr>
            <p:cNvPr id="1308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09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0" name="Rounded Rectangle 1309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11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3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7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4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41" name="Rounded Rectangle 134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2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2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29" name="Group 1328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30" name="Rounded Rectangle 132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3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326" name="Rounded Rectangle 13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4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324" name="Rounded Rectangle 132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5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322" name="Rounded Rectangle 132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6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3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7" name="Rounded Rectangle 131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86" name="Group 1485"/>
          <p:cNvGrpSpPr/>
          <p:nvPr/>
        </p:nvGrpSpPr>
        <p:grpSpPr>
          <a:xfrm>
            <a:off x="5940152" y="3872081"/>
            <a:ext cx="1203475" cy="288032"/>
            <a:chOff x="5004048" y="1844824"/>
            <a:chExt cx="1203475" cy="288032"/>
          </a:xfrm>
        </p:grpSpPr>
        <p:grpSp>
          <p:nvGrpSpPr>
            <p:cNvPr id="1487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53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88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5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89" name="Rounded Rectangle 1488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90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0" name="Rounded Rectangle 15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1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0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0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09" name="Rounded Rectangle 150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2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505" name="Rounded Rectangle 150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3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503" name="Rounded Rectangle 150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4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501" name="Rounded Rectangle 150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5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14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96" name="Rounded Rectangle 1495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91" name="Group 18"/>
          <p:cNvGrpSpPr/>
          <p:nvPr/>
        </p:nvGrpSpPr>
        <p:grpSpPr>
          <a:xfrm>
            <a:off x="2627784" y="4006660"/>
            <a:ext cx="140802" cy="148267"/>
            <a:chOff x="251520" y="1628800"/>
            <a:chExt cx="741462" cy="756475"/>
          </a:xfrm>
        </p:grpSpPr>
        <p:pic>
          <p:nvPicPr>
            <p:cNvPr id="18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8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692" name="Group 23"/>
          <p:cNvGrpSpPr/>
          <p:nvPr/>
        </p:nvGrpSpPr>
        <p:grpSpPr>
          <a:xfrm>
            <a:off x="2791874" y="4006660"/>
            <a:ext cx="140802" cy="148267"/>
            <a:chOff x="251520" y="1628800"/>
            <a:chExt cx="741462" cy="756475"/>
          </a:xfrm>
        </p:grpSpPr>
        <p:pic>
          <p:nvPicPr>
            <p:cNvPr id="18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703" name="Group 147"/>
          <p:cNvGrpSpPr/>
          <p:nvPr/>
        </p:nvGrpSpPr>
        <p:grpSpPr>
          <a:xfrm>
            <a:off x="2972276" y="3893752"/>
            <a:ext cx="304892" cy="261174"/>
            <a:chOff x="251520" y="2780928"/>
            <a:chExt cx="1605558" cy="1332539"/>
          </a:xfrm>
        </p:grpSpPr>
        <p:grpSp>
          <p:nvGrpSpPr>
            <p:cNvPr id="181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8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9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8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29" name="Rounded Rectangle 182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19" name="Group 161"/>
          <p:cNvGrpSpPr/>
          <p:nvPr/>
        </p:nvGrpSpPr>
        <p:grpSpPr>
          <a:xfrm>
            <a:off x="3316767" y="3893752"/>
            <a:ext cx="304892" cy="261174"/>
            <a:chOff x="251520" y="2780928"/>
            <a:chExt cx="1605558" cy="1332539"/>
          </a:xfrm>
        </p:grpSpPr>
        <p:grpSp>
          <p:nvGrpSpPr>
            <p:cNvPr id="176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7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69" name="Group 881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7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76" name="Rounded Rectangle 1775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20" name="Group 432"/>
          <p:cNvGrpSpPr/>
          <p:nvPr/>
        </p:nvGrpSpPr>
        <p:grpSpPr>
          <a:xfrm>
            <a:off x="2800038" y="3872081"/>
            <a:ext cx="73811" cy="86943"/>
            <a:chOff x="395536" y="5373216"/>
            <a:chExt cx="576064" cy="648072"/>
          </a:xfrm>
        </p:grpSpPr>
        <p:sp>
          <p:nvSpPr>
            <p:cNvPr id="1766" name="Rounded Rectangle 176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7" name="Oval 176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0" name="Group 435"/>
          <p:cNvGrpSpPr/>
          <p:nvPr/>
        </p:nvGrpSpPr>
        <p:grpSpPr>
          <a:xfrm>
            <a:off x="3169128" y="3872081"/>
            <a:ext cx="73811" cy="86943"/>
            <a:chOff x="395536" y="5373216"/>
            <a:chExt cx="576064" cy="648072"/>
          </a:xfrm>
        </p:grpSpPr>
        <p:sp>
          <p:nvSpPr>
            <p:cNvPr id="1758" name="Rounded Rectangle 1757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0" name="Oval 175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1" name="Group 438"/>
          <p:cNvGrpSpPr/>
          <p:nvPr/>
        </p:nvGrpSpPr>
        <p:grpSpPr>
          <a:xfrm>
            <a:off x="3513619" y="3872081"/>
            <a:ext cx="73811" cy="86943"/>
            <a:chOff x="395536" y="5373216"/>
            <a:chExt cx="576064" cy="648072"/>
          </a:xfrm>
        </p:grpSpPr>
        <p:sp>
          <p:nvSpPr>
            <p:cNvPr id="1756" name="Rounded Rectangle 175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57" name="Oval 175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49" name="Group 18"/>
          <p:cNvGrpSpPr/>
          <p:nvPr/>
        </p:nvGrpSpPr>
        <p:grpSpPr>
          <a:xfrm>
            <a:off x="3691044" y="4011846"/>
            <a:ext cx="140802" cy="148267"/>
            <a:chOff x="251520" y="1628800"/>
            <a:chExt cx="741462" cy="756475"/>
          </a:xfrm>
        </p:grpSpPr>
        <p:pic>
          <p:nvPicPr>
            <p:cNvPr id="17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50" name="Rounded Rectangle 1749"/>
          <p:cNvSpPr/>
          <p:nvPr/>
        </p:nvSpPr>
        <p:spPr>
          <a:xfrm>
            <a:off x="3718392" y="3898939"/>
            <a:ext cx="68371" cy="705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886" name="Group 1885"/>
          <p:cNvGrpSpPr/>
          <p:nvPr/>
        </p:nvGrpSpPr>
        <p:grpSpPr>
          <a:xfrm>
            <a:off x="4736090" y="3872081"/>
            <a:ext cx="1204062" cy="288032"/>
            <a:chOff x="179512" y="1844824"/>
            <a:chExt cx="1204062" cy="288032"/>
          </a:xfrm>
        </p:grpSpPr>
        <p:grpSp>
          <p:nvGrpSpPr>
            <p:cNvPr id="188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20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8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2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9" name="Rounded Rectangle 188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96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9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9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98" name="Rounded Rectangle 199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7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74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75" name="Rounded Rectangle 197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8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970" name="Rounded Rectangle 196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9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968" name="Rounded Rectangle 19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0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949" name="Rounded Rectangle 19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9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11" name="Rounded Rectangle 191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7236296" y="3872081"/>
            <a:ext cx="1145794" cy="288032"/>
            <a:chOff x="4932040" y="2348880"/>
            <a:chExt cx="1145794" cy="288032"/>
          </a:xfrm>
        </p:grpSpPr>
        <p:grpSp>
          <p:nvGrpSpPr>
            <p:cNvPr id="2075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2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76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2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77" name="Rounded Rectangle 2076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078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10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0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08" name="Rounded Rectangle 210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79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09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9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97" name="Rounded Rectangle 209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80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2093" name="Rounded Rectangle 209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1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2091" name="Rounded Rectangle 209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2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2089" name="Rounded Rectangle 208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2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84" name="Rounded Rectangle 2083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26" name="Group 18"/>
          <p:cNvGrpSpPr/>
          <p:nvPr/>
        </p:nvGrpSpPr>
        <p:grpSpPr>
          <a:xfrm>
            <a:off x="3693600" y="4006660"/>
            <a:ext cx="140802" cy="148267"/>
            <a:chOff x="251520" y="1628800"/>
            <a:chExt cx="741462" cy="756475"/>
          </a:xfrm>
        </p:grpSpPr>
        <p:pic>
          <p:nvPicPr>
            <p:cNvPr id="2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7" name="Group 23"/>
          <p:cNvGrpSpPr/>
          <p:nvPr/>
        </p:nvGrpSpPr>
        <p:grpSpPr>
          <a:xfrm>
            <a:off x="3857690" y="4006660"/>
            <a:ext cx="140802" cy="148267"/>
            <a:chOff x="251520" y="1628800"/>
            <a:chExt cx="741462" cy="756475"/>
          </a:xfrm>
        </p:grpSpPr>
        <p:pic>
          <p:nvPicPr>
            <p:cNvPr id="21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9" name="Group 147"/>
          <p:cNvGrpSpPr/>
          <p:nvPr/>
        </p:nvGrpSpPr>
        <p:grpSpPr>
          <a:xfrm>
            <a:off x="4038092" y="3893752"/>
            <a:ext cx="304892" cy="261174"/>
            <a:chOff x="251520" y="2780928"/>
            <a:chExt cx="1605558" cy="1332539"/>
          </a:xfrm>
        </p:grpSpPr>
        <p:grpSp>
          <p:nvGrpSpPr>
            <p:cNvPr id="2157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58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59" name="Rounded Rectangle 215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0" name="Group 161"/>
          <p:cNvGrpSpPr/>
          <p:nvPr/>
        </p:nvGrpSpPr>
        <p:grpSpPr>
          <a:xfrm>
            <a:off x="4382583" y="3893752"/>
            <a:ext cx="304892" cy="261174"/>
            <a:chOff x="251520" y="2780928"/>
            <a:chExt cx="1605558" cy="1332539"/>
          </a:xfrm>
        </p:grpSpPr>
        <p:grpSp>
          <p:nvGrpSpPr>
            <p:cNvPr id="2146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47" name="Group 932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48" name="Rounded Rectangle 2147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1" name="Group 432"/>
          <p:cNvGrpSpPr/>
          <p:nvPr/>
        </p:nvGrpSpPr>
        <p:grpSpPr>
          <a:xfrm>
            <a:off x="3865854" y="3872081"/>
            <a:ext cx="73811" cy="86943"/>
            <a:chOff x="395536" y="5373216"/>
            <a:chExt cx="576064" cy="648072"/>
          </a:xfrm>
        </p:grpSpPr>
        <p:sp>
          <p:nvSpPr>
            <p:cNvPr id="2144" name="Rounded Rectangle 2143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5" name="Oval 2144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2" name="Group 435"/>
          <p:cNvGrpSpPr/>
          <p:nvPr/>
        </p:nvGrpSpPr>
        <p:grpSpPr>
          <a:xfrm>
            <a:off x="4234944" y="3872081"/>
            <a:ext cx="73811" cy="86943"/>
            <a:chOff x="395536" y="5373216"/>
            <a:chExt cx="576064" cy="648072"/>
          </a:xfrm>
        </p:grpSpPr>
        <p:sp>
          <p:nvSpPr>
            <p:cNvPr id="2142" name="Rounded Rectangle 2141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3" name="Oval 2142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3" name="Group 438"/>
          <p:cNvGrpSpPr/>
          <p:nvPr/>
        </p:nvGrpSpPr>
        <p:grpSpPr>
          <a:xfrm>
            <a:off x="4579435" y="3872081"/>
            <a:ext cx="73811" cy="86943"/>
            <a:chOff x="395536" y="5373216"/>
            <a:chExt cx="576064" cy="648072"/>
          </a:xfrm>
        </p:grpSpPr>
        <p:sp>
          <p:nvSpPr>
            <p:cNvPr id="2140" name="Rounded Rectangle 213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1" name="Oval 214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4" name="Group 18"/>
          <p:cNvGrpSpPr/>
          <p:nvPr/>
        </p:nvGrpSpPr>
        <p:grpSpPr>
          <a:xfrm>
            <a:off x="4756860" y="4011846"/>
            <a:ext cx="140802" cy="148267"/>
            <a:chOff x="251520" y="1628800"/>
            <a:chExt cx="741462" cy="756475"/>
          </a:xfrm>
        </p:grpSpPr>
        <p:pic>
          <p:nvPicPr>
            <p:cNvPr id="213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cxnSp>
        <p:nvCxnSpPr>
          <p:cNvPr id="2176" name="Straight Connector 2175"/>
          <p:cNvCxnSpPr/>
          <p:nvPr/>
        </p:nvCxnSpPr>
        <p:spPr>
          <a:xfrm>
            <a:off x="161967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Straight Connector 2176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Straight Connector 2177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Straight Connector 2179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/>
          <p:cNvCxnSpPr/>
          <p:nvPr/>
        </p:nvCxnSpPr>
        <p:spPr>
          <a:xfrm>
            <a:off x="600582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Straight Connector 2182"/>
          <p:cNvCxnSpPr/>
          <p:nvPr/>
        </p:nvCxnSpPr>
        <p:spPr>
          <a:xfrm>
            <a:off x="708594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Straight Connector 2183"/>
          <p:cNvCxnSpPr/>
          <p:nvPr/>
        </p:nvCxnSpPr>
        <p:spPr>
          <a:xfrm>
            <a:off x="478169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/>
          <p:cNvCxnSpPr/>
          <p:nvPr/>
        </p:nvCxnSpPr>
        <p:spPr>
          <a:xfrm>
            <a:off x="586181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6" name="Straight Connector 2185"/>
          <p:cNvCxnSpPr/>
          <p:nvPr/>
        </p:nvCxnSpPr>
        <p:spPr>
          <a:xfrm>
            <a:off x="722996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7" name="Straight Connector 2186"/>
          <p:cNvCxnSpPr/>
          <p:nvPr/>
        </p:nvCxnSpPr>
        <p:spPr>
          <a:xfrm>
            <a:off x="831008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Connector 2187"/>
          <p:cNvCxnSpPr/>
          <p:nvPr/>
        </p:nvCxnSpPr>
        <p:spPr>
          <a:xfrm>
            <a:off x="161967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Straight Connector 2188"/>
          <p:cNvCxnSpPr/>
          <p:nvPr/>
        </p:nvCxnSpPr>
        <p:spPr>
          <a:xfrm>
            <a:off x="269979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0" name="Straight Connector 2189"/>
          <p:cNvCxnSpPr/>
          <p:nvPr/>
        </p:nvCxnSpPr>
        <p:spPr>
          <a:xfrm>
            <a:off x="377991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Straight Connector 2190"/>
          <p:cNvCxnSpPr/>
          <p:nvPr/>
        </p:nvCxnSpPr>
        <p:spPr>
          <a:xfrm>
            <a:off x="6005826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Straight Connector 2191"/>
          <p:cNvCxnSpPr/>
          <p:nvPr/>
        </p:nvCxnSpPr>
        <p:spPr>
          <a:xfrm>
            <a:off x="4781690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Straight Connector 2192"/>
          <p:cNvCxnSpPr/>
          <p:nvPr/>
        </p:nvCxnSpPr>
        <p:spPr>
          <a:xfrm>
            <a:off x="722996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4" name="Oval 2193"/>
          <p:cNvSpPr/>
          <p:nvPr/>
        </p:nvSpPr>
        <p:spPr>
          <a:xfrm>
            <a:off x="1979712" y="4304129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2195" name="Oval 2194"/>
          <p:cNvSpPr/>
          <p:nvPr/>
        </p:nvSpPr>
        <p:spPr>
          <a:xfrm>
            <a:off x="2987824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96" name="Oval 2195"/>
          <p:cNvSpPr/>
          <p:nvPr/>
        </p:nvSpPr>
        <p:spPr>
          <a:xfrm>
            <a:off x="5141730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97" name="Oval 2196"/>
          <p:cNvSpPr/>
          <p:nvPr/>
        </p:nvSpPr>
        <p:spPr>
          <a:xfrm>
            <a:off x="4139952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98" name="Oval 2197"/>
          <p:cNvSpPr/>
          <p:nvPr/>
        </p:nvSpPr>
        <p:spPr>
          <a:xfrm>
            <a:off x="6293858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99" name="Oval 2198"/>
          <p:cNvSpPr/>
          <p:nvPr/>
        </p:nvSpPr>
        <p:spPr>
          <a:xfrm>
            <a:off x="7590002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200" name="Block Arc 2199"/>
          <p:cNvSpPr/>
          <p:nvPr/>
        </p:nvSpPr>
        <p:spPr>
          <a:xfrm>
            <a:off x="2699792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1" name="Block Arc 2200"/>
          <p:cNvSpPr/>
          <p:nvPr/>
        </p:nvSpPr>
        <p:spPr>
          <a:xfrm>
            <a:off x="3923928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2" name="TextBox 2201"/>
          <p:cNvSpPr txBox="1"/>
          <p:nvPr/>
        </p:nvSpPr>
        <p:spPr>
          <a:xfrm>
            <a:off x="2051720" y="5024209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Switching buffers with the same conditions in order to put them together</a:t>
            </a:r>
          </a:p>
          <a:p>
            <a:r>
              <a:rPr lang="en-US" sz="1200" dirty="0" smtClean="0"/>
              <a:t>Data Collections </a:t>
            </a:r>
            <a:r>
              <a:rPr lang="en-US" sz="1200" dirty="0" smtClean="0"/>
              <a:t>are overlapping to avoid the extra buffer measurement</a:t>
            </a:r>
            <a:endParaRPr lang="en-GB" sz="1200" dirty="0"/>
          </a:p>
        </p:txBody>
      </p:sp>
      <p:sp>
        <p:nvSpPr>
          <p:cNvPr id="2203" name="TextBox 2202"/>
          <p:cNvSpPr txBox="1"/>
          <p:nvPr/>
        </p:nvSpPr>
        <p:spPr>
          <a:xfrm>
            <a:off x="1763688" y="2780928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Problem is that we measure twice the same buffer </a:t>
            </a:r>
            <a:endParaRPr lang="en-GB" sz="1200" dirty="0"/>
          </a:p>
        </p:txBody>
      </p:sp>
      <p:cxnSp>
        <p:nvCxnSpPr>
          <p:cNvPr id="2205" name="Straight Arrow Connector 2204"/>
          <p:cNvCxnSpPr/>
          <p:nvPr/>
        </p:nvCxnSpPr>
        <p:spPr>
          <a:xfrm flipH="1">
            <a:off x="5580112" y="2564904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13" name="Straight Arrow Connector 2212"/>
          <p:cNvCxnSpPr/>
          <p:nvPr/>
        </p:nvCxnSpPr>
        <p:spPr>
          <a:xfrm flipV="1">
            <a:off x="2771800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4" name="Straight Arrow Connector 2213"/>
          <p:cNvCxnSpPr/>
          <p:nvPr/>
        </p:nvCxnSpPr>
        <p:spPr>
          <a:xfrm flipV="1">
            <a:off x="3995936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6" name="Straight Connector 2215"/>
          <p:cNvCxnSpPr/>
          <p:nvPr/>
        </p:nvCxnSpPr>
        <p:spPr>
          <a:xfrm>
            <a:off x="827584" y="544522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Straight Arrow Connector 2217"/>
          <p:cNvCxnSpPr/>
          <p:nvPr/>
        </p:nvCxnSpPr>
        <p:spPr>
          <a:xfrm>
            <a:off x="827584" y="6381328"/>
            <a:ext cx="64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9" name="TextBox 2218"/>
          <p:cNvSpPr txBox="1"/>
          <p:nvPr/>
        </p:nvSpPr>
        <p:spPr>
          <a:xfrm>
            <a:off x="6550017" y="63093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2483768" y="83671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collected with buffer </a:t>
            </a:r>
            <a:r>
              <a:rPr lang="en-GB" sz="1200" dirty="0" smtClean="0"/>
              <a:t>optimization</a:t>
            </a:r>
            <a:endParaRPr lang="en-GB" sz="1200" dirty="0"/>
          </a:p>
        </p:txBody>
      </p:sp>
      <p:grpSp>
        <p:nvGrpSpPr>
          <p:cNvPr id="3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4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9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2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31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1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46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35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7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8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59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3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7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8157627" y="2867709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GB" dirty="0"/>
          </a:p>
        </p:txBody>
      </p:sp>
      <p:grpSp>
        <p:nvGrpSpPr>
          <p:cNvPr id="1372" name="Group 1351"/>
          <p:cNvGrpSpPr/>
          <p:nvPr/>
        </p:nvGrpSpPr>
        <p:grpSpPr>
          <a:xfrm>
            <a:off x="1845700" y="4499828"/>
            <a:ext cx="4094452" cy="369332"/>
            <a:chOff x="1547664" y="4869160"/>
            <a:chExt cx="4094452" cy="369332"/>
          </a:xfrm>
        </p:grpSpPr>
        <p:grpSp>
          <p:nvGrpSpPr>
            <p:cNvPr id="1373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2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8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2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42" name="Rounded Rectangle 124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81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8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8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1" name="Rounded Rectangle 12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8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9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9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20" name="Rounded Rectangle 12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0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213" name="Rounded Rectangle 12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0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211" name="Rounded Rectangle 121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209" name="Rounded Rectangle 120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433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434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36" name="Rounded Rectangle 1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4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25" name="Rounded Rectangle 132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6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14" name="Rounded Rectangle 131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46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7" name="Rounded Rectangle 130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8" name="Oval 130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3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5" name="Rounded Rectangle 130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6" name="Oval 130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3" name="Rounded Rectangle 130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4" name="Oval 130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45" name="TextBox 1344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47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1" name="Rounded Rectangle 135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71" name="Group 1352"/>
          <p:cNvGrpSpPr/>
          <p:nvPr/>
        </p:nvGrpSpPr>
        <p:grpSpPr>
          <a:xfrm>
            <a:off x="1835696" y="3419708"/>
            <a:ext cx="4094452" cy="369332"/>
            <a:chOff x="1547664" y="4869160"/>
            <a:chExt cx="4094452" cy="369332"/>
          </a:xfrm>
        </p:grpSpPr>
        <p:grpSp>
          <p:nvGrpSpPr>
            <p:cNvPr id="147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79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80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8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8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9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9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4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5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7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8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9" name="Group 1451"/>
          <p:cNvGrpSpPr/>
          <p:nvPr/>
        </p:nvGrpSpPr>
        <p:grpSpPr>
          <a:xfrm>
            <a:off x="1763688" y="4005064"/>
            <a:ext cx="4094452" cy="369332"/>
            <a:chOff x="1547664" y="4869160"/>
            <a:chExt cx="4094452" cy="369332"/>
          </a:xfrm>
        </p:grpSpPr>
        <p:grpSp>
          <p:nvGrpSpPr>
            <p:cNvPr id="18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55" name="Rounded Rectangle 1454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34" name="Rounded Rectangle 15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3" name="Rounded Rectangle 152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8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519" name="Rounded Rectangle 151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517" name="Rounded Rectangle 15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515" name="Rounded Rectangle 15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04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0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06" name="Rounded Rectangle 150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3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95" name="Rounded Rectangle 149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5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5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84" name="Rounded Rectangle 148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5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7" name="Rounded Rectangle 147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8" name="Oval 147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5" name="Rounded Rectangle 14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6" name="Oval 14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3" name="Rounded Rectangle 14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4" name="Oval 14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462" name="TextBox 1461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5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4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64" name="Rounded Rectangle 1463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60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6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68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69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7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8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8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5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5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5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5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0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3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26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26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7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27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7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7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80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0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0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8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89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5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314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1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32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6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1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9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7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1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03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1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2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8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204864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 </a:t>
            </a:r>
            <a:r>
              <a:rPr lang="en-US" sz="900" dirty="0" smtClean="0"/>
              <a:t>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61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 </a:t>
            </a:r>
            <a:r>
              <a:rPr lang="en-US" sz="900" dirty="0" smtClean="0"/>
              <a:t>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388424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812360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81236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388424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Group 838"/>
          <p:cNvGrpSpPr/>
          <p:nvPr/>
        </p:nvGrpSpPr>
        <p:grpSpPr>
          <a:xfrm>
            <a:off x="5724128" y="2204864"/>
            <a:ext cx="144016" cy="360040"/>
            <a:chOff x="5796136" y="5157192"/>
            <a:chExt cx="144016" cy="360040"/>
          </a:xfrm>
        </p:grpSpPr>
        <p:cxnSp>
          <p:nvCxnSpPr>
            <p:cNvPr id="834" name="Straight Connector 833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>
            <a:off x="5724128" y="1628800"/>
            <a:ext cx="144016" cy="360040"/>
            <a:chOff x="5796136" y="5157192"/>
            <a:chExt cx="144016" cy="360040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9" name="TextBox 858"/>
          <p:cNvSpPr txBox="1"/>
          <p:nvPr/>
        </p:nvSpPr>
        <p:spPr>
          <a:xfrm>
            <a:off x="304721" y="5373216"/>
            <a:ext cx="883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Because buffer for macromolecules A, B and C are the same no an extra buffer measurement is necessary between their data collections when measured sequentially</a:t>
            </a:r>
            <a:endParaRPr lang="en-GB" sz="1000" dirty="0"/>
          </a:p>
        </p:txBody>
      </p:sp>
      <p:grpSp>
        <p:nvGrpSpPr>
          <p:cNvPr id="841" name="Group 840"/>
          <p:cNvGrpSpPr/>
          <p:nvPr/>
        </p:nvGrpSpPr>
        <p:grpSpPr>
          <a:xfrm>
            <a:off x="5724128" y="2708920"/>
            <a:ext cx="144016" cy="360040"/>
            <a:chOff x="5796136" y="5157192"/>
            <a:chExt cx="144016" cy="360040"/>
          </a:xfrm>
        </p:grpSpPr>
        <p:cxnSp>
          <p:nvCxnSpPr>
            <p:cNvPr id="842" name="Straight Connector 841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39552" y="83671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P2 will comprises data collections of:</a:t>
            </a:r>
          </a:p>
          <a:p>
            <a:r>
              <a:rPr lang="en-GB" sz="1200" dirty="0" smtClean="0"/>
              <a:t>The </a:t>
            </a:r>
            <a:r>
              <a:rPr lang="en-GB" sz="1200" dirty="0" err="1" smtClean="0"/>
              <a:t>trimeric</a:t>
            </a:r>
            <a:r>
              <a:rPr lang="en-GB" sz="1200" dirty="0" smtClean="0"/>
              <a:t> complex ABC (same conditions as for P1)</a:t>
            </a:r>
          </a:p>
          <a:p>
            <a:r>
              <a:rPr lang="en-GB" sz="1200" dirty="0" smtClean="0"/>
              <a:t>Plus a data collection for each buffer condition (</a:t>
            </a:r>
            <a:r>
              <a:rPr lang="en-GB" sz="1200" dirty="0" err="1" smtClean="0"/>
              <a:t>Ligands</a:t>
            </a:r>
            <a:r>
              <a:rPr lang="en-GB" sz="1200" dirty="0" smtClean="0"/>
              <a:t> and additives required for activity and /or  non hydrolysable homologues to isolate the various stages of the reaction). </a:t>
            </a:r>
          </a:p>
          <a:p>
            <a:endParaRPr lang="en-GB" sz="1200" dirty="0" smtClean="0"/>
          </a:p>
          <a:p>
            <a:r>
              <a:rPr lang="en-GB" sz="1200" dirty="0" smtClean="0"/>
              <a:t>Thus the macromolecule ABC will have an additional  n*3 samples where n is the number of buffer conditions that need to be measured.</a:t>
            </a:r>
            <a:endParaRPr lang="en-GB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09" name="Oval 208"/>
          <p:cNvSpPr/>
          <p:nvPr/>
        </p:nvSpPr>
        <p:spPr>
          <a:xfrm>
            <a:off x="133164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0" name="Oval 209"/>
          <p:cNvSpPr/>
          <p:nvPr/>
        </p:nvSpPr>
        <p:spPr>
          <a:xfrm>
            <a:off x="97160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1" name="Oval 210"/>
          <p:cNvSpPr/>
          <p:nvPr/>
        </p:nvSpPr>
        <p:spPr>
          <a:xfrm>
            <a:off x="1115616" y="285293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2" name="Oval 211"/>
          <p:cNvSpPr/>
          <p:nvPr/>
        </p:nvSpPr>
        <p:spPr>
          <a:xfrm>
            <a:off x="125963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3" name="Oval 212"/>
          <p:cNvSpPr/>
          <p:nvPr/>
        </p:nvSpPr>
        <p:spPr>
          <a:xfrm>
            <a:off x="89959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4766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04248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2051720" y="3789040"/>
            <a:ext cx="208823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6774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267744" y="328498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98782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70790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4860032" y="29969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9992" y="270892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2267744" y="4437112"/>
            <a:ext cx="1512168" cy="432048"/>
            <a:chOff x="2267744" y="5517232"/>
            <a:chExt cx="1512168" cy="432048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233975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c1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4644008" y="3789040"/>
            <a:ext cx="194421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B2</a:t>
            </a:r>
            <a:endParaRPr lang="en-GB" sz="10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860032" y="4437112"/>
            <a:ext cx="1512168" cy="432048"/>
            <a:chOff x="2267744" y="5517232"/>
            <a:chExt cx="1512168" cy="432048"/>
          </a:xfrm>
        </p:grpSpPr>
        <p:cxnSp>
          <p:nvCxnSpPr>
            <p:cNvPr id="263" name="Straight Connector 262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486003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c2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486003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558011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630019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547664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979712" y="2636912"/>
            <a:ext cx="133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measurements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 58"/>
          <p:cNvSpPr/>
          <p:nvPr/>
        </p:nvSpPr>
        <p:spPr>
          <a:xfrm>
            <a:off x="2915816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0" name="Oval 59"/>
          <p:cNvSpPr/>
          <p:nvPr/>
        </p:nvSpPr>
        <p:spPr>
          <a:xfrm>
            <a:off x="3563888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2" name="Oval 61"/>
          <p:cNvSpPr/>
          <p:nvPr/>
        </p:nvSpPr>
        <p:spPr>
          <a:xfrm>
            <a:off x="4788024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5" name="Oval 64"/>
          <p:cNvSpPr/>
          <p:nvPr/>
        </p:nvSpPr>
        <p:spPr>
          <a:xfrm>
            <a:off x="5508104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7" name="Oval 66"/>
          <p:cNvSpPr/>
          <p:nvPr/>
        </p:nvSpPr>
        <p:spPr>
          <a:xfrm>
            <a:off x="6156176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5301208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ABC_B1_10_4C</a:t>
            </a:r>
          </a:p>
          <a:p>
            <a:r>
              <a:rPr lang="en-US" dirty="0" smtClean="0"/>
              <a:t>ABC_B1_30_4C</a:t>
            </a:r>
          </a:p>
          <a:p>
            <a:r>
              <a:rPr lang="en-US" dirty="0" smtClean="0"/>
              <a:t>ABC_B1_50_4C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788024" y="5301208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ABC_B2_10_10C</a:t>
            </a:r>
          </a:p>
          <a:p>
            <a:r>
              <a:rPr lang="en-US" dirty="0" smtClean="0"/>
              <a:t>ABC_B2_30_10C</a:t>
            </a:r>
          </a:p>
          <a:p>
            <a:r>
              <a:rPr lang="en-US" dirty="0" smtClean="0"/>
              <a:t>ABC_B2_50_10C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538" name="Group 537"/>
          <p:cNvGrpSpPr/>
          <p:nvPr/>
        </p:nvGrpSpPr>
        <p:grpSpPr>
          <a:xfrm>
            <a:off x="1173833" y="3752645"/>
            <a:ext cx="7502623" cy="1044507"/>
            <a:chOff x="1115616" y="1988840"/>
            <a:chExt cx="7502623" cy="1044507"/>
          </a:xfrm>
        </p:grpSpPr>
        <p:cxnSp>
          <p:nvCxnSpPr>
            <p:cNvPr id="316" name="Straight Arrow Connector 315"/>
            <p:cNvCxnSpPr/>
            <p:nvPr/>
          </p:nvCxnSpPr>
          <p:spPr>
            <a:xfrm>
              <a:off x="1115616" y="278092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417"/>
            <p:cNvGrpSpPr/>
            <p:nvPr/>
          </p:nvGrpSpPr>
          <p:grpSpPr>
            <a:xfrm>
              <a:off x="1907704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1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296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9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7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7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88" name="Rounded Rectangle 3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6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3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19" name="Group 418"/>
            <p:cNvGrpSpPr/>
            <p:nvPr/>
          </p:nvGrpSpPr>
          <p:grpSpPr>
            <a:xfrm>
              <a:off x="3851920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20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46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2" name="Rounded Rectangle 461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21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22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4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5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3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3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3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4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2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2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28" name="Rounded Rectangle 42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67" name="Group 466"/>
            <p:cNvGrpSpPr/>
            <p:nvPr/>
          </p:nvGrpSpPr>
          <p:grpSpPr>
            <a:xfrm>
              <a:off x="6876256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6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50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0" name="Rounded Rectangle 50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9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9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9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8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8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7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sp>
          <p:nvSpPr>
            <p:cNvPr id="515" name="TextBox 514"/>
            <p:cNvSpPr txBox="1"/>
            <p:nvPr/>
          </p:nvSpPr>
          <p:spPr>
            <a:xfrm>
              <a:off x="5940152" y="263691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GB" dirty="0"/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1979712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4" name="TextBox 523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1</a:t>
                </a:r>
                <a:endParaRPr lang="en-GB" sz="1200" dirty="0"/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3923928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27" name="Straight Connector 52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TextBox 530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2</a:t>
                </a:r>
                <a:endParaRPr lang="en-GB" sz="1200" dirty="0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6948264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3</a:t>
                </a:r>
                <a:endParaRPr lang="en-GB" sz="1200" dirty="0"/>
              </a:p>
            </p:txBody>
          </p:sp>
        </p:grpSp>
      </p:grpSp>
      <p:grpSp>
        <p:nvGrpSpPr>
          <p:cNvPr id="542" name="Group 541"/>
          <p:cNvGrpSpPr/>
          <p:nvPr/>
        </p:nvGrpSpPr>
        <p:grpSpPr>
          <a:xfrm>
            <a:off x="2231752" y="4473128"/>
            <a:ext cx="108000" cy="108000"/>
            <a:chOff x="2087736" y="2771636"/>
            <a:chExt cx="108000" cy="108000"/>
          </a:xfrm>
        </p:grpSpPr>
        <p:sp>
          <p:nvSpPr>
            <p:cNvPr id="540" name="Rounded Rectangle 53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1" name="Oval 54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43" name="Rounded Rectangle 542"/>
          <p:cNvSpPr/>
          <p:nvPr/>
        </p:nvSpPr>
        <p:spPr>
          <a:xfrm>
            <a:off x="2771800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4" name="Oval 543"/>
          <p:cNvSpPr/>
          <p:nvPr/>
        </p:nvSpPr>
        <p:spPr>
          <a:xfrm>
            <a:off x="2798800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3275856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6" name="Oval 545"/>
          <p:cNvSpPr/>
          <p:nvPr/>
        </p:nvSpPr>
        <p:spPr>
          <a:xfrm>
            <a:off x="3302856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3" name="Rounded Rectangle 552"/>
          <p:cNvSpPr/>
          <p:nvPr/>
        </p:nvSpPr>
        <p:spPr>
          <a:xfrm>
            <a:off x="4211960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4" name="Oval 553"/>
          <p:cNvSpPr/>
          <p:nvPr/>
        </p:nvSpPr>
        <p:spPr>
          <a:xfrm>
            <a:off x="4238960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6" name="Rounded Rectangle 555"/>
          <p:cNvSpPr/>
          <p:nvPr/>
        </p:nvSpPr>
        <p:spPr>
          <a:xfrm>
            <a:off x="4716016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7" name="Oval 556"/>
          <p:cNvSpPr/>
          <p:nvPr/>
        </p:nvSpPr>
        <p:spPr>
          <a:xfrm>
            <a:off x="474301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9" name="Rounded Rectangle 558"/>
          <p:cNvSpPr/>
          <p:nvPr/>
        </p:nvSpPr>
        <p:spPr>
          <a:xfrm>
            <a:off x="5220072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0" name="Oval 559"/>
          <p:cNvSpPr/>
          <p:nvPr/>
        </p:nvSpPr>
        <p:spPr>
          <a:xfrm>
            <a:off x="524707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2" name="Rounded Rectangle 561"/>
          <p:cNvSpPr/>
          <p:nvPr/>
        </p:nvSpPr>
        <p:spPr>
          <a:xfrm>
            <a:off x="7236296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3" name="Oval 562"/>
          <p:cNvSpPr/>
          <p:nvPr/>
        </p:nvSpPr>
        <p:spPr>
          <a:xfrm>
            <a:off x="726329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5" name="Rounded Rectangle 564"/>
          <p:cNvSpPr/>
          <p:nvPr/>
        </p:nvSpPr>
        <p:spPr>
          <a:xfrm>
            <a:off x="7740352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6" name="Oval 565"/>
          <p:cNvSpPr/>
          <p:nvPr/>
        </p:nvSpPr>
        <p:spPr>
          <a:xfrm>
            <a:off x="776735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8" name="Rounded Rectangle 567"/>
          <p:cNvSpPr/>
          <p:nvPr/>
        </p:nvSpPr>
        <p:spPr>
          <a:xfrm>
            <a:off x="8244408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9" name="Oval 568"/>
          <p:cNvSpPr/>
          <p:nvPr/>
        </p:nvSpPr>
        <p:spPr>
          <a:xfrm>
            <a:off x="8271408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</a:t>
            </a:r>
            <a:r>
              <a:rPr lang="en-US" sz="2400" dirty="0" smtClean="0"/>
              <a:t>Data Collection</a:t>
            </a:r>
            <a:endParaRPr lang="en-GB" sz="2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3623464" y="37890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/>
          <p:nvPr/>
        </p:nvCxnSpPr>
        <p:spPr>
          <a:xfrm flipV="1">
            <a:off x="2543344" y="2636912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543344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16200000">
            <a:off x="3361889" y="5930840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1833436" y="5723085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</a:t>
            </a:r>
            <a:r>
              <a:rPr lang="en-US" sz="900" dirty="0" smtClean="0"/>
              <a:t>Collection Group</a:t>
            </a:r>
            <a:endParaRPr lang="en-GB" sz="900" dirty="0"/>
          </a:p>
        </p:txBody>
      </p:sp>
      <p:sp>
        <p:nvSpPr>
          <p:cNvPr id="333" name="TextBox 332"/>
          <p:cNvSpPr txBox="1"/>
          <p:nvPr/>
        </p:nvSpPr>
        <p:spPr>
          <a:xfrm rot="16200000">
            <a:off x="5138550" y="6143277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Run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5585700" y="6072999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Frame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2111296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687360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983504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211129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3551456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5063624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549567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6071736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179" name="Group 270"/>
          <p:cNvGrpSpPr/>
          <p:nvPr/>
        </p:nvGrpSpPr>
        <p:grpSpPr>
          <a:xfrm>
            <a:off x="1895272" y="2780928"/>
            <a:ext cx="648072" cy="504056"/>
            <a:chOff x="6948264" y="2924944"/>
            <a:chExt cx="720080" cy="648072"/>
          </a:xfrm>
        </p:grpSpPr>
        <p:grpSp>
          <p:nvGrpSpPr>
            <p:cNvPr id="18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2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2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84" name="Straight Connector 18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07" name="Group 406"/>
          <p:cNvGrpSpPr/>
          <p:nvPr/>
        </p:nvGrpSpPr>
        <p:grpSpPr>
          <a:xfrm>
            <a:off x="3377674" y="692696"/>
            <a:ext cx="2638914" cy="3240360"/>
            <a:chOff x="1733922" y="692696"/>
            <a:chExt cx="2638914" cy="3240360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2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0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54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43" name="Straight Connector 242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47" name="TextBox 246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49" name="Straight Connector 248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endCxn id="246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25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58" name="Straight Connector 25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61" name="TextBox 26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>
                <a:endCxn id="26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27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3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72" name="Straight Connector 27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311" name="TextBox 31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endCxn id="27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3911496" y="4005064"/>
            <a:ext cx="1440160" cy="1512168"/>
            <a:chOff x="1733922" y="692696"/>
            <a:chExt cx="2638914" cy="3240360"/>
          </a:xfrm>
        </p:grpSpPr>
        <p:cxnSp>
          <p:nvCxnSpPr>
            <p:cNvPr id="409" name="Straight Connector 408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45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4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13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44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42" name="Straight Connector 44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45" name="TextBox 444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endCxn id="44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428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30" name="Straight Connector 429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33" name="TextBox 432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34" name="Straight Connector 433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>
                <a:endCxn id="432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41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18" name="Straight Connector 41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21" name="TextBox 42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22" name="Straight Connector 421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endCxn id="42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7" name="TextBox 466"/>
          <p:cNvSpPr txBox="1"/>
          <p:nvPr/>
        </p:nvSpPr>
        <p:spPr>
          <a:xfrm>
            <a:off x="3335432" y="2636912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DataCollection</a:t>
            </a:r>
            <a:endParaRPr lang="en-GB" sz="1000" dirty="0"/>
          </a:p>
        </p:txBody>
      </p:sp>
      <p:sp>
        <p:nvSpPr>
          <p:cNvPr id="468" name="TextBox 467"/>
          <p:cNvSpPr txBox="1"/>
          <p:nvPr/>
        </p:nvSpPr>
        <p:spPr>
          <a:xfrm>
            <a:off x="4919608" y="2348880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Run</a:t>
            </a:r>
            <a:endParaRPr lang="en-GB" sz="1000" dirty="0"/>
          </a:p>
        </p:txBody>
      </p:sp>
      <p:sp>
        <p:nvSpPr>
          <p:cNvPr id="469" name="TextBox 468"/>
          <p:cNvSpPr txBox="1"/>
          <p:nvPr/>
        </p:nvSpPr>
        <p:spPr>
          <a:xfrm>
            <a:off x="5567680" y="263691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</a:t>
            </a:r>
            <a:endParaRPr lang="en-GB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List of terms related to samples</a:t>
            </a:r>
          </a:p>
          <a:p>
            <a:r>
              <a:rPr lang="en-US" sz="1800" dirty="0" smtClean="0"/>
              <a:t>List of terms related to data Acquisition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Data processing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Shipping</a:t>
            </a:r>
          </a:p>
          <a:p>
            <a:r>
              <a:rPr lang="en-US" sz="1800" dirty="0" smtClean="0"/>
              <a:t>Use cases</a:t>
            </a:r>
          </a:p>
          <a:p>
            <a:pPr lvl="1"/>
            <a:r>
              <a:rPr lang="en-US" sz="1400" dirty="0" smtClean="0"/>
              <a:t>The goal is to determine how the subunits fit together</a:t>
            </a:r>
          </a:p>
          <a:p>
            <a:pPr lvl="1"/>
            <a:r>
              <a:rPr lang="en-US" sz="1400" dirty="0" smtClean="0"/>
              <a:t>The goal is to understand how the protein function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 rot="5400000">
            <a:off x="4139952" y="2420888"/>
            <a:ext cx="648072" cy="3528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491880" y="1484784"/>
            <a:ext cx="720080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11760" y="2564904"/>
            <a:ext cx="86409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563888" y="220486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3563888" y="3356992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3563888" y="2780928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3563888" y="450912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4427984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3563888" y="162880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131840" y="508518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 ‘X’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4860032" y="1124744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1124744"/>
            <a:ext cx="138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Macromolecule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932040" y="2204864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292080" y="2420888"/>
            <a:ext cx="946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Complex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1280" y="3140968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Biological assembly</a:t>
            </a:r>
          </a:p>
          <a:p>
            <a:pPr algn="ctr"/>
            <a:r>
              <a:rPr lang="en-US" sz="1400" dirty="0" smtClean="0"/>
              <a:t>for investigation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277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 macromolecule is a biological construct</a:t>
            </a:r>
          </a:p>
          <a:p>
            <a:r>
              <a:rPr lang="en-US" sz="1200" i="1" dirty="0" smtClean="0"/>
              <a:t>In solution for investigation</a:t>
            </a:r>
            <a:endParaRPr lang="en-GB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852936"/>
            <a:ext cx="25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Description of an assembly containing </a:t>
            </a:r>
          </a:p>
          <a:p>
            <a:r>
              <a:rPr lang="en-US" sz="1200" i="1" dirty="0" smtClean="0"/>
              <a:t>multiple macromolecules</a:t>
            </a:r>
            <a:endParaRPr lang="en-GB" sz="1200" i="1" dirty="0"/>
          </a:p>
        </p:txBody>
      </p:sp>
      <p:pic>
        <p:nvPicPr>
          <p:cNvPr id="7172" name="Picture 4" descr="http://1.bp.blogspot.com/_4zJ0xFf3DEQ/TLgndnb8E6I/AAAAAAAABWI/WjwHWRgXnCM/s1600/PBB_Protein_BRCA2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584176" cy="1584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51520" y="5589240"/>
            <a:ext cx="7918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more then one assembly the macromolecule belongs to so we should be careful of how to describe </a:t>
            </a:r>
          </a:p>
          <a:p>
            <a:r>
              <a:rPr lang="en-US" sz="1200" dirty="0" smtClean="0"/>
              <a:t>this and or strict with the definition</a:t>
            </a:r>
            <a:endParaRPr lang="en-GB" sz="1200" dirty="0"/>
          </a:p>
        </p:txBody>
      </p:sp>
      <p:sp>
        <p:nvSpPr>
          <p:cNvPr id="41" name="Oval 40"/>
          <p:cNvSpPr/>
          <p:nvPr/>
        </p:nvSpPr>
        <p:spPr>
          <a:xfrm>
            <a:off x="2771800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E*</a:t>
            </a:r>
            <a:endParaRPr lang="en-GB" sz="800" dirty="0"/>
          </a:p>
        </p:txBody>
      </p:sp>
      <p:sp>
        <p:nvSpPr>
          <p:cNvPr id="42" name="Oval 41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43" name="Oval 42"/>
          <p:cNvSpPr/>
          <p:nvPr/>
        </p:nvSpPr>
        <p:spPr>
          <a:xfrm>
            <a:off x="5220072" y="3933056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r>
              <a:rPr lang="en-US" sz="800" dirty="0" smtClean="0"/>
              <a:t>BD</a:t>
            </a:r>
            <a:endParaRPr lang="en-GB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372200" y="400506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 ‘Y’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3" name="Oval 32"/>
          <p:cNvSpPr/>
          <p:nvPr/>
        </p:nvSpPr>
        <p:spPr>
          <a:xfrm>
            <a:off x="611560" y="90872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Macromolecule</a:t>
            </a:r>
            <a:r>
              <a:rPr lang="en-US" sz="1200" dirty="0" smtClean="0"/>
              <a:t>:  </a:t>
            </a:r>
            <a:r>
              <a:rPr lang="en-US" sz="1200" i="1" dirty="0" smtClean="0"/>
              <a:t>biological construct in solution for investigation</a:t>
            </a:r>
            <a:endParaRPr lang="en-GB" sz="1200" i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683568" y="3789040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43608" y="400506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Complex</a:t>
            </a:r>
            <a:r>
              <a:rPr lang="en-US" sz="1200" dirty="0" smtClean="0"/>
              <a:t>: </a:t>
            </a:r>
            <a:r>
              <a:rPr lang="en-US" sz="1200" i="1" dirty="0" smtClean="0"/>
              <a:t>Description of an assembly containing multiple macromolecules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196752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Complex</a:t>
            </a:r>
            <a:r>
              <a:rPr lang="en-US" sz="1200" dirty="0" smtClean="0"/>
              <a:t> </a:t>
            </a:r>
            <a:r>
              <a:rPr lang="en-US" sz="1200" b="1" dirty="0" smtClean="0"/>
              <a:t>(s)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List of regions indicating which part of the complex(s) the macromolecule is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possible structures (PDB)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Which part of the macromolecule the structure is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365104"/>
            <a:ext cx="39006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Name/Acronym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macromolecules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401028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Sample</a:t>
            </a:r>
            <a:r>
              <a:rPr lang="en-US" sz="1200" dirty="0" smtClean="0"/>
              <a:t>:  </a:t>
            </a:r>
            <a:r>
              <a:rPr lang="en-US" sz="1200" i="1" dirty="0" smtClean="0"/>
              <a:t>Specific measurement details for the macromolecule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429832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Macromolecule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Concentration &gt;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Temperature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Set Point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Measure for each frame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Name: MACROMOLECULE </a:t>
            </a:r>
            <a:r>
              <a:rPr lang="en-US" sz="1200" dirty="0" err="1" smtClean="0"/>
              <a:t>acronym_BUFFER</a:t>
            </a:r>
            <a:r>
              <a:rPr lang="en-US" sz="1200" dirty="0" smtClean="0"/>
              <a:t>  </a:t>
            </a:r>
            <a:r>
              <a:rPr lang="en-US" sz="1200" dirty="0" err="1" smtClean="0"/>
              <a:t>acronym_CONCENTRATION</a:t>
            </a:r>
            <a:r>
              <a:rPr lang="en-US" sz="1200" dirty="0" smtClean="0"/>
              <a:t> ???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 of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Volume to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Comments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544" y="1052736"/>
            <a:ext cx="7416824" cy="2443048"/>
            <a:chOff x="467544" y="3861048"/>
            <a:chExt cx="7416824" cy="2443048"/>
          </a:xfrm>
        </p:grpSpPr>
        <p:sp>
          <p:nvSpPr>
            <p:cNvPr id="36" name="TextBox 35"/>
            <p:cNvSpPr txBox="1"/>
            <p:nvPr/>
          </p:nvSpPr>
          <p:spPr>
            <a:xfrm>
              <a:off x="1043608" y="4005064"/>
              <a:ext cx="684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   </a:t>
              </a:r>
              <a:r>
                <a:rPr lang="en-US" sz="1200" b="1" u="sng" dirty="0" smtClean="0"/>
                <a:t>Buffer</a:t>
              </a:r>
              <a:r>
                <a:rPr lang="en-US" sz="1200" dirty="0" smtClean="0"/>
                <a:t>: </a:t>
              </a:r>
              <a:r>
                <a:rPr lang="en-US" sz="1200" i="1" dirty="0" smtClean="0"/>
                <a:t> the matched solution in which a sample is suspended</a:t>
              </a:r>
              <a:endParaRPr lang="en-GB" sz="1200" i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4365104"/>
              <a:ext cx="237879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Name/Acronym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Concentration = 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Temperature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Set Point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Measure for each frame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Type of measurement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Volume to load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pH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Composition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/>
                <a:t>List of additives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7544" y="3861048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3789040"/>
            <a:ext cx="576064" cy="648072"/>
            <a:chOff x="395536" y="5373216"/>
            <a:chExt cx="576064" cy="648072"/>
          </a:xfrm>
        </p:grpSpPr>
        <p:sp>
          <p:nvSpPr>
            <p:cNvPr id="20" name="Rounded Rectangle 1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Additive</a:t>
            </a:r>
            <a:r>
              <a:rPr lang="en-US" sz="1200" dirty="0" smtClean="0"/>
              <a:t>:  </a:t>
            </a:r>
            <a:r>
              <a:rPr lang="en-US" sz="1200" i="1" dirty="0" smtClean="0"/>
              <a:t>Any component of the buffer which will be varied in an experiment (salts, </a:t>
            </a:r>
            <a:r>
              <a:rPr lang="en-US" sz="1200" i="1" dirty="0" err="1" smtClean="0"/>
              <a:t>ligands</a:t>
            </a:r>
            <a:r>
              <a:rPr lang="en-US" sz="1200" i="1" dirty="0" smtClean="0"/>
              <a:t>, detergents, </a:t>
            </a:r>
            <a:r>
              <a:rPr lang="en-US" sz="1200" i="1" dirty="0" err="1" smtClean="0"/>
              <a:t>lipis</a:t>
            </a:r>
            <a:r>
              <a:rPr lang="en-US" sz="1200" i="1" dirty="0" smtClean="0"/>
              <a:t>, 	</a:t>
            </a:r>
            <a:r>
              <a:rPr lang="en-US" sz="1200" i="1" dirty="0" err="1" smtClean="0"/>
              <a:t>deuteration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2852936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Structure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48478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Quantity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04" y="3140968"/>
            <a:ext cx="345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 PDB file or </a:t>
            </a:r>
            <a:r>
              <a:rPr lang="en-US" sz="1200" dirty="0" err="1" smtClean="0"/>
              <a:t>accesion</a:t>
            </a:r>
            <a:r>
              <a:rPr lang="en-US" sz="1200" dirty="0" smtClean="0"/>
              <a:t>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List of what data this structure is associated with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Complex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</a:p>
        </p:txBody>
      </p:sp>
      <p:sp>
        <p:nvSpPr>
          <p:cNvPr id="12" name="Cube 11"/>
          <p:cNvSpPr/>
          <p:nvPr/>
        </p:nvSpPr>
        <p:spPr>
          <a:xfrm>
            <a:off x="467544" y="2924944"/>
            <a:ext cx="360040" cy="360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467544" y="908720"/>
            <a:ext cx="360040" cy="36004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Complex</a:t>
            </a:r>
            <a:endParaRPr lang="en-GB" sz="2400" dirty="0"/>
          </a:p>
        </p:txBody>
      </p:sp>
      <p:sp>
        <p:nvSpPr>
          <p:cNvPr id="325" name="TextBox 324"/>
          <p:cNvSpPr txBox="1"/>
          <p:nvPr/>
        </p:nvSpPr>
        <p:spPr>
          <a:xfrm>
            <a:off x="4932040" y="1340768"/>
            <a:ext cx="35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complex has 1..N macromolecules</a:t>
            </a:r>
            <a:endParaRPr lang="en-GB" dirty="0"/>
          </a:p>
        </p:txBody>
      </p:sp>
      <p:sp>
        <p:nvSpPr>
          <p:cNvPr id="327" name="TextBox 326"/>
          <p:cNvSpPr txBox="1"/>
          <p:nvPr/>
        </p:nvSpPr>
        <p:spPr>
          <a:xfrm>
            <a:off x="4932040" y="1763524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macromolecule has 0..N samples</a:t>
            </a:r>
            <a:endParaRPr lang="en-GB" dirty="0"/>
          </a:p>
        </p:txBody>
      </p:sp>
      <p:sp>
        <p:nvSpPr>
          <p:cNvPr id="328" name="TextBox 327"/>
          <p:cNvSpPr txBox="1"/>
          <p:nvPr/>
        </p:nvSpPr>
        <p:spPr>
          <a:xfrm>
            <a:off x="4932040" y="2267580"/>
            <a:ext cx="325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has 1 buffer associated</a:t>
            </a:r>
            <a:endParaRPr lang="en-GB" dirty="0"/>
          </a:p>
        </p:txBody>
      </p:sp>
      <p:sp>
        <p:nvSpPr>
          <p:cNvPr id="329" name="TextBox 328"/>
          <p:cNvSpPr txBox="1"/>
          <p:nvPr/>
        </p:nvSpPr>
        <p:spPr>
          <a:xfrm>
            <a:off x="4932040" y="2843644"/>
            <a:ext cx="264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buffer has 0..N additives</a:t>
            </a:r>
            <a:endParaRPr lang="en-GB" dirty="0"/>
          </a:p>
        </p:txBody>
      </p:sp>
      <p:sp>
        <p:nvSpPr>
          <p:cNvPr id="330" name="TextBox 329"/>
          <p:cNvSpPr txBox="1"/>
          <p:nvPr/>
        </p:nvSpPr>
        <p:spPr>
          <a:xfrm rot="16200000">
            <a:off x="1710121" y="5930840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macromolecule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507879" y="6052962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complex</a:t>
            </a:r>
            <a:endParaRPr lang="en-GB" sz="900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2677521" y="539548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Sample: macromolecule + buffer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3872217" y="6072999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Additives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39552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1561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411760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39552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79712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131840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3923928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449999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467544" y="2708920"/>
            <a:ext cx="4320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TextBox 309"/>
          <p:cNvSpPr txBox="1"/>
          <p:nvPr/>
        </p:nvSpPr>
        <p:spPr>
          <a:xfrm>
            <a:off x="2051720" y="42210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>
            <a:stCxn id="207" idx="3"/>
            <a:endCxn id="213" idx="2"/>
          </p:cNvCxnSpPr>
          <p:nvPr/>
        </p:nvCxnSpPr>
        <p:spPr>
          <a:xfrm flipV="1">
            <a:off x="899592" y="2456892"/>
            <a:ext cx="115212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7" idx="3"/>
            <a:endCxn id="139" idx="2"/>
          </p:cNvCxnSpPr>
          <p:nvPr/>
        </p:nvCxnSpPr>
        <p:spPr>
          <a:xfrm>
            <a:off x="899592" y="3068960"/>
            <a:ext cx="1224136" cy="78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07" idx="3"/>
            <a:endCxn id="251" idx="2"/>
          </p:cNvCxnSpPr>
          <p:nvPr/>
        </p:nvCxnSpPr>
        <p:spPr>
          <a:xfrm>
            <a:off x="899592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99592" y="2780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763688" y="2276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GB" sz="1400" dirty="0"/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189" name="Group 188"/>
          <p:cNvGrpSpPr/>
          <p:nvPr/>
        </p:nvGrpSpPr>
        <p:grpSpPr>
          <a:xfrm>
            <a:off x="2051720" y="692696"/>
            <a:ext cx="2115345" cy="3276364"/>
            <a:chOff x="2051720" y="692696"/>
            <a:chExt cx="2115345" cy="3276364"/>
          </a:xfrm>
        </p:grpSpPr>
        <p:sp>
          <p:nvSpPr>
            <p:cNvPr id="213" name="Oval 212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/>
            <p:cNvCxnSpPr>
              <a:endCxn id="78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0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81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9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Connector 107"/>
            <p:cNvCxnSpPr>
              <a:endCxn id="103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4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05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6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endCxn id="114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5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6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7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3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13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13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91880" y="2636912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GB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059832" y="1124744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51920" y="692696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195736" y="22048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457514" y="105273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2123728" y="3429000"/>
            <a:ext cx="720080" cy="822972"/>
            <a:chOff x="2051720" y="692696"/>
            <a:chExt cx="2591922" cy="3527100"/>
          </a:xfrm>
        </p:grpSpPr>
        <p:sp>
          <p:nvSpPr>
            <p:cNvPr id="191" name="Oval 190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/>
            <p:cNvCxnSpPr>
              <a:endCxn id="192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93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94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195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4" name="Straight Connector 203"/>
            <p:cNvCxnSpPr>
              <a:endCxn id="200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1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202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03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4" name="Straight Connector 213"/>
            <p:cNvCxnSpPr>
              <a:endCxn id="209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210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211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endCxn id="212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1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1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1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26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7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8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2123728" y="4437112"/>
            <a:ext cx="720080" cy="822972"/>
            <a:chOff x="2051720" y="692696"/>
            <a:chExt cx="2591922" cy="3527100"/>
          </a:xfrm>
        </p:grpSpPr>
        <p:sp>
          <p:nvSpPr>
            <p:cNvPr id="236" name="Oval 235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Oval 239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1" name="Straight Connector 240"/>
            <p:cNvCxnSpPr>
              <a:endCxn id="237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endCxn id="238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39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endCxn id="240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Oval 247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Connector 248"/>
            <p:cNvCxnSpPr>
              <a:endCxn id="245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46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endCxn id="247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endCxn id="248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0" name="Straight Connector 259"/>
            <p:cNvCxnSpPr>
              <a:endCxn id="256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57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endCxn id="258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9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36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6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36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73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4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318" name="Rounded Rectangle 3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11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data acquisition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Frame</a:t>
            </a:r>
            <a:r>
              <a:rPr lang="en-US" sz="1200" dirty="0" smtClean="0"/>
              <a:t>:  </a:t>
            </a:r>
            <a:r>
              <a:rPr lang="en-US" sz="1200" i="1" dirty="0" smtClean="0"/>
              <a:t>One individual exposure of the detector (.</a:t>
            </a:r>
            <a:r>
              <a:rPr lang="en-US" sz="1200" i="1" dirty="0" err="1" smtClean="0"/>
              <a:t>edf</a:t>
            </a:r>
            <a:r>
              <a:rPr lang="en-US" sz="1200" i="1" dirty="0" smtClean="0"/>
              <a:t> image and 1D curve .</a:t>
            </a:r>
            <a:r>
              <a:rPr lang="en-US" sz="1200" i="1" dirty="0" err="1" smtClean="0"/>
              <a:t>dat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71600" y="184482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Measurement/Run</a:t>
            </a:r>
            <a:r>
              <a:rPr lang="en-US" sz="1200" b="1" dirty="0" smtClean="0"/>
              <a:t>:</a:t>
            </a:r>
            <a:r>
              <a:rPr lang="en-US" sz="1200" dirty="0" smtClean="0"/>
              <a:t> all frames for an individual acquisition (buffer or individual macromolecular)</a:t>
            </a:r>
            <a:endParaRPr lang="en-GB" sz="12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79712" y="292494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err="1" smtClean="0"/>
              <a:t>DataCollection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combination of runs (buffer, sample, buffer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                            In rare cases it could be (buffer, n*(buffer OR sample), buffer)</a:t>
            </a:r>
            <a:endParaRPr lang="en-GB" sz="12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93305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Data </a:t>
            </a:r>
            <a:r>
              <a:rPr lang="en-US" sz="1200" b="1" u="sng" dirty="0" smtClean="0"/>
              <a:t>Collection Group</a:t>
            </a:r>
            <a:r>
              <a:rPr lang="en-US" sz="1200" b="1" dirty="0" smtClean="0"/>
              <a:t>: </a:t>
            </a:r>
            <a:r>
              <a:rPr lang="en-US" sz="1200" dirty="0" smtClean="0"/>
              <a:t>combined </a:t>
            </a:r>
            <a:r>
              <a:rPr lang="en-US" sz="1200" dirty="0" err="1" smtClean="0"/>
              <a:t>DataCollection</a:t>
            </a:r>
            <a:r>
              <a:rPr lang="en-US" sz="1200" dirty="0" smtClean="0"/>
              <a:t> </a:t>
            </a:r>
            <a:r>
              <a:rPr lang="en-US" sz="1200" dirty="0" smtClean="0"/>
              <a:t>for one macromolecule  (minimum 3 concentrations). </a:t>
            </a:r>
            <a:r>
              <a:rPr lang="en-US" sz="1200" i="1" dirty="0" smtClean="0"/>
              <a:t>In a </a:t>
            </a:r>
            <a:r>
              <a:rPr lang="en-US" sz="1200" i="1" dirty="0" smtClean="0"/>
              <a:t>collection</a:t>
            </a:r>
            <a:r>
              <a:rPr lang="en-US" sz="1200" i="1" dirty="0" smtClean="0"/>
              <a:t>, by definition all samples are in the same buffer there is only one buffer </a:t>
            </a:r>
            <a:r>
              <a:rPr lang="en-US" sz="1200" i="1" dirty="0" smtClean="0"/>
              <a:t>measurement </a:t>
            </a:r>
            <a:r>
              <a:rPr lang="en-US" sz="1200" i="1" dirty="0" smtClean="0"/>
              <a:t>between samples which is classed as both the </a:t>
            </a:r>
            <a:r>
              <a:rPr lang="en-US" sz="1200" i="1" dirty="0" err="1" smtClean="0"/>
              <a:t>buffer_after</a:t>
            </a:r>
            <a:r>
              <a:rPr lang="en-US" sz="1200" i="1" dirty="0" smtClean="0"/>
              <a:t> in the first </a:t>
            </a:r>
            <a:r>
              <a:rPr lang="en-US" sz="1200" i="1" dirty="0" smtClean="0"/>
              <a:t>DC </a:t>
            </a:r>
            <a:r>
              <a:rPr lang="en-US" sz="1200" i="1" dirty="0" smtClean="0"/>
              <a:t>and the </a:t>
            </a:r>
            <a:r>
              <a:rPr lang="en-US" sz="1200" i="1" dirty="0" err="1" smtClean="0"/>
              <a:t>buffer_before</a:t>
            </a:r>
            <a:r>
              <a:rPr lang="en-US" sz="1200" i="1" dirty="0" smtClean="0"/>
              <a:t> in the subsequent </a:t>
            </a:r>
            <a:r>
              <a:rPr lang="en-US" sz="1200" i="1" dirty="0" smtClean="0"/>
              <a:t>DC.</a:t>
            </a:r>
            <a:endParaRPr lang="en-GB" sz="1200" dirty="0" smtClean="0"/>
          </a:p>
          <a:p>
            <a:endParaRPr lang="en-GB" sz="1200" i="1" dirty="0" smtClean="0"/>
          </a:p>
        </p:txBody>
      </p:sp>
      <p:pic>
        <p:nvPicPr>
          <p:cNvPr id="2457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25438" cy="540451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51520" y="1628800"/>
            <a:ext cx="741462" cy="756475"/>
            <a:chOff x="251520" y="1628800"/>
            <a:chExt cx="741462" cy="756475"/>
          </a:xfrm>
        </p:grpSpPr>
        <p:pic>
          <p:nvPicPr>
            <p:cNvPr id="1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1" name="Group 60"/>
          <p:cNvGrpSpPr/>
          <p:nvPr/>
        </p:nvGrpSpPr>
        <p:grpSpPr>
          <a:xfrm>
            <a:off x="403920" y="2933328"/>
            <a:ext cx="1461542" cy="756475"/>
            <a:chOff x="251520" y="2780928"/>
            <a:chExt cx="2469654" cy="1332539"/>
          </a:xfrm>
        </p:grpSpPr>
        <p:grpSp>
          <p:nvGrpSpPr>
            <p:cNvPr id="62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3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4" name="Group 28"/>
            <p:cNvGrpSpPr/>
            <p:nvPr/>
          </p:nvGrpSpPr>
          <p:grpSpPr>
            <a:xfrm>
              <a:off x="1979712" y="3356992"/>
              <a:ext cx="741462" cy="756475"/>
              <a:chOff x="251520" y="1628800"/>
              <a:chExt cx="741462" cy="756475"/>
            </a:xfrm>
          </p:grpSpPr>
          <p:pic>
            <p:nvPicPr>
              <p:cNvPr id="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66" name="Rounded Rectangle 65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123728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83568" y="4005064"/>
            <a:ext cx="648072" cy="504056"/>
            <a:chOff x="6948264" y="2924944"/>
            <a:chExt cx="720080" cy="648072"/>
          </a:xfrm>
        </p:grpSpPr>
        <p:grpSp>
          <p:nvGrpSpPr>
            <p:cNvPr id="9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20" name="Straight Connector 11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971600" y="2852936"/>
            <a:ext cx="288032" cy="288033"/>
            <a:chOff x="395536" y="5373216"/>
            <a:chExt cx="576064" cy="648072"/>
          </a:xfrm>
        </p:grpSpPr>
        <p:sp>
          <p:nvSpPr>
            <p:cNvPr id="147" name="Rounded Rectangle 146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741629" y="6258501"/>
            <a:ext cx="2561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</a:t>
            </a:r>
            <a:r>
              <a:rPr lang="en-US" sz="1000" dirty="0" smtClean="0"/>
              <a:t>collection Group </a:t>
            </a:r>
            <a:r>
              <a:rPr lang="en-US" sz="1000" dirty="0" smtClean="0"/>
              <a:t>for one macromolecule</a:t>
            </a:r>
            <a:endParaRPr lang="en-GB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4008" y="5445224"/>
            <a:ext cx="706254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…………………….</a:t>
            </a:r>
            <a:endParaRPr lang="en-GB" sz="10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645720" y="6124245"/>
            <a:ext cx="529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940648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079763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45720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779912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314787" y="5229200"/>
            <a:ext cx="727795" cy="514894"/>
            <a:chOff x="683568" y="4725143"/>
            <a:chExt cx="950170" cy="828484"/>
          </a:xfrm>
        </p:grpSpPr>
        <p:grpSp>
          <p:nvGrpSpPr>
            <p:cNvPr id="42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7" name="Rounded Rectangle 4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2195736" y="5229201"/>
            <a:ext cx="727795" cy="514894"/>
            <a:chOff x="683568" y="4725143"/>
            <a:chExt cx="950170" cy="828484"/>
          </a:xfrm>
        </p:grpSpPr>
        <p:grpSp>
          <p:nvGrpSpPr>
            <p:cNvPr id="166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1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1" name="Rounded Rectangle 21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7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5" name="Group 18"/>
          <p:cNvGrpSpPr/>
          <p:nvPr/>
        </p:nvGrpSpPr>
        <p:grpSpPr>
          <a:xfrm>
            <a:off x="3131840" y="5477199"/>
            <a:ext cx="336103" cy="266896"/>
            <a:chOff x="251520" y="1628800"/>
            <a:chExt cx="741462" cy="756475"/>
          </a:xfrm>
        </p:grpSpPr>
        <p:pic>
          <p:nvPicPr>
            <p:cNvPr id="23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26" name="Group 23"/>
          <p:cNvGrpSpPr/>
          <p:nvPr/>
        </p:nvGrpSpPr>
        <p:grpSpPr>
          <a:xfrm>
            <a:off x="3602792" y="5477199"/>
            <a:ext cx="336103" cy="266896"/>
            <a:chOff x="251520" y="1628800"/>
            <a:chExt cx="741462" cy="756475"/>
          </a:xfrm>
        </p:grpSpPr>
        <p:pic>
          <p:nvPicPr>
            <p:cNvPr id="22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2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27" name="Rounded Rectangle 226"/>
          <p:cNvSpPr/>
          <p:nvPr/>
        </p:nvSpPr>
        <p:spPr>
          <a:xfrm>
            <a:off x="3203848" y="5273954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2" name="Group 148"/>
          <p:cNvGrpSpPr/>
          <p:nvPr/>
        </p:nvGrpSpPr>
        <p:grpSpPr>
          <a:xfrm>
            <a:off x="3635896" y="5229201"/>
            <a:ext cx="220622" cy="179009"/>
            <a:chOff x="395536" y="5373216"/>
            <a:chExt cx="576064" cy="648072"/>
          </a:xfrm>
        </p:grpSpPr>
        <p:sp>
          <p:nvSpPr>
            <p:cNvPr id="223" name="Rounded Rectangle 222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41" name="Group 18"/>
          <p:cNvGrpSpPr/>
          <p:nvPr/>
        </p:nvGrpSpPr>
        <p:grpSpPr>
          <a:xfrm>
            <a:off x="5796136" y="5445224"/>
            <a:ext cx="336103" cy="266897"/>
            <a:chOff x="251520" y="1628800"/>
            <a:chExt cx="741462" cy="756475"/>
          </a:xfrm>
        </p:grpSpPr>
        <p:pic>
          <p:nvPicPr>
            <p:cNvPr id="24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42" name="Group 23"/>
          <p:cNvGrpSpPr/>
          <p:nvPr/>
        </p:nvGrpSpPr>
        <p:grpSpPr>
          <a:xfrm>
            <a:off x="6187829" y="5445224"/>
            <a:ext cx="336103" cy="266897"/>
            <a:chOff x="251520" y="1628800"/>
            <a:chExt cx="741462" cy="756475"/>
          </a:xfrm>
        </p:grpSpPr>
        <p:pic>
          <p:nvPicPr>
            <p:cNvPr id="24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43" name="Rounded Rectangle 242"/>
          <p:cNvSpPr/>
          <p:nvPr/>
        </p:nvSpPr>
        <p:spPr>
          <a:xfrm>
            <a:off x="5861419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38" name="Group 148"/>
          <p:cNvGrpSpPr/>
          <p:nvPr/>
        </p:nvGrpSpPr>
        <p:grpSpPr>
          <a:xfrm>
            <a:off x="6237380" y="5197227"/>
            <a:ext cx="220622" cy="179009"/>
            <a:chOff x="395536" y="5373216"/>
            <a:chExt cx="576064" cy="648072"/>
          </a:xfrm>
        </p:grpSpPr>
        <p:sp>
          <p:nvSpPr>
            <p:cNvPr id="239" name="Rounded Rectangle 238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3" name="Group 18"/>
          <p:cNvGrpSpPr/>
          <p:nvPr/>
        </p:nvGrpSpPr>
        <p:grpSpPr>
          <a:xfrm>
            <a:off x="6634243" y="5445223"/>
            <a:ext cx="336103" cy="266897"/>
            <a:chOff x="251520" y="1628800"/>
            <a:chExt cx="741462" cy="756475"/>
          </a:xfrm>
        </p:grpSpPr>
        <p:pic>
          <p:nvPicPr>
            <p:cNvPr id="1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58" name="Rounded Rectangle 157"/>
          <p:cNvSpPr/>
          <p:nvPr/>
        </p:nvSpPr>
        <p:spPr>
          <a:xfrm>
            <a:off x="6699525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60" name="Group 18"/>
          <p:cNvGrpSpPr/>
          <p:nvPr/>
        </p:nvGrpSpPr>
        <p:grpSpPr>
          <a:xfrm>
            <a:off x="3995936" y="5466359"/>
            <a:ext cx="336103" cy="266897"/>
            <a:chOff x="251520" y="1628800"/>
            <a:chExt cx="741462" cy="756475"/>
          </a:xfrm>
        </p:grpSpPr>
        <p:pic>
          <p:nvPicPr>
            <p:cNvPr id="16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3" name="Rounded Rectangle 172"/>
          <p:cNvSpPr/>
          <p:nvPr/>
        </p:nvSpPr>
        <p:spPr>
          <a:xfrm>
            <a:off x="4061218" y="5301208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756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67744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411760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03848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2758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139952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955484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747572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5656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411760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275856" y="50851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955484" y="505321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403648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1</a:t>
            </a:r>
            <a:endParaRPr lang="en-GB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39752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2</a:t>
            </a:r>
            <a:endParaRPr lang="en-GB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347864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3</a:t>
            </a:r>
            <a:endParaRPr lang="en-GB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868144" y="479715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n</a:t>
            </a:r>
            <a:endParaRPr lang="en-GB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3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An enzyme which in its functional form is comprised of 3 individual subunits (A, B and C). The first part of the Experiment ( P1) is to determine how the subunits fit together.</a:t>
            </a:r>
          </a:p>
          <a:p>
            <a:r>
              <a:rPr lang="en-GB" sz="1000" dirty="0" smtClean="0"/>
              <a:t>P1 will comprises data collections of:</a:t>
            </a:r>
          </a:p>
          <a:p>
            <a:r>
              <a:rPr lang="en-GB" sz="1000" dirty="0" smtClean="0"/>
              <a:t>	- A, B and C  individually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dimeric</a:t>
            </a:r>
            <a:r>
              <a:rPr lang="en-GB" sz="1000" dirty="0" smtClean="0"/>
              <a:t> complexes of AB and BC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trimeric</a:t>
            </a:r>
            <a:r>
              <a:rPr lang="en-GB" sz="1000" dirty="0" smtClean="0"/>
              <a:t> complex ABC</a:t>
            </a:r>
          </a:p>
          <a:p>
            <a:r>
              <a:rPr lang="en-GB" sz="1000" dirty="0" smtClean="0"/>
              <a:t>Thus the complex will have 6 individual macromolecules associated with it (A, B, C, AB, BC and ABC).</a:t>
            </a:r>
            <a:r>
              <a:rPr lang="en-US" sz="1000" dirty="0"/>
              <a:t> Each with a minimum of 3 samples, all with the same buffer conditions</a:t>
            </a:r>
            <a:endParaRPr lang="en-GB" sz="1000" dirty="0" smtClean="0"/>
          </a:p>
          <a:p>
            <a:endParaRPr lang="en-GB" sz="12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27584" y="5445224"/>
            <a:ext cx="720080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A*B*C*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4869160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4293096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97160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97160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7664" y="40050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76256" y="3789040"/>
            <a:ext cx="95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n&gt;=3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87824" y="3861048"/>
            <a:ext cx="367240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31840" y="3140968"/>
            <a:ext cx="3240360" cy="504056"/>
            <a:chOff x="3131840" y="2996952"/>
            <a:chExt cx="3240360" cy="50405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13184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31840" y="3284984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7220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85192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499992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499992" y="299695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419872" y="29249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Samples with different concentrations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55976" y="4293096"/>
            <a:ext cx="56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</a:t>
            </a:r>
          </a:p>
        </p:txBody>
      </p:sp>
      <p:sp>
        <p:nvSpPr>
          <p:cNvPr id="33" name="Oval 32"/>
          <p:cNvSpPr/>
          <p:nvPr/>
        </p:nvSpPr>
        <p:spPr>
          <a:xfrm>
            <a:off x="3059832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Oval 33"/>
          <p:cNvSpPr/>
          <p:nvPr/>
        </p:nvSpPr>
        <p:spPr>
          <a:xfrm>
            <a:off x="3779912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5" name="Oval 34"/>
          <p:cNvSpPr/>
          <p:nvPr/>
        </p:nvSpPr>
        <p:spPr>
          <a:xfrm>
            <a:off x="4427984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Oval 35"/>
          <p:cNvSpPr/>
          <p:nvPr/>
        </p:nvSpPr>
        <p:spPr>
          <a:xfrm>
            <a:off x="6300192" y="371703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64502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……………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Words>1165</Words>
  <Application>Microsoft Office PowerPoint</Application>
  <PresentationFormat>On-screen Show (4:3)</PresentationFormat>
  <Paragraphs>326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BioSAXS</vt:lpstr>
      <vt:lpstr>Index</vt:lpstr>
      <vt:lpstr>List of terms related to samples</vt:lpstr>
      <vt:lpstr>List of terms related to samples</vt:lpstr>
      <vt:lpstr>List of terms related to samples</vt:lpstr>
      <vt:lpstr>List of terms related to samples</vt:lpstr>
      <vt:lpstr>Visual Data Model Draft for Complex</vt:lpstr>
      <vt:lpstr>List of terms related to data acquisition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2: How does the enzyme function</vt:lpstr>
      <vt:lpstr>Case 2: How does the enzyme function</vt:lpstr>
      <vt:lpstr>Visual Data Model Draft for Data Collection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BioSAXS</dc:title>
  <dc:creator>demariaa</dc:creator>
  <cp:lastModifiedBy>demariaa</cp:lastModifiedBy>
  <cp:revision>320</cp:revision>
  <dcterms:created xsi:type="dcterms:W3CDTF">2012-03-22T08:47:55Z</dcterms:created>
  <dcterms:modified xsi:type="dcterms:W3CDTF">2012-04-19T16:22:06Z</dcterms:modified>
</cp:coreProperties>
</file>