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Avenir Roman"/>
      </a:defRPr>
    </a:lvl1pPr>
    <a:lvl2pPr algn="ctr" defTabSz="584200">
      <a:defRPr sz="3600">
        <a:latin typeface="+mj-lt"/>
        <a:ea typeface="+mj-ea"/>
        <a:cs typeface="+mj-cs"/>
        <a:sym typeface="Avenir Roman"/>
      </a:defRPr>
    </a:lvl2pPr>
    <a:lvl3pPr algn="ctr" defTabSz="584200">
      <a:defRPr sz="3600">
        <a:latin typeface="+mj-lt"/>
        <a:ea typeface="+mj-ea"/>
        <a:cs typeface="+mj-cs"/>
        <a:sym typeface="Avenir Roman"/>
      </a:defRPr>
    </a:lvl3pPr>
    <a:lvl4pPr algn="ctr" defTabSz="584200">
      <a:defRPr sz="3600">
        <a:latin typeface="+mj-lt"/>
        <a:ea typeface="+mj-ea"/>
        <a:cs typeface="+mj-cs"/>
        <a:sym typeface="Avenir Roman"/>
      </a:defRPr>
    </a:lvl4pPr>
    <a:lvl5pPr algn="ctr" defTabSz="584200">
      <a:defRPr sz="3600">
        <a:latin typeface="+mj-lt"/>
        <a:ea typeface="+mj-ea"/>
        <a:cs typeface="+mj-cs"/>
        <a:sym typeface="Avenir Roman"/>
      </a:defRPr>
    </a:lvl5pPr>
    <a:lvl6pPr algn="ctr" defTabSz="584200">
      <a:defRPr sz="3600">
        <a:latin typeface="+mj-lt"/>
        <a:ea typeface="+mj-ea"/>
        <a:cs typeface="+mj-cs"/>
        <a:sym typeface="Avenir Roman"/>
      </a:defRPr>
    </a:lvl6pPr>
    <a:lvl7pPr algn="ctr" defTabSz="584200">
      <a:defRPr sz="3600">
        <a:latin typeface="+mj-lt"/>
        <a:ea typeface="+mj-ea"/>
        <a:cs typeface="+mj-cs"/>
        <a:sym typeface="Avenir Roman"/>
      </a:defRPr>
    </a:lvl7pPr>
    <a:lvl8pPr algn="ctr" defTabSz="584200">
      <a:defRPr sz="3600">
        <a:latin typeface="+mj-lt"/>
        <a:ea typeface="+mj-ea"/>
        <a:cs typeface="+mj-cs"/>
        <a:sym typeface="Avenir Roman"/>
      </a:defRPr>
    </a:lvl8pPr>
    <a:lvl9pPr algn="ctr" defTabSz="584200">
      <a:defRPr sz="3600">
        <a:latin typeface="+mj-lt"/>
        <a:ea typeface="+mj-ea"/>
        <a:cs typeface="+mj-cs"/>
        <a:sym typeface="Avenir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venir Book"/>
          <a:ea typeface="Avenir Book"/>
          <a:cs typeface="Avenir Book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solidFill>
                <a:srgbClr val="7D7766"/>
              </a:solidFill>
              <a:prstDash val="solid"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7D9"/>
          </a:solidFill>
        </a:fill>
      </a:tcStyle>
    </a:wholeTbl>
    <a:band2H>
      <a:tcTxStyle b="def" i="def"/>
      <a:tcStyle>
        <a:tcBdr/>
        <a:fill>
          <a:solidFill>
            <a:srgbClr val="E9ECED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7E8A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7E8A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7E8A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4DED8"/>
          </a:solidFill>
        </a:fill>
      </a:tcStyle>
    </a:wholeTbl>
    <a:band2H>
      <a:tcTxStyle b="def" i="def"/>
      <a:tcStyle>
        <a:tcBdr/>
        <a:fill>
          <a:solidFill>
            <a:srgbClr val="F2EFED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29E85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29E85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29E85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1D2D6"/>
          </a:solidFill>
        </a:fill>
      </a:tcStyle>
    </a:wholeTbl>
    <a:band2H>
      <a:tcTxStyle b="def" i="def"/>
      <a:tcStyle>
        <a:tcBdr/>
        <a:fill>
          <a:solidFill>
            <a:srgbClr val="EAEAEC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2647B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2647B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2647B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57E8A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57E8A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571498" y="4748276"/>
            <a:ext cx="11868098" cy="317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571500" y="0"/>
            <a:ext cx="11861800" cy="4495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571500" y="5016500"/>
            <a:ext cx="11861800" cy="4737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uno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due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tre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quattro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6836980" y="8688133"/>
            <a:ext cx="142253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" name="Shape 11"/>
          <p:cNvSpPr/>
          <p:nvPr>
            <p:ph type="title"/>
          </p:nvPr>
        </p:nvSpPr>
        <p:spPr>
          <a:xfrm>
            <a:off x="1409700" y="7518400"/>
            <a:ext cx="5791200" cy="22352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 lvl="0">
              <a:defRPr sz="1800"/>
            </a:pPr>
            <a:r>
              <a:rPr sz="4200"/>
              <a:t>Titolo Testo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7848600" y="8470900"/>
            <a:ext cx="4953000" cy="12827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uno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due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tre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quattro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71498" y="4862541"/>
            <a:ext cx="5334479" cy="317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71500" y="0"/>
            <a:ext cx="5334000" cy="46101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571500" y="5130800"/>
            <a:ext cx="5334000" cy="462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uno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due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tre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quattro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uno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due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tre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quattro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571500" y="1966977"/>
            <a:ext cx="5073394" cy="317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" name="Shape 26"/>
          <p:cNvSpPr/>
          <p:nvPr>
            <p:ph type="title"/>
          </p:nvPr>
        </p:nvSpPr>
        <p:spPr>
          <a:xfrm>
            <a:off x="571500" y="0"/>
            <a:ext cx="5080000" cy="1727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571500" y="2222500"/>
            <a:ext cx="5080000" cy="75311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uno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due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tre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quattro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uno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due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tre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quattro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9053573" y="508000"/>
            <a:ext cx="3177" cy="797563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2" name="Shape 32"/>
          <p:cNvSpPr/>
          <p:nvPr/>
        </p:nvSpPr>
        <p:spPr>
          <a:xfrm>
            <a:off x="9055096" y="4462491"/>
            <a:ext cx="3448504" cy="317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520700" y="8661400"/>
            <a:ext cx="8369300" cy="109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uno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due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tre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quattro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71500" y="1966977"/>
            <a:ext cx="11868106" cy="317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571500" y="0"/>
            <a:ext cx="118618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571500" y="2222500"/>
            <a:ext cx="11861800" cy="75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uno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due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tre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quattro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Livello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1pPr>
      <a:lvl2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2pPr>
      <a:lvl3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3pPr>
      <a:lvl4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4pPr>
      <a:lvl5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5pPr>
      <a:lvl6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6pPr>
      <a:lvl7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7pPr>
      <a:lvl8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8pPr>
      <a:lvl9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4572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1pPr>
      <a:lvl2pPr marL="9144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2pPr>
      <a:lvl3pPr marL="13716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3pPr>
      <a:lvl4pPr marL="18288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4pPr>
      <a:lvl5pPr marL="22860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5pPr>
      <a:lvl6pPr marL="27432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6pPr>
      <a:lvl7pPr marL="32004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7pPr>
      <a:lvl8pPr marL="36576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8pPr>
      <a:lvl9pPr marL="41148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600">
                <a:solidFill>
                  <a:srgbClr val="747474"/>
                </a:solidFill>
              </a:rPr>
              <a:t>Progetto</a:t>
            </a:r>
            <a:r>
              <a:rPr b="1" sz="2600">
                <a:solidFill>
                  <a:srgbClr val="747474"/>
                </a:solidFill>
              </a:rPr>
              <a:t>:</a:t>
            </a:r>
            <a:r>
              <a:rPr sz="2600">
                <a:solidFill>
                  <a:srgbClr val="747474"/>
                </a:solidFill>
              </a:rPr>
              <a:t> </a:t>
            </a:r>
            <a:r>
              <a:rPr sz="2600">
                <a:solidFill>
                  <a:srgbClr val="747474"/>
                </a:solidFill>
              </a:rPr>
              <a:t>Fu</a:t>
            </a:r>
            <a:r>
              <a:rPr sz="2600">
                <a:solidFill>
                  <a:srgbClr val="747474"/>
                </a:solidFill>
              </a:rPr>
              <a:t>metteria </a:t>
            </a:r>
            <a:r>
              <a:rPr sz="2600">
                <a:solidFill>
                  <a:srgbClr val="747474"/>
                </a:solidFill>
              </a:rPr>
              <a:t>Pighin					</a:t>
            </a:r>
            <a:r>
              <a:rPr b="1" sz="2600">
                <a:solidFill>
                  <a:srgbClr val="747474"/>
                </a:solidFill>
              </a:rPr>
              <a:t>C</a:t>
            </a:r>
            <a:r>
              <a:rPr b="1" sz="2600">
                <a:solidFill>
                  <a:srgbClr val="747474"/>
                </a:solidFill>
              </a:rPr>
              <a:t>liente</a:t>
            </a:r>
            <a:r>
              <a:rPr b="1" sz="2600">
                <a:solidFill>
                  <a:srgbClr val="747474"/>
                </a:solidFill>
              </a:rPr>
              <a:t>:</a:t>
            </a:r>
            <a:r>
              <a:rPr b="1" sz="2600">
                <a:solidFill>
                  <a:srgbClr val="747474"/>
                </a:solidFill>
              </a:rPr>
              <a:t> </a:t>
            </a:r>
            <a:r>
              <a:rPr sz="2600">
                <a:solidFill>
                  <a:srgbClr val="747474"/>
                </a:solidFill>
              </a:rPr>
              <a:t>Prof. </a:t>
            </a:r>
            <a:r>
              <a:rPr sz="2600">
                <a:solidFill>
                  <a:srgbClr val="747474"/>
                </a:solidFill>
              </a:rPr>
              <a:t>Maurizio Pighin</a:t>
            </a:r>
          </a:p>
        </p:txBody>
      </p:sp>
      <p:pic>
        <p:nvPicPr>
          <p:cNvPr id="41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337" y="3041731"/>
            <a:ext cx="5051037" cy="1479598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0" y="9410700"/>
            <a:ext cx="13004800" cy="342900"/>
          </a:xfrm>
          <a:prstGeom prst="rect">
            <a:avLst/>
          </a:prstGeom>
          <a:solidFill>
            <a:srgbClr val="548DD4"/>
          </a:solidFill>
          <a:ln>
            <a:solidFill>
              <a:srgbClr val="31849B"/>
            </a:solidFill>
            <a:miter/>
          </a:ln>
        </p:spPr>
        <p:txBody>
          <a:bodyPr lIns="0" tIns="0" rIns="0" bIns="0"/>
          <a:lstStyle/>
          <a:p>
            <a:pPr lvl="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0" y="0"/>
            <a:ext cx="13004800" cy="342900"/>
          </a:xfrm>
          <a:prstGeom prst="rect">
            <a:avLst/>
          </a:prstGeom>
          <a:solidFill>
            <a:srgbClr val="548DD4"/>
          </a:solidFill>
          <a:ln>
            <a:solidFill>
              <a:srgbClr val="31849B"/>
            </a:solidFill>
            <a:miter/>
          </a:ln>
        </p:spPr>
        <p:txBody>
          <a:bodyPr lIns="0" tIns="0" rIns="0" bIns="0"/>
          <a:lstStyle/>
          <a:p>
            <a:pPr lvl="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CHI SIAMO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/>
          <a:p>
            <a:pPr lvl="0" marL="1828800" indent="-1828800"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sz="3600"/>
              <a:t>I-trio</a:t>
            </a:r>
            <a:r>
              <a:rPr sz="3600">
                <a:solidFill>
                  <a:srgbClr val="747474"/>
                </a:solidFill>
              </a:rPr>
              <a:t> è una start-up innovativa formata da 3 membri professionisti del settore pronti a soddisfare le vostre esigenze in tempi brevi e a prezzi concorrenziali.</a:t>
            </a:r>
          </a:p>
          <a:p>
            <a:pPr lvl="0" marL="1828800" indent="-1828800"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Il team utilizza le tecnologie di ultima generazione approvate dai maggiori produttori di software, garanzia di un prodotto di qualità.</a:t>
            </a:r>
          </a:p>
          <a:p>
            <a:pPr lvl="0" marL="1828800" indent="-1828800"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Qualità, efficenza, sicurezza, prezzo e soddisfazione del cliente sono la forza del nostro team.</a:t>
            </a:r>
          </a:p>
        </p:txBody>
      </p:sp>
      <p:sp>
        <p:nvSpPr>
          <p:cNvPr id="47" name="Shape 47"/>
          <p:cNvSpPr/>
          <p:nvPr/>
        </p:nvSpPr>
        <p:spPr>
          <a:xfrm>
            <a:off x="0" y="9417050"/>
            <a:ext cx="13004800" cy="336550"/>
          </a:xfrm>
          <a:prstGeom prst="rect">
            <a:avLst/>
          </a:prstGeom>
          <a:solidFill>
            <a:srgbClr val="548DD4"/>
          </a:solidFill>
          <a:ln>
            <a:solidFill>
              <a:srgbClr val="31849B"/>
            </a:solidFill>
            <a:miter/>
          </a:ln>
        </p:spPr>
        <p:txBody>
          <a:bodyPr lIns="0" tIns="0" rIns="0" bIns="0"/>
          <a:lstStyle/>
          <a:p>
            <a:pPr lvl="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48" name="Shape 48"/>
          <p:cNvSpPr/>
          <p:nvPr/>
        </p:nvSpPr>
        <p:spPr>
          <a:xfrm>
            <a:off x="0" y="-1"/>
            <a:ext cx="13004800" cy="376208"/>
          </a:xfrm>
          <a:prstGeom prst="rect">
            <a:avLst/>
          </a:prstGeom>
          <a:solidFill>
            <a:srgbClr val="548DD4"/>
          </a:solidFill>
          <a:ln>
            <a:solidFill>
              <a:srgbClr val="31849B"/>
            </a:solidFill>
            <a:miter/>
          </a:ln>
        </p:spPr>
        <p:txBody>
          <a:bodyPr lIns="0" tIns="0" rIns="0" bIns="0"/>
          <a:lstStyle/>
          <a:p>
            <a:pPr lvl="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501607" y="376206"/>
            <a:ext cx="11861801" cy="1397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I</a:t>
            </a:r>
            <a:r>
              <a:rPr sz="4200"/>
              <a:t>DENTIFICAZIONE DEL PROGETTO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/>
          <a:p>
            <a:pPr lvl="0" marL="514350" indent="-514350" defTabSz="438150">
              <a:spcBef>
                <a:spcPts val="3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47474"/>
                </a:solidFill>
              </a:rPr>
              <a:t>Il sistema prevede due tipi di interfaccia:</a:t>
            </a:r>
            <a:endParaRPr sz="2700"/>
          </a:p>
          <a:p>
            <a:pPr lvl="0" marL="514350" indent="-514350" defTabSz="438150">
              <a:spcBef>
                <a:spcPts val="3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/>
              <a:t>1</a:t>
            </a:r>
            <a:r>
              <a:rPr sz="2400">
                <a:solidFill>
                  <a:srgbClr val="747474"/>
                </a:solidFill>
              </a:rPr>
              <a:t>.	</a:t>
            </a:r>
            <a:r>
              <a:rPr sz="2400">
                <a:solidFill>
                  <a:srgbClr val="747474"/>
                </a:solidFill>
              </a:rPr>
              <a:t>Front-end (lato cliente):</a:t>
            </a:r>
            <a:br>
              <a:rPr sz="2400">
                <a:solidFill>
                  <a:srgbClr val="747474"/>
                </a:solidFill>
              </a:rPr>
            </a:br>
            <a:r>
              <a:rPr sz="2400">
                <a:solidFill>
                  <a:srgbClr val="747474"/>
                </a:solidFill>
              </a:rPr>
              <a:t>1.</a:t>
            </a:r>
            <a:r>
              <a:rPr sz="2400"/>
              <a:t>1.</a:t>
            </a:r>
            <a:r>
              <a:rPr sz="2400">
                <a:solidFill>
                  <a:srgbClr val="747474"/>
                </a:solidFill>
              </a:rPr>
              <a:t> l’utente finale potrà visualizzare la lista dei fumetti registrati nel sistema </a:t>
            </a:r>
            <a:r>
              <a:rPr sz="2400">
                <a:solidFill>
                  <a:srgbClr val="747474"/>
                </a:solidFill>
              </a:rPr>
              <a:t>			   </a:t>
            </a:r>
            <a:r>
              <a:rPr sz="2400">
                <a:solidFill>
                  <a:srgbClr val="747474"/>
                </a:solidFill>
              </a:rPr>
              <a:t>utilizzando strumenti che permettono un filtraggio efficiente e immediato; </a:t>
            </a:r>
            <a:br>
              <a:rPr sz="2400">
                <a:solidFill>
                  <a:srgbClr val="747474"/>
                </a:solidFill>
              </a:rPr>
            </a:br>
            <a:r>
              <a:rPr sz="2400">
                <a:solidFill>
                  <a:srgbClr val="747474"/>
                </a:solidFill>
              </a:rPr>
              <a:t>1.</a:t>
            </a:r>
            <a:r>
              <a:rPr sz="2400"/>
              <a:t>2.</a:t>
            </a:r>
            <a:r>
              <a:rPr sz="2400">
                <a:solidFill>
                  <a:srgbClr val="747474"/>
                </a:solidFill>
              </a:rPr>
              <a:t> l’utente potrà prenotare i fumetti per un successivo acquisto;</a:t>
            </a:r>
            <a:br>
              <a:rPr sz="2400">
                <a:solidFill>
                  <a:srgbClr val="747474"/>
                </a:solidFill>
              </a:rPr>
            </a:br>
            <a:r>
              <a:rPr sz="2400">
                <a:solidFill>
                  <a:srgbClr val="747474"/>
                </a:solidFill>
              </a:rPr>
              <a:t>1.</a:t>
            </a:r>
            <a:r>
              <a:rPr sz="2400"/>
              <a:t>3.</a:t>
            </a:r>
            <a:r>
              <a:rPr sz="2400">
                <a:solidFill>
                  <a:srgbClr val="747474"/>
                </a:solidFill>
              </a:rPr>
              <a:t> ad ogni utente è dedicato un proprio profilo personale dove potrà vedere il </a:t>
            </a:r>
            <a:r>
              <a:rPr sz="2400">
                <a:solidFill>
                  <a:srgbClr val="747474"/>
                </a:solidFill>
              </a:rPr>
              <a:t>	  	   </a:t>
            </a:r>
            <a:r>
              <a:rPr sz="2400">
                <a:solidFill>
                  <a:srgbClr val="747474"/>
                </a:solidFill>
              </a:rPr>
              <a:t>proprio storico e gestire i propri dati personali.</a:t>
            </a:r>
            <a:endParaRPr sz="2700"/>
          </a:p>
          <a:p>
            <a:pPr lvl="0" marL="514350" indent="-514350" defTabSz="438150">
              <a:spcBef>
                <a:spcPts val="3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/>
              <a:t>2</a:t>
            </a:r>
            <a:r>
              <a:rPr sz="2400">
                <a:solidFill>
                  <a:srgbClr val="747474"/>
                </a:solidFill>
              </a:rPr>
              <a:t>.	</a:t>
            </a:r>
            <a:r>
              <a:rPr sz="2400">
                <a:solidFill>
                  <a:srgbClr val="747474"/>
                </a:solidFill>
              </a:rPr>
              <a:t>Back-end (lato proprietario):</a:t>
            </a:r>
            <a:br>
              <a:rPr sz="2400">
                <a:solidFill>
                  <a:srgbClr val="747474"/>
                </a:solidFill>
              </a:rPr>
            </a:br>
            <a:r>
              <a:rPr sz="2400">
                <a:solidFill>
                  <a:srgbClr val="747474"/>
                </a:solidFill>
              </a:rPr>
              <a:t>il proprietario disporrà di un interfaccia che gli permetterà diverse operazioni:</a:t>
            </a:r>
            <a:br>
              <a:rPr sz="2400">
                <a:solidFill>
                  <a:srgbClr val="747474"/>
                </a:solidFill>
              </a:rPr>
            </a:br>
            <a:r>
              <a:rPr sz="2400">
                <a:solidFill>
                  <a:srgbClr val="747474"/>
                </a:solidFill>
              </a:rPr>
              <a:t>   </a:t>
            </a:r>
            <a:r>
              <a:rPr sz="2400">
                <a:solidFill>
                  <a:srgbClr val="747474"/>
                </a:solidFill>
              </a:rPr>
              <a:t>2.</a:t>
            </a:r>
            <a:r>
              <a:rPr sz="2400"/>
              <a:t>1.</a:t>
            </a:r>
            <a:r>
              <a:rPr sz="2400">
                <a:solidFill>
                  <a:srgbClr val="747474"/>
                </a:solidFill>
              </a:rPr>
              <a:t> g</a:t>
            </a:r>
            <a:r>
              <a:rPr sz="2400">
                <a:solidFill>
                  <a:srgbClr val="747474"/>
                </a:solidFill>
              </a:rPr>
              <a:t>estire i fumetti (inserire nuovi fumetti, visualizzarli, modificarli e </a:t>
            </a:r>
            <a:r>
              <a:rPr sz="2400">
                <a:solidFill>
                  <a:srgbClr val="747474"/>
                </a:solidFill>
              </a:rPr>
              <a:t>					      </a:t>
            </a:r>
            <a:r>
              <a:rPr sz="2400">
                <a:solidFill>
                  <a:srgbClr val="747474"/>
                </a:solidFill>
              </a:rPr>
              <a:t>cancellarli)</a:t>
            </a:r>
            <a:br>
              <a:rPr sz="2400">
                <a:solidFill>
                  <a:srgbClr val="747474"/>
                </a:solidFill>
              </a:rPr>
            </a:br>
            <a:r>
              <a:rPr sz="2400">
                <a:solidFill>
                  <a:srgbClr val="747474"/>
                </a:solidFill>
              </a:rPr>
              <a:t>   </a:t>
            </a:r>
            <a:r>
              <a:rPr sz="2400">
                <a:solidFill>
                  <a:srgbClr val="747474"/>
                </a:solidFill>
              </a:rPr>
              <a:t>2.</a:t>
            </a:r>
            <a:r>
              <a:rPr sz="2400"/>
              <a:t>2. </a:t>
            </a:r>
            <a:r>
              <a:rPr sz="2400">
                <a:solidFill>
                  <a:srgbClr val="747474"/>
                </a:solidFill>
              </a:rPr>
              <a:t>gestire i generi (inserire nuovi generi, visualizzarli, modificarli e cancellarli)</a:t>
            </a:r>
            <a:br>
              <a:rPr sz="2400">
                <a:solidFill>
                  <a:srgbClr val="747474"/>
                </a:solidFill>
              </a:rPr>
            </a:br>
            <a:r>
              <a:rPr sz="2400">
                <a:solidFill>
                  <a:srgbClr val="747474"/>
                </a:solidFill>
              </a:rPr>
              <a:t>   </a:t>
            </a:r>
            <a:r>
              <a:rPr sz="2400">
                <a:solidFill>
                  <a:srgbClr val="747474"/>
                </a:solidFill>
              </a:rPr>
              <a:t>2.</a:t>
            </a:r>
            <a:r>
              <a:rPr sz="2400"/>
              <a:t>3. </a:t>
            </a:r>
            <a:r>
              <a:rPr sz="2400">
                <a:solidFill>
                  <a:srgbClr val="747474"/>
                </a:solidFill>
              </a:rPr>
              <a:t>gestire gli autori (inserire nuovi autori, visualizzarli, modificarli e </a:t>
            </a:r>
            <a:r>
              <a:rPr sz="2400">
                <a:solidFill>
                  <a:srgbClr val="747474"/>
                </a:solidFill>
              </a:rPr>
              <a:t>		    	    			 </a:t>
            </a:r>
            <a:r>
              <a:rPr sz="2400">
                <a:solidFill>
                  <a:srgbClr val="747474"/>
                </a:solidFill>
              </a:rPr>
              <a:t>cancellarli)</a:t>
            </a:r>
            <a:br>
              <a:rPr sz="2400">
                <a:solidFill>
                  <a:srgbClr val="747474"/>
                </a:solidFill>
              </a:rPr>
            </a:br>
            <a:r>
              <a:rPr sz="2400">
                <a:solidFill>
                  <a:srgbClr val="747474"/>
                </a:solidFill>
              </a:rPr>
              <a:t>   </a:t>
            </a:r>
            <a:r>
              <a:rPr sz="2400">
                <a:solidFill>
                  <a:srgbClr val="747474"/>
                </a:solidFill>
              </a:rPr>
              <a:t>2.</a:t>
            </a:r>
            <a:r>
              <a:rPr sz="2400"/>
              <a:t>4. </a:t>
            </a:r>
            <a:r>
              <a:rPr sz="2400">
                <a:solidFill>
                  <a:srgbClr val="747474"/>
                </a:solidFill>
              </a:rPr>
              <a:t>gestire i clienti e le prenotazioni</a:t>
            </a:r>
          </a:p>
        </p:txBody>
      </p:sp>
      <p:sp>
        <p:nvSpPr>
          <p:cNvPr id="52" name="Shape 52"/>
          <p:cNvSpPr/>
          <p:nvPr/>
        </p:nvSpPr>
        <p:spPr>
          <a:xfrm>
            <a:off x="0" y="9410700"/>
            <a:ext cx="13004800" cy="342900"/>
          </a:xfrm>
          <a:prstGeom prst="rect">
            <a:avLst/>
          </a:prstGeom>
          <a:solidFill>
            <a:srgbClr val="548DD4"/>
          </a:solidFill>
          <a:ln>
            <a:solidFill>
              <a:srgbClr val="31849B"/>
            </a:solidFill>
            <a:miter/>
          </a:ln>
        </p:spPr>
        <p:txBody>
          <a:bodyPr lIns="0" tIns="0" rIns="0" bIns="0"/>
          <a:lstStyle/>
          <a:p>
            <a:pPr lvl="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53" name="Shape 53"/>
          <p:cNvSpPr/>
          <p:nvPr/>
        </p:nvSpPr>
        <p:spPr>
          <a:xfrm>
            <a:off x="0" y="0"/>
            <a:ext cx="13004800" cy="342900"/>
          </a:xfrm>
          <a:prstGeom prst="rect">
            <a:avLst/>
          </a:prstGeom>
          <a:solidFill>
            <a:srgbClr val="548DD4"/>
          </a:solidFill>
          <a:ln>
            <a:solidFill>
              <a:srgbClr val="31849B"/>
            </a:solidFill>
            <a:miter/>
          </a:ln>
        </p:spPr>
        <p:txBody>
          <a:bodyPr lIns="0" tIns="0" rIns="0" bIns="0"/>
          <a:lstStyle/>
          <a:p>
            <a:pPr lvl="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LA NOSTRA PROPOSTA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/>
          <a:p>
            <a:pPr lvl="0" marL="1429127" indent="-1429127" defTabSz="543305">
              <a:spcBef>
                <a:spcPts val="3900"/>
              </a:spcBef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747474"/>
                </a:solidFill>
              </a:rPr>
              <a:t>Per lo sviluppo del sistema il nostro team utilizza le migliori tecnologie open source presenti sul mercato in modo da garantire la convenienza del prodotto.</a:t>
            </a:r>
            <a:endParaRPr sz="3300"/>
          </a:p>
          <a:p>
            <a:pPr lvl="0" marL="1429127" indent="-1429127" defTabSz="543305">
              <a:spcBef>
                <a:spcPts val="3900"/>
              </a:spcBef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747474"/>
                </a:solidFill>
              </a:rPr>
              <a:t>Il nostro team si differenzia dagli altri per capacità, esperienza e professionalità dei membri del team nate da anni di studi nel settore dell’IT.</a:t>
            </a:r>
          </a:p>
        </p:txBody>
      </p:sp>
      <p:sp>
        <p:nvSpPr>
          <p:cNvPr id="57" name="Shape 57"/>
          <p:cNvSpPr/>
          <p:nvPr/>
        </p:nvSpPr>
        <p:spPr>
          <a:xfrm>
            <a:off x="0" y="9410700"/>
            <a:ext cx="13004800" cy="342900"/>
          </a:xfrm>
          <a:prstGeom prst="rect">
            <a:avLst/>
          </a:prstGeom>
          <a:solidFill>
            <a:srgbClr val="548DD4"/>
          </a:solidFill>
          <a:ln>
            <a:solidFill>
              <a:srgbClr val="31849B"/>
            </a:solidFill>
            <a:miter/>
          </a:ln>
        </p:spPr>
        <p:txBody>
          <a:bodyPr lIns="0" tIns="0" rIns="0" bIns="0"/>
          <a:lstStyle/>
          <a:p>
            <a:pPr lvl="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0" y="0"/>
            <a:ext cx="13004800" cy="342900"/>
          </a:xfrm>
          <a:prstGeom prst="rect">
            <a:avLst/>
          </a:prstGeom>
          <a:solidFill>
            <a:srgbClr val="548DD4"/>
          </a:solidFill>
          <a:ln>
            <a:solidFill>
              <a:srgbClr val="31849B"/>
            </a:solidFill>
            <a:miter/>
          </a:ln>
        </p:spPr>
        <p:txBody>
          <a:bodyPr lIns="0" tIns="0" rIns="0" bIns="0"/>
          <a:lstStyle/>
          <a:p>
            <a:pPr lvl="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LA NOSTRA PROPOSTA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/>
          <a:p>
            <a:pPr lvl="0" marL="779524" indent="-779524" defTabSz="543305">
              <a:spcBef>
                <a:spcPts val="3900"/>
              </a:spcBef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endParaRPr sz="3300"/>
          </a:p>
          <a:p>
            <a:pPr lvl="0" marL="1429127" indent="-1429127" defTabSz="543305">
              <a:spcBef>
                <a:spcPts val="3900"/>
              </a:spcBef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747474"/>
                </a:solidFill>
              </a:rPr>
              <a:t>La </a:t>
            </a:r>
            <a:r>
              <a:rPr sz="3300">
                <a:solidFill>
                  <a:srgbClr val="747474"/>
                </a:solidFill>
              </a:rPr>
              <a:t>nostra proposta </a:t>
            </a:r>
            <a:r>
              <a:rPr sz="3300">
                <a:solidFill>
                  <a:srgbClr val="747474"/>
                </a:solidFill>
              </a:rPr>
              <a:t>SW </a:t>
            </a:r>
            <a:r>
              <a:rPr sz="3300">
                <a:solidFill>
                  <a:srgbClr val="747474"/>
                </a:solidFill>
              </a:rPr>
              <a:t>iniziale</a:t>
            </a:r>
            <a:r>
              <a:rPr sz="3300"/>
              <a:t>: Euro 5.698,00 + IVA</a:t>
            </a:r>
            <a:endParaRPr sz="3300"/>
          </a:p>
          <a:p>
            <a:pPr lvl="0" marL="1429127" indent="-1429127" defTabSz="543305">
              <a:spcBef>
                <a:spcPts val="3900"/>
              </a:spcBef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747474"/>
                </a:solidFill>
              </a:rPr>
              <a:t>Per la</a:t>
            </a:r>
            <a:r>
              <a:rPr sz="3300">
                <a:solidFill>
                  <a:srgbClr val="747474"/>
                </a:solidFill>
              </a:rPr>
              <a:t> manutenzione</a:t>
            </a:r>
            <a:r>
              <a:rPr sz="3300">
                <a:solidFill>
                  <a:srgbClr val="747474"/>
                </a:solidFill>
              </a:rPr>
              <a:t> SW</a:t>
            </a:r>
            <a:r>
              <a:rPr sz="3300"/>
              <a:t>: Euro 779,00 annui + IVA</a:t>
            </a:r>
            <a:br>
              <a:rPr sz="3300"/>
            </a:br>
            <a:br>
              <a:rPr sz="3300"/>
            </a:br>
            <a:br>
              <a:rPr sz="3300"/>
            </a:br>
            <a:r>
              <a:rPr sz="3300">
                <a:solidFill>
                  <a:srgbClr val="808080"/>
                </a:solidFill>
              </a:rPr>
              <a:t>E a Discrezione del Cliente forniamo anche l’HW</a:t>
            </a:r>
          </a:p>
          <a:p>
            <a:pPr lvl="0" marL="1429127" indent="-1429127" defTabSz="543305">
              <a:spcBef>
                <a:spcPts val="3900"/>
              </a:spcBef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808080"/>
                </a:solidFill>
              </a:rPr>
              <a:t>La nostra proposta HW</a:t>
            </a:r>
            <a:r>
              <a:rPr sz="3300"/>
              <a:t>: Euro 1.900,00 + IVA</a:t>
            </a:r>
          </a:p>
          <a:p>
            <a:pPr lvl="0" marL="1429127" indent="-1429127" defTabSz="543305">
              <a:spcBef>
                <a:spcPts val="3900"/>
              </a:spcBef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808080"/>
                </a:solidFill>
              </a:rPr>
              <a:t>Con manutenzione</a:t>
            </a:r>
            <a:r>
              <a:rPr sz="3300"/>
              <a:t>: Euro 285,00 annui + IVA</a:t>
            </a:r>
          </a:p>
        </p:txBody>
      </p:sp>
      <p:sp>
        <p:nvSpPr>
          <p:cNvPr id="62" name="Shape 62"/>
          <p:cNvSpPr/>
          <p:nvPr/>
        </p:nvSpPr>
        <p:spPr>
          <a:xfrm>
            <a:off x="0" y="9410700"/>
            <a:ext cx="13004800" cy="342900"/>
          </a:xfrm>
          <a:prstGeom prst="rect">
            <a:avLst/>
          </a:prstGeom>
          <a:solidFill>
            <a:srgbClr val="548DD4"/>
          </a:solidFill>
          <a:ln>
            <a:solidFill>
              <a:srgbClr val="31849B"/>
            </a:solidFill>
            <a:miter/>
          </a:ln>
        </p:spPr>
        <p:txBody>
          <a:bodyPr lIns="0" tIns="0" rIns="0" bIns="0"/>
          <a:lstStyle/>
          <a:p>
            <a:pPr lvl="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0" y="0"/>
            <a:ext cx="13004800" cy="342900"/>
          </a:xfrm>
          <a:prstGeom prst="rect">
            <a:avLst/>
          </a:prstGeom>
          <a:solidFill>
            <a:srgbClr val="548DD4"/>
          </a:solidFill>
          <a:ln>
            <a:solidFill>
              <a:srgbClr val="31849B"/>
            </a:solidFill>
            <a:miter/>
          </a:ln>
        </p:spPr>
        <p:txBody>
          <a:bodyPr lIns="0" tIns="0" rIns="0" bIns="0"/>
          <a:lstStyle/>
          <a:p>
            <a:pPr lvl="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Cronogramma</a:t>
            </a:r>
          </a:p>
        </p:txBody>
      </p:sp>
      <p:graphicFrame>
        <p:nvGraphicFramePr>
          <p:cNvPr id="66" name="Table 66"/>
          <p:cNvGraphicFramePr/>
          <p:nvPr/>
        </p:nvGraphicFramePr>
        <p:xfrm>
          <a:off x="247105" y="4155044"/>
          <a:ext cx="12535990" cy="36850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33579"/>
                <a:gridCol w="186566"/>
                <a:gridCol w="186566"/>
                <a:gridCol w="186566"/>
                <a:gridCol w="186566"/>
                <a:gridCol w="186566"/>
                <a:gridCol w="215827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  <a:gridCol w="186566"/>
              </a:tblGrid>
              <a:tr h="243121">
                <a:tc rowSpan="2"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Task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Novembre (14)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Dicembre (14)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Gennaio (15)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Febbraio (15)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Marzo (15)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Aprile (15)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Maggio (15)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Giugno (15) 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Luglio (15)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Agosto (15)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Settembre (15)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Ottobre (15)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Novembre (15)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Dicembre (15)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43121">
                <a:tc vMerge="1">
                  <a:tcPr/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1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3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4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1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3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4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1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3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4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1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3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4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1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3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4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1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3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4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1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3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4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1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3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4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1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3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4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1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3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4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1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3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4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1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3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4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1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3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4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1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3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4</a:t>
                      </a:r>
                    </a:p>
                  </a:txBody>
                  <a:tcPr marL="25400" marR="25400" marT="25400" marB="254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11131"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Analisei dei costi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04733"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Preventivo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04733"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Metrica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04733"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Analise dei requisiti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C6DE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C6DE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C6DE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C6DE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04733"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Specifica dei requisiti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04733"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Creazione dell'ambiente di lavoro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04733"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Design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04733"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Codice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04733"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 - data base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04733"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 - sistema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04733"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Testing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C6DE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C6DE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C6DE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C6DEB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04733"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Qualità</a:t>
                      </a: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25400" marR="25400" marT="25400" marB="254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36723"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</a:tr>
              <a:tr h="243121"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Questo colore rappresenta tutto ciò che abbiamo già fatto,</a:t>
                      </a:r>
                    </a:p>
                  </a:txBody>
                  <a:tcPr marL="25400" marR="25400" marT="25400" marB="25400" anchor="b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</a:tr>
              <a:tr h="236723"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anche se il cliente inizialmente non aveva ancora approvato il preventivo, perchè ci siamo basati nel fatto che la probabilità di accetazione è maggiore di 90%. </a:t>
                      </a: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25400" marR="25400" marT="25400" marB="25400" anchor="b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LE NOSTRE TEMPISTICHE</a:t>
            </a:r>
          </a:p>
        </p:txBody>
      </p:sp>
      <p:graphicFrame>
        <p:nvGraphicFramePr>
          <p:cNvPr id="69" name="Table 69"/>
          <p:cNvGraphicFramePr/>
          <p:nvPr/>
        </p:nvGraphicFramePr>
        <p:xfrm>
          <a:off x="3787754" y="3806487"/>
          <a:ext cx="5680095" cy="21406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14644"/>
                <a:gridCol w="2965450"/>
              </a:tblGrid>
              <a:tr h="535156">
                <a:tc>
                  <a:txBody>
                    <a:bodyPr/>
                    <a:lstStyle/>
                    <a:p>
                      <a:pPr lvl="0" algn="ctr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Avenir Roman"/>
                        </a:rPr>
                        <a:t/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44444"/>
                          </a:solidFill>
                          <a:latin typeface="+mj-lt"/>
                          <a:ea typeface="+mj-ea"/>
                          <a:cs typeface="+mj-cs"/>
                          <a:sym typeface="Avenir Roman"/>
                        </a:rPr>
                        <a:t>DATA DI CONSEGNA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35156">
                <a:tc>
                  <a:txBody>
                    <a:bodyPr/>
                    <a:lstStyle/>
                    <a:p>
                      <a:pPr lvl="0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44444"/>
                          </a:solidFill>
                          <a:latin typeface="+mj-lt"/>
                          <a:ea typeface="+mj-ea"/>
                          <a:cs typeface="+mj-cs"/>
                          <a:sym typeface="Avenir Roman"/>
                        </a:rPr>
                        <a:t>STIMA OTTIMISTICA</a:t>
                      </a:r>
                      <a:r>
                        <a:rPr>
                          <a:solidFill>
                            <a:srgbClr val="444444"/>
                          </a:solidFill>
                          <a:latin typeface="+mj-lt"/>
                          <a:ea typeface="+mj-ea"/>
                          <a:cs typeface="+mj-cs"/>
                          <a:sym typeface="Avenir Roman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+mj-lt"/>
                          <a:ea typeface="+mj-ea"/>
                          <a:cs typeface="+mj-cs"/>
                          <a:sym typeface="Avenir Roman"/>
                        </a:rPr>
                        <a:t>30 Giugno 2015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35156">
                <a:tc>
                  <a:txBody>
                    <a:bodyPr/>
                    <a:lstStyle/>
                    <a:p>
                      <a:pPr lvl="0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44444"/>
                          </a:solidFill>
                          <a:latin typeface="+mj-lt"/>
                          <a:ea typeface="+mj-ea"/>
                          <a:cs typeface="+mj-cs"/>
                          <a:sym typeface="Avenir Roman"/>
                        </a:rPr>
                        <a:t>STIMA PREVISTA</a:t>
                      </a:r>
                      <a:r>
                        <a:rPr>
                          <a:solidFill>
                            <a:srgbClr val="444444"/>
                          </a:solidFill>
                          <a:latin typeface="+mj-lt"/>
                          <a:ea typeface="+mj-ea"/>
                          <a:cs typeface="+mj-cs"/>
                          <a:sym typeface="Avenir Roman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+mj-lt"/>
                          <a:ea typeface="+mj-ea"/>
                          <a:cs typeface="+mj-cs"/>
                          <a:sym typeface="Avenir Roman"/>
                        </a:rPr>
                        <a:t>30 Luglio 2015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35156">
                <a:tc>
                  <a:txBody>
                    <a:bodyPr/>
                    <a:lstStyle/>
                    <a:p>
                      <a:pPr lvl="0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Avenir Roman"/>
                        </a:rPr>
                        <a:t>S</a:t>
                      </a:r>
                      <a:r>
                        <a:rPr>
                          <a:solidFill>
                            <a:srgbClr val="444444"/>
                          </a:solidFill>
                          <a:latin typeface="+mj-lt"/>
                          <a:ea typeface="+mj-ea"/>
                          <a:cs typeface="+mj-cs"/>
                          <a:sym typeface="Avenir Roman"/>
                        </a:rPr>
                        <a:t>TIMA PESSIMISTICA</a:t>
                      </a:r>
                      <a:r>
                        <a:rPr>
                          <a:solidFill>
                            <a:srgbClr val="444444"/>
                          </a:solidFill>
                          <a:latin typeface="+mj-lt"/>
                          <a:ea typeface="+mj-ea"/>
                          <a:cs typeface="+mj-cs"/>
                          <a:sym typeface="Avenir Roman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+mj-lt"/>
                          <a:ea typeface="+mj-ea"/>
                          <a:cs typeface="+mj-cs"/>
                          <a:sym typeface="Avenir Roman"/>
                        </a:rPr>
                        <a:t>1 Settembre 2015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0" name="Shape 70"/>
          <p:cNvSpPr/>
          <p:nvPr/>
        </p:nvSpPr>
        <p:spPr>
          <a:xfrm>
            <a:off x="0" y="9410700"/>
            <a:ext cx="13004800" cy="342900"/>
          </a:xfrm>
          <a:prstGeom prst="rect">
            <a:avLst/>
          </a:prstGeom>
          <a:solidFill>
            <a:srgbClr val="548DD4"/>
          </a:solidFill>
          <a:ln>
            <a:solidFill>
              <a:srgbClr val="31849B"/>
            </a:solidFill>
            <a:miter/>
          </a:ln>
        </p:spPr>
        <p:txBody>
          <a:bodyPr lIns="0" tIns="0" rIns="0" bIns="0"/>
          <a:lstStyle/>
          <a:p>
            <a:pPr lvl="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71" name="Shape 71"/>
          <p:cNvSpPr/>
          <p:nvPr/>
        </p:nvSpPr>
        <p:spPr>
          <a:xfrm>
            <a:off x="0" y="0"/>
            <a:ext cx="13004800" cy="342900"/>
          </a:xfrm>
          <a:prstGeom prst="rect">
            <a:avLst/>
          </a:prstGeom>
          <a:solidFill>
            <a:srgbClr val="548DD4"/>
          </a:solidFill>
          <a:ln>
            <a:solidFill>
              <a:srgbClr val="31849B"/>
            </a:solidFill>
            <a:miter/>
          </a:ln>
        </p:spPr>
        <p:txBody>
          <a:bodyPr lIns="0" tIns="0" rIns="0" bIns="0"/>
          <a:lstStyle/>
          <a:p>
            <a:pPr lvl="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57E8A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57E8A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57E8A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57E8A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