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Avenir Roman"/>
      </a:defRPr>
    </a:lvl1pPr>
    <a:lvl2pPr algn="ctr" defTabSz="584200">
      <a:defRPr sz="3600">
        <a:latin typeface="+mj-lt"/>
        <a:ea typeface="+mj-ea"/>
        <a:cs typeface="+mj-cs"/>
        <a:sym typeface="Avenir Roman"/>
      </a:defRPr>
    </a:lvl2pPr>
    <a:lvl3pPr algn="ctr" defTabSz="584200">
      <a:defRPr sz="3600">
        <a:latin typeface="+mj-lt"/>
        <a:ea typeface="+mj-ea"/>
        <a:cs typeface="+mj-cs"/>
        <a:sym typeface="Avenir Roman"/>
      </a:defRPr>
    </a:lvl3pPr>
    <a:lvl4pPr algn="ctr" defTabSz="584200">
      <a:defRPr sz="3600">
        <a:latin typeface="+mj-lt"/>
        <a:ea typeface="+mj-ea"/>
        <a:cs typeface="+mj-cs"/>
        <a:sym typeface="Avenir Roman"/>
      </a:defRPr>
    </a:lvl4pPr>
    <a:lvl5pPr algn="ctr" defTabSz="584200">
      <a:defRPr sz="3600">
        <a:latin typeface="+mj-lt"/>
        <a:ea typeface="+mj-ea"/>
        <a:cs typeface="+mj-cs"/>
        <a:sym typeface="Avenir Roman"/>
      </a:defRPr>
    </a:lvl5pPr>
    <a:lvl6pPr algn="ctr" defTabSz="584200">
      <a:defRPr sz="3600">
        <a:latin typeface="+mj-lt"/>
        <a:ea typeface="+mj-ea"/>
        <a:cs typeface="+mj-cs"/>
        <a:sym typeface="Avenir Roman"/>
      </a:defRPr>
    </a:lvl6pPr>
    <a:lvl7pPr algn="ctr" defTabSz="584200">
      <a:defRPr sz="3600">
        <a:latin typeface="+mj-lt"/>
        <a:ea typeface="+mj-ea"/>
        <a:cs typeface="+mj-cs"/>
        <a:sym typeface="Avenir Roman"/>
      </a:defRPr>
    </a:lvl7pPr>
    <a:lvl8pPr algn="ctr" defTabSz="584200">
      <a:defRPr sz="3600">
        <a:latin typeface="+mj-lt"/>
        <a:ea typeface="+mj-ea"/>
        <a:cs typeface="+mj-cs"/>
        <a:sym typeface="Avenir Roman"/>
      </a:defRPr>
    </a:lvl8pPr>
    <a:lvl9pPr algn="ctr" defTabSz="584200">
      <a:defRPr sz="3600"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solidFill>
                <a:srgbClr val="7D7766"/>
              </a:solidFill>
              <a:prstDash val="solid"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7D9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DED8"/>
          </a:solidFill>
        </a:fill>
      </a:tcStyle>
    </a:wholeTbl>
    <a:band2H>
      <a:tcTxStyle b="def" i="def"/>
      <a:tcStyle>
        <a:tcBdr/>
        <a:fill>
          <a:solidFill>
            <a:srgbClr val="F2EFED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2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498" y="4748276"/>
            <a:ext cx="11868098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0"/>
            <a:ext cx="118618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4737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6980" y="8688133"/>
            <a:ext cx="14225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498" y="4862541"/>
            <a:ext cx="5334479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0"/>
            <a:ext cx="5334000" cy="4610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462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6977"/>
            <a:ext cx="5073394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75311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3573" y="508000"/>
            <a:ext cx="3177" cy="79756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2491"/>
            <a:ext cx="3448504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109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6977"/>
            <a:ext cx="11868106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75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747474"/>
                </a:solidFill>
              </a:rPr>
              <a:t>Progetto</a:t>
            </a:r>
            <a:r>
              <a:rPr b="1" sz="2600">
                <a:solidFill>
                  <a:srgbClr val="747474"/>
                </a:solidFill>
              </a:rPr>
              <a:t>:</a:t>
            </a:r>
            <a:r>
              <a:rPr sz="2600">
                <a:solidFill>
                  <a:srgbClr val="747474"/>
                </a:solidFill>
              </a:rPr>
              <a:t> </a:t>
            </a:r>
            <a:r>
              <a:rPr sz="2600">
                <a:solidFill>
                  <a:srgbClr val="747474"/>
                </a:solidFill>
              </a:rPr>
              <a:t>Fu</a:t>
            </a:r>
            <a:r>
              <a:rPr sz="2600">
                <a:solidFill>
                  <a:srgbClr val="747474"/>
                </a:solidFill>
              </a:rPr>
              <a:t>metteria </a:t>
            </a:r>
            <a:r>
              <a:rPr sz="2600">
                <a:solidFill>
                  <a:srgbClr val="747474"/>
                </a:solidFill>
              </a:rPr>
              <a:t>Pighin					</a:t>
            </a:r>
            <a:r>
              <a:rPr b="1" sz="2600">
                <a:solidFill>
                  <a:srgbClr val="747474"/>
                </a:solidFill>
              </a:rPr>
              <a:t>C</a:t>
            </a:r>
            <a:r>
              <a:rPr b="1" sz="2600">
                <a:solidFill>
                  <a:srgbClr val="747474"/>
                </a:solidFill>
              </a:rPr>
              <a:t>liente</a:t>
            </a:r>
            <a:r>
              <a:rPr b="1" sz="2600">
                <a:solidFill>
                  <a:srgbClr val="747474"/>
                </a:solidFill>
              </a:rPr>
              <a:t>:</a:t>
            </a:r>
            <a:r>
              <a:rPr b="1" sz="2600">
                <a:solidFill>
                  <a:srgbClr val="747474"/>
                </a:solidFill>
              </a:rPr>
              <a:t> </a:t>
            </a:r>
            <a:r>
              <a:rPr sz="2600">
                <a:solidFill>
                  <a:srgbClr val="747474"/>
                </a:solidFill>
              </a:rPr>
              <a:t>Prof. </a:t>
            </a:r>
            <a:r>
              <a:rPr sz="2600">
                <a:solidFill>
                  <a:srgbClr val="747474"/>
                </a:solidFill>
              </a:rPr>
              <a:t>Maurizio Pighin</a:t>
            </a:r>
          </a:p>
        </p:txBody>
      </p:sp>
      <p:pic>
        <p:nvPicPr>
          <p:cNvPr id="4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337" y="3041731"/>
            <a:ext cx="5051037" cy="147959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CHI SIAMO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1828800" indent="-18288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/>
              <a:t>I-trio</a:t>
            </a:r>
            <a:r>
              <a:rPr sz="3600">
                <a:solidFill>
                  <a:srgbClr val="747474"/>
                </a:solidFill>
              </a:rPr>
              <a:t> è una start-up innovativa formata da 3 membri professionisti del settore pronti a soddisfare le vostre esigenze in tempi brevi e a prezzi concorrenziali.</a:t>
            </a:r>
          </a:p>
          <a:p>
            <a:pPr lvl="0" marL="1828800" indent="-18288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Il team utilizza le tecnologie di ultima generazione approvate dai maggiori produttori di software, garanzia di un prodotto di qualità.</a:t>
            </a:r>
          </a:p>
          <a:p>
            <a:pPr lvl="0" marL="1828800" indent="-18288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Qualità, efficenza, sicurezza, prezzo e soddisfazione del cliente sono la forza del nostro team.</a:t>
            </a:r>
          </a:p>
        </p:txBody>
      </p:sp>
      <p:sp>
        <p:nvSpPr>
          <p:cNvPr id="47" name="Shape 47"/>
          <p:cNvSpPr/>
          <p:nvPr/>
        </p:nvSpPr>
        <p:spPr>
          <a:xfrm>
            <a:off x="0" y="9417050"/>
            <a:ext cx="13004800" cy="33655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0" y="-1"/>
            <a:ext cx="13004800" cy="376208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501607" y="376206"/>
            <a:ext cx="11861801" cy="1397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</a:t>
            </a:r>
            <a:r>
              <a:rPr sz="4200"/>
              <a:t>DENTIFICAZIONE DEL PROGETTO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514350" indent="-514350" defTabSz="438150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47474"/>
                </a:solidFill>
              </a:rPr>
              <a:t>Il sistema prevede due tipi di interfaccia:</a:t>
            </a:r>
            <a:endParaRPr sz="2700"/>
          </a:p>
          <a:p>
            <a:pPr lvl="0" marL="514350" indent="-514350" defTabSz="438150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1</a:t>
            </a:r>
            <a:r>
              <a:rPr sz="2400">
                <a:solidFill>
                  <a:srgbClr val="747474"/>
                </a:solidFill>
              </a:rPr>
              <a:t>.	</a:t>
            </a:r>
            <a:r>
              <a:rPr sz="2400">
                <a:solidFill>
                  <a:srgbClr val="747474"/>
                </a:solidFill>
              </a:rPr>
              <a:t>Front-end (lato cliente):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1.</a:t>
            </a:r>
            <a:r>
              <a:rPr sz="2400"/>
              <a:t>1.</a:t>
            </a:r>
            <a:r>
              <a:rPr sz="2400">
                <a:solidFill>
                  <a:srgbClr val="747474"/>
                </a:solidFill>
              </a:rPr>
              <a:t> l’utente finale potrà visualizzare la lista dei fumetti registrati nel sistema </a:t>
            </a:r>
            <a:r>
              <a:rPr sz="2400">
                <a:solidFill>
                  <a:srgbClr val="747474"/>
                </a:solidFill>
              </a:rPr>
              <a:t>			   </a:t>
            </a:r>
            <a:r>
              <a:rPr sz="2400">
                <a:solidFill>
                  <a:srgbClr val="747474"/>
                </a:solidFill>
              </a:rPr>
              <a:t>utilizzando strumenti che permettono un filtraggio efficiente e immediato; 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1.</a:t>
            </a:r>
            <a:r>
              <a:rPr sz="2400"/>
              <a:t>2.</a:t>
            </a:r>
            <a:r>
              <a:rPr sz="2400">
                <a:solidFill>
                  <a:srgbClr val="747474"/>
                </a:solidFill>
              </a:rPr>
              <a:t> l’utente potrà prenotare i fumetti per un successivo acquisto;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1.</a:t>
            </a:r>
            <a:r>
              <a:rPr sz="2400"/>
              <a:t>3.</a:t>
            </a:r>
            <a:r>
              <a:rPr sz="2400">
                <a:solidFill>
                  <a:srgbClr val="747474"/>
                </a:solidFill>
              </a:rPr>
              <a:t> ad ogni utente è dedicato un proprio profilo personale dove potrà vedere il </a:t>
            </a:r>
            <a:r>
              <a:rPr sz="2400">
                <a:solidFill>
                  <a:srgbClr val="747474"/>
                </a:solidFill>
              </a:rPr>
              <a:t>	  	   </a:t>
            </a:r>
            <a:r>
              <a:rPr sz="2400">
                <a:solidFill>
                  <a:srgbClr val="747474"/>
                </a:solidFill>
              </a:rPr>
              <a:t>proprio storico e gestire i propri dati personali.</a:t>
            </a:r>
            <a:endParaRPr sz="2700"/>
          </a:p>
          <a:p>
            <a:pPr lvl="0" marL="514350" indent="-514350" defTabSz="438150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2</a:t>
            </a:r>
            <a:r>
              <a:rPr sz="2400">
                <a:solidFill>
                  <a:srgbClr val="747474"/>
                </a:solidFill>
              </a:rPr>
              <a:t>.	</a:t>
            </a:r>
            <a:r>
              <a:rPr sz="2400">
                <a:solidFill>
                  <a:srgbClr val="747474"/>
                </a:solidFill>
              </a:rPr>
              <a:t>Back-end (lato proprietario):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il proprietario disporrà di un interfaccia che gli permetterà diverse operazioni: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1.</a:t>
            </a:r>
            <a:r>
              <a:rPr sz="2400">
                <a:solidFill>
                  <a:srgbClr val="747474"/>
                </a:solidFill>
              </a:rPr>
              <a:t> g</a:t>
            </a:r>
            <a:r>
              <a:rPr sz="2400">
                <a:solidFill>
                  <a:srgbClr val="747474"/>
                </a:solidFill>
              </a:rPr>
              <a:t>estire i fumetti (inserire nuovi fumetti, visualizzarli, modificarli e </a:t>
            </a:r>
            <a:r>
              <a:rPr sz="2400">
                <a:solidFill>
                  <a:srgbClr val="747474"/>
                </a:solidFill>
              </a:rPr>
              <a:t>					      </a:t>
            </a:r>
            <a:r>
              <a:rPr sz="2400">
                <a:solidFill>
                  <a:srgbClr val="747474"/>
                </a:solidFill>
              </a:rPr>
              <a:t>cancellarli)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2. </a:t>
            </a:r>
            <a:r>
              <a:rPr sz="2400">
                <a:solidFill>
                  <a:srgbClr val="747474"/>
                </a:solidFill>
              </a:rPr>
              <a:t>gestire i generi (inserire nuovi generi, visualizzarli, modificarli e cancellarli)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3. </a:t>
            </a:r>
            <a:r>
              <a:rPr sz="2400">
                <a:solidFill>
                  <a:srgbClr val="747474"/>
                </a:solidFill>
              </a:rPr>
              <a:t>gestire gli autori (inserire nuovi autori, visualizzarli, modificarli e </a:t>
            </a:r>
            <a:r>
              <a:rPr sz="2400">
                <a:solidFill>
                  <a:srgbClr val="747474"/>
                </a:solidFill>
              </a:rPr>
              <a:t>		    	    			 </a:t>
            </a:r>
            <a:r>
              <a:rPr sz="2400">
                <a:solidFill>
                  <a:srgbClr val="747474"/>
                </a:solidFill>
              </a:rPr>
              <a:t>cancellarli)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4. </a:t>
            </a:r>
            <a:r>
              <a:rPr sz="2400">
                <a:solidFill>
                  <a:srgbClr val="747474"/>
                </a:solidFill>
              </a:rPr>
              <a:t>gestire i clienti e le prenotazioni</a:t>
            </a:r>
          </a:p>
        </p:txBody>
      </p:sp>
      <p:sp>
        <p:nvSpPr>
          <p:cNvPr id="52" name="Shape 52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 NOSTRA PROPOSTA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Per lo sviluppo del sistema il nostro team utilizza le migliori tecnologie open source presenti sul mercato in modo da garantire la convenienza del prodotto.</a:t>
            </a:r>
            <a:endParaRPr sz="3300"/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Il nostro team si differenzia dagli altri per capacità, esperienza e professionalità dei membri del team nate da anni di studi nel settore dell’IT.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 NOSTRA PROPOSTA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La </a:t>
            </a:r>
            <a:r>
              <a:rPr sz="3300">
                <a:solidFill>
                  <a:srgbClr val="747474"/>
                </a:solidFill>
              </a:rPr>
              <a:t>nostra proposta </a:t>
            </a:r>
            <a:r>
              <a:rPr sz="3300">
                <a:solidFill>
                  <a:srgbClr val="747474"/>
                </a:solidFill>
              </a:rPr>
              <a:t>SW </a:t>
            </a:r>
            <a:r>
              <a:rPr sz="3300">
                <a:solidFill>
                  <a:srgbClr val="747474"/>
                </a:solidFill>
              </a:rPr>
              <a:t>iniziale</a:t>
            </a:r>
            <a:r>
              <a:rPr sz="3300"/>
              <a:t>: Euro 13.698,00 + IVA</a:t>
            </a:r>
            <a:endParaRPr sz="3300"/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Per la</a:t>
            </a:r>
            <a:r>
              <a:rPr sz="3300">
                <a:solidFill>
                  <a:srgbClr val="747474"/>
                </a:solidFill>
              </a:rPr>
              <a:t> manutenzione</a:t>
            </a:r>
            <a:r>
              <a:rPr sz="3300">
                <a:solidFill>
                  <a:srgbClr val="747474"/>
                </a:solidFill>
              </a:rPr>
              <a:t> SW</a:t>
            </a:r>
            <a:r>
              <a:rPr sz="3300"/>
              <a:t>: Euro 779,00 + IVA</a:t>
            </a:r>
            <a:br>
              <a:rPr sz="3300"/>
            </a:br>
            <a:br>
              <a:rPr sz="3300"/>
            </a:br>
            <a:br>
              <a:rPr sz="3300"/>
            </a:br>
          </a:p>
        </p:txBody>
      </p:sp>
      <p:sp>
        <p:nvSpPr>
          <p:cNvPr id="62" name="Shape 62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Cronogramma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247105" y="4155044"/>
          <a:ext cx="12535990" cy="36835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33579"/>
                <a:gridCol w="186566"/>
                <a:gridCol w="186566"/>
                <a:gridCol w="186566"/>
                <a:gridCol w="186566"/>
                <a:gridCol w="186566"/>
                <a:gridCol w="215827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</a:tblGrid>
              <a:tr h="243121">
                <a:tc rowSpan="2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Task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Novembre (14)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Dicembre (14)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Gennaio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Febbraio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Marzo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Aprile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Maggio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Giugno (15) 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Luglio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Agosto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Settembre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Ottobre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Novembre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Dicembre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3121">
                <a:tc vMerge="1"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1131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Analisei dei costi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Preventivo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Metrica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Analise dei requisiti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Specifica dei requisiti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Creazione dell'ambiente di lavoro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Codice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 - data base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 - sistema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Qualità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36723"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43121"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Questo colore rappresenta tutto ciò che abbiamo già fatto,</a:t>
                      </a:r>
                    </a:p>
                  </a:txBody>
                  <a:tcPr marL="25400" marR="25400" marT="25400" marB="25400" anchor="b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36723"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anche se il cliente inizialmente non aveva ancora approvato il preventivo, perchè ci siamo basati nel fatto che la probabilità di accetazione è maggiore di 90%. </a:t>
                      </a: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LE NOSTRE TEMPISTICHE</a:t>
            </a:r>
          </a:p>
        </p:txBody>
      </p:sp>
      <p:graphicFrame>
        <p:nvGraphicFramePr>
          <p:cNvPr id="69" name="Table 69"/>
          <p:cNvGraphicFramePr/>
          <p:nvPr/>
        </p:nvGraphicFramePr>
        <p:xfrm>
          <a:off x="3787754" y="3806487"/>
          <a:ext cx="5680095" cy="2140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14644"/>
                <a:gridCol w="2965450"/>
              </a:tblGrid>
              <a:tr h="535156"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DATA DI CONSEGNA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STIMA OTTIMISTICA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30 Giugno 2015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STIMA PREVISTA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30 Luglio 2015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S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TIMA PESSIMISTICA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1 Settembre 2015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