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3004800" cy="9753600"/>
  <p:notesSz cx="6858000" cy="9144000"/>
  <p:defaultTextStyle>
    <a:lvl1pPr algn="ctr" defTabSz="584200">
      <a:defRPr sz="3600">
        <a:latin typeface="Helvetica Neue Light"/>
        <a:ea typeface="Helvetica Neue Light"/>
        <a:cs typeface="Helvetica Neue Light"/>
        <a:sym typeface="Helvetica Neue Light"/>
      </a:defRPr>
    </a:lvl1pPr>
    <a:lvl2pPr algn="ctr" defTabSz="584200">
      <a:defRPr sz="3600">
        <a:latin typeface="Helvetica Neue Light"/>
        <a:ea typeface="Helvetica Neue Light"/>
        <a:cs typeface="Helvetica Neue Light"/>
        <a:sym typeface="Helvetica Neue Light"/>
      </a:defRPr>
    </a:lvl2pPr>
    <a:lvl3pPr algn="ctr" defTabSz="584200">
      <a:defRPr sz="3600">
        <a:latin typeface="Helvetica Neue Light"/>
        <a:ea typeface="Helvetica Neue Light"/>
        <a:cs typeface="Helvetica Neue Light"/>
        <a:sym typeface="Helvetica Neue Light"/>
      </a:defRPr>
    </a:lvl3pPr>
    <a:lvl4pPr algn="ctr" defTabSz="584200">
      <a:defRPr sz="3600">
        <a:latin typeface="Helvetica Neue Light"/>
        <a:ea typeface="Helvetica Neue Light"/>
        <a:cs typeface="Helvetica Neue Light"/>
        <a:sym typeface="Helvetica Neue Light"/>
      </a:defRPr>
    </a:lvl4pPr>
    <a:lvl5pPr algn="ctr" defTabSz="584200">
      <a:defRPr sz="3600">
        <a:latin typeface="Helvetica Neue Light"/>
        <a:ea typeface="Helvetica Neue Light"/>
        <a:cs typeface="Helvetica Neue Light"/>
        <a:sym typeface="Helvetica Neue Light"/>
      </a:defRPr>
    </a:lvl5pPr>
    <a:lvl6pPr algn="ctr" defTabSz="584200">
      <a:defRPr sz="3600">
        <a:latin typeface="Helvetica Neue Light"/>
        <a:ea typeface="Helvetica Neue Light"/>
        <a:cs typeface="Helvetica Neue Light"/>
        <a:sym typeface="Helvetica Neue Light"/>
      </a:defRPr>
    </a:lvl6pPr>
    <a:lvl7pPr algn="ctr" defTabSz="584200">
      <a:defRPr sz="3600">
        <a:latin typeface="Helvetica Neue Light"/>
        <a:ea typeface="Helvetica Neue Light"/>
        <a:cs typeface="Helvetica Neue Light"/>
        <a:sym typeface="Helvetica Neue Light"/>
      </a:defRPr>
    </a:lvl7pPr>
    <a:lvl8pPr algn="ctr" defTabSz="584200">
      <a:defRPr sz="3600">
        <a:latin typeface="Helvetica Neue Light"/>
        <a:ea typeface="Helvetica Neue Light"/>
        <a:cs typeface="Helvetica Neue Light"/>
        <a:sym typeface="Helvetica Neue Light"/>
      </a:defRPr>
    </a:lvl8pPr>
    <a:lvl9pPr algn="ctr" defTabSz="584200">
      <a:defRPr sz="3600">
        <a:latin typeface="Helvetica Neue Light"/>
        <a:ea typeface="Helvetica Neue Light"/>
        <a:cs typeface="Helvetica Neue Light"/>
        <a:sym typeface="Helvetica Neue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Helvetica Neue Light"/>
          <a:ea typeface="Helvetica Neue Light"/>
          <a:cs typeface="Helvetica Neue Light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solidFill>
                <a:srgbClr val="7D7766"/>
              </a:solidFill>
              <a:prstDash val="solid"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7D9"/>
          </a:solidFill>
        </a:fill>
      </a:tcStyle>
    </a:wholeTbl>
    <a:band2H>
      <a:tcTxStyle/>
      <a:tcStyle>
        <a:tcBdr/>
        <a:fill>
          <a:solidFill>
            <a:srgbClr val="E9ECED"/>
          </a:solidFill>
        </a:fill>
      </a:tcStyle>
    </a:band2H>
    <a:firstCol>
      <a:tcTxStyle b="on" i="on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57E8A"/>
          </a:solidFill>
        </a:fill>
      </a:tcStyle>
    </a:firstCol>
    <a:lastRow>
      <a:tcTxStyle b="on" i="on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57E8A"/>
          </a:solidFill>
        </a:fill>
      </a:tcStyle>
    </a:lastRow>
    <a:firstRow>
      <a:tcTxStyle b="on" i="on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57E8A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4DED8"/>
          </a:solidFill>
        </a:fill>
      </a:tcStyle>
    </a:wholeTbl>
    <a:band2H>
      <a:tcTxStyle/>
      <a:tcStyle>
        <a:tcBdr/>
        <a:fill>
          <a:solidFill>
            <a:srgbClr val="F2EFED"/>
          </a:solidFill>
        </a:fill>
      </a:tcStyle>
    </a:band2H>
    <a:firstCol>
      <a:tcTxStyle b="on" i="on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29E85"/>
          </a:solidFill>
        </a:fill>
      </a:tcStyle>
    </a:firstCol>
    <a:lastRow>
      <a:tcTxStyle b="on" i="on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29E85"/>
          </a:solidFill>
        </a:fill>
      </a:tcStyle>
    </a:lastRow>
    <a:firstRow>
      <a:tcTxStyle b="on" i="on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29E85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1D2D6"/>
          </a:solidFill>
        </a:fill>
      </a:tcStyle>
    </a:wholeTbl>
    <a:band2H>
      <a:tcTxStyle/>
      <a:tcStyle>
        <a:tcBdr/>
        <a:fill>
          <a:solidFill>
            <a:srgbClr val="EAEAEC"/>
          </a:solidFill>
        </a:fill>
      </a:tcStyle>
    </a:band2H>
    <a:firstCol>
      <a:tcTxStyle b="on" i="on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2647B"/>
          </a:solidFill>
        </a:fill>
      </a:tcStyle>
    </a:firstCol>
    <a:lastRow>
      <a:tcTxStyle b="on" i="on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2647B"/>
          </a:solidFill>
        </a:fill>
      </a:tcStyle>
    </a:lastRow>
    <a:firstRow>
      <a:tcTxStyle b="on" i="on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2647B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57E8A"/>
          </a:solidFill>
        </a:fill>
      </a:tcStyle>
    </a:firstCol>
    <a:lastRow>
      <a:tcTxStyle b="on" i="on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57E8A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128" y="-4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571499" y="4748276"/>
            <a:ext cx="11868096" cy="3176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571500" y="0"/>
            <a:ext cx="11861800" cy="4495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Titolo Testo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571500" y="5016500"/>
            <a:ext cx="11861800" cy="3454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uno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due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tre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quattro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Livello 5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Oriz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6834758" y="8687498"/>
            <a:ext cx="142253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409700" y="7518400"/>
            <a:ext cx="5791200" cy="22352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 lvl="0">
              <a:defRPr sz="1800"/>
            </a:pPr>
            <a:r>
              <a:rPr sz="4200"/>
              <a:t>Titolo Testo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xfrm>
            <a:off x="7848600" y="8470900"/>
            <a:ext cx="4953000" cy="12827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uno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due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tre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quattro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Livello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olo - Centr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4200"/>
              <a:t>Titolo Testo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71499" y="4862541"/>
            <a:ext cx="5334477" cy="3176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571500" y="0"/>
            <a:ext cx="5334000" cy="46101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Titolo Testo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571500" y="5130800"/>
            <a:ext cx="5334000" cy="462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uno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due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tre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quattro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Livello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Titolo Testo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Titolo Testo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uno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due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tre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quattro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Livello 5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571500" y="1966978"/>
            <a:ext cx="5073394" cy="3176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571500" y="0"/>
            <a:ext cx="5080000" cy="1727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Titolo Testo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5080000" cy="75311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uno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due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tre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quattro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Livello 5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uno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due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tre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quattro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Livello 5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9053574" y="508000"/>
            <a:ext cx="3176" cy="7975632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9055096" y="4462491"/>
            <a:ext cx="3448504" cy="3176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520700" y="8661400"/>
            <a:ext cx="8369300" cy="109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uno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due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tre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quattro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Livello 5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71500" y="1966977"/>
            <a:ext cx="11868106" cy="3176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71500" y="0"/>
            <a:ext cx="118618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/>
          <a:p>
            <a:pPr lvl="0">
              <a:defRPr sz="1800"/>
            </a:pPr>
            <a:r>
              <a:rPr sz="4200"/>
              <a:t>Titolo Testo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11861800" cy="75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uno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due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tre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quattro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Livello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defTabSz="584200">
        <a:defRPr sz="4200">
          <a:latin typeface="Helvetica Neue Light"/>
          <a:ea typeface="Helvetica Neue Light"/>
          <a:cs typeface="Helvetica Neue Light"/>
          <a:sym typeface="Helvetica Neue Light"/>
        </a:defRPr>
      </a:lvl1pPr>
      <a:lvl2pPr defTabSz="584200">
        <a:defRPr sz="4200">
          <a:latin typeface="Helvetica Neue Light"/>
          <a:ea typeface="Helvetica Neue Light"/>
          <a:cs typeface="Helvetica Neue Light"/>
          <a:sym typeface="Helvetica Neue Light"/>
        </a:defRPr>
      </a:lvl2pPr>
      <a:lvl3pPr defTabSz="584200">
        <a:defRPr sz="4200">
          <a:latin typeface="Helvetica Neue Light"/>
          <a:ea typeface="Helvetica Neue Light"/>
          <a:cs typeface="Helvetica Neue Light"/>
          <a:sym typeface="Helvetica Neue Light"/>
        </a:defRPr>
      </a:lvl3pPr>
      <a:lvl4pPr defTabSz="584200">
        <a:defRPr sz="4200">
          <a:latin typeface="Helvetica Neue Light"/>
          <a:ea typeface="Helvetica Neue Light"/>
          <a:cs typeface="Helvetica Neue Light"/>
          <a:sym typeface="Helvetica Neue Light"/>
        </a:defRPr>
      </a:lvl4pPr>
      <a:lvl5pPr defTabSz="584200">
        <a:defRPr sz="4200">
          <a:latin typeface="Helvetica Neue Light"/>
          <a:ea typeface="Helvetica Neue Light"/>
          <a:cs typeface="Helvetica Neue Light"/>
          <a:sym typeface="Helvetica Neue Light"/>
        </a:defRPr>
      </a:lvl5pPr>
      <a:lvl6pPr defTabSz="584200">
        <a:defRPr sz="4200">
          <a:latin typeface="Helvetica Neue Light"/>
          <a:ea typeface="Helvetica Neue Light"/>
          <a:cs typeface="Helvetica Neue Light"/>
          <a:sym typeface="Helvetica Neue Light"/>
        </a:defRPr>
      </a:lvl6pPr>
      <a:lvl7pPr defTabSz="584200">
        <a:defRPr sz="4200">
          <a:latin typeface="Helvetica Neue Light"/>
          <a:ea typeface="Helvetica Neue Light"/>
          <a:cs typeface="Helvetica Neue Light"/>
          <a:sym typeface="Helvetica Neue Light"/>
        </a:defRPr>
      </a:lvl7pPr>
      <a:lvl8pPr defTabSz="584200">
        <a:defRPr sz="4200">
          <a:latin typeface="Helvetica Neue Light"/>
          <a:ea typeface="Helvetica Neue Light"/>
          <a:cs typeface="Helvetica Neue Light"/>
          <a:sym typeface="Helvetica Neue Light"/>
        </a:defRPr>
      </a:lvl8pPr>
      <a:lvl9pPr defTabSz="584200">
        <a:defRPr sz="4200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4572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Helvetica Neue Light"/>
          <a:ea typeface="Helvetica Neue Light"/>
          <a:cs typeface="Helvetica Neue Light"/>
          <a:sym typeface="Helvetica Neue Light"/>
        </a:defRPr>
      </a:lvl1pPr>
      <a:lvl2pPr marL="9144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Helvetica Neue Light"/>
          <a:ea typeface="Helvetica Neue Light"/>
          <a:cs typeface="Helvetica Neue Light"/>
          <a:sym typeface="Helvetica Neue Light"/>
        </a:defRPr>
      </a:lvl2pPr>
      <a:lvl3pPr marL="13716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Helvetica Neue Light"/>
          <a:ea typeface="Helvetica Neue Light"/>
          <a:cs typeface="Helvetica Neue Light"/>
          <a:sym typeface="Helvetica Neue Light"/>
        </a:defRPr>
      </a:lvl3pPr>
      <a:lvl4pPr marL="18288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Helvetica Neue Light"/>
          <a:ea typeface="Helvetica Neue Light"/>
          <a:cs typeface="Helvetica Neue Light"/>
          <a:sym typeface="Helvetica Neue Light"/>
        </a:defRPr>
      </a:lvl4pPr>
      <a:lvl5pPr marL="22860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Helvetica Neue Light"/>
          <a:ea typeface="Helvetica Neue Light"/>
          <a:cs typeface="Helvetica Neue Light"/>
          <a:sym typeface="Helvetica Neue Light"/>
        </a:defRPr>
      </a:lvl5pPr>
      <a:lvl6pPr marL="27432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Helvetica Neue Light"/>
          <a:ea typeface="Helvetica Neue Light"/>
          <a:cs typeface="Helvetica Neue Light"/>
          <a:sym typeface="Helvetica Neue Light"/>
        </a:defRPr>
      </a:lvl6pPr>
      <a:lvl7pPr marL="32004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Helvetica Neue Light"/>
          <a:ea typeface="Helvetica Neue Light"/>
          <a:cs typeface="Helvetica Neue Light"/>
          <a:sym typeface="Helvetica Neue Light"/>
        </a:defRPr>
      </a:lvl7pPr>
      <a:lvl8pPr marL="36576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Helvetica Neue Light"/>
          <a:ea typeface="Helvetica Neue Light"/>
          <a:cs typeface="Helvetica Neue Light"/>
          <a:sym typeface="Helvetica Neue Light"/>
        </a:defRPr>
      </a:lvl8pPr>
      <a:lvl9pPr marL="41148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b="1" dirty="0" err="1" smtClean="0">
                <a:solidFill>
                  <a:srgbClr val="747474"/>
                </a:solidFill>
              </a:rPr>
              <a:t>Progetto</a:t>
            </a:r>
            <a:r>
              <a:rPr lang="it-IT" sz="2600" b="1" dirty="0" smtClean="0">
                <a:solidFill>
                  <a:srgbClr val="747474"/>
                </a:solidFill>
              </a:rPr>
              <a:t>:</a:t>
            </a:r>
            <a:r>
              <a:rPr sz="2600" dirty="0" smtClean="0">
                <a:solidFill>
                  <a:srgbClr val="747474"/>
                </a:solidFill>
              </a:rPr>
              <a:t> </a:t>
            </a:r>
            <a:r>
              <a:rPr lang="it-IT" sz="2600" dirty="0" smtClean="0">
                <a:solidFill>
                  <a:srgbClr val="747474"/>
                </a:solidFill>
              </a:rPr>
              <a:t>Fu</a:t>
            </a:r>
            <a:r>
              <a:rPr sz="2600" dirty="0" err="1" smtClean="0">
                <a:solidFill>
                  <a:srgbClr val="747474"/>
                </a:solidFill>
              </a:rPr>
              <a:t>metteria</a:t>
            </a:r>
            <a:r>
              <a:rPr sz="2600" dirty="0" smtClean="0">
                <a:solidFill>
                  <a:srgbClr val="747474"/>
                </a:solidFill>
              </a:rPr>
              <a:t> </a:t>
            </a:r>
            <a:r>
              <a:rPr lang="it-IT" sz="2600" dirty="0" smtClean="0">
                <a:solidFill>
                  <a:srgbClr val="747474"/>
                </a:solidFill>
              </a:rPr>
              <a:t>Pighin					</a:t>
            </a:r>
            <a:r>
              <a:rPr lang="it-IT" sz="2600" b="1" dirty="0" smtClean="0">
                <a:solidFill>
                  <a:srgbClr val="747474"/>
                </a:solidFill>
              </a:rPr>
              <a:t>C</a:t>
            </a:r>
            <a:r>
              <a:rPr sz="2600" b="1" dirty="0" err="1" smtClean="0">
                <a:solidFill>
                  <a:srgbClr val="747474"/>
                </a:solidFill>
              </a:rPr>
              <a:t>liente</a:t>
            </a:r>
            <a:r>
              <a:rPr lang="it-IT" sz="2600" b="1" dirty="0" smtClean="0">
                <a:solidFill>
                  <a:srgbClr val="747474"/>
                </a:solidFill>
              </a:rPr>
              <a:t>:</a:t>
            </a:r>
            <a:r>
              <a:rPr sz="2600" b="1" dirty="0" smtClean="0">
                <a:solidFill>
                  <a:srgbClr val="747474"/>
                </a:solidFill>
              </a:rPr>
              <a:t> </a:t>
            </a:r>
            <a:r>
              <a:rPr lang="it-IT" sz="2600" dirty="0" smtClean="0">
                <a:solidFill>
                  <a:srgbClr val="747474"/>
                </a:solidFill>
              </a:rPr>
              <a:t>Prof. </a:t>
            </a:r>
            <a:r>
              <a:rPr sz="2600" dirty="0" smtClean="0">
                <a:solidFill>
                  <a:srgbClr val="747474"/>
                </a:solidFill>
              </a:rPr>
              <a:t>Maurizio </a:t>
            </a:r>
            <a:r>
              <a:rPr sz="2600" dirty="0" err="1" smtClean="0">
                <a:solidFill>
                  <a:srgbClr val="747474"/>
                </a:solidFill>
              </a:rPr>
              <a:t>Pighin</a:t>
            </a:r>
            <a:endParaRPr sz="2600" dirty="0">
              <a:solidFill>
                <a:srgbClr val="747474"/>
              </a:solidFill>
            </a:endParaRPr>
          </a:p>
        </p:txBody>
      </p:sp>
      <p:pic>
        <p:nvPicPr>
          <p:cNvPr id="41" name="Logo-iTrio - 01.0.jp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457338" y="3041732"/>
            <a:ext cx="5051036" cy="1479597"/>
          </a:xfrm>
          <a:prstGeom prst="rect">
            <a:avLst/>
          </a:prstGeom>
          <a:ln w="12700">
            <a:miter lim="400000"/>
          </a:ln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9410700"/>
            <a:ext cx="13004800" cy="342900"/>
          </a:xfrm>
          <a:prstGeom prst="rect">
            <a:avLst/>
          </a:prstGeom>
          <a:solidFill>
            <a:srgbClr val="548DD4"/>
          </a:solidFill>
          <a:ln w="9525">
            <a:solidFill>
              <a:srgbClr val="31849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3004800" cy="342900"/>
          </a:xfrm>
          <a:prstGeom prst="rect">
            <a:avLst/>
          </a:prstGeom>
          <a:solidFill>
            <a:srgbClr val="548DD4"/>
          </a:solidFill>
          <a:ln w="9525">
            <a:solidFill>
              <a:srgbClr val="31849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it-IT" sz="4200" b="1" dirty="0" smtClean="0"/>
              <a:t>CHI SIAMO</a:t>
            </a:r>
            <a:endParaRPr sz="4200" b="1" dirty="0"/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/>
          <a:p>
            <a:pPr marL="914400" lvl="0" indent="-914400">
              <a:buClr>
                <a:srgbClr val="747474"/>
              </a:buClr>
              <a:defRPr sz="1800">
                <a:solidFill>
                  <a:srgbClr val="000000"/>
                </a:solidFill>
              </a:defRPr>
            </a:pPr>
            <a:r>
              <a:rPr sz="3600" b="1" dirty="0">
                <a:solidFill>
                  <a:schemeClr val="tx1"/>
                </a:solidFill>
              </a:rPr>
              <a:t>I-trio</a:t>
            </a:r>
            <a:r>
              <a:rPr sz="3600" b="1" dirty="0">
                <a:solidFill>
                  <a:srgbClr val="747474"/>
                </a:solidFill>
              </a:rPr>
              <a:t> </a:t>
            </a:r>
            <a:r>
              <a:rPr sz="3600" dirty="0">
                <a:solidFill>
                  <a:srgbClr val="747474"/>
                </a:solidFill>
              </a:rPr>
              <a:t>è </a:t>
            </a:r>
            <a:r>
              <a:rPr sz="3600" dirty="0" err="1">
                <a:solidFill>
                  <a:srgbClr val="747474"/>
                </a:solidFill>
              </a:rPr>
              <a:t>una</a:t>
            </a:r>
            <a:r>
              <a:rPr sz="3600" dirty="0">
                <a:solidFill>
                  <a:srgbClr val="747474"/>
                </a:solidFill>
              </a:rPr>
              <a:t> start-up </a:t>
            </a:r>
            <a:r>
              <a:rPr sz="3600" dirty="0" err="1">
                <a:solidFill>
                  <a:srgbClr val="747474"/>
                </a:solidFill>
              </a:rPr>
              <a:t>innovativa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formata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da</a:t>
            </a:r>
            <a:r>
              <a:rPr sz="3600" dirty="0">
                <a:solidFill>
                  <a:srgbClr val="747474"/>
                </a:solidFill>
              </a:rPr>
              <a:t> 3 </a:t>
            </a:r>
            <a:r>
              <a:rPr sz="3600" dirty="0" err="1">
                <a:solidFill>
                  <a:srgbClr val="747474"/>
                </a:solidFill>
              </a:rPr>
              <a:t>membri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professionisti</a:t>
            </a:r>
            <a:r>
              <a:rPr sz="3600" dirty="0">
                <a:solidFill>
                  <a:srgbClr val="747474"/>
                </a:solidFill>
              </a:rPr>
              <a:t> del </a:t>
            </a:r>
            <a:r>
              <a:rPr sz="3600" dirty="0" err="1">
                <a:solidFill>
                  <a:srgbClr val="747474"/>
                </a:solidFill>
              </a:rPr>
              <a:t>settore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pronti</a:t>
            </a:r>
            <a:r>
              <a:rPr sz="3600" dirty="0">
                <a:solidFill>
                  <a:srgbClr val="747474"/>
                </a:solidFill>
              </a:rPr>
              <a:t> a </a:t>
            </a:r>
            <a:r>
              <a:rPr sz="3600" dirty="0" err="1">
                <a:solidFill>
                  <a:srgbClr val="747474"/>
                </a:solidFill>
              </a:rPr>
              <a:t>soddisfare</a:t>
            </a:r>
            <a:r>
              <a:rPr sz="3600" dirty="0">
                <a:solidFill>
                  <a:srgbClr val="747474"/>
                </a:solidFill>
              </a:rPr>
              <a:t> le </a:t>
            </a:r>
            <a:r>
              <a:rPr sz="3600" dirty="0" err="1">
                <a:solidFill>
                  <a:srgbClr val="747474"/>
                </a:solidFill>
              </a:rPr>
              <a:t>vostre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esigenze</a:t>
            </a:r>
            <a:r>
              <a:rPr sz="3600" dirty="0">
                <a:solidFill>
                  <a:srgbClr val="747474"/>
                </a:solidFill>
              </a:rPr>
              <a:t> in tempi </a:t>
            </a:r>
            <a:r>
              <a:rPr sz="3600" dirty="0" err="1">
                <a:solidFill>
                  <a:srgbClr val="747474"/>
                </a:solidFill>
              </a:rPr>
              <a:t>brevi</a:t>
            </a:r>
            <a:r>
              <a:rPr sz="3600" dirty="0">
                <a:solidFill>
                  <a:srgbClr val="747474"/>
                </a:solidFill>
              </a:rPr>
              <a:t> e a </a:t>
            </a:r>
            <a:r>
              <a:rPr sz="3600" dirty="0" err="1">
                <a:solidFill>
                  <a:srgbClr val="747474"/>
                </a:solidFill>
              </a:rPr>
              <a:t>prezzi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concorrenziali</a:t>
            </a:r>
            <a:r>
              <a:rPr sz="3600" dirty="0">
                <a:solidFill>
                  <a:srgbClr val="747474"/>
                </a:solidFill>
              </a:rPr>
              <a:t>.</a:t>
            </a:r>
          </a:p>
          <a:p>
            <a:pPr marL="914400" lvl="0" indent="-914400">
              <a:buClr>
                <a:srgbClr val="747474"/>
              </a:buClr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747474"/>
                </a:solidFill>
              </a:rPr>
              <a:t>Il team </a:t>
            </a:r>
            <a:r>
              <a:rPr sz="3600" dirty="0" err="1">
                <a:solidFill>
                  <a:srgbClr val="747474"/>
                </a:solidFill>
              </a:rPr>
              <a:t>utilizza</a:t>
            </a:r>
            <a:r>
              <a:rPr sz="3600" dirty="0">
                <a:solidFill>
                  <a:srgbClr val="747474"/>
                </a:solidFill>
              </a:rPr>
              <a:t> le </a:t>
            </a:r>
            <a:r>
              <a:rPr sz="3600" dirty="0" err="1">
                <a:solidFill>
                  <a:srgbClr val="747474"/>
                </a:solidFill>
              </a:rPr>
              <a:t>tecnologie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di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ultima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generazione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approvate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dai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maggiori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produttori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di</a:t>
            </a:r>
            <a:r>
              <a:rPr sz="3600" dirty="0">
                <a:solidFill>
                  <a:srgbClr val="747474"/>
                </a:solidFill>
              </a:rPr>
              <a:t> software, </a:t>
            </a:r>
            <a:r>
              <a:rPr sz="3600" dirty="0" err="1">
                <a:solidFill>
                  <a:srgbClr val="747474"/>
                </a:solidFill>
              </a:rPr>
              <a:t>garanzia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di</a:t>
            </a:r>
            <a:r>
              <a:rPr sz="3600" dirty="0">
                <a:solidFill>
                  <a:srgbClr val="747474"/>
                </a:solidFill>
              </a:rPr>
              <a:t> un </a:t>
            </a:r>
            <a:r>
              <a:rPr sz="3600" dirty="0" err="1">
                <a:solidFill>
                  <a:srgbClr val="747474"/>
                </a:solidFill>
              </a:rPr>
              <a:t>prodotto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di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qualità</a:t>
            </a:r>
            <a:r>
              <a:rPr sz="3600" dirty="0">
                <a:solidFill>
                  <a:srgbClr val="747474"/>
                </a:solidFill>
              </a:rPr>
              <a:t>.</a:t>
            </a:r>
          </a:p>
          <a:p>
            <a:pPr marL="914400" lvl="0" indent="-914400">
              <a:buClr>
                <a:srgbClr val="747474"/>
              </a:buClr>
              <a:defRPr sz="1800">
                <a:solidFill>
                  <a:srgbClr val="000000"/>
                </a:solidFill>
              </a:defRPr>
            </a:pPr>
            <a:r>
              <a:rPr sz="3600" dirty="0" err="1">
                <a:solidFill>
                  <a:srgbClr val="747474"/>
                </a:solidFill>
              </a:rPr>
              <a:t>Qualità</a:t>
            </a:r>
            <a:r>
              <a:rPr sz="3600" dirty="0">
                <a:solidFill>
                  <a:srgbClr val="747474"/>
                </a:solidFill>
              </a:rPr>
              <a:t>, </a:t>
            </a:r>
            <a:r>
              <a:rPr sz="3600" dirty="0" err="1">
                <a:solidFill>
                  <a:srgbClr val="747474"/>
                </a:solidFill>
              </a:rPr>
              <a:t>efficenza</a:t>
            </a:r>
            <a:r>
              <a:rPr sz="3600" dirty="0">
                <a:solidFill>
                  <a:srgbClr val="747474"/>
                </a:solidFill>
              </a:rPr>
              <a:t>, </a:t>
            </a:r>
            <a:r>
              <a:rPr sz="3600" dirty="0" err="1">
                <a:solidFill>
                  <a:srgbClr val="747474"/>
                </a:solidFill>
              </a:rPr>
              <a:t>sicurezza</a:t>
            </a:r>
            <a:r>
              <a:rPr sz="3600" dirty="0">
                <a:solidFill>
                  <a:srgbClr val="747474"/>
                </a:solidFill>
              </a:rPr>
              <a:t>, </a:t>
            </a:r>
            <a:r>
              <a:rPr sz="3600" dirty="0" err="1">
                <a:solidFill>
                  <a:srgbClr val="747474"/>
                </a:solidFill>
              </a:rPr>
              <a:t>prezzo</a:t>
            </a:r>
            <a:r>
              <a:rPr sz="3600" dirty="0">
                <a:solidFill>
                  <a:srgbClr val="747474"/>
                </a:solidFill>
              </a:rPr>
              <a:t> e </a:t>
            </a:r>
            <a:r>
              <a:rPr sz="3600" dirty="0" err="1">
                <a:solidFill>
                  <a:srgbClr val="747474"/>
                </a:solidFill>
              </a:rPr>
              <a:t>soddisfazione</a:t>
            </a:r>
            <a:r>
              <a:rPr sz="3600" dirty="0">
                <a:solidFill>
                  <a:srgbClr val="747474"/>
                </a:solidFill>
              </a:rPr>
              <a:t> del </a:t>
            </a:r>
            <a:r>
              <a:rPr sz="3600" dirty="0" err="1">
                <a:solidFill>
                  <a:srgbClr val="747474"/>
                </a:solidFill>
              </a:rPr>
              <a:t>cliente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sono</a:t>
            </a:r>
            <a:r>
              <a:rPr sz="3600" dirty="0">
                <a:solidFill>
                  <a:srgbClr val="747474"/>
                </a:solidFill>
              </a:rPr>
              <a:t> la </a:t>
            </a:r>
            <a:r>
              <a:rPr sz="3600" dirty="0" err="1">
                <a:solidFill>
                  <a:srgbClr val="747474"/>
                </a:solidFill>
              </a:rPr>
              <a:t>forza</a:t>
            </a:r>
            <a:r>
              <a:rPr sz="3600" dirty="0">
                <a:solidFill>
                  <a:srgbClr val="747474"/>
                </a:solidFill>
              </a:rPr>
              <a:t> del </a:t>
            </a:r>
            <a:r>
              <a:rPr sz="3600" dirty="0" err="1">
                <a:solidFill>
                  <a:srgbClr val="747474"/>
                </a:solidFill>
              </a:rPr>
              <a:t>nostro</a:t>
            </a:r>
            <a:r>
              <a:rPr sz="3600" dirty="0">
                <a:solidFill>
                  <a:srgbClr val="747474"/>
                </a:solidFill>
              </a:rPr>
              <a:t> team.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417050"/>
            <a:ext cx="13004800" cy="336550"/>
          </a:xfrm>
          <a:prstGeom prst="rect">
            <a:avLst/>
          </a:prstGeom>
          <a:solidFill>
            <a:srgbClr val="548DD4"/>
          </a:solidFill>
          <a:ln w="9525">
            <a:solidFill>
              <a:srgbClr val="31849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3004800" cy="376206"/>
          </a:xfrm>
          <a:prstGeom prst="rect">
            <a:avLst/>
          </a:prstGeom>
          <a:solidFill>
            <a:srgbClr val="548DD4"/>
          </a:solidFill>
          <a:ln w="9525">
            <a:solidFill>
              <a:srgbClr val="31849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501608" y="376206"/>
            <a:ext cx="118618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 b="1" dirty="0" smtClean="0"/>
              <a:t>I</a:t>
            </a:r>
            <a:r>
              <a:rPr lang="it-IT" sz="4200" b="1" dirty="0" smtClean="0"/>
              <a:t>DENTIFICAZIONE DEL PROGETTO</a:t>
            </a:r>
            <a:endParaRPr sz="4200" b="1" dirty="0"/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514350" lvl="0" indent="-514350" defTabSz="438150">
              <a:spcBef>
                <a:spcPts val="3100"/>
              </a:spcBef>
              <a:buClr>
                <a:srgbClr val="747474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rgbClr val="747474"/>
                </a:solidFill>
              </a:rPr>
              <a:t>Il </a:t>
            </a:r>
            <a:r>
              <a:rPr sz="2700" dirty="0" err="1">
                <a:solidFill>
                  <a:srgbClr val="747474"/>
                </a:solidFill>
              </a:rPr>
              <a:t>sistema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prevede</a:t>
            </a:r>
            <a:r>
              <a:rPr sz="2700" dirty="0">
                <a:solidFill>
                  <a:srgbClr val="747474"/>
                </a:solidFill>
              </a:rPr>
              <a:t> due tipi </a:t>
            </a:r>
            <a:r>
              <a:rPr sz="2700" dirty="0" err="1">
                <a:solidFill>
                  <a:srgbClr val="747474"/>
                </a:solidFill>
              </a:rPr>
              <a:t>di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interfaccia</a:t>
            </a:r>
            <a:r>
              <a:rPr sz="2700" dirty="0">
                <a:solidFill>
                  <a:srgbClr val="747474"/>
                </a:solidFill>
              </a:rPr>
              <a:t>:</a:t>
            </a:r>
            <a:endParaRPr sz="2700" dirty="0"/>
          </a:p>
          <a:p>
            <a:pPr marL="514350" lvl="0" indent="-514350" defTabSz="438150">
              <a:spcBef>
                <a:spcPts val="3100"/>
              </a:spcBef>
              <a:buClr>
                <a:srgbClr val="747474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it-IT" sz="2700" b="1" dirty="0" smtClean="0"/>
              <a:t>1</a:t>
            </a:r>
            <a:r>
              <a:rPr lang="it-IT" sz="2700" b="1" dirty="0" smtClean="0">
                <a:solidFill>
                  <a:srgbClr val="747474"/>
                </a:solidFill>
              </a:rPr>
              <a:t>.	</a:t>
            </a:r>
            <a:r>
              <a:rPr sz="2700" b="1" dirty="0" smtClean="0">
                <a:solidFill>
                  <a:srgbClr val="747474"/>
                </a:solidFill>
              </a:rPr>
              <a:t>Front-</a:t>
            </a:r>
            <a:r>
              <a:rPr lang="it-IT" sz="2700" b="1" dirty="0" smtClean="0">
                <a:solidFill>
                  <a:srgbClr val="747474"/>
                </a:solidFill>
              </a:rPr>
              <a:t>Office</a:t>
            </a:r>
            <a:r>
              <a:rPr sz="2700" b="1" dirty="0" smtClean="0">
                <a:solidFill>
                  <a:srgbClr val="747474"/>
                </a:solidFill>
              </a:rPr>
              <a:t> </a:t>
            </a:r>
            <a:r>
              <a:rPr sz="2700" b="1" dirty="0">
                <a:solidFill>
                  <a:srgbClr val="747474"/>
                </a:solidFill>
              </a:rPr>
              <a:t>(</a:t>
            </a:r>
            <a:r>
              <a:rPr sz="2700" b="1" dirty="0" err="1">
                <a:solidFill>
                  <a:srgbClr val="747474"/>
                </a:solidFill>
              </a:rPr>
              <a:t>lato</a:t>
            </a:r>
            <a:r>
              <a:rPr sz="2700" b="1" dirty="0">
                <a:solidFill>
                  <a:srgbClr val="747474"/>
                </a:solidFill>
              </a:rPr>
              <a:t> </a:t>
            </a:r>
            <a:r>
              <a:rPr sz="2700" b="1" dirty="0" err="1">
                <a:solidFill>
                  <a:srgbClr val="747474"/>
                </a:solidFill>
              </a:rPr>
              <a:t>cliente</a:t>
            </a:r>
            <a:r>
              <a:rPr sz="2700" b="1" dirty="0">
                <a:solidFill>
                  <a:srgbClr val="747474"/>
                </a:solidFill>
              </a:rPr>
              <a:t>):</a:t>
            </a:r>
            <a:r>
              <a:rPr sz="2700" dirty="0">
                <a:solidFill>
                  <a:srgbClr val="747474"/>
                </a:solidFill>
              </a:rPr>
              <a:t/>
            </a:r>
            <a:br>
              <a:rPr sz="2700" dirty="0">
                <a:solidFill>
                  <a:srgbClr val="747474"/>
                </a:solidFill>
              </a:rPr>
            </a:br>
            <a:r>
              <a:rPr lang="it-IT" sz="2700" dirty="0" smtClean="0">
                <a:solidFill>
                  <a:srgbClr val="747474"/>
                </a:solidFill>
              </a:rPr>
              <a:t>1.</a:t>
            </a:r>
            <a:r>
              <a:rPr lang="it-IT" sz="2700" dirty="0" smtClean="0"/>
              <a:t>1.</a:t>
            </a:r>
            <a:r>
              <a:rPr sz="2700" dirty="0" smtClean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l’utente</a:t>
            </a:r>
            <a:r>
              <a:rPr sz="2700" dirty="0">
                <a:solidFill>
                  <a:srgbClr val="747474"/>
                </a:solidFill>
              </a:rPr>
              <a:t> finale </a:t>
            </a:r>
            <a:r>
              <a:rPr sz="2700" dirty="0" err="1">
                <a:solidFill>
                  <a:srgbClr val="747474"/>
                </a:solidFill>
              </a:rPr>
              <a:t>potrà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visualizzare</a:t>
            </a:r>
            <a:r>
              <a:rPr sz="2700" dirty="0">
                <a:solidFill>
                  <a:srgbClr val="747474"/>
                </a:solidFill>
              </a:rPr>
              <a:t> la </a:t>
            </a:r>
            <a:r>
              <a:rPr sz="2700" dirty="0" err="1">
                <a:solidFill>
                  <a:srgbClr val="747474"/>
                </a:solidFill>
              </a:rPr>
              <a:t>lista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dei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fumetti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registrati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nel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sistema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lang="it-IT" sz="2700" dirty="0" smtClean="0">
                <a:solidFill>
                  <a:srgbClr val="747474"/>
                </a:solidFill>
              </a:rPr>
              <a:t>			   </a:t>
            </a:r>
            <a:r>
              <a:rPr sz="2700" dirty="0" err="1" smtClean="0">
                <a:solidFill>
                  <a:srgbClr val="747474"/>
                </a:solidFill>
              </a:rPr>
              <a:t>utilizzando</a:t>
            </a:r>
            <a:r>
              <a:rPr sz="2700" dirty="0" smtClean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strumenti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che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permettono</a:t>
            </a:r>
            <a:r>
              <a:rPr sz="2700" dirty="0">
                <a:solidFill>
                  <a:srgbClr val="747474"/>
                </a:solidFill>
              </a:rPr>
              <a:t> un </a:t>
            </a:r>
            <a:r>
              <a:rPr sz="2700" dirty="0" err="1">
                <a:solidFill>
                  <a:srgbClr val="747474"/>
                </a:solidFill>
              </a:rPr>
              <a:t>filtraggio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efficiente</a:t>
            </a:r>
            <a:r>
              <a:rPr sz="2700" dirty="0">
                <a:solidFill>
                  <a:srgbClr val="747474"/>
                </a:solidFill>
              </a:rPr>
              <a:t> e </a:t>
            </a:r>
            <a:r>
              <a:rPr sz="2700" dirty="0" err="1">
                <a:solidFill>
                  <a:srgbClr val="747474"/>
                </a:solidFill>
              </a:rPr>
              <a:t>immediato</a:t>
            </a:r>
            <a:r>
              <a:rPr sz="2700" dirty="0">
                <a:solidFill>
                  <a:srgbClr val="747474"/>
                </a:solidFill>
              </a:rPr>
              <a:t>; </a:t>
            </a:r>
            <a:br>
              <a:rPr sz="2700" dirty="0">
                <a:solidFill>
                  <a:srgbClr val="747474"/>
                </a:solidFill>
              </a:rPr>
            </a:br>
            <a:r>
              <a:rPr lang="it-IT" sz="2700" dirty="0" smtClean="0">
                <a:solidFill>
                  <a:srgbClr val="747474"/>
                </a:solidFill>
              </a:rPr>
              <a:t>1.</a:t>
            </a:r>
            <a:r>
              <a:rPr lang="it-IT" sz="2700" dirty="0" smtClean="0"/>
              <a:t>2.</a:t>
            </a:r>
            <a:r>
              <a:rPr sz="2700" dirty="0" smtClean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l’utente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potrà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prenotare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fumetti</a:t>
            </a:r>
            <a:r>
              <a:rPr sz="2700" dirty="0">
                <a:solidFill>
                  <a:srgbClr val="747474"/>
                </a:solidFill>
              </a:rPr>
              <a:t> per un </a:t>
            </a:r>
            <a:r>
              <a:rPr sz="2700" dirty="0" err="1">
                <a:solidFill>
                  <a:srgbClr val="747474"/>
                </a:solidFill>
              </a:rPr>
              <a:t>successivo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acquisto</a:t>
            </a:r>
            <a:r>
              <a:rPr sz="2700" dirty="0">
                <a:solidFill>
                  <a:srgbClr val="747474"/>
                </a:solidFill>
              </a:rPr>
              <a:t>;</a:t>
            </a:r>
            <a:br>
              <a:rPr sz="2700" dirty="0">
                <a:solidFill>
                  <a:srgbClr val="747474"/>
                </a:solidFill>
              </a:rPr>
            </a:br>
            <a:r>
              <a:rPr lang="it-IT" sz="2700" dirty="0" smtClean="0">
                <a:solidFill>
                  <a:srgbClr val="747474"/>
                </a:solidFill>
              </a:rPr>
              <a:t>1.</a:t>
            </a:r>
            <a:r>
              <a:rPr lang="it-IT" sz="2700" dirty="0" smtClean="0"/>
              <a:t>3.</a:t>
            </a:r>
            <a:r>
              <a:rPr sz="2700" dirty="0" smtClean="0">
                <a:solidFill>
                  <a:srgbClr val="747474"/>
                </a:solidFill>
              </a:rPr>
              <a:t> </a:t>
            </a:r>
            <a:r>
              <a:rPr sz="2700" dirty="0">
                <a:solidFill>
                  <a:srgbClr val="747474"/>
                </a:solidFill>
              </a:rPr>
              <a:t>ad </a:t>
            </a:r>
            <a:r>
              <a:rPr sz="2700" dirty="0" err="1">
                <a:solidFill>
                  <a:srgbClr val="747474"/>
                </a:solidFill>
              </a:rPr>
              <a:t>ogni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utente</a:t>
            </a:r>
            <a:r>
              <a:rPr sz="2700" dirty="0">
                <a:solidFill>
                  <a:srgbClr val="747474"/>
                </a:solidFill>
              </a:rPr>
              <a:t> è </a:t>
            </a:r>
            <a:r>
              <a:rPr sz="2700" dirty="0" err="1">
                <a:solidFill>
                  <a:srgbClr val="747474"/>
                </a:solidFill>
              </a:rPr>
              <a:t>dedicato</a:t>
            </a:r>
            <a:r>
              <a:rPr sz="2700" dirty="0">
                <a:solidFill>
                  <a:srgbClr val="747474"/>
                </a:solidFill>
              </a:rPr>
              <a:t> un </a:t>
            </a:r>
            <a:r>
              <a:rPr sz="2700" dirty="0" err="1">
                <a:solidFill>
                  <a:srgbClr val="747474"/>
                </a:solidFill>
              </a:rPr>
              <a:t>proprio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profilo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personale</a:t>
            </a:r>
            <a:r>
              <a:rPr sz="2700" dirty="0">
                <a:solidFill>
                  <a:srgbClr val="747474"/>
                </a:solidFill>
              </a:rPr>
              <a:t> dove </a:t>
            </a:r>
            <a:r>
              <a:rPr sz="2700" dirty="0" err="1">
                <a:solidFill>
                  <a:srgbClr val="747474"/>
                </a:solidFill>
              </a:rPr>
              <a:t>potrà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vedere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il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lang="it-IT" sz="2700" dirty="0" smtClean="0">
                <a:solidFill>
                  <a:srgbClr val="747474"/>
                </a:solidFill>
              </a:rPr>
              <a:t>	  	   </a:t>
            </a:r>
            <a:r>
              <a:rPr sz="2700" dirty="0" err="1" smtClean="0">
                <a:solidFill>
                  <a:srgbClr val="747474"/>
                </a:solidFill>
              </a:rPr>
              <a:t>proprio</a:t>
            </a:r>
            <a:r>
              <a:rPr sz="2700" dirty="0" smtClean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storico</a:t>
            </a:r>
            <a:r>
              <a:rPr sz="2700" dirty="0">
                <a:solidFill>
                  <a:srgbClr val="747474"/>
                </a:solidFill>
              </a:rPr>
              <a:t> e </a:t>
            </a:r>
            <a:r>
              <a:rPr sz="2700" dirty="0" err="1">
                <a:solidFill>
                  <a:srgbClr val="747474"/>
                </a:solidFill>
              </a:rPr>
              <a:t>gestire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propri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dati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personali</a:t>
            </a:r>
            <a:r>
              <a:rPr sz="2700" dirty="0">
                <a:solidFill>
                  <a:srgbClr val="747474"/>
                </a:solidFill>
              </a:rPr>
              <a:t>.</a:t>
            </a:r>
            <a:endParaRPr sz="2700" dirty="0"/>
          </a:p>
          <a:p>
            <a:pPr marL="514350" lvl="0" indent="-514350" defTabSz="438150">
              <a:spcBef>
                <a:spcPts val="3100"/>
              </a:spcBef>
              <a:buClr>
                <a:srgbClr val="747474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it-IT" sz="2700" b="1" dirty="0" smtClean="0"/>
              <a:t>2</a:t>
            </a:r>
            <a:r>
              <a:rPr lang="it-IT" sz="2700" b="1" dirty="0" smtClean="0">
                <a:solidFill>
                  <a:srgbClr val="747474"/>
                </a:solidFill>
              </a:rPr>
              <a:t>.	</a:t>
            </a:r>
            <a:r>
              <a:rPr sz="2700" b="1" dirty="0" smtClean="0">
                <a:solidFill>
                  <a:srgbClr val="747474"/>
                </a:solidFill>
              </a:rPr>
              <a:t>Back-</a:t>
            </a:r>
            <a:r>
              <a:rPr lang="it-IT" sz="2700" b="1" dirty="0" smtClean="0">
                <a:solidFill>
                  <a:srgbClr val="747474"/>
                </a:solidFill>
              </a:rPr>
              <a:t>Office</a:t>
            </a:r>
            <a:r>
              <a:rPr sz="2700" b="1" dirty="0" smtClean="0">
                <a:solidFill>
                  <a:srgbClr val="747474"/>
                </a:solidFill>
              </a:rPr>
              <a:t> </a:t>
            </a:r>
            <a:r>
              <a:rPr sz="2700" b="1" dirty="0">
                <a:solidFill>
                  <a:srgbClr val="747474"/>
                </a:solidFill>
              </a:rPr>
              <a:t>(</a:t>
            </a:r>
            <a:r>
              <a:rPr sz="2700" b="1" dirty="0" err="1">
                <a:solidFill>
                  <a:srgbClr val="747474"/>
                </a:solidFill>
              </a:rPr>
              <a:t>lato</a:t>
            </a:r>
            <a:r>
              <a:rPr sz="2700" b="1" dirty="0">
                <a:solidFill>
                  <a:srgbClr val="747474"/>
                </a:solidFill>
              </a:rPr>
              <a:t> </a:t>
            </a:r>
            <a:r>
              <a:rPr sz="2700" b="1" dirty="0" err="1">
                <a:solidFill>
                  <a:srgbClr val="747474"/>
                </a:solidFill>
              </a:rPr>
              <a:t>proprietario</a:t>
            </a:r>
            <a:r>
              <a:rPr sz="2700" b="1" dirty="0">
                <a:solidFill>
                  <a:srgbClr val="747474"/>
                </a:solidFill>
              </a:rPr>
              <a:t>):</a:t>
            </a:r>
            <a:r>
              <a:rPr sz="2700" dirty="0">
                <a:solidFill>
                  <a:srgbClr val="747474"/>
                </a:solidFill>
              </a:rPr>
              <a:t/>
            </a:r>
            <a:br>
              <a:rPr sz="2700" dirty="0">
                <a:solidFill>
                  <a:srgbClr val="747474"/>
                </a:solidFill>
              </a:rPr>
            </a:br>
            <a:r>
              <a:rPr sz="2700" dirty="0" err="1" smtClean="0">
                <a:solidFill>
                  <a:srgbClr val="747474"/>
                </a:solidFill>
              </a:rPr>
              <a:t>il</a:t>
            </a:r>
            <a:r>
              <a:rPr sz="2700" dirty="0" smtClean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proprietario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disporrà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di</a:t>
            </a:r>
            <a:r>
              <a:rPr sz="2700" dirty="0">
                <a:solidFill>
                  <a:srgbClr val="747474"/>
                </a:solidFill>
              </a:rPr>
              <a:t> un </a:t>
            </a:r>
            <a:r>
              <a:rPr sz="2700" dirty="0" err="1">
                <a:solidFill>
                  <a:srgbClr val="747474"/>
                </a:solidFill>
              </a:rPr>
              <a:t>interfaccia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che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gli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permetterà</a:t>
            </a:r>
            <a:r>
              <a:rPr sz="2700" dirty="0">
                <a:solidFill>
                  <a:srgbClr val="747474"/>
                </a:solidFill>
              </a:rPr>
              <a:t> diverse </a:t>
            </a:r>
            <a:r>
              <a:rPr sz="2700" dirty="0" err="1">
                <a:solidFill>
                  <a:srgbClr val="747474"/>
                </a:solidFill>
              </a:rPr>
              <a:t>operazioni</a:t>
            </a:r>
            <a:r>
              <a:rPr sz="2700" dirty="0">
                <a:solidFill>
                  <a:srgbClr val="747474"/>
                </a:solidFill>
              </a:rPr>
              <a:t>:</a:t>
            </a:r>
            <a:br>
              <a:rPr sz="2700" dirty="0">
                <a:solidFill>
                  <a:srgbClr val="747474"/>
                </a:solidFill>
              </a:rPr>
            </a:br>
            <a:r>
              <a:rPr sz="2700" dirty="0">
                <a:solidFill>
                  <a:srgbClr val="747474"/>
                </a:solidFill>
              </a:rPr>
              <a:t>   </a:t>
            </a:r>
            <a:r>
              <a:rPr lang="it-IT" sz="2700" dirty="0" smtClean="0">
                <a:solidFill>
                  <a:srgbClr val="747474"/>
                </a:solidFill>
              </a:rPr>
              <a:t>2.</a:t>
            </a:r>
            <a:r>
              <a:rPr lang="it-IT" sz="2700" dirty="0" smtClean="0"/>
              <a:t>1.</a:t>
            </a:r>
            <a:r>
              <a:rPr lang="it-IT" sz="2700" dirty="0" smtClean="0">
                <a:solidFill>
                  <a:srgbClr val="747474"/>
                </a:solidFill>
              </a:rPr>
              <a:t> g</a:t>
            </a:r>
            <a:r>
              <a:rPr sz="2700" dirty="0" err="1" smtClean="0">
                <a:solidFill>
                  <a:srgbClr val="747474"/>
                </a:solidFill>
              </a:rPr>
              <a:t>estire</a:t>
            </a:r>
            <a:r>
              <a:rPr sz="2700" dirty="0" smtClean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fumetti</a:t>
            </a:r>
            <a:r>
              <a:rPr sz="2700" dirty="0">
                <a:solidFill>
                  <a:srgbClr val="747474"/>
                </a:solidFill>
              </a:rPr>
              <a:t> (</a:t>
            </a:r>
            <a:r>
              <a:rPr sz="2700" dirty="0" err="1">
                <a:solidFill>
                  <a:srgbClr val="747474"/>
                </a:solidFill>
              </a:rPr>
              <a:t>inserire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nuovi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fumetti</a:t>
            </a:r>
            <a:r>
              <a:rPr sz="2700" dirty="0">
                <a:solidFill>
                  <a:srgbClr val="747474"/>
                </a:solidFill>
              </a:rPr>
              <a:t>, </a:t>
            </a:r>
            <a:r>
              <a:rPr sz="2700" dirty="0" err="1">
                <a:solidFill>
                  <a:srgbClr val="747474"/>
                </a:solidFill>
              </a:rPr>
              <a:t>visualizzarli</a:t>
            </a:r>
            <a:r>
              <a:rPr sz="2700" dirty="0">
                <a:solidFill>
                  <a:srgbClr val="747474"/>
                </a:solidFill>
              </a:rPr>
              <a:t>, </a:t>
            </a:r>
            <a:r>
              <a:rPr sz="2700" dirty="0" err="1">
                <a:solidFill>
                  <a:srgbClr val="747474"/>
                </a:solidFill>
              </a:rPr>
              <a:t>modificarli</a:t>
            </a:r>
            <a:r>
              <a:rPr sz="2700" dirty="0">
                <a:solidFill>
                  <a:srgbClr val="747474"/>
                </a:solidFill>
              </a:rPr>
              <a:t> e </a:t>
            </a:r>
            <a:r>
              <a:rPr lang="it-IT" sz="2700" dirty="0" smtClean="0">
                <a:solidFill>
                  <a:srgbClr val="747474"/>
                </a:solidFill>
              </a:rPr>
              <a:t>					      </a:t>
            </a:r>
            <a:r>
              <a:rPr sz="2700" dirty="0" err="1" smtClean="0">
                <a:solidFill>
                  <a:srgbClr val="747474"/>
                </a:solidFill>
              </a:rPr>
              <a:t>cancellarli</a:t>
            </a:r>
            <a:r>
              <a:rPr sz="2700" dirty="0">
                <a:solidFill>
                  <a:srgbClr val="747474"/>
                </a:solidFill>
              </a:rPr>
              <a:t>)</a:t>
            </a:r>
            <a:br>
              <a:rPr sz="2700" dirty="0">
                <a:solidFill>
                  <a:srgbClr val="747474"/>
                </a:solidFill>
              </a:rPr>
            </a:br>
            <a:r>
              <a:rPr sz="2700" dirty="0">
                <a:solidFill>
                  <a:srgbClr val="747474"/>
                </a:solidFill>
              </a:rPr>
              <a:t>   </a:t>
            </a:r>
            <a:r>
              <a:rPr lang="it-IT" sz="2700" dirty="0" smtClean="0">
                <a:solidFill>
                  <a:srgbClr val="747474"/>
                </a:solidFill>
              </a:rPr>
              <a:t>2.</a:t>
            </a:r>
            <a:r>
              <a:rPr lang="it-IT" sz="2700" dirty="0" smtClean="0"/>
              <a:t>2. </a:t>
            </a:r>
            <a:r>
              <a:rPr sz="2700" dirty="0" err="1" smtClean="0">
                <a:solidFill>
                  <a:srgbClr val="747474"/>
                </a:solidFill>
              </a:rPr>
              <a:t>gestire</a:t>
            </a:r>
            <a:r>
              <a:rPr sz="2700" dirty="0" smtClean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generi</a:t>
            </a:r>
            <a:r>
              <a:rPr sz="2700" dirty="0">
                <a:solidFill>
                  <a:srgbClr val="747474"/>
                </a:solidFill>
              </a:rPr>
              <a:t> (</a:t>
            </a:r>
            <a:r>
              <a:rPr sz="2700" dirty="0" err="1">
                <a:solidFill>
                  <a:srgbClr val="747474"/>
                </a:solidFill>
              </a:rPr>
              <a:t>inserire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nuovi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generi</a:t>
            </a:r>
            <a:r>
              <a:rPr sz="2700" dirty="0">
                <a:solidFill>
                  <a:srgbClr val="747474"/>
                </a:solidFill>
              </a:rPr>
              <a:t>, </a:t>
            </a:r>
            <a:r>
              <a:rPr sz="2700" dirty="0" err="1">
                <a:solidFill>
                  <a:srgbClr val="747474"/>
                </a:solidFill>
              </a:rPr>
              <a:t>visualizzarli</a:t>
            </a:r>
            <a:r>
              <a:rPr sz="2700" dirty="0">
                <a:solidFill>
                  <a:srgbClr val="747474"/>
                </a:solidFill>
              </a:rPr>
              <a:t>, </a:t>
            </a:r>
            <a:r>
              <a:rPr sz="2700" dirty="0" err="1">
                <a:solidFill>
                  <a:srgbClr val="747474"/>
                </a:solidFill>
              </a:rPr>
              <a:t>modificarli</a:t>
            </a:r>
            <a:r>
              <a:rPr sz="2700" dirty="0">
                <a:solidFill>
                  <a:srgbClr val="747474"/>
                </a:solidFill>
              </a:rPr>
              <a:t> e </a:t>
            </a:r>
            <a:r>
              <a:rPr sz="2700" dirty="0" err="1">
                <a:solidFill>
                  <a:srgbClr val="747474"/>
                </a:solidFill>
              </a:rPr>
              <a:t>cancellarli</a:t>
            </a:r>
            <a:r>
              <a:rPr sz="2700" dirty="0">
                <a:solidFill>
                  <a:srgbClr val="747474"/>
                </a:solidFill>
              </a:rPr>
              <a:t>)</a:t>
            </a:r>
            <a:br>
              <a:rPr sz="2700" dirty="0">
                <a:solidFill>
                  <a:srgbClr val="747474"/>
                </a:solidFill>
              </a:rPr>
            </a:br>
            <a:r>
              <a:rPr sz="2700" dirty="0">
                <a:solidFill>
                  <a:srgbClr val="747474"/>
                </a:solidFill>
              </a:rPr>
              <a:t>   </a:t>
            </a:r>
            <a:r>
              <a:rPr lang="it-IT" sz="2700" dirty="0" smtClean="0">
                <a:solidFill>
                  <a:srgbClr val="747474"/>
                </a:solidFill>
              </a:rPr>
              <a:t>2.</a:t>
            </a:r>
            <a:r>
              <a:rPr lang="it-IT" sz="2700" dirty="0" smtClean="0"/>
              <a:t>3. </a:t>
            </a:r>
            <a:r>
              <a:rPr sz="2700" dirty="0" err="1" smtClean="0">
                <a:solidFill>
                  <a:srgbClr val="747474"/>
                </a:solidFill>
              </a:rPr>
              <a:t>gestire</a:t>
            </a:r>
            <a:r>
              <a:rPr sz="2700" dirty="0" smtClean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gli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autori</a:t>
            </a:r>
            <a:r>
              <a:rPr sz="2700" dirty="0">
                <a:solidFill>
                  <a:srgbClr val="747474"/>
                </a:solidFill>
              </a:rPr>
              <a:t> (</a:t>
            </a:r>
            <a:r>
              <a:rPr sz="2700" dirty="0" err="1">
                <a:solidFill>
                  <a:srgbClr val="747474"/>
                </a:solidFill>
              </a:rPr>
              <a:t>inserire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nuovi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autori</a:t>
            </a:r>
            <a:r>
              <a:rPr sz="2700" dirty="0">
                <a:solidFill>
                  <a:srgbClr val="747474"/>
                </a:solidFill>
              </a:rPr>
              <a:t>, </a:t>
            </a:r>
            <a:r>
              <a:rPr sz="2700" dirty="0" err="1">
                <a:solidFill>
                  <a:srgbClr val="747474"/>
                </a:solidFill>
              </a:rPr>
              <a:t>visualizzarli</a:t>
            </a:r>
            <a:r>
              <a:rPr sz="2700" dirty="0">
                <a:solidFill>
                  <a:srgbClr val="747474"/>
                </a:solidFill>
              </a:rPr>
              <a:t>, </a:t>
            </a:r>
            <a:r>
              <a:rPr sz="2700" dirty="0" err="1">
                <a:solidFill>
                  <a:srgbClr val="747474"/>
                </a:solidFill>
              </a:rPr>
              <a:t>modificarli</a:t>
            </a:r>
            <a:r>
              <a:rPr sz="2700" dirty="0">
                <a:solidFill>
                  <a:srgbClr val="747474"/>
                </a:solidFill>
              </a:rPr>
              <a:t> e </a:t>
            </a:r>
            <a:r>
              <a:rPr lang="it-IT" sz="2700" dirty="0" smtClean="0">
                <a:solidFill>
                  <a:srgbClr val="747474"/>
                </a:solidFill>
              </a:rPr>
              <a:t>		    	    			 </a:t>
            </a:r>
            <a:r>
              <a:rPr sz="2700" dirty="0" err="1" smtClean="0">
                <a:solidFill>
                  <a:srgbClr val="747474"/>
                </a:solidFill>
              </a:rPr>
              <a:t>cancellarli</a:t>
            </a:r>
            <a:r>
              <a:rPr sz="2700" dirty="0">
                <a:solidFill>
                  <a:srgbClr val="747474"/>
                </a:solidFill>
              </a:rPr>
              <a:t>)</a:t>
            </a:r>
            <a:br>
              <a:rPr sz="2700" dirty="0">
                <a:solidFill>
                  <a:srgbClr val="747474"/>
                </a:solidFill>
              </a:rPr>
            </a:br>
            <a:r>
              <a:rPr sz="2700" dirty="0">
                <a:solidFill>
                  <a:srgbClr val="747474"/>
                </a:solidFill>
              </a:rPr>
              <a:t>   </a:t>
            </a:r>
            <a:r>
              <a:rPr lang="it-IT" sz="2700" dirty="0" smtClean="0">
                <a:solidFill>
                  <a:srgbClr val="747474"/>
                </a:solidFill>
              </a:rPr>
              <a:t>2.</a:t>
            </a:r>
            <a:r>
              <a:rPr lang="it-IT" sz="2700" dirty="0" smtClean="0"/>
              <a:t>4. </a:t>
            </a:r>
            <a:r>
              <a:rPr sz="2700" dirty="0" err="1" smtClean="0">
                <a:solidFill>
                  <a:srgbClr val="747474"/>
                </a:solidFill>
              </a:rPr>
              <a:t>gestire</a:t>
            </a:r>
            <a:r>
              <a:rPr sz="2700" dirty="0" smtClean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clienti</a:t>
            </a:r>
            <a:r>
              <a:rPr sz="2700" dirty="0">
                <a:solidFill>
                  <a:srgbClr val="747474"/>
                </a:solidFill>
              </a:rPr>
              <a:t> e le </a:t>
            </a:r>
            <a:r>
              <a:rPr sz="2700" dirty="0" err="1">
                <a:solidFill>
                  <a:srgbClr val="747474"/>
                </a:solidFill>
              </a:rPr>
              <a:t>prenotazioni</a:t>
            </a:r>
            <a:endParaRPr sz="2700" dirty="0">
              <a:solidFill>
                <a:srgbClr val="747474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410700"/>
            <a:ext cx="13004800" cy="342900"/>
          </a:xfrm>
          <a:prstGeom prst="rect">
            <a:avLst/>
          </a:prstGeom>
          <a:solidFill>
            <a:srgbClr val="548DD4"/>
          </a:solidFill>
          <a:ln w="9525">
            <a:solidFill>
              <a:srgbClr val="31849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3004800" cy="342900"/>
          </a:xfrm>
          <a:prstGeom prst="rect">
            <a:avLst/>
          </a:prstGeom>
          <a:solidFill>
            <a:srgbClr val="548DD4"/>
          </a:solidFill>
          <a:ln w="9525">
            <a:solidFill>
              <a:srgbClr val="31849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it-IT" sz="4200" b="1" dirty="0" smtClean="0"/>
              <a:t>LA NOSTRA PROPOSTA</a:t>
            </a:r>
            <a:endParaRPr sz="4200" b="1" dirty="0"/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79524" lvl="0" indent="-779524" defTabSz="543305">
              <a:spcBef>
                <a:spcPts val="3900"/>
              </a:spcBef>
              <a:buClr>
                <a:srgbClr val="747474"/>
              </a:buClr>
              <a:defRPr sz="1800">
                <a:solidFill>
                  <a:srgbClr val="000000"/>
                </a:solidFill>
              </a:defRPr>
            </a:pPr>
            <a:r>
              <a:rPr sz="3300" dirty="0" smtClean="0">
                <a:solidFill>
                  <a:srgbClr val="747474"/>
                </a:solidFill>
              </a:rPr>
              <a:t>Per </a:t>
            </a:r>
            <a:r>
              <a:rPr sz="3300" dirty="0">
                <a:solidFill>
                  <a:srgbClr val="747474"/>
                </a:solidFill>
              </a:rPr>
              <a:t>lo </a:t>
            </a:r>
            <a:r>
              <a:rPr sz="3300" dirty="0" err="1">
                <a:solidFill>
                  <a:srgbClr val="747474"/>
                </a:solidFill>
              </a:rPr>
              <a:t>sviluppo</a:t>
            </a:r>
            <a:r>
              <a:rPr sz="3300" dirty="0">
                <a:solidFill>
                  <a:srgbClr val="747474"/>
                </a:solidFill>
              </a:rPr>
              <a:t> del </a:t>
            </a:r>
            <a:r>
              <a:rPr sz="3300" dirty="0" err="1">
                <a:solidFill>
                  <a:srgbClr val="747474"/>
                </a:solidFill>
              </a:rPr>
              <a:t>sistema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il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nostro</a:t>
            </a:r>
            <a:r>
              <a:rPr sz="3300" dirty="0">
                <a:solidFill>
                  <a:srgbClr val="747474"/>
                </a:solidFill>
              </a:rPr>
              <a:t> team </a:t>
            </a:r>
            <a:r>
              <a:rPr sz="3300" dirty="0" err="1">
                <a:solidFill>
                  <a:srgbClr val="747474"/>
                </a:solidFill>
              </a:rPr>
              <a:t>utilizza</a:t>
            </a:r>
            <a:r>
              <a:rPr sz="3300" dirty="0">
                <a:solidFill>
                  <a:srgbClr val="747474"/>
                </a:solidFill>
              </a:rPr>
              <a:t> le </a:t>
            </a:r>
            <a:r>
              <a:rPr sz="3300" dirty="0" err="1">
                <a:solidFill>
                  <a:srgbClr val="747474"/>
                </a:solidFill>
              </a:rPr>
              <a:t>migliori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tecnologie</a:t>
            </a:r>
            <a:r>
              <a:rPr sz="3300" dirty="0">
                <a:solidFill>
                  <a:srgbClr val="747474"/>
                </a:solidFill>
              </a:rPr>
              <a:t> open source </a:t>
            </a:r>
            <a:r>
              <a:rPr sz="3300" dirty="0" err="1">
                <a:solidFill>
                  <a:srgbClr val="747474"/>
                </a:solidFill>
              </a:rPr>
              <a:t>presenti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sul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mercato</a:t>
            </a:r>
            <a:r>
              <a:rPr sz="3300" dirty="0">
                <a:solidFill>
                  <a:srgbClr val="747474"/>
                </a:solidFill>
              </a:rPr>
              <a:t> in </a:t>
            </a:r>
            <a:r>
              <a:rPr sz="3300" dirty="0" err="1">
                <a:solidFill>
                  <a:srgbClr val="747474"/>
                </a:solidFill>
              </a:rPr>
              <a:t>modo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da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garantire</a:t>
            </a:r>
            <a:r>
              <a:rPr sz="3300" dirty="0">
                <a:solidFill>
                  <a:srgbClr val="747474"/>
                </a:solidFill>
              </a:rPr>
              <a:t> la </a:t>
            </a:r>
            <a:r>
              <a:rPr sz="3300" dirty="0" err="1">
                <a:solidFill>
                  <a:srgbClr val="747474"/>
                </a:solidFill>
              </a:rPr>
              <a:t>convenienza</a:t>
            </a:r>
            <a:r>
              <a:rPr sz="3300" dirty="0">
                <a:solidFill>
                  <a:srgbClr val="747474"/>
                </a:solidFill>
              </a:rPr>
              <a:t> del </a:t>
            </a:r>
            <a:r>
              <a:rPr sz="3300" dirty="0" err="1">
                <a:solidFill>
                  <a:srgbClr val="747474"/>
                </a:solidFill>
              </a:rPr>
              <a:t>prodotto</a:t>
            </a:r>
            <a:r>
              <a:rPr sz="3300" dirty="0">
                <a:solidFill>
                  <a:srgbClr val="747474"/>
                </a:solidFill>
              </a:rPr>
              <a:t>.</a:t>
            </a:r>
            <a:endParaRPr sz="3300" dirty="0"/>
          </a:p>
          <a:p>
            <a:pPr marL="779524" indent="-779524" defTabSz="543305">
              <a:spcBef>
                <a:spcPts val="3900"/>
              </a:spcBef>
              <a:buClr>
                <a:srgbClr val="747474"/>
              </a:buClr>
              <a:defRPr sz="1800">
                <a:solidFill>
                  <a:srgbClr val="000000"/>
                </a:solidFill>
              </a:defRPr>
            </a:pPr>
            <a:r>
              <a:rPr sz="3300" dirty="0">
                <a:solidFill>
                  <a:srgbClr val="747474"/>
                </a:solidFill>
              </a:rPr>
              <a:t>Il </a:t>
            </a:r>
            <a:r>
              <a:rPr sz="3300" dirty="0" err="1">
                <a:solidFill>
                  <a:srgbClr val="747474"/>
                </a:solidFill>
              </a:rPr>
              <a:t>nostro</a:t>
            </a:r>
            <a:r>
              <a:rPr sz="3300" dirty="0">
                <a:solidFill>
                  <a:srgbClr val="747474"/>
                </a:solidFill>
              </a:rPr>
              <a:t> team </a:t>
            </a:r>
            <a:r>
              <a:rPr sz="3300" dirty="0" err="1">
                <a:solidFill>
                  <a:srgbClr val="747474"/>
                </a:solidFill>
              </a:rPr>
              <a:t>si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differenzia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dagli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altri</a:t>
            </a:r>
            <a:r>
              <a:rPr sz="3300" dirty="0">
                <a:solidFill>
                  <a:srgbClr val="747474"/>
                </a:solidFill>
              </a:rPr>
              <a:t> per </a:t>
            </a:r>
            <a:r>
              <a:rPr sz="3300" dirty="0" err="1">
                <a:solidFill>
                  <a:srgbClr val="747474"/>
                </a:solidFill>
              </a:rPr>
              <a:t>capacità</a:t>
            </a:r>
            <a:r>
              <a:rPr sz="3300" dirty="0">
                <a:solidFill>
                  <a:srgbClr val="747474"/>
                </a:solidFill>
              </a:rPr>
              <a:t>, </a:t>
            </a:r>
            <a:r>
              <a:rPr sz="3300" dirty="0" err="1">
                <a:solidFill>
                  <a:srgbClr val="747474"/>
                </a:solidFill>
              </a:rPr>
              <a:t>esperienza</a:t>
            </a:r>
            <a:r>
              <a:rPr sz="3300" dirty="0">
                <a:solidFill>
                  <a:srgbClr val="747474"/>
                </a:solidFill>
              </a:rPr>
              <a:t> e </a:t>
            </a:r>
            <a:r>
              <a:rPr sz="3300" dirty="0" err="1">
                <a:solidFill>
                  <a:srgbClr val="747474"/>
                </a:solidFill>
              </a:rPr>
              <a:t>professionalità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dei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membri</a:t>
            </a:r>
            <a:r>
              <a:rPr sz="3300" dirty="0">
                <a:solidFill>
                  <a:srgbClr val="747474"/>
                </a:solidFill>
              </a:rPr>
              <a:t> del team </a:t>
            </a:r>
            <a:r>
              <a:rPr sz="3300" dirty="0" err="1">
                <a:solidFill>
                  <a:srgbClr val="747474"/>
                </a:solidFill>
              </a:rPr>
              <a:t>nate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da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 smtClean="0">
                <a:solidFill>
                  <a:srgbClr val="747474"/>
                </a:solidFill>
              </a:rPr>
              <a:t>anni</a:t>
            </a:r>
            <a:r>
              <a:rPr sz="3300" dirty="0" smtClean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di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studi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nel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settore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dell’IT</a:t>
            </a:r>
            <a:r>
              <a:rPr sz="3300" dirty="0" smtClean="0">
                <a:solidFill>
                  <a:srgbClr val="747474"/>
                </a:solidFill>
              </a:rPr>
              <a:t>.</a:t>
            </a:r>
            <a:endParaRPr lang="it-IT" sz="3300" dirty="0" smtClean="0">
              <a:solidFill>
                <a:srgbClr val="000000"/>
              </a:solidFill>
            </a:endParaRPr>
          </a:p>
          <a:p>
            <a:pPr marL="779524" indent="-779524" defTabSz="543305">
              <a:spcBef>
                <a:spcPts val="3900"/>
              </a:spcBef>
              <a:buClr>
                <a:srgbClr val="747474"/>
              </a:buClr>
              <a:defRPr sz="1800">
                <a:solidFill>
                  <a:srgbClr val="000000"/>
                </a:solidFill>
              </a:defRPr>
            </a:pPr>
            <a:r>
              <a:rPr lang="it-IT" sz="3300" dirty="0" smtClean="0"/>
              <a:t>Stima iniziale a giudizio di esperti: </a:t>
            </a:r>
            <a:r>
              <a:rPr lang="it-IT" sz="3300" b="1" dirty="0" smtClean="0"/>
              <a:t>Euro 5.698,00 + IVA</a:t>
            </a:r>
            <a:endParaRPr lang="it-IT" sz="2400" dirty="0" smtClean="0"/>
          </a:p>
          <a:p>
            <a:pPr marL="779524" indent="-779524" defTabSz="543305">
              <a:spcBef>
                <a:spcPts val="1200"/>
              </a:spcBef>
              <a:buClr>
                <a:srgbClr val="747474"/>
              </a:buClr>
              <a:defRPr sz="1800">
                <a:solidFill>
                  <a:srgbClr val="000000"/>
                </a:solidFill>
              </a:defRPr>
            </a:pPr>
            <a:r>
              <a:rPr lang="it-IT" sz="3300" dirty="0" smtClean="0"/>
              <a:t>Per la manutenzione SW: </a:t>
            </a:r>
            <a:r>
              <a:rPr lang="it-IT" sz="3300" b="1" dirty="0" smtClean="0"/>
              <a:t>Euro 779,00 annui + IVA</a:t>
            </a:r>
            <a:br>
              <a:rPr lang="it-IT" sz="3300" b="1" dirty="0" smtClean="0"/>
            </a:br>
            <a:r>
              <a:rPr lang="it-IT" dirty="0" smtClean="0"/>
              <a:t> (Si veda documento giustifictivo allegato)</a:t>
            </a:r>
            <a:endParaRPr sz="33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410700"/>
            <a:ext cx="13004800" cy="342900"/>
          </a:xfrm>
          <a:prstGeom prst="rect">
            <a:avLst/>
          </a:prstGeom>
          <a:solidFill>
            <a:srgbClr val="548DD4"/>
          </a:solidFill>
          <a:ln w="9525">
            <a:solidFill>
              <a:srgbClr val="31849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3004800" cy="342900"/>
          </a:xfrm>
          <a:prstGeom prst="rect">
            <a:avLst/>
          </a:prstGeom>
          <a:solidFill>
            <a:srgbClr val="548DD4"/>
          </a:solidFill>
          <a:ln w="9525">
            <a:solidFill>
              <a:srgbClr val="31849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it-IT" sz="4200" b="1" dirty="0" smtClean="0"/>
              <a:t>LE NOSTRE TEMPISTICHE</a:t>
            </a:r>
            <a:endParaRPr sz="4200" b="1" dirty="0"/>
          </a:p>
        </p:txBody>
      </p:sp>
      <p:graphicFrame>
        <p:nvGraphicFramePr>
          <p:cNvPr id="56" name="Table 56"/>
          <p:cNvGraphicFramePr/>
          <p:nvPr/>
        </p:nvGraphicFramePr>
        <p:xfrm>
          <a:off x="3573442" y="3805229"/>
          <a:ext cx="6143667" cy="285866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04392"/>
                <a:gridCol w="3439275"/>
              </a:tblGrid>
              <a:tr h="492717">
                <a:tc>
                  <a:txBody>
                    <a:bodyPr/>
                    <a:lstStyle/>
                    <a:p>
                      <a:pPr lvl="0" algn="l" defTabSz="4572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 b="1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>
                          <a:solidFill>
                            <a:srgbClr val="444444"/>
                          </a:solidFill>
                        </a:rPr>
                        <a:t>DATA DI CONSEGNA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21730">
                <a:tc>
                  <a:txBody>
                    <a:bodyPr/>
                    <a:lstStyle/>
                    <a:p>
                      <a:pPr lvl="0" algn="r" defTabSz="4572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mtClean="0">
                          <a:solidFill>
                            <a:srgbClr val="444444"/>
                          </a:solidFill>
                        </a:rPr>
                        <a:t>STIMA OTTIMISTICA</a:t>
                      </a:r>
                      <a:r>
                        <a:rPr lang="it-IT" smtClean="0">
                          <a:solidFill>
                            <a:srgbClr val="444444"/>
                          </a:solidFill>
                        </a:rPr>
                        <a:t>:</a:t>
                      </a:r>
                      <a:endParaRPr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2800" baseline="0" dirty="0" smtClean="0">
                          <a:solidFill>
                            <a:srgbClr val="444444"/>
                          </a:solidFill>
                        </a:rPr>
                        <a:t>01 Settembre 2015</a:t>
                      </a:r>
                      <a:endParaRPr lang="it-IT" sz="28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64914">
                <a:tc>
                  <a:txBody>
                    <a:bodyPr/>
                    <a:lstStyle/>
                    <a:p>
                      <a:pPr lvl="0" algn="r" defTabSz="4572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dirty="0">
                          <a:solidFill>
                            <a:srgbClr val="444444"/>
                          </a:solidFill>
                        </a:rPr>
                        <a:t>STIMA </a:t>
                      </a:r>
                      <a:r>
                        <a:rPr dirty="0" smtClean="0">
                          <a:solidFill>
                            <a:srgbClr val="444444"/>
                          </a:solidFill>
                        </a:rPr>
                        <a:t>PREVISTA</a:t>
                      </a:r>
                      <a:r>
                        <a:rPr lang="it-IT" dirty="0" smtClean="0">
                          <a:solidFill>
                            <a:srgbClr val="444444"/>
                          </a:solidFill>
                        </a:rPr>
                        <a:t>:</a:t>
                      </a:r>
                      <a:endParaRPr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2800" baseline="0" dirty="0" smtClean="0">
                          <a:solidFill>
                            <a:srgbClr val="444444"/>
                          </a:solidFill>
                        </a:rPr>
                        <a:t>15 Settembre 2015</a:t>
                      </a:r>
                      <a:endParaRPr lang="it-IT" sz="28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879303">
                <a:tc>
                  <a:txBody>
                    <a:bodyPr/>
                    <a:lstStyle/>
                    <a:p>
                      <a:pPr lvl="0" algn="r" defTabSz="4572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mtClean="0"/>
                        <a:t>S</a:t>
                      </a:r>
                      <a:r>
                        <a:rPr smtClean="0">
                          <a:solidFill>
                            <a:srgbClr val="444444"/>
                          </a:solidFill>
                        </a:rPr>
                        <a:t>TIMA PESSIMISTICA</a:t>
                      </a:r>
                      <a:r>
                        <a:rPr lang="it-IT" smtClean="0">
                          <a:solidFill>
                            <a:srgbClr val="444444"/>
                          </a:solidFill>
                        </a:rPr>
                        <a:t>:</a:t>
                      </a:r>
                      <a:endParaRPr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2800" baseline="0" dirty="0" smtClean="0">
                          <a:solidFill>
                            <a:srgbClr val="444444"/>
                          </a:solidFill>
                        </a:rPr>
                        <a:t>01 Ottobre </a:t>
                      </a:r>
                      <a:r>
                        <a:rPr lang="it-IT" sz="2800" baseline="0" dirty="0" smtClean="0">
                          <a:solidFill>
                            <a:srgbClr val="444444"/>
                          </a:solidFill>
                        </a:rPr>
                        <a:t>2015</a:t>
                      </a:r>
                      <a:endParaRPr sz="28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410700"/>
            <a:ext cx="13004800" cy="342900"/>
          </a:xfrm>
          <a:prstGeom prst="rect">
            <a:avLst/>
          </a:prstGeom>
          <a:solidFill>
            <a:srgbClr val="548DD4"/>
          </a:solidFill>
          <a:ln w="9525">
            <a:solidFill>
              <a:srgbClr val="31849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3004800" cy="342900"/>
          </a:xfrm>
          <a:prstGeom prst="rect">
            <a:avLst/>
          </a:prstGeom>
          <a:solidFill>
            <a:srgbClr val="548DD4"/>
          </a:solidFill>
          <a:ln w="9525">
            <a:solidFill>
              <a:srgbClr val="31849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57E8A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57E8A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57E8A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57E8A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187</Words>
  <PresentationFormat>Custom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</vt:lpstr>
      <vt:lpstr>Slide 1</vt:lpstr>
      <vt:lpstr>CHI SIAMO</vt:lpstr>
      <vt:lpstr>IDENTIFICAZIONE DEL PROGETTO</vt:lpstr>
      <vt:lpstr>LA NOSTRA PROPOSTA</vt:lpstr>
      <vt:lpstr>LE NOSTRE TEMPISTICHE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Dida</dc:creator>
  <cp:lastModifiedBy>.</cp:lastModifiedBy>
  <cp:revision>18</cp:revision>
  <dcterms:modified xsi:type="dcterms:W3CDTF">2015-07-23T11:35:51Z</dcterms:modified>
</cp:coreProperties>
</file>