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6" r:id="rId1"/>
    <p:sldMasterId id="2147483888" r:id="rId2"/>
  </p:sldMasterIdLst>
  <p:notesMasterIdLst>
    <p:notesMasterId r:id="rId27"/>
  </p:notesMasterIdLst>
  <p:sldIdLst>
    <p:sldId id="256" r:id="rId3"/>
    <p:sldId id="412" r:id="rId4"/>
    <p:sldId id="431" r:id="rId5"/>
    <p:sldId id="432" r:id="rId6"/>
    <p:sldId id="435" r:id="rId7"/>
    <p:sldId id="434" r:id="rId8"/>
    <p:sldId id="377" r:id="rId9"/>
    <p:sldId id="306" r:id="rId10"/>
    <p:sldId id="300" r:id="rId11"/>
    <p:sldId id="422" r:id="rId12"/>
    <p:sldId id="423" r:id="rId13"/>
    <p:sldId id="424" r:id="rId14"/>
    <p:sldId id="428" r:id="rId15"/>
    <p:sldId id="299" r:id="rId16"/>
    <p:sldId id="379" r:id="rId17"/>
    <p:sldId id="301" r:id="rId18"/>
    <p:sldId id="429" r:id="rId19"/>
    <p:sldId id="413" r:id="rId20"/>
    <p:sldId id="292" r:id="rId21"/>
    <p:sldId id="293" r:id="rId22"/>
    <p:sldId id="430" r:id="rId23"/>
    <p:sldId id="277" r:id="rId24"/>
    <p:sldId id="416" r:id="rId25"/>
    <p:sldId id="420" r:id="rId2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1C1C1C"/>
    <a:srgbClr val="6600CC"/>
    <a:srgbClr val="FF00FF"/>
    <a:srgbClr val="FF3300"/>
    <a:srgbClr val="0000CC"/>
    <a:srgbClr val="FF0000"/>
    <a:srgbClr val="740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91" autoAdjust="0"/>
    <p:restoredTop sz="97027" autoAdjust="0"/>
  </p:normalViewPr>
  <p:slideViewPr>
    <p:cSldViewPr>
      <p:cViewPr>
        <p:scale>
          <a:sx n="90" d="100"/>
          <a:sy n="90" d="100"/>
        </p:scale>
        <p:origin x="-18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6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6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6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2C8E0B4-D934-48B0-8EC5-9EAD6321B2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296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A8AE2B6-EDF2-4BF0-9011-4EECD45ADB99}" type="slidenum">
              <a:rPr lang="en-US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7CC9A46-5667-49ED-9AF2-C821824AC840}" type="slidenum">
              <a:rPr lang="en-US" altLang="en-US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C8E0B4-D934-48B0-8EC5-9EAD6321B26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66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7CC9A46-5667-49ED-9AF2-C821824AC840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8B74DB5-24CF-4BBA-9503-8F46E60818A2}" type="slidenum">
              <a:rPr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182EDDD-879F-4BE9-99DC-C2622631420A}" type="slidenum">
              <a:rPr lang="en-US" altLang="en-US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PMs only 10% utilized on average, wasted provisioning.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66E957A-AA3C-44E3-AF28-14F462FE712C}" type="slidenum">
              <a:rPr lang="en-US" altLang="en-US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VMs – response to underutilization of PMs.</a:t>
            </a:r>
          </a:p>
          <a:p>
            <a:pPr eaLnBrk="1" hangingPunct="1"/>
            <a:r>
              <a:rPr lang="en-US" altLang="en-US" smtClean="0"/>
              <a:t>Servers now implementing sleep modes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E0BEC81-F97F-42B6-9468-12818C2E38FE}" type="slidenum">
              <a:rPr lang="en-US" altLang="en-US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One hypervisor per PM.</a:t>
            </a:r>
          </a:p>
          <a:p>
            <a:pPr eaLnBrk="1" hangingPunct="1"/>
            <a:r>
              <a:rPr lang="en-US" altLang="en-US" smtClean="0"/>
              <a:t>Many VMs (up to resource limit of PM) per PM.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740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740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rgbClr val="7402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 noProof="0" smtClean="0"/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endParaRPr lang="en-US" noProof="0" smtClean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0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 i="0"/>
            </a:lvl1pPr>
          </a:lstStyle>
          <a:p>
            <a:pPr>
              <a:defRPr/>
            </a:pPr>
            <a:r>
              <a:rPr lang="en-US"/>
              <a:t>Page </a:t>
            </a:r>
            <a:fld id="{A9F7622A-D4BF-489D-A7BC-66C281823E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2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A83C2-0C61-4D51-9A81-A809785BF7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77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AE0B1-8634-4866-8AA0-5A8C48768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94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068FC-36CA-4B58-80A6-8DAF76E1A7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273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9" descr="satellite image of a hurricane storm's eye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3665538"/>
            <a:ext cx="8593137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274638" y="3665538"/>
            <a:ext cx="8594725" cy="2233612"/>
            <a:chOff x="160" y="2308"/>
            <a:chExt cx="5437" cy="1399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60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60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60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739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739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5328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305" y="2308"/>
              <a:ext cx="2862" cy="288"/>
            </a:xfrm>
            <a:custGeom>
              <a:avLst/>
              <a:gdLst>
                <a:gd name="T0" fmla="*/ 0 w 2880"/>
                <a:gd name="T1" fmla="*/ 0 h 288"/>
                <a:gd name="T2" fmla="*/ 0 w 2880"/>
                <a:gd name="T3" fmla="*/ 288 h 288"/>
                <a:gd name="T4" fmla="*/ 2621 w 2880"/>
                <a:gd name="T5" fmla="*/ 288 h 288"/>
                <a:gd name="T6" fmla="*/ 2583 w 2880"/>
                <a:gd name="T7" fmla="*/ 256 h 288"/>
                <a:gd name="T8" fmla="*/ 2421 w 2880"/>
                <a:gd name="T9" fmla="*/ 134 h 288"/>
                <a:gd name="T10" fmla="*/ 2212 w 2880"/>
                <a:gd name="T11" fmla="*/ 46 h 288"/>
                <a:gd name="T12" fmla="*/ 2030 w 2880"/>
                <a:gd name="T13" fmla="*/ 10 h 288"/>
                <a:gd name="T14" fmla="*/ 1923 w 2880"/>
                <a:gd name="T15" fmla="*/ 0 h 288"/>
                <a:gd name="T16" fmla="*/ 0 w 2880"/>
                <a:gd name="T17" fmla="*/ 0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80" h="288">
                  <a:moveTo>
                    <a:pt x="0" y="0"/>
                  </a:moveTo>
                  <a:lnTo>
                    <a:pt x="0" y="288"/>
                  </a:lnTo>
                  <a:lnTo>
                    <a:pt x="2880" y="288"/>
                  </a:lnTo>
                  <a:lnTo>
                    <a:pt x="2838" y="256"/>
                  </a:lnTo>
                  <a:cubicBezTo>
                    <a:pt x="2838" y="256"/>
                    <a:pt x="2728" y="169"/>
                    <a:pt x="2660" y="134"/>
                  </a:cubicBezTo>
                  <a:cubicBezTo>
                    <a:pt x="2592" y="99"/>
                    <a:pt x="2502" y="67"/>
                    <a:pt x="2430" y="46"/>
                  </a:cubicBezTo>
                  <a:cubicBezTo>
                    <a:pt x="2358" y="25"/>
                    <a:pt x="2283" y="18"/>
                    <a:pt x="2230" y="10"/>
                  </a:cubicBezTo>
                  <a:lnTo>
                    <a:pt x="2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305" y="2862"/>
              <a:ext cx="3174" cy="291"/>
            </a:xfrm>
            <a:custGeom>
              <a:avLst/>
              <a:gdLst>
                <a:gd name="T0" fmla="*/ 0 w 3194"/>
                <a:gd name="T1" fmla="*/ 0 h 290"/>
                <a:gd name="T2" fmla="*/ 0 w 3194"/>
                <a:gd name="T3" fmla="*/ 303 h 290"/>
                <a:gd name="T4" fmla="*/ 2907 w 3194"/>
                <a:gd name="T5" fmla="*/ 305 h 290"/>
                <a:gd name="T6" fmla="*/ 2901 w 3194"/>
                <a:gd name="T7" fmla="*/ 271 h 290"/>
                <a:gd name="T8" fmla="*/ 2876 w 3194"/>
                <a:gd name="T9" fmla="*/ 161 h 290"/>
                <a:gd name="T10" fmla="*/ 2838 w 3194"/>
                <a:gd name="T11" fmla="*/ 34 h 290"/>
                <a:gd name="T12" fmla="*/ 2824 w 3194"/>
                <a:gd name="T13" fmla="*/ 2 h 290"/>
                <a:gd name="T14" fmla="*/ 0 w 3194"/>
                <a:gd name="T15" fmla="*/ 0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94" h="290">
                  <a:moveTo>
                    <a:pt x="0" y="0"/>
                  </a:moveTo>
                  <a:lnTo>
                    <a:pt x="0" y="288"/>
                  </a:lnTo>
                  <a:lnTo>
                    <a:pt x="3194" y="290"/>
                  </a:lnTo>
                  <a:lnTo>
                    <a:pt x="3188" y="256"/>
                  </a:lnTo>
                  <a:cubicBezTo>
                    <a:pt x="3182" y="232"/>
                    <a:pt x="3172" y="183"/>
                    <a:pt x="3160" y="146"/>
                  </a:cubicBezTo>
                  <a:cubicBezTo>
                    <a:pt x="3146" y="103"/>
                    <a:pt x="3128" y="58"/>
                    <a:pt x="3118" y="34"/>
                  </a:cubicBezTo>
                  <a:lnTo>
                    <a:pt x="310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595" y="3417"/>
              <a:ext cx="916" cy="290"/>
            </a:xfrm>
            <a:custGeom>
              <a:avLst/>
              <a:gdLst>
                <a:gd name="T0" fmla="*/ 0 w 3194"/>
                <a:gd name="T1" fmla="*/ 290 h 290"/>
                <a:gd name="T2" fmla="*/ 0 w 3194"/>
                <a:gd name="T3" fmla="*/ 2 h 290"/>
                <a:gd name="T4" fmla="*/ 0 w 3194"/>
                <a:gd name="T5" fmla="*/ 0 h 290"/>
                <a:gd name="T6" fmla="*/ 0 w 3194"/>
                <a:gd name="T7" fmla="*/ 156 h 290"/>
                <a:gd name="T8" fmla="*/ 0 w 3194"/>
                <a:gd name="T9" fmla="*/ 254 h 290"/>
                <a:gd name="T10" fmla="*/ 0 w 3194"/>
                <a:gd name="T11" fmla="*/ 290 h 290"/>
                <a:gd name="T12" fmla="*/ 0 w 3194"/>
                <a:gd name="T13" fmla="*/ 290 h 2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94" h="290">
                  <a:moveTo>
                    <a:pt x="0" y="290"/>
                  </a:moveTo>
                  <a:lnTo>
                    <a:pt x="0" y="2"/>
                  </a:lnTo>
                  <a:lnTo>
                    <a:pt x="3194" y="0"/>
                  </a:lnTo>
                  <a:lnTo>
                    <a:pt x="3176" y="156"/>
                  </a:lnTo>
                  <a:cubicBezTo>
                    <a:pt x="3169" y="198"/>
                    <a:pt x="3162" y="232"/>
                    <a:pt x="3150" y="254"/>
                  </a:cubicBezTo>
                  <a:lnTo>
                    <a:pt x="314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877" y="3419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5109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9700" y="1417638"/>
            <a:ext cx="8729663" cy="2011362"/>
          </a:xfrm>
        </p:spPr>
        <p:txBody>
          <a:bodyPr anchor="b"/>
          <a:lstStyle>
            <a:lvl1pPr>
              <a:defRPr sz="3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09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1200" b="1"/>
            </a:lvl1pPr>
          </a:lstStyle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616806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091DB-9620-4307-8357-CFAA288AB6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13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FF8745-7C9E-403C-A3AA-0587797525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90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DBB25-5503-4535-A471-D86FCEC5E7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86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22C04-FD93-41AD-A380-F59073DFD9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5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70CFB-E153-459E-8D8A-6891910081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568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3776C-D34B-41C7-BCAA-58DD24C00A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7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8D92F-F31E-4679-9F64-D386261FA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777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8BBFD-6D21-4E41-8625-12E8E7AD2D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590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C87AC-B908-4386-B61A-38A31D965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130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4E729-031F-4C4B-A985-86AD82B82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311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EDBA0-4AFF-47D5-A57B-1CF705B736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1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9388B-BFFC-4C23-9084-9184C8F08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89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C1BB1-E5F3-4DAC-8746-C723575F52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21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C0B9D-21BE-4F7A-8796-224C586810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4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78A1E-B0F5-4A6F-A127-614C8C7CFA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759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930F1-CDE4-4D3D-B1D5-6376E92BA1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9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1A061-935D-4705-B5D3-B269DB9219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50F31-7AFC-4935-9019-D5E5826641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8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i="1"/>
            </a:lvl1pPr>
          </a:lstStyle>
          <a:p>
            <a:pPr>
              <a:defRPr/>
            </a:pPr>
            <a:fld id="{36C9E210-D571-4FF1-AE09-C4D93B2B0D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>
            <a:off x="457200" y="1066800"/>
            <a:ext cx="807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858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/>
            </a:lvl1pPr>
          </a:lstStyle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31" name="Rectangle 9"/>
          <p:cNvSpPr>
            <a:spLocks noChangeArrowheads="1"/>
          </p:cNvSpPr>
          <p:nvPr userDrawn="1"/>
        </p:nvSpPr>
        <p:spPr bwMode="auto">
          <a:xfrm>
            <a:off x="533400" y="6477000"/>
            <a:ext cx="2057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i="1" dirty="0" smtClean="0"/>
              <a:t>Fall 2014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4" r:id="rId1"/>
    <p:sldLayoutId id="2147484263" r:id="rId2"/>
    <p:sldLayoutId id="2147484264" r:id="rId3"/>
    <p:sldLayoutId id="2147484265" r:id="rId4"/>
    <p:sldLayoutId id="2147484266" r:id="rId5"/>
    <p:sldLayoutId id="2147484267" r:id="rId6"/>
    <p:sldLayoutId id="2147484268" r:id="rId7"/>
    <p:sldLayoutId id="2147484269" r:id="rId8"/>
    <p:sldLayoutId id="2147484270" r:id="rId9"/>
    <p:sldLayoutId id="2147484271" r:id="rId10"/>
    <p:sldLayoutId id="2147484272" r:id="rId11"/>
    <p:sldLayoutId id="2147484273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p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p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9956" name="Rectangle 4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8502650" y="6488113"/>
            <a:ext cx="3667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768C461E-A4AE-43BE-8CA0-466FF0239C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4" name="Text Box 6"/>
          <p:cNvSpPr txBox="1">
            <a:spLocks noChangeArrowheads="1"/>
          </p:cNvSpPr>
          <p:nvPr userDrawn="1"/>
        </p:nvSpPr>
        <p:spPr bwMode="auto">
          <a:xfrm>
            <a:off x="193675" y="-203200"/>
            <a:ext cx="53117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Tx/>
              <a:buChar char="•"/>
              <a:defRPr/>
            </a:pPr>
            <a:endParaRPr lang="en-US" sz="2200" smtClean="0">
              <a:latin typeface="Arial" charset="0"/>
            </a:endParaRPr>
          </a:p>
        </p:txBody>
      </p:sp>
      <p:sp>
        <p:nvSpPr>
          <p:cNvPr id="2055" name="Text Box 7"/>
          <p:cNvSpPr txBox="1">
            <a:spLocks noChangeArrowheads="1"/>
          </p:cNvSpPr>
          <p:nvPr userDrawn="1"/>
        </p:nvSpPr>
        <p:spPr bwMode="auto">
          <a:xfrm>
            <a:off x="219075" y="257175"/>
            <a:ext cx="76485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Arial" charset="0"/>
              </a:rPr>
              <a:t>Big Data Analytics</a:t>
            </a:r>
          </a:p>
        </p:txBody>
      </p:sp>
      <p:sp>
        <p:nvSpPr>
          <p:cNvPr id="2056" name="Text Box 8"/>
          <p:cNvSpPr txBox="1">
            <a:spLocks noChangeArrowheads="1"/>
          </p:cNvSpPr>
          <p:nvPr userDrawn="1"/>
        </p:nvSpPr>
        <p:spPr bwMode="auto">
          <a:xfrm>
            <a:off x="163513" y="6516688"/>
            <a:ext cx="83026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800" dirty="0" smtClean="0">
                <a:solidFill>
                  <a:schemeClr val="bg1"/>
                </a:solidFill>
                <a:latin typeface="Arial" charset="0"/>
              </a:rPr>
              <a:t>New York University – Fall 2014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85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bg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bg1"/>
          </a:solidFill>
          <a:latin typeface="+mn-lt"/>
          <a:cs typeface="+mn-cs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+mn-lt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irror.olnevhost.net/pub/apache/hadoop/common/hadoop-1.2.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143000"/>
            <a:ext cx="8610600" cy="32004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Course: Realtime and Big Data Analytics</a:t>
            </a:r>
          </a:p>
          <a:p>
            <a:pPr eaLnBrk="1" hangingPunct="1"/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York University</a:t>
            </a:r>
          </a:p>
          <a:p>
            <a:pPr eaLnBrk="1" hangingPunct="1"/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Courant Institute of Mathematical Sciences</a:t>
            </a:r>
            <a:endParaRPr lang="en-US" alt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altLang="en-US" sz="20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Fall 2014</a:t>
            </a:r>
          </a:p>
          <a:p>
            <a:pPr eaLnBrk="1" hangingPunct="1"/>
            <a:endParaRPr lang="en-US" altLang="en-US" sz="2800" dirty="0" smtClean="0"/>
          </a:p>
        </p:txBody>
      </p:sp>
    </p:spTree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CA0CC8E-6342-4286-A6FB-D9B53C924ED4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Introduction to Hadoop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1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80000"/>
              </a:lnSpc>
              <a:defRPr/>
            </a:pPr>
            <a:endParaRPr lang="en-US" altLang="en-US" sz="800" b="1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600" b="1" dirty="0" smtClean="0"/>
              <a:t>Distributed and Parallel Compute Systems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600" b="1" dirty="0" smtClean="0"/>
          </a:p>
          <a:p>
            <a:pPr marL="457200" lvl="1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200" dirty="0" smtClean="0"/>
          </a:p>
          <a:p>
            <a:pPr marL="857250" lvl="1" indent="-457200" eaLnBrk="1" hangingPunct="1">
              <a:lnSpc>
                <a:spcPct val="80000"/>
              </a:lnSpc>
              <a:defRPr/>
            </a:pPr>
            <a:r>
              <a:rPr lang="en-US" altLang="en-US" dirty="0" smtClean="0"/>
              <a:t> Peer-to-Peer</a:t>
            </a:r>
          </a:p>
          <a:p>
            <a:pPr marL="857250" lvl="1" indent="-457200" eaLnBrk="1" hangingPunct="1">
              <a:lnSpc>
                <a:spcPct val="80000"/>
              </a:lnSpc>
              <a:defRPr/>
            </a:pPr>
            <a:endParaRPr lang="en-US" altLang="en-US" dirty="0" smtClean="0"/>
          </a:p>
          <a:p>
            <a:pPr marL="1238250" lvl="2" indent="-381000" eaLnBrk="1" hangingPunct="1">
              <a:lnSpc>
                <a:spcPct val="80000"/>
              </a:lnSpc>
              <a:defRPr/>
            </a:pPr>
            <a:r>
              <a:rPr lang="en-US" altLang="en-US" dirty="0" smtClean="0"/>
              <a:t>Various degrees of autonomous management</a:t>
            </a:r>
          </a:p>
          <a:p>
            <a:pPr marL="1238250" lvl="2" indent="-381000" eaLnBrk="1" hangingPunct="1">
              <a:lnSpc>
                <a:spcPct val="80000"/>
              </a:lnSpc>
              <a:defRPr/>
            </a:pPr>
            <a:endParaRPr lang="en-US" altLang="en-US" dirty="0" smtClean="0"/>
          </a:p>
          <a:p>
            <a:pPr marL="1238250" lvl="2" indent="-381000" eaLnBrk="1" hangingPunct="1">
              <a:lnSpc>
                <a:spcPct val="80000"/>
              </a:lnSpc>
              <a:defRPr/>
            </a:pPr>
            <a:r>
              <a:rPr lang="en-US" altLang="en-US" dirty="0" smtClean="0"/>
              <a:t>Ad hoc mobile networks (sometimes mission critical)</a:t>
            </a:r>
          </a:p>
          <a:p>
            <a:pPr marL="1238250" lvl="2" indent="-381000" eaLnBrk="1" hangingPunct="1">
              <a:lnSpc>
                <a:spcPct val="80000"/>
              </a:lnSpc>
              <a:defRPr/>
            </a:pPr>
            <a:endParaRPr lang="en-US" altLang="en-US" dirty="0" smtClean="0"/>
          </a:p>
          <a:p>
            <a:pPr marL="1238250" lvl="2" indent="-381000" eaLnBrk="1" hangingPunct="1">
              <a:lnSpc>
                <a:spcPct val="80000"/>
              </a:lnSpc>
              <a:defRPr/>
            </a:pPr>
            <a:r>
              <a:rPr lang="en-US" altLang="en-US" dirty="0" smtClean="0"/>
              <a:t>Tactical internet (mission critical)</a:t>
            </a:r>
          </a:p>
          <a:p>
            <a:pPr marL="1238250" lvl="2" indent="-381000" eaLnBrk="1" hangingPunct="1">
              <a:lnSpc>
                <a:spcPct val="80000"/>
              </a:lnSpc>
              <a:defRPr/>
            </a:pPr>
            <a:endParaRPr lang="en-US" altLang="en-US" dirty="0" smtClean="0"/>
          </a:p>
          <a:p>
            <a:pPr marL="1238250" lvl="2" indent="-381000" eaLnBrk="1" hangingPunct="1">
              <a:lnSpc>
                <a:spcPct val="80000"/>
              </a:lnSpc>
              <a:defRPr/>
            </a:pPr>
            <a:r>
              <a:rPr lang="en-US" altLang="en-US" dirty="0" smtClean="0"/>
              <a:t>GPS satellites (mission critical)</a:t>
            </a:r>
          </a:p>
          <a:p>
            <a:pPr marL="1238250" lvl="2" indent="-381000" eaLnBrk="1" hangingPunct="1">
              <a:lnSpc>
                <a:spcPct val="80000"/>
              </a:lnSpc>
              <a:defRPr/>
            </a:pPr>
            <a:endParaRPr lang="en-US" altLang="en-US" dirty="0"/>
          </a:p>
          <a:p>
            <a:pPr marL="1238250" lvl="2" indent="-381000" eaLnBrk="1" hangingPunct="1">
              <a:lnSpc>
                <a:spcPct val="80000"/>
              </a:lnSpc>
              <a:defRPr/>
            </a:pPr>
            <a:r>
              <a:rPr lang="en-US" altLang="en-US" dirty="0" smtClean="0"/>
              <a:t>Can be geographically dispersed, not sharing any resources</a:t>
            </a:r>
          </a:p>
          <a:p>
            <a:pPr marL="1238250" lvl="2" indent="-381000" eaLnBrk="1" hangingPunct="1">
              <a:lnSpc>
                <a:spcPct val="80000"/>
              </a:lnSpc>
              <a:defRPr/>
            </a:pPr>
            <a:endParaRPr lang="en-US" altLang="en-US" dirty="0"/>
          </a:p>
          <a:p>
            <a:pPr marL="1238250" lvl="2" indent="-381000" eaLnBrk="1" hangingPunct="1">
              <a:lnSpc>
                <a:spcPct val="80000"/>
              </a:lnSpc>
              <a:defRPr/>
            </a:pPr>
            <a:r>
              <a:rPr lang="en-US" altLang="en-US" dirty="0" smtClean="0"/>
              <a:t>Possible to extend, but with various levels of difficulty</a:t>
            </a:r>
          </a:p>
          <a:p>
            <a:pPr marL="1238250" lvl="2" indent="-381000" eaLnBrk="1" hangingPunct="1">
              <a:lnSpc>
                <a:spcPct val="80000"/>
              </a:lnSpc>
              <a:defRPr/>
            </a:pPr>
            <a:endParaRPr lang="en-US" altLang="en-US" sz="105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C003CF0-7542-4E70-A66E-72B4473EA22D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Introduction to Hadoop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1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80000"/>
              </a:lnSpc>
              <a:defRPr/>
            </a:pPr>
            <a:endParaRPr lang="en-US" altLang="en-US" sz="800" b="1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600" b="1" dirty="0" smtClean="0"/>
              <a:t>Distributed and Parallel Compute Systems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600" b="1" dirty="0" smtClean="0"/>
          </a:p>
          <a:p>
            <a:pPr marL="838200" lvl="1" indent="-381000" eaLnBrk="1" hangingPunct="1">
              <a:lnSpc>
                <a:spcPct val="80000"/>
              </a:lnSpc>
              <a:defRPr/>
            </a:pPr>
            <a:endParaRPr lang="en-US" altLang="en-US" sz="1200" dirty="0" smtClean="0"/>
          </a:p>
          <a:p>
            <a:pPr marL="857250" lvl="1" indent="-457200" eaLnBrk="1" hangingPunct="1">
              <a:lnSpc>
                <a:spcPct val="80000"/>
              </a:lnSpc>
              <a:defRPr/>
            </a:pPr>
            <a:r>
              <a:rPr lang="en-US" altLang="en-US" dirty="0" smtClean="0"/>
              <a:t>Supercomputer (High Performance Computing – HPC)</a:t>
            </a:r>
          </a:p>
          <a:p>
            <a:pPr marL="857250" lvl="1" indent="-457200" eaLnBrk="1" hangingPunct="1">
              <a:lnSpc>
                <a:spcPct val="80000"/>
              </a:lnSpc>
              <a:defRPr/>
            </a:pPr>
            <a:endParaRPr lang="en-US" altLang="en-US" sz="1800" dirty="0" smtClean="0"/>
          </a:p>
          <a:p>
            <a:pPr marL="1238250" lvl="2" indent="-381000" eaLnBrk="1" hangingPunct="1">
              <a:lnSpc>
                <a:spcPct val="80000"/>
              </a:lnSpc>
              <a:defRPr/>
            </a:pPr>
            <a:r>
              <a:rPr lang="en-US" altLang="en-US" dirty="0" smtClean="0"/>
              <a:t>Ability to fan out or map a process for parallel execution</a:t>
            </a:r>
          </a:p>
          <a:p>
            <a:pPr marL="1238250" lvl="2" indent="-381000" eaLnBrk="1" hangingPunct="1">
              <a:lnSpc>
                <a:spcPct val="80000"/>
              </a:lnSpc>
              <a:defRPr/>
            </a:pPr>
            <a:endParaRPr lang="en-US" altLang="en-US" dirty="0" smtClean="0"/>
          </a:p>
          <a:p>
            <a:pPr marL="1238250" lvl="2" indent="-381000" eaLnBrk="1" hangingPunct="1">
              <a:lnSpc>
                <a:spcPct val="80000"/>
              </a:lnSpc>
              <a:defRPr/>
            </a:pPr>
            <a:r>
              <a:rPr lang="en-US" altLang="en-US" dirty="0" smtClean="0"/>
              <a:t>Many compute nodes</a:t>
            </a:r>
          </a:p>
          <a:p>
            <a:pPr marL="1238250" lvl="2" indent="-381000" eaLnBrk="1" hangingPunct="1">
              <a:lnSpc>
                <a:spcPct val="80000"/>
              </a:lnSpc>
              <a:defRPr/>
            </a:pPr>
            <a:endParaRPr lang="en-US" altLang="en-US" dirty="0" smtClean="0"/>
          </a:p>
          <a:p>
            <a:pPr marL="1238250" lvl="2" indent="-381000" eaLnBrk="1" hangingPunct="1">
              <a:lnSpc>
                <a:spcPct val="80000"/>
              </a:lnSpc>
              <a:defRPr/>
            </a:pPr>
            <a:r>
              <a:rPr lang="en-US" altLang="en-US" dirty="0" smtClean="0"/>
              <a:t>Directionality of input and output</a:t>
            </a:r>
          </a:p>
          <a:p>
            <a:pPr marL="1238250" lvl="2" indent="-381000" eaLnBrk="1" hangingPunct="1">
              <a:lnSpc>
                <a:spcPct val="80000"/>
              </a:lnSpc>
              <a:defRPr/>
            </a:pPr>
            <a:endParaRPr lang="en-US" altLang="en-US" dirty="0" smtClean="0"/>
          </a:p>
          <a:p>
            <a:pPr marL="1238250" lvl="2" indent="-381000" eaLnBrk="1" hangingPunct="1">
              <a:lnSpc>
                <a:spcPct val="80000"/>
              </a:lnSpc>
              <a:defRPr/>
            </a:pPr>
            <a:r>
              <a:rPr lang="en-US" altLang="en-US" dirty="0" smtClean="0"/>
              <a:t>Characterized by high CPU demand, low IO</a:t>
            </a:r>
          </a:p>
          <a:p>
            <a:pPr marL="1238250" lvl="2" indent="-381000" eaLnBrk="1" hangingPunct="1">
              <a:lnSpc>
                <a:spcPct val="80000"/>
              </a:lnSpc>
              <a:defRPr/>
            </a:pPr>
            <a:endParaRPr lang="en-US" altLang="en-US" dirty="0" smtClean="0"/>
          </a:p>
          <a:p>
            <a:pPr marL="1238250" lvl="2" indent="-381000" eaLnBrk="1" hangingPunct="1">
              <a:lnSpc>
                <a:spcPct val="80000"/>
              </a:lnSpc>
              <a:defRPr/>
            </a:pPr>
            <a:r>
              <a:rPr lang="en-US" altLang="en-US" dirty="0" smtClean="0"/>
              <a:t>Can be mission critical</a:t>
            </a:r>
          </a:p>
          <a:p>
            <a:pPr marL="1238250" lvl="2" indent="-381000" eaLnBrk="1" hangingPunct="1">
              <a:lnSpc>
                <a:spcPct val="80000"/>
              </a:lnSpc>
              <a:defRPr/>
            </a:pPr>
            <a:endParaRPr lang="en-US" altLang="en-US" dirty="0"/>
          </a:p>
          <a:p>
            <a:pPr marL="1238250" lvl="2" indent="-381000" eaLnBrk="1" hangingPunct="1">
              <a:lnSpc>
                <a:spcPct val="80000"/>
              </a:lnSpc>
              <a:defRPr/>
            </a:pPr>
            <a:r>
              <a:rPr lang="en-US" altLang="en-US" dirty="0" smtClean="0"/>
              <a:t>In a data center, shared resources, very costly</a:t>
            </a:r>
          </a:p>
          <a:p>
            <a:pPr marL="1238250" lvl="2" indent="-381000" eaLnBrk="1" hangingPunct="1">
              <a:lnSpc>
                <a:spcPct val="80000"/>
              </a:lnSpc>
              <a:defRPr/>
            </a:pPr>
            <a:endParaRPr lang="en-US" altLang="en-US" dirty="0"/>
          </a:p>
          <a:p>
            <a:pPr marL="1238250" lvl="2" indent="-381000" eaLnBrk="1" hangingPunct="1">
              <a:lnSpc>
                <a:spcPct val="80000"/>
              </a:lnSpc>
              <a:defRPr/>
            </a:pPr>
            <a:r>
              <a:rPr lang="en-US" altLang="en-US" dirty="0" smtClean="0"/>
              <a:t>Not easily extended</a:t>
            </a:r>
          </a:p>
          <a:p>
            <a:pPr marL="457200" indent="-457200" eaLnBrk="1" hangingPunct="1">
              <a:lnSpc>
                <a:spcPct val="80000"/>
              </a:lnSpc>
              <a:defRPr/>
            </a:pPr>
            <a:endParaRPr lang="en-US" alt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578466B-FE91-4CCF-B3B1-77210564A8C7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Introduction to Hadoop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1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80000"/>
              </a:lnSpc>
            </a:pPr>
            <a:endParaRPr lang="en-US" altLang="en-US" sz="800" b="1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600" b="1" smtClean="0"/>
          </a:p>
          <a:p>
            <a:pPr marL="457200" indent="-457200" eaLnBrk="1" hangingPunct="1">
              <a:lnSpc>
                <a:spcPct val="80000"/>
              </a:lnSpc>
            </a:pPr>
            <a:endParaRPr lang="en-US" altLang="en-US" smtClean="0"/>
          </a:p>
          <a:p>
            <a:pPr marL="457200" indent="-457200" eaLnBrk="1" hangingPunct="1">
              <a:lnSpc>
                <a:spcPct val="80000"/>
              </a:lnSpc>
            </a:pPr>
            <a:endParaRPr lang="en-US" altLang="en-US" smtClean="0"/>
          </a:p>
          <a:p>
            <a:pPr marL="457200" indent="-457200" eaLnBrk="1" hangingPunct="1">
              <a:lnSpc>
                <a:spcPct val="80000"/>
              </a:lnSpc>
            </a:pPr>
            <a:endParaRPr lang="en-US" altLang="en-US" smtClean="0"/>
          </a:p>
          <a:p>
            <a:pPr marL="457200" indent="-457200"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i="1" smtClean="0"/>
              <a:t>Where does Hadoop fit?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179F6E6-2390-406E-AC31-EF6F8D9804D6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Introduction to Hadoop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1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001000" cy="4987925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1600" b="1" u="sng" smtClean="0"/>
              <a:t>Agenda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600" b="1" u="sng" smtClean="0"/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smtClean="0"/>
              <a:t>Course overview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smtClean="0"/>
              <a:t>Introduction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smtClean="0"/>
              <a:t>Distributed and Parallel Compute Systems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smtClean="0">
                <a:solidFill>
                  <a:srgbClr val="FF0000"/>
                </a:solidFill>
              </a:rPr>
              <a:t>Physical vs. Virtual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smtClean="0"/>
              <a:t>What is Big Data?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400" smtClean="0"/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400" smtClean="0"/>
          </a:p>
          <a:p>
            <a:pPr marL="457200" indent="-457200" eaLnBrk="1" hangingPunct="1"/>
            <a:endParaRPr lang="en-US" altLang="en-US" sz="2000" smtClean="0"/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80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65CEAE2-E8E9-400C-8D6D-052BE2B03738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Introduction to Hadoop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1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1600" b="1" dirty="0" smtClean="0"/>
              <a:t>Physical Machines vs. Virtual Machines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en-US" sz="1600" b="1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2000" b="1" dirty="0" smtClean="0"/>
              <a:t>Physical Machines  (PMs)</a:t>
            </a:r>
          </a:p>
          <a:p>
            <a:pPr lvl="1" eaLnBrk="1" hangingPunct="1">
              <a:defRPr/>
            </a:pPr>
            <a:r>
              <a:rPr lang="en-US" altLang="en-US" sz="1600" dirty="0" smtClean="0"/>
              <a:t>Traditional “one workload, one box” approach to server provisioning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en-US" sz="1050" dirty="0" smtClean="0"/>
          </a:p>
          <a:p>
            <a:pPr lvl="1" eaLnBrk="1" hangingPunct="1">
              <a:defRPr/>
            </a:pPr>
            <a:r>
              <a:rPr lang="en-US" altLang="en-US" sz="1600" dirty="0" smtClean="0"/>
              <a:t>Leads to under-utilization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en-US" sz="1050" dirty="0" smtClean="0"/>
          </a:p>
          <a:p>
            <a:pPr lvl="1" eaLnBrk="1" hangingPunct="1">
              <a:defRPr/>
            </a:pPr>
            <a:r>
              <a:rPr lang="en-US" altLang="en-US" sz="1600" dirty="0" smtClean="0"/>
              <a:t>Most physical machines (PMs) operate at only about 5-15% of their total load capacity</a:t>
            </a:r>
          </a:p>
          <a:p>
            <a:pPr lvl="2" eaLnBrk="1" hangingPunct="1">
              <a:defRPr/>
            </a:pPr>
            <a:r>
              <a:rPr lang="en-US" altLang="en-US" sz="1400" dirty="0" smtClean="0"/>
              <a:t>i.e., most PMs are 85-95% </a:t>
            </a:r>
            <a:r>
              <a:rPr lang="en-US" altLang="en-US" sz="1400" i="1" dirty="0" smtClean="0"/>
              <a:t>under-utilized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en-US" sz="1050" dirty="0" smtClean="0"/>
          </a:p>
          <a:p>
            <a:pPr lvl="1" eaLnBrk="1" hangingPunct="1">
              <a:defRPr/>
            </a:pPr>
            <a:r>
              <a:rPr lang="en-US" altLang="en-US" sz="1600" dirty="0" smtClean="0"/>
              <a:t>Wasteful to deliver resources to under-utilized PMs</a:t>
            </a:r>
          </a:p>
          <a:p>
            <a:pPr lvl="2" eaLnBrk="1" hangingPunct="1">
              <a:defRPr/>
            </a:pPr>
            <a:r>
              <a:rPr lang="en-US" altLang="en-US" sz="1400" dirty="0" smtClean="0"/>
              <a:t>Power</a:t>
            </a:r>
          </a:p>
          <a:p>
            <a:pPr lvl="2" eaLnBrk="1" hangingPunct="1">
              <a:defRPr/>
            </a:pPr>
            <a:r>
              <a:rPr lang="en-US" altLang="en-US" sz="1400" dirty="0" smtClean="0"/>
              <a:t>Cooling</a:t>
            </a:r>
          </a:p>
          <a:p>
            <a:pPr lvl="2" eaLnBrk="1" hangingPunct="1">
              <a:defRPr/>
            </a:pPr>
            <a:r>
              <a:rPr lang="en-US" altLang="en-US" sz="1400" dirty="0" smtClean="0"/>
              <a:t>Network infrastructure</a:t>
            </a:r>
          </a:p>
          <a:p>
            <a:pPr lvl="2" eaLnBrk="1" hangingPunct="1">
              <a:defRPr/>
            </a:pPr>
            <a:r>
              <a:rPr lang="en-US" altLang="en-US" sz="1400" dirty="0" smtClean="0"/>
              <a:t>Storage infrastructure</a:t>
            </a:r>
          </a:p>
          <a:p>
            <a:pPr lvl="2" eaLnBrk="1" hangingPunct="1">
              <a:defRPr/>
            </a:pPr>
            <a:r>
              <a:rPr lang="en-US" altLang="en-US" sz="1400" dirty="0" smtClean="0"/>
              <a:t>Administrative overhead</a:t>
            </a:r>
          </a:p>
          <a:p>
            <a:pPr lvl="2" eaLnBrk="1" hangingPunct="1">
              <a:defRPr/>
            </a:pPr>
            <a:r>
              <a:rPr lang="en-US" altLang="en-US" sz="1400" dirty="0" smtClean="0"/>
              <a:t>Physical datacenter real estate</a:t>
            </a:r>
          </a:p>
          <a:p>
            <a:pPr eaLnBrk="1" hangingPunct="1">
              <a:defRPr/>
            </a:pPr>
            <a:endParaRPr lang="en-US" altLang="en-US" sz="1800" dirty="0" smtClean="0"/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381000" y="6172200"/>
            <a:ext cx="81534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800">
                <a:latin typeface="Verdana" pitchFamily="34" charset="0"/>
              </a:rPr>
              <a:t>Reference: http://www.vmware.com/solutions/consolidation/consolidate.html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460A9BF-F77B-4ABD-AA2D-650F8F447470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Introduction to Hadoop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1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1600" b="1" smtClean="0"/>
              <a:t>Physical Machines vs. Virtual Machines</a:t>
            </a:r>
          </a:p>
          <a:p>
            <a:pPr eaLnBrk="1" hangingPunct="1">
              <a:lnSpc>
                <a:spcPct val="80000"/>
              </a:lnSpc>
            </a:pPr>
            <a:endParaRPr lang="en-US" altLang="en-US" sz="16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smtClean="0"/>
              <a:t>Virtual Machines (VMs)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800" b="1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With virtualization technology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smtClean="0"/>
              <a:t>One PM can support more than 300 VMs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smtClean="0"/>
              <a:t>Translates to 10 or more applications running on one PM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smtClean="0"/>
              <a:t>Each VM represents a complete system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100" smtClean="0"/>
              <a:t>Processors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100" smtClean="0"/>
              <a:t>Memory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100" smtClean="0"/>
              <a:t>Networking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100" smtClean="0"/>
              <a:t>Storage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16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VMs run independently from underlying hardware and can even be migrated to other physical hardware in other geographies for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smtClean="0"/>
              <a:t>Energy savings (‘Follow the moon’)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smtClean="0"/>
              <a:t>Round-the-clock administrative support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smtClean="0"/>
              <a:t>Combating outages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16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VMs run most OSes, e.g. Windows, Linux</a:t>
            </a:r>
          </a:p>
          <a:p>
            <a:pPr eaLnBrk="1" hangingPunct="1">
              <a:lnSpc>
                <a:spcPct val="80000"/>
              </a:lnSpc>
            </a:pPr>
            <a:endParaRPr lang="en-US" altLang="en-US" sz="1600" smtClean="0"/>
          </a:p>
        </p:txBody>
      </p:sp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381000" y="6172200"/>
            <a:ext cx="81534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800">
                <a:latin typeface="Verdana" pitchFamily="34" charset="0"/>
              </a:rPr>
              <a:t>Reference: http://www.vmware.com/solutions/consolidation/consolidate.html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A5B7DEC-DB03-4FEB-9D61-944B09FE5D28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Introduction to Hadoop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1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1600" b="1" dirty="0" smtClean="0"/>
              <a:t>Physical Machines vs. Virtual Machines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400" b="1" dirty="0" smtClean="0"/>
          </a:p>
          <a:p>
            <a:pPr eaLnBrk="1" fontAlgn="t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/>
              <a:t>The Cloud</a:t>
            </a:r>
          </a:p>
          <a:p>
            <a:pPr eaLnBrk="1" fontAlgn="t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Manage the many hypervisors (one per server) that manage VMs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Elastic compute power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Elastic storage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Elastic IP addresses (user reserves IP addresses)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Ease of management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Suited to ‘soft’ realtime needs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400" dirty="0" smtClean="0"/>
              <a:t>E.g. web-based applications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Currently not suited to mission critical applications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Not inherently fault tolerant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400" dirty="0" smtClean="0"/>
              <a:t>Redundancy must be designed into application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Building block = Virtual Machine (VM)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D9F2879-30BA-455E-9829-6F19AE7572AA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Introduction to Hadoop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1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80000"/>
              </a:lnSpc>
            </a:pPr>
            <a:endParaRPr lang="en-US" altLang="en-US" sz="800" b="1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600" b="1" smtClean="0"/>
          </a:p>
          <a:p>
            <a:pPr marL="457200" indent="-457200" eaLnBrk="1" hangingPunct="1">
              <a:lnSpc>
                <a:spcPct val="80000"/>
              </a:lnSpc>
            </a:pPr>
            <a:endParaRPr lang="en-US" altLang="en-US" smtClean="0"/>
          </a:p>
          <a:p>
            <a:pPr marL="457200" indent="-457200" eaLnBrk="1" hangingPunct="1">
              <a:lnSpc>
                <a:spcPct val="80000"/>
              </a:lnSpc>
            </a:pPr>
            <a:endParaRPr lang="en-US" altLang="en-US" smtClean="0"/>
          </a:p>
          <a:p>
            <a:pPr marL="457200" indent="-457200" eaLnBrk="1" hangingPunct="1">
              <a:lnSpc>
                <a:spcPct val="80000"/>
              </a:lnSpc>
            </a:pPr>
            <a:endParaRPr lang="en-US" altLang="en-US" smtClean="0"/>
          </a:p>
          <a:p>
            <a:pPr marL="457200" indent="-457200"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i="1" smtClean="0"/>
              <a:t>Where does Hadoop fit?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0EAD363-6BFC-49A3-8150-D789115F6160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Introduction to Hadoop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1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001000" cy="4987925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1600" b="1" u="sng" smtClean="0"/>
              <a:t>Agenda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600" b="1" u="sng" smtClean="0"/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smtClean="0"/>
              <a:t>Course overview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smtClean="0"/>
              <a:t>Introduction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smtClean="0"/>
              <a:t>Background on Distributed and Parallel Compute Systems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smtClean="0"/>
              <a:t>Physical vs. Virtual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smtClean="0">
                <a:solidFill>
                  <a:srgbClr val="FF3300"/>
                </a:solidFill>
              </a:rPr>
              <a:t>What is Big Data?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400" smtClean="0"/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400" smtClean="0"/>
          </a:p>
          <a:p>
            <a:pPr marL="457200" indent="-457200" eaLnBrk="1" hangingPunct="1"/>
            <a:endParaRPr lang="en-US" altLang="en-US" sz="2000" smtClean="0"/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80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CE3E486-D4BD-4123-A223-86F2FB0261CE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Introduction to Hadoop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1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16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 dirty="0" smtClean="0"/>
              <a:t>				</a:t>
            </a:r>
            <a:r>
              <a:rPr lang="en-US" altLang="en-US" sz="1600" b="1" u="sng" dirty="0" smtClean="0">
                <a:solidFill>
                  <a:srgbClr val="0000CC"/>
                </a:solidFill>
              </a:rPr>
              <a:t>1990</a:t>
            </a:r>
            <a:r>
              <a:rPr lang="en-US" altLang="en-US" sz="1600" dirty="0" smtClean="0">
                <a:solidFill>
                  <a:srgbClr val="0000CC"/>
                </a:solidFill>
              </a:rPr>
              <a:t>			</a:t>
            </a:r>
            <a:r>
              <a:rPr lang="en-US" altLang="en-US" sz="1600" b="1" u="sng" dirty="0" smtClean="0">
                <a:solidFill>
                  <a:srgbClr val="0000CC"/>
                </a:solidFill>
              </a:rPr>
              <a:t>2011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1600" b="1" u="sng" dirty="0" smtClean="0">
              <a:solidFill>
                <a:srgbClr val="0000CC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400" b="1" dirty="0" smtClean="0"/>
              <a:t>Drive Capacity</a:t>
            </a:r>
            <a:r>
              <a:rPr lang="en-US" altLang="en-US" sz="1400" dirty="0" smtClean="0"/>
              <a:t>		1.4 GB	      * ~1000       =	1 TB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1400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400" b="1" dirty="0" smtClean="0"/>
              <a:t>Transfer Speed</a:t>
            </a:r>
            <a:r>
              <a:rPr lang="en-US" altLang="en-US" sz="1400" dirty="0" smtClean="0"/>
              <a:t>		4.4 MB/s	      * ~25           =	100 MB/s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1400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400" b="1" dirty="0" smtClean="0"/>
              <a:t>Whole Drive Read Time</a:t>
            </a:r>
            <a:r>
              <a:rPr lang="en-US" altLang="en-US" sz="1400" dirty="0" smtClean="0"/>
              <a:t>	5 minutes			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2.5 hours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1400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400" b="1" dirty="0" smtClean="0"/>
              <a:t>Whole Drive Write Time</a:t>
            </a:r>
            <a:r>
              <a:rPr lang="en-US" altLang="en-US" sz="1400" dirty="0" smtClean="0"/>
              <a:t>		</a:t>
            </a:r>
            <a:r>
              <a:rPr lang="en-US" altLang="en-US" sz="1400" i="1" dirty="0" smtClean="0"/>
              <a:t>Even Slower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1400" dirty="0" smtClean="0"/>
          </a:p>
        </p:txBody>
      </p:sp>
      <p:sp>
        <p:nvSpPr>
          <p:cNvPr id="23558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8229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700">
                <a:latin typeface="Verdana" pitchFamily="34" charset="0"/>
              </a:rPr>
              <a:t>Reference: Hadoop: The Definitive Guide, by Tom White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1919B51-EC4D-4B8B-9BCC-E9A8BA4B7FEE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Introduction to Hadoop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1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001000" cy="4987925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altLang="en-US" sz="1600" b="1" u="sng" dirty="0" smtClean="0"/>
              <a:t>Agenda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endParaRPr lang="en-US" altLang="en-US" sz="1600" b="1" u="sng" dirty="0" smtClean="0"/>
          </a:p>
          <a:p>
            <a:pPr marL="457200" indent="-457200" eaLnBrk="1" hangingPunct="1">
              <a:buFont typeface="Wingdings" pitchFamily="2" charset="2"/>
              <a:buAutoNum type="arabicPeriod"/>
              <a:defRPr/>
            </a:pPr>
            <a:r>
              <a:rPr lang="en-US" altLang="en-US" sz="1400" dirty="0" smtClean="0">
                <a:solidFill>
                  <a:srgbClr val="FF3300"/>
                </a:solidFill>
              </a:rPr>
              <a:t>Course overview</a:t>
            </a:r>
          </a:p>
          <a:p>
            <a:pPr marL="457200" indent="-457200" eaLnBrk="1" hangingPunct="1">
              <a:buFont typeface="Wingdings" pitchFamily="2" charset="2"/>
              <a:buAutoNum type="arabicPeriod"/>
              <a:defRPr/>
            </a:pPr>
            <a:r>
              <a:rPr lang="en-US" altLang="en-US" sz="1400" dirty="0" smtClean="0"/>
              <a:t>Distributed and Parallel Compute Systems</a:t>
            </a:r>
          </a:p>
          <a:p>
            <a:pPr marL="457200" indent="-457200" eaLnBrk="1" hangingPunct="1">
              <a:buFont typeface="Wingdings" pitchFamily="2" charset="2"/>
              <a:buAutoNum type="arabicPeriod"/>
              <a:defRPr/>
            </a:pPr>
            <a:r>
              <a:rPr lang="en-US" altLang="en-US" sz="1400" dirty="0" smtClean="0"/>
              <a:t>Physical vs. Virtual</a:t>
            </a:r>
          </a:p>
          <a:p>
            <a:pPr marL="457200" indent="-457200" eaLnBrk="1" hangingPunct="1">
              <a:buFont typeface="Wingdings" pitchFamily="2" charset="2"/>
              <a:buAutoNum type="arabicPeriod"/>
              <a:defRPr/>
            </a:pPr>
            <a:r>
              <a:rPr lang="en-US" altLang="en-US" sz="1400" dirty="0" smtClean="0"/>
              <a:t>What is Big Data?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en-US" sz="1400" dirty="0" smtClean="0"/>
          </a:p>
          <a:p>
            <a:pPr marL="457200" indent="-457200" eaLnBrk="1" hangingPunct="1">
              <a:buFont typeface="Wingdings" pitchFamily="2" charset="2"/>
              <a:buNone/>
              <a:defRPr/>
            </a:pPr>
            <a:endParaRPr lang="en-US" altLang="en-US" sz="1400" dirty="0" smtClean="0"/>
          </a:p>
          <a:p>
            <a:pPr marL="457200" indent="-457200" eaLnBrk="1" hangingPunct="1">
              <a:buFont typeface="Wingdings" pitchFamily="2" charset="2"/>
              <a:buNone/>
              <a:defRPr/>
            </a:pPr>
            <a:endParaRPr lang="en-US" altLang="en-US" sz="1400" dirty="0" smtClean="0"/>
          </a:p>
          <a:p>
            <a:pPr marL="457200" indent="-457200" eaLnBrk="1" hangingPunct="1">
              <a:defRPr/>
            </a:pPr>
            <a:endParaRPr lang="en-US" altLang="en-US" sz="2000" dirty="0" smtClean="0"/>
          </a:p>
          <a:p>
            <a:pPr marL="457200" indent="-457200" eaLnBrk="1" hangingPunct="1">
              <a:buFont typeface="Wingdings" pitchFamily="2" charset="2"/>
              <a:buNone/>
              <a:defRPr/>
            </a:pPr>
            <a:endParaRPr lang="en-US" altLang="en-US" sz="18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060EE4C-2A3D-44EF-BE09-91331C814376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Introduction to Hadoop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1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4987925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b="1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smtClean="0"/>
              <a:t>Compute challenges:</a:t>
            </a:r>
            <a:endParaRPr lang="en-US" altLang="en-US" sz="1600" b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6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6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i="1" smtClean="0">
                <a:latin typeface="Comic Sans MS" pitchFamily="66" charset="0"/>
              </a:rPr>
              <a:t>How can we process these vasts quantities of data?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600" i="1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i="1" smtClean="0">
                <a:latin typeface="Comic Sans MS" pitchFamily="66" charset="0"/>
              </a:rPr>
              <a:t>How can we do it in (near) realtime?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600" i="1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i="1" smtClean="0">
                <a:latin typeface="Comic Sans MS" pitchFamily="66" charset="0"/>
              </a:rPr>
              <a:t>How can we access the data in time to inform business decisions?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i="1" smtClean="0">
                <a:latin typeface="Comic Sans MS" pitchFamily="66" charset="0"/>
              </a:rPr>
              <a:t>When to advertise goods and services?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i="1" smtClean="0">
                <a:latin typeface="Comic Sans MS" pitchFamily="66" charset="0"/>
              </a:rPr>
              <a:t>Which ones to advertise?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i="1" smtClean="0">
                <a:latin typeface="Comic Sans MS" pitchFamily="66" charset="0"/>
              </a:rPr>
              <a:t>To which customer/potential buyer?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i="1" smtClean="0">
                <a:latin typeface="Comic Sans MS" pitchFamily="66" charset="0"/>
              </a:rPr>
              <a:t>How frequently?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i="1" smtClean="0"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4E341CC-B276-4153-B9F5-76C3A03E348E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Introduction to Hadoop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1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4987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60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smtClean="0"/>
              <a:t>Storage challenge: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60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b="1" i="1" smtClean="0">
              <a:latin typeface="Comic Sans MS" pitchFamily="66" charset="0"/>
            </a:endParaRP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b="1" i="1" smtClean="0">
              <a:latin typeface="Comic Sans MS" pitchFamily="66" charset="0"/>
            </a:endParaRP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i="1" smtClean="0">
                <a:latin typeface="Comic Sans MS" pitchFamily="66" charset="0"/>
              </a:rPr>
              <a:t>Where do you store a 1 petabyte file today?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48E5332-3979-4F2E-9250-94BA42CA936A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Homework</a:t>
            </a:r>
            <a:br>
              <a:rPr lang="en-US" altLang="en-US" sz="2000" dirty="0" smtClean="0"/>
            </a:br>
            <a:r>
              <a:rPr lang="en-US" altLang="en-US" sz="900" dirty="0" smtClean="0"/>
              <a:t>Class 1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  <a:defRPr/>
            </a:pPr>
            <a:endParaRPr lang="en-US" sz="1000" dirty="0" smtClean="0"/>
          </a:p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sz="1000" dirty="0" smtClean="0"/>
              <a:t>1. Please read in </a:t>
            </a:r>
            <a:r>
              <a:rPr lang="en-US" sz="1000" dirty="0" err="1" smtClean="0"/>
              <a:t>Hadoop</a:t>
            </a:r>
            <a:r>
              <a:rPr lang="en-US" sz="1000" dirty="0" smtClean="0"/>
              <a:t>: The Definitive Guide – </a:t>
            </a:r>
          </a:p>
          <a:p>
            <a:pPr marL="838200" lvl="1" indent="-381000" eaLnBrk="1" hangingPunct="1">
              <a:buFont typeface="Wingdings" pitchFamily="2" charset="2"/>
              <a:buNone/>
              <a:defRPr/>
            </a:pPr>
            <a:r>
              <a:rPr lang="en-US" sz="1000" dirty="0" smtClean="0"/>
              <a:t>- Chapter 1: Skip bottom of p.13 through most of p.15 – pickup at ‘Compatibility’.</a:t>
            </a:r>
          </a:p>
          <a:p>
            <a:pPr marL="838200" lvl="1" indent="-381000" eaLnBrk="1" hangingPunct="1">
              <a:buFont typeface="Wingdings" pitchFamily="2" charset="2"/>
              <a:buNone/>
              <a:defRPr/>
            </a:pPr>
            <a:r>
              <a:rPr lang="en-US" sz="1000" dirty="0" smtClean="0"/>
              <a:t>- Chapter 2: Skip middle of p.27 through top half of p.30 – pickup at ‘Scaling Out’.  </a:t>
            </a:r>
          </a:p>
          <a:p>
            <a:pPr marL="838200" lvl="1" indent="-381000" eaLnBrk="1" hangingPunct="1">
              <a:buFont typeface="Wingdings" pitchFamily="2" charset="2"/>
              <a:buNone/>
              <a:defRPr/>
            </a:pPr>
            <a:r>
              <a:rPr lang="en-US" sz="1000" dirty="0" smtClean="0"/>
              <a:t>   If you program in Java, skip middle of p.36 through p.42, otherwise, read about your language of choice.</a:t>
            </a:r>
          </a:p>
          <a:p>
            <a:pPr marL="838200" lvl="1" indent="-381000" eaLnBrk="1" hangingPunct="1">
              <a:buFont typeface="Wingdings" pitchFamily="2" charset="2"/>
              <a:buNone/>
              <a:defRPr/>
            </a:pPr>
            <a:r>
              <a:rPr lang="en-US" sz="1000" dirty="0" smtClean="0"/>
              <a:t>- Chapter 3: Stop at middle of p.47, read p. 69, read p.72-middle of p.74.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endParaRPr lang="en-US" sz="1000" dirty="0" smtClean="0"/>
          </a:p>
          <a:p>
            <a:pPr marL="457200" indent="-457200" eaLnBrk="1" hangingPunct="1">
              <a:buFont typeface="Wingdings" pitchFamily="2" charset="2"/>
              <a:buNone/>
              <a:defRPr/>
            </a:pPr>
            <a:endParaRPr lang="en-US" sz="1000" dirty="0" smtClean="0"/>
          </a:p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sz="1000" dirty="0" smtClean="0"/>
              <a:t>2. Please read “</a:t>
            </a:r>
            <a:r>
              <a:rPr lang="en-US" sz="1000" dirty="0" err="1" smtClean="0"/>
              <a:t>MapReduce</a:t>
            </a:r>
            <a:r>
              <a:rPr lang="en-US" sz="1000" dirty="0" smtClean="0"/>
              <a:t>: Simplified Data Processing on Large Clusters”, Dean and </a:t>
            </a:r>
            <a:r>
              <a:rPr lang="en-US" sz="1000" dirty="0" err="1" smtClean="0"/>
              <a:t>Ghemawat</a:t>
            </a:r>
            <a:r>
              <a:rPr lang="en-US" sz="1000" dirty="0" smtClean="0"/>
              <a:t>, OSDI 2004. </a:t>
            </a:r>
            <a:r>
              <a:rPr lang="en-US" sz="1000" dirty="0" smtClean="0">
                <a:solidFill>
                  <a:srgbClr val="6600CC"/>
                </a:solidFill>
              </a:rPr>
              <a:t>http://static.usenix.org/event/osdi04/tech/full_papers/dean/dean.pdf  </a:t>
            </a:r>
          </a:p>
          <a:p>
            <a:pPr marL="838200" lvl="1" indent="-381000" eaLnBrk="1" hangingPunct="1">
              <a:buFont typeface="Wingdings" pitchFamily="2" charset="2"/>
              <a:buNone/>
              <a:defRPr/>
            </a:pPr>
            <a:r>
              <a:rPr lang="en-US" sz="1000" dirty="0" smtClean="0"/>
              <a:t>- Sections 5, 6, 7 are optional.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r>
              <a:rPr lang="en-US" sz="1000" dirty="0" smtClean="0"/>
              <a:t>- Please write a brief summary of this paper – one paragraph.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endParaRPr lang="en-US" sz="1000" dirty="0" smtClean="0"/>
          </a:p>
          <a:p>
            <a:pPr marL="457200" indent="-457200" eaLnBrk="1" hangingPunct="1">
              <a:buFont typeface="Wingdings" pitchFamily="2" charset="2"/>
              <a:buNone/>
              <a:defRPr/>
            </a:pPr>
            <a:endParaRPr lang="en-US" sz="1000" dirty="0" smtClean="0"/>
          </a:p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sz="1000" dirty="0" smtClean="0"/>
              <a:t>3. You will require access to a Hadoop system in order to complete the homework assignments for this class. 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sz="1000" dirty="0"/>
              <a:t> </a:t>
            </a:r>
            <a:r>
              <a:rPr lang="en-US" sz="1000" dirty="0" smtClean="0"/>
              <a:t>   Choose one of these options: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endParaRPr lang="en-US" sz="1000" dirty="0" smtClean="0"/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dirty="0" smtClean="0"/>
              <a:t>a. </a:t>
            </a:r>
            <a:r>
              <a:rPr lang="en-US" sz="1000" b="1" i="1" dirty="0" smtClean="0">
                <a:solidFill>
                  <a:srgbClr val="FF0000"/>
                </a:solidFill>
              </a:rPr>
              <a:t>Easiest</a:t>
            </a:r>
            <a:r>
              <a:rPr lang="en-US" sz="1000" dirty="0" smtClean="0"/>
              <a:t>: </a:t>
            </a:r>
            <a:r>
              <a:rPr lang="en-US" altLang="en-US" sz="1000" dirty="0" smtClean="0"/>
              <a:t> In NYU Classes, under Resources for this class, I have placed a link to the download page for Cloudera’s Quickstart VM.</a:t>
            </a:r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000" dirty="0" smtClean="0"/>
              <a:t>    Everything you need in order to complete the Hadoop homework assignments is already installed in the VM. </a:t>
            </a:r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000" dirty="0"/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000" dirty="0" smtClean="0"/>
              <a:t>    Download from here:</a:t>
            </a:r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000" dirty="0" smtClean="0"/>
              <a:t>    http</a:t>
            </a:r>
            <a:r>
              <a:rPr lang="en-US" altLang="en-US" sz="1000" dirty="0"/>
              <a:t>://www.cloudera.com/content/cloudera-content/cloudera-docs/DemoVMs/Cloudera-QuickStart-VM/cloudera_quickstart_vm.html</a:t>
            </a:r>
            <a:endParaRPr lang="en-US" altLang="en-US" sz="1000" dirty="0" smtClean="0"/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000" dirty="0">
              <a:solidFill>
                <a:srgbClr val="FF0000"/>
              </a:solidFill>
            </a:endParaRPr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dirty="0" smtClean="0"/>
              <a:t>b. </a:t>
            </a:r>
            <a:r>
              <a:rPr lang="en-US" sz="1000" dirty="0"/>
              <a:t>I</a:t>
            </a:r>
            <a:r>
              <a:rPr lang="en-US" sz="1000" dirty="0" smtClean="0"/>
              <a:t>nstall Hadoop in standalone mode or pseudo-distributed mode on your Mac or on a Linux box/VM.</a:t>
            </a:r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000" b="1" dirty="0"/>
              <a:t> </a:t>
            </a:r>
            <a:r>
              <a:rPr lang="en-US" sz="1000" b="1" dirty="0" smtClean="0"/>
              <a:t>   Please see  final slide of this deck for detailed installation instructions.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endParaRPr lang="en-US" sz="1000" b="1" dirty="0"/>
          </a:p>
          <a:p>
            <a:pPr marL="457200" indent="-457200" eaLnBrk="1" hangingPunct="1">
              <a:buFont typeface="Wingdings" pitchFamily="2" charset="2"/>
              <a:buNone/>
              <a:defRPr/>
            </a:pPr>
            <a:endParaRPr lang="en-US" sz="1050" dirty="0"/>
          </a:p>
          <a:p>
            <a:pPr marL="838200" lvl="1" indent="-381000" eaLnBrk="1" hangingPunct="1">
              <a:buFont typeface="Wingdings" pitchFamily="2" charset="2"/>
              <a:buNone/>
              <a:defRPr/>
            </a:pPr>
            <a:endParaRPr lang="en-US" sz="1200" b="1" i="1" dirty="0" smtClean="0">
              <a:solidFill>
                <a:srgbClr val="7402CA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E1A81FE-494F-44C7-8359-5C233BF4FAE3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Homework</a:t>
            </a:r>
            <a:br>
              <a:rPr lang="en-US" altLang="en-US" sz="2000" dirty="0" smtClean="0"/>
            </a:br>
            <a:r>
              <a:rPr lang="en-US" altLang="en-US" sz="900" dirty="0" smtClean="0"/>
              <a:t>Class 1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  <a:defRPr/>
            </a:pPr>
            <a:endParaRPr lang="en-US" sz="1050" dirty="0" smtClean="0"/>
          </a:p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lang="en-US" sz="1050" dirty="0" smtClean="0"/>
              <a:t>4</a:t>
            </a:r>
            <a:r>
              <a:rPr lang="en-US" sz="1050" dirty="0"/>
              <a:t>. Run the simple MapReduce example in the book – it’s the weather dataset example which is part of your reading assignment</a:t>
            </a:r>
            <a:r>
              <a:rPr lang="en-US" sz="1050" dirty="0" smtClean="0"/>
              <a:t>.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05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050" dirty="0" smtClean="0"/>
              <a:t>            Detailed homework instructions: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05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050" dirty="0" smtClean="0"/>
              <a:t>	a. Try out the Hadoop HDFS commands, you will need this to do the assignment. 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050" dirty="0"/>
              <a:t>	 </a:t>
            </a:r>
            <a:r>
              <a:rPr lang="en-US" altLang="en-US" sz="1050" dirty="0" smtClean="0"/>
              <a:t>    See this link, it’s a </a:t>
            </a:r>
            <a:r>
              <a:rPr lang="en-US" altLang="en-US" sz="1050" dirty="0"/>
              <a:t>great reference: </a:t>
            </a:r>
            <a:r>
              <a:rPr lang="en-US" altLang="en-US" sz="1050" dirty="0" smtClean="0"/>
              <a:t>http</a:t>
            </a:r>
            <a:r>
              <a:rPr lang="en-US" altLang="en-US" sz="1050" dirty="0"/>
              <a:t>://</a:t>
            </a:r>
            <a:r>
              <a:rPr lang="en-US" altLang="en-US" sz="1050" dirty="0" smtClean="0"/>
              <a:t>hadoop.apache.org/docs/r0.19.1/hdfs_shell.html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05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050" dirty="0"/>
              <a:t> </a:t>
            </a:r>
            <a:r>
              <a:rPr lang="en-US" altLang="en-US" sz="1050" dirty="0" smtClean="0"/>
              <a:t>                        Try this: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050" dirty="0"/>
              <a:t>	</a:t>
            </a:r>
            <a:r>
              <a:rPr lang="en-US" altLang="en-US" sz="1050" dirty="0" smtClean="0"/>
              <a:t>	hadoop fs -</a:t>
            </a:r>
            <a:r>
              <a:rPr lang="en-US" altLang="en-US" sz="1050" dirty="0" err="1" smtClean="0"/>
              <a:t>ls</a:t>
            </a:r>
            <a:r>
              <a:rPr lang="en-US" altLang="en-US" sz="1050" dirty="0" smtClean="0"/>
              <a:t> /                            -- To see the contents of the top-level directory in HDFS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050" dirty="0"/>
              <a:t> </a:t>
            </a:r>
            <a:r>
              <a:rPr lang="en-US" altLang="en-US" sz="1050" dirty="0" smtClean="0"/>
              <a:t>                        hadoop fs –</a:t>
            </a:r>
            <a:r>
              <a:rPr lang="en-US" altLang="en-US" sz="1050" dirty="0" err="1" smtClean="0"/>
              <a:t>ls</a:t>
            </a:r>
            <a:r>
              <a:rPr lang="en-US" altLang="en-US" sz="1050" dirty="0" smtClean="0"/>
              <a:t>                             -- To see the contents of your user directory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050" dirty="0"/>
              <a:t> </a:t>
            </a:r>
            <a:r>
              <a:rPr lang="en-US" altLang="en-US" sz="1050" dirty="0" smtClean="0"/>
              <a:t>                        hadoop fs –mkdir </a:t>
            </a:r>
            <a:r>
              <a:rPr lang="en-US" altLang="en-US" sz="1050" dirty="0" err="1" smtClean="0"/>
              <a:t>myNewDir</a:t>
            </a:r>
            <a:r>
              <a:rPr lang="en-US" altLang="en-US" sz="1050" dirty="0" smtClean="0"/>
              <a:t>     -- To create a new directory named ‘</a:t>
            </a:r>
            <a:r>
              <a:rPr lang="en-US" altLang="en-US" sz="1050" dirty="0" err="1" smtClean="0"/>
              <a:t>myNewDir</a:t>
            </a:r>
            <a:r>
              <a:rPr lang="en-US" altLang="en-US" sz="1050" dirty="0" smtClean="0"/>
              <a:t>’ in your user directory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050" dirty="0"/>
              <a:t> </a:t>
            </a:r>
            <a:r>
              <a:rPr lang="en-US" altLang="en-US" sz="1050" dirty="0" smtClean="0"/>
              <a:t>                        hadoop fs –</a:t>
            </a:r>
            <a:r>
              <a:rPr lang="en-US" altLang="en-US" sz="1050" dirty="0" err="1" smtClean="0"/>
              <a:t>ls</a:t>
            </a:r>
            <a:r>
              <a:rPr lang="en-US" altLang="en-US" sz="1050" dirty="0" smtClean="0"/>
              <a:t>                             -- To verify that you now have a directory called ‘</a:t>
            </a:r>
            <a:r>
              <a:rPr lang="en-US" altLang="en-US" sz="1050" dirty="0" err="1" smtClean="0"/>
              <a:t>myNewDir</a:t>
            </a:r>
            <a:r>
              <a:rPr lang="en-US" altLang="en-US" sz="1050" dirty="0" smtClean="0"/>
              <a:t>’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050" dirty="0"/>
              <a:t> </a:t>
            </a:r>
            <a:r>
              <a:rPr lang="en-US" altLang="en-US" sz="1050" dirty="0" smtClean="0"/>
              <a:t>                        hadoop fs –rm –r </a:t>
            </a:r>
            <a:r>
              <a:rPr lang="en-US" altLang="en-US" sz="1050" dirty="0" err="1" smtClean="0"/>
              <a:t>myNewDir</a:t>
            </a:r>
            <a:r>
              <a:rPr lang="en-US" altLang="en-US" sz="1050" dirty="0" smtClean="0"/>
              <a:t>     -- To remove directory ‘</a:t>
            </a:r>
            <a:r>
              <a:rPr lang="en-US" altLang="en-US" sz="1050" dirty="0" err="1" smtClean="0"/>
              <a:t>myNewDir</a:t>
            </a:r>
            <a:r>
              <a:rPr lang="en-US" altLang="en-US" sz="1050" dirty="0" smtClean="0"/>
              <a:t>’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050" dirty="0" smtClean="0"/>
              <a:t>		hadoop </a:t>
            </a:r>
            <a:r>
              <a:rPr lang="en-US" altLang="en-US" sz="1050" dirty="0"/>
              <a:t>fs –</a:t>
            </a:r>
            <a:r>
              <a:rPr lang="en-US" altLang="en-US" sz="1050" dirty="0" err="1"/>
              <a:t>ls</a:t>
            </a:r>
            <a:r>
              <a:rPr lang="en-US" altLang="en-US" sz="1050" dirty="0"/>
              <a:t>                             -- To verify that you </a:t>
            </a:r>
            <a:r>
              <a:rPr lang="en-US" altLang="en-US" sz="1050" dirty="0" smtClean="0"/>
              <a:t>have successfully removed the directory </a:t>
            </a:r>
            <a:r>
              <a:rPr lang="en-US" altLang="en-US" sz="1050" dirty="0"/>
              <a:t>called ‘</a:t>
            </a:r>
            <a:r>
              <a:rPr lang="en-US" altLang="en-US" sz="1050" dirty="0" err="1"/>
              <a:t>myNewDir</a:t>
            </a:r>
            <a:r>
              <a:rPr lang="en-US" altLang="en-US" sz="1050" dirty="0"/>
              <a:t>’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050" dirty="0"/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050" dirty="0"/>
              <a:t>b</a:t>
            </a:r>
            <a:r>
              <a:rPr lang="en-US" altLang="en-US" sz="1050" dirty="0" smtClean="0"/>
              <a:t>. Read pp.17-27. </a:t>
            </a:r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050" dirty="0" smtClean="0"/>
              <a:t>    The MapReduce program that I would like you to run is in the book in Example 2-3, 2-4, and 2-5 (pp.22-24) - you don't have to write your own program, just use the book example. </a:t>
            </a:r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050" dirty="0" smtClean="0"/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050" dirty="0" smtClean="0"/>
              <a:t>    The weather dataset can be the same small dataset used in the book example (just 5 lines in a file is enough).</a:t>
            </a:r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050" dirty="0" smtClean="0"/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050" dirty="0"/>
              <a:t>c</a:t>
            </a:r>
            <a:r>
              <a:rPr lang="en-US" altLang="en-US" sz="1050" dirty="0" smtClean="0"/>
              <a:t>. Type in the program and input the data as shown in Example 2-3, 2-4, and 2-5 in the book, run your program.</a:t>
            </a:r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050" dirty="0"/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050" dirty="0"/>
              <a:t>d</a:t>
            </a:r>
            <a:r>
              <a:rPr lang="en-US" altLang="en-US" sz="1050" dirty="0" smtClean="0"/>
              <a:t>. </a:t>
            </a:r>
            <a:r>
              <a:rPr lang="en-US" sz="1050" dirty="0" smtClean="0"/>
              <a:t>Upload homework </a:t>
            </a:r>
            <a:r>
              <a:rPr lang="en-US" sz="1050" dirty="0"/>
              <a:t>to NYU Classes. To receive full credit, please hand in all of the following items by Class </a:t>
            </a:r>
            <a:r>
              <a:rPr lang="en-US" sz="1050" dirty="0" smtClean="0"/>
              <a:t>2:</a:t>
            </a:r>
            <a:endParaRPr lang="en-US" sz="1050" dirty="0"/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r>
              <a:rPr lang="en-US" sz="1050" dirty="0"/>
              <a:t>     - Y</a:t>
            </a:r>
            <a:r>
              <a:rPr lang="en-US" sz="1050" dirty="0" smtClean="0"/>
              <a:t>our </a:t>
            </a:r>
            <a:r>
              <a:rPr lang="en-US" sz="1050" dirty="0"/>
              <a:t>program, small sample input, and job output (similar to the output in section ‘A Test Run’ on pp.25-26)</a:t>
            </a:r>
          </a:p>
          <a:p>
            <a:pPr marL="838200" lvl="1" indent="-381000" eaLnBrk="1" hangingPunct="1">
              <a:buFont typeface="Wingdings" pitchFamily="2" charset="2"/>
              <a:buNone/>
              <a:defRPr/>
            </a:pPr>
            <a:r>
              <a:rPr lang="en-US" sz="1050" dirty="0"/>
              <a:t>     - Evidence that the program ran successfully (e.g. screen shots or output log)</a:t>
            </a:r>
          </a:p>
          <a:p>
            <a:pPr marL="838200" lvl="1" indent="-381000" eaLnBrk="1" hangingPunct="1">
              <a:buFont typeface="Wingdings" pitchFamily="2" charset="2"/>
              <a:buNone/>
              <a:defRPr/>
            </a:pPr>
            <a:r>
              <a:rPr lang="en-US" sz="1050" dirty="0"/>
              <a:t>     - Evidence that the correct output is </a:t>
            </a:r>
            <a:r>
              <a:rPr lang="en-US" sz="1050" dirty="0" smtClean="0"/>
              <a:t>obtained</a:t>
            </a:r>
            <a:endParaRPr lang="en-US" altLang="en-US" sz="1050" dirty="0" smtClean="0"/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050" dirty="0" smtClean="0"/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050" dirty="0"/>
              <a:t>e</a:t>
            </a:r>
            <a:r>
              <a:rPr lang="en-US" altLang="en-US" sz="1050" dirty="0" smtClean="0"/>
              <a:t>. Please email me or one of our class TAs if you experience any difficulties.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3DFB176-F90E-461F-8ED5-495317933FB3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Homework</a:t>
            </a:r>
            <a:br>
              <a:rPr lang="en-US" altLang="en-US" sz="2000" dirty="0" smtClean="0"/>
            </a:br>
            <a:r>
              <a:rPr lang="en-US" altLang="en-US" sz="900" dirty="0" smtClean="0"/>
              <a:t>Class 1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marL="457200" indent="-457200" algn="ct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400" b="1" u="sng" dirty="0" smtClean="0"/>
          </a:p>
          <a:p>
            <a:pPr marL="457200" indent="-457200" algn="ct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400" b="1" u="sng" dirty="0" smtClean="0"/>
              <a:t>Optional: Instructions for Installing Hadoop on your Mac or on a Linux Box/VM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10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10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100" dirty="0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200" b="1" dirty="0" smtClean="0"/>
              <a:t>Important: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200" b="1" dirty="0" smtClean="0"/>
              <a:t>    * Please do not install Hadoop in Windows – use a Linux VM or CIMS Linux system.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200" b="1" dirty="0" smtClean="0"/>
              <a:t>    * This is not the recommended approach, it is less time consuming to use Cloudera’s Quickstart VM.</a:t>
            </a: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endParaRPr lang="en-US" altLang="en-US" sz="1200" b="1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200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200" dirty="0" smtClean="0"/>
              <a:t>If you decide to install Hadoop yourself instead of using the Cloudera Quickstart VM, here are the instructions: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200" dirty="0" smtClean="0"/>
              <a:t>             </a:t>
            </a:r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200" dirty="0" smtClean="0"/>
              <a:t>1. Install Hadoop in Standalone mode or in pseudo-distributed mode using the instructions in Appendix A, </a:t>
            </a:r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200" dirty="0" smtClean="0"/>
              <a:t>    pp.617-619.</a:t>
            </a:r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200" dirty="0" smtClean="0"/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200" dirty="0" smtClean="0"/>
              <a:t>    You’ll need to download  the newest version of the Hadoop tar file:</a:t>
            </a:r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200" dirty="0" smtClean="0"/>
              <a:t>    </a:t>
            </a:r>
            <a:r>
              <a:rPr lang="en-US" altLang="en-US" sz="1200" dirty="0" smtClean="0">
                <a:hlinkClick r:id="rId2"/>
              </a:rPr>
              <a:t>http://mirror.olnevhost.net/pub/apache/hadoop/common/hadoop-1.2.1</a:t>
            </a:r>
            <a:r>
              <a:rPr lang="en-US" altLang="en-US" sz="1200" dirty="0" smtClean="0"/>
              <a:t> </a:t>
            </a:r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200" dirty="0" smtClean="0"/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200" dirty="0" smtClean="0"/>
              <a:t>    You will need to have Java installed  too. </a:t>
            </a:r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200" dirty="0" smtClean="0"/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200" dirty="0" smtClean="0"/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200" dirty="0" smtClean="0"/>
              <a:t>2. Follow the instructions in the Configuration section on p.618 of the Hadoop book to configure Hadoop.</a:t>
            </a:r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200" dirty="0" smtClean="0"/>
              <a:t>    If you run Hadoop in Standalone mode, configuration is minimal.</a:t>
            </a:r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2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404A414-F14B-48D0-959B-6E4FF09B75C2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Course Description</a:t>
            </a:r>
            <a:endParaRPr lang="en-US" altLang="en-US" sz="800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2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200" b="1" dirty="0" smtClean="0"/>
              <a:t>Lecturer:</a:t>
            </a:r>
            <a:r>
              <a:rPr lang="en-US" altLang="en-US" sz="1200" dirty="0"/>
              <a:t>	</a:t>
            </a:r>
            <a:r>
              <a:rPr lang="en-US" altLang="en-US" sz="1200" dirty="0" smtClean="0"/>
              <a:t>	Suzanne McIntosh, mcintosh@cs.nyu.edu</a:t>
            </a:r>
            <a:endParaRPr lang="en-US" altLang="en-US" sz="12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200" b="1" dirty="0" smtClean="0"/>
              <a:t>Office Hours:</a:t>
            </a:r>
            <a:r>
              <a:rPr lang="en-US" altLang="en-US" sz="1200" dirty="0"/>
              <a:t>	</a:t>
            </a:r>
            <a:r>
              <a:rPr lang="en-US" altLang="en-US" sz="1200" dirty="0" smtClean="0"/>
              <a:t>Weekday evenings by appointment, and after class</a:t>
            </a:r>
            <a:endParaRPr lang="en-US" altLang="en-US" sz="12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200" b="1" dirty="0" smtClean="0"/>
              <a:t>Semester:</a:t>
            </a:r>
            <a:r>
              <a:rPr lang="en-US" altLang="en-US" sz="1200" dirty="0"/>
              <a:t>	</a:t>
            </a:r>
            <a:r>
              <a:rPr lang="en-US" altLang="en-US" sz="1200" dirty="0" smtClean="0"/>
              <a:t>	Fall 2014</a:t>
            </a:r>
            <a:endParaRPr lang="en-US" altLang="en-US" sz="12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200" b="1" dirty="0" smtClean="0"/>
              <a:t>Room:		</a:t>
            </a:r>
            <a:r>
              <a:rPr lang="en-US" altLang="en-US" sz="1200" dirty="0" smtClean="0"/>
              <a:t>WWH 1302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200" b="1" dirty="0" smtClean="0"/>
              <a:t>Day and Time:</a:t>
            </a:r>
            <a:r>
              <a:rPr lang="en-US" altLang="en-US" sz="1200" dirty="0"/>
              <a:t>	</a:t>
            </a:r>
            <a:r>
              <a:rPr lang="en-US" altLang="en-US" sz="1200" dirty="0" smtClean="0"/>
              <a:t>Thursday 7:10-9:00 pm EST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200" b="1" dirty="0"/>
              <a:t>Teaching </a:t>
            </a:r>
            <a:r>
              <a:rPr lang="en-US" sz="1200" b="1" dirty="0" smtClean="0"/>
              <a:t>Assistants:</a:t>
            </a:r>
            <a:r>
              <a:rPr lang="en-US" sz="1200" b="1" dirty="0"/>
              <a:t>	</a:t>
            </a:r>
            <a:r>
              <a:rPr lang="en-US" sz="1200" dirty="0" err="1" smtClean="0"/>
              <a:t>Vangie</a:t>
            </a:r>
            <a:r>
              <a:rPr lang="en-US" sz="1200" dirty="0" smtClean="0"/>
              <a:t> </a:t>
            </a:r>
            <a:r>
              <a:rPr lang="en-US" sz="1200" dirty="0" err="1" smtClean="0"/>
              <a:t>Shue</a:t>
            </a:r>
            <a:r>
              <a:rPr lang="en-US" sz="1200" dirty="0" smtClean="0"/>
              <a:t>, vds229@nyu.edu  and  </a:t>
            </a:r>
            <a:r>
              <a:rPr lang="en-US" sz="1200" dirty="0" err="1" smtClean="0"/>
              <a:t>Aashutosh</a:t>
            </a:r>
            <a:r>
              <a:rPr lang="en-US" sz="1200" dirty="0" smtClean="0"/>
              <a:t> Trivedi, aut204@nyu.edu</a:t>
            </a:r>
            <a:endParaRPr lang="en-US" sz="1200" u="sng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2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2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200" b="1" dirty="0" smtClean="0"/>
              <a:t>Prerequisites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200" dirty="0" smtClean="0"/>
              <a:t>	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200" dirty="0" smtClean="0"/>
              <a:t>Graduate or undergraduate courses in: Operating Systems, networks, data structures, and algorithms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200" dirty="0" smtClean="0"/>
              <a:t>Ability to program in C/C++, Java, or Python for assignments and final project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200" dirty="0" smtClean="0"/>
              <a:t>A familiarity with databases will be useful, but is not required</a:t>
            </a:r>
            <a:endParaRPr lang="en-US" altLang="en-US" sz="12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200" dirty="0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200" b="1" dirty="0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200" b="1" dirty="0" smtClean="0"/>
              <a:t>Description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2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200" dirty="0" smtClean="0"/>
              <a:t>	This course will introduce technologies at the foundation of the Big Data movement that have facilitated scalable management of vast quantities of data collected through </a:t>
            </a:r>
            <a:r>
              <a:rPr lang="en-US" altLang="en-US" sz="1200" dirty="0" err="1" smtClean="0"/>
              <a:t>realtime</a:t>
            </a:r>
            <a:r>
              <a:rPr lang="en-US" altLang="en-US" sz="1200" dirty="0" smtClean="0"/>
              <a:t> and near </a:t>
            </a:r>
            <a:r>
              <a:rPr lang="en-US" altLang="en-US" sz="1200" dirty="0" err="1" smtClean="0"/>
              <a:t>realtime</a:t>
            </a:r>
            <a:r>
              <a:rPr lang="en-US" altLang="en-US" sz="1200" dirty="0" smtClean="0"/>
              <a:t> sensing. We will also explore the tools enabling the acquisition of near </a:t>
            </a:r>
            <a:r>
              <a:rPr lang="en-US" altLang="en-US" sz="1200" dirty="0" err="1" smtClean="0"/>
              <a:t>realtime</a:t>
            </a:r>
            <a:r>
              <a:rPr lang="en-US" altLang="en-US" sz="1200" dirty="0" smtClean="0"/>
              <a:t> data in the social domain, the fusion of those data when in flight and at rest, and their meaningful representation in graphical visualizations.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2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200" dirty="0" smtClean="0"/>
              <a:t>	Students are required to complete weekly reading and/or programming assignments and demonstrate mastery of course topics by developing and demonstrating a software project of their choosing. Class time will be set aside for project proposal and final demo.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44613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62B2AA1-36BD-4A46-B82D-5A426B716A83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Course Description </a:t>
            </a:r>
            <a:r>
              <a:rPr lang="en-US" altLang="en-US" sz="1200" dirty="0" smtClean="0"/>
              <a:t>(continued)</a:t>
            </a:r>
            <a:endParaRPr lang="en-US" altLang="en-US" sz="800" dirty="0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87630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0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400" b="1" dirty="0" smtClean="0"/>
              <a:t>Texts  </a:t>
            </a:r>
            <a:endParaRPr lang="en-US" altLang="en-US" sz="12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400" b="1" dirty="0" smtClean="0"/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en-US" sz="1200" dirty="0" smtClean="0"/>
              <a:t>Hadoop: The Definitive Guide, by Tom White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en-US" sz="1200" dirty="0" smtClean="0"/>
              <a:t>Hadoop Operations by Eric </a:t>
            </a:r>
            <a:r>
              <a:rPr lang="en-US" altLang="en-US" sz="1200" dirty="0" err="1" smtClean="0"/>
              <a:t>Sammer</a:t>
            </a:r>
            <a:r>
              <a:rPr lang="en-US" altLang="en-US" sz="1200" dirty="0" smtClean="0"/>
              <a:t>  (optional)</a:t>
            </a:r>
          </a:p>
          <a:p>
            <a:pPr lvl="1" eaLnBrk="1" hangingPunct="1">
              <a:lnSpc>
                <a:spcPct val="150000"/>
              </a:lnSpc>
              <a:buNone/>
              <a:defRPr/>
            </a:pPr>
            <a:r>
              <a:rPr lang="en-US" altLang="en-US" sz="1200" dirty="0" smtClean="0"/>
              <a:t>Programming Hive, by </a:t>
            </a:r>
            <a:r>
              <a:rPr lang="en-US" altLang="en-US" sz="1200" dirty="0" err="1" smtClean="0"/>
              <a:t>Capriolo</a:t>
            </a:r>
            <a:r>
              <a:rPr lang="en-US" altLang="en-US" sz="1200" dirty="0" smtClean="0"/>
              <a:t>, </a:t>
            </a:r>
            <a:r>
              <a:rPr lang="en-US" altLang="en-US" sz="1200" dirty="0" err="1" smtClean="0"/>
              <a:t>Wampler</a:t>
            </a:r>
            <a:r>
              <a:rPr lang="en-US" altLang="en-US" sz="1200" dirty="0" smtClean="0"/>
              <a:t>, and </a:t>
            </a:r>
            <a:r>
              <a:rPr lang="en-US" altLang="en-US" sz="1200" dirty="0" err="1" smtClean="0"/>
              <a:t>Rutherglen</a:t>
            </a:r>
            <a:r>
              <a:rPr lang="en-US" altLang="en-US" sz="1200" dirty="0" smtClean="0"/>
              <a:t>  (optional)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en-US" sz="1200" dirty="0" smtClean="0"/>
              <a:t>Programming Pig, by Alan Gates  (optional)</a:t>
            </a:r>
            <a:endParaRPr lang="en-US" altLang="en-US" sz="12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2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700" b="1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400" b="1" dirty="0" smtClean="0"/>
              <a:t>Tools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4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200" dirty="0"/>
              <a:t>         Cloudera Distribution for Apache Hadoop (CDH) – Fully configured </a:t>
            </a:r>
            <a:r>
              <a:rPr lang="en-US" sz="1200" dirty="0" err="1"/>
              <a:t>QuickStart</a:t>
            </a:r>
            <a:r>
              <a:rPr lang="en-US" sz="1200" dirty="0"/>
              <a:t> VM is available at</a:t>
            </a:r>
            <a:r>
              <a:rPr lang="en-US" sz="1200" dirty="0" smtClean="0"/>
              <a:t>:</a:t>
            </a:r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sz="1100" u="sng" dirty="0" smtClean="0"/>
              <a:t>http</a:t>
            </a:r>
            <a:r>
              <a:rPr lang="en-US" sz="1100" u="sng" dirty="0"/>
              <a:t>://www.cloudera.com/content/support/en/downloads/download-components/download-products.html?productID=F6mO278Rvo</a:t>
            </a:r>
            <a:endParaRPr lang="en-US" sz="11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4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7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400" b="1" dirty="0" smtClean="0"/>
              <a:t>Grading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4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200" dirty="0" smtClean="0"/>
              <a:t> 	Grades are based on the following approximate weighting: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200" dirty="0" smtClean="0"/>
          </a:p>
        </p:txBody>
      </p:sp>
      <p:graphicFrame>
        <p:nvGraphicFramePr>
          <p:cNvPr id="358569" name="Group 16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61941969"/>
              </p:ext>
            </p:extLst>
          </p:nvPr>
        </p:nvGraphicFramePr>
        <p:xfrm>
          <a:off x="1066800" y="4800600"/>
          <a:ext cx="4114800" cy="1295400"/>
        </p:xfrm>
        <a:graphic>
          <a:graphicData uri="http://schemas.openxmlformats.org/drawingml/2006/table">
            <a:tbl>
              <a:tblPr/>
              <a:tblGrid>
                <a:gridCol w="3540642"/>
                <a:gridCol w="574158"/>
              </a:tblGrid>
              <a:tr h="340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Readings, lab assignments, class participation</a:t>
                      </a: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25%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Midterm</a:t>
                      </a: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25%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Final</a:t>
                      </a: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20%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</a:t>
                      </a: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30%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47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24BA24A-DF6A-400E-98A1-BF440C82E827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Syllabus </a:t>
            </a:r>
            <a:r>
              <a:rPr lang="en-US" altLang="en-US" sz="1600" i="1" smtClean="0"/>
              <a:t>(tentative)</a:t>
            </a:r>
            <a:endParaRPr lang="en-US" altLang="en-US" sz="500" i="1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771541"/>
              </p:ext>
            </p:extLst>
          </p:nvPr>
        </p:nvGraphicFramePr>
        <p:xfrm>
          <a:off x="762000" y="1401489"/>
          <a:ext cx="6934200" cy="4923111"/>
        </p:xfrm>
        <a:graphic>
          <a:graphicData uri="http://schemas.openxmlformats.org/drawingml/2006/table">
            <a:tbl>
              <a:tblPr/>
              <a:tblGrid>
                <a:gridCol w="762000"/>
                <a:gridCol w="1066800"/>
                <a:gridCol w="5105400"/>
              </a:tblGrid>
              <a:tr h="293407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effectLst/>
                        </a:rPr>
                        <a:t>Class</a:t>
                      </a:r>
                      <a:endParaRPr lang="en-US" sz="1200" b="1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effectLst/>
                        </a:rPr>
                        <a:t>Date</a:t>
                      </a:r>
                      <a:endParaRPr lang="en-US" sz="1200" b="1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effectLst/>
                        </a:rPr>
                        <a:t>Topic</a:t>
                      </a:r>
                      <a:endParaRPr lang="en-US" sz="1200" b="1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</a:tr>
              <a:tr h="293407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</a:rPr>
                        <a:t>Sep.</a:t>
                      </a:r>
                      <a:r>
                        <a:rPr lang="en-US" sz="1000" baseline="0" dirty="0" smtClean="0">
                          <a:effectLst/>
                        </a:rPr>
                        <a:t> 4</a:t>
                      </a:r>
                      <a:r>
                        <a:rPr lang="en-US" sz="1000" dirty="0" smtClean="0">
                          <a:effectLst/>
                        </a:rPr>
                        <a:t>, 2014</a:t>
                      </a:r>
                      <a:endParaRPr lang="en-US" sz="10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Introduction to Hadoop and Big Data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407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</a:rPr>
                        <a:t>Sep.</a:t>
                      </a:r>
                      <a:r>
                        <a:rPr lang="en-US" sz="1000" baseline="0" dirty="0" smtClean="0">
                          <a:effectLst/>
                        </a:rPr>
                        <a:t> 11</a:t>
                      </a:r>
                      <a:r>
                        <a:rPr lang="en-US" sz="1000" dirty="0" smtClean="0">
                          <a:effectLst/>
                        </a:rPr>
                        <a:t>, 2014</a:t>
                      </a:r>
                      <a:endParaRPr lang="en-US" sz="10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Distributed File Systems, HDFS, Map-Reduce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407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</a:rPr>
                        <a:t>Sep.</a:t>
                      </a:r>
                      <a:r>
                        <a:rPr lang="en-US" sz="1000" baseline="0" dirty="0" smtClean="0">
                          <a:effectLst/>
                        </a:rPr>
                        <a:t> 18</a:t>
                      </a:r>
                      <a:r>
                        <a:rPr lang="en-US" sz="1000" dirty="0" smtClean="0">
                          <a:effectLst/>
                        </a:rPr>
                        <a:t>, 2014</a:t>
                      </a:r>
                      <a:endParaRPr lang="en-US" sz="10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Introduction to Pig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407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</a:rPr>
                        <a:t>Sep.</a:t>
                      </a:r>
                      <a:r>
                        <a:rPr lang="en-US" sz="1000" baseline="0" dirty="0" smtClean="0">
                          <a:effectLst/>
                        </a:rPr>
                        <a:t> 25</a:t>
                      </a:r>
                      <a:r>
                        <a:rPr lang="en-US" sz="1000" dirty="0" smtClean="0">
                          <a:effectLst/>
                        </a:rPr>
                        <a:t>, 2014</a:t>
                      </a:r>
                      <a:endParaRPr lang="en-US" sz="10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New Alternatives to Traditional Database Systems and Access Methods, </a:t>
                      </a:r>
                      <a:r>
                        <a:rPr lang="en-US" sz="1000" dirty="0" err="1">
                          <a:effectLst/>
                        </a:rPr>
                        <a:t>NoSQL</a:t>
                      </a:r>
                      <a:endParaRPr lang="en-US" sz="10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407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</a:rPr>
                        <a:t>Oct. 2, 2014</a:t>
                      </a:r>
                      <a:endParaRPr lang="en-US" sz="10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Analytics Examples, Intro. to Flume, Project Tee-up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407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</a:rPr>
                        <a:t>Oct. 9, 2014</a:t>
                      </a:r>
                      <a:endParaRPr lang="en-US" sz="10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Managing Big Data, Intro. to </a:t>
                      </a:r>
                      <a:r>
                        <a:rPr lang="en-US" sz="1000" dirty="0" smtClean="0">
                          <a:effectLst/>
                        </a:rPr>
                        <a:t>Hive, Oozie</a:t>
                      </a:r>
                      <a:endParaRPr lang="en-US" sz="10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407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</a:rPr>
                        <a:t>7</a:t>
                      </a:r>
                      <a:endParaRPr lang="en-US" sz="10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</a:rPr>
                        <a:t>Oct. 16, 2014</a:t>
                      </a:r>
                      <a:endParaRPr lang="en-US" sz="10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Midterm Exam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407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</a:rPr>
                        <a:t>Oct. 23, 2014</a:t>
                      </a:r>
                      <a:endParaRPr lang="en-US" sz="10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</a:rPr>
                        <a:t>Hadoop in the Cloud I, Project </a:t>
                      </a:r>
                      <a:r>
                        <a:rPr lang="en-US" sz="1000" dirty="0">
                          <a:effectLst/>
                        </a:rPr>
                        <a:t>Team </a:t>
                      </a:r>
                      <a:r>
                        <a:rPr lang="en-US" sz="1000" dirty="0" smtClean="0">
                          <a:effectLst/>
                        </a:rPr>
                        <a:t>Meetings</a:t>
                      </a:r>
                      <a:endParaRPr lang="en-US" sz="10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407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</a:rPr>
                        <a:t>Oct. 30, 2014</a:t>
                      </a:r>
                      <a:endParaRPr lang="en-US" sz="10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</a:rPr>
                        <a:t>Hadoop </a:t>
                      </a:r>
                      <a:r>
                        <a:rPr lang="en-US" sz="1000" dirty="0">
                          <a:effectLst/>
                        </a:rPr>
                        <a:t>in the </a:t>
                      </a:r>
                      <a:r>
                        <a:rPr lang="en-US" sz="1000" dirty="0" smtClean="0">
                          <a:effectLst/>
                        </a:rPr>
                        <a:t>Cloud II, Project Team Meetings</a:t>
                      </a:r>
                      <a:endParaRPr lang="en-US" sz="10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407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</a:rPr>
                        <a:t>10</a:t>
                      </a:r>
                      <a:endParaRPr lang="en-US" sz="10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</a:rPr>
                        <a:t>Nov. 6, 2014</a:t>
                      </a:r>
                      <a:endParaRPr lang="en-US" sz="10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Realtime and Big Data in The Cloud: Autonomic Systems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407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</a:rPr>
                        <a:t>11</a:t>
                      </a:r>
                      <a:endParaRPr lang="en-US" sz="10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</a:rPr>
                        <a:t>Nov. 13, 2014</a:t>
                      </a:r>
                      <a:endParaRPr lang="en-US" sz="10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Realtime and Big Data in The Cloud: Distributed </a:t>
                      </a:r>
                      <a:r>
                        <a:rPr lang="en-US" sz="1000" dirty="0" smtClean="0">
                          <a:effectLst/>
                        </a:rPr>
                        <a:t>Coordination</a:t>
                      </a:r>
                      <a:endParaRPr lang="en-US" sz="10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407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</a:rPr>
                        <a:t>12</a:t>
                      </a:r>
                      <a:endParaRPr lang="en-US" sz="10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</a:rPr>
                        <a:t>Nov. 20, 2014</a:t>
                      </a:r>
                      <a:endParaRPr lang="en-US" sz="10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</a:rPr>
                        <a:t>Fault Tolerance,</a:t>
                      </a:r>
                      <a:r>
                        <a:rPr lang="en-US" sz="1000" baseline="0" dirty="0" smtClean="0">
                          <a:effectLst/>
                        </a:rPr>
                        <a:t> YARN</a:t>
                      </a:r>
                      <a:endParaRPr lang="en-US" sz="10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407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</a:rPr>
                        <a:t>No</a:t>
                      </a:r>
                      <a:r>
                        <a:rPr lang="en-US" sz="1000" baseline="0" dirty="0" smtClean="0">
                          <a:effectLst/>
                        </a:rPr>
                        <a:t> Class</a:t>
                      </a:r>
                      <a:endParaRPr lang="en-US" sz="10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</a:rPr>
                        <a:t>Nov. 27, 2014</a:t>
                      </a:r>
                      <a:endParaRPr lang="en-US" sz="10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</a:rPr>
                        <a:t>No Class – Thanksgiving Break</a:t>
                      </a:r>
                      <a:endParaRPr lang="en-US" sz="10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407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</a:rPr>
                        <a:t>13</a:t>
                      </a:r>
                      <a:endParaRPr lang="en-US" sz="10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</a:rPr>
                        <a:t>Dec. 4, 2014</a:t>
                      </a:r>
                      <a:endParaRPr lang="en-US" sz="10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</a:rPr>
                        <a:t>Cluster</a:t>
                      </a:r>
                      <a:r>
                        <a:rPr lang="en-US" sz="1000" baseline="0" dirty="0" smtClean="0">
                          <a:effectLst/>
                        </a:rPr>
                        <a:t> P</a:t>
                      </a:r>
                      <a:r>
                        <a:rPr lang="en-US" sz="1000" dirty="0" smtClean="0">
                          <a:effectLst/>
                        </a:rPr>
                        <a:t>erformance, Project Demo Day Part 1</a:t>
                      </a:r>
                      <a:endParaRPr lang="en-US" sz="10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407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</a:rPr>
                        <a:t>14</a:t>
                      </a:r>
                      <a:endParaRPr lang="en-US" sz="10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</a:rPr>
                        <a:t>Dec. 11, 2014</a:t>
                      </a:r>
                      <a:endParaRPr lang="en-US" sz="10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</a:rPr>
                        <a:t>Project Demo Day Part 2</a:t>
                      </a:r>
                      <a:endParaRPr lang="en-US" sz="10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599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</a:rPr>
                        <a:t>15</a:t>
                      </a:r>
                      <a:endParaRPr lang="en-US" sz="10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</a:rPr>
                        <a:t>Dec. 18, 2014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</a:rPr>
                        <a:t>Final Exam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1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62B2AA1-36BD-4A46-B82D-5A426B716A83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Important Rules</a:t>
            </a:r>
            <a:endParaRPr lang="en-US" altLang="en-US" sz="800" dirty="0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8763000" cy="5486400"/>
          </a:xfrm>
        </p:spPr>
        <p:txBody>
          <a:bodyPr/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Lateness policy – </a:t>
            </a:r>
          </a:p>
          <a:p>
            <a:pPr marL="400050" lvl="1" indent="0">
              <a:buNone/>
            </a:pPr>
            <a:r>
              <a:rPr lang="en-US" sz="1600" dirty="0" smtClean="0"/>
              <a:t>A homework handed in after the due date starts out with a ‘B’.</a:t>
            </a:r>
          </a:p>
          <a:p>
            <a:pPr marL="400050" lvl="1" indent="0">
              <a:buNone/>
            </a:pPr>
            <a:r>
              <a:rPr lang="en-US" sz="1600" dirty="0" smtClean="0"/>
              <a:t>For the first homework, the TAs and I will be supporting you in setting up your environment, and we will work with you until it is functional.</a:t>
            </a:r>
            <a:endParaRPr lang="en-US" sz="14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800" dirty="0" smtClean="0"/>
              <a:t>Plagiarism – </a:t>
            </a:r>
          </a:p>
          <a:p>
            <a:pPr marL="400050" lvl="1" indent="0">
              <a:buNone/>
            </a:pPr>
            <a:r>
              <a:rPr lang="en-US" sz="1600" dirty="0" smtClean="0"/>
              <a:t>First offense: Students who turn in work that is not their original work will receive zero points for the work. All students involved also receive zero points for the work.</a:t>
            </a:r>
          </a:p>
          <a:p>
            <a:pPr marL="400050" lvl="1" indent="0">
              <a:buNone/>
            </a:pPr>
            <a:endParaRPr lang="en-US" sz="300" dirty="0"/>
          </a:p>
          <a:p>
            <a:pPr marL="400050" lvl="1" indent="0">
              <a:buNone/>
            </a:pPr>
            <a:r>
              <a:rPr lang="en-US" sz="1600" dirty="0" smtClean="0"/>
              <a:t>Second offense: F for the course</a:t>
            </a:r>
            <a:r>
              <a:rPr lang="en-US" sz="700"/>
              <a:t/>
            </a:r>
            <a:br>
              <a:rPr lang="en-US" sz="700"/>
            </a:br>
            <a:endParaRPr lang="en-US" sz="700" smtClean="0"/>
          </a:p>
          <a:p>
            <a:pPr marL="400050" lvl="1" indent="0">
              <a:buNone/>
            </a:pPr>
            <a:endParaRPr lang="en-US" altLang="en-US" sz="700" b="1" dirty="0" smtClean="0"/>
          </a:p>
        </p:txBody>
      </p:sp>
    </p:spTree>
    <p:extLst>
      <p:ext uri="{BB962C8B-B14F-4D97-AF65-F5344CB8AC3E}">
        <p14:creationId xmlns:p14="http://schemas.microsoft.com/office/powerpoint/2010/main" val="346171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5593961-41E2-4C3D-9211-FA34896D1049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Introduction to Hadoop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1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001000" cy="4987925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1600" b="1" u="sng" dirty="0" smtClean="0"/>
              <a:t>Agenda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600" b="1" u="sng" dirty="0" smtClean="0"/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dirty="0" smtClean="0"/>
              <a:t>Course overview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dirty="0" smtClean="0">
                <a:solidFill>
                  <a:srgbClr val="FF3300"/>
                </a:solidFill>
              </a:rPr>
              <a:t>Distributed and Parallel Compute Systems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dirty="0" smtClean="0"/>
              <a:t>Physical vs. Virtual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altLang="en-US" sz="1400" dirty="0" smtClean="0"/>
              <a:t>What is Big Data?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400" dirty="0" smtClean="0"/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400" dirty="0" smtClean="0"/>
          </a:p>
          <a:p>
            <a:pPr marL="457200" indent="-457200" eaLnBrk="1" hangingPunct="1"/>
            <a:endParaRPr lang="en-US" altLang="en-US" sz="2000" dirty="0" smtClean="0"/>
          </a:p>
          <a:p>
            <a:pPr marL="457200" indent="-457200" eaLnBrk="1" hangingPunct="1">
              <a:buFont typeface="Wingdings" pitchFamily="2" charset="2"/>
              <a:buNone/>
            </a:pPr>
            <a:endParaRPr lang="en-US" altLang="en-US" sz="18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9B73D61-C205-4667-932D-AE01D9D064D8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Introduction to Hadoop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1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 sz="18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smtClean="0"/>
              <a:t>Technologies and concepts for this course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900" smtClean="0"/>
          </a:p>
          <a:p>
            <a:pPr lvl="1" eaLnBrk="1" hangingPunct="1"/>
            <a:r>
              <a:rPr lang="en-US" altLang="en-US" sz="1600" smtClean="0"/>
              <a:t>Big Data</a:t>
            </a:r>
          </a:p>
          <a:p>
            <a:pPr lvl="1" eaLnBrk="1" hangingPunct="1"/>
            <a:r>
              <a:rPr lang="en-US" altLang="en-US" sz="1600" smtClean="0"/>
              <a:t>Realtime data</a:t>
            </a:r>
            <a:endParaRPr lang="en-US" altLang="en-US" sz="1600" baseline="30000" smtClean="0"/>
          </a:p>
          <a:p>
            <a:pPr lvl="1" eaLnBrk="1" hangingPunct="1"/>
            <a:r>
              <a:rPr lang="en-US" altLang="en-US" sz="1600" smtClean="0"/>
              <a:t>Hadoop - Map/Reduce</a:t>
            </a:r>
          </a:p>
          <a:p>
            <a:pPr lvl="1" eaLnBrk="1" hangingPunct="1"/>
            <a:r>
              <a:rPr lang="en-US" altLang="en-US" sz="1600" smtClean="0"/>
              <a:t>Hbase, HDFS</a:t>
            </a:r>
          </a:p>
          <a:p>
            <a:pPr lvl="1" eaLnBrk="1" hangingPunct="1"/>
            <a:r>
              <a:rPr lang="en-US" altLang="en-US" sz="1600" smtClean="0"/>
              <a:t>Hive</a:t>
            </a:r>
          </a:p>
          <a:p>
            <a:pPr lvl="1" eaLnBrk="1" hangingPunct="1"/>
            <a:r>
              <a:rPr lang="en-US" altLang="en-US" sz="1600" smtClean="0"/>
              <a:t>PIG</a:t>
            </a:r>
          </a:p>
          <a:p>
            <a:pPr lvl="1" eaLnBrk="1" hangingPunct="1"/>
            <a:r>
              <a:rPr lang="en-US" altLang="en-US" sz="1600" smtClean="0"/>
              <a:t>Impala, Crunch, Spark, …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180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757E7D5-6383-447F-8937-03DC2F6F9FE0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Introduction to Hadoop and Big Data</a:t>
            </a:r>
            <a:br>
              <a:rPr lang="en-US" altLang="en-US" dirty="0" smtClean="0"/>
            </a:br>
            <a:r>
              <a:rPr lang="en-US" altLang="en-US" sz="900" dirty="0" smtClean="0"/>
              <a:t>Class 1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80000"/>
              </a:lnSpc>
              <a:defRPr/>
            </a:pPr>
            <a:endParaRPr lang="en-US" altLang="en-US" sz="800" b="1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1600" b="1" dirty="0" smtClean="0"/>
              <a:t>Distributed and Parallel Compute Systems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600" b="1" dirty="0" smtClean="0"/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600" b="1" dirty="0" smtClean="0"/>
          </a:p>
          <a:p>
            <a:pPr marL="857250" lvl="1" indent="-457200" eaLnBrk="1" hangingPunct="1">
              <a:lnSpc>
                <a:spcPct val="80000"/>
              </a:lnSpc>
              <a:defRPr/>
            </a:pPr>
            <a:r>
              <a:rPr lang="en-US" altLang="en-US" dirty="0" smtClean="0"/>
              <a:t>Traditional – servers, various footprints and management configurations</a:t>
            </a:r>
          </a:p>
          <a:p>
            <a:pPr marL="400050" lvl="1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1800" dirty="0" smtClean="0"/>
          </a:p>
          <a:p>
            <a:pPr marL="1238250" lvl="2" indent="-381000" eaLnBrk="1" hangingPunct="1">
              <a:lnSpc>
                <a:spcPct val="80000"/>
              </a:lnSpc>
              <a:defRPr/>
            </a:pPr>
            <a:r>
              <a:rPr lang="en-US" altLang="en-US" dirty="0" smtClean="0"/>
              <a:t>Standalone</a:t>
            </a:r>
          </a:p>
          <a:p>
            <a:pPr marL="857250" lvl="2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dirty="0" smtClean="0"/>
          </a:p>
          <a:p>
            <a:pPr marL="1238250" lvl="2" indent="-381000" eaLnBrk="1" hangingPunct="1">
              <a:lnSpc>
                <a:spcPct val="80000"/>
              </a:lnSpc>
              <a:defRPr/>
            </a:pPr>
            <a:r>
              <a:rPr lang="en-US" altLang="en-US" dirty="0" err="1" smtClean="0"/>
              <a:t>Pizzaboxes</a:t>
            </a:r>
            <a:r>
              <a:rPr lang="en-US" altLang="en-US" dirty="0" smtClean="0"/>
              <a:t> in rack</a:t>
            </a:r>
          </a:p>
          <a:p>
            <a:pPr marL="857250" lvl="2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dirty="0" smtClean="0"/>
          </a:p>
          <a:p>
            <a:pPr marL="1238250" lvl="2" indent="-381000" eaLnBrk="1" hangingPunct="1">
              <a:lnSpc>
                <a:spcPct val="80000"/>
              </a:lnSpc>
              <a:defRPr/>
            </a:pPr>
            <a:r>
              <a:rPr lang="en-US" altLang="en-US" dirty="0" smtClean="0"/>
              <a:t>Blades in a chassis, multiple chasses in rack, management console</a:t>
            </a:r>
          </a:p>
          <a:p>
            <a:pPr marL="1238250" lvl="2" indent="-381000" eaLnBrk="1" hangingPunct="1">
              <a:lnSpc>
                <a:spcPct val="80000"/>
              </a:lnSpc>
              <a:defRPr/>
            </a:pPr>
            <a:endParaRPr lang="en-US" altLang="en-US" dirty="0" smtClean="0"/>
          </a:p>
          <a:p>
            <a:pPr marL="1238250" lvl="2" indent="-381000" eaLnBrk="1" hangingPunct="1">
              <a:lnSpc>
                <a:spcPct val="80000"/>
              </a:lnSpc>
              <a:defRPr/>
            </a:pPr>
            <a:r>
              <a:rPr lang="en-US" altLang="en-US" dirty="0" smtClean="0"/>
              <a:t>In a data center, some resources shared</a:t>
            </a:r>
          </a:p>
          <a:p>
            <a:pPr marL="1238250" lvl="2" indent="-381000" eaLnBrk="1" hangingPunct="1">
              <a:lnSpc>
                <a:spcPct val="80000"/>
              </a:lnSpc>
              <a:defRPr/>
            </a:pPr>
            <a:endParaRPr lang="en-US" altLang="en-US" dirty="0"/>
          </a:p>
          <a:p>
            <a:pPr marL="1238250" lvl="2" indent="-381000" eaLnBrk="1" hangingPunct="1">
              <a:lnSpc>
                <a:spcPct val="80000"/>
              </a:lnSpc>
              <a:defRPr/>
            </a:pPr>
            <a:r>
              <a:rPr lang="en-US" altLang="en-US" dirty="0" smtClean="0"/>
              <a:t>Easy to add more machines, but there may be an upper limit for a given deployed application</a:t>
            </a:r>
          </a:p>
          <a:p>
            <a:pPr marL="400050" lvl="1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4000" i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 September 2009">
  <a:themeElements>
    <a:clrScheme name="10 September 2009 1">
      <a:dk1>
        <a:srgbClr val="808080"/>
      </a:dk1>
      <a:lt1>
        <a:srgbClr val="FFFFFF"/>
      </a:lt1>
      <a:dk2>
        <a:srgbClr val="000000"/>
      </a:dk2>
      <a:lt2>
        <a:srgbClr val="FFFFFF"/>
      </a:lt2>
      <a:accent1>
        <a:srgbClr val="7889FB"/>
      </a:accent1>
      <a:accent2>
        <a:srgbClr val="009999"/>
      </a:accent2>
      <a:accent3>
        <a:srgbClr val="AAAAAA"/>
      </a:accent3>
      <a:accent4>
        <a:srgbClr val="DADADA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10 September 2009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 September 2009 1">
        <a:dk1>
          <a:srgbClr val="808080"/>
        </a:dk1>
        <a:lt1>
          <a:srgbClr val="FFFFFF"/>
        </a:lt1>
        <a:dk2>
          <a:srgbClr val="000000"/>
        </a:dk2>
        <a:lt2>
          <a:srgbClr val="FFFFFF"/>
        </a:lt2>
        <a:accent1>
          <a:srgbClr val="7889FB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2800</TotalTime>
  <Words>1708</Words>
  <Application>Microsoft Macintosh PowerPoint</Application>
  <PresentationFormat>On-screen Show (4:3)</PresentationFormat>
  <Paragraphs>445</Paragraphs>
  <Slides>24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Level</vt:lpstr>
      <vt:lpstr>10 September 2009</vt:lpstr>
      <vt:lpstr>PowerPoint Presentation</vt:lpstr>
      <vt:lpstr>Introduction to Hadoop and Big Data Class 1</vt:lpstr>
      <vt:lpstr>Course Description</vt:lpstr>
      <vt:lpstr>Course Description (continued)</vt:lpstr>
      <vt:lpstr>Syllabus (tentative)</vt:lpstr>
      <vt:lpstr>Important Rules</vt:lpstr>
      <vt:lpstr>Introduction to Hadoop and Big Data Class 1</vt:lpstr>
      <vt:lpstr>Introduction to Hadoop and Big Data Class 1</vt:lpstr>
      <vt:lpstr>Introduction to Hadoop and Big Data Class 1</vt:lpstr>
      <vt:lpstr>Introduction to Hadoop and Big Data Class 1</vt:lpstr>
      <vt:lpstr>Introduction to Hadoop and Big Data Class 1</vt:lpstr>
      <vt:lpstr>Introduction to Hadoop and Big Data Class 1</vt:lpstr>
      <vt:lpstr>Introduction to Hadoop and Big Data Class 1</vt:lpstr>
      <vt:lpstr>Introduction to Hadoop and Big Data Class 1</vt:lpstr>
      <vt:lpstr>Introduction to Hadoop and Big Data Class 1</vt:lpstr>
      <vt:lpstr>Introduction to Hadoop and Big Data Class 1</vt:lpstr>
      <vt:lpstr>Introduction to Hadoop and Big Data Class 1</vt:lpstr>
      <vt:lpstr>Introduction to Hadoop and Big Data Class 1</vt:lpstr>
      <vt:lpstr>Introduction to Hadoop and Big Data Class 1</vt:lpstr>
      <vt:lpstr>Introduction to Hadoop and Big Data Class 1</vt:lpstr>
      <vt:lpstr>Introduction to Hadoop and Big Data Class 1</vt:lpstr>
      <vt:lpstr>Homework Class 1</vt:lpstr>
      <vt:lpstr>Homework Class 1</vt:lpstr>
      <vt:lpstr>Homework Class 1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Suzanne McIntosh</dc:creator>
  <cp:lastModifiedBy>Anto Loyola</cp:lastModifiedBy>
  <cp:revision>684</cp:revision>
  <dcterms:created xsi:type="dcterms:W3CDTF">2013-01-20T16:38:10Z</dcterms:created>
  <dcterms:modified xsi:type="dcterms:W3CDTF">2014-09-17T21:46:21Z</dcterms:modified>
</cp:coreProperties>
</file>