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23"/>
  </p:notesMasterIdLst>
  <p:sldIdLst>
    <p:sldId id="256" r:id="rId3"/>
    <p:sldId id="414" r:id="rId4"/>
    <p:sldId id="381" r:id="rId5"/>
    <p:sldId id="425" r:id="rId6"/>
    <p:sldId id="426" r:id="rId7"/>
    <p:sldId id="427" r:id="rId8"/>
    <p:sldId id="428" r:id="rId9"/>
    <p:sldId id="429" r:id="rId10"/>
    <p:sldId id="382" r:id="rId11"/>
    <p:sldId id="387" r:id="rId12"/>
    <p:sldId id="384" r:id="rId13"/>
    <p:sldId id="385" r:id="rId14"/>
    <p:sldId id="386" r:id="rId15"/>
    <p:sldId id="415" r:id="rId16"/>
    <p:sldId id="383" r:id="rId17"/>
    <p:sldId id="388" r:id="rId18"/>
    <p:sldId id="390" r:id="rId19"/>
    <p:sldId id="389" r:id="rId20"/>
    <p:sldId id="430" r:id="rId21"/>
    <p:sldId id="431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600CC"/>
    <a:srgbClr val="FF00FF"/>
    <a:srgbClr val="FF3300"/>
    <a:srgbClr val="0000CC"/>
    <a:srgbClr val="FF0000"/>
    <a:srgbClr val="7402CA"/>
    <a:srgbClr val="036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1" autoAdjust="0"/>
    <p:restoredTop sz="88018" autoAdjust="0"/>
  </p:normalViewPr>
  <p:slideViewPr>
    <p:cSldViewPr>
      <p:cViewPr>
        <p:scale>
          <a:sx n="100" d="100"/>
          <a:sy n="100" d="100"/>
        </p:scale>
        <p:origin x="-159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28DDD9-E6B5-48BD-999B-DB6E4C62A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4D0BAB-238F-4971-88D7-8091B0D5BA81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5E75CC39-3946-4D27-B368-A496AA02C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5D63-FC5F-4677-858C-E3795B9E4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549BA-764C-4E9C-AAD9-9FFC04379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467F-C4DD-418C-A886-3B5C4AE8E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1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002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F576-7846-45B9-84BA-05CB4C3B0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216C-C4C1-4E4C-A4AE-F4926EBB5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2139-8195-4FE6-A928-A1C27462C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7F21-FAB3-467A-935C-B0998D5B2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6E64-FF95-465B-A483-8E678FFBA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1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E40F8-CD8D-4EAF-B307-D95DE6F6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5321-BC04-4B7C-9D02-3B157A421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1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A3613-F341-444B-95E9-C0D33B26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6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FFFB-E2C5-4B8F-BF8A-540091EC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8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5628-8277-4296-A57B-45E13DEB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7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7593-FF20-4FDB-9954-B1AEBE0D2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6668-E90B-4EE4-B8CD-0E7294562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3EA8C-E1B5-4D80-B4FB-A96D46DFB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5332-061E-4CB8-80E5-716154A9C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A4A3-89F1-4A51-AB6A-D576446CC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DCAD-EE77-4A96-981F-BF5FBC70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3DF5-6ACF-49B9-AC4D-25FB70C33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68C9-D280-47B7-90EF-2A0DD9667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7A419F45-F326-4F06-A447-59B7A7C1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r>
              <a:rPr lang="en-US" dirty="0" smtClean="0"/>
              <a:t>Programming for Big Data Analytics</a:t>
            </a:r>
            <a:endParaRPr lang="en-US" dirty="0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B166626-15A7-4027-BEA1-168A66B01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Arial" charset="0"/>
              </a:rPr>
              <a:t>Programming for 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Courant Institute of Mathematical Sciences - Fall 2014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latin typeface="Garamond" pitchFamily="18" charset="0"/>
              </a:rPr>
              <a:t>Realtime and Big Data Analytics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2575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New York University</a:t>
            </a:r>
          </a:p>
          <a:p>
            <a:pPr eaLnBrk="1" hangingPunct="1"/>
            <a:r>
              <a:rPr lang="en-US" altLang="en-US" i="1" dirty="0" smtClean="0"/>
              <a:t>Computer </a:t>
            </a:r>
            <a:r>
              <a:rPr lang="en-US" altLang="en-US" i="1" smtClean="0"/>
              <a:t>Science Department</a:t>
            </a:r>
          </a:p>
          <a:p>
            <a:pPr eaLnBrk="1" hangingPunct="1"/>
            <a:r>
              <a:rPr lang="en-US" altLang="en-US" i="1" smtClean="0"/>
              <a:t>Graduate </a:t>
            </a:r>
            <a:r>
              <a:rPr lang="en-US" altLang="en-US" i="1" dirty="0" smtClean="0"/>
              <a:t>School</a:t>
            </a:r>
          </a:p>
          <a:p>
            <a:pPr eaLnBrk="1" hangingPunct="1"/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F0ABE-801C-4570-876C-5EAAF9498C5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i="1" smtClean="0">
                <a:latin typeface="Comic Sans MS" pitchFamily="66" charset="0"/>
              </a:rPr>
              <a:t>What is MapReduce?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Verdana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Verdana" pitchFamily="34" charset="0"/>
              </a:rPr>
              <a:t>	</a:t>
            </a:r>
            <a:r>
              <a:rPr lang="en-US" altLang="en-US" sz="1800" smtClean="0"/>
              <a:t>Map phase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Map key-value input pairs to key-value output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Specify any processing to be performed on the key-value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Good time to perform data conditioning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	- drop any bad records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	- filter out bad or erroneous looking values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Sorts and groups key-value pairs by key before sending the output to Reduce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	Reduce phase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		</a:t>
            </a:r>
            <a:r>
              <a:rPr lang="en-US" altLang="en-US" sz="1400" smtClean="0"/>
              <a:t>- Map key-value input pairs to key-value output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Key-value input pairs must match key-value output pairs from map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smtClean="0"/>
              <a:t>		- Specify processing to perform on data collected from distributed map nodes, for each key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i="1" smtClean="0"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AB83DB5-1801-479D-AB64-1AAC71D5383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z="1800" smtClean="0"/>
              <a:t>Batch query processor</a:t>
            </a:r>
          </a:p>
          <a:p>
            <a:pPr lvl="1" eaLnBrk="1" hangingPunct="1"/>
            <a:r>
              <a:rPr lang="en-US" altLang="en-US" sz="1800" smtClean="0"/>
              <a:t>Assumes that the entire dataset is processed</a:t>
            </a:r>
          </a:p>
          <a:p>
            <a:pPr lvl="1" eaLnBrk="1" hangingPunct="1"/>
            <a:r>
              <a:rPr lang="en-US" altLang="en-US" sz="1800" smtClean="0"/>
              <a:t>Suitable for write once/read many (worm) applications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Not good if datasets need to get updated</a:t>
            </a:r>
          </a:p>
          <a:p>
            <a:pPr lvl="2" eaLnBrk="1" hangingPunct="1"/>
            <a:r>
              <a:rPr lang="en-US" altLang="en-US" sz="1600" smtClean="0"/>
              <a:t>Relational database is appropriate for this, not MapReduce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6F1E67-A709-4173-9000-F68073663EB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z="1800" smtClean="0"/>
              <a:t>Works well on unstructured data</a:t>
            </a:r>
          </a:p>
          <a:p>
            <a:pPr lvl="2" eaLnBrk="1" hangingPunct="1"/>
            <a:r>
              <a:rPr lang="en-US" altLang="en-US" sz="1600" smtClean="0"/>
              <a:t>Datasets with no particular internal structure</a:t>
            </a:r>
          </a:p>
          <a:p>
            <a:pPr lvl="2" eaLnBrk="1" hangingPunct="1"/>
            <a:r>
              <a:rPr lang="en-US" altLang="en-US" sz="1600" smtClean="0"/>
              <a:t>E.g. log files, other plaintext files</a:t>
            </a:r>
          </a:p>
          <a:p>
            <a:pPr lvl="2" eaLnBrk="1" hangingPunct="1"/>
            <a:endParaRPr lang="en-US" altLang="en-US" sz="1600" smtClean="0"/>
          </a:p>
          <a:p>
            <a:pPr lvl="1" eaLnBrk="1" hangingPunct="1"/>
            <a:r>
              <a:rPr lang="en-US" altLang="en-US" sz="1800" smtClean="0"/>
              <a:t>Interprets data at processing time</a:t>
            </a:r>
          </a:p>
          <a:p>
            <a:pPr lvl="2" eaLnBrk="1" hangingPunct="1"/>
            <a:r>
              <a:rPr lang="en-US" altLang="en-US" sz="1600" smtClean="0"/>
              <a:t>Schema-free</a:t>
            </a:r>
          </a:p>
          <a:p>
            <a:pPr lvl="2" eaLnBrk="1" hangingPunct="1"/>
            <a:r>
              <a:rPr lang="en-US" altLang="en-US" sz="1600" smtClean="0"/>
              <a:t>Data not normalized because relies on operations to be local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251596-1BFE-4A1A-8AB6-58FA7DA0AB5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87925"/>
          </a:xfrm>
        </p:spPr>
        <p:txBody>
          <a:bodyPr/>
          <a:lstStyle/>
          <a:p>
            <a:pPr lvl="1"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MapReduce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z="1800" smtClean="0"/>
              <a:t>MapReduce programs </a:t>
            </a:r>
          </a:p>
          <a:p>
            <a:pPr lvl="2" eaLnBrk="1" hangingPunct="1"/>
            <a:r>
              <a:rPr lang="en-US" altLang="en-US" sz="1600" smtClean="0"/>
              <a:t>Written in Java, Python, Ruby, C++</a:t>
            </a:r>
          </a:p>
          <a:p>
            <a:pPr lvl="2" eaLnBrk="1" hangingPunct="1"/>
            <a:r>
              <a:rPr lang="en-US" altLang="en-US" sz="1600" smtClean="0"/>
              <a:t>Run in parallel on multiple </a:t>
            </a:r>
          </a:p>
          <a:p>
            <a:pPr lvl="3" eaLnBrk="1" hangingPunct="1"/>
            <a:r>
              <a:rPr lang="en-US" altLang="en-US" sz="1400" smtClean="0"/>
              <a:t>Physical machines (PMs) or </a:t>
            </a:r>
          </a:p>
          <a:p>
            <a:pPr lvl="3" eaLnBrk="1" hangingPunct="1"/>
            <a:r>
              <a:rPr lang="en-US" altLang="en-US" sz="1400" smtClean="0"/>
              <a:t>Virtual machines (VMs)</a:t>
            </a:r>
          </a:p>
          <a:p>
            <a:pPr lvl="3" eaLnBrk="1" hangingPunct="1"/>
            <a:endParaRPr lang="en-US" altLang="en-US" sz="1400" smtClean="0"/>
          </a:p>
          <a:p>
            <a:pPr lvl="1" eaLnBrk="1" hangingPunct="1"/>
            <a:r>
              <a:rPr lang="en-US" altLang="en-US" sz="1800" smtClean="0"/>
              <a:t>Job function</a:t>
            </a:r>
          </a:p>
          <a:p>
            <a:pPr lvl="2" eaLnBrk="1" hangingPunct="1"/>
            <a:r>
              <a:rPr lang="en-US" altLang="en-US" sz="1600" smtClean="0"/>
              <a:t>Required in addition to map and reduce functions</a:t>
            </a:r>
          </a:p>
          <a:p>
            <a:pPr lvl="2" eaLnBrk="1" hangingPunct="1"/>
            <a:r>
              <a:rPr lang="en-US" altLang="en-US" sz="1600" smtClean="0"/>
              <a:t>Controls job</a:t>
            </a:r>
          </a:p>
          <a:p>
            <a:pPr lvl="1" eaLnBrk="1" hangingPunct="1"/>
            <a:endParaRPr lang="en-US" altLang="en-US" sz="1800" smtClean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305A214-B958-42B6-A22B-204A7764B12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What is Hadoop?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MapReduce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3300"/>
                </a:solidFill>
              </a:rPr>
              <a:t>HDFS (reprise)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>
              <a:solidFill>
                <a:srgbClr val="FF3300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/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ADA0A7-8CAC-4B00-8886-2030E898F02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i="1" smtClean="0">
                <a:latin typeface="Comic Sans MS" pitchFamily="66" charset="0"/>
              </a:rPr>
              <a:t>What is HDFS?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>
              <a:latin typeface="Verdan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smtClean="0"/>
              <a:t>HDFS = Hadoop Distributed File System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800" smtClean="0"/>
              <a:t>- Storage system part of Hadoop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Developed by Google (2004)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Originally named Google File System (GFS)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Led to open source Nutch DFS, later renamed to HDFS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Protects against data loss from hardware failure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Creates and facilitates parallelization opportunities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smtClean="0"/>
              <a:t>		- Provides for storage in the range of petabytes and up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smtClean="0"/>
              <a:t>	</a:t>
            </a:r>
            <a:endParaRPr lang="en-US" altLang="en-US" sz="16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D3100F-9F11-458C-97E8-4E87E1D9383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smtClean="0"/>
              <a:t>HDFS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/>
            <a:r>
              <a:rPr lang="en-US" altLang="en-US" sz="1800" smtClean="0"/>
              <a:t>Stores very large files (100s of MB, GB, TB, PB, etc.)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Provides high performance streaming data access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Can be implemented on off-the-shelf, non-custom, hardware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Continues working without noticeable interruption if failure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Stores replicas of blocks to facilitate recovery from hardware errors</a:t>
            </a:r>
          </a:p>
          <a:p>
            <a:pPr lvl="1" eaLnBrk="1" hangingPunct="1"/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/>
            <a:endParaRPr lang="en-US" altLang="en-US" sz="1600" smtClean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7ED5C8-16DC-4770-A905-0AF6A683F5E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1600" dirty="0" smtClean="0"/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HDFS is not good for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Applications requiring low-latency access to data</a:t>
            </a:r>
          </a:p>
          <a:p>
            <a:pPr lvl="1" eaLnBrk="1" hangingPunct="1"/>
            <a:r>
              <a:rPr lang="en-US" altLang="en-US" sz="1800" dirty="0" smtClean="0"/>
              <a:t>Lots of small files</a:t>
            </a:r>
          </a:p>
          <a:p>
            <a:pPr lvl="2" eaLnBrk="1" hangingPunct="1"/>
            <a:r>
              <a:rPr lang="en-US" altLang="en-US" sz="1600" dirty="0" smtClean="0"/>
              <a:t>Lots of small files mean lots of metadata to hold in the </a:t>
            </a:r>
            <a:r>
              <a:rPr lang="en-US" altLang="en-US" sz="1600" dirty="0" err="1" smtClean="0"/>
              <a:t>namenode’s</a:t>
            </a:r>
            <a:r>
              <a:rPr lang="en-US" altLang="en-US" sz="1600" dirty="0" smtClean="0"/>
              <a:t> memory</a:t>
            </a:r>
          </a:p>
          <a:p>
            <a:pPr lvl="1" eaLnBrk="1" hangingPunct="1"/>
            <a:r>
              <a:rPr lang="en-US" altLang="en-US" sz="1800" dirty="0" smtClean="0"/>
              <a:t>Multiple writers</a:t>
            </a:r>
          </a:p>
          <a:p>
            <a:pPr lvl="1" eaLnBrk="1" hangingPunct="1"/>
            <a:r>
              <a:rPr lang="en-US" altLang="en-US" sz="1800" dirty="0" smtClean="0"/>
              <a:t>Updates to offsets within the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/>
            <a:endParaRPr lang="en-US" altLang="en-US" sz="1400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F3DC251-E68F-48E2-8AF0-0EE6EF7B69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/>
            <a:endParaRPr lang="en-US" altLang="en-US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smtClean="0"/>
              <a:t>HDFS is comprised of two types of nodes: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800" smtClean="0"/>
              <a:t>Namenodes</a:t>
            </a:r>
          </a:p>
          <a:p>
            <a:pPr marL="838200" lvl="1" indent="-381000" eaLnBrk="1" hangingPunct="1"/>
            <a:r>
              <a:rPr lang="en-US" altLang="en-US" sz="1400" smtClean="0"/>
              <a:t>Master nodes</a:t>
            </a:r>
          </a:p>
          <a:p>
            <a:pPr marL="838200" lvl="1" indent="-381000" eaLnBrk="1" hangingPunct="1"/>
            <a:r>
              <a:rPr lang="en-US" altLang="en-US" sz="1400" smtClean="0"/>
              <a:t>Manage filesystem namespace</a:t>
            </a:r>
          </a:p>
          <a:p>
            <a:pPr marL="838200" lvl="1" indent="-381000" eaLnBrk="1" hangingPunct="1"/>
            <a:r>
              <a:rPr lang="en-US" altLang="en-US" sz="1400" smtClean="0"/>
              <a:t>Maintain filesystem tree</a:t>
            </a:r>
          </a:p>
          <a:p>
            <a:pPr marL="838200" lvl="1" indent="-381000" eaLnBrk="1" hangingPunct="1"/>
            <a:r>
              <a:rPr lang="en-US" altLang="en-US" sz="1400" smtClean="0"/>
              <a:t>Maintain metadata for all files and directories in the tree</a:t>
            </a:r>
          </a:p>
          <a:p>
            <a:pPr marL="838200" lvl="1" indent="-381000" eaLnBrk="1" hangingPunct="1"/>
            <a:r>
              <a:rPr lang="en-US" altLang="en-US" sz="1400" smtClean="0"/>
              <a:t>Maintain list of datanodes on which all blocks of a given file are located</a:t>
            </a:r>
          </a:p>
          <a:p>
            <a:pPr marL="838200" lvl="1" indent="-381000" eaLnBrk="1" hangingPunct="1"/>
            <a:r>
              <a:rPr lang="en-US" altLang="en-US" sz="1400" smtClean="0"/>
              <a:t>Important that namenodes be resilient to failure</a:t>
            </a:r>
          </a:p>
          <a:p>
            <a:pPr marL="1257300" lvl="2" indent="-342900" eaLnBrk="1" hangingPunct="1"/>
            <a:r>
              <a:rPr lang="en-US" altLang="en-US" sz="1200" smtClean="0"/>
              <a:t>Without namenode, cannot use the filesystem</a:t>
            </a:r>
          </a:p>
          <a:p>
            <a:pPr marL="838200" lvl="1" indent="-381000" eaLnBrk="1" hangingPunct="1"/>
            <a:r>
              <a:rPr lang="en-US" altLang="en-US" sz="1400" smtClean="0"/>
              <a:t>Mark bad namenode blocks, create new good replicas</a:t>
            </a:r>
          </a:p>
          <a:p>
            <a:pPr marL="838200" lvl="1" indent="-381000" eaLnBrk="1" hangingPunct="1"/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800" smtClean="0"/>
              <a:t>Datanodes</a:t>
            </a:r>
          </a:p>
          <a:p>
            <a:pPr marL="838200" lvl="1" indent="-381000" eaLnBrk="1" hangingPunct="1"/>
            <a:r>
              <a:rPr lang="en-US" altLang="en-US" sz="1400" smtClean="0"/>
              <a:t>Worker nodes</a:t>
            </a:r>
          </a:p>
          <a:p>
            <a:pPr marL="838200" lvl="1" indent="-381000" eaLnBrk="1" hangingPunct="1"/>
            <a:r>
              <a:rPr lang="en-US" altLang="en-US" sz="1400" smtClean="0"/>
              <a:t>Store and retrieve blocks</a:t>
            </a:r>
          </a:p>
          <a:p>
            <a:pPr marL="838200" lvl="1" indent="-381000" eaLnBrk="1" hangingPunct="1"/>
            <a:r>
              <a:rPr lang="en-US" altLang="en-US" sz="1400" smtClean="0"/>
              <a:t>Report to namenode periodically with lists of blocks they are storing</a:t>
            </a:r>
          </a:p>
          <a:p>
            <a:pPr marL="838200" lvl="1" indent="-381000" eaLnBrk="1" hangingPunct="1"/>
            <a:r>
              <a:rPr lang="en-US" altLang="en-US" sz="1400" smtClean="0"/>
              <a:t>Compute checksums over blocks</a:t>
            </a:r>
          </a:p>
          <a:p>
            <a:pPr marL="838200" lvl="1" indent="-381000" eaLnBrk="1" hangingPunct="1"/>
            <a:r>
              <a:rPr lang="en-US" altLang="en-US" sz="1400" smtClean="0"/>
              <a:t>Report checksum errors to namenodes</a:t>
            </a:r>
          </a:p>
          <a:p>
            <a:pPr marL="838200" lvl="1" indent="-381000" eaLnBrk="1" hangingPunct="1"/>
            <a:endParaRPr lang="en-US" altLang="en-US" sz="140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5534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1000" kern="0" dirty="0" smtClean="0"/>
              <a:t>If you have not already done so, please install the Cloudera Quickstart VM, or install Hadoop in pseudo-distributed mode and run the </a:t>
            </a:r>
            <a:r>
              <a:rPr lang="en-US" sz="1000" kern="0" dirty="0" err="1" smtClean="0"/>
              <a:t>MaxTemperature</a:t>
            </a:r>
            <a:r>
              <a:rPr lang="en-US" sz="1000" kern="0" dirty="0" smtClean="0"/>
              <a:t> program. Follow instructions from Class 1 assignment and please hand in on NYU Classes.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kern="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For help, send an email addressed to me and our </a:t>
            </a:r>
            <a:r>
              <a:rPr lang="en-US" sz="1000" kern="0" dirty="0" err="1" smtClean="0"/>
              <a:t>TAs.</a:t>
            </a:r>
            <a:endParaRPr lang="en-US" sz="1000" kern="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If possible, please enter this in the subject of your email</a:t>
            </a:r>
            <a:r>
              <a:rPr lang="en-US" sz="1000" kern="0" smtClean="0"/>
              <a:t>: </a:t>
            </a:r>
            <a:r>
              <a:rPr lang="en-US" sz="1000" kern="0" smtClean="0">
                <a:solidFill>
                  <a:srgbClr val="0000FF"/>
                </a:solidFill>
              </a:rPr>
              <a:t>[CIMS-Fall14</a:t>
            </a:r>
            <a:r>
              <a:rPr lang="en-US" sz="1000" kern="0" dirty="0" smtClean="0">
                <a:solidFill>
                  <a:srgbClr val="0000FF"/>
                </a:solidFill>
              </a:rPr>
              <a:t>] </a:t>
            </a:r>
          </a:p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kern="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  <a:defRPr/>
            </a:pPr>
            <a:r>
              <a:rPr lang="en-US" sz="1000" kern="0" dirty="0" smtClean="0"/>
              <a:t>Please read: “The Google File System”, by </a:t>
            </a:r>
            <a:r>
              <a:rPr lang="en-US" sz="1000" kern="0" dirty="0" err="1" smtClean="0"/>
              <a:t>Ghemawat</a:t>
            </a:r>
            <a:r>
              <a:rPr lang="en-US" sz="1000" kern="0" dirty="0" smtClean="0"/>
              <a:t>, </a:t>
            </a:r>
            <a:r>
              <a:rPr lang="en-US" sz="1000" kern="0" dirty="0" err="1" smtClean="0"/>
              <a:t>Gobioff</a:t>
            </a:r>
            <a:r>
              <a:rPr lang="en-US" sz="1000" kern="0" dirty="0" smtClean="0"/>
              <a:t>, and Leung. Link: http://www.research.google.com/archive/gfs.html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000" kern="0" dirty="0" smtClean="0"/>
              <a:t>	Read sections 1 and 2 at least. You will notice a difference in terminology when compared with HDFS.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000" kern="0" dirty="0" smtClean="0"/>
              <a:t>	This reading is recommended, but not required. Exams will not contain questions on GFS.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  <a:defRPr/>
            </a:pPr>
            <a:endParaRPr lang="en-US" sz="1000" kern="0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  <a:defRPr/>
            </a:pPr>
            <a:r>
              <a:rPr lang="en-US" sz="1000" kern="0" dirty="0" smtClean="0"/>
              <a:t>Write a MapReduce program that runs in Hadoop and does the following (hint on following page, you must work independently):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a. Searches for all of the following  tokens in the input text file (you can provide these as parameters, or hardcode):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	  </a:t>
            </a:r>
            <a:r>
              <a:rPr lang="en-US" sz="1000" kern="0" dirty="0" err="1" smtClean="0"/>
              <a:t>hackathon</a:t>
            </a:r>
            <a:r>
              <a:rPr lang="en-US" sz="1000" kern="0" dirty="0" smtClean="0"/>
              <a:t>, Dec, Chicago, Java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kern="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	b. Accepts a small input file to be searched containing lines of the form: </a:t>
            </a:r>
            <a:r>
              <a:rPr lang="en-US" sz="1000" b="1" i="1" kern="0" dirty="0" err="1" smtClean="0"/>
              <a:t>Date,Time,Name,Tweet</a:t>
            </a:r>
            <a:r>
              <a:rPr lang="en-US" sz="1000" b="1" i="1" kern="0" dirty="0" smtClean="0"/>
              <a:t>    </a:t>
            </a:r>
            <a:r>
              <a:rPr lang="en-US" sz="1400" kern="0" dirty="0" smtClean="0"/>
              <a:t>  		</a:t>
            </a:r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kern="0" dirty="0" smtClean="0"/>
              <a:t>  Here is the exact data to type into your input file:</a:t>
            </a:r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kern="0" dirty="0" smtClean="0"/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900" kern="0" dirty="0" smtClean="0"/>
              <a:t>  9-Dec-14,5:00PM,</a:t>
            </a:r>
            <a:r>
              <a:rPr lang="x-none" sz="900" kern="0" dirty="0" smtClean="0"/>
              <a:t>‏</a:t>
            </a:r>
            <a:r>
              <a:rPr lang="en-US" sz="900" kern="0" dirty="0"/>
              <a:t>#</a:t>
            </a:r>
            <a:r>
              <a:rPr lang="en-US" sz="900" kern="0" dirty="0" smtClean="0"/>
              <a:t>Hackatopia,Tribeca Film Hackathon: Code As A New Language For Content Creators</a:t>
            </a:r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900" kern="0" dirty="0" smtClean="0"/>
              <a:t>  28-Oct-13,7:00PM</a:t>
            </a:r>
            <a:r>
              <a:rPr lang="en-US" sz="900" kern="0" dirty="0"/>
              <a:t>,</a:t>
            </a:r>
            <a:r>
              <a:rPr lang="x-none" sz="900" kern="0" dirty="0" smtClean="0"/>
              <a:t>‏</a:t>
            </a:r>
            <a:r>
              <a:rPr lang="en-US" sz="900" kern="0" dirty="0" smtClean="0"/>
              <a:t>#</a:t>
            </a:r>
            <a:r>
              <a:rPr lang="en-US" sz="900" kern="0" dirty="0" err="1" smtClean="0"/>
              <a:t>NYCHadoop,Hadoop</a:t>
            </a:r>
            <a:r>
              <a:rPr lang="en-US" sz="900" kern="0" dirty="0" smtClean="0"/>
              <a:t>-NYC Strata/Hadoop World </a:t>
            </a:r>
            <a:r>
              <a:rPr lang="en-US" sz="900" kern="0" dirty="0" err="1" smtClean="0"/>
              <a:t>Meetup</a:t>
            </a:r>
            <a:r>
              <a:rPr lang="en-US" sz="900" kern="0" dirty="0" smtClean="0"/>
              <a:t> at </a:t>
            </a:r>
            <a:r>
              <a:rPr lang="en-US" sz="900" kern="0" dirty="0" err="1" smtClean="0"/>
              <a:t>AppNexus</a:t>
            </a:r>
            <a:r>
              <a:rPr lang="en-US" sz="900" kern="0" dirty="0" smtClean="0"/>
              <a:t> NYC</a:t>
            </a:r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900" kern="0" dirty="0" smtClean="0"/>
              <a:t>  31-Dec-14,3:00PM,</a:t>
            </a:r>
            <a:r>
              <a:rPr lang="x-none" sz="900" kern="0" dirty="0" smtClean="0"/>
              <a:t>‏</a:t>
            </a:r>
            <a:r>
              <a:rPr lang="en-US" sz="900" kern="0" dirty="0" smtClean="0"/>
              <a:t>#Hackatopia,Designers, Developers, Doers, don't miss this upcoming Chicago </a:t>
            </a:r>
            <a:r>
              <a:rPr lang="en-US" sz="900" kern="0" dirty="0" err="1" smtClean="0"/>
              <a:t>hackathon</a:t>
            </a:r>
            <a:endParaRPr lang="en-US" sz="900" kern="0" dirty="0" smtClean="0"/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endParaRPr lang="en-US" sz="1200" kern="0" dirty="0" smtClean="0"/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c. The Mapper code will search for all of the tokens in the input file.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endParaRPr lang="en-US" sz="1000" kern="0" dirty="0" smtClean="0"/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d. The Reducer code will output the number of tweets that contained each token.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	  Using the example above, the output would be: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800" kern="0" dirty="0" smtClean="0"/>
              <a:t>	</a:t>
            </a:r>
            <a:r>
              <a:rPr lang="en-US" sz="1000" kern="0" dirty="0" smtClean="0"/>
              <a:t>(</a:t>
            </a:r>
            <a:r>
              <a:rPr lang="en-US" sz="1000" kern="0" dirty="0" err="1" smtClean="0"/>
              <a:t>hackathon</a:t>
            </a:r>
            <a:r>
              <a:rPr lang="en-US" sz="1000" kern="0" dirty="0" smtClean="0"/>
              <a:t>, 2)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(Dec, 2)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(Chicago, 1)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00" kern="0" dirty="0" smtClean="0"/>
              <a:t>	(Java, 0)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endParaRPr lang="en-US" sz="1000" kern="0" dirty="0" smtClean="0"/>
          </a:p>
          <a:p>
            <a:pPr marL="1238250" lvl="2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00" dirty="0" smtClean="0"/>
              <a:t>e. </a:t>
            </a:r>
            <a:r>
              <a:rPr lang="en-US" sz="1000" dirty="0"/>
              <a:t>Upload homework to NYU Classes. To receive full credit, please hand in all of the following items by </a:t>
            </a:r>
            <a:r>
              <a:rPr lang="en-US" sz="1000" dirty="0" smtClean="0"/>
              <a:t>next class:</a:t>
            </a:r>
            <a:endParaRPr lang="en-US" sz="1000" dirty="0"/>
          </a:p>
          <a:p>
            <a:pPr marL="857250" lvl="2" indent="0" eaLnBrk="1" hangingPunct="1">
              <a:buFont typeface="Wingdings" pitchFamily="2" charset="2"/>
              <a:buNone/>
              <a:defRPr/>
            </a:pPr>
            <a:r>
              <a:rPr lang="en-US" sz="1000" dirty="0"/>
              <a:t>     - Your program, </a:t>
            </a:r>
            <a:r>
              <a:rPr lang="en-US" sz="1000" dirty="0" smtClean="0"/>
              <a:t>your input file, </a:t>
            </a:r>
            <a:r>
              <a:rPr lang="en-US" sz="1000" dirty="0"/>
              <a:t>and job </a:t>
            </a:r>
            <a:r>
              <a:rPr lang="en-US" sz="1000" dirty="0" smtClean="0"/>
              <a:t>output.</a:t>
            </a:r>
            <a:endParaRPr lang="en-US" sz="1000" dirty="0"/>
          </a:p>
          <a:p>
            <a:pPr marL="1238250" lvl="2" indent="-381000" eaLnBrk="1" hangingPunct="1">
              <a:buFont typeface="Wingdings" pitchFamily="2" charset="2"/>
              <a:buNone/>
              <a:defRPr/>
            </a:pPr>
            <a:r>
              <a:rPr lang="en-US" sz="1000" dirty="0"/>
              <a:t>     - Evidence that the program ran successfully (e.g. screen shots or output log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16668D-AB48-435F-B05D-A8F2FF44CBE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3300"/>
                </a:solidFill>
              </a:rPr>
              <a:t>What is Hadoop?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MapReduce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HDFS (reprise)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/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B0FD09-A402-4866-B73D-D1229A19860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5534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i="1" kern="0" dirty="0" smtClean="0"/>
              <a:t>Hint: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kern="0" dirty="0"/>
          </a:p>
          <a:p>
            <a:pPr marL="40005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50" kern="0" dirty="0" smtClean="0"/>
              <a:t>Try running the example word count program that’s already installed in the Quickstart VM:</a:t>
            </a:r>
          </a:p>
          <a:p>
            <a:pPr marL="40005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50" kern="0" dirty="0" smtClean="0"/>
              <a:t>(Note: You can use ‘hdfs </a:t>
            </a:r>
            <a:r>
              <a:rPr lang="en-US" sz="1050" kern="0" dirty="0" err="1" smtClean="0"/>
              <a:t>dfs</a:t>
            </a:r>
            <a:r>
              <a:rPr lang="en-US" sz="1050" kern="0" dirty="0" smtClean="0"/>
              <a:t>…’ or ‘hadoop fs …’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  <a:defRPr/>
            </a:pPr>
            <a:endParaRPr lang="en-US" sz="1050" kern="0" dirty="0" smtClean="0"/>
          </a:p>
          <a:p>
            <a:pPr marL="838200" lvl="1" indent="-3810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050" dirty="0" smtClean="0"/>
              <a:t>	1. cd </a:t>
            </a:r>
            <a:r>
              <a:rPr lang="en-US" sz="1050" dirty="0"/>
              <a:t>/</a:t>
            </a:r>
            <a:r>
              <a:rPr lang="en-US" sz="1050" dirty="0" err="1"/>
              <a:t>usr</a:t>
            </a:r>
            <a:r>
              <a:rPr lang="en-US" sz="1050" dirty="0"/>
              <a:t>/lib/hadoop-mapreduce</a:t>
            </a:r>
            <a:r>
              <a:rPr lang="en-US" sz="1050" dirty="0" smtClean="0"/>
              <a:t>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2</a:t>
            </a:r>
            <a:r>
              <a:rPr lang="en-US" sz="1050" dirty="0" smtClean="0"/>
              <a:t>. </a:t>
            </a:r>
            <a:r>
              <a:rPr lang="en-US" sz="1050" dirty="0"/>
              <a:t>Execute the Hadoop jar command to run the </a:t>
            </a:r>
            <a:r>
              <a:rPr lang="en-US" sz="1050" dirty="0" err="1"/>
              <a:t>WordCount</a:t>
            </a:r>
            <a:r>
              <a:rPr lang="en-US" sz="1050" dirty="0"/>
              <a:t> example:</a:t>
            </a:r>
            <a:br>
              <a:rPr lang="en-US" sz="1050" dirty="0"/>
            </a:br>
            <a:r>
              <a:rPr lang="en-US" sz="1050" dirty="0"/>
              <a:t>hadoop jar hadoop-mapreduce-examples.jar </a:t>
            </a:r>
            <a:r>
              <a:rPr lang="en-US" sz="1050" dirty="0" err="1"/>
              <a:t>wordcount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3</a:t>
            </a:r>
            <a:r>
              <a:rPr lang="en-US" sz="1050" dirty="0" smtClean="0"/>
              <a:t>. </a:t>
            </a:r>
            <a:r>
              <a:rPr lang="en-US" sz="1050" dirty="0"/>
              <a:t>The </a:t>
            </a:r>
            <a:r>
              <a:rPr lang="en-US" sz="1050" dirty="0" err="1"/>
              <a:t>wordcount</a:t>
            </a:r>
            <a:r>
              <a:rPr lang="en-US" sz="1050" dirty="0"/>
              <a:t> example complains that it needs input and output parameters.</a:t>
            </a:r>
            <a:br>
              <a:rPr lang="en-US" sz="1050" dirty="0"/>
            </a:br>
            <a:r>
              <a:rPr lang="en-US" sz="1050" dirty="0"/>
              <a:t> Usage: </a:t>
            </a:r>
            <a:r>
              <a:rPr lang="en-US" sz="1050" dirty="0" err="1"/>
              <a:t>wordcount</a:t>
            </a:r>
            <a:r>
              <a:rPr lang="en-US" sz="1050" dirty="0"/>
              <a:t> &lt;in&gt; &lt;out&gt;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r>
              <a:rPr lang="en-US" sz="1050" dirty="0" smtClean="0"/>
              <a:t>. </a:t>
            </a:r>
            <a:r>
              <a:rPr lang="en-US" sz="1050" dirty="0"/>
              <a:t>Create one or more text files with a few words in it for testing, or use a log file:</a:t>
            </a:r>
            <a:br>
              <a:rPr lang="en-US" sz="1050" dirty="0"/>
            </a:br>
            <a:r>
              <a:rPr lang="en-US" sz="1050" dirty="0"/>
              <a:t>echo "count these words for me hadoop" &gt; /home/cloudera/file1</a:t>
            </a:r>
            <a:br>
              <a:rPr lang="en-US" sz="1050" dirty="0"/>
            </a:br>
            <a:r>
              <a:rPr lang="en-US" sz="1050" dirty="0"/>
              <a:t>echo "hadoop counts words for me" &gt; /home/cloudera/file2 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5</a:t>
            </a:r>
            <a:r>
              <a:rPr lang="en-US" sz="1050" dirty="0" smtClean="0"/>
              <a:t>. </a:t>
            </a:r>
            <a:r>
              <a:rPr lang="en-US" sz="1050" dirty="0"/>
              <a:t>Create a directory on the HDFS file system:</a:t>
            </a:r>
            <a:br>
              <a:rPr lang="en-US" sz="1050" dirty="0"/>
            </a:br>
            <a:r>
              <a:rPr lang="en-US" sz="1050" dirty="0"/>
              <a:t>hdfs </a:t>
            </a:r>
            <a:r>
              <a:rPr lang="en-US" sz="1050" dirty="0" err="1"/>
              <a:t>dfs</a:t>
            </a:r>
            <a:r>
              <a:rPr lang="en-US" sz="1050" dirty="0"/>
              <a:t> -mkdir /user/cloudera/input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6</a:t>
            </a:r>
            <a:r>
              <a:rPr lang="en-US" sz="1050" dirty="0" smtClean="0"/>
              <a:t>. </a:t>
            </a:r>
            <a:r>
              <a:rPr lang="en-US" sz="1050" dirty="0"/>
              <a:t>Copy the files from local </a:t>
            </a:r>
            <a:r>
              <a:rPr lang="en-US" sz="1050" dirty="0" err="1"/>
              <a:t>filesystem</a:t>
            </a:r>
            <a:r>
              <a:rPr lang="en-US" sz="1050" dirty="0"/>
              <a:t> to the HDFS </a:t>
            </a:r>
            <a:r>
              <a:rPr lang="en-US" sz="1050" dirty="0" err="1"/>
              <a:t>filesystem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hdfs </a:t>
            </a:r>
            <a:r>
              <a:rPr lang="en-US" sz="1050" dirty="0" err="1"/>
              <a:t>dfs</a:t>
            </a:r>
            <a:r>
              <a:rPr lang="en-US" sz="1050" dirty="0"/>
              <a:t> -put /home/cloudera/file1 /user/cloudera/input</a:t>
            </a:r>
            <a:br>
              <a:rPr lang="en-US" sz="1050" dirty="0"/>
            </a:br>
            <a:r>
              <a:rPr lang="en-US" sz="1050" dirty="0"/>
              <a:t>hdfs </a:t>
            </a:r>
            <a:r>
              <a:rPr lang="en-US" sz="1050" dirty="0" err="1"/>
              <a:t>dfs</a:t>
            </a:r>
            <a:r>
              <a:rPr lang="en-US" sz="1050" dirty="0"/>
              <a:t> -put /home/cloudera/file2 /user/cloudera/input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7</a:t>
            </a:r>
            <a:r>
              <a:rPr lang="en-US" sz="1050" dirty="0" smtClean="0"/>
              <a:t>. </a:t>
            </a:r>
            <a:r>
              <a:rPr lang="en-US" sz="1050" dirty="0"/>
              <a:t>Run the Hadoop </a:t>
            </a:r>
            <a:r>
              <a:rPr lang="en-US" sz="1050" dirty="0" err="1"/>
              <a:t>WordCount</a:t>
            </a:r>
            <a:r>
              <a:rPr lang="en-US" sz="1050" dirty="0"/>
              <a:t> example with the input and output specified:</a:t>
            </a:r>
            <a:br>
              <a:rPr lang="en-US" sz="1050" dirty="0"/>
            </a:br>
            <a:r>
              <a:rPr lang="en-US" sz="1050" dirty="0"/>
              <a:t>hadoop jar hadoop-mapreduce-examples.jar </a:t>
            </a:r>
            <a:r>
              <a:rPr lang="en-US" sz="1050" dirty="0" err="1"/>
              <a:t>wordcount</a:t>
            </a:r>
            <a:r>
              <a:rPr lang="en-US" sz="1050" dirty="0"/>
              <a:t> /user/cloudera/input /user/cloudera/output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8</a:t>
            </a:r>
            <a:r>
              <a:rPr lang="en-US" sz="1050" dirty="0" smtClean="0"/>
              <a:t>. </a:t>
            </a:r>
            <a:r>
              <a:rPr lang="en-US" sz="1050" dirty="0"/>
              <a:t>Hadoop prints out a whole lot of logging information, after completion view the output directory:</a:t>
            </a:r>
            <a:br>
              <a:rPr lang="en-US" sz="1050" dirty="0"/>
            </a:br>
            <a:r>
              <a:rPr lang="en-US" sz="1050" dirty="0"/>
              <a:t>hdfs </a:t>
            </a:r>
            <a:r>
              <a:rPr lang="en-US" sz="1050" dirty="0" err="1"/>
              <a:t>dfs</a:t>
            </a:r>
            <a:r>
              <a:rPr lang="en-US" sz="1050" dirty="0"/>
              <a:t> -</a:t>
            </a:r>
            <a:r>
              <a:rPr lang="en-US" sz="1050" dirty="0" err="1"/>
              <a:t>ls</a:t>
            </a:r>
            <a:r>
              <a:rPr lang="en-US" sz="1050" dirty="0"/>
              <a:t> /user/cloudera/output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9</a:t>
            </a:r>
            <a:r>
              <a:rPr lang="en-US" sz="1050" dirty="0" smtClean="0"/>
              <a:t>. </a:t>
            </a:r>
            <a:r>
              <a:rPr lang="en-US" sz="1050" dirty="0"/>
              <a:t>Check the output file to see the results:</a:t>
            </a:r>
            <a:br>
              <a:rPr lang="en-US" sz="1050" dirty="0"/>
            </a:br>
            <a:r>
              <a:rPr lang="en-US" sz="1050" dirty="0"/>
              <a:t>hdfs </a:t>
            </a:r>
            <a:r>
              <a:rPr lang="en-US" sz="1050" dirty="0" err="1"/>
              <a:t>dfs</a:t>
            </a:r>
            <a:r>
              <a:rPr lang="en-US" sz="1050" dirty="0"/>
              <a:t> -cat /user/cloudera/output/part-r-00000</a:t>
            </a:r>
            <a:br>
              <a:rPr lang="en-US" sz="1050" dirty="0"/>
            </a:br>
            <a:endParaRPr lang="en-US" sz="1050" kern="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6F5564-0CE1-484F-83AD-A3DF77DB889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8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i="1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computing part of </a:t>
            </a:r>
            <a:r>
              <a:rPr lang="en-US" altLang="en-US" sz="2400" dirty="0" err="1" smtClean="0"/>
              <a:t>Nutch</a:t>
            </a:r>
            <a:endParaRPr lang="en-US" altLang="en-US" sz="2400" dirty="0" smtClean="0"/>
          </a:p>
          <a:p>
            <a:pPr lvl="4" eaLnBrk="1" hangingPunct="1">
              <a:lnSpc>
                <a:spcPct val="80000"/>
              </a:lnSpc>
              <a:defRPr/>
            </a:pPr>
            <a:r>
              <a:rPr lang="en-US" altLang="en-US" sz="1800" dirty="0" smtClean="0"/>
              <a:t>Developed by Yahoo engineers</a:t>
            </a:r>
          </a:p>
          <a:p>
            <a:pPr lvl="4" eaLnBrk="1" hangingPunct="1">
              <a:lnSpc>
                <a:spcPct val="80000"/>
              </a:lnSpc>
              <a:defRPr/>
            </a:pPr>
            <a:r>
              <a:rPr lang="en-US" altLang="en-US" sz="1800" dirty="0" err="1" smtClean="0"/>
              <a:t>Nutch</a:t>
            </a:r>
            <a:r>
              <a:rPr lang="en-US" altLang="en-US" sz="1800" dirty="0" smtClean="0"/>
              <a:t> was a web search engine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8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Storage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Distributed Compute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	</a:t>
            </a:r>
            <a:endParaRPr lang="en-US" altLang="en-US" sz="1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ACFF036-3933-44DB-806E-20305A24D0B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i="1" dirty="0" smtClean="0"/>
              <a:t>	</a:t>
            </a: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Provides tools that abstract into building blocks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storage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compute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869743-3C4D-4A26-B5AA-3FEAB7D9938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i="1" smtClean="0"/>
              <a:t>	</a:t>
            </a:r>
            <a:endParaRPr lang="en-US" altLang="en-US" sz="1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Storage system provided by Hadoop Distributed File System (HDFS)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Developed by Google (GFS led to open source version Nutch DFS, which was later renamed HDFS)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Protects against data loss from hardware failure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Creates and facilitates parallelization opportunities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Provides for storage in the range of petabytes and up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3844DE-8D87-44D4-A88B-D25748125FA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i="1" dirty="0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9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i="1" dirty="0" smtClean="0"/>
              <a:t>	</a:t>
            </a:r>
            <a:endParaRPr lang="en-US" altLang="en-US" sz="1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Compute provided by MapReduce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Developed by Google</a:t>
            </a:r>
          </a:p>
          <a:p>
            <a:pPr marL="914400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Facilitates distributed computation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Fault tolerance designed in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CE7DB9C-ADCA-4ED9-A6B7-9577863A573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smtClean="0">
                <a:latin typeface="Comic Sans MS" pitchFamily="66" charset="0"/>
              </a:rPr>
              <a:t>What is Hadoop?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i="1" smtClean="0"/>
              <a:t>	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Core Hadoop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HDFS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MapReduce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2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Hadoop sometimes refers to the full Hadoop ecosystem of tools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HDFS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MapReduce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Hive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HBase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ZooKeeper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Oozie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Flume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etc.</a:t>
            </a:r>
            <a:endParaRPr lang="en-US" altLang="en-US" sz="3200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3276CB8-3FBC-4D31-BEDF-92C02AB3C80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Class 1 Review, Questions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Physical vs. Virtual Clusters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Discussion: Pros and Cons, Bare Metal vs.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What is Hadoop?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MapReduce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HDFS (reprise)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/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80DB1F3-A310-4505-896E-46A9B5FC028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2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>
                <a:latin typeface="Comic Sans MS" pitchFamily="66" charset="0"/>
              </a:rPr>
              <a:t>What is MapReduce?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i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i="1" smtClean="0"/>
              <a:t>	</a:t>
            </a:r>
            <a:r>
              <a:rPr lang="en-US" altLang="en-US" sz="1600" smtClean="0"/>
              <a:t>- Developed by Google (2004)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- Provides data analysis capability of Hadoop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- Facilitates distributed computation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- Leverages </a:t>
            </a:r>
            <a:r>
              <a:rPr lang="en-US" altLang="en-US" sz="1600" i="1" u="sng" smtClean="0"/>
              <a:t>data locality</a:t>
            </a:r>
            <a:r>
              <a:rPr lang="en-US" altLang="en-US" sz="1600" smtClean="0"/>
              <a:t> for performance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	- Data is co-located with compute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	- Network bandwidth is at a premium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	- Avoid copying data around the cluster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smtClean="0"/>
              <a:t>	- Has built-in reliability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i="1" smtClean="0"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746</Words>
  <Application>Microsoft Macintosh PowerPoint</Application>
  <PresentationFormat>On-screen Show (4:3)</PresentationFormat>
  <Paragraphs>307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Level</vt:lpstr>
      <vt:lpstr>10 September 2009</vt:lpstr>
      <vt:lpstr>Realtime and Big Data Analytics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Introduction to Hadoop and Big Data Class 2 </vt:lpstr>
      <vt:lpstr>Homework Class 2 </vt:lpstr>
      <vt:lpstr>Homework Class 2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Anto Loyola</cp:lastModifiedBy>
  <cp:revision>692</cp:revision>
  <dcterms:created xsi:type="dcterms:W3CDTF">2013-01-20T16:38:10Z</dcterms:created>
  <dcterms:modified xsi:type="dcterms:W3CDTF">2014-10-15T06:08:29Z</dcterms:modified>
</cp:coreProperties>
</file>