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6" r:id="rId1"/>
    <p:sldMasterId id="2147483888" r:id="rId2"/>
  </p:sldMasterIdLst>
  <p:notesMasterIdLst>
    <p:notesMasterId r:id="rId56"/>
  </p:notesMasterIdLst>
  <p:sldIdLst>
    <p:sldId id="451" r:id="rId3"/>
    <p:sldId id="413" r:id="rId4"/>
    <p:sldId id="296" r:id="rId5"/>
    <p:sldId id="425" r:id="rId6"/>
    <p:sldId id="426" r:id="rId7"/>
    <p:sldId id="427" r:id="rId8"/>
    <p:sldId id="304" r:id="rId9"/>
    <p:sldId id="428" r:id="rId10"/>
    <p:sldId id="419" r:id="rId11"/>
    <p:sldId id="429" r:id="rId12"/>
    <p:sldId id="447" r:id="rId13"/>
    <p:sldId id="357" r:id="rId14"/>
    <p:sldId id="446" r:id="rId15"/>
    <p:sldId id="276" r:id="rId16"/>
    <p:sldId id="448" r:id="rId17"/>
    <p:sldId id="449" r:id="rId18"/>
    <p:sldId id="291" r:id="rId19"/>
    <p:sldId id="433" r:id="rId20"/>
    <p:sldId id="434" r:id="rId21"/>
    <p:sldId id="435" r:id="rId22"/>
    <p:sldId id="436" r:id="rId23"/>
    <p:sldId id="439" r:id="rId24"/>
    <p:sldId id="438" r:id="rId25"/>
    <p:sldId id="441" r:id="rId26"/>
    <p:sldId id="292" r:id="rId27"/>
    <p:sldId id="293" r:id="rId28"/>
    <p:sldId id="442" r:id="rId29"/>
    <p:sldId id="445" r:id="rId30"/>
    <p:sldId id="416" r:id="rId31"/>
    <p:sldId id="294" r:id="rId32"/>
    <p:sldId id="421" r:id="rId33"/>
    <p:sldId id="375" r:id="rId34"/>
    <p:sldId id="422" r:id="rId35"/>
    <p:sldId id="423" r:id="rId36"/>
    <p:sldId id="378" r:id="rId37"/>
    <p:sldId id="443" r:id="rId38"/>
    <p:sldId id="444" r:id="rId39"/>
    <p:sldId id="417" r:id="rId40"/>
    <p:sldId id="381" r:id="rId41"/>
    <p:sldId id="382" r:id="rId42"/>
    <p:sldId id="387" r:id="rId43"/>
    <p:sldId id="384" r:id="rId44"/>
    <p:sldId id="385" r:id="rId45"/>
    <p:sldId id="386" r:id="rId46"/>
    <p:sldId id="418" r:id="rId47"/>
    <p:sldId id="383" r:id="rId48"/>
    <p:sldId id="388" r:id="rId49"/>
    <p:sldId id="390" r:id="rId50"/>
    <p:sldId id="389" r:id="rId51"/>
    <p:sldId id="430" r:id="rId52"/>
    <p:sldId id="431" r:id="rId53"/>
    <p:sldId id="432" r:id="rId54"/>
    <p:sldId id="450" r:id="rId55"/>
  </p:sldIdLst>
  <p:sldSz cx="9144000" cy="6858000" type="screen4x3"/>
  <p:notesSz cx="7010400" cy="9296400"/>
  <p:defaultTextStyle>
    <a:defPPr>
      <a:defRPr lang="en-US"/>
    </a:defPPr>
    <a:lvl1pPr algn="l" rtl="0" fontAlgn="base">
      <a:spcBef>
        <a:spcPct val="0"/>
      </a:spcBef>
      <a:spcAft>
        <a:spcPct val="0"/>
      </a:spcAft>
      <a:defRPr sz="1400" kern="1200">
        <a:solidFill>
          <a:schemeClr val="tx1"/>
        </a:solidFill>
        <a:latin typeface="Verdana" pitchFamily="34" charset="0"/>
        <a:ea typeface="+mn-ea"/>
        <a:cs typeface="Arial" charset="0"/>
      </a:defRPr>
    </a:lvl1pPr>
    <a:lvl2pPr marL="457200" algn="l" rtl="0" fontAlgn="base">
      <a:spcBef>
        <a:spcPct val="0"/>
      </a:spcBef>
      <a:spcAft>
        <a:spcPct val="0"/>
      </a:spcAft>
      <a:defRPr sz="1400" kern="1200">
        <a:solidFill>
          <a:schemeClr val="tx1"/>
        </a:solidFill>
        <a:latin typeface="Verdana" pitchFamily="34" charset="0"/>
        <a:ea typeface="+mn-ea"/>
        <a:cs typeface="Arial" charset="0"/>
      </a:defRPr>
    </a:lvl2pPr>
    <a:lvl3pPr marL="914400" algn="l" rtl="0" fontAlgn="base">
      <a:spcBef>
        <a:spcPct val="0"/>
      </a:spcBef>
      <a:spcAft>
        <a:spcPct val="0"/>
      </a:spcAft>
      <a:defRPr sz="1400" kern="1200">
        <a:solidFill>
          <a:schemeClr val="tx1"/>
        </a:solidFill>
        <a:latin typeface="Verdana" pitchFamily="34" charset="0"/>
        <a:ea typeface="+mn-ea"/>
        <a:cs typeface="Arial" charset="0"/>
      </a:defRPr>
    </a:lvl3pPr>
    <a:lvl4pPr marL="1371600" algn="l" rtl="0" fontAlgn="base">
      <a:spcBef>
        <a:spcPct val="0"/>
      </a:spcBef>
      <a:spcAft>
        <a:spcPct val="0"/>
      </a:spcAft>
      <a:defRPr sz="1400" kern="1200">
        <a:solidFill>
          <a:schemeClr val="tx1"/>
        </a:solidFill>
        <a:latin typeface="Verdana" pitchFamily="34" charset="0"/>
        <a:ea typeface="+mn-ea"/>
        <a:cs typeface="Arial" charset="0"/>
      </a:defRPr>
    </a:lvl4pPr>
    <a:lvl5pPr marL="1828800" algn="l" rtl="0" fontAlgn="base">
      <a:spcBef>
        <a:spcPct val="0"/>
      </a:spcBef>
      <a:spcAft>
        <a:spcPct val="0"/>
      </a:spcAft>
      <a:defRPr sz="1400" kern="1200">
        <a:solidFill>
          <a:schemeClr val="tx1"/>
        </a:solidFill>
        <a:latin typeface="Verdana" pitchFamily="34" charset="0"/>
        <a:ea typeface="+mn-ea"/>
        <a:cs typeface="Arial" charset="0"/>
      </a:defRPr>
    </a:lvl5pPr>
    <a:lvl6pPr marL="2286000" algn="l" defTabSz="914400" rtl="0" eaLnBrk="1" latinLnBrk="0" hangingPunct="1">
      <a:defRPr sz="1400" kern="1200">
        <a:solidFill>
          <a:schemeClr val="tx1"/>
        </a:solidFill>
        <a:latin typeface="Verdana" pitchFamily="34" charset="0"/>
        <a:ea typeface="+mn-ea"/>
        <a:cs typeface="Arial" charset="0"/>
      </a:defRPr>
    </a:lvl6pPr>
    <a:lvl7pPr marL="2743200" algn="l" defTabSz="914400" rtl="0" eaLnBrk="1" latinLnBrk="0" hangingPunct="1">
      <a:defRPr sz="1400" kern="1200">
        <a:solidFill>
          <a:schemeClr val="tx1"/>
        </a:solidFill>
        <a:latin typeface="Verdana" pitchFamily="34" charset="0"/>
        <a:ea typeface="+mn-ea"/>
        <a:cs typeface="Arial" charset="0"/>
      </a:defRPr>
    </a:lvl7pPr>
    <a:lvl8pPr marL="3200400" algn="l" defTabSz="914400" rtl="0" eaLnBrk="1" latinLnBrk="0" hangingPunct="1">
      <a:defRPr sz="1400" kern="1200">
        <a:solidFill>
          <a:schemeClr val="tx1"/>
        </a:solidFill>
        <a:latin typeface="Verdana" pitchFamily="34" charset="0"/>
        <a:ea typeface="+mn-ea"/>
        <a:cs typeface="Arial" charset="0"/>
      </a:defRPr>
    </a:lvl8pPr>
    <a:lvl9pPr marL="3657600" algn="l" defTabSz="914400" rtl="0" eaLnBrk="1" latinLnBrk="0" hangingPunct="1">
      <a:defRPr sz="1400"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FF0000"/>
    <a:srgbClr val="FF7C80"/>
    <a:srgbClr val="FF5050"/>
    <a:srgbClr val="FFCC99"/>
    <a:srgbClr val="66FFFF"/>
    <a:srgbClr val="66CCFF"/>
    <a:srgbClr val="FF9933"/>
    <a:srgbClr val="FFC000"/>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205" autoAdjust="0"/>
    <p:restoredTop sz="88018" autoAdjust="0"/>
  </p:normalViewPr>
  <p:slideViewPr>
    <p:cSldViewPr>
      <p:cViewPr varScale="1">
        <p:scale>
          <a:sx n="45" d="100"/>
          <a:sy n="45" d="100"/>
        </p:scale>
        <p:origin x="-370" y="-72"/>
      </p:cViewPr>
      <p:guideLst>
        <p:guide orient="horz" pos="2160"/>
        <p:guide pos="2880"/>
      </p:guideLst>
    </p:cSldViewPr>
  </p:slideViewPr>
  <p:notesTextViewPr>
    <p:cViewPr>
      <p:scale>
        <a:sx n="100" d="100"/>
        <a:sy n="100" d="100"/>
      </p:scale>
      <p:origin x="0" y="0"/>
    </p:cViewPr>
  </p:notesTextViewPr>
  <p:sorterViewPr>
    <p:cViewPr>
      <p:scale>
        <a:sx n="160" d="100"/>
        <a:sy n="160" d="100"/>
      </p:scale>
      <p:origin x="0" y="198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683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7683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3686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7683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7683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7683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FE22D473-3EDF-465C-A57D-40EDAA17CD99}" type="slidenum">
              <a:rPr lang="en-US"/>
              <a:pPr>
                <a:defRPr/>
              </a:pPr>
              <a:t>‹#›</a:t>
            </a:fld>
            <a:endParaRPr lang="en-US"/>
          </a:p>
        </p:txBody>
      </p:sp>
    </p:spTree>
    <p:extLst>
      <p:ext uri="{BB962C8B-B14F-4D97-AF65-F5344CB8AC3E}">
        <p14:creationId xmlns:p14="http://schemas.microsoft.com/office/powerpoint/2010/main" val="29226386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B7BC65B3-BB7C-4AC2-924B-418E11B67EF3}" type="slidenum">
              <a:rPr lang="en-US" altLang="en-US" smtClean="0"/>
              <a:pPr eaLnBrk="1" hangingPunct="1">
                <a:spcBef>
                  <a:spcPct val="0"/>
                </a:spcBef>
              </a:pPr>
              <a:t>14</a:t>
            </a:fld>
            <a:endParaRPr lang="en-US" alt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r>
              <a:rPr lang="en-US" altLang="en-US" dirty="0" smtClean="0"/>
              <a:t>Square Kilometre Array (SKA) – to be built in 2024 in Australia Outback or South African dessert. Will generate one </a:t>
            </a:r>
            <a:r>
              <a:rPr lang="en-US" altLang="en-US" dirty="0" err="1" smtClean="0"/>
              <a:t>exabyte</a:t>
            </a:r>
            <a:r>
              <a:rPr lang="en-US" altLang="en-US" dirty="0" smtClean="0"/>
              <a:t> of data each DAY from 3000 radio telescopes.</a:t>
            </a:r>
          </a:p>
          <a:p>
            <a:pPr eaLnBrk="1" hangingPunct="1"/>
            <a:r>
              <a:rPr lang="en-US" altLang="en-US" dirty="0" smtClean="0"/>
              <a:t>SKA Reference: http://spectrum.ieee.org/tech-talk/aerospace/astrophysics/an-exascale-challenge-for-radio-astronomy?utm_source=feedburner&amp;utm_medium=feed&amp;utm_campaign=Feed%253A%20IeeeSpectrum%20%2528IEEE%20Spectrum%2529</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269967E7-C27F-49D7-B030-9C144C51814C}" type="slidenum">
              <a:rPr lang="en-US" altLang="en-US" smtClean="0"/>
              <a:pPr eaLnBrk="1" hangingPunct="1">
                <a:spcBef>
                  <a:spcPct val="0"/>
                </a:spcBef>
              </a:pPr>
              <a:t>35</a:t>
            </a:fld>
            <a:endParaRPr lang="en-US" alt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en-US" altLang="en-US" smtClean="0"/>
          </a:p>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B7BC65B3-BB7C-4AC2-924B-418E11B67EF3}" type="slidenum">
              <a:rPr lang="en-US" altLang="en-US" smtClean="0"/>
              <a:pPr eaLnBrk="1" hangingPunct="1">
                <a:spcBef>
                  <a:spcPct val="0"/>
                </a:spcBef>
              </a:pPr>
              <a:t>15</a:t>
            </a:fld>
            <a:endParaRPr lang="en-US" alt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r>
              <a:rPr lang="en-US" altLang="en-US" dirty="0" smtClean="0"/>
              <a:t>Square Kilometre Array (SKA) – to be built in 2024 in Australia Outback or South African dessert. Will generate one </a:t>
            </a:r>
            <a:r>
              <a:rPr lang="en-US" altLang="en-US" dirty="0" err="1" smtClean="0"/>
              <a:t>exabyte</a:t>
            </a:r>
            <a:r>
              <a:rPr lang="en-US" altLang="en-US" dirty="0" smtClean="0"/>
              <a:t> of data each DAY from 3000 radio telescopes.</a:t>
            </a:r>
          </a:p>
          <a:p>
            <a:pPr eaLnBrk="1" hangingPunct="1"/>
            <a:r>
              <a:rPr lang="en-US" altLang="en-US" dirty="0" smtClean="0"/>
              <a:t>SKA Reference: http://spectrum.ieee.org/tech-talk/aerospace/astrophysics/an-exascale-challenge-for-radio-astronomy?utm_source=feedburner&amp;utm_medium=feed&amp;utm_campaign=Feed%253A%20IeeeSpectrum%20%2528IEEE%20Spectrum%2529</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B7BC65B3-BB7C-4AC2-924B-418E11B67EF3}" type="slidenum">
              <a:rPr lang="en-US" altLang="en-US" smtClean="0"/>
              <a:pPr eaLnBrk="1" hangingPunct="1">
                <a:spcBef>
                  <a:spcPct val="0"/>
                </a:spcBef>
              </a:pPr>
              <a:t>16</a:t>
            </a:fld>
            <a:endParaRPr lang="en-US" alt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r>
              <a:rPr lang="en-US" altLang="en-US" dirty="0" smtClean="0"/>
              <a:t>Square Kilometre Array (SKA) – to be built in 2024 in Australia Outback or South African dessert. Will generate one </a:t>
            </a:r>
            <a:r>
              <a:rPr lang="en-US" altLang="en-US" dirty="0" err="1" smtClean="0"/>
              <a:t>exabyte</a:t>
            </a:r>
            <a:r>
              <a:rPr lang="en-US" altLang="en-US" dirty="0" smtClean="0"/>
              <a:t> of data each DAY from 3000 radio telescopes.</a:t>
            </a:r>
          </a:p>
          <a:p>
            <a:pPr eaLnBrk="1" hangingPunct="1"/>
            <a:r>
              <a:rPr lang="en-US" altLang="en-US" dirty="0" smtClean="0"/>
              <a:t>SKA Reference: http://spectrum.ieee.org/tech-talk/aerospace/astrophysics/an-exascale-challenge-for-radio-astronomy?utm_source=feedburner&amp;utm_medium=feed&amp;utm_campaign=Feed%253A%20IeeeSpectrum%20%2528IEEE%20Spectrum%2529</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E22D473-3EDF-465C-A57D-40EDAA17CD99}" type="slidenum">
              <a:rPr lang="en-US" smtClean="0"/>
              <a:pPr>
                <a:defRPr/>
              </a:pPr>
              <a:t>24</a:t>
            </a:fld>
            <a:endParaRPr lang="en-US"/>
          </a:p>
        </p:txBody>
      </p:sp>
    </p:spTree>
    <p:extLst>
      <p:ext uri="{BB962C8B-B14F-4D97-AF65-F5344CB8AC3E}">
        <p14:creationId xmlns:p14="http://schemas.microsoft.com/office/powerpoint/2010/main" val="835384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A45AE7F7-D48A-4D6F-97AB-30536E59173D}" type="slidenum">
              <a:rPr lang="en-US" altLang="en-US" smtClean="0"/>
              <a:pPr eaLnBrk="1" hangingPunct="1">
                <a:spcBef>
                  <a:spcPct val="0"/>
                </a:spcBef>
              </a:pPr>
              <a:t>30</a:t>
            </a:fld>
            <a:endParaRPr lang="en-US" alt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8C7FE4D7-E72B-4AC8-9FFF-9090B1241760}" type="slidenum">
              <a:rPr lang="en-US" altLang="en-US" smtClean="0"/>
              <a:pPr eaLnBrk="1" hangingPunct="1">
                <a:spcBef>
                  <a:spcPct val="0"/>
                </a:spcBef>
              </a:pPr>
              <a:t>31</a:t>
            </a:fld>
            <a:endParaRPr lang="en-US" alt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C39DFDA6-6D5E-4DF2-9074-845892BB9F4B}" type="slidenum">
              <a:rPr lang="en-US" altLang="en-US" smtClean="0"/>
              <a:pPr eaLnBrk="1" hangingPunct="1">
                <a:spcBef>
                  <a:spcPct val="0"/>
                </a:spcBef>
              </a:pPr>
              <a:t>32</a:t>
            </a:fld>
            <a:endParaRPr lang="en-US" alt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en-US" altLang="en-US" smtClean="0"/>
          </a:p>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ED4B010C-6242-4398-B490-19719C935629}" type="slidenum">
              <a:rPr lang="en-US" altLang="en-US" smtClean="0"/>
              <a:pPr eaLnBrk="1" hangingPunct="1">
                <a:spcBef>
                  <a:spcPct val="0"/>
                </a:spcBef>
              </a:pPr>
              <a:t>33</a:t>
            </a:fld>
            <a:endParaRPr lang="en-US" alt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altLang="en-US" smtClean="0"/>
          </a:p>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8200BE1B-7303-4DB0-BEEB-05A07A69362D}" type="slidenum">
              <a:rPr lang="en-US" altLang="en-US" smtClean="0"/>
              <a:pPr eaLnBrk="1" hangingPunct="1">
                <a:spcBef>
                  <a:spcPct val="0"/>
                </a:spcBef>
              </a:pPr>
              <a:t>34</a:t>
            </a:fld>
            <a:endParaRPr lang="en-US" alt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n-US" altLang="en-US" smtClean="0"/>
          </a:p>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228600" y="2889250"/>
            <a:ext cx="2870200" cy="201613"/>
          </a:xfrm>
          <a:prstGeom prst="rect">
            <a:avLst/>
          </a:prstGeom>
          <a:solidFill>
            <a:srgbClr val="7402C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5" name="Rectangle 4"/>
          <p:cNvSpPr>
            <a:spLocks noChangeArrowheads="1"/>
          </p:cNvSpPr>
          <p:nvPr/>
        </p:nvSpPr>
        <p:spPr bwMode="auto">
          <a:xfrm>
            <a:off x="3098800" y="2889250"/>
            <a:ext cx="2870200" cy="201613"/>
          </a:xfrm>
          <a:prstGeom prst="rect">
            <a:avLst/>
          </a:prstGeom>
          <a:solidFill>
            <a:srgbClr val="7402C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6" name="Rectangle 5"/>
          <p:cNvSpPr>
            <a:spLocks noChangeArrowheads="1"/>
          </p:cNvSpPr>
          <p:nvPr/>
        </p:nvSpPr>
        <p:spPr bwMode="auto">
          <a:xfrm>
            <a:off x="5969000" y="2889250"/>
            <a:ext cx="2870200" cy="201613"/>
          </a:xfrm>
          <a:prstGeom prst="rect">
            <a:avLst/>
          </a:prstGeom>
          <a:solidFill>
            <a:srgbClr val="7402C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409602" name="Rectangle 2"/>
          <p:cNvSpPr>
            <a:spLocks noGrp="1" noChangeArrowheads="1"/>
          </p:cNvSpPr>
          <p:nvPr>
            <p:ph type="ctrTitle"/>
          </p:nvPr>
        </p:nvSpPr>
        <p:spPr>
          <a:xfrm>
            <a:off x="685800" y="685800"/>
            <a:ext cx="7772400" cy="2127250"/>
          </a:xfrm>
        </p:spPr>
        <p:txBody>
          <a:bodyPr/>
          <a:lstStyle>
            <a:lvl1pPr>
              <a:defRPr/>
            </a:lvl1pPr>
          </a:lstStyle>
          <a:p>
            <a:pPr lvl="0"/>
            <a:endParaRPr lang="en-US" noProof="0" smtClean="0"/>
          </a:p>
        </p:txBody>
      </p:sp>
      <p:sp>
        <p:nvSpPr>
          <p:cNvPr id="409603"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a:lvl1pPr>
          </a:lstStyle>
          <a:p>
            <a:pPr lvl="0"/>
            <a:endParaRPr lang="en-US" noProof="0" smtClean="0"/>
          </a:p>
        </p:txBody>
      </p:sp>
      <p:sp>
        <p:nvSpPr>
          <p:cNvPr id="7" name="Rectangle 5"/>
          <p:cNvSpPr>
            <a:spLocks noGrp="1" noChangeArrowheads="1"/>
          </p:cNvSpPr>
          <p:nvPr>
            <p:ph type="ftr" sz="quarter" idx="10"/>
          </p:nvPr>
        </p:nvSpPr>
        <p:spPr>
          <a:xfrm>
            <a:off x="3124200" y="6248400"/>
            <a:ext cx="2895600" cy="457200"/>
          </a:xfrm>
        </p:spPr>
        <p:txBody>
          <a:bodyPr/>
          <a:lstStyle>
            <a:lvl1pPr>
              <a:defRPr sz="1000" i="0"/>
            </a:lvl1pPr>
          </a:lstStyle>
          <a:p>
            <a:pPr>
              <a:defRPr/>
            </a:pPr>
            <a:endParaRPr lang="en-US"/>
          </a:p>
        </p:txBody>
      </p:sp>
      <p:sp>
        <p:nvSpPr>
          <p:cNvPr id="8" name="Rectangle 6"/>
          <p:cNvSpPr>
            <a:spLocks noGrp="1" noChangeArrowheads="1"/>
          </p:cNvSpPr>
          <p:nvPr>
            <p:ph type="sldNum" sz="quarter" idx="11"/>
          </p:nvPr>
        </p:nvSpPr>
        <p:spPr>
          <a:xfrm>
            <a:off x="6553200" y="6248400"/>
            <a:ext cx="2133600" cy="457200"/>
          </a:xfrm>
        </p:spPr>
        <p:txBody>
          <a:bodyPr/>
          <a:lstStyle>
            <a:lvl1pPr>
              <a:defRPr sz="1000" i="0"/>
            </a:lvl1pPr>
          </a:lstStyle>
          <a:p>
            <a:pPr>
              <a:defRPr/>
            </a:pPr>
            <a:r>
              <a:rPr lang="en-US"/>
              <a:t>Page </a:t>
            </a:r>
            <a:fld id="{962B6F8D-368F-4709-8B4D-D4B2B6DA081B}" type="slidenum">
              <a:rPr lang="en-US"/>
              <a:pPr>
                <a:defRPr/>
              </a:pPr>
              <a:t>‹#›</a:t>
            </a:fld>
            <a:endParaRPr lang="en-US"/>
          </a:p>
        </p:txBody>
      </p:sp>
    </p:spTree>
    <p:extLst>
      <p:ext uri="{BB962C8B-B14F-4D97-AF65-F5344CB8AC3E}">
        <p14:creationId xmlns:p14="http://schemas.microsoft.com/office/powerpoint/2010/main" val="1904205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6B2F6ADB-34EB-428A-8BA7-55B8490A1C41}" type="slidenum">
              <a:rPr lang="en-US"/>
              <a:pPr>
                <a:defRPr/>
              </a:pPr>
              <a:t>‹#›</a:t>
            </a:fld>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78359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38C1FDDC-4AF7-4E18-B43D-42091C289B97}" type="slidenum">
              <a:rPr lang="en-US"/>
              <a:pPr>
                <a:defRPr/>
              </a:pPr>
              <a:t>‹#›</a:t>
            </a:fld>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319297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127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143000"/>
            <a:ext cx="40386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C8B2FA42-D90B-484D-BEED-042C21DB8E8D}" type="slidenum">
              <a:rPr lang="en-US"/>
              <a:pPr>
                <a:defRPr/>
              </a:pPr>
              <a:t>‹#›</a:t>
            </a:fld>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2841660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49" descr="satellite image of a hurricane storm's eye"/>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38" y="3665538"/>
            <a:ext cx="8593137"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5"/>
          <p:cNvSpPr>
            <a:spLocks noChangeShapeType="1"/>
          </p:cNvSpPr>
          <p:nvPr/>
        </p:nvSpPr>
        <p:spPr bwMode="auto">
          <a:xfrm flipV="1">
            <a:off x="274638" y="1050925"/>
            <a:ext cx="8594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 name="Group 6"/>
          <p:cNvGrpSpPr>
            <a:grpSpLocks/>
          </p:cNvGrpSpPr>
          <p:nvPr/>
        </p:nvGrpSpPr>
        <p:grpSpPr bwMode="auto">
          <a:xfrm>
            <a:off x="274638" y="3665538"/>
            <a:ext cx="8594725" cy="2233612"/>
            <a:chOff x="160" y="2308"/>
            <a:chExt cx="5437" cy="1399"/>
          </a:xfrm>
        </p:grpSpPr>
        <p:sp>
          <p:nvSpPr>
            <p:cNvPr id="7" name="Rectangle 7"/>
            <p:cNvSpPr>
              <a:spLocks noChangeArrowheads="1"/>
            </p:cNvSpPr>
            <p:nvPr/>
          </p:nvSpPr>
          <p:spPr bwMode="auto">
            <a:xfrm>
              <a:off x="160" y="2308"/>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8" name="Rectangle 8"/>
            <p:cNvSpPr>
              <a:spLocks noChangeArrowheads="1"/>
            </p:cNvSpPr>
            <p:nvPr/>
          </p:nvSpPr>
          <p:spPr bwMode="auto">
            <a:xfrm>
              <a:off x="160" y="2862"/>
              <a:ext cx="858" cy="289"/>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9" name="Rectangle 9"/>
            <p:cNvSpPr>
              <a:spLocks noChangeArrowheads="1"/>
            </p:cNvSpPr>
            <p:nvPr/>
          </p:nvSpPr>
          <p:spPr bwMode="auto">
            <a:xfrm>
              <a:off x="160" y="3419"/>
              <a:ext cx="269"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10" name="Rectangle 10"/>
            <p:cNvSpPr>
              <a:spLocks noChangeArrowheads="1"/>
            </p:cNvSpPr>
            <p:nvPr/>
          </p:nvSpPr>
          <p:spPr bwMode="auto">
            <a:xfrm>
              <a:off x="4739" y="2308"/>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11" name="Rectangle 11"/>
            <p:cNvSpPr>
              <a:spLocks noChangeArrowheads="1"/>
            </p:cNvSpPr>
            <p:nvPr/>
          </p:nvSpPr>
          <p:spPr bwMode="auto">
            <a:xfrm>
              <a:off x="4739" y="2862"/>
              <a:ext cx="858" cy="289"/>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12" name="Rectangle 12"/>
            <p:cNvSpPr>
              <a:spLocks noChangeArrowheads="1"/>
            </p:cNvSpPr>
            <p:nvPr/>
          </p:nvSpPr>
          <p:spPr bwMode="auto">
            <a:xfrm>
              <a:off x="5328" y="3419"/>
              <a:ext cx="269"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13" name="Freeform 13"/>
            <p:cNvSpPr>
              <a:spLocks/>
            </p:cNvSpPr>
            <p:nvPr/>
          </p:nvSpPr>
          <p:spPr bwMode="auto">
            <a:xfrm>
              <a:off x="1305" y="2308"/>
              <a:ext cx="2862" cy="288"/>
            </a:xfrm>
            <a:custGeom>
              <a:avLst/>
              <a:gdLst>
                <a:gd name="T0" fmla="*/ 0 w 2880"/>
                <a:gd name="T1" fmla="*/ 0 h 288"/>
                <a:gd name="T2" fmla="*/ 0 w 2880"/>
                <a:gd name="T3" fmla="*/ 288 h 288"/>
                <a:gd name="T4" fmla="*/ 2671 w 2880"/>
                <a:gd name="T5" fmla="*/ 288 h 288"/>
                <a:gd name="T6" fmla="*/ 2631 w 2880"/>
                <a:gd name="T7" fmla="*/ 256 h 288"/>
                <a:gd name="T8" fmla="*/ 2466 w 2880"/>
                <a:gd name="T9" fmla="*/ 134 h 288"/>
                <a:gd name="T10" fmla="*/ 2254 w 2880"/>
                <a:gd name="T11" fmla="*/ 46 h 288"/>
                <a:gd name="T12" fmla="*/ 2069 w 2880"/>
                <a:gd name="T13" fmla="*/ 10 h 288"/>
                <a:gd name="T14" fmla="*/ 1959 w 2880"/>
                <a:gd name="T15" fmla="*/ 0 h 288"/>
                <a:gd name="T16" fmla="*/ 0 w 2880"/>
                <a:gd name="T17" fmla="*/ 0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80" h="288">
                  <a:moveTo>
                    <a:pt x="0" y="0"/>
                  </a:moveTo>
                  <a:lnTo>
                    <a:pt x="0" y="288"/>
                  </a:lnTo>
                  <a:lnTo>
                    <a:pt x="2880" y="288"/>
                  </a:lnTo>
                  <a:lnTo>
                    <a:pt x="2838" y="256"/>
                  </a:lnTo>
                  <a:cubicBezTo>
                    <a:pt x="2838" y="256"/>
                    <a:pt x="2728" y="169"/>
                    <a:pt x="2660" y="134"/>
                  </a:cubicBezTo>
                  <a:cubicBezTo>
                    <a:pt x="2592" y="99"/>
                    <a:pt x="2502" y="67"/>
                    <a:pt x="2430" y="46"/>
                  </a:cubicBezTo>
                  <a:cubicBezTo>
                    <a:pt x="2358" y="25"/>
                    <a:pt x="2283" y="18"/>
                    <a:pt x="2230" y="10"/>
                  </a:cubicBezTo>
                  <a:lnTo>
                    <a:pt x="2112" y="0"/>
                  </a:lnTo>
                  <a:lnTo>
                    <a:pt x="0" y="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4" name="Freeform 14"/>
            <p:cNvSpPr>
              <a:spLocks/>
            </p:cNvSpPr>
            <p:nvPr/>
          </p:nvSpPr>
          <p:spPr bwMode="auto">
            <a:xfrm>
              <a:off x="1305" y="2862"/>
              <a:ext cx="3174" cy="291"/>
            </a:xfrm>
            <a:custGeom>
              <a:avLst/>
              <a:gdLst>
                <a:gd name="T0" fmla="*/ 0 w 3194"/>
                <a:gd name="T1" fmla="*/ 0 h 290"/>
                <a:gd name="T2" fmla="*/ 0 w 3194"/>
                <a:gd name="T3" fmla="*/ 300 h 290"/>
                <a:gd name="T4" fmla="*/ 2962 w 3194"/>
                <a:gd name="T5" fmla="*/ 302 h 290"/>
                <a:gd name="T6" fmla="*/ 2956 w 3194"/>
                <a:gd name="T7" fmla="*/ 268 h 290"/>
                <a:gd name="T8" fmla="*/ 2930 w 3194"/>
                <a:gd name="T9" fmla="*/ 158 h 290"/>
                <a:gd name="T10" fmla="*/ 2892 w 3194"/>
                <a:gd name="T11" fmla="*/ 34 h 290"/>
                <a:gd name="T12" fmla="*/ 2878 w 3194"/>
                <a:gd name="T13" fmla="*/ 2 h 290"/>
                <a:gd name="T14" fmla="*/ 0 w 3194"/>
                <a:gd name="T15" fmla="*/ 0 h 2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94" h="290">
                  <a:moveTo>
                    <a:pt x="0" y="0"/>
                  </a:moveTo>
                  <a:lnTo>
                    <a:pt x="0" y="288"/>
                  </a:lnTo>
                  <a:lnTo>
                    <a:pt x="3194" y="290"/>
                  </a:lnTo>
                  <a:lnTo>
                    <a:pt x="3188" y="256"/>
                  </a:lnTo>
                  <a:cubicBezTo>
                    <a:pt x="3182" y="232"/>
                    <a:pt x="3172" y="183"/>
                    <a:pt x="3160" y="146"/>
                  </a:cubicBezTo>
                  <a:cubicBezTo>
                    <a:pt x="3146" y="103"/>
                    <a:pt x="3128" y="58"/>
                    <a:pt x="3118" y="34"/>
                  </a:cubicBezTo>
                  <a:lnTo>
                    <a:pt x="3102" y="2"/>
                  </a:lnTo>
                  <a:lnTo>
                    <a:pt x="0" y="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5" name="Freeform 15"/>
            <p:cNvSpPr>
              <a:spLocks/>
            </p:cNvSpPr>
            <p:nvPr/>
          </p:nvSpPr>
          <p:spPr bwMode="auto">
            <a:xfrm>
              <a:off x="3595" y="3417"/>
              <a:ext cx="916" cy="290"/>
            </a:xfrm>
            <a:custGeom>
              <a:avLst/>
              <a:gdLst>
                <a:gd name="T0" fmla="*/ 0 w 3194"/>
                <a:gd name="T1" fmla="*/ 290 h 290"/>
                <a:gd name="T2" fmla="*/ 0 w 3194"/>
                <a:gd name="T3" fmla="*/ 2 h 290"/>
                <a:gd name="T4" fmla="*/ 0 w 3194"/>
                <a:gd name="T5" fmla="*/ 0 h 290"/>
                <a:gd name="T6" fmla="*/ 0 w 3194"/>
                <a:gd name="T7" fmla="*/ 156 h 290"/>
                <a:gd name="T8" fmla="*/ 0 w 3194"/>
                <a:gd name="T9" fmla="*/ 254 h 290"/>
                <a:gd name="T10" fmla="*/ 0 w 3194"/>
                <a:gd name="T11" fmla="*/ 290 h 290"/>
                <a:gd name="T12" fmla="*/ 0 w 3194"/>
                <a:gd name="T13" fmla="*/ 290 h 2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4" h="290">
                  <a:moveTo>
                    <a:pt x="0" y="290"/>
                  </a:moveTo>
                  <a:lnTo>
                    <a:pt x="0" y="2"/>
                  </a:lnTo>
                  <a:lnTo>
                    <a:pt x="3194" y="0"/>
                  </a:lnTo>
                  <a:lnTo>
                    <a:pt x="3176" y="156"/>
                  </a:lnTo>
                  <a:cubicBezTo>
                    <a:pt x="3169" y="198"/>
                    <a:pt x="3162" y="232"/>
                    <a:pt x="3150" y="254"/>
                  </a:cubicBezTo>
                  <a:lnTo>
                    <a:pt x="3140" y="290"/>
                  </a:lnTo>
                  <a:lnTo>
                    <a:pt x="0" y="29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6" name="Rectangle 16"/>
            <p:cNvSpPr>
              <a:spLocks noChangeArrowheads="1"/>
            </p:cNvSpPr>
            <p:nvPr/>
          </p:nvSpPr>
          <p:spPr bwMode="auto">
            <a:xfrm>
              <a:off x="1877" y="3419"/>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grpSp>
      <p:sp>
        <p:nvSpPr>
          <p:cNvPr id="510979" name="Rectangle 3"/>
          <p:cNvSpPr>
            <a:spLocks noGrp="1" noChangeArrowheads="1"/>
          </p:cNvSpPr>
          <p:nvPr>
            <p:ph type="ctrTitle"/>
          </p:nvPr>
        </p:nvSpPr>
        <p:spPr>
          <a:xfrm>
            <a:off x="139700" y="1417638"/>
            <a:ext cx="8729663" cy="2011362"/>
          </a:xfrm>
        </p:spPr>
        <p:txBody>
          <a:bodyPr anchor="b"/>
          <a:lstStyle>
            <a:lvl1pPr>
              <a:defRPr sz="3500">
                <a:solidFill>
                  <a:schemeClr val="bg1"/>
                </a:solidFill>
              </a:defRPr>
            </a:lvl1pPr>
          </a:lstStyle>
          <a:p>
            <a:pPr lvl="0"/>
            <a:r>
              <a:rPr lang="en-US" noProof="0" smtClean="0"/>
              <a:t>Click to edit Master title style</a:t>
            </a:r>
          </a:p>
        </p:txBody>
      </p:sp>
      <p:sp>
        <p:nvSpPr>
          <p:cNvPr id="510980" name="Rectangle 4"/>
          <p:cNvSpPr>
            <a:spLocks noGrp="1" noChangeArrowheads="1"/>
          </p:cNvSpPr>
          <p:nvPr>
            <p:ph type="subTitle" idx="1"/>
          </p:nvPr>
        </p:nvSpPr>
        <p:spPr>
          <a:xfrm>
            <a:off x="182563" y="528638"/>
            <a:ext cx="7769225" cy="530225"/>
          </a:xfrm>
        </p:spPr>
        <p:txBody>
          <a:bodyPr anchor="b"/>
          <a:lstStyle>
            <a:lvl1pPr marL="0" indent="0">
              <a:buFont typeface="Wingdings" pitchFamily="2" charset="2"/>
              <a:buNone/>
              <a:defRPr sz="1200" b="1"/>
            </a:lvl1pPr>
          </a:lstStyle>
          <a:p>
            <a:pPr lvl="0"/>
            <a:endParaRPr lang="en-US" noProof="0" smtClean="0"/>
          </a:p>
        </p:txBody>
      </p:sp>
    </p:spTree>
    <p:extLst>
      <p:ext uri="{BB962C8B-B14F-4D97-AF65-F5344CB8AC3E}">
        <p14:creationId xmlns:p14="http://schemas.microsoft.com/office/powerpoint/2010/main" val="3282063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9677EF44-ACCC-4D7D-A846-B931404AFA1E}" type="slidenum">
              <a:rPr lang="en-US"/>
              <a:pPr>
                <a:defRPr/>
              </a:pPr>
              <a:t>‹#›</a:t>
            </a:fld>
            <a:endParaRPr lang="en-US"/>
          </a:p>
        </p:txBody>
      </p:sp>
    </p:spTree>
    <p:extLst>
      <p:ext uri="{BB962C8B-B14F-4D97-AF65-F5344CB8AC3E}">
        <p14:creationId xmlns:p14="http://schemas.microsoft.com/office/powerpoint/2010/main" val="3665735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1BC026B0-0DB1-48F1-990D-3FB0723ABE0B}" type="slidenum">
              <a:rPr lang="en-US"/>
              <a:pPr>
                <a:defRPr/>
              </a:pPr>
              <a:t>‹#›</a:t>
            </a:fld>
            <a:endParaRPr lang="en-US"/>
          </a:p>
        </p:txBody>
      </p:sp>
    </p:spTree>
    <p:extLst>
      <p:ext uri="{BB962C8B-B14F-4D97-AF65-F5344CB8AC3E}">
        <p14:creationId xmlns:p14="http://schemas.microsoft.com/office/powerpoint/2010/main" val="586992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5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21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8A258734-8CAA-40A1-8839-586E786EEB65}" type="slidenum">
              <a:rPr lang="en-US"/>
              <a:pPr>
                <a:defRPr/>
              </a:pPr>
              <a:t>‹#›</a:t>
            </a:fld>
            <a:endParaRPr lang="en-US"/>
          </a:p>
        </p:txBody>
      </p:sp>
    </p:spTree>
    <p:extLst>
      <p:ext uri="{BB962C8B-B14F-4D97-AF65-F5344CB8AC3E}">
        <p14:creationId xmlns:p14="http://schemas.microsoft.com/office/powerpoint/2010/main" val="2807247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fld id="{8A9623BB-FA5A-4F5B-B5AE-65FF70F7988B}" type="slidenum">
              <a:rPr lang="en-US"/>
              <a:pPr>
                <a:defRPr/>
              </a:pPr>
              <a:t>‹#›</a:t>
            </a:fld>
            <a:endParaRPr lang="en-US"/>
          </a:p>
        </p:txBody>
      </p:sp>
    </p:spTree>
    <p:extLst>
      <p:ext uri="{BB962C8B-B14F-4D97-AF65-F5344CB8AC3E}">
        <p14:creationId xmlns:p14="http://schemas.microsoft.com/office/powerpoint/2010/main" val="16194599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fld id="{28CD2258-D672-439C-8CD0-25D9E3911C0E}" type="slidenum">
              <a:rPr lang="en-US"/>
              <a:pPr>
                <a:defRPr/>
              </a:pPr>
              <a:t>‹#›</a:t>
            </a:fld>
            <a:endParaRPr lang="en-US"/>
          </a:p>
        </p:txBody>
      </p:sp>
    </p:spTree>
    <p:extLst>
      <p:ext uri="{BB962C8B-B14F-4D97-AF65-F5344CB8AC3E}">
        <p14:creationId xmlns:p14="http://schemas.microsoft.com/office/powerpoint/2010/main" val="13540000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0FBB29D1-E38D-436C-B26E-8BA3F148318B}" type="slidenum">
              <a:rPr lang="en-US"/>
              <a:pPr>
                <a:defRPr/>
              </a:pPr>
              <a:t>‹#›</a:t>
            </a:fld>
            <a:endParaRPr lang="en-US"/>
          </a:p>
        </p:txBody>
      </p:sp>
    </p:spTree>
    <p:extLst>
      <p:ext uri="{BB962C8B-B14F-4D97-AF65-F5344CB8AC3E}">
        <p14:creationId xmlns:p14="http://schemas.microsoft.com/office/powerpoint/2010/main" val="1255008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A0026FEB-AF00-44A4-B84A-641E94244AA6}" type="slidenum">
              <a:rPr lang="en-US"/>
              <a:pPr>
                <a:defRPr/>
              </a:pPr>
              <a:t>‹#›</a:t>
            </a:fld>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29929224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F1111A71-9173-4723-B059-E20C5A063A69}" type="slidenum">
              <a:rPr lang="en-US"/>
              <a:pPr>
                <a:defRPr/>
              </a:pPr>
              <a:t>‹#›</a:t>
            </a:fld>
            <a:endParaRPr lang="en-US"/>
          </a:p>
        </p:txBody>
      </p:sp>
    </p:spTree>
    <p:extLst>
      <p:ext uri="{BB962C8B-B14F-4D97-AF65-F5344CB8AC3E}">
        <p14:creationId xmlns:p14="http://schemas.microsoft.com/office/powerpoint/2010/main" val="3515505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9B2C63B9-6F92-4A1F-B27B-8A83F19C1803}" type="slidenum">
              <a:rPr lang="en-US"/>
              <a:pPr>
                <a:defRPr/>
              </a:pPr>
              <a:t>‹#›</a:t>
            </a:fld>
            <a:endParaRPr lang="en-US"/>
          </a:p>
        </p:txBody>
      </p:sp>
    </p:spTree>
    <p:extLst>
      <p:ext uri="{BB962C8B-B14F-4D97-AF65-F5344CB8AC3E}">
        <p14:creationId xmlns:p14="http://schemas.microsoft.com/office/powerpoint/2010/main" val="39362117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9A111391-71C1-4506-AAE2-0AFB5F847A08}" type="slidenum">
              <a:rPr lang="en-US"/>
              <a:pPr>
                <a:defRPr/>
              </a:pPr>
              <a:t>‹#›</a:t>
            </a:fld>
            <a:endParaRPr lang="en-US"/>
          </a:p>
        </p:txBody>
      </p:sp>
    </p:spTree>
    <p:extLst>
      <p:ext uri="{BB962C8B-B14F-4D97-AF65-F5344CB8AC3E}">
        <p14:creationId xmlns:p14="http://schemas.microsoft.com/office/powerpoint/2010/main" val="10465418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593725"/>
            <a:ext cx="2171700" cy="57610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563" y="593725"/>
            <a:ext cx="6362700" cy="57610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CED11098-8F90-475E-ACFA-2F7F54A4DBA4}" type="slidenum">
              <a:rPr lang="en-US"/>
              <a:pPr>
                <a:defRPr/>
              </a:pPr>
              <a:t>‹#›</a:t>
            </a:fld>
            <a:endParaRPr lang="en-US"/>
          </a:p>
        </p:txBody>
      </p:sp>
    </p:spTree>
    <p:extLst>
      <p:ext uri="{BB962C8B-B14F-4D97-AF65-F5344CB8AC3E}">
        <p14:creationId xmlns:p14="http://schemas.microsoft.com/office/powerpoint/2010/main" val="2983602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497FFDEF-B4FC-40C2-ABEF-5C5EF7625957}" type="slidenum">
              <a:rPr lang="en-US"/>
              <a:pPr>
                <a:defRPr/>
              </a:pPr>
              <a:t>‹#›</a:t>
            </a:fld>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1894188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0"/>
            <a:ext cx="40386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E9EE9204-3899-4960-9B21-907D39CADE7C}" type="slidenum">
              <a:rPr lang="en-US"/>
              <a:pPr>
                <a:defRPr/>
              </a:pPr>
              <a:t>‹#›</a:t>
            </a:fld>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106081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EEB56EA9-578C-4BF7-AC8D-9918D352D34F}" type="slidenum">
              <a:rPr lang="en-US"/>
              <a:pPr>
                <a:defRPr/>
              </a:pPr>
              <a:t>‹#›</a:t>
            </a:fld>
            <a:endParaRPr lang="en-US"/>
          </a:p>
        </p:txBody>
      </p:sp>
      <p:sp>
        <p:nvSpPr>
          <p:cNvPr id="8" name="Rectangle 8"/>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3232935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D78B650B-C966-4090-A364-642DAFEA80F0}" type="slidenum">
              <a:rPr lang="en-US"/>
              <a:pPr>
                <a:defRPr/>
              </a:pPr>
              <a:t>‹#›</a:t>
            </a:fld>
            <a:endParaRPr lang="en-US"/>
          </a:p>
        </p:txBody>
      </p:sp>
      <p:sp>
        <p:nvSpPr>
          <p:cNvPr id="4" name="Rectangle 8"/>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884124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310E18F4-8BE1-4089-99C0-441EDAE7A018}" type="slidenum">
              <a:rPr lang="en-US"/>
              <a:pPr>
                <a:defRPr/>
              </a:pPr>
              <a:t>‹#›</a:t>
            </a:fld>
            <a:endParaRPr lang="en-US"/>
          </a:p>
        </p:txBody>
      </p:sp>
      <p:sp>
        <p:nvSpPr>
          <p:cNvPr id="3" name="Rectangle 8"/>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4139305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8A98682E-6849-444C-9B7F-216DC1D8C8E5}" type="slidenum">
              <a:rPr lang="en-US"/>
              <a:pPr>
                <a:defRPr/>
              </a:pPr>
              <a:t>‹#›</a:t>
            </a:fld>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3303375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1D0679BB-A8BD-4AEF-8B45-D34019D5D1B4}" type="slidenum">
              <a:rPr lang="en-US"/>
              <a:pPr>
                <a:defRPr/>
              </a:pPr>
              <a:t>‹#›</a:t>
            </a:fld>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4019486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143000"/>
            <a:ext cx="8229600" cy="498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08582" name="Rectangle 6"/>
          <p:cNvSpPr>
            <a:spLocks noGrp="1" noChangeArrowheads="1"/>
          </p:cNvSpPr>
          <p:nvPr>
            <p:ph type="sldNum" sz="quarter" idx="4"/>
          </p:nvPr>
        </p:nvSpPr>
        <p:spPr bwMode="auto">
          <a:xfrm>
            <a:off x="6553200" y="6477000"/>
            <a:ext cx="2133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900" i="1"/>
            </a:lvl1pPr>
          </a:lstStyle>
          <a:p>
            <a:pPr>
              <a:defRPr/>
            </a:pPr>
            <a:fld id="{2A417611-0779-425C-90AA-79D39F5046B9}" type="slidenum">
              <a:rPr lang="en-US"/>
              <a:pPr>
                <a:defRPr/>
              </a:pPr>
              <a:t>‹#›</a:t>
            </a:fld>
            <a:endParaRPr lang="en-US"/>
          </a:p>
        </p:txBody>
      </p:sp>
      <p:sp>
        <p:nvSpPr>
          <p:cNvPr id="1029" name="Line 7"/>
          <p:cNvSpPr>
            <a:spLocks noChangeShapeType="1"/>
          </p:cNvSpPr>
          <p:nvPr/>
        </p:nvSpPr>
        <p:spPr bwMode="auto">
          <a:xfrm>
            <a:off x="457200" y="1066800"/>
            <a:ext cx="8077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8584" name="Rectangle 8"/>
          <p:cNvSpPr>
            <a:spLocks noGrp="1" noChangeArrowheads="1"/>
          </p:cNvSpPr>
          <p:nvPr>
            <p:ph type="ftr" sz="quarter" idx="3"/>
          </p:nvPr>
        </p:nvSpPr>
        <p:spPr bwMode="auto">
          <a:xfrm>
            <a:off x="3124200" y="6477000"/>
            <a:ext cx="2895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900" i="1"/>
            </a:lvl1pPr>
          </a:lstStyle>
          <a:p>
            <a:pPr>
              <a:defRPr/>
            </a:pPr>
            <a:endParaRPr lang="en-US" dirty="0"/>
          </a:p>
        </p:txBody>
      </p:sp>
      <p:sp>
        <p:nvSpPr>
          <p:cNvPr id="1031" name="Rectangle 9"/>
          <p:cNvSpPr>
            <a:spLocks noChangeArrowheads="1"/>
          </p:cNvSpPr>
          <p:nvPr userDrawn="1"/>
        </p:nvSpPr>
        <p:spPr bwMode="auto">
          <a:xfrm>
            <a:off x="533400" y="6477000"/>
            <a:ext cx="20574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r>
              <a:rPr lang="en-US" altLang="en-US" sz="900" i="1" dirty="0" smtClean="0"/>
              <a:t>Fall 2014</a:t>
            </a:r>
          </a:p>
        </p:txBody>
      </p:sp>
    </p:spTree>
  </p:cSld>
  <p:clrMap bg1="lt1" tx1="dk1" bg2="lt2" tx2="dk2" accent1="accent1" accent2="accent2" accent3="accent3" accent4="accent4" accent5="accent5" accent6="accent6" hlink="hlink" folHlink="folHlink"/>
  <p:sldLayoutIdLst>
    <p:sldLayoutId id="2147484209" r:id="rId1"/>
    <p:sldLayoutId id="2147484188" r:id="rId2"/>
    <p:sldLayoutId id="2147484189" r:id="rId3"/>
    <p:sldLayoutId id="2147484190" r:id="rId4"/>
    <p:sldLayoutId id="2147484191" r:id="rId5"/>
    <p:sldLayoutId id="2147484192" r:id="rId6"/>
    <p:sldLayoutId id="2147484193" r:id="rId7"/>
    <p:sldLayoutId id="2147484194" r:id="rId8"/>
    <p:sldLayoutId id="2147484195" r:id="rId9"/>
    <p:sldLayoutId id="2147484196" r:id="rId10"/>
    <p:sldLayoutId id="2147484197" r:id="rId11"/>
    <p:sldLayoutId id="2147484198"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2400">
          <a:solidFill>
            <a:schemeClr val="tx1"/>
          </a:solidFill>
          <a:latin typeface="+mj-lt"/>
          <a:ea typeface="+mj-ea"/>
          <a:cs typeface="+mj-cs"/>
        </a:defRPr>
      </a:lvl1pPr>
      <a:lvl2pPr algn="l" rtl="0" eaLnBrk="0" fontAlgn="base" hangingPunct="0">
        <a:spcBef>
          <a:spcPct val="0"/>
        </a:spcBef>
        <a:spcAft>
          <a:spcPct val="0"/>
        </a:spcAft>
        <a:defRPr sz="2400">
          <a:solidFill>
            <a:schemeClr val="tx1"/>
          </a:solidFill>
          <a:latin typeface="Arial" charset="0"/>
          <a:cs typeface="Arial" charset="0"/>
        </a:defRPr>
      </a:lvl2pPr>
      <a:lvl3pPr algn="l" rtl="0" eaLnBrk="0" fontAlgn="base" hangingPunct="0">
        <a:spcBef>
          <a:spcPct val="0"/>
        </a:spcBef>
        <a:spcAft>
          <a:spcPct val="0"/>
        </a:spcAft>
        <a:defRPr sz="2400">
          <a:solidFill>
            <a:schemeClr val="tx1"/>
          </a:solidFill>
          <a:latin typeface="Arial" charset="0"/>
          <a:cs typeface="Arial" charset="0"/>
        </a:defRPr>
      </a:lvl3pPr>
      <a:lvl4pPr algn="l" rtl="0" eaLnBrk="0" fontAlgn="base" hangingPunct="0">
        <a:spcBef>
          <a:spcPct val="0"/>
        </a:spcBef>
        <a:spcAft>
          <a:spcPct val="0"/>
        </a:spcAft>
        <a:defRPr sz="2400">
          <a:solidFill>
            <a:schemeClr val="tx1"/>
          </a:solidFill>
          <a:latin typeface="Arial" charset="0"/>
          <a:cs typeface="Arial" charset="0"/>
        </a:defRPr>
      </a:lvl4pPr>
      <a:lvl5pPr algn="l" rtl="0" eaLnBrk="0" fontAlgn="base" hangingPunct="0">
        <a:spcBef>
          <a:spcPct val="0"/>
        </a:spcBef>
        <a:spcAft>
          <a:spcPct val="0"/>
        </a:spcAft>
        <a:defRPr sz="2400">
          <a:solidFill>
            <a:schemeClr val="tx1"/>
          </a:solidFill>
          <a:latin typeface="Arial" charset="0"/>
          <a:cs typeface="Arial" charset="0"/>
        </a:defRPr>
      </a:lvl5pPr>
      <a:lvl6pPr marL="457200" algn="l" rtl="0" fontAlgn="base">
        <a:spcBef>
          <a:spcPct val="0"/>
        </a:spcBef>
        <a:spcAft>
          <a:spcPct val="0"/>
        </a:spcAft>
        <a:defRPr sz="2400">
          <a:solidFill>
            <a:schemeClr val="tx1"/>
          </a:solidFill>
          <a:latin typeface="Arial" charset="0"/>
          <a:cs typeface="Arial" charset="0"/>
        </a:defRPr>
      </a:lvl6pPr>
      <a:lvl7pPr marL="914400" algn="l" rtl="0" fontAlgn="base">
        <a:spcBef>
          <a:spcPct val="0"/>
        </a:spcBef>
        <a:spcAft>
          <a:spcPct val="0"/>
        </a:spcAft>
        <a:defRPr sz="2400">
          <a:solidFill>
            <a:schemeClr val="tx1"/>
          </a:solidFill>
          <a:latin typeface="Arial" charset="0"/>
          <a:cs typeface="Arial" charset="0"/>
        </a:defRPr>
      </a:lvl7pPr>
      <a:lvl8pPr marL="1371600" algn="l" rtl="0" fontAlgn="base">
        <a:spcBef>
          <a:spcPct val="0"/>
        </a:spcBef>
        <a:spcAft>
          <a:spcPct val="0"/>
        </a:spcAft>
        <a:defRPr sz="2400">
          <a:solidFill>
            <a:schemeClr val="tx1"/>
          </a:solidFill>
          <a:latin typeface="Arial" charset="0"/>
          <a:cs typeface="Arial" charset="0"/>
        </a:defRPr>
      </a:lvl8pPr>
      <a:lvl9pPr marL="1828800" algn="l" rtl="0" fontAlgn="base">
        <a:spcBef>
          <a:spcPct val="0"/>
        </a:spcBef>
        <a:spcAft>
          <a:spcPct val="0"/>
        </a:spcAft>
        <a:defRPr sz="2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p"/>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n"/>
        <a:defRPr sz="2000">
          <a:solidFill>
            <a:schemeClr val="tx1"/>
          </a:solidFill>
          <a:latin typeface="+mn-lt"/>
          <a:cs typeface="+mn-cs"/>
        </a:defRPr>
      </a:lvl2pPr>
      <a:lvl3pPr marL="1143000" indent="-228600" algn="l" rtl="0" eaLnBrk="0" fontAlgn="base" hangingPunct="0">
        <a:spcBef>
          <a:spcPct val="20000"/>
        </a:spcBef>
        <a:spcAft>
          <a:spcPct val="0"/>
        </a:spcAft>
        <a:buClr>
          <a:schemeClr val="tx1"/>
        </a:buClr>
        <a:buFont typeface="Wingdings" pitchFamily="2" charset="2"/>
        <a:buChar char="p"/>
        <a:defRPr>
          <a:solidFill>
            <a:schemeClr val="tx1"/>
          </a:solidFill>
          <a:latin typeface="+mn-lt"/>
          <a:cs typeface="+mn-cs"/>
        </a:defRPr>
      </a:lvl3pPr>
      <a:lvl4pPr marL="1600200" indent="-228600" algn="l" rtl="0" eaLnBrk="0" fontAlgn="base" hangingPunct="0">
        <a:spcBef>
          <a:spcPct val="20000"/>
        </a:spcBef>
        <a:spcAft>
          <a:spcPct val="0"/>
        </a:spcAft>
        <a:buClr>
          <a:schemeClr val="tx1"/>
        </a:buClr>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tx1"/>
        </a:buClr>
        <a:buFont typeface="Wingdings" pitchFamily="2" charset="2"/>
        <a:buChar char="§"/>
        <a:defRPr sz="1600">
          <a:solidFill>
            <a:schemeClr val="tx1"/>
          </a:solidFill>
          <a:latin typeface="+mn-lt"/>
          <a:cs typeface="+mn-cs"/>
        </a:defRPr>
      </a:lvl5pPr>
      <a:lvl6pPr marL="25146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6pPr>
      <a:lvl7pPr marL="29718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7pPr>
      <a:lvl8pPr marL="34290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8pPr>
      <a:lvl9pPr marL="38862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idx="1"/>
          </p:nvPr>
        </p:nvSpPr>
        <p:spPr bwMode="auto">
          <a:xfrm>
            <a:off x="182563" y="1874838"/>
            <a:ext cx="8686800" cy="447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051" name="Line 3"/>
          <p:cNvSpPr>
            <a:spLocks noChangeShapeType="1"/>
          </p:cNvSpPr>
          <p:nvPr/>
        </p:nvSpPr>
        <p:spPr bwMode="auto">
          <a:xfrm flipV="1">
            <a:off x="274638" y="549275"/>
            <a:ext cx="8594725"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9956" name="Rectangle 4"/>
          <p:cNvSpPr>
            <a:spLocks noGrp="1" noChangeArrowheads="1"/>
          </p:cNvSpPr>
          <p:nvPr>
            <p:ph type="sldNum" sz="quarter" idx="4"/>
          </p:nvPr>
        </p:nvSpPr>
        <p:spPr bwMode="black">
          <a:xfrm>
            <a:off x="8502650" y="6488113"/>
            <a:ext cx="366713"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a:defRPr sz="800">
                <a:solidFill>
                  <a:schemeClr val="bg1"/>
                </a:solidFill>
                <a:latin typeface="+mn-lt"/>
              </a:defRPr>
            </a:lvl1pPr>
          </a:lstStyle>
          <a:p>
            <a:pPr>
              <a:defRPr/>
            </a:pPr>
            <a:fld id="{DB49CBDE-887F-45EC-ACF9-1E1E12D474D7}" type="slidenum">
              <a:rPr lang="en-US"/>
              <a:pPr>
                <a:defRPr/>
              </a:pPr>
              <a:t>‹#›</a:t>
            </a:fld>
            <a:endParaRPr lang="en-US"/>
          </a:p>
        </p:txBody>
      </p:sp>
      <p:sp>
        <p:nvSpPr>
          <p:cNvPr id="2053" name="Rectangle 5"/>
          <p:cNvSpPr>
            <a:spLocks noGrp="1" noChangeArrowheads="1"/>
          </p:cNvSpPr>
          <p:nvPr>
            <p:ph type="title"/>
          </p:nvPr>
        </p:nvSpPr>
        <p:spPr bwMode="auto">
          <a:xfrm>
            <a:off x="182563" y="593725"/>
            <a:ext cx="86868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2054" name="Text Box 6"/>
          <p:cNvSpPr txBox="1">
            <a:spLocks noChangeArrowheads="1"/>
          </p:cNvSpPr>
          <p:nvPr userDrawn="1"/>
        </p:nvSpPr>
        <p:spPr bwMode="auto">
          <a:xfrm>
            <a:off x="193675" y="-203200"/>
            <a:ext cx="531177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buClr>
                <a:schemeClr val="tx1"/>
              </a:buClr>
              <a:buFontTx/>
              <a:buChar char="•"/>
              <a:defRPr/>
            </a:pPr>
            <a:endParaRPr lang="en-US" sz="2200" smtClean="0">
              <a:latin typeface="Arial" charset="0"/>
            </a:endParaRPr>
          </a:p>
        </p:txBody>
      </p:sp>
      <p:sp>
        <p:nvSpPr>
          <p:cNvPr id="2056" name="Text Box 8"/>
          <p:cNvSpPr txBox="1">
            <a:spLocks noChangeArrowheads="1"/>
          </p:cNvSpPr>
          <p:nvPr userDrawn="1"/>
        </p:nvSpPr>
        <p:spPr bwMode="auto">
          <a:xfrm>
            <a:off x="163513" y="6516688"/>
            <a:ext cx="8302625"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spcBef>
                <a:spcPct val="50000"/>
              </a:spcBef>
              <a:buClr>
                <a:schemeClr val="tx1"/>
              </a:buClr>
              <a:buFont typeface="Wingdings" pitchFamily="2" charset="2"/>
              <a:buNone/>
              <a:defRPr/>
            </a:pPr>
            <a:r>
              <a:rPr lang="en-US" sz="800" dirty="0" smtClean="0">
                <a:solidFill>
                  <a:schemeClr val="bg1"/>
                </a:solidFill>
                <a:latin typeface="Arial" charset="0"/>
              </a:rPr>
              <a:t>New York University, Graduate School, Courant Institute of Mathematical Sciences - Fall 2014</a:t>
            </a:r>
          </a:p>
        </p:txBody>
      </p:sp>
    </p:spTree>
  </p:cSld>
  <p:clrMap bg1="dk2" tx1="lt1" bg2="dk1" tx2="lt2" accent1="accent1" accent2="accent2" accent3="accent3" accent4="accent4" accent5="accent5" accent6="accent6" hlink="hlink" folHlink="folHlink"/>
  <p:sldLayoutIdLst>
    <p:sldLayoutId id="2147484210" r:id="rId1"/>
    <p:sldLayoutId id="2147484199" r:id="rId2"/>
    <p:sldLayoutId id="2147484200" r:id="rId3"/>
    <p:sldLayoutId id="2147484201" r:id="rId4"/>
    <p:sldLayoutId id="2147484202" r:id="rId5"/>
    <p:sldLayoutId id="2147484203" r:id="rId6"/>
    <p:sldLayoutId id="2147484204" r:id="rId7"/>
    <p:sldLayoutId id="2147484205" r:id="rId8"/>
    <p:sldLayoutId id="2147484206" r:id="rId9"/>
    <p:sldLayoutId id="2147484207" r:id="rId10"/>
    <p:sldLayoutId id="2147484208" r:id="rId11"/>
  </p:sldLayoutIdLst>
  <p:hf hdr="0" ftr="0" dt="0"/>
  <p:txStyles>
    <p:titleStyle>
      <a:lvl1pPr algn="l" rtl="0" eaLnBrk="0" fontAlgn="base" hangingPunct="0">
        <a:lnSpc>
          <a:spcPct val="90000"/>
        </a:lnSpc>
        <a:spcBef>
          <a:spcPct val="0"/>
        </a:spcBef>
        <a:spcAft>
          <a:spcPct val="0"/>
        </a:spcAft>
        <a:defRPr sz="2200">
          <a:solidFill>
            <a:schemeClr val="hlink"/>
          </a:solidFill>
          <a:latin typeface="+mj-lt"/>
          <a:ea typeface="+mj-ea"/>
          <a:cs typeface="+mj-cs"/>
        </a:defRPr>
      </a:lvl1pPr>
      <a:lvl2pPr algn="l" rtl="0" eaLnBrk="0" fontAlgn="base" hangingPunct="0">
        <a:lnSpc>
          <a:spcPct val="90000"/>
        </a:lnSpc>
        <a:spcBef>
          <a:spcPct val="0"/>
        </a:spcBef>
        <a:spcAft>
          <a:spcPct val="0"/>
        </a:spcAft>
        <a:defRPr sz="2200">
          <a:solidFill>
            <a:schemeClr val="hlink"/>
          </a:solidFill>
          <a:latin typeface="Arial" charset="0"/>
          <a:cs typeface="Arial" charset="0"/>
        </a:defRPr>
      </a:lvl2pPr>
      <a:lvl3pPr algn="l" rtl="0" eaLnBrk="0" fontAlgn="base" hangingPunct="0">
        <a:lnSpc>
          <a:spcPct val="90000"/>
        </a:lnSpc>
        <a:spcBef>
          <a:spcPct val="0"/>
        </a:spcBef>
        <a:spcAft>
          <a:spcPct val="0"/>
        </a:spcAft>
        <a:defRPr sz="2200">
          <a:solidFill>
            <a:schemeClr val="hlink"/>
          </a:solidFill>
          <a:latin typeface="Arial" charset="0"/>
          <a:cs typeface="Arial" charset="0"/>
        </a:defRPr>
      </a:lvl3pPr>
      <a:lvl4pPr algn="l" rtl="0" eaLnBrk="0" fontAlgn="base" hangingPunct="0">
        <a:lnSpc>
          <a:spcPct val="90000"/>
        </a:lnSpc>
        <a:spcBef>
          <a:spcPct val="0"/>
        </a:spcBef>
        <a:spcAft>
          <a:spcPct val="0"/>
        </a:spcAft>
        <a:defRPr sz="2200">
          <a:solidFill>
            <a:schemeClr val="hlink"/>
          </a:solidFill>
          <a:latin typeface="Arial" charset="0"/>
          <a:cs typeface="Arial" charset="0"/>
        </a:defRPr>
      </a:lvl4pPr>
      <a:lvl5pPr algn="l" rtl="0" eaLnBrk="0" fontAlgn="base" hangingPunct="0">
        <a:lnSpc>
          <a:spcPct val="90000"/>
        </a:lnSpc>
        <a:spcBef>
          <a:spcPct val="0"/>
        </a:spcBef>
        <a:spcAft>
          <a:spcPct val="0"/>
        </a:spcAft>
        <a:defRPr sz="2200">
          <a:solidFill>
            <a:schemeClr val="hlink"/>
          </a:solidFill>
          <a:latin typeface="Arial" charset="0"/>
          <a:cs typeface="Arial" charset="0"/>
        </a:defRPr>
      </a:lvl5pPr>
      <a:lvl6pPr marL="457200" algn="l" rtl="0" fontAlgn="base">
        <a:lnSpc>
          <a:spcPct val="90000"/>
        </a:lnSpc>
        <a:spcBef>
          <a:spcPct val="0"/>
        </a:spcBef>
        <a:spcAft>
          <a:spcPct val="0"/>
        </a:spcAft>
        <a:defRPr sz="2200">
          <a:solidFill>
            <a:schemeClr val="hlink"/>
          </a:solidFill>
          <a:latin typeface="Arial" charset="0"/>
          <a:cs typeface="Arial" charset="0"/>
        </a:defRPr>
      </a:lvl6pPr>
      <a:lvl7pPr marL="914400" algn="l" rtl="0" fontAlgn="base">
        <a:lnSpc>
          <a:spcPct val="90000"/>
        </a:lnSpc>
        <a:spcBef>
          <a:spcPct val="0"/>
        </a:spcBef>
        <a:spcAft>
          <a:spcPct val="0"/>
        </a:spcAft>
        <a:defRPr sz="2200">
          <a:solidFill>
            <a:schemeClr val="hlink"/>
          </a:solidFill>
          <a:latin typeface="Arial" charset="0"/>
          <a:cs typeface="Arial" charset="0"/>
        </a:defRPr>
      </a:lvl7pPr>
      <a:lvl8pPr marL="1371600" algn="l" rtl="0" fontAlgn="base">
        <a:lnSpc>
          <a:spcPct val="90000"/>
        </a:lnSpc>
        <a:spcBef>
          <a:spcPct val="0"/>
        </a:spcBef>
        <a:spcAft>
          <a:spcPct val="0"/>
        </a:spcAft>
        <a:defRPr sz="2200">
          <a:solidFill>
            <a:schemeClr val="hlink"/>
          </a:solidFill>
          <a:latin typeface="Arial" charset="0"/>
          <a:cs typeface="Arial" charset="0"/>
        </a:defRPr>
      </a:lvl8pPr>
      <a:lvl9pPr marL="1828800" algn="l" rtl="0" fontAlgn="base">
        <a:lnSpc>
          <a:spcPct val="90000"/>
        </a:lnSpc>
        <a:spcBef>
          <a:spcPct val="0"/>
        </a:spcBef>
        <a:spcAft>
          <a:spcPct val="0"/>
        </a:spcAft>
        <a:defRPr sz="2200">
          <a:solidFill>
            <a:schemeClr val="hlink"/>
          </a:solidFill>
          <a:latin typeface="Arial" charset="0"/>
          <a:cs typeface="Arial" charset="0"/>
        </a:defRPr>
      </a:lvl9pPr>
    </p:titleStyle>
    <p:bodyStyle>
      <a:lvl1pPr marL="173038" indent="-173038" algn="l" rtl="0" eaLnBrk="0" fontAlgn="base" hangingPunct="0">
        <a:spcBef>
          <a:spcPct val="50000"/>
        </a:spcBef>
        <a:spcAft>
          <a:spcPct val="0"/>
        </a:spcAft>
        <a:buClr>
          <a:schemeClr val="tx1"/>
        </a:buClr>
        <a:buFont typeface="Wingdings" pitchFamily="2" charset="2"/>
        <a:buChar char="§"/>
        <a:defRPr sz="1600">
          <a:solidFill>
            <a:schemeClr val="bg1"/>
          </a:solidFill>
          <a:latin typeface="+mn-lt"/>
          <a:ea typeface="+mn-ea"/>
          <a:cs typeface="+mn-cs"/>
        </a:defRPr>
      </a:lvl1pPr>
      <a:lvl2pPr marL="509588" indent="-163513" algn="l" rtl="0" eaLnBrk="0" fontAlgn="base" hangingPunct="0">
        <a:spcBef>
          <a:spcPct val="0"/>
        </a:spcBef>
        <a:spcAft>
          <a:spcPct val="0"/>
        </a:spcAft>
        <a:buClr>
          <a:schemeClr val="tx1"/>
        </a:buClr>
        <a:buFont typeface="Arial" charset="0"/>
        <a:buChar char="–"/>
        <a:defRPr sz="1600">
          <a:solidFill>
            <a:schemeClr val="bg1"/>
          </a:solidFill>
          <a:latin typeface="+mn-lt"/>
          <a:cs typeface="+mn-cs"/>
        </a:defRPr>
      </a:lvl2pPr>
      <a:lvl3pPr marL="855663" indent="-173038" algn="l" rtl="0" eaLnBrk="0" fontAlgn="base" hangingPunct="0">
        <a:spcBef>
          <a:spcPct val="0"/>
        </a:spcBef>
        <a:spcAft>
          <a:spcPct val="0"/>
        </a:spcAft>
        <a:buClr>
          <a:schemeClr val="tx1"/>
        </a:buClr>
        <a:buChar char="•"/>
        <a:defRPr sz="1600">
          <a:solidFill>
            <a:schemeClr val="bg1"/>
          </a:solidFill>
          <a:latin typeface="+mn-lt"/>
          <a:cs typeface="+mn-cs"/>
        </a:defRPr>
      </a:lvl3pPr>
      <a:lvl4pPr marL="1203325" indent="-173038" algn="l" rtl="0" eaLnBrk="0" fontAlgn="base" hangingPunct="0">
        <a:spcBef>
          <a:spcPct val="20000"/>
        </a:spcBef>
        <a:spcAft>
          <a:spcPct val="0"/>
        </a:spcAft>
        <a:buClr>
          <a:schemeClr val="bg1"/>
        </a:buClr>
        <a:defRPr sz="1600">
          <a:solidFill>
            <a:schemeClr val="bg1"/>
          </a:solidFill>
          <a:latin typeface="+mn-lt"/>
          <a:cs typeface="+mn-cs"/>
        </a:defRPr>
      </a:lvl4pPr>
      <a:lvl5pPr marL="1539875" indent="-163513" algn="l" rtl="0" eaLnBrk="0" fontAlgn="base" hangingPunct="0">
        <a:spcBef>
          <a:spcPct val="20000"/>
        </a:spcBef>
        <a:spcAft>
          <a:spcPct val="0"/>
        </a:spcAft>
        <a:buClr>
          <a:schemeClr val="bg1"/>
        </a:buClr>
        <a:buChar char="»"/>
        <a:defRPr sz="1600">
          <a:solidFill>
            <a:schemeClr val="bg1"/>
          </a:solidFill>
          <a:latin typeface="+mn-lt"/>
          <a:cs typeface="+mn-cs"/>
        </a:defRPr>
      </a:lvl5pPr>
      <a:lvl6pPr marL="1997075" indent="-163513" algn="l" rtl="0" fontAlgn="base">
        <a:spcBef>
          <a:spcPct val="20000"/>
        </a:spcBef>
        <a:spcAft>
          <a:spcPct val="0"/>
        </a:spcAft>
        <a:buClr>
          <a:schemeClr val="bg1"/>
        </a:buClr>
        <a:buChar char="»"/>
        <a:defRPr sz="1600">
          <a:solidFill>
            <a:schemeClr val="bg1"/>
          </a:solidFill>
          <a:latin typeface="+mn-lt"/>
          <a:cs typeface="+mn-cs"/>
        </a:defRPr>
      </a:lvl6pPr>
      <a:lvl7pPr marL="2454275" indent="-163513" algn="l" rtl="0" fontAlgn="base">
        <a:spcBef>
          <a:spcPct val="20000"/>
        </a:spcBef>
        <a:spcAft>
          <a:spcPct val="0"/>
        </a:spcAft>
        <a:buClr>
          <a:schemeClr val="bg1"/>
        </a:buClr>
        <a:buChar char="»"/>
        <a:defRPr sz="1600">
          <a:solidFill>
            <a:schemeClr val="bg1"/>
          </a:solidFill>
          <a:latin typeface="+mn-lt"/>
          <a:cs typeface="+mn-cs"/>
        </a:defRPr>
      </a:lvl7pPr>
      <a:lvl8pPr marL="2911475" indent="-163513" algn="l" rtl="0" fontAlgn="base">
        <a:spcBef>
          <a:spcPct val="20000"/>
        </a:spcBef>
        <a:spcAft>
          <a:spcPct val="0"/>
        </a:spcAft>
        <a:buClr>
          <a:schemeClr val="bg1"/>
        </a:buClr>
        <a:buChar char="»"/>
        <a:defRPr sz="1600">
          <a:solidFill>
            <a:schemeClr val="bg1"/>
          </a:solidFill>
          <a:latin typeface="+mn-lt"/>
          <a:cs typeface="+mn-cs"/>
        </a:defRPr>
      </a:lvl8pPr>
      <a:lvl9pPr marL="3368675" indent="-163513" algn="l" rtl="0" fontAlgn="base">
        <a:spcBef>
          <a:spcPct val="20000"/>
        </a:spcBef>
        <a:spcAft>
          <a:spcPct val="0"/>
        </a:spcAft>
        <a:buClr>
          <a:schemeClr val="bg1"/>
        </a:buClr>
        <a:buChar char="»"/>
        <a:defRPr sz="1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685800"/>
            <a:ext cx="7772400" cy="1447800"/>
          </a:xfrm>
        </p:spPr>
        <p:txBody>
          <a:bodyPr/>
          <a:lstStyle/>
          <a:p>
            <a:pPr algn="ctr" eaLnBrk="1" hangingPunct="1"/>
            <a:r>
              <a:rPr lang="en-US" altLang="en-US" sz="4000" dirty="0" smtClean="0">
                <a:latin typeface="Garamond" pitchFamily="18" charset="0"/>
              </a:rPr>
              <a:t>Realtime and </a:t>
            </a:r>
            <a:r>
              <a:rPr lang="en-US" altLang="en-US" sz="4000" dirty="0" smtClean="0">
                <a:latin typeface="Garamond" pitchFamily="18" charset="0"/>
              </a:rPr>
              <a:t>Big Data Analytics</a:t>
            </a:r>
          </a:p>
        </p:txBody>
      </p:sp>
      <p:sp>
        <p:nvSpPr>
          <p:cNvPr id="5123" name="Rectangle 3"/>
          <p:cNvSpPr>
            <a:spLocks noGrp="1" noChangeArrowheads="1"/>
          </p:cNvSpPr>
          <p:nvPr>
            <p:ph type="subTitle" idx="1"/>
          </p:nvPr>
        </p:nvSpPr>
        <p:spPr>
          <a:xfrm>
            <a:off x="1371600" y="3270250"/>
            <a:ext cx="6400800" cy="2825750"/>
          </a:xfrm>
        </p:spPr>
        <p:txBody>
          <a:bodyPr/>
          <a:lstStyle/>
          <a:p>
            <a:pPr eaLnBrk="1" hangingPunct="1"/>
            <a:r>
              <a:rPr lang="en-US" altLang="en-US" i="1" dirty="0" smtClean="0"/>
              <a:t>New York University</a:t>
            </a:r>
          </a:p>
          <a:p>
            <a:pPr eaLnBrk="1" hangingPunct="1"/>
            <a:r>
              <a:rPr lang="en-US" altLang="en-US" i="1" dirty="0" smtClean="0"/>
              <a:t>Computer </a:t>
            </a:r>
            <a:r>
              <a:rPr lang="en-US" altLang="en-US" i="1" smtClean="0"/>
              <a:t>Science Department</a:t>
            </a:r>
          </a:p>
          <a:p>
            <a:pPr eaLnBrk="1" hangingPunct="1"/>
            <a:r>
              <a:rPr lang="en-US" altLang="en-US" i="1" smtClean="0"/>
              <a:t>Graduate </a:t>
            </a:r>
            <a:r>
              <a:rPr lang="en-US" altLang="en-US" i="1" dirty="0" smtClean="0"/>
              <a:t>School</a:t>
            </a:r>
          </a:p>
          <a:p>
            <a:pPr eaLnBrk="1" hangingPunct="1"/>
            <a:endParaRPr lang="en-US" altLang="en-US" i="1" dirty="0" smtClean="0"/>
          </a:p>
          <a:p>
            <a:pPr eaLnBrk="1" hangingPunct="1"/>
            <a:r>
              <a:rPr lang="en-US" altLang="en-US" dirty="0" smtClean="0"/>
              <a:t>Fall 2014</a:t>
            </a:r>
          </a:p>
          <a:p>
            <a:pPr eaLnBrk="1" hangingPunct="1"/>
            <a:endParaRPr lang="en-US" altLang="en-US" dirty="0" smtClean="0"/>
          </a:p>
        </p:txBody>
      </p:sp>
    </p:spTree>
    <p:extLst>
      <p:ext uri="{BB962C8B-B14F-4D97-AF65-F5344CB8AC3E}">
        <p14:creationId xmlns:p14="http://schemas.microsoft.com/office/powerpoint/2010/main" val="259260451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E3732DDC-2130-4ECF-BC5B-B8B5AA6A6D7A}" type="slidenum">
              <a:rPr lang="en-US" altLang="en-US" sz="900" smtClean="0">
                <a:latin typeface="Verdana" pitchFamily="34" charset="0"/>
              </a:rPr>
              <a:pPr eaLnBrk="1" hangingPunct="1">
                <a:spcBef>
                  <a:spcPct val="0"/>
                </a:spcBef>
                <a:buClrTx/>
                <a:buFontTx/>
                <a:buNone/>
              </a:pPr>
              <a:t>10</a:t>
            </a:fld>
            <a:endParaRPr lang="en-US" altLang="en-US" sz="900" smtClean="0">
              <a:latin typeface="Verdana"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smtClean="0"/>
              <a:t>What is Big Data?</a:t>
            </a:r>
            <a:br>
              <a:rPr lang="en-US" altLang="en-US" dirty="0" smtClean="0"/>
            </a:br>
            <a:r>
              <a:rPr lang="en-US" altLang="en-US" sz="900" dirty="0" smtClean="0"/>
              <a:t>Class 3  </a:t>
            </a:r>
          </a:p>
        </p:txBody>
      </p:sp>
      <p:sp>
        <p:nvSpPr>
          <p:cNvPr id="16389" name="Rectangle 3"/>
          <p:cNvSpPr>
            <a:spLocks noGrp="1" noChangeArrowheads="1"/>
          </p:cNvSpPr>
          <p:nvPr>
            <p:ph type="body" sz="half" idx="1"/>
          </p:nvPr>
        </p:nvSpPr>
        <p:spPr>
          <a:xfrm>
            <a:off x="457200" y="1143000"/>
            <a:ext cx="8001000" cy="4987925"/>
          </a:xfrm>
        </p:spPr>
        <p:txBody>
          <a:bodyPr/>
          <a:lstStyle/>
          <a:p>
            <a:pPr marL="457200" indent="-457200" eaLnBrk="1" hangingPunct="1">
              <a:buFont typeface="Wingdings" pitchFamily="2" charset="2"/>
              <a:buNone/>
              <a:defRPr/>
            </a:pPr>
            <a:r>
              <a:rPr lang="en-US" altLang="en-US" sz="1600" b="1" u="sng" dirty="0" smtClean="0"/>
              <a:t>Agenda</a:t>
            </a:r>
          </a:p>
          <a:p>
            <a:pPr marL="457200" indent="-457200" eaLnBrk="1" hangingPunct="1">
              <a:buFont typeface="Wingdings" pitchFamily="2" charset="2"/>
              <a:buNone/>
              <a:defRPr/>
            </a:pPr>
            <a:endParaRPr lang="en-US" altLang="en-US" sz="1600" b="1" u="sng" dirty="0" smtClean="0"/>
          </a:p>
          <a:p>
            <a:pPr marL="457200" indent="-457200" eaLnBrk="1" hangingPunct="1">
              <a:buFont typeface="Wingdings" pitchFamily="2" charset="2"/>
              <a:buAutoNum type="arabicPeriod"/>
              <a:defRPr/>
            </a:pPr>
            <a:r>
              <a:rPr lang="en-US" altLang="en-US" sz="1400" dirty="0" smtClean="0"/>
              <a:t>How big is BIG?</a:t>
            </a:r>
          </a:p>
          <a:p>
            <a:pPr marL="457200" indent="-457200" eaLnBrk="1" hangingPunct="1">
              <a:buFont typeface="Wingdings" pitchFamily="2" charset="2"/>
              <a:buAutoNum type="arabicPeriod"/>
              <a:defRPr/>
            </a:pPr>
            <a:r>
              <a:rPr lang="en-US" altLang="en-US" sz="1400" dirty="0" smtClean="0">
                <a:solidFill>
                  <a:srgbClr val="FF3300"/>
                </a:solidFill>
              </a:rPr>
              <a:t>What is Big Data?</a:t>
            </a:r>
          </a:p>
          <a:p>
            <a:pPr marL="457200" indent="-457200" eaLnBrk="1" hangingPunct="1">
              <a:buFont typeface="Wingdings" pitchFamily="2" charset="2"/>
              <a:buAutoNum type="arabicPeriod"/>
              <a:defRPr/>
            </a:pPr>
            <a:r>
              <a:rPr lang="en-US" altLang="en-US" sz="1400" dirty="0"/>
              <a:t>Why is Big Data a problem</a:t>
            </a:r>
            <a:r>
              <a:rPr lang="en-US" altLang="en-US" sz="1400" dirty="0" smtClean="0"/>
              <a:t>?</a:t>
            </a:r>
          </a:p>
          <a:p>
            <a:pPr marL="457200" indent="-457200" eaLnBrk="1" hangingPunct="1">
              <a:buFont typeface="Wingdings" pitchFamily="2" charset="2"/>
              <a:buAutoNum type="arabicPeriod"/>
              <a:defRPr/>
            </a:pPr>
            <a:r>
              <a:rPr lang="en-US" altLang="en-US" sz="1400" dirty="0"/>
              <a:t>How can we solve the Big Data problem</a:t>
            </a:r>
            <a:r>
              <a:rPr lang="en-US" altLang="en-US" sz="1400" dirty="0" smtClean="0"/>
              <a:t>?</a:t>
            </a:r>
            <a:endParaRPr lang="en-US" altLang="en-US" sz="1400" dirty="0"/>
          </a:p>
          <a:p>
            <a:pPr marL="457200" indent="-457200" eaLnBrk="1" hangingPunct="1">
              <a:buFont typeface="Wingdings" pitchFamily="2" charset="2"/>
              <a:buAutoNum type="arabicPeriod"/>
              <a:defRPr/>
            </a:pPr>
            <a:r>
              <a:rPr lang="en-US" altLang="en-US" sz="1400" dirty="0" smtClean="0"/>
              <a:t>Hadoop – MapReduce</a:t>
            </a:r>
          </a:p>
          <a:p>
            <a:pPr marL="457200" indent="-457200" eaLnBrk="1" hangingPunct="1">
              <a:buFont typeface="Wingdings" pitchFamily="2" charset="2"/>
              <a:buAutoNum type="arabicPeriod"/>
              <a:defRPr/>
            </a:pPr>
            <a:r>
              <a:rPr lang="en-US" altLang="en-US" sz="1400" dirty="0" smtClean="0"/>
              <a:t>Hadoop – HDFS</a:t>
            </a:r>
          </a:p>
          <a:p>
            <a:pPr marL="0" indent="0" eaLnBrk="1" hangingPunct="1">
              <a:buFont typeface="Wingdings" pitchFamily="2" charset="2"/>
              <a:buNone/>
              <a:defRPr/>
            </a:pPr>
            <a:endParaRPr lang="en-US" altLang="en-US" sz="1400" dirty="0" smtClean="0"/>
          </a:p>
          <a:p>
            <a:pPr marL="457200" indent="-457200" eaLnBrk="1" hangingPunct="1">
              <a:buFont typeface="Wingdings" pitchFamily="2" charset="2"/>
              <a:buNone/>
              <a:defRPr/>
            </a:pPr>
            <a:endParaRPr lang="en-US" altLang="en-US" sz="1400" dirty="0" smtClean="0"/>
          </a:p>
          <a:p>
            <a:pPr marL="457200" indent="-457200" eaLnBrk="1" hangingPunct="1">
              <a:buFont typeface="Wingdings" pitchFamily="2" charset="2"/>
              <a:buNone/>
              <a:defRPr/>
            </a:pPr>
            <a:endParaRPr lang="en-US" altLang="en-US" sz="1400" dirty="0" smtClean="0"/>
          </a:p>
          <a:p>
            <a:pPr marL="457200" indent="-457200" eaLnBrk="1" hangingPunct="1">
              <a:defRPr/>
            </a:pPr>
            <a:endParaRPr lang="en-US" altLang="en-US" sz="2000" dirty="0" smtClean="0"/>
          </a:p>
          <a:p>
            <a:pPr marL="457200" indent="-457200" eaLnBrk="1" hangingPunct="1">
              <a:buFont typeface="Wingdings" pitchFamily="2" charset="2"/>
              <a:buNone/>
              <a:defRPr/>
            </a:pPr>
            <a:endParaRPr lang="en-US" altLang="en-US" sz="1800" dirty="0" smtClean="0"/>
          </a:p>
        </p:txBody>
      </p:sp>
    </p:spTree>
    <p:extLst>
      <p:ext uri="{BB962C8B-B14F-4D97-AF65-F5344CB8AC3E}">
        <p14:creationId xmlns:p14="http://schemas.microsoft.com/office/powerpoint/2010/main" val="1874097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AA49B57D-1A51-4436-903B-B3E12242C4D1}" type="slidenum">
              <a:rPr lang="en-US" altLang="en-US" sz="900" smtClean="0">
                <a:latin typeface="Verdana" pitchFamily="34" charset="0"/>
              </a:rPr>
              <a:pPr eaLnBrk="1" hangingPunct="1">
                <a:spcBef>
                  <a:spcPct val="0"/>
                </a:spcBef>
                <a:buClrTx/>
                <a:buFontTx/>
                <a:buNone/>
              </a:pPr>
              <a:t>11</a:t>
            </a:fld>
            <a:endParaRPr lang="en-US" altLang="en-US" sz="900" smtClean="0">
              <a:latin typeface="Verdana" pitchFamily="34" charset="0"/>
            </a:endParaRPr>
          </a:p>
        </p:txBody>
      </p:sp>
      <p:sp>
        <p:nvSpPr>
          <p:cNvPr id="11268" name="Rectangle 2"/>
          <p:cNvSpPr>
            <a:spLocks noGrp="1" noChangeArrowheads="1"/>
          </p:cNvSpPr>
          <p:nvPr>
            <p:ph type="title"/>
          </p:nvPr>
        </p:nvSpPr>
        <p:spPr/>
        <p:txBody>
          <a:bodyPr/>
          <a:lstStyle/>
          <a:p>
            <a:pPr eaLnBrk="1" hangingPunct="1"/>
            <a:r>
              <a:rPr lang="en-US" altLang="en-US" dirty="0" smtClean="0"/>
              <a:t>What is Big Data?</a:t>
            </a:r>
            <a:br>
              <a:rPr lang="en-US" altLang="en-US" dirty="0" smtClean="0"/>
            </a:br>
            <a:r>
              <a:rPr lang="en-US" altLang="en-US" sz="900" dirty="0" smtClean="0"/>
              <a:t>Class 3  </a:t>
            </a:r>
          </a:p>
        </p:txBody>
      </p:sp>
      <p:sp>
        <p:nvSpPr>
          <p:cNvPr id="11269" name="Text Box 4"/>
          <p:cNvSpPr txBox="1">
            <a:spLocks noChangeArrowheads="1"/>
          </p:cNvSpPr>
          <p:nvPr/>
        </p:nvSpPr>
        <p:spPr bwMode="auto">
          <a:xfrm>
            <a:off x="457200" y="6248400"/>
            <a:ext cx="822960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a:latin typeface="Verdana" pitchFamily="34" charset="0"/>
              </a:rPr>
              <a:t>Reference: http://radar.oreilly.com/2010/06/what-is-data-science.html</a:t>
            </a:r>
          </a:p>
        </p:txBody>
      </p:sp>
      <p:sp>
        <p:nvSpPr>
          <p:cNvPr id="11270" name="Rectangle 65"/>
          <p:cNvSpPr>
            <a:spLocks noChangeArrowheads="1"/>
          </p:cNvSpPr>
          <p:nvPr/>
        </p:nvSpPr>
        <p:spPr bwMode="auto">
          <a:xfrm>
            <a:off x="533400" y="1219200"/>
            <a:ext cx="82296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lnSpc>
                <a:spcPct val="80000"/>
              </a:lnSpc>
              <a:buFont typeface="Wingdings" pitchFamily="2" charset="2"/>
              <a:buNone/>
            </a:pPr>
            <a:endParaRPr lang="en-US" altLang="en-US" sz="3200" dirty="0"/>
          </a:p>
          <a:p>
            <a:pPr eaLnBrk="1" hangingPunct="1">
              <a:lnSpc>
                <a:spcPct val="80000"/>
              </a:lnSpc>
              <a:buFont typeface="Wingdings" pitchFamily="2" charset="2"/>
              <a:buNone/>
            </a:pPr>
            <a:r>
              <a:rPr lang="en-US" altLang="en-US" sz="2800" dirty="0"/>
              <a:t>“Big” is really a red herring</a:t>
            </a:r>
          </a:p>
          <a:p>
            <a:pPr eaLnBrk="1" hangingPunct="1">
              <a:lnSpc>
                <a:spcPct val="80000"/>
              </a:lnSpc>
              <a:buFont typeface="Wingdings" pitchFamily="2" charset="2"/>
              <a:buNone/>
            </a:pPr>
            <a:endParaRPr lang="en-US" altLang="en-US" sz="1050" dirty="0"/>
          </a:p>
          <a:p>
            <a:pPr lvl="1" eaLnBrk="1" hangingPunct="1">
              <a:lnSpc>
                <a:spcPct val="80000"/>
              </a:lnSpc>
            </a:pPr>
            <a:r>
              <a:rPr lang="en-US" altLang="en-US" sz="2400" dirty="0"/>
              <a:t>Oil companies, telecommunications companies, and other data-centric industries have had huge datasets for a long time. </a:t>
            </a:r>
            <a:endParaRPr lang="en-US" altLang="en-US" sz="2400" dirty="0" smtClean="0"/>
          </a:p>
          <a:p>
            <a:pPr lvl="1" eaLnBrk="1" hangingPunct="1">
              <a:lnSpc>
                <a:spcPct val="80000"/>
              </a:lnSpc>
            </a:pPr>
            <a:endParaRPr lang="en-US" altLang="en-US" sz="2400" dirty="0"/>
          </a:p>
          <a:p>
            <a:pPr lvl="1" eaLnBrk="1" hangingPunct="1">
              <a:lnSpc>
                <a:spcPct val="80000"/>
              </a:lnSpc>
            </a:pPr>
            <a:r>
              <a:rPr lang="en-US" altLang="en-US" sz="2400" dirty="0"/>
              <a:t>Datacenter energy </a:t>
            </a:r>
            <a:r>
              <a:rPr lang="en-US" altLang="en-US" sz="2400" dirty="0" smtClean="0"/>
              <a:t>example</a:t>
            </a:r>
          </a:p>
          <a:p>
            <a:pPr lvl="1" eaLnBrk="1" hangingPunct="1">
              <a:lnSpc>
                <a:spcPct val="80000"/>
              </a:lnSpc>
            </a:pPr>
            <a:endParaRPr lang="en-US" altLang="en-US" sz="2400" dirty="0"/>
          </a:p>
          <a:p>
            <a:pPr lvl="1" eaLnBrk="1" hangingPunct="1">
              <a:lnSpc>
                <a:spcPct val="80000"/>
              </a:lnSpc>
            </a:pPr>
            <a:r>
              <a:rPr lang="en-US" altLang="en-US" sz="2400" dirty="0"/>
              <a:t>GPS ground stations example</a:t>
            </a:r>
          </a:p>
          <a:p>
            <a:pPr eaLnBrk="1" hangingPunct="1">
              <a:lnSpc>
                <a:spcPct val="80000"/>
              </a:lnSpc>
              <a:buFont typeface="Wingdings" pitchFamily="2" charset="2"/>
              <a:buNone/>
            </a:pPr>
            <a:endParaRPr lang="en-US" altLang="en-US" sz="1800" dirty="0"/>
          </a:p>
        </p:txBody>
      </p:sp>
    </p:spTree>
    <p:extLst>
      <p:ext uri="{BB962C8B-B14F-4D97-AF65-F5344CB8AC3E}">
        <p14:creationId xmlns:p14="http://schemas.microsoft.com/office/powerpoint/2010/main" val="300045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AA49B57D-1A51-4436-903B-B3E12242C4D1}" type="slidenum">
              <a:rPr lang="en-US" altLang="en-US" sz="900" smtClean="0">
                <a:latin typeface="Verdana" pitchFamily="34" charset="0"/>
              </a:rPr>
              <a:pPr eaLnBrk="1" hangingPunct="1">
                <a:spcBef>
                  <a:spcPct val="0"/>
                </a:spcBef>
                <a:buClrTx/>
                <a:buFontTx/>
                <a:buNone/>
              </a:pPr>
              <a:t>12</a:t>
            </a:fld>
            <a:endParaRPr lang="en-US" altLang="en-US" sz="900" smtClean="0">
              <a:latin typeface="Verdana" pitchFamily="34" charset="0"/>
            </a:endParaRPr>
          </a:p>
        </p:txBody>
      </p:sp>
      <p:sp>
        <p:nvSpPr>
          <p:cNvPr id="11268" name="Rectangle 2"/>
          <p:cNvSpPr>
            <a:spLocks noGrp="1" noChangeArrowheads="1"/>
          </p:cNvSpPr>
          <p:nvPr>
            <p:ph type="title"/>
          </p:nvPr>
        </p:nvSpPr>
        <p:spPr/>
        <p:txBody>
          <a:bodyPr/>
          <a:lstStyle/>
          <a:p>
            <a:pPr eaLnBrk="1" hangingPunct="1"/>
            <a:r>
              <a:rPr lang="en-US" altLang="en-US" dirty="0" smtClean="0"/>
              <a:t>What is Big Data?</a:t>
            </a:r>
            <a:br>
              <a:rPr lang="en-US" altLang="en-US" dirty="0" smtClean="0"/>
            </a:br>
            <a:r>
              <a:rPr lang="en-US" altLang="en-US" sz="900" dirty="0" smtClean="0"/>
              <a:t>Class 3  </a:t>
            </a:r>
          </a:p>
        </p:txBody>
      </p:sp>
      <p:sp>
        <p:nvSpPr>
          <p:cNvPr id="11269" name="Text Box 4"/>
          <p:cNvSpPr txBox="1">
            <a:spLocks noChangeArrowheads="1"/>
          </p:cNvSpPr>
          <p:nvPr/>
        </p:nvSpPr>
        <p:spPr bwMode="auto">
          <a:xfrm>
            <a:off x="457200" y="6248400"/>
            <a:ext cx="822960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a:latin typeface="Verdana" pitchFamily="34" charset="0"/>
              </a:rPr>
              <a:t>Reference: http://radar.oreilly.com/2010/06/what-is-data-science.html</a:t>
            </a:r>
          </a:p>
        </p:txBody>
      </p:sp>
      <p:sp>
        <p:nvSpPr>
          <p:cNvPr id="11270" name="Rectangle 65"/>
          <p:cNvSpPr>
            <a:spLocks noChangeArrowheads="1"/>
          </p:cNvSpPr>
          <p:nvPr/>
        </p:nvSpPr>
        <p:spPr bwMode="auto">
          <a:xfrm>
            <a:off x="533400" y="1219200"/>
            <a:ext cx="82296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lvl="1" eaLnBrk="1" hangingPunct="1">
              <a:lnSpc>
                <a:spcPct val="80000"/>
              </a:lnSpc>
              <a:buFont typeface="Wingdings" pitchFamily="2" charset="2"/>
              <a:buNone/>
            </a:pPr>
            <a:endParaRPr lang="en-US" altLang="en-US" sz="3200" dirty="0" smtClean="0"/>
          </a:p>
          <a:p>
            <a:pPr lvl="1" eaLnBrk="1" hangingPunct="1">
              <a:lnSpc>
                <a:spcPct val="80000"/>
              </a:lnSpc>
              <a:buFont typeface="Wingdings" pitchFamily="2" charset="2"/>
              <a:buNone/>
            </a:pPr>
            <a:r>
              <a:rPr lang="en-US" altLang="en-US" sz="3200" dirty="0" smtClean="0"/>
              <a:t>As </a:t>
            </a:r>
            <a:r>
              <a:rPr lang="en-US" altLang="en-US" sz="3200" dirty="0"/>
              <a:t>storage capacity continues to expand, </a:t>
            </a:r>
            <a:endParaRPr lang="en-US" altLang="en-US" sz="3200" dirty="0" smtClean="0"/>
          </a:p>
          <a:p>
            <a:pPr lvl="2" eaLnBrk="1" hangingPunct="1">
              <a:lnSpc>
                <a:spcPct val="80000"/>
              </a:lnSpc>
              <a:buFont typeface="Wingdings" pitchFamily="2" charset="2"/>
              <a:buNone/>
            </a:pPr>
            <a:endParaRPr lang="en-US" altLang="en-US" sz="2800" dirty="0"/>
          </a:p>
          <a:p>
            <a:pPr lvl="2" eaLnBrk="1" hangingPunct="1">
              <a:lnSpc>
                <a:spcPct val="80000"/>
              </a:lnSpc>
              <a:buFont typeface="Wingdings" pitchFamily="2" charset="2"/>
              <a:buNone/>
            </a:pPr>
            <a:r>
              <a:rPr lang="en-US" altLang="en-US" sz="2800" dirty="0"/>
              <a:t>	today’s “big” is </a:t>
            </a:r>
            <a:endParaRPr lang="en-US" altLang="en-US" sz="2800" dirty="0" smtClean="0"/>
          </a:p>
          <a:p>
            <a:pPr lvl="2" eaLnBrk="1" hangingPunct="1">
              <a:lnSpc>
                <a:spcPct val="80000"/>
              </a:lnSpc>
              <a:buFont typeface="Wingdings" pitchFamily="2" charset="2"/>
              <a:buNone/>
            </a:pPr>
            <a:endParaRPr lang="en-US" altLang="en-US" sz="2800" dirty="0"/>
          </a:p>
          <a:p>
            <a:pPr lvl="2" eaLnBrk="1" hangingPunct="1">
              <a:lnSpc>
                <a:spcPct val="80000"/>
              </a:lnSpc>
              <a:buFont typeface="Wingdings" pitchFamily="2" charset="2"/>
              <a:buNone/>
            </a:pPr>
            <a:r>
              <a:rPr lang="en-US" altLang="en-US" sz="2800" dirty="0"/>
              <a:t>	tomorrow’s “medium” and </a:t>
            </a:r>
            <a:endParaRPr lang="en-US" altLang="en-US" sz="2800" dirty="0" smtClean="0"/>
          </a:p>
          <a:p>
            <a:pPr lvl="2" eaLnBrk="1" hangingPunct="1">
              <a:lnSpc>
                <a:spcPct val="80000"/>
              </a:lnSpc>
              <a:buFont typeface="Wingdings" pitchFamily="2" charset="2"/>
              <a:buNone/>
            </a:pPr>
            <a:endParaRPr lang="en-US" altLang="en-US" sz="2800" dirty="0"/>
          </a:p>
          <a:p>
            <a:pPr lvl="2" eaLnBrk="1" hangingPunct="1">
              <a:lnSpc>
                <a:spcPct val="80000"/>
              </a:lnSpc>
              <a:buFont typeface="Wingdings" pitchFamily="2" charset="2"/>
              <a:buNone/>
            </a:pPr>
            <a:r>
              <a:rPr lang="en-US" altLang="en-US" sz="2800" dirty="0"/>
              <a:t>	next week’s “small.” </a:t>
            </a:r>
          </a:p>
          <a:p>
            <a:pPr eaLnBrk="1" hangingPunct="1">
              <a:lnSpc>
                <a:spcPct val="80000"/>
              </a:lnSpc>
              <a:buFont typeface="Wingdings" pitchFamily="2" charset="2"/>
              <a:buNone/>
            </a:pPr>
            <a:endParaRPr lang="en-US" alt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AA49B57D-1A51-4436-903B-B3E12242C4D1}" type="slidenum">
              <a:rPr lang="en-US" altLang="en-US" sz="900" smtClean="0">
                <a:latin typeface="Verdana" pitchFamily="34" charset="0"/>
              </a:rPr>
              <a:pPr eaLnBrk="1" hangingPunct="1">
                <a:spcBef>
                  <a:spcPct val="0"/>
                </a:spcBef>
                <a:buClrTx/>
                <a:buFontTx/>
                <a:buNone/>
              </a:pPr>
              <a:t>13</a:t>
            </a:fld>
            <a:endParaRPr lang="en-US" altLang="en-US" sz="900" smtClean="0">
              <a:latin typeface="Verdana" pitchFamily="34" charset="0"/>
            </a:endParaRPr>
          </a:p>
        </p:txBody>
      </p:sp>
      <p:sp>
        <p:nvSpPr>
          <p:cNvPr id="11268" name="Rectangle 2"/>
          <p:cNvSpPr>
            <a:spLocks noGrp="1" noChangeArrowheads="1"/>
          </p:cNvSpPr>
          <p:nvPr>
            <p:ph type="title"/>
          </p:nvPr>
        </p:nvSpPr>
        <p:spPr/>
        <p:txBody>
          <a:bodyPr/>
          <a:lstStyle/>
          <a:p>
            <a:pPr eaLnBrk="1" hangingPunct="1"/>
            <a:r>
              <a:rPr lang="en-US" altLang="en-US" dirty="0" smtClean="0"/>
              <a:t>What is Big Data?</a:t>
            </a:r>
            <a:br>
              <a:rPr lang="en-US" altLang="en-US" dirty="0" smtClean="0"/>
            </a:br>
            <a:r>
              <a:rPr lang="en-US" altLang="en-US" sz="900" dirty="0" smtClean="0"/>
              <a:t>Class 3  </a:t>
            </a:r>
          </a:p>
        </p:txBody>
      </p:sp>
      <p:sp>
        <p:nvSpPr>
          <p:cNvPr id="11269" name="Text Box 4"/>
          <p:cNvSpPr txBox="1">
            <a:spLocks noChangeArrowheads="1"/>
          </p:cNvSpPr>
          <p:nvPr/>
        </p:nvSpPr>
        <p:spPr bwMode="auto">
          <a:xfrm>
            <a:off x="457200" y="6248400"/>
            <a:ext cx="822960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a:latin typeface="Verdana" pitchFamily="34" charset="0"/>
              </a:rPr>
              <a:t>Reference: http://radar.oreilly.com/2010/06/what-is-data-science.html</a:t>
            </a:r>
          </a:p>
        </p:txBody>
      </p:sp>
      <p:sp>
        <p:nvSpPr>
          <p:cNvPr id="11270" name="Rectangle 65"/>
          <p:cNvSpPr>
            <a:spLocks noChangeArrowheads="1"/>
          </p:cNvSpPr>
          <p:nvPr/>
        </p:nvSpPr>
        <p:spPr bwMode="auto">
          <a:xfrm>
            <a:off x="533400" y="1219200"/>
            <a:ext cx="82296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lnSpc>
                <a:spcPct val="80000"/>
              </a:lnSpc>
              <a:buFont typeface="Wingdings" pitchFamily="2" charset="2"/>
              <a:buNone/>
            </a:pPr>
            <a:endParaRPr lang="en-US" altLang="en-US" sz="2000" dirty="0"/>
          </a:p>
          <a:p>
            <a:pPr eaLnBrk="1" hangingPunct="1">
              <a:lnSpc>
                <a:spcPct val="80000"/>
              </a:lnSpc>
              <a:buFont typeface="Wingdings" pitchFamily="2" charset="2"/>
              <a:buNone/>
            </a:pPr>
            <a:endParaRPr lang="en-US" altLang="en-US" sz="1800" dirty="0" smtClean="0"/>
          </a:p>
          <a:p>
            <a:pPr eaLnBrk="1" hangingPunct="1">
              <a:lnSpc>
                <a:spcPct val="80000"/>
              </a:lnSpc>
              <a:buFont typeface="Wingdings" pitchFamily="2" charset="2"/>
              <a:buNone/>
            </a:pPr>
            <a:endParaRPr lang="en-US" altLang="en-US" sz="1800" dirty="0" smtClean="0"/>
          </a:p>
          <a:p>
            <a:pPr eaLnBrk="1" hangingPunct="1">
              <a:lnSpc>
                <a:spcPct val="80000"/>
              </a:lnSpc>
              <a:buFont typeface="Wingdings" pitchFamily="2" charset="2"/>
              <a:buNone/>
            </a:pPr>
            <a:endParaRPr lang="en-US" altLang="en-US" sz="1800" dirty="0"/>
          </a:p>
          <a:p>
            <a:pPr algn="ctr" eaLnBrk="1" hangingPunct="1">
              <a:lnSpc>
                <a:spcPct val="80000"/>
              </a:lnSpc>
              <a:buFont typeface="Wingdings" pitchFamily="2" charset="2"/>
              <a:buNone/>
            </a:pPr>
            <a:r>
              <a:rPr lang="en-US" altLang="en-US" sz="3200" i="1" dirty="0"/>
              <a:t>“Big data” is </a:t>
            </a:r>
            <a:r>
              <a:rPr lang="en-US" altLang="en-US" sz="3200" i="1" dirty="0" smtClean="0"/>
              <a:t>…</a:t>
            </a:r>
          </a:p>
          <a:p>
            <a:pPr algn="ctr" eaLnBrk="1" hangingPunct="1">
              <a:lnSpc>
                <a:spcPct val="80000"/>
              </a:lnSpc>
              <a:buFont typeface="Wingdings" pitchFamily="2" charset="2"/>
              <a:buNone/>
            </a:pPr>
            <a:r>
              <a:rPr lang="en-US" altLang="en-US" sz="3200" i="1" dirty="0" smtClean="0"/>
              <a:t>when </a:t>
            </a:r>
            <a:r>
              <a:rPr lang="en-US" altLang="en-US" sz="3200" i="1" dirty="0"/>
              <a:t>the size of the data itself </a:t>
            </a:r>
            <a:endParaRPr lang="en-US" altLang="en-US" sz="3200" i="1" dirty="0" smtClean="0"/>
          </a:p>
          <a:p>
            <a:pPr algn="ctr" eaLnBrk="1" hangingPunct="1">
              <a:lnSpc>
                <a:spcPct val="80000"/>
              </a:lnSpc>
              <a:buFont typeface="Wingdings" pitchFamily="2" charset="2"/>
              <a:buNone/>
            </a:pPr>
            <a:r>
              <a:rPr lang="en-US" altLang="en-US" sz="3200" i="1" dirty="0" smtClean="0"/>
              <a:t>becomes </a:t>
            </a:r>
            <a:r>
              <a:rPr lang="en-US" altLang="en-US" sz="3200" i="1" dirty="0"/>
              <a:t>part of the problem</a:t>
            </a:r>
            <a:r>
              <a:rPr lang="en-US" altLang="en-US" sz="3200" dirty="0"/>
              <a:t>. </a:t>
            </a:r>
            <a:endParaRPr lang="en-US" altLang="en-US" sz="3200" dirty="0" smtClean="0"/>
          </a:p>
          <a:p>
            <a:pPr eaLnBrk="1" hangingPunct="1">
              <a:lnSpc>
                <a:spcPct val="80000"/>
              </a:lnSpc>
              <a:buFont typeface="Wingdings" pitchFamily="2" charset="2"/>
              <a:buNone/>
            </a:pPr>
            <a:endParaRPr lang="en-US" altLang="en-US" sz="1800" dirty="0"/>
          </a:p>
          <a:p>
            <a:pPr eaLnBrk="1" hangingPunct="1">
              <a:lnSpc>
                <a:spcPct val="80000"/>
              </a:lnSpc>
              <a:buFont typeface="Wingdings" pitchFamily="2" charset="2"/>
              <a:buNone/>
            </a:pPr>
            <a:endParaRPr lang="en-US" altLang="en-US" sz="800" dirty="0" smtClean="0"/>
          </a:p>
          <a:p>
            <a:pPr eaLnBrk="1" hangingPunct="1">
              <a:lnSpc>
                <a:spcPct val="80000"/>
              </a:lnSpc>
              <a:buFont typeface="Wingdings" pitchFamily="2" charset="2"/>
              <a:buNone/>
            </a:pPr>
            <a:endParaRPr lang="en-US" altLang="en-US" sz="800" dirty="0"/>
          </a:p>
          <a:p>
            <a:pPr eaLnBrk="1" hangingPunct="1">
              <a:lnSpc>
                <a:spcPct val="80000"/>
              </a:lnSpc>
              <a:buFont typeface="Wingdings" pitchFamily="2" charset="2"/>
              <a:buNone/>
            </a:pPr>
            <a:endParaRPr lang="en-US" altLang="en-US" sz="800" dirty="0" smtClean="0"/>
          </a:p>
          <a:p>
            <a:pPr eaLnBrk="1" hangingPunct="1">
              <a:lnSpc>
                <a:spcPct val="80000"/>
              </a:lnSpc>
              <a:buFont typeface="Wingdings" pitchFamily="2" charset="2"/>
              <a:buNone/>
            </a:pPr>
            <a:endParaRPr lang="en-US" altLang="en-US" sz="800" dirty="0"/>
          </a:p>
          <a:p>
            <a:pPr eaLnBrk="1" hangingPunct="1">
              <a:lnSpc>
                <a:spcPct val="80000"/>
              </a:lnSpc>
              <a:buFont typeface="Wingdings" pitchFamily="2" charset="2"/>
              <a:buNone/>
            </a:pPr>
            <a:endParaRPr lang="en-US" altLang="en-US" sz="800" dirty="0" smtClean="0"/>
          </a:p>
          <a:p>
            <a:pPr eaLnBrk="1" hangingPunct="1">
              <a:lnSpc>
                <a:spcPct val="80000"/>
              </a:lnSpc>
              <a:buFont typeface="Wingdings" pitchFamily="2" charset="2"/>
              <a:buNone/>
            </a:pPr>
            <a:endParaRPr lang="en-US" altLang="en-US" sz="800" dirty="0"/>
          </a:p>
          <a:p>
            <a:pPr eaLnBrk="1" hangingPunct="1">
              <a:lnSpc>
                <a:spcPct val="80000"/>
              </a:lnSpc>
              <a:buFont typeface="Wingdings" pitchFamily="2" charset="2"/>
              <a:buNone/>
            </a:pPr>
            <a:endParaRPr lang="en-US" altLang="en-US" sz="800" dirty="0" smtClean="0"/>
          </a:p>
          <a:p>
            <a:pPr eaLnBrk="1" hangingPunct="1">
              <a:lnSpc>
                <a:spcPct val="80000"/>
              </a:lnSpc>
              <a:buFont typeface="Wingdings" pitchFamily="2" charset="2"/>
              <a:buNone/>
            </a:pPr>
            <a:endParaRPr lang="en-US" altLang="en-US" sz="800" dirty="0"/>
          </a:p>
          <a:p>
            <a:pPr marL="57150" indent="0" algn="ctr" eaLnBrk="1" hangingPunct="1">
              <a:lnSpc>
                <a:spcPct val="80000"/>
              </a:lnSpc>
              <a:buNone/>
            </a:pPr>
            <a:r>
              <a:rPr lang="en-US" altLang="en-US" dirty="0"/>
              <a:t>At some point, traditional techniques for working with data run out of steam. </a:t>
            </a:r>
          </a:p>
          <a:p>
            <a:pPr eaLnBrk="1" hangingPunct="1">
              <a:lnSpc>
                <a:spcPct val="80000"/>
              </a:lnSpc>
              <a:buFont typeface="Wingdings" pitchFamily="2" charset="2"/>
              <a:buNone/>
            </a:pPr>
            <a:endParaRPr lang="en-US" altLang="en-US" sz="1800" dirty="0"/>
          </a:p>
        </p:txBody>
      </p:sp>
    </p:spTree>
    <p:extLst>
      <p:ext uri="{BB962C8B-B14F-4D97-AF65-F5344CB8AC3E}">
        <p14:creationId xmlns:p14="http://schemas.microsoft.com/office/powerpoint/2010/main" val="300045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A01D8399-A3D1-4B3D-A105-D6CBF898CA3D}" type="slidenum">
              <a:rPr lang="en-US" altLang="en-US" sz="900" smtClean="0">
                <a:latin typeface="Verdana" pitchFamily="34" charset="0"/>
              </a:rPr>
              <a:pPr eaLnBrk="1" hangingPunct="1">
                <a:spcBef>
                  <a:spcPct val="0"/>
                </a:spcBef>
                <a:buClrTx/>
                <a:buFontTx/>
                <a:buNone/>
              </a:pPr>
              <a:t>14</a:t>
            </a:fld>
            <a:endParaRPr lang="en-US" altLang="en-US" sz="900" smtClean="0">
              <a:latin typeface="Verdana" pitchFamily="34" charset="0"/>
            </a:endParaRPr>
          </a:p>
        </p:txBody>
      </p:sp>
      <p:sp>
        <p:nvSpPr>
          <p:cNvPr id="12292" name="Rectangle 2"/>
          <p:cNvSpPr>
            <a:spLocks noGrp="1" noChangeArrowheads="1"/>
          </p:cNvSpPr>
          <p:nvPr>
            <p:ph type="title"/>
          </p:nvPr>
        </p:nvSpPr>
        <p:spPr/>
        <p:txBody>
          <a:bodyPr/>
          <a:lstStyle/>
          <a:p>
            <a:pPr eaLnBrk="1" hangingPunct="1"/>
            <a:r>
              <a:rPr lang="en-US" altLang="en-US" dirty="0" smtClean="0"/>
              <a:t>What is Big Data? </a:t>
            </a:r>
            <a:br>
              <a:rPr lang="en-US" altLang="en-US" dirty="0" smtClean="0"/>
            </a:br>
            <a:r>
              <a:rPr lang="en-US" altLang="en-US" sz="900" dirty="0" smtClean="0"/>
              <a:t>Class 3  </a:t>
            </a:r>
          </a:p>
        </p:txBody>
      </p:sp>
      <p:sp>
        <p:nvSpPr>
          <p:cNvPr id="12293" name="Rectangle 3"/>
          <p:cNvSpPr>
            <a:spLocks noGrp="1" noChangeArrowheads="1"/>
          </p:cNvSpPr>
          <p:nvPr>
            <p:ph type="body" idx="1"/>
          </p:nvPr>
        </p:nvSpPr>
        <p:spPr/>
        <p:txBody>
          <a:bodyPr/>
          <a:lstStyle/>
          <a:p>
            <a:pPr eaLnBrk="1" hangingPunct="1">
              <a:lnSpc>
                <a:spcPct val="90000"/>
              </a:lnSpc>
            </a:pPr>
            <a:endParaRPr lang="en-US" altLang="en-US" sz="1600" dirty="0" smtClean="0"/>
          </a:p>
          <a:p>
            <a:pPr marL="0" indent="0" eaLnBrk="1" hangingPunct="1">
              <a:lnSpc>
                <a:spcPct val="90000"/>
              </a:lnSpc>
              <a:buNone/>
            </a:pPr>
            <a:r>
              <a:rPr lang="en-US" altLang="en-US" sz="2800" dirty="0" smtClean="0"/>
              <a:t>Size of the ‘digital universe’ in…</a:t>
            </a:r>
          </a:p>
          <a:p>
            <a:pPr marL="0" indent="0" eaLnBrk="1" hangingPunct="1">
              <a:lnSpc>
                <a:spcPct val="90000"/>
              </a:lnSpc>
              <a:buNone/>
            </a:pPr>
            <a:endParaRPr lang="en-US" altLang="en-US" sz="2800" dirty="0" smtClean="0"/>
          </a:p>
          <a:p>
            <a:pPr eaLnBrk="1" hangingPunct="1">
              <a:lnSpc>
                <a:spcPct val="90000"/>
              </a:lnSpc>
              <a:buFont typeface="Wingdings" pitchFamily="2" charset="2"/>
              <a:buNone/>
            </a:pPr>
            <a:r>
              <a:rPr lang="en-US" altLang="en-US" sz="2800" dirty="0" smtClean="0"/>
              <a:t>	2006 – 0.18 ZB</a:t>
            </a:r>
          </a:p>
          <a:p>
            <a:pPr eaLnBrk="1" hangingPunct="1">
              <a:lnSpc>
                <a:spcPct val="90000"/>
              </a:lnSpc>
              <a:buFont typeface="Wingdings" pitchFamily="2" charset="2"/>
              <a:buNone/>
            </a:pPr>
            <a:endParaRPr lang="en-US" altLang="en-US" sz="2800" dirty="0" smtClean="0"/>
          </a:p>
          <a:p>
            <a:pPr eaLnBrk="1" hangingPunct="1">
              <a:lnSpc>
                <a:spcPct val="90000"/>
              </a:lnSpc>
              <a:buFont typeface="Wingdings" pitchFamily="2" charset="2"/>
              <a:buNone/>
            </a:pPr>
            <a:r>
              <a:rPr lang="en-US" altLang="en-US" sz="2800" dirty="0" smtClean="0"/>
              <a:t>	2011 – 1.8   ZB   </a:t>
            </a:r>
            <a:r>
              <a:rPr lang="en-US" altLang="en-US" i="1" dirty="0" smtClean="0">
                <a:sym typeface="Wingdings" pitchFamily="2" charset="2"/>
              </a:rPr>
              <a:t> 10-fold growth in five years!</a:t>
            </a:r>
          </a:p>
          <a:p>
            <a:pPr eaLnBrk="1" hangingPunct="1">
              <a:lnSpc>
                <a:spcPct val="90000"/>
              </a:lnSpc>
              <a:buFont typeface="Wingdings" pitchFamily="2" charset="2"/>
              <a:buNone/>
            </a:pPr>
            <a:r>
              <a:rPr lang="en-US" altLang="en-US" sz="1400" i="1" dirty="0">
                <a:sym typeface="Wingdings" pitchFamily="2" charset="2"/>
              </a:rPr>
              <a:t>	</a:t>
            </a:r>
            <a:endParaRPr lang="en-US" altLang="en-US" sz="1400" i="1" dirty="0" smtClean="0">
              <a:sym typeface="Wingdings" pitchFamily="2" charset="2"/>
            </a:endParaRPr>
          </a:p>
          <a:p>
            <a:pPr eaLnBrk="1" hangingPunct="1">
              <a:lnSpc>
                <a:spcPct val="90000"/>
              </a:lnSpc>
              <a:buFont typeface="Wingdings" pitchFamily="2" charset="2"/>
              <a:buNone/>
            </a:pPr>
            <a:endParaRPr lang="en-US" altLang="en-US" sz="1400" i="1" dirty="0">
              <a:sym typeface="Wingdings" pitchFamily="2" charset="2"/>
            </a:endParaRPr>
          </a:p>
          <a:p>
            <a:pPr eaLnBrk="1" hangingPunct="1">
              <a:lnSpc>
                <a:spcPct val="90000"/>
              </a:lnSpc>
              <a:buFont typeface="Wingdings" pitchFamily="2" charset="2"/>
              <a:buNone/>
            </a:pPr>
            <a:endParaRPr lang="en-US" altLang="en-US" sz="1400" i="1" dirty="0" smtClean="0">
              <a:sym typeface="Wingdings" pitchFamily="2" charset="2"/>
            </a:endParaRPr>
          </a:p>
          <a:p>
            <a:pPr eaLnBrk="1" hangingPunct="1">
              <a:lnSpc>
                <a:spcPct val="90000"/>
              </a:lnSpc>
              <a:buFont typeface="Wingdings" pitchFamily="2" charset="2"/>
              <a:buNone/>
            </a:pPr>
            <a:endParaRPr lang="en-US" altLang="en-US" sz="1400" i="1" dirty="0">
              <a:sym typeface="Wingdings" pitchFamily="2" charset="2"/>
            </a:endParaRPr>
          </a:p>
          <a:p>
            <a:pPr eaLnBrk="1" hangingPunct="1">
              <a:lnSpc>
                <a:spcPct val="90000"/>
              </a:lnSpc>
              <a:buFont typeface="Wingdings" pitchFamily="2" charset="2"/>
              <a:buNone/>
            </a:pPr>
            <a:endParaRPr lang="en-US" altLang="en-US" sz="1400" i="1" dirty="0" smtClean="0">
              <a:sym typeface="Wingdings" pitchFamily="2" charset="2"/>
            </a:endParaRPr>
          </a:p>
          <a:p>
            <a:pPr eaLnBrk="1" hangingPunct="1">
              <a:lnSpc>
                <a:spcPct val="90000"/>
              </a:lnSpc>
              <a:buFont typeface="Wingdings" pitchFamily="2" charset="2"/>
              <a:buNone/>
            </a:pPr>
            <a:endParaRPr lang="en-US" altLang="en-US" sz="1400" i="1" dirty="0">
              <a:sym typeface="Wingdings" pitchFamily="2" charset="2"/>
            </a:endParaRPr>
          </a:p>
          <a:p>
            <a:pPr eaLnBrk="1" hangingPunct="1">
              <a:lnSpc>
                <a:spcPct val="90000"/>
              </a:lnSpc>
              <a:buFont typeface="Wingdings" pitchFamily="2" charset="2"/>
              <a:buNone/>
            </a:pPr>
            <a:endParaRPr lang="en-US" altLang="en-US" sz="1400" i="1" dirty="0" smtClean="0">
              <a:sym typeface="Wingdings" pitchFamily="2" charset="2"/>
            </a:endParaRPr>
          </a:p>
          <a:p>
            <a:pPr algn="ctr" eaLnBrk="1" hangingPunct="1">
              <a:lnSpc>
                <a:spcPct val="90000"/>
              </a:lnSpc>
              <a:buFont typeface="Wingdings" pitchFamily="2" charset="2"/>
              <a:buNone/>
            </a:pPr>
            <a:endParaRPr lang="en-US" altLang="en-US" sz="1400" i="1" dirty="0">
              <a:sym typeface="Wingdings" pitchFamily="2" charset="2"/>
            </a:endParaRPr>
          </a:p>
          <a:p>
            <a:pPr algn="ctr" eaLnBrk="1" hangingPunct="1">
              <a:lnSpc>
                <a:spcPct val="90000"/>
              </a:lnSpc>
              <a:buFont typeface="Wingdings" pitchFamily="2" charset="2"/>
              <a:buNone/>
            </a:pPr>
            <a:r>
              <a:rPr lang="en-US" altLang="en-US" sz="1400" dirty="0" smtClean="0">
                <a:sym typeface="Wingdings" pitchFamily="2" charset="2"/>
              </a:rPr>
              <a:t>Note: Depending on the source, the year of cross-over into ZB range is in the 2011 to 2013 range.</a:t>
            </a:r>
          </a:p>
        </p:txBody>
      </p:sp>
      <p:sp>
        <p:nvSpPr>
          <p:cNvPr id="12294" name="Text Box 5"/>
          <p:cNvSpPr txBox="1">
            <a:spLocks noChangeArrowheads="1"/>
          </p:cNvSpPr>
          <p:nvPr/>
        </p:nvSpPr>
        <p:spPr bwMode="auto">
          <a:xfrm>
            <a:off x="457200" y="6248400"/>
            <a:ext cx="822960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dirty="0">
                <a:latin typeface="Verdana" pitchFamily="34" charset="0"/>
              </a:rPr>
              <a:t>Reference: Hadoop: The Definitive Guide, by Tom White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A01D8399-A3D1-4B3D-A105-D6CBF898CA3D}" type="slidenum">
              <a:rPr lang="en-US" altLang="en-US" sz="900" smtClean="0">
                <a:latin typeface="Verdana" pitchFamily="34" charset="0"/>
              </a:rPr>
              <a:pPr eaLnBrk="1" hangingPunct="1">
                <a:spcBef>
                  <a:spcPct val="0"/>
                </a:spcBef>
                <a:buClrTx/>
                <a:buFontTx/>
                <a:buNone/>
              </a:pPr>
              <a:t>15</a:t>
            </a:fld>
            <a:endParaRPr lang="en-US" altLang="en-US" sz="900" smtClean="0">
              <a:latin typeface="Verdana" pitchFamily="34" charset="0"/>
            </a:endParaRPr>
          </a:p>
        </p:txBody>
      </p:sp>
      <p:sp>
        <p:nvSpPr>
          <p:cNvPr id="12292" name="Rectangle 2"/>
          <p:cNvSpPr>
            <a:spLocks noGrp="1" noChangeArrowheads="1"/>
          </p:cNvSpPr>
          <p:nvPr>
            <p:ph type="title"/>
          </p:nvPr>
        </p:nvSpPr>
        <p:spPr/>
        <p:txBody>
          <a:bodyPr/>
          <a:lstStyle/>
          <a:p>
            <a:pPr eaLnBrk="1" hangingPunct="1"/>
            <a:r>
              <a:rPr lang="en-US" altLang="en-US" dirty="0" smtClean="0"/>
              <a:t>What is Big Data? </a:t>
            </a:r>
            <a:br>
              <a:rPr lang="en-US" altLang="en-US" dirty="0" smtClean="0"/>
            </a:br>
            <a:r>
              <a:rPr lang="en-US" altLang="en-US" sz="900" dirty="0" smtClean="0"/>
              <a:t>Class 3  </a:t>
            </a:r>
          </a:p>
        </p:txBody>
      </p:sp>
      <p:sp>
        <p:nvSpPr>
          <p:cNvPr id="12293" name="Rectangle 3"/>
          <p:cNvSpPr>
            <a:spLocks noGrp="1" noChangeArrowheads="1"/>
          </p:cNvSpPr>
          <p:nvPr>
            <p:ph type="body" idx="1"/>
          </p:nvPr>
        </p:nvSpPr>
        <p:spPr/>
        <p:txBody>
          <a:bodyPr/>
          <a:lstStyle/>
          <a:p>
            <a:pPr eaLnBrk="1" hangingPunct="1">
              <a:lnSpc>
                <a:spcPct val="90000"/>
              </a:lnSpc>
              <a:buFont typeface="Wingdings" pitchFamily="2" charset="2"/>
              <a:buNone/>
            </a:pPr>
            <a:endParaRPr lang="en-US" altLang="en-US" sz="1600" dirty="0" smtClean="0">
              <a:sym typeface="Wingdings" pitchFamily="2" charset="2"/>
            </a:endParaRPr>
          </a:p>
          <a:p>
            <a:pPr marL="0" indent="0" eaLnBrk="1" hangingPunct="1">
              <a:lnSpc>
                <a:spcPct val="90000"/>
              </a:lnSpc>
              <a:buNone/>
            </a:pPr>
            <a:endParaRPr lang="en-US" altLang="en-US" sz="2000" dirty="0" smtClean="0">
              <a:sym typeface="Wingdings" pitchFamily="2" charset="2"/>
            </a:endParaRPr>
          </a:p>
          <a:p>
            <a:pPr eaLnBrk="1" hangingPunct="1">
              <a:lnSpc>
                <a:spcPct val="90000"/>
              </a:lnSpc>
              <a:buFont typeface="Wingdings" pitchFamily="2" charset="2"/>
              <a:buNone/>
            </a:pPr>
            <a:r>
              <a:rPr lang="en-US" altLang="en-US" sz="2000" dirty="0" smtClean="0"/>
              <a:t>	New York Stock Exchange		– 1 TB of </a:t>
            </a:r>
            <a:r>
              <a:rPr lang="en-US" altLang="en-US" sz="2000" b="1" dirty="0" smtClean="0"/>
              <a:t>new</a:t>
            </a:r>
            <a:r>
              <a:rPr lang="en-US" altLang="en-US" sz="2000" dirty="0" smtClean="0"/>
              <a:t> data </a:t>
            </a:r>
            <a:r>
              <a:rPr lang="en-US" altLang="en-US" sz="2000" b="1" dirty="0" smtClean="0"/>
              <a:t>per day</a:t>
            </a:r>
          </a:p>
          <a:p>
            <a:pPr eaLnBrk="1" hangingPunct="1">
              <a:lnSpc>
                <a:spcPct val="90000"/>
              </a:lnSpc>
              <a:buFont typeface="Wingdings" pitchFamily="2" charset="2"/>
              <a:buNone/>
            </a:pPr>
            <a:endParaRPr lang="en-US" altLang="en-US" sz="2000" b="1" dirty="0" smtClean="0"/>
          </a:p>
          <a:p>
            <a:pPr eaLnBrk="1" hangingPunct="1">
              <a:lnSpc>
                <a:spcPct val="90000"/>
              </a:lnSpc>
              <a:buFont typeface="Wingdings" pitchFamily="2" charset="2"/>
              <a:buNone/>
            </a:pPr>
            <a:r>
              <a:rPr lang="en-US" altLang="en-US" sz="2000" b="1" dirty="0" smtClean="0"/>
              <a:t>	</a:t>
            </a:r>
            <a:r>
              <a:rPr lang="en-US" altLang="en-US" sz="2000" dirty="0" smtClean="0"/>
              <a:t>Facebook 				– 10 billion photos, about 1 PB </a:t>
            </a:r>
          </a:p>
          <a:p>
            <a:pPr eaLnBrk="1" hangingPunct="1">
              <a:lnSpc>
                <a:spcPct val="90000"/>
              </a:lnSpc>
              <a:buFont typeface="Wingdings" pitchFamily="2" charset="2"/>
              <a:buNone/>
            </a:pPr>
            <a:endParaRPr lang="en-US" altLang="en-US" sz="2000" dirty="0" smtClean="0"/>
          </a:p>
          <a:p>
            <a:pPr eaLnBrk="1" hangingPunct="1">
              <a:lnSpc>
                <a:spcPct val="90000"/>
              </a:lnSpc>
              <a:buFont typeface="Wingdings" pitchFamily="2" charset="2"/>
              <a:buNone/>
            </a:pPr>
            <a:r>
              <a:rPr lang="en-US" altLang="en-US" sz="2000" dirty="0" smtClean="0"/>
              <a:t>	Large Hadron Collider near Geneva	– will produce 15 PB per year</a:t>
            </a:r>
            <a:endParaRPr lang="en-US" altLang="en-US" sz="2000" b="1" dirty="0" smtClean="0"/>
          </a:p>
          <a:p>
            <a:pPr eaLnBrk="1" hangingPunct="1">
              <a:lnSpc>
                <a:spcPct val="90000"/>
              </a:lnSpc>
              <a:buFont typeface="Wingdings" pitchFamily="2" charset="2"/>
              <a:buNone/>
            </a:pPr>
            <a:endParaRPr lang="en-US" altLang="en-US" sz="2000" dirty="0" smtClean="0"/>
          </a:p>
        </p:txBody>
      </p:sp>
      <p:sp>
        <p:nvSpPr>
          <p:cNvPr id="12294" name="Text Box 5"/>
          <p:cNvSpPr txBox="1">
            <a:spLocks noChangeArrowheads="1"/>
          </p:cNvSpPr>
          <p:nvPr/>
        </p:nvSpPr>
        <p:spPr bwMode="auto">
          <a:xfrm>
            <a:off x="457200" y="6248400"/>
            <a:ext cx="822960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a:latin typeface="Verdana" pitchFamily="34" charset="0"/>
              </a:rPr>
              <a:t>Reference: Hadoop: The Definitive Guide, by Tom White</a:t>
            </a:r>
          </a:p>
        </p:txBody>
      </p:sp>
    </p:spTree>
    <p:extLst>
      <p:ext uri="{BB962C8B-B14F-4D97-AF65-F5344CB8AC3E}">
        <p14:creationId xmlns:p14="http://schemas.microsoft.com/office/powerpoint/2010/main" val="1958793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A01D8399-A3D1-4B3D-A105-D6CBF898CA3D}" type="slidenum">
              <a:rPr lang="en-US" altLang="en-US" sz="900" smtClean="0">
                <a:latin typeface="Verdana" pitchFamily="34" charset="0"/>
              </a:rPr>
              <a:pPr eaLnBrk="1" hangingPunct="1">
                <a:spcBef>
                  <a:spcPct val="0"/>
                </a:spcBef>
                <a:buClrTx/>
                <a:buFontTx/>
                <a:buNone/>
              </a:pPr>
              <a:t>16</a:t>
            </a:fld>
            <a:endParaRPr lang="en-US" altLang="en-US" sz="900" smtClean="0">
              <a:latin typeface="Verdana" pitchFamily="34" charset="0"/>
            </a:endParaRPr>
          </a:p>
        </p:txBody>
      </p:sp>
      <p:sp>
        <p:nvSpPr>
          <p:cNvPr id="12292" name="Rectangle 2"/>
          <p:cNvSpPr>
            <a:spLocks noGrp="1" noChangeArrowheads="1"/>
          </p:cNvSpPr>
          <p:nvPr>
            <p:ph type="title"/>
          </p:nvPr>
        </p:nvSpPr>
        <p:spPr/>
        <p:txBody>
          <a:bodyPr/>
          <a:lstStyle/>
          <a:p>
            <a:pPr eaLnBrk="1" hangingPunct="1"/>
            <a:r>
              <a:rPr lang="en-US" altLang="en-US" dirty="0" smtClean="0"/>
              <a:t>What is Big Data? </a:t>
            </a:r>
            <a:br>
              <a:rPr lang="en-US" altLang="en-US" dirty="0" smtClean="0"/>
            </a:br>
            <a:r>
              <a:rPr lang="en-US" altLang="en-US" sz="900" dirty="0" smtClean="0"/>
              <a:t>Class 3  </a:t>
            </a:r>
          </a:p>
        </p:txBody>
      </p:sp>
      <p:sp>
        <p:nvSpPr>
          <p:cNvPr id="12293" name="Rectangle 3"/>
          <p:cNvSpPr>
            <a:spLocks noGrp="1" noChangeArrowheads="1"/>
          </p:cNvSpPr>
          <p:nvPr>
            <p:ph type="body" idx="1"/>
          </p:nvPr>
        </p:nvSpPr>
        <p:spPr/>
        <p:txBody>
          <a:bodyPr/>
          <a:lstStyle/>
          <a:p>
            <a:pPr eaLnBrk="1" hangingPunct="1">
              <a:lnSpc>
                <a:spcPct val="90000"/>
              </a:lnSpc>
            </a:pPr>
            <a:endParaRPr lang="en-US" altLang="en-US" sz="1600" dirty="0" smtClean="0"/>
          </a:p>
          <a:p>
            <a:pPr eaLnBrk="1" hangingPunct="1">
              <a:lnSpc>
                <a:spcPct val="90000"/>
              </a:lnSpc>
              <a:buFont typeface="Wingdings" pitchFamily="2" charset="2"/>
              <a:buNone/>
            </a:pPr>
            <a:endParaRPr lang="en-US" altLang="en-US" sz="1600" dirty="0" smtClean="0"/>
          </a:p>
          <a:p>
            <a:pPr eaLnBrk="1" hangingPunct="1">
              <a:lnSpc>
                <a:spcPct val="90000"/>
              </a:lnSpc>
              <a:buFont typeface="Wingdings" pitchFamily="2" charset="2"/>
              <a:buNone/>
            </a:pPr>
            <a:endParaRPr lang="en-US" altLang="en-US" sz="2000" dirty="0" smtClean="0"/>
          </a:p>
          <a:p>
            <a:pPr marL="0" indent="0" eaLnBrk="1" hangingPunct="1">
              <a:lnSpc>
                <a:spcPct val="90000"/>
              </a:lnSpc>
              <a:buNone/>
            </a:pPr>
            <a:r>
              <a:rPr lang="en-US" altLang="en-US" sz="2000" dirty="0" smtClean="0"/>
              <a:t>No longer is it only corporations who generate mountains of data.</a:t>
            </a:r>
          </a:p>
          <a:p>
            <a:pPr marL="0" indent="0" eaLnBrk="1" hangingPunct="1">
              <a:lnSpc>
                <a:spcPct val="90000"/>
              </a:lnSpc>
              <a:buNone/>
            </a:pPr>
            <a:endParaRPr lang="en-US" altLang="en-US" sz="2000" dirty="0"/>
          </a:p>
          <a:p>
            <a:pPr marL="0" indent="0" eaLnBrk="1" hangingPunct="1">
              <a:lnSpc>
                <a:spcPct val="90000"/>
              </a:lnSpc>
              <a:buNone/>
            </a:pPr>
            <a:r>
              <a:rPr lang="en-US" altLang="en-US" sz="2000" dirty="0" smtClean="0"/>
              <a:t>Now, individuals have a large and growing footprint too. </a:t>
            </a:r>
          </a:p>
          <a:p>
            <a:pPr marL="0" indent="0" eaLnBrk="1" hangingPunct="1">
              <a:lnSpc>
                <a:spcPct val="90000"/>
              </a:lnSpc>
              <a:buNone/>
            </a:pPr>
            <a:endParaRPr lang="en-US" altLang="en-US" sz="2000" dirty="0"/>
          </a:p>
          <a:p>
            <a:pPr marL="0" indent="0" eaLnBrk="1" hangingPunct="1">
              <a:lnSpc>
                <a:spcPct val="90000"/>
              </a:lnSpc>
              <a:buNone/>
            </a:pPr>
            <a:r>
              <a:rPr lang="en-US" altLang="en-US" sz="2000" dirty="0" smtClean="0"/>
              <a:t>Consider these sources…</a:t>
            </a:r>
          </a:p>
          <a:p>
            <a:pPr eaLnBrk="1" hangingPunct="1">
              <a:lnSpc>
                <a:spcPct val="90000"/>
              </a:lnSpc>
              <a:buFont typeface="Wingdings" pitchFamily="2" charset="2"/>
              <a:buNone/>
            </a:pPr>
            <a:endParaRPr lang="en-US" altLang="en-US" sz="2000" dirty="0" smtClean="0"/>
          </a:p>
          <a:p>
            <a:pPr eaLnBrk="1" hangingPunct="1">
              <a:lnSpc>
                <a:spcPct val="90000"/>
              </a:lnSpc>
              <a:buFont typeface="Wingdings" pitchFamily="2" charset="2"/>
              <a:buNone/>
            </a:pPr>
            <a:r>
              <a:rPr lang="en-US" altLang="en-US" sz="2000" dirty="0" smtClean="0"/>
              <a:t>	Photos		Spreadsheets</a:t>
            </a:r>
            <a:r>
              <a:rPr lang="en-US" altLang="en-US" sz="2000" dirty="0"/>
              <a:t>	</a:t>
            </a:r>
            <a:r>
              <a:rPr lang="en-US" altLang="en-US" sz="2000" dirty="0" smtClean="0"/>
              <a:t>	Tweets</a:t>
            </a:r>
          </a:p>
          <a:p>
            <a:pPr eaLnBrk="1" hangingPunct="1">
              <a:lnSpc>
                <a:spcPct val="90000"/>
              </a:lnSpc>
              <a:buFont typeface="Wingdings" pitchFamily="2" charset="2"/>
              <a:buNone/>
            </a:pPr>
            <a:r>
              <a:rPr lang="en-US" altLang="en-US" sz="2000" dirty="0" smtClean="0"/>
              <a:t>	Blogs		Sensor Data		YouTube Videos</a:t>
            </a:r>
          </a:p>
          <a:p>
            <a:pPr eaLnBrk="1" hangingPunct="1">
              <a:lnSpc>
                <a:spcPct val="90000"/>
              </a:lnSpc>
              <a:buFont typeface="Wingdings" pitchFamily="2" charset="2"/>
              <a:buNone/>
            </a:pPr>
            <a:r>
              <a:rPr lang="en-US" altLang="en-US" sz="2000" dirty="0"/>
              <a:t>	</a:t>
            </a:r>
            <a:r>
              <a:rPr lang="en-US" altLang="en-US" sz="2000" dirty="0" smtClean="0"/>
              <a:t>PowerPoints		Word Documents	etc.</a:t>
            </a:r>
          </a:p>
        </p:txBody>
      </p:sp>
      <p:sp>
        <p:nvSpPr>
          <p:cNvPr id="12294" name="Text Box 5"/>
          <p:cNvSpPr txBox="1">
            <a:spLocks noChangeArrowheads="1"/>
          </p:cNvSpPr>
          <p:nvPr/>
        </p:nvSpPr>
        <p:spPr bwMode="auto">
          <a:xfrm>
            <a:off x="457200" y="6248400"/>
            <a:ext cx="822960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a:latin typeface="Verdana" pitchFamily="34" charset="0"/>
              </a:rPr>
              <a:t>Reference: Hadoop: The Definitive Guide, by Tom White</a:t>
            </a:r>
          </a:p>
        </p:txBody>
      </p:sp>
    </p:spTree>
    <p:extLst>
      <p:ext uri="{BB962C8B-B14F-4D97-AF65-F5344CB8AC3E}">
        <p14:creationId xmlns:p14="http://schemas.microsoft.com/office/powerpoint/2010/main" val="1958793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143000"/>
            <a:ext cx="8077200" cy="533400"/>
          </a:xfrm>
          <a:prstGeom prst="rect">
            <a:avLst/>
          </a:prstGeom>
          <a:solidFill>
            <a:schemeClr val="accent1">
              <a:lumMod val="40000"/>
              <a:lumOff val="60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57200" y="1676400"/>
            <a:ext cx="8077200" cy="533400"/>
          </a:xfrm>
          <a:prstGeom prst="rect">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57200" y="2209800"/>
            <a:ext cx="8077200" cy="533400"/>
          </a:xfrm>
          <a:prstGeom prst="rect">
            <a:avLst/>
          </a:prstGeom>
          <a:solidFill>
            <a:schemeClr val="accent1">
              <a:lumMod val="40000"/>
              <a:lumOff val="60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7200" y="2743200"/>
            <a:ext cx="8077200" cy="533400"/>
          </a:xfrm>
          <a:prstGeom prst="rect">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57200" y="3276600"/>
            <a:ext cx="8077200" cy="533400"/>
          </a:xfrm>
          <a:prstGeom prst="rect">
            <a:avLst/>
          </a:prstGeom>
          <a:solidFill>
            <a:schemeClr val="accent1">
              <a:lumMod val="40000"/>
              <a:lumOff val="60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57200" y="3810000"/>
            <a:ext cx="8077200" cy="533400"/>
          </a:xfrm>
          <a:prstGeom prst="rect">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57200" y="4343400"/>
            <a:ext cx="8077200" cy="533400"/>
          </a:xfrm>
          <a:prstGeom prst="rect">
            <a:avLst/>
          </a:prstGeom>
          <a:solidFill>
            <a:schemeClr val="accent1">
              <a:lumMod val="40000"/>
              <a:lumOff val="60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57200" y="4876800"/>
            <a:ext cx="8077200" cy="533400"/>
          </a:xfrm>
          <a:prstGeom prst="rect">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57200" y="5410200"/>
            <a:ext cx="8077200" cy="533400"/>
          </a:xfrm>
          <a:prstGeom prst="rect">
            <a:avLst/>
          </a:prstGeom>
          <a:solidFill>
            <a:schemeClr val="accent1">
              <a:lumMod val="40000"/>
              <a:lumOff val="60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14"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DF0F74A-B845-4F45-8BC5-193955AEDE4A}" type="slidenum">
              <a:rPr lang="en-US" altLang="en-US" sz="900" smtClean="0">
                <a:latin typeface="Verdana" pitchFamily="34" charset="0"/>
              </a:rPr>
              <a:pPr eaLnBrk="1" hangingPunct="1">
                <a:spcBef>
                  <a:spcPct val="0"/>
                </a:spcBef>
                <a:buClrTx/>
                <a:buFontTx/>
                <a:buNone/>
              </a:pPr>
              <a:t>17</a:t>
            </a:fld>
            <a:endParaRPr lang="en-US" altLang="en-US" sz="900" dirty="0" smtClean="0">
              <a:latin typeface="Verdana" pitchFamily="34" charset="0"/>
            </a:endParaRPr>
          </a:p>
        </p:txBody>
      </p:sp>
      <p:sp>
        <p:nvSpPr>
          <p:cNvPr id="13316" name="Rectangle 2"/>
          <p:cNvSpPr>
            <a:spLocks noGrp="1" noChangeArrowheads="1"/>
          </p:cNvSpPr>
          <p:nvPr>
            <p:ph type="title"/>
          </p:nvPr>
        </p:nvSpPr>
        <p:spPr/>
        <p:txBody>
          <a:bodyPr/>
          <a:lstStyle/>
          <a:p>
            <a:pPr eaLnBrk="1" hangingPunct="1"/>
            <a:r>
              <a:rPr lang="en-US" altLang="en-US" dirty="0" smtClean="0"/>
              <a:t>What is Big Data?</a:t>
            </a:r>
            <a:br>
              <a:rPr lang="en-US" altLang="en-US" dirty="0" smtClean="0"/>
            </a:br>
            <a:r>
              <a:rPr lang="en-US" altLang="en-US" sz="900" dirty="0" smtClean="0"/>
              <a:t>Class 3  </a:t>
            </a:r>
          </a:p>
        </p:txBody>
      </p:sp>
      <p:sp>
        <p:nvSpPr>
          <p:cNvPr id="13317" name="Rectangle 3"/>
          <p:cNvSpPr>
            <a:spLocks noGrp="1" noChangeArrowheads="1"/>
          </p:cNvSpPr>
          <p:nvPr>
            <p:ph type="body" idx="1"/>
          </p:nvPr>
        </p:nvSpPr>
        <p:spPr>
          <a:xfrm>
            <a:off x="457200" y="1066800"/>
            <a:ext cx="8077200" cy="5105400"/>
          </a:xfrm>
        </p:spPr>
        <p:txBody>
          <a:bodyPr/>
          <a:lstStyle/>
          <a:p>
            <a:pPr marL="0" indent="0" eaLnBrk="1" hangingPunct="1">
              <a:buNone/>
            </a:pPr>
            <a:endParaRPr lang="en-US" altLang="en-US" sz="1800" dirty="0" smtClean="0"/>
          </a:p>
          <a:p>
            <a:pPr marL="0" indent="0" eaLnBrk="1" hangingPunct="1">
              <a:buNone/>
            </a:pPr>
            <a:endParaRPr lang="en-US" altLang="en-US" sz="1800" dirty="0"/>
          </a:p>
          <a:p>
            <a:pPr marL="0" indent="0" eaLnBrk="1" hangingPunct="1">
              <a:buNone/>
            </a:pPr>
            <a:endParaRPr lang="en-US" altLang="en-US" sz="1800" dirty="0"/>
          </a:p>
          <a:p>
            <a:pPr marL="0" indent="0" algn="ctr" eaLnBrk="1" hangingPunct="1">
              <a:buNone/>
            </a:pPr>
            <a:endParaRPr lang="en-US" altLang="en-US" sz="2800" dirty="0" smtClean="0">
              <a:latin typeface="Courier New" panose="02070309020205020404" pitchFamily="49" charset="0"/>
              <a:cs typeface="Courier New" panose="02070309020205020404" pitchFamily="49" charset="0"/>
            </a:endParaRPr>
          </a:p>
          <a:p>
            <a:pPr marL="0" indent="0" algn="ctr" eaLnBrk="1" hangingPunct="1">
              <a:buNone/>
            </a:pPr>
            <a:r>
              <a:rPr lang="en-US" altLang="en-US" sz="2800" dirty="0" smtClean="0">
                <a:latin typeface="Courier New" panose="02070309020205020404" pitchFamily="49" charset="0"/>
                <a:cs typeface="Courier New" panose="02070309020205020404" pitchFamily="49" charset="0"/>
              </a:rPr>
              <a:t>Can you think of </a:t>
            </a:r>
          </a:p>
          <a:p>
            <a:pPr marL="0" indent="0" algn="ctr" eaLnBrk="1" hangingPunct="1">
              <a:buNone/>
            </a:pPr>
            <a:r>
              <a:rPr lang="en-US" altLang="en-US" sz="2800" dirty="0" smtClean="0">
                <a:latin typeface="Courier New" panose="02070309020205020404" pitchFamily="49" charset="0"/>
                <a:cs typeface="Courier New" panose="02070309020205020404" pitchFamily="49" charset="0"/>
              </a:rPr>
              <a:t>another contributor?</a:t>
            </a:r>
          </a:p>
          <a:p>
            <a:pPr eaLnBrk="1" hangingPunct="1"/>
            <a:endParaRPr lang="en-US" altLang="en-US" sz="1050" dirty="0" smtClean="0">
              <a:latin typeface="Courier New" panose="02070309020205020404" pitchFamily="49" charset="0"/>
              <a:cs typeface="Courier New" panose="02070309020205020404" pitchFamily="49" charset="0"/>
            </a:endParaRPr>
          </a:p>
          <a:p>
            <a:pPr lvl="1" eaLnBrk="1" hangingPunct="1"/>
            <a:endParaRPr lang="en-US" altLang="en-US" sz="1400" dirty="0" smtClean="0">
              <a:latin typeface="Courier New" panose="02070309020205020404" pitchFamily="49" charset="0"/>
              <a:cs typeface="Courier New" panose="020703090202050204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DF0F74A-B845-4F45-8BC5-193955AEDE4A}" type="slidenum">
              <a:rPr lang="en-US" altLang="en-US" sz="900" smtClean="0">
                <a:latin typeface="Verdana" pitchFamily="34" charset="0"/>
              </a:rPr>
              <a:pPr eaLnBrk="1" hangingPunct="1">
                <a:spcBef>
                  <a:spcPct val="0"/>
                </a:spcBef>
                <a:buClrTx/>
                <a:buFontTx/>
                <a:buNone/>
              </a:pPr>
              <a:t>18</a:t>
            </a:fld>
            <a:endParaRPr lang="en-US" altLang="en-US" sz="900" smtClean="0">
              <a:latin typeface="Verdana" pitchFamily="34" charset="0"/>
            </a:endParaRPr>
          </a:p>
        </p:txBody>
      </p:sp>
      <p:sp>
        <p:nvSpPr>
          <p:cNvPr id="13316" name="Rectangle 2"/>
          <p:cNvSpPr>
            <a:spLocks noGrp="1" noChangeArrowheads="1"/>
          </p:cNvSpPr>
          <p:nvPr>
            <p:ph type="title"/>
          </p:nvPr>
        </p:nvSpPr>
        <p:spPr/>
        <p:txBody>
          <a:bodyPr/>
          <a:lstStyle/>
          <a:p>
            <a:pPr eaLnBrk="1" hangingPunct="1"/>
            <a:r>
              <a:rPr lang="en-US" altLang="en-US" dirty="0" smtClean="0"/>
              <a:t>What is Big Data?</a:t>
            </a:r>
            <a:br>
              <a:rPr lang="en-US" altLang="en-US" dirty="0" smtClean="0"/>
            </a:br>
            <a:r>
              <a:rPr lang="en-US" altLang="en-US" sz="900" dirty="0" smtClean="0"/>
              <a:t>Class 3  </a:t>
            </a:r>
          </a:p>
        </p:txBody>
      </p:sp>
      <p:sp>
        <p:nvSpPr>
          <p:cNvPr id="13317" name="Rectangle 3"/>
          <p:cNvSpPr>
            <a:spLocks noGrp="1" noChangeArrowheads="1"/>
          </p:cNvSpPr>
          <p:nvPr>
            <p:ph type="body" idx="1"/>
          </p:nvPr>
        </p:nvSpPr>
        <p:spPr>
          <a:xfrm>
            <a:off x="457200" y="1066800"/>
            <a:ext cx="8382000" cy="5105400"/>
          </a:xfrm>
        </p:spPr>
        <p:txBody>
          <a:bodyPr/>
          <a:lstStyle/>
          <a:p>
            <a:pPr eaLnBrk="1" hangingPunct="1"/>
            <a:endParaRPr lang="en-US" altLang="en-US" sz="1800" dirty="0" smtClean="0"/>
          </a:p>
          <a:p>
            <a:pPr eaLnBrk="1" hangingPunct="1"/>
            <a:endParaRPr lang="en-US" altLang="en-US" sz="1800" dirty="0"/>
          </a:p>
          <a:p>
            <a:pPr marL="0" indent="0" eaLnBrk="1" hangingPunct="1">
              <a:buNone/>
            </a:pPr>
            <a:r>
              <a:rPr lang="en-US" altLang="en-US" sz="2000" dirty="0" smtClean="0"/>
              <a:t>Machines! They generate operation logs</a:t>
            </a:r>
          </a:p>
          <a:p>
            <a:pPr eaLnBrk="1" hangingPunct="1"/>
            <a:endParaRPr lang="en-US" altLang="en-US" sz="1100" dirty="0" smtClean="0"/>
          </a:p>
          <a:p>
            <a:pPr lvl="1" eaLnBrk="1" hangingPunct="1">
              <a:lnSpc>
                <a:spcPct val="150000"/>
              </a:lnSpc>
            </a:pPr>
            <a:r>
              <a:rPr lang="en-US" altLang="en-US" sz="1800" dirty="0" smtClean="0"/>
              <a:t>Monitoring agents installed in servers, laptops, and Virtual Machines</a:t>
            </a:r>
          </a:p>
          <a:p>
            <a:pPr lvl="2" eaLnBrk="1" hangingPunct="1">
              <a:lnSpc>
                <a:spcPct val="150000"/>
              </a:lnSpc>
            </a:pPr>
            <a:r>
              <a:rPr lang="en-US" altLang="en-US" sz="1600" dirty="0" smtClean="0"/>
              <a:t>Monitoring data can include CPU utilization, Network Utilization, Disk IO, Memory Utilization</a:t>
            </a:r>
          </a:p>
          <a:p>
            <a:pPr lvl="1" eaLnBrk="1" hangingPunct="1">
              <a:lnSpc>
                <a:spcPct val="150000"/>
              </a:lnSpc>
            </a:pPr>
            <a:r>
              <a:rPr lang="en-US" altLang="en-US" sz="1800" dirty="0" smtClean="0"/>
              <a:t>Raw monitoring data are collected every second/minute/hour</a:t>
            </a:r>
          </a:p>
          <a:p>
            <a:pPr lvl="1" eaLnBrk="1" hangingPunct="1">
              <a:lnSpc>
                <a:spcPct val="150000"/>
              </a:lnSpc>
            </a:pPr>
            <a:r>
              <a:rPr lang="en-US" altLang="en-US" sz="1800" dirty="0" smtClean="0"/>
              <a:t>Raw monitoring data are summed to higher levels of granularity, e.g. week/month/year – and stored this way in data warehouses!</a:t>
            </a:r>
          </a:p>
          <a:p>
            <a:pPr lvl="2" eaLnBrk="1" hangingPunct="1"/>
            <a:endParaRPr lang="en-US" altLang="en-US" sz="1400" dirty="0" smtClean="0"/>
          </a:p>
          <a:p>
            <a:pPr lvl="1" eaLnBrk="1" hangingPunct="1"/>
            <a:endParaRPr lang="en-US" altLang="en-US" sz="1400" dirty="0" smtClean="0"/>
          </a:p>
        </p:txBody>
      </p:sp>
      <p:sp>
        <p:nvSpPr>
          <p:cNvPr id="13318" name="Text Box 4"/>
          <p:cNvSpPr txBox="1">
            <a:spLocks noChangeArrowheads="1"/>
          </p:cNvSpPr>
          <p:nvPr/>
        </p:nvSpPr>
        <p:spPr bwMode="auto">
          <a:xfrm>
            <a:off x="457200" y="6248400"/>
            <a:ext cx="822960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a:latin typeface="Verdana" pitchFamily="34" charset="0"/>
              </a:rPr>
              <a:t>Reference: Hadoop: The Definitive Guide, by Tom White</a:t>
            </a:r>
          </a:p>
        </p:txBody>
      </p:sp>
    </p:spTree>
    <p:extLst>
      <p:ext uri="{BB962C8B-B14F-4D97-AF65-F5344CB8AC3E}">
        <p14:creationId xmlns:p14="http://schemas.microsoft.com/office/powerpoint/2010/main" val="39520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DF0F74A-B845-4F45-8BC5-193955AEDE4A}" type="slidenum">
              <a:rPr lang="en-US" altLang="en-US" sz="900" smtClean="0">
                <a:latin typeface="Verdana" pitchFamily="34" charset="0"/>
              </a:rPr>
              <a:pPr eaLnBrk="1" hangingPunct="1">
                <a:spcBef>
                  <a:spcPct val="0"/>
                </a:spcBef>
                <a:buClrTx/>
                <a:buFontTx/>
                <a:buNone/>
              </a:pPr>
              <a:t>19</a:t>
            </a:fld>
            <a:endParaRPr lang="en-US" altLang="en-US" sz="900" smtClean="0">
              <a:latin typeface="Verdana" pitchFamily="34" charset="0"/>
            </a:endParaRPr>
          </a:p>
        </p:txBody>
      </p:sp>
      <p:sp>
        <p:nvSpPr>
          <p:cNvPr id="13316" name="Rectangle 2"/>
          <p:cNvSpPr>
            <a:spLocks noGrp="1" noChangeArrowheads="1"/>
          </p:cNvSpPr>
          <p:nvPr>
            <p:ph type="title"/>
          </p:nvPr>
        </p:nvSpPr>
        <p:spPr/>
        <p:txBody>
          <a:bodyPr/>
          <a:lstStyle/>
          <a:p>
            <a:pPr eaLnBrk="1" hangingPunct="1"/>
            <a:r>
              <a:rPr lang="en-US" altLang="en-US" dirty="0" smtClean="0"/>
              <a:t>What is Big Data?</a:t>
            </a:r>
            <a:br>
              <a:rPr lang="en-US" altLang="en-US" dirty="0" smtClean="0"/>
            </a:br>
            <a:r>
              <a:rPr lang="en-US" altLang="en-US" sz="900" dirty="0" smtClean="0"/>
              <a:t>Class 3  </a:t>
            </a:r>
          </a:p>
        </p:txBody>
      </p:sp>
      <p:sp>
        <p:nvSpPr>
          <p:cNvPr id="13317" name="Rectangle 3"/>
          <p:cNvSpPr>
            <a:spLocks noGrp="1" noChangeArrowheads="1"/>
          </p:cNvSpPr>
          <p:nvPr>
            <p:ph type="body" idx="1"/>
          </p:nvPr>
        </p:nvSpPr>
        <p:spPr>
          <a:xfrm>
            <a:off x="457200" y="1066800"/>
            <a:ext cx="8382000" cy="5105400"/>
          </a:xfrm>
        </p:spPr>
        <p:txBody>
          <a:bodyPr/>
          <a:lstStyle/>
          <a:p>
            <a:pPr eaLnBrk="1" hangingPunct="1"/>
            <a:endParaRPr lang="en-US" altLang="en-US" sz="1800" dirty="0" smtClean="0"/>
          </a:p>
          <a:p>
            <a:pPr marL="0" indent="0" eaLnBrk="1" hangingPunct="1">
              <a:buNone/>
            </a:pPr>
            <a:r>
              <a:rPr lang="en-US" altLang="en-US" sz="1800" dirty="0" smtClean="0"/>
              <a:t>Machines generate usage logs too</a:t>
            </a:r>
          </a:p>
          <a:p>
            <a:pPr eaLnBrk="1" hangingPunct="1"/>
            <a:endParaRPr lang="en-US" altLang="en-US" sz="1050" dirty="0" smtClean="0"/>
          </a:p>
          <a:p>
            <a:pPr lvl="1" eaLnBrk="1" hangingPunct="1">
              <a:lnSpc>
                <a:spcPct val="150000"/>
              </a:lnSpc>
            </a:pPr>
            <a:r>
              <a:rPr lang="en-US" altLang="en-US" sz="1600" dirty="0" smtClean="0"/>
              <a:t>EZ Pass</a:t>
            </a:r>
          </a:p>
          <a:p>
            <a:pPr lvl="1" eaLnBrk="1" hangingPunct="1">
              <a:lnSpc>
                <a:spcPct val="150000"/>
              </a:lnSpc>
            </a:pPr>
            <a:r>
              <a:rPr lang="en-US" altLang="en-US" sz="1600" dirty="0" smtClean="0"/>
              <a:t>GPS tracking tools</a:t>
            </a:r>
          </a:p>
          <a:p>
            <a:pPr lvl="1" eaLnBrk="1" hangingPunct="1">
              <a:lnSpc>
                <a:spcPct val="150000"/>
              </a:lnSpc>
            </a:pPr>
            <a:r>
              <a:rPr lang="en-US" altLang="en-US" sz="1600" dirty="0" smtClean="0"/>
              <a:t>Retail transactions - think of Amazon, EBay, PayPal - globally!</a:t>
            </a:r>
          </a:p>
          <a:p>
            <a:pPr lvl="1" eaLnBrk="1" hangingPunct="1">
              <a:lnSpc>
                <a:spcPct val="150000"/>
              </a:lnSpc>
            </a:pPr>
            <a:r>
              <a:rPr lang="en-US" altLang="en-US" sz="1600" dirty="0" smtClean="0"/>
              <a:t>Consumer historic data (again, summarized/rolled-up data)</a:t>
            </a:r>
          </a:p>
          <a:p>
            <a:pPr lvl="1" eaLnBrk="1" hangingPunct="1">
              <a:lnSpc>
                <a:spcPct val="150000"/>
              </a:lnSpc>
            </a:pPr>
            <a:r>
              <a:rPr lang="en-US" altLang="en-US" sz="1600" dirty="0" smtClean="0"/>
              <a:t>Computer and network performance for SLAs (Service Level Agreements)</a:t>
            </a:r>
          </a:p>
          <a:p>
            <a:pPr lvl="1" eaLnBrk="1" hangingPunct="1">
              <a:lnSpc>
                <a:spcPct val="150000"/>
              </a:lnSpc>
            </a:pPr>
            <a:r>
              <a:rPr lang="en-US" altLang="en-US" sz="1600" dirty="0" smtClean="0"/>
              <a:t>Computer security logs</a:t>
            </a:r>
          </a:p>
          <a:p>
            <a:pPr lvl="1" eaLnBrk="1" hangingPunct="1">
              <a:lnSpc>
                <a:spcPct val="150000"/>
              </a:lnSpc>
            </a:pPr>
            <a:r>
              <a:rPr lang="en-US" altLang="en-US" sz="1600" dirty="0" smtClean="0"/>
              <a:t>Predictions about consumer behavior today and tomorrow which are inputs to predictions for all tomorrows…</a:t>
            </a:r>
          </a:p>
          <a:p>
            <a:pPr eaLnBrk="1" hangingPunct="1"/>
            <a:endParaRPr lang="en-US" altLang="en-US" sz="1800" dirty="0" smtClean="0"/>
          </a:p>
        </p:txBody>
      </p:sp>
      <p:sp>
        <p:nvSpPr>
          <p:cNvPr id="13318" name="Text Box 4"/>
          <p:cNvSpPr txBox="1">
            <a:spLocks noChangeArrowheads="1"/>
          </p:cNvSpPr>
          <p:nvPr/>
        </p:nvSpPr>
        <p:spPr bwMode="auto">
          <a:xfrm>
            <a:off x="457200" y="6248400"/>
            <a:ext cx="822960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a:latin typeface="Verdana" pitchFamily="34" charset="0"/>
              </a:rPr>
              <a:t>Reference: Hadoop: The Definitive Guide, by Tom White</a:t>
            </a:r>
          </a:p>
        </p:txBody>
      </p:sp>
    </p:spTree>
    <p:extLst>
      <p:ext uri="{BB962C8B-B14F-4D97-AF65-F5344CB8AC3E}">
        <p14:creationId xmlns:p14="http://schemas.microsoft.com/office/powerpoint/2010/main" val="1869403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E3732DDC-2130-4ECF-BC5B-B8B5AA6A6D7A}" type="slidenum">
              <a:rPr lang="en-US" altLang="en-US" sz="900" smtClean="0">
                <a:latin typeface="Verdana" pitchFamily="34" charset="0"/>
              </a:rPr>
              <a:pPr eaLnBrk="1" hangingPunct="1">
                <a:spcBef>
                  <a:spcPct val="0"/>
                </a:spcBef>
                <a:buClrTx/>
                <a:buFontTx/>
                <a:buNone/>
              </a:pPr>
              <a:t>2</a:t>
            </a:fld>
            <a:endParaRPr lang="en-US" altLang="en-US" sz="900" smtClean="0">
              <a:latin typeface="Verdana"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smtClean="0"/>
              <a:t>How big is BIG?</a:t>
            </a:r>
            <a:br>
              <a:rPr lang="en-US" altLang="en-US" dirty="0" smtClean="0"/>
            </a:br>
            <a:r>
              <a:rPr lang="en-US" altLang="en-US" sz="900" dirty="0" smtClean="0"/>
              <a:t>Class 3</a:t>
            </a:r>
          </a:p>
        </p:txBody>
      </p:sp>
      <p:sp>
        <p:nvSpPr>
          <p:cNvPr id="16389" name="Rectangle 3"/>
          <p:cNvSpPr>
            <a:spLocks noGrp="1" noChangeArrowheads="1"/>
          </p:cNvSpPr>
          <p:nvPr>
            <p:ph type="body" sz="half" idx="1"/>
          </p:nvPr>
        </p:nvSpPr>
        <p:spPr>
          <a:xfrm>
            <a:off x="457200" y="1143000"/>
            <a:ext cx="8001000" cy="4987925"/>
          </a:xfrm>
        </p:spPr>
        <p:txBody>
          <a:bodyPr/>
          <a:lstStyle/>
          <a:p>
            <a:pPr marL="457200" indent="-457200" eaLnBrk="1" hangingPunct="1">
              <a:buFont typeface="Wingdings" pitchFamily="2" charset="2"/>
              <a:buNone/>
              <a:defRPr/>
            </a:pPr>
            <a:r>
              <a:rPr lang="en-US" altLang="en-US" sz="1600" b="1" u="sng" dirty="0" smtClean="0"/>
              <a:t>Agenda</a:t>
            </a:r>
          </a:p>
          <a:p>
            <a:pPr marL="457200" indent="-457200" eaLnBrk="1" hangingPunct="1">
              <a:buFont typeface="Wingdings" pitchFamily="2" charset="2"/>
              <a:buNone/>
              <a:defRPr/>
            </a:pPr>
            <a:endParaRPr lang="en-US" altLang="en-US" sz="1600" b="1" u="sng" dirty="0" smtClean="0"/>
          </a:p>
          <a:p>
            <a:pPr marL="457200" indent="-457200" eaLnBrk="1" hangingPunct="1">
              <a:buFont typeface="Wingdings" pitchFamily="2" charset="2"/>
              <a:buAutoNum type="arabicPeriod"/>
              <a:defRPr/>
            </a:pPr>
            <a:r>
              <a:rPr lang="en-US" altLang="en-US" sz="1400" dirty="0" smtClean="0">
                <a:solidFill>
                  <a:srgbClr val="FF3300"/>
                </a:solidFill>
              </a:rPr>
              <a:t>How big is BIG?</a:t>
            </a:r>
          </a:p>
          <a:p>
            <a:pPr marL="457200" indent="-457200" eaLnBrk="1" hangingPunct="1">
              <a:buFont typeface="Wingdings" pitchFamily="2" charset="2"/>
              <a:buAutoNum type="arabicPeriod"/>
              <a:defRPr/>
            </a:pPr>
            <a:r>
              <a:rPr lang="en-US" altLang="en-US" sz="1400" dirty="0" smtClean="0"/>
              <a:t>What is Big Data?</a:t>
            </a:r>
          </a:p>
          <a:p>
            <a:pPr marL="457200" indent="-457200" eaLnBrk="1" hangingPunct="1">
              <a:buFont typeface="Wingdings" pitchFamily="2" charset="2"/>
              <a:buAutoNum type="arabicPeriod"/>
              <a:defRPr/>
            </a:pPr>
            <a:r>
              <a:rPr lang="en-US" altLang="en-US" sz="1400" dirty="0"/>
              <a:t>Why is Big Data a problem</a:t>
            </a:r>
            <a:r>
              <a:rPr lang="en-US" altLang="en-US" sz="1400" dirty="0" smtClean="0"/>
              <a:t>?</a:t>
            </a:r>
          </a:p>
          <a:p>
            <a:pPr marL="457200" indent="-457200" eaLnBrk="1" hangingPunct="1">
              <a:buFont typeface="Wingdings" pitchFamily="2" charset="2"/>
              <a:buAutoNum type="arabicPeriod"/>
              <a:defRPr/>
            </a:pPr>
            <a:r>
              <a:rPr lang="en-US" altLang="en-US" sz="1400" dirty="0"/>
              <a:t>How can we solve the Big Data problem</a:t>
            </a:r>
            <a:r>
              <a:rPr lang="en-US" altLang="en-US" sz="1400" dirty="0" smtClean="0"/>
              <a:t>?</a:t>
            </a:r>
            <a:endParaRPr lang="en-US" altLang="en-US" sz="1400" dirty="0"/>
          </a:p>
          <a:p>
            <a:pPr marL="457200" indent="-457200" eaLnBrk="1" hangingPunct="1">
              <a:buFont typeface="Wingdings" pitchFamily="2" charset="2"/>
              <a:buAutoNum type="arabicPeriod"/>
              <a:defRPr/>
            </a:pPr>
            <a:r>
              <a:rPr lang="en-US" altLang="en-US" sz="1400" dirty="0" smtClean="0"/>
              <a:t>Hadoop – MapReduce</a:t>
            </a:r>
          </a:p>
          <a:p>
            <a:pPr marL="457200" indent="-457200" eaLnBrk="1" hangingPunct="1">
              <a:buFont typeface="Wingdings" pitchFamily="2" charset="2"/>
              <a:buAutoNum type="arabicPeriod"/>
              <a:defRPr/>
            </a:pPr>
            <a:r>
              <a:rPr lang="en-US" altLang="en-US" sz="1400" dirty="0" smtClean="0"/>
              <a:t>Hadoop – HDFS</a:t>
            </a:r>
          </a:p>
          <a:p>
            <a:pPr marL="0" indent="0" eaLnBrk="1" hangingPunct="1">
              <a:buFont typeface="Wingdings" pitchFamily="2" charset="2"/>
              <a:buNone/>
              <a:defRPr/>
            </a:pPr>
            <a:endParaRPr lang="en-US" altLang="en-US" sz="1400" dirty="0" smtClean="0"/>
          </a:p>
          <a:p>
            <a:pPr marL="457200" indent="-457200" eaLnBrk="1" hangingPunct="1">
              <a:buFont typeface="Wingdings" pitchFamily="2" charset="2"/>
              <a:buNone/>
              <a:defRPr/>
            </a:pPr>
            <a:endParaRPr lang="en-US" altLang="en-US" sz="1400" dirty="0" smtClean="0"/>
          </a:p>
          <a:p>
            <a:pPr marL="457200" indent="-457200" eaLnBrk="1" hangingPunct="1">
              <a:buFont typeface="Wingdings" pitchFamily="2" charset="2"/>
              <a:buNone/>
              <a:defRPr/>
            </a:pPr>
            <a:endParaRPr lang="en-US" altLang="en-US" sz="1400" dirty="0" smtClean="0"/>
          </a:p>
          <a:p>
            <a:pPr marL="457200" indent="-457200" eaLnBrk="1" hangingPunct="1">
              <a:defRPr/>
            </a:pPr>
            <a:endParaRPr lang="en-US" altLang="en-US" sz="2000" dirty="0" smtClean="0"/>
          </a:p>
          <a:p>
            <a:pPr marL="457200" indent="-457200" eaLnBrk="1" hangingPunct="1">
              <a:buFont typeface="Wingdings" pitchFamily="2" charset="2"/>
              <a:buNone/>
              <a:defRPr/>
            </a:pPr>
            <a:endParaRPr lang="en-US" altLang="en-US" sz="18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6E52697D-EEBF-4DE8-8ED2-9A817EBFF6D6}" type="slidenum">
              <a:rPr lang="en-US" altLang="en-US" sz="900" smtClean="0">
                <a:latin typeface="Verdana" pitchFamily="34" charset="0"/>
              </a:rPr>
              <a:pPr eaLnBrk="1" hangingPunct="1">
                <a:spcBef>
                  <a:spcPct val="0"/>
                </a:spcBef>
                <a:buClrTx/>
                <a:buFontTx/>
                <a:buNone/>
              </a:pPr>
              <a:t>20</a:t>
            </a:fld>
            <a:endParaRPr lang="en-US" altLang="en-US" sz="900" smtClean="0">
              <a:latin typeface="Verdana" pitchFamily="34" charset="0"/>
            </a:endParaRPr>
          </a:p>
        </p:txBody>
      </p:sp>
      <p:sp>
        <p:nvSpPr>
          <p:cNvPr id="16388" name="Rectangle 2"/>
          <p:cNvSpPr>
            <a:spLocks noGrp="1" noChangeArrowheads="1"/>
          </p:cNvSpPr>
          <p:nvPr>
            <p:ph type="title"/>
          </p:nvPr>
        </p:nvSpPr>
        <p:spPr/>
        <p:txBody>
          <a:bodyPr/>
          <a:lstStyle/>
          <a:p>
            <a:pPr eaLnBrk="1" hangingPunct="1"/>
            <a:r>
              <a:rPr lang="en-US" altLang="en-US" dirty="0" smtClean="0"/>
              <a:t>Why is Big Data a problem?</a:t>
            </a:r>
            <a:br>
              <a:rPr lang="en-US" altLang="en-US" dirty="0" smtClean="0"/>
            </a:br>
            <a:r>
              <a:rPr lang="en-US" altLang="en-US" sz="900" dirty="0" smtClean="0"/>
              <a:t>Class 3  </a:t>
            </a:r>
          </a:p>
        </p:txBody>
      </p:sp>
      <p:sp>
        <p:nvSpPr>
          <p:cNvPr id="16389" name="Rectangle 3"/>
          <p:cNvSpPr>
            <a:spLocks noGrp="1" noChangeArrowheads="1"/>
          </p:cNvSpPr>
          <p:nvPr>
            <p:ph type="body" sz="half" idx="1"/>
          </p:nvPr>
        </p:nvSpPr>
        <p:spPr>
          <a:xfrm>
            <a:off x="457200" y="1143000"/>
            <a:ext cx="8001000" cy="4987925"/>
          </a:xfrm>
        </p:spPr>
        <p:txBody>
          <a:bodyPr/>
          <a:lstStyle/>
          <a:p>
            <a:pPr marL="457200" indent="-457200" eaLnBrk="1" hangingPunct="1">
              <a:buFont typeface="Wingdings" pitchFamily="2" charset="2"/>
              <a:buNone/>
              <a:defRPr/>
            </a:pPr>
            <a:r>
              <a:rPr lang="en-US" altLang="en-US" sz="1600" b="1" u="sng" dirty="0" smtClean="0"/>
              <a:t>Agenda</a:t>
            </a:r>
          </a:p>
          <a:p>
            <a:pPr marL="457200" indent="-457200" eaLnBrk="1" hangingPunct="1">
              <a:buFont typeface="Wingdings" pitchFamily="2" charset="2"/>
              <a:buNone/>
              <a:defRPr/>
            </a:pPr>
            <a:endParaRPr lang="en-US" altLang="en-US" sz="1600" b="1" u="sng" dirty="0" smtClean="0"/>
          </a:p>
          <a:p>
            <a:pPr marL="457200" indent="-457200" eaLnBrk="1" hangingPunct="1">
              <a:buFont typeface="Wingdings" pitchFamily="2" charset="2"/>
              <a:buAutoNum type="arabicPeriod"/>
              <a:defRPr/>
            </a:pPr>
            <a:r>
              <a:rPr lang="en-US" altLang="en-US" sz="1400" dirty="0"/>
              <a:t>How big is BIG?</a:t>
            </a:r>
          </a:p>
          <a:p>
            <a:pPr marL="457200" indent="-457200" eaLnBrk="1" hangingPunct="1">
              <a:buFont typeface="Wingdings" pitchFamily="2" charset="2"/>
              <a:buAutoNum type="arabicPeriod"/>
              <a:defRPr/>
            </a:pPr>
            <a:r>
              <a:rPr lang="en-US" altLang="en-US" sz="1400" dirty="0" smtClean="0"/>
              <a:t>What is Big Data?</a:t>
            </a:r>
          </a:p>
          <a:p>
            <a:pPr marL="457200" indent="-457200" eaLnBrk="1" hangingPunct="1">
              <a:buFont typeface="Wingdings" pitchFamily="2" charset="2"/>
              <a:buAutoNum type="arabicPeriod"/>
              <a:defRPr/>
            </a:pPr>
            <a:r>
              <a:rPr lang="en-US" altLang="en-US" sz="1400" dirty="0" smtClean="0">
                <a:solidFill>
                  <a:srgbClr val="FF0000"/>
                </a:solidFill>
              </a:rPr>
              <a:t>Why is Big Data a problem?</a:t>
            </a:r>
          </a:p>
          <a:p>
            <a:pPr marL="457200" indent="-457200" eaLnBrk="1" hangingPunct="1">
              <a:buFont typeface="Wingdings" pitchFamily="2" charset="2"/>
              <a:buAutoNum type="arabicPeriod"/>
              <a:defRPr/>
            </a:pPr>
            <a:r>
              <a:rPr lang="en-US" altLang="en-US" sz="1400" dirty="0"/>
              <a:t>How can we solve the Big Data problem</a:t>
            </a:r>
            <a:r>
              <a:rPr lang="en-US" altLang="en-US" sz="1400" dirty="0" smtClean="0"/>
              <a:t>?</a:t>
            </a:r>
            <a:endParaRPr lang="en-US" altLang="en-US" sz="1400" dirty="0" smtClean="0">
              <a:solidFill>
                <a:srgbClr val="FF0000"/>
              </a:solidFill>
            </a:endParaRPr>
          </a:p>
          <a:p>
            <a:pPr marL="457200" indent="-457200" eaLnBrk="1" hangingPunct="1">
              <a:buFont typeface="Wingdings" pitchFamily="2" charset="2"/>
              <a:buAutoNum type="arabicPeriod"/>
              <a:defRPr/>
            </a:pPr>
            <a:r>
              <a:rPr lang="en-US" altLang="en-US" sz="1400" dirty="0" smtClean="0"/>
              <a:t>Hadoop – MapReduce</a:t>
            </a:r>
          </a:p>
          <a:p>
            <a:pPr marL="457200" indent="-457200" eaLnBrk="1" hangingPunct="1">
              <a:buFont typeface="Wingdings" pitchFamily="2" charset="2"/>
              <a:buAutoNum type="arabicPeriod"/>
              <a:defRPr/>
            </a:pPr>
            <a:r>
              <a:rPr lang="en-US" altLang="en-US" sz="1400" dirty="0" smtClean="0"/>
              <a:t>Hadoop – HDFS</a:t>
            </a:r>
          </a:p>
          <a:p>
            <a:pPr marL="0" indent="0" eaLnBrk="1" hangingPunct="1">
              <a:buFont typeface="Wingdings" pitchFamily="2" charset="2"/>
              <a:buNone/>
              <a:defRPr/>
            </a:pPr>
            <a:endParaRPr lang="en-US" altLang="en-US" sz="1400" dirty="0" smtClean="0"/>
          </a:p>
          <a:p>
            <a:pPr marL="457200" indent="-457200" eaLnBrk="1" hangingPunct="1">
              <a:buFont typeface="Wingdings" pitchFamily="2" charset="2"/>
              <a:buNone/>
              <a:defRPr/>
            </a:pPr>
            <a:endParaRPr lang="en-US" altLang="en-US" sz="1400" dirty="0" smtClean="0"/>
          </a:p>
          <a:p>
            <a:pPr marL="457200" indent="-457200" eaLnBrk="1" hangingPunct="1">
              <a:buFont typeface="Wingdings" pitchFamily="2" charset="2"/>
              <a:buNone/>
              <a:defRPr/>
            </a:pPr>
            <a:endParaRPr lang="en-US" altLang="en-US" sz="1400" dirty="0" smtClean="0"/>
          </a:p>
          <a:p>
            <a:pPr marL="457200" indent="-457200" eaLnBrk="1" hangingPunct="1">
              <a:defRPr/>
            </a:pPr>
            <a:endParaRPr lang="en-US" altLang="en-US" sz="2000" dirty="0" smtClean="0"/>
          </a:p>
          <a:p>
            <a:pPr marL="457200" indent="-457200" eaLnBrk="1" hangingPunct="1">
              <a:buFont typeface="Wingdings" pitchFamily="2" charset="2"/>
              <a:buNone/>
              <a:defRPr/>
            </a:pPr>
            <a:endParaRPr lang="en-US" altLang="en-US" sz="1800" dirty="0" smtClean="0"/>
          </a:p>
        </p:txBody>
      </p:sp>
    </p:spTree>
    <p:extLst>
      <p:ext uri="{BB962C8B-B14F-4D97-AF65-F5344CB8AC3E}">
        <p14:creationId xmlns:p14="http://schemas.microsoft.com/office/powerpoint/2010/main" val="3347385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0"/>
          </p:nvPr>
        </p:nvSpPr>
        <p:spPr>
          <a:xfrm>
            <a:off x="6553200" y="6477000"/>
            <a:ext cx="2133600" cy="228600"/>
          </a:xfrm>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49692923-9473-4B8A-B0D5-BA59A20CC1E5}" type="slidenum">
              <a:rPr lang="en-US" altLang="en-US" sz="900" smtClean="0">
                <a:latin typeface="Verdana" pitchFamily="34" charset="0"/>
              </a:rPr>
              <a:pPr eaLnBrk="1" hangingPunct="1">
                <a:spcBef>
                  <a:spcPct val="0"/>
                </a:spcBef>
                <a:buClrTx/>
                <a:buFontTx/>
                <a:buNone/>
              </a:pPr>
              <a:t>21</a:t>
            </a:fld>
            <a:endParaRPr lang="en-US" altLang="en-US" sz="900" dirty="0" smtClean="0">
              <a:latin typeface="Verdana" pitchFamily="34" charset="0"/>
            </a:endParaRPr>
          </a:p>
        </p:txBody>
      </p:sp>
      <p:sp>
        <p:nvSpPr>
          <p:cNvPr id="9220" name="Rectangle 2"/>
          <p:cNvSpPr>
            <a:spLocks noGrp="1" noChangeArrowheads="1"/>
          </p:cNvSpPr>
          <p:nvPr>
            <p:ph type="title"/>
          </p:nvPr>
        </p:nvSpPr>
        <p:spPr/>
        <p:txBody>
          <a:bodyPr/>
          <a:lstStyle/>
          <a:p>
            <a:pPr eaLnBrk="1" hangingPunct="1"/>
            <a:r>
              <a:rPr lang="en-US" altLang="en-US" dirty="0" smtClean="0"/>
              <a:t>Why is Big Data a problem?</a:t>
            </a:r>
            <a:br>
              <a:rPr lang="en-US" altLang="en-US" dirty="0" smtClean="0"/>
            </a:br>
            <a:r>
              <a:rPr lang="en-US" altLang="en-US" sz="900" dirty="0" smtClean="0"/>
              <a:t>Class 3  </a:t>
            </a:r>
          </a:p>
        </p:txBody>
      </p:sp>
      <p:graphicFrame>
        <p:nvGraphicFramePr>
          <p:cNvPr id="10" name="Group 566"/>
          <p:cNvGraphicFramePr>
            <a:graphicFrameLocks noGrp="1"/>
          </p:cNvGraphicFramePr>
          <p:nvPr>
            <p:ph sz="half" idx="2"/>
            <p:extLst>
              <p:ext uri="{D42A27DB-BD31-4B8C-83A1-F6EECF244321}">
                <p14:modId xmlns:p14="http://schemas.microsoft.com/office/powerpoint/2010/main" val="3016759051"/>
              </p:ext>
            </p:extLst>
          </p:nvPr>
        </p:nvGraphicFramePr>
        <p:xfrm>
          <a:off x="2438399" y="2054306"/>
          <a:ext cx="6477001" cy="4346494"/>
        </p:xfrm>
        <a:graphic>
          <a:graphicData uri="http://schemas.openxmlformats.org/drawingml/2006/table">
            <a:tbl>
              <a:tblPr/>
              <a:tblGrid>
                <a:gridCol w="990601"/>
                <a:gridCol w="870584"/>
                <a:gridCol w="2634616"/>
                <a:gridCol w="1981200"/>
              </a:tblGrid>
              <a:tr h="56079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1" i="1" u="none" strike="noStrike" cap="none" normalizeH="0" baseline="0" dirty="0" smtClean="0">
                          <a:ln>
                            <a:noFill/>
                          </a:ln>
                          <a:solidFill>
                            <a:schemeClr val="tx1"/>
                          </a:solidFill>
                          <a:effectLst/>
                          <a:latin typeface="Arial" charset="0"/>
                          <a:cs typeface="Arial" charset="0"/>
                        </a:rPr>
                        <a:t>Name</a:t>
                      </a:r>
                    </a:p>
                  </a:txBody>
                  <a:tcPr marT="45701" marB="45701"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1" i="1" u="none" strike="noStrike" cap="none" normalizeH="0" baseline="0" dirty="0" smtClean="0">
                          <a:ln>
                            <a:noFill/>
                          </a:ln>
                          <a:solidFill>
                            <a:schemeClr val="tx1"/>
                          </a:solidFill>
                          <a:effectLst/>
                          <a:latin typeface="Arial" charset="0"/>
                          <a:cs typeface="Arial" charset="0"/>
                        </a:rPr>
                        <a:t>Bytes</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alpha val="29804"/>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1" i="1" u="none" strike="noStrike" cap="none" normalizeH="0" baseline="0" dirty="0" smtClean="0">
                          <a:ln>
                            <a:noFill/>
                          </a:ln>
                          <a:solidFill>
                            <a:schemeClr val="tx1"/>
                          </a:solidFill>
                          <a:effectLst/>
                          <a:latin typeface="Arial" charset="0"/>
                          <a:cs typeface="Arial" charset="0"/>
                        </a:rPr>
                        <a:t>Number of Bytes</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alpha val="29804"/>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r>
                        <a:rPr kumimoji="0" lang="en-US" sz="1400" b="1" i="1" u="none" strike="noStrike" cap="none" normalizeH="0" baseline="0" dirty="0" smtClean="0">
                          <a:ln>
                            <a:noFill/>
                          </a:ln>
                          <a:solidFill>
                            <a:schemeClr val="tx1"/>
                          </a:solidFill>
                          <a:effectLst/>
                          <a:latin typeface="Arial" charset="0"/>
                          <a:cs typeface="Arial" charset="0"/>
                        </a:rPr>
                        <a:t>Example</a:t>
                      </a:r>
                    </a:p>
                  </a:txBody>
                  <a:tcPr marT="45701" marB="45701"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r>
              <a:tr h="50601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Terabyte</a:t>
                      </a:r>
                    </a:p>
                  </a:txBody>
                  <a:tcPr marT="45701" marB="45701"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r>
                        <a:rPr kumimoji="0" lang="en-US" sz="1200" b="0" i="0" u="none" strike="noStrike" cap="none" normalizeH="0" baseline="0" dirty="0" smtClean="0">
                          <a:ln>
                            <a:noFill/>
                          </a:ln>
                          <a:solidFill>
                            <a:schemeClr val="tx1"/>
                          </a:solidFill>
                          <a:effectLst/>
                          <a:latin typeface="Arial" charset="0"/>
                          <a:cs typeface="Arial" charset="0"/>
                        </a:rPr>
                        <a:t>2</a:t>
                      </a:r>
                      <a:r>
                        <a:rPr kumimoji="0" lang="en-US" sz="1200" b="0" i="0" u="none" strike="noStrike" cap="none" normalizeH="0" baseline="30000" dirty="0" smtClean="0">
                          <a:ln>
                            <a:noFill/>
                          </a:ln>
                          <a:solidFill>
                            <a:schemeClr val="tx1"/>
                          </a:solidFill>
                          <a:effectLst/>
                          <a:latin typeface="Arial" charset="0"/>
                          <a:cs typeface="Arial" charset="0"/>
                        </a:rPr>
                        <a:t>40</a:t>
                      </a:r>
                    </a:p>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1200" b="0" i="0" u="none" strike="noStrike" cap="none" normalizeH="0" baseline="30000" dirty="0" smtClean="0">
                        <a:ln>
                          <a:noFill/>
                        </a:ln>
                        <a:solidFill>
                          <a:schemeClr val="tx1"/>
                        </a:solidFill>
                        <a:effectLst/>
                        <a:latin typeface="Arial" charset="0"/>
                        <a:cs typeface="Arial" charset="0"/>
                      </a:endParaRP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alpha val="29804"/>
                      </a:schemeClr>
                    </a:solidFill>
                  </a:tcPr>
                </a:tc>
                <a:tc>
                  <a:txBody>
                    <a:bodyPr/>
                    <a:lstStyle/>
                    <a:p>
                      <a:pPr algn="l" fontAlgn="b"/>
                      <a:r>
                        <a:rPr lang="en-US" sz="1200" b="0" i="0" u="none" strike="noStrike" baseline="0" dirty="0">
                          <a:solidFill>
                            <a:srgbClr val="000000"/>
                          </a:solidFill>
                          <a:effectLst/>
                          <a:latin typeface="Arial" panose="020B0604020202020204" pitchFamily="34" charset="0"/>
                        </a:rPr>
                        <a:t>1,099,511,627,776</a:t>
                      </a: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alpha val="29804"/>
                      </a:schemeClr>
                    </a:solidFill>
                  </a:tcPr>
                </a:tc>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200" b="0" i="0" u="none" strike="noStrike" cap="none" normalizeH="0" baseline="0" dirty="0" smtClean="0">
                          <a:ln>
                            <a:noFill/>
                          </a:ln>
                          <a:solidFill>
                            <a:schemeClr val="tx1"/>
                          </a:solidFill>
                          <a:effectLst/>
                          <a:latin typeface="Arial" charset="0"/>
                          <a:cs typeface="Arial" charset="0"/>
                        </a:rPr>
                        <a:t>External laptop hard drive</a:t>
                      </a:r>
                    </a:p>
                  </a:txBody>
                  <a:tcPr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Petabyte</a:t>
                      </a:r>
                    </a:p>
                  </a:txBody>
                  <a:tcPr marT="45701" marB="45701"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r>
                        <a:rPr kumimoji="0" lang="en-US" sz="1200" b="0" i="0" u="none" strike="noStrike" cap="none" normalizeH="0" baseline="0" dirty="0" smtClean="0">
                          <a:ln>
                            <a:noFill/>
                          </a:ln>
                          <a:solidFill>
                            <a:schemeClr val="tx1"/>
                          </a:solidFill>
                          <a:effectLst/>
                          <a:latin typeface="Arial" charset="0"/>
                          <a:cs typeface="Arial" charset="0"/>
                        </a:rPr>
                        <a:t>2</a:t>
                      </a:r>
                      <a:r>
                        <a:rPr kumimoji="0" lang="en-US" sz="1200" b="0" i="0" u="none" strike="noStrike" cap="none" normalizeH="0" baseline="30000" dirty="0" smtClean="0">
                          <a:ln>
                            <a:noFill/>
                          </a:ln>
                          <a:solidFill>
                            <a:schemeClr val="tx1"/>
                          </a:solidFill>
                          <a:effectLst/>
                          <a:latin typeface="Arial" charset="0"/>
                          <a:cs typeface="Arial" charset="0"/>
                        </a:rPr>
                        <a:t>50</a:t>
                      </a:r>
                    </a:p>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1200" b="0" i="0" u="none" strike="noStrike" cap="none" normalizeH="0" baseline="30000" dirty="0" smtClean="0">
                        <a:ln>
                          <a:noFill/>
                        </a:ln>
                        <a:solidFill>
                          <a:schemeClr val="tx1"/>
                        </a:solidFill>
                        <a:effectLst/>
                        <a:latin typeface="Arial" charset="0"/>
                        <a:cs typeface="Arial" charset="0"/>
                      </a:endParaRP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alpha val="29804"/>
                      </a:schemeClr>
                    </a:solidFill>
                  </a:tcPr>
                </a:tc>
                <a:tc>
                  <a:txBody>
                    <a:bodyPr/>
                    <a:lstStyle/>
                    <a:p>
                      <a:pPr algn="l" fontAlgn="b"/>
                      <a:r>
                        <a:rPr lang="en-US" sz="1200" b="0" i="0" u="none" strike="noStrike" baseline="0" dirty="0">
                          <a:solidFill>
                            <a:srgbClr val="000000"/>
                          </a:solidFill>
                          <a:effectLst/>
                          <a:latin typeface="Arial" panose="020B0604020202020204" pitchFamily="34" charset="0"/>
                        </a:rPr>
                        <a:t>1,125,899,906,842,620</a:t>
                      </a: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alpha val="29804"/>
                      </a:schemeClr>
                    </a:solidFill>
                  </a:tcPr>
                </a:tc>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200" b="0" i="0" u="none" strike="noStrike" cap="none" normalizeH="0" baseline="0" dirty="0" smtClean="0">
                          <a:ln>
                            <a:noFill/>
                          </a:ln>
                          <a:solidFill>
                            <a:schemeClr val="tx1"/>
                          </a:solidFill>
                          <a:effectLst/>
                          <a:latin typeface="Arial" charset="0"/>
                          <a:cs typeface="Arial" charset="0"/>
                        </a:rPr>
                        <a:t>Rack of nodes, Oracle Big Data Appliance (BDA)</a:t>
                      </a:r>
                    </a:p>
                  </a:txBody>
                  <a:tcPr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134421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Exabyte</a:t>
                      </a:r>
                    </a:p>
                  </a:txBody>
                  <a:tcPr marT="45701" marB="45701"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2</a:t>
                      </a:r>
                      <a:r>
                        <a:rPr kumimoji="0" lang="en-US" sz="1200" b="0" i="0" u="none" strike="noStrike" cap="none" normalizeH="0" baseline="30000" dirty="0" smtClean="0">
                          <a:ln>
                            <a:noFill/>
                          </a:ln>
                          <a:solidFill>
                            <a:schemeClr val="tx1"/>
                          </a:solidFill>
                          <a:effectLst/>
                          <a:latin typeface="Arial" charset="0"/>
                          <a:cs typeface="Arial" charset="0"/>
                        </a:rPr>
                        <a:t>60</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9804"/>
                      </a:schemeClr>
                    </a:solidFill>
                  </a:tcPr>
                </a:tc>
                <a:tc>
                  <a:txBody>
                    <a:bodyPr/>
                    <a:lstStyle/>
                    <a:p>
                      <a:pPr algn="l" fontAlgn="b"/>
                      <a:r>
                        <a:rPr lang="en-US" sz="1200" b="0" i="0" u="none" strike="noStrike" baseline="0" dirty="0">
                          <a:solidFill>
                            <a:srgbClr val="000000"/>
                          </a:solidFill>
                          <a:effectLst/>
                          <a:latin typeface="Arial" panose="020B0604020202020204" pitchFamily="34" charset="0"/>
                        </a:rPr>
                        <a:t>1,152,921,504,606,850,000</a:t>
                      </a: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9804"/>
                      </a:schemeClr>
                    </a:solidFill>
                  </a:tcPr>
                </a:tc>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200" b="0" i="0" u="none" strike="noStrike" cap="none" normalizeH="0" baseline="0" dirty="0" smtClean="0">
                          <a:ln>
                            <a:noFill/>
                          </a:ln>
                          <a:solidFill>
                            <a:schemeClr val="tx1"/>
                          </a:solidFill>
                          <a:effectLst/>
                          <a:latin typeface="Arial" charset="0"/>
                          <a:cs typeface="Arial" charset="0"/>
                        </a:rPr>
                        <a:t>Datacenter</a:t>
                      </a:r>
                    </a:p>
                  </a:txBody>
                  <a:tcPr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1084">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1" i="0" u="none" strike="noStrike" cap="none" normalizeH="0" baseline="0" dirty="0" smtClean="0">
                          <a:ln>
                            <a:noFill/>
                          </a:ln>
                          <a:solidFill>
                            <a:srgbClr val="C00000"/>
                          </a:solidFill>
                          <a:effectLst/>
                          <a:latin typeface="Arial" charset="0"/>
                          <a:cs typeface="Arial" charset="0"/>
                        </a:rPr>
                        <a:t>Zettabyte</a:t>
                      </a:r>
                    </a:p>
                  </a:txBody>
                  <a:tcPr marT="45701" marB="45701"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2</a:t>
                      </a:r>
                      <a:r>
                        <a:rPr kumimoji="0" lang="en-US" sz="1200" b="0" i="0" u="none" strike="noStrike" cap="none" normalizeH="0" baseline="30000" dirty="0" smtClean="0">
                          <a:ln>
                            <a:noFill/>
                          </a:ln>
                          <a:solidFill>
                            <a:schemeClr val="tx1"/>
                          </a:solidFill>
                          <a:effectLst/>
                          <a:latin typeface="Arial" charset="0"/>
                          <a:cs typeface="Arial" charset="0"/>
                        </a:rPr>
                        <a:t>70</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9804"/>
                      </a:schemeClr>
                    </a:solidFill>
                  </a:tcPr>
                </a:tc>
                <a:tc>
                  <a:txBody>
                    <a:bodyPr/>
                    <a:lstStyle/>
                    <a:p>
                      <a:pPr algn="l" fontAlgn="b"/>
                      <a:r>
                        <a:rPr lang="en-US" sz="1200" b="0" i="0" u="none" strike="noStrike" baseline="0" dirty="0">
                          <a:solidFill>
                            <a:srgbClr val="000000"/>
                          </a:solidFill>
                          <a:effectLst/>
                          <a:latin typeface="Arial" panose="020B0604020202020204" pitchFamily="34" charset="0"/>
                        </a:rPr>
                        <a:t>1,180,591,620,717,410,000,000</a:t>
                      </a: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9804"/>
                      </a:schemeClr>
                    </a:solidFill>
                  </a:tcPr>
                </a:tc>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200" b="0" i="0" u="none" strike="noStrike" cap="none" normalizeH="0" baseline="0" dirty="0" smtClean="0">
                          <a:ln>
                            <a:noFill/>
                          </a:ln>
                          <a:solidFill>
                            <a:schemeClr val="tx1"/>
                          </a:solidFill>
                          <a:effectLst/>
                          <a:latin typeface="Arial" charset="0"/>
                          <a:cs typeface="Arial" charset="0"/>
                        </a:rPr>
                        <a:t>All internet data + all the world’s hard drives</a:t>
                      </a:r>
                    </a:p>
                  </a:txBody>
                  <a:tcPr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Yottabyte</a:t>
                      </a:r>
                    </a:p>
                  </a:txBody>
                  <a:tcPr marT="45701" marB="45701"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2</a:t>
                      </a:r>
                      <a:r>
                        <a:rPr kumimoji="0" lang="en-US" sz="1200" b="0" i="0" u="none" strike="noStrike" cap="none" normalizeH="0" baseline="30000" dirty="0" smtClean="0">
                          <a:ln>
                            <a:noFill/>
                          </a:ln>
                          <a:solidFill>
                            <a:schemeClr val="tx1"/>
                          </a:solidFill>
                          <a:effectLst/>
                          <a:latin typeface="Arial" charset="0"/>
                          <a:cs typeface="Arial" charset="0"/>
                        </a:rPr>
                        <a:t>80</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alpha val="29804"/>
                      </a:schemeClr>
                    </a:solidFill>
                  </a:tcPr>
                </a:tc>
                <a:tc>
                  <a:txBody>
                    <a:bodyPr/>
                    <a:lstStyle/>
                    <a:p>
                      <a:pPr algn="l" fontAlgn="b"/>
                      <a:r>
                        <a:rPr lang="en-US" sz="1200" b="0" i="0" u="none" strike="noStrike" baseline="0" dirty="0">
                          <a:solidFill>
                            <a:srgbClr val="000000"/>
                          </a:solidFill>
                          <a:effectLst/>
                          <a:latin typeface="Arial" panose="020B0604020202020204" pitchFamily="34" charset="0"/>
                        </a:rPr>
                        <a:t>1,208,925,819,614,630,000,000,000</a:t>
                      </a: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alpha val="29804"/>
                      </a:schemeClr>
                    </a:solidFill>
                  </a:tcPr>
                </a:tc>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200" b="0" i="0" u="none" strike="noStrike" cap="none" normalizeH="0" baseline="0" dirty="0" smtClean="0">
                          <a:ln>
                            <a:noFill/>
                          </a:ln>
                          <a:solidFill>
                            <a:schemeClr val="tx1"/>
                          </a:solidFill>
                          <a:effectLst/>
                          <a:latin typeface="Arial" charset="0"/>
                          <a:cs typeface="Arial" charset="0"/>
                        </a:rPr>
                        <a:t>…</a:t>
                      </a:r>
                    </a:p>
                  </a:txBody>
                  <a:tcPr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Down Arrow 6"/>
          <p:cNvSpPr/>
          <p:nvPr/>
        </p:nvSpPr>
        <p:spPr>
          <a:xfrm>
            <a:off x="457200" y="2740106"/>
            <a:ext cx="1905000" cy="2283023"/>
          </a:xfrm>
          <a:prstGeom prst="downArrow">
            <a:avLst/>
          </a:prstGeom>
          <a:gradFill flip="none" rotWithShape="1">
            <a:gsLst>
              <a:gs pos="0">
                <a:srgbClr val="FF0000">
                  <a:alpha val="69000"/>
                </a:srgbClr>
              </a:gs>
              <a:gs pos="50000">
                <a:srgbClr val="FF7C80">
                  <a:alpha val="54000"/>
                  <a:lumMod val="60000"/>
                  <a:lumOff val="40000"/>
                </a:srgbClr>
              </a:gs>
              <a:gs pos="100000">
                <a:schemeClr val="bg1">
                  <a:alpha val="5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4400" y="4943952"/>
            <a:ext cx="990600" cy="307777"/>
          </a:xfrm>
          <a:prstGeom prst="rect">
            <a:avLst/>
          </a:prstGeom>
          <a:noFill/>
        </p:spPr>
        <p:txBody>
          <a:bodyPr wrap="square" rtlCol="0">
            <a:spAutoFit/>
          </a:bodyPr>
          <a:lstStyle/>
          <a:p>
            <a:pPr algn="ctr"/>
            <a:r>
              <a:rPr lang="en-US" b="1" i="1" dirty="0" smtClean="0">
                <a:solidFill>
                  <a:srgbClr val="C00000"/>
                </a:solidFill>
              </a:rPr>
              <a:t>2013</a:t>
            </a:r>
            <a:endParaRPr lang="en-US" b="1" i="1" dirty="0">
              <a:solidFill>
                <a:srgbClr val="C00000"/>
              </a:solidFill>
            </a:endParaRPr>
          </a:p>
        </p:txBody>
      </p:sp>
      <p:sp>
        <p:nvSpPr>
          <p:cNvPr id="17" name="TextBox 16"/>
          <p:cNvSpPr txBox="1"/>
          <p:nvPr/>
        </p:nvSpPr>
        <p:spPr>
          <a:xfrm>
            <a:off x="914400" y="5175529"/>
            <a:ext cx="990600" cy="307777"/>
          </a:xfrm>
          <a:prstGeom prst="rect">
            <a:avLst/>
          </a:prstGeom>
          <a:noFill/>
        </p:spPr>
        <p:txBody>
          <a:bodyPr wrap="square" rtlCol="0">
            <a:spAutoFit/>
          </a:bodyPr>
          <a:lstStyle/>
          <a:p>
            <a:pPr algn="ctr"/>
            <a:r>
              <a:rPr lang="en-US" b="1" i="1" dirty="0" smtClean="0">
                <a:solidFill>
                  <a:srgbClr val="C00000"/>
                </a:solidFill>
              </a:rPr>
              <a:t>2014</a:t>
            </a:r>
            <a:endParaRPr lang="en-US" b="1" i="1" dirty="0">
              <a:solidFill>
                <a:srgbClr val="C00000"/>
              </a:solidFill>
            </a:endParaRPr>
          </a:p>
        </p:txBody>
      </p:sp>
      <p:sp>
        <p:nvSpPr>
          <p:cNvPr id="18" name="TextBox 17"/>
          <p:cNvSpPr txBox="1"/>
          <p:nvPr/>
        </p:nvSpPr>
        <p:spPr>
          <a:xfrm>
            <a:off x="914400" y="3803929"/>
            <a:ext cx="990600" cy="307777"/>
          </a:xfrm>
          <a:prstGeom prst="rect">
            <a:avLst/>
          </a:prstGeom>
          <a:noFill/>
        </p:spPr>
        <p:txBody>
          <a:bodyPr wrap="square" rtlCol="0">
            <a:spAutoFit/>
          </a:bodyPr>
          <a:lstStyle/>
          <a:p>
            <a:pPr algn="ctr"/>
            <a:r>
              <a:rPr lang="en-US" b="1" i="1" dirty="0" smtClean="0">
                <a:solidFill>
                  <a:srgbClr val="C00000"/>
                </a:solidFill>
              </a:rPr>
              <a:t>2006</a:t>
            </a:r>
            <a:endParaRPr lang="en-US" b="1" i="1" dirty="0">
              <a:solidFill>
                <a:srgbClr val="C00000"/>
              </a:solidFill>
            </a:endParaRPr>
          </a:p>
        </p:txBody>
      </p:sp>
      <p:sp>
        <p:nvSpPr>
          <p:cNvPr id="19" name="TextBox 18"/>
          <p:cNvSpPr txBox="1"/>
          <p:nvPr/>
        </p:nvSpPr>
        <p:spPr>
          <a:xfrm>
            <a:off x="914400" y="4184929"/>
            <a:ext cx="990600" cy="307777"/>
          </a:xfrm>
          <a:prstGeom prst="rect">
            <a:avLst/>
          </a:prstGeom>
          <a:noFill/>
        </p:spPr>
        <p:txBody>
          <a:bodyPr wrap="square" rtlCol="0">
            <a:spAutoFit/>
          </a:bodyPr>
          <a:lstStyle/>
          <a:p>
            <a:pPr algn="ctr"/>
            <a:r>
              <a:rPr lang="en-US" b="1" i="1" dirty="0" smtClean="0">
                <a:solidFill>
                  <a:srgbClr val="C00000"/>
                </a:solidFill>
              </a:rPr>
              <a:t>2009</a:t>
            </a:r>
            <a:endParaRPr lang="en-US" b="1" i="1" dirty="0">
              <a:solidFill>
                <a:srgbClr val="C00000"/>
              </a:solidFill>
            </a:endParaRPr>
          </a:p>
        </p:txBody>
      </p:sp>
      <p:sp>
        <p:nvSpPr>
          <p:cNvPr id="15" name="TextBox 14"/>
          <p:cNvSpPr txBox="1"/>
          <p:nvPr/>
        </p:nvSpPr>
        <p:spPr>
          <a:xfrm>
            <a:off x="457200" y="1219200"/>
            <a:ext cx="1905000" cy="369332"/>
          </a:xfrm>
          <a:prstGeom prst="rect">
            <a:avLst/>
          </a:prstGeom>
          <a:noFill/>
        </p:spPr>
        <p:txBody>
          <a:bodyPr wrap="square" rtlCol="0">
            <a:spAutoFit/>
          </a:bodyPr>
          <a:lstStyle/>
          <a:p>
            <a:pPr algn="ctr"/>
            <a:r>
              <a:rPr lang="en-US" sz="1800" b="1" i="1" dirty="0" smtClean="0">
                <a:solidFill>
                  <a:srgbClr val="C00000"/>
                </a:solidFill>
              </a:rPr>
              <a:t>Problems?</a:t>
            </a:r>
            <a:endParaRPr lang="en-US" sz="1800" b="1" i="1" dirty="0">
              <a:solidFill>
                <a:srgbClr val="C00000"/>
              </a:solidFill>
            </a:endParaRPr>
          </a:p>
        </p:txBody>
      </p:sp>
    </p:spTree>
    <p:extLst>
      <p:ext uri="{BB962C8B-B14F-4D97-AF65-F5344CB8AC3E}">
        <p14:creationId xmlns:p14="http://schemas.microsoft.com/office/powerpoint/2010/main" val="3955390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0"/>
          </p:nvPr>
        </p:nvSpPr>
        <p:spPr>
          <a:xfrm>
            <a:off x="6553200" y="6477000"/>
            <a:ext cx="2133600" cy="228600"/>
          </a:xfrm>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49692923-9473-4B8A-B0D5-BA59A20CC1E5}" type="slidenum">
              <a:rPr lang="en-US" altLang="en-US" sz="900" smtClean="0">
                <a:latin typeface="Verdana" pitchFamily="34" charset="0"/>
              </a:rPr>
              <a:pPr eaLnBrk="1" hangingPunct="1">
                <a:spcBef>
                  <a:spcPct val="0"/>
                </a:spcBef>
                <a:buClrTx/>
                <a:buFontTx/>
                <a:buNone/>
              </a:pPr>
              <a:t>22</a:t>
            </a:fld>
            <a:endParaRPr lang="en-US" altLang="en-US" sz="900" dirty="0" smtClean="0">
              <a:latin typeface="Verdana" pitchFamily="34" charset="0"/>
            </a:endParaRPr>
          </a:p>
        </p:txBody>
      </p:sp>
      <p:sp>
        <p:nvSpPr>
          <p:cNvPr id="9220" name="Rectangle 2"/>
          <p:cNvSpPr>
            <a:spLocks noGrp="1" noChangeArrowheads="1"/>
          </p:cNvSpPr>
          <p:nvPr>
            <p:ph type="title"/>
          </p:nvPr>
        </p:nvSpPr>
        <p:spPr/>
        <p:txBody>
          <a:bodyPr/>
          <a:lstStyle/>
          <a:p>
            <a:pPr eaLnBrk="1" hangingPunct="1"/>
            <a:r>
              <a:rPr lang="en-US" altLang="en-US" dirty="0" smtClean="0"/>
              <a:t>Why is Big Data a problem?</a:t>
            </a:r>
            <a:br>
              <a:rPr lang="en-US" altLang="en-US" dirty="0" smtClean="0"/>
            </a:br>
            <a:r>
              <a:rPr lang="en-US" altLang="en-US" sz="900" dirty="0" smtClean="0"/>
              <a:t>Class 3  </a:t>
            </a:r>
          </a:p>
        </p:txBody>
      </p:sp>
      <p:graphicFrame>
        <p:nvGraphicFramePr>
          <p:cNvPr id="10" name="Group 566"/>
          <p:cNvGraphicFramePr>
            <a:graphicFrameLocks noGrp="1"/>
          </p:cNvGraphicFramePr>
          <p:nvPr>
            <p:ph sz="half" idx="2"/>
            <p:extLst>
              <p:ext uri="{D42A27DB-BD31-4B8C-83A1-F6EECF244321}">
                <p14:modId xmlns:p14="http://schemas.microsoft.com/office/powerpoint/2010/main" val="854120944"/>
              </p:ext>
            </p:extLst>
          </p:nvPr>
        </p:nvGraphicFramePr>
        <p:xfrm>
          <a:off x="2438399" y="2054306"/>
          <a:ext cx="6477001" cy="4346494"/>
        </p:xfrm>
        <a:graphic>
          <a:graphicData uri="http://schemas.openxmlformats.org/drawingml/2006/table">
            <a:tbl>
              <a:tblPr/>
              <a:tblGrid>
                <a:gridCol w="990601"/>
                <a:gridCol w="870584"/>
                <a:gridCol w="2634616"/>
                <a:gridCol w="1981200"/>
              </a:tblGrid>
              <a:tr h="56079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1" i="1" u="none" strike="noStrike" cap="none" normalizeH="0" baseline="0" dirty="0" smtClean="0">
                          <a:ln>
                            <a:noFill/>
                          </a:ln>
                          <a:solidFill>
                            <a:schemeClr val="tx1"/>
                          </a:solidFill>
                          <a:effectLst/>
                          <a:latin typeface="Arial" charset="0"/>
                          <a:cs typeface="Arial" charset="0"/>
                        </a:rPr>
                        <a:t>Name</a:t>
                      </a:r>
                    </a:p>
                  </a:txBody>
                  <a:tcPr marT="45701" marB="457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1" i="1" u="none" strike="noStrike" cap="none" normalizeH="0" baseline="0" dirty="0" smtClean="0">
                          <a:ln>
                            <a:noFill/>
                          </a:ln>
                          <a:solidFill>
                            <a:schemeClr val="tx1"/>
                          </a:solidFill>
                          <a:effectLst/>
                          <a:latin typeface="Arial" charset="0"/>
                          <a:cs typeface="Arial" charset="0"/>
                        </a:rPr>
                        <a:t>Bytes</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alpha val="29804"/>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1" i="1" u="none" strike="noStrike" cap="none" normalizeH="0" baseline="0" dirty="0" smtClean="0">
                          <a:ln>
                            <a:noFill/>
                          </a:ln>
                          <a:solidFill>
                            <a:schemeClr val="tx1"/>
                          </a:solidFill>
                          <a:effectLst/>
                          <a:latin typeface="Arial" charset="0"/>
                          <a:cs typeface="Arial" charset="0"/>
                        </a:rPr>
                        <a:t>Number of Bytes</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alpha val="29804"/>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r>
                        <a:rPr kumimoji="0" lang="en-US" sz="1400" b="1" i="1" u="none" strike="noStrike" cap="none" normalizeH="0" baseline="0" dirty="0" smtClean="0">
                          <a:ln>
                            <a:noFill/>
                          </a:ln>
                          <a:solidFill>
                            <a:schemeClr val="tx1"/>
                          </a:solidFill>
                          <a:effectLst/>
                          <a:latin typeface="Arial" charset="0"/>
                          <a:cs typeface="Arial" charset="0"/>
                        </a:rPr>
                        <a:t>Example</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r>
              <a:tr h="50601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Terabyte</a:t>
                      </a:r>
                    </a:p>
                  </a:txBody>
                  <a:tcPr marT="45701" marB="457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r>
                        <a:rPr kumimoji="0" lang="en-US" sz="1200" b="0" i="0" u="none" strike="noStrike" cap="none" normalizeH="0" baseline="0" dirty="0" smtClean="0">
                          <a:ln>
                            <a:noFill/>
                          </a:ln>
                          <a:solidFill>
                            <a:schemeClr val="tx1"/>
                          </a:solidFill>
                          <a:effectLst/>
                          <a:latin typeface="Arial" charset="0"/>
                          <a:cs typeface="Arial" charset="0"/>
                        </a:rPr>
                        <a:t>2</a:t>
                      </a:r>
                      <a:r>
                        <a:rPr kumimoji="0" lang="en-US" sz="1200" b="0" i="0" u="none" strike="noStrike" cap="none" normalizeH="0" baseline="30000" dirty="0" smtClean="0">
                          <a:ln>
                            <a:noFill/>
                          </a:ln>
                          <a:solidFill>
                            <a:schemeClr val="tx1"/>
                          </a:solidFill>
                          <a:effectLst/>
                          <a:latin typeface="Arial" charset="0"/>
                          <a:cs typeface="Arial" charset="0"/>
                        </a:rPr>
                        <a:t>40</a:t>
                      </a:r>
                    </a:p>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1200" b="0" i="0" u="none" strike="noStrike" cap="none" normalizeH="0" baseline="30000" dirty="0" smtClean="0">
                        <a:ln>
                          <a:noFill/>
                        </a:ln>
                        <a:solidFill>
                          <a:schemeClr val="tx1"/>
                        </a:solidFill>
                        <a:effectLst/>
                        <a:latin typeface="Arial" charset="0"/>
                        <a:cs typeface="Arial" charset="0"/>
                      </a:endParaRP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alpha val="29804"/>
                      </a:schemeClr>
                    </a:solidFill>
                  </a:tcPr>
                </a:tc>
                <a:tc>
                  <a:txBody>
                    <a:bodyPr/>
                    <a:lstStyle/>
                    <a:p>
                      <a:pPr algn="l" fontAlgn="b"/>
                      <a:r>
                        <a:rPr lang="en-US" sz="1200" b="0" i="0" u="none" strike="noStrike" baseline="0" dirty="0">
                          <a:solidFill>
                            <a:srgbClr val="000000"/>
                          </a:solidFill>
                          <a:effectLst/>
                          <a:latin typeface="Arial" panose="020B0604020202020204" pitchFamily="34" charset="0"/>
                        </a:rPr>
                        <a:t>1,099,511,627,776</a:t>
                      </a: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alpha val="29804"/>
                      </a:schemeClr>
                    </a:solidFill>
                  </a:tcPr>
                </a:tc>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200" b="0" i="0" u="none" strike="noStrike" cap="none" normalizeH="0" baseline="0" dirty="0" smtClean="0">
                          <a:ln>
                            <a:noFill/>
                          </a:ln>
                          <a:solidFill>
                            <a:schemeClr val="tx1"/>
                          </a:solidFill>
                          <a:effectLst/>
                          <a:latin typeface="Arial" charset="0"/>
                          <a:cs typeface="Arial" charset="0"/>
                        </a:rPr>
                        <a:t>External laptop hard drive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Petabyte</a:t>
                      </a:r>
                    </a:p>
                  </a:txBody>
                  <a:tcPr marT="45701" marB="457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r>
                        <a:rPr kumimoji="0" lang="en-US" sz="1200" b="0" i="0" u="none" strike="noStrike" cap="none" normalizeH="0" baseline="0" dirty="0" smtClean="0">
                          <a:ln>
                            <a:noFill/>
                          </a:ln>
                          <a:solidFill>
                            <a:schemeClr val="tx1"/>
                          </a:solidFill>
                          <a:effectLst/>
                          <a:latin typeface="Arial" charset="0"/>
                          <a:cs typeface="Arial" charset="0"/>
                        </a:rPr>
                        <a:t>2</a:t>
                      </a:r>
                      <a:r>
                        <a:rPr kumimoji="0" lang="en-US" sz="1200" b="0" i="0" u="none" strike="noStrike" cap="none" normalizeH="0" baseline="30000" dirty="0" smtClean="0">
                          <a:ln>
                            <a:noFill/>
                          </a:ln>
                          <a:solidFill>
                            <a:schemeClr val="tx1"/>
                          </a:solidFill>
                          <a:effectLst/>
                          <a:latin typeface="Arial" charset="0"/>
                          <a:cs typeface="Arial" charset="0"/>
                        </a:rPr>
                        <a:t>50</a:t>
                      </a:r>
                    </a:p>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1200" b="0" i="0" u="none" strike="noStrike" cap="none" normalizeH="0" baseline="30000" dirty="0" smtClean="0">
                        <a:ln>
                          <a:noFill/>
                        </a:ln>
                        <a:solidFill>
                          <a:schemeClr val="tx1"/>
                        </a:solidFill>
                        <a:effectLst/>
                        <a:latin typeface="Arial" charset="0"/>
                        <a:cs typeface="Arial" charset="0"/>
                      </a:endParaRP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alpha val="29804"/>
                      </a:schemeClr>
                    </a:solidFill>
                  </a:tcPr>
                </a:tc>
                <a:tc>
                  <a:txBody>
                    <a:bodyPr/>
                    <a:lstStyle/>
                    <a:p>
                      <a:pPr algn="l" fontAlgn="b"/>
                      <a:r>
                        <a:rPr lang="en-US" sz="1200" b="0" i="0" u="none" strike="noStrike" baseline="0" dirty="0">
                          <a:solidFill>
                            <a:srgbClr val="000000"/>
                          </a:solidFill>
                          <a:effectLst/>
                          <a:latin typeface="Arial" panose="020B0604020202020204" pitchFamily="34" charset="0"/>
                        </a:rPr>
                        <a:t>1,125,899,906,842,620</a:t>
                      </a: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alpha val="29804"/>
                      </a:schemeClr>
                    </a:solidFill>
                  </a:tcPr>
                </a:tc>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200" b="0" i="0" u="none" strike="noStrike" cap="none" normalizeH="0" baseline="0" dirty="0" smtClean="0">
                          <a:ln>
                            <a:noFill/>
                          </a:ln>
                          <a:solidFill>
                            <a:schemeClr val="tx1"/>
                          </a:solidFill>
                          <a:effectLst/>
                          <a:latin typeface="Arial" charset="0"/>
                          <a:cs typeface="Arial" charset="0"/>
                        </a:rPr>
                        <a:t>Rack of nodes, Oracle Big Data Appliance (BDA)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134421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Exabyte</a:t>
                      </a:r>
                    </a:p>
                  </a:txBody>
                  <a:tcPr marT="45701" marB="457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2</a:t>
                      </a:r>
                      <a:r>
                        <a:rPr kumimoji="0" lang="en-US" sz="1200" b="0" i="0" u="none" strike="noStrike" cap="none" normalizeH="0" baseline="30000" dirty="0" smtClean="0">
                          <a:ln>
                            <a:noFill/>
                          </a:ln>
                          <a:solidFill>
                            <a:schemeClr val="tx1"/>
                          </a:solidFill>
                          <a:effectLst/>
                          <a:latin typeface="Arial" charset="0"/>
                          <a:cs typeface="Arial" charset="0"/>
                        </a:rPr>
                        <a:t>60</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9804"/>
                      </a:schemeClr>
                    </a:solidFill>
                  </a:tcPr>
                </a:tc>
                <a:tc>
                  <a:txBody>
                    <a:bodyPr/>
                    <a:lstStyle/>
                    <a:p>
                      <a:pPr algn="l" fontAlgn="b"/>
                      <a:r>
                        <a:rPr lang="en-US" sz="1200" b="0" i="0" u="none" strike="noStrike" baseline="0" dirty="0">
                          <a:solidFill>
                            <a:srgbClr val="000000"/>
                          </a:solidFill>
                          <a:effectLst/>
                          <a:latin typeface="Arial" panose="020B0604020202020204" pitchFamily="34" charset="0"/>
                        </a:rPr>
                        <a:t>1,152,921,504,606,850,000</a:t>
                      </a: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9804"/>
                      </a:schemeClr>
                    </a:solidFill>
                  </a:tcPr>
                </a:tc>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200" b="0" i="0" u="none" strike="noStrike" cap="none" normalizeH="0" baseline="0" dirty="0" smtClean="0">
                          <a:ln>
                            <a:noFill/>
                          </a:ln>
                          <a:solidFill>
                            <a:schemeClr val="tx1"/>
                          </a:solidFill>
                          <a:effectLst/>
                          <a:latin typeface="Arial" charset="0"/>
                          <a:cs typeface="Arial" charset="0"/>
                        </a:rPr>
                        <a:t>Datacenter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1084">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1" i="0" u="none" strike="noStrike" cap="none" normalizeH="0" baseline="0" dirty="0" smtClean="0">
                          <a:ln>
                            <a:noFill/>
                          </a:ln>
                          <a:solidFill>
                            <a:srgbClr val="C00000"/>
                          </a:solidFill>
                          <a:effectLst/>
                          <a:latin typeface="Arial" charset="0"/>
                          <a:cs typeface="Arial" charset="0"/>
                        </a:rPr>
                        <a:t>Zettabyte</a:t>
                      </a:r>
                    </a:p>
                  </a:txBody>
                  <a:tcPr marT="45701" marB="457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2</a:t>
                      </a:r>
                      <a:r>
                        <a:rPr kumimoji="0" lang="en-US" sz="1200" b="0" i="0" u="none" strike="noStrike" cap="none" normalizeH="0" baseline="30000" dirty="0" smtClean="0">
                          <a:ln>
                            <a:noFill/>
                          </a:ln>
                          <a:solidFill>
                            <a:schemeClr val="tx1"/>
                          </a:solidFill>
                          <a:effectLst/>
                          <a:latin typeface="Arial" charset="0"/>
                          <a:cs typeface="Arial" charset="0"/>
                        </a:rPr>
                        <a:t>70</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9804"/>
                      </a:schemeClr>
                    </a:solidFill>
                  </a:tcPr>
                </a:tc>
                <a:tc>
                  <a:txBody>
                    <a:bodyPr/>
                    <a:lstStyle/>
                    <a:p>
                      <a:pPr algn="l" fontAlgn="b"/>
                      <a:r>
                        <a:rPr lang="en-US" sz="1200" b="0" i="0" u="none" strike="noStrike" baseline="0" dirty="0">
                          <a:solidFill>
                            <a:srgbClr val="000000"/>
                          </a:solidFill>
                          <a:effectLst/>
                          <a:latin typeface="Arial" panose="020B0604020202020204" pitchFamily="34" charset="0"/>
                        </a:rPr>
                        <a:t>1,180,591,620,717,410,000,000</a:t>
                      </a: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9804"/>
                      </a:schemeClr>
                    </a:solidFill>
                  </a:tcPr>
                </a:tc>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200" b="0" i="0" u="none" strike="noStrike" cap="none" normalizeH="0" baseline="0" dirty="0" smtClean="0">
                          <a:ln>
                            <a:noFill/>
                          </a:ln>
                          <a:solidFill>
                            <a:schemeClr val="tx1"/>
                          </a:solidFill>
                          <a:effectLst/>
                          <a:latin typeface="Arial" charset="0"/>
                          <a:cs typeface="Arial" charset="0"/>
                        </a:rPr>
                        <a:t>All internet data + all the world’s hard drives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Yottabyte</a:t>
                      </a:r>
                    </a:p>
                  </a:txBody>
                  <a:tcPr marT="45701" marB="457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2</a:t>
                      </a:r>
                      <a:r>
                        <a:rPr kumimoji="0" lang="en-US" sz="1200" b="0" i="0" u="none" strike="noStrike" cap="none" normalizeH="0" baseline="30000" dirty="0" smtClean="0">
                          <a:ln>
                            <a:noFill/>
                          </a:ln>
                          <a:solidFill>
                            <a:schemeClr val="tx1"/>
                          </a:solidFill>
                          <a:effectLst/>
                          <a:latin typeface="Arial" charset="0"/>
                          <a:cs typeface="Arial" charset="0"/>
                        </a:rPr>
                        <a:t>80</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alpha val="29804"/>
                      </a:schemeClr>
                    </a:solidFill>
                  </a:tcPr>
                </a:tc>
                <a:tc>
                  <a:txBody>
                    <a:bodyPr/>
                    <a:lstStyle/>
                    <a:p>
                      <a:pPr algn="l" fontAlgn="b"/>
                      <a:r>
                        <a:rPr lang="en-US" sz="1200" b="0" i="0" u="none" strike="noStrike" baseline="0" dirty="0">
                          <a:solidFill>
                            <a:srgbClr val="000000"/>
                          </a:solidFill>
                          <a:effectLst/>
                          <a:latin typeface="Arial" panose="020B0604020202020204" pitchFamily="34" charset="0"/>
                        </a:rPr>
                        <a:t>1,208,925,819,614,630,000,000,000</a:t>
                      </a: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alpha val="29804"/>
                      </a:schemeClr>
                    </a:solidFill>
                  </a:tcPr>
                </a:tc>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200" b="0" i="0" u="none" strike="noStrike" cap="none" normalizeH="0" baseline="0" dirty="0" smtClean="0">
                          <a:ln>
                            <a:noFill/>
                          </a:ln>
                          <a:solidFill>
                            <a:schemeClr val="tx1"/>
                          </a:solidFill>
                          <a:effectLst/>
                          <a:latin typeface="Arial" charset="0"/>
                          <a:cs typeface="Arial"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Down Arrow 6"/>
          <p:cNvSpPr/>
          <p:nvPr/>
        </p:nvSpPr>
        <p:spPr>
          <a:xfrm>
            <a:off x="457200" y="2740106"/>
            <a:ext cx="1905000" cy="2283023"/>
          </a:xfrm>
          <a:prstGeom prst="downArrow">
            <a:avLst/>
          </a:prstGeom>
          <a:gradFill flip="none" rotWithShape="1">
            <a:gsLst>
              <a:gs pos="0">
                <a:srgbClr val="FF0000">
                  <a:alpha val="69000"/>
                </a:srgbClr>
              </a:gs>
              <a:gs pos="50000">
                <a:srgbClr val="FF7C80">
                  <a:alpha val="54000"/>
                  <a:lumMod val="60000"/>
                  <a:lumOff val="40000"/>
                </a:srgbClr>
              </a:gs>
              <a:gs pos="100000">
                <a:schemeClr val="bg1">
                  <a:alpha val="5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4400" y="4943952"/>
            <a:ext cx="990600" cy="307777"/>
          </a:xfrm>
          <a:prstGeom prst="rect">
            <a:avLst/>
          </a:prstGeom>
          <a:noFill/>
        </p:spPr>
        <p:txBody>
          <a:bodyPr wrap="square" rtlCol="0">
            <a:spAutoFit/>
          </a:bodyPr>
          <a:lstStyle/>
          <a:p>
            <a:pPr algn="ctr"/>
            <a:r>
              <a:rPr lang="en-US" b="1" i="1" dirty="0" smtClean="0">
                <a:solidFill>
                  <a:srgbClr val="C00000"/>
                </a:solidFill>
              </a:rPr>
              <a:t>2013</a:t>
            </a:r>
            <a:endParaRPr lang="en-US" b="1" i="1" dirty="0">
              <a:solidFill>
                <a:srgbClr val="C00000"/>
              </a:solidFill>
            </a:endParaRPr>
          </a:p>
        </p:txBody>
      </p:sp>
      <p:sp>
        <p:nvSpPr>
          <p:cNvPr id="17" name="TextBox 16"/>
          <p:cNvSpPr txBox="1"/>
          <p:nvPr/>
        </p:nvSpPr>
        <p:spPr>
          <a:xfrm>
            <a:off x="914400" y="5175529"/>
            <a:ext cx="990600" cy="307777"/>
          </a:xfrm>
          <a:prstGeom prst="rect">
            <a:avLst/>
          </a:prstGeom>
          <a:noFill/>
        </p:spPr>
        <p:txBody>
          <a:bodyPr wrap="square" rtlCol="0">
            <a:spAutoFit/>
          </a:bodyPr>
          <a:lstStyle/>
          <a:p>
            <a:pPr algn="ctr"/>
            <a:r>
              <a:rPr lang="en-US" b="1" i="1" dirty="0" smtClean="0">
                <a:solidFill>
                  <a:srgbClr val="C00000"/>
                </a:solidFill>
              </a:rPr>
              <a:t>2014</a:t>
            </a:r>
            <a:endParaRPr lang="en-US" b="1" i="1" dirty="0">
              <a:solidFill>
                <a:srgbClr val="C00000"/>
              </a:solidFill>
            </a:endParaRPr>
          </a:p>
        </p:txBody>
      </p:sp>
      <p:sp>
        <p:nvSpPr>
          <p:cNvPr id="18" name="TextBox 17"/>
          <p:cNvSpPr txBox="1"/>
          <p:nvPr/>
        </p:nvSpPr>
        <p:spPr>
          <a:xfrm>
            <a:off x="914400" y="3803929"/>
            <a:ext cx="990600" cy="307777"/>
          </a:xfrm>
          <a:prstGeom prst="rect">
            <a:avLst/>
          </a:prstGeom>
          <a:noFill/>
        </p:spPr>
        <p:txBody>
          <a:bodyPr wrap="square" rtlCol="0">
            <a:spAutoFit/>
          </a:bodyPr>
          <a:lstStyle/>
          <a:p>
            <a:pPr algn="ctr"/>
            <a:r>
              <a:rPr lang="en-US" b="1" i="1" dirty="0" smtClean="0">
                <a:solidFill>
                  <a:srgbClr val="C00000"/>
                </a:solidFill>
              </a:rPr>
              <a:t>2006</a:t>
            </a:r>
            <a:endParaRPr lang="en-US" b="1" i="1" dirty="0">
              <a:solidFill>
                <a:srgbClr val="C00000"/>
              </a:solidFill>
            </a:endParaRPr>
          </a:p>
        </p:txBody>
      </p:sp>
      <p:sp>
        <p:nvSpPr>
          <p:cNvPr id="19" name="TextBox 18"/>
          <p:cNvSpPr txBox="1"/>
          <p:nvPr/>
        </p:nvSpPr>
        <p:spPr>
          <a:xfrm>
            <a:off x="914400" y="4184929"/>
            <a:ext cx="990600" cy="307777"/>
          </a:xfrm>
          <a:prstGeom prst="rect">
            <a:avLst/>
          </a:prstGeom>
          <a:noFill/>
        </p:spPr>
        <p:txBody>
          <a:bodyPr wrap="square" rtlCol="0">
            <a:spAutoFit/>
          </a:bodyPr>
          <a:lstStyle/>
          <a:p>
            <a:pPr algn="ctr"/>
            <a:r>
              <a:rPr lang="en-US" b="1" i="1" dirty="0" smtClean="0">
                <a:solidFill>
                  <a:srgbClr val="C00000"/>
                </a:solidFill>
              </a:rPr>
              <a:t>2009</a:t>
            </a:r>
            <a:endParaRPr lang="en-US" b="1" i="1" dirty="0">
              <a:solidFill>
                <a:srgbClr val="C00000"/>
              </a:solidFill>
            </a:endParaRPr>
          </a:p>
        </p:txBody>
      </p:sp>
      <p:sp>
        <p:nvSpPr>
          <p:cNvPr id="3" name="TextBox 2"/>
          <p:cNvSpPr txBox="1"/>
          <p:nvPr/>
        </p:nvSpPr>
        <p:spPr>
          <a:xfrm>
            <a:off x="2362200" y="1182469"/>
            <a:ext cx="6629400" cy="830997"/>
          </a:xfrm>
          <a:prstGeom prst="rect">
            <a:avLst/>
          </a:prstGeom>
          <a:noFill/>
        </p:spPr>
        <p:txBody>
          <a:bodyPr wrap="square" rtlCol="0">
            <a:spAutoFit/>
          </a:bodyPr>
          <a:lstStyle/>
          <a:p>
            <a:r>
              <a:rPr lang="en-US" sz="1200" b="1" i="1" dirty="0" smtClean="0">
                <a:solidFill>
                  <a:srgbClr val="C00000"/>
                </a:solidFill>
              </a:rPr>
              <a:t>Where can I store my company’s ever-growing data?</a:t>
            </a:r>
          </a:p>
          <a:p>
            <a:r>
              <a:rPr lang="en-US" sz="1200" b="1" i="1" dirty="0" smtClean="0">
                <a:solidFill>
                  <a:srgbClr val="C00000"/>
                </a:solidFill>
              </a:rPr>
              <a:t>How much is that going to cost?</a:t>
            </a:r>
          </a:p>
          <a:p>
            <a:r>
              <a:rPr lang="en-US" sz="1200" b="1" i="1" dirty="0" smtClean="0">
                <a:solidFill>
                  <a:srgbClr val="C00000"/>
                </a:solidFill>
              </a:rPr>
              <a:t>How am I going to manage all that hardware and software?</a:t>
            </a:r>
          </a:p>
          <a:p>
            <a:r>
              <a:rPr lang="en-US" sz="1200" b="1" i="1" dirty="0" smtClean="0">
                <a:solidFill>
                  <a:srgbClr val="C00000"/>
                </a:solidFill>
              </a:rPr>
              <a:t>Users are asking bigger questions – how can I provide compute power? …</a:t>
            </a:r>
            <a:endParaRPr lang="en-US" sz="1200" b="1" i="1" dirty="0">
              <a:solidFill>
                <a:srgbClr val="C00000"/>
              </a:solidFill>
            </a:endParaRPr>
          </a:p>
        </p:txBody>
      </p:sp>
      <p:sp>
        <p:nvSpPr>
          <p:cNvPr id="15" name="TextBox 14"/>
          <p:cNvSpPr txBox="1"/>
          <p:nvPr/>
        </p:nvSpPr>
        <p:spPr>
          <a:xfrm>
            <a:off x="457200" y="1219200"/>
            <a:ext cx="1905000" cy="369332"/>
          </a:xfrm>
          <a:prstGeom prst="rect">
            <a:avLst/>
          </a:prstGeom>
          <a:noFill/>
        </p:spPr>
        <p:txBody>
          <a:bodyPr wrap="square" rtlCol="0">
            <a:spAutoFit/>
          </a:bodyPr>
          <a:lstStyle/>
          <a:p>
            <a:pPr algn="ctr"/>
            <a:r>
              <a:rPr lang="en-US" sz="1800" b="1" i="1" dirty="0" smtClean="0">
                <a:solidFill>
                  <a:srgbClr val="C00000"/>
                </a:solidFill>
              </a:rPr>
              <a:t>Problems:</a:t>
            </a:r>
            <a:endParaRPr lang="en-US" sz="1800" b="1" i="1" dirty="0">
              <a:solidFill>
                <a:srgbClr val="C00000"/>
              </a:solidFill>
            </a:endParaRPr>
          </a:p>
        </p:txBody>
      </p:sp>
    </p:spTree>
    <p:extLst>
      <p:ext uri="{BB962C8B-B14F-4D97-AF65-F5344CB8AC3E}">
        <p14:creationId xmlns:p14="http://schemas.microsoft.com/office/powerpoint/2010/main" val="4201837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0"/>
          </p:nvPr>
        </p:nvSpPr>
        <p:spPr>
          <a:xfrm>
            <a:off x="6553200" y="6477000"/>
            <a:ext cx="2133600" cy="228600"/>
          </a:xfrm>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49692923-9473-4B8A-B0D5-BA59A20CC1E5}" type="slidenum">
              <a:rPr lang="en-US" altLang="en-US" sz="900" smtClean="0">
                <a:latin typeface="Verdana" pitchFamily="34" charset="0"/>
              </a:rPr>
              <a:pPr eaLnBrk="1" hangingPunct="1">
                <a:spcBef>
                  <a:spcPct val="0"/>
                </a:spcBef>
                <a:buClrTx/>
                <a:buFontTx/>
                <a:buNone/>
              </a:pPr>
              <a:t>23</a:t>
            </a:fld>
            <a:endParaRPr lang="en-US" altLang="en-US" sz="900" dirty="0" smtClean="0">
              <a:latin typeface="Verdana" pitchFamily="34" charset="0"/>
            </a:endParaRPr>
          </a:p>
        </p:txBody>
      </p:sp>
      <p:sp>
        <p:nvSpPr>
          <p:cNvPr id="9220" name="Rectangle 2"/>
          <p:cNvSpPr>
            <a:spLocks noGrp="1" noChangeArrowheads="1"/>
          </p:cNvSpPr>
          <p:nvPr>
            <p:ph type="title"/>
          </p:nvPr>
        </p:nvSpPr>
        <p:spPr/>
        <p:txBody>
          <a:bodyPr/>
          <a:lstStyle/>
          <a:p>
            <a:pPr eaLnBrk="1" hangingPunct="1"/>
            <a:r>
              <a:rPr lang="en-US" altLang="en-US" dirty="0" smtClean="0"/>
              <a:t>Problem: Users are asking Bigger Questions</a:t>
            </a:r>
            <a:br>
              <a:rPr lang="en-US" altLang="en-US" dirty="0" smtClean="0"/>
            </a:br>
            <a:r>
              <a:rPr lang="en-US" altLang="en-US" sz="900" dirty="0" smtClean="0"/>
              <a:t>Class 3  </a:t>
            </a:r>
          </a:p>
        </p:txBody>
      </p:sp>
      <p:sp>
        <p:nvSpPr>
          <p:cNvPr id="4" name="TextBox 3"/>
          <p:cNvSpPr txBox="1"/>
          <p:nvPr/>
        </p:nvSpPr>
        <p:spPr>
          <a:xfrm>
            <a:off x="2590800" y="6019800"/>
            <a:ext cx="6148493" cy="523220"/>
          </a:xfrm>
          <a:prstGeom prst="rect">
            <a:avLst/>
          </a:prstGeom>
          <a:noFill/>
        </p:spPr>
        <p:txBody>
          <a:bodyPr wrap="square" rtlCol="0">
            <a:spAutoFit/>
          </a:bodyPr>
          <a:lstStyle/>
          <a:p>
            <a:pPr algn="r"/>
            <a:r>
              <a:rPr lang="en-US" sz="700" i="1" dirty="0"/>
              <a:t>References: </a:t>
            </a:r>
            <a:endParaRPr lang="en-US" sz="700" i="1" dirty="0" smtClean="0"/>
          </a:p>
          <a:p>
            <a:pPr algn="r"/>
            <a:r>
              <a:rPr lang="en-US" sz="700" i="1" dirty="0"/>
              <a:t>http://www.scribd.com/doc/125147649/Ultimate-Big-Data-Challenge#page=1</a:t>
            </a:r>
            <a:endParaRPr lang="en-US" sz="700" i="1" dirty="0" smtClean="0"/>
          </a:p>
          <a:p>
            <a:pPr algn="r"/>
            <a:r>
              <a:rPr lang="en-US" sz="700" i="1" dirty="0" smtClean="0"/>
              <a:t>https</a:t>
            </a:r>
            <a:r>
              <a:rPr lang="en-US" sz="700" i="1" dirty="0"/>
              <a:t>://</a:t>
            </a:r>
            <a:r>
              <a:rPr lang="en-US" sz="700" i="1" dirty="0" smtClean="0"/>
              <a:t>www.skatelescope.org</a:t>
            </a:r>
          </a:p>
          <a:p>
            <a:pPr algn="r"/>
            <a:r>
              <a:rPr lang="en-US" sz="700" i="1" dirty="0" smtClean="0"/>
              <a:t>Artist’s </a:t>
            </a:r>
            <a:r>
              <a:rPr lang="en-US" sz="700" i="1" dirty="0"/>
              <a:t>impression - https://www.skatelescope.org/layout/</a:t>
            </a:r>
            <a:endParaRPr lang="en-US" sz="700" dirty="0"/>
          </a:p>
        </p:txBody>
      </p:sp>
      <p:sp>
        <p:nvSpPr>
          <p:cNvPr id="15" name="TextBox 14"/>
          <p:cNvSpPr txBox="1"/>
          <p:nvPr/>
        </p:nvSpPr>
        <p:spPr>
          <a:xfrm>
            <a:off x="304800" y="1322487"/>
            <a:ext cx="2590800" cy="5078313"/>
          </a:xfrm>
          <a:prstGeom prst="rect">
            <a:avLst/>
          </a:prstGeom>
          <a:noFill/>
        </p:spPr>
        <p:txBody>
          <a:bodyPr wrap="square" rtlCol="0">
            <a:spAutoFit/>
          </a:bodyPr>
          <a:lstStyle/>
          <a:p>
            <a:pPr marL="285750" indent="-285750">
              <a:buFont typeface="Arial" panose="020B0604020202020204" pitchFamily="34" charset="0"/>
              <a:buChar char="•"/>
            </a:pPr>
            <a:r>
              <a:rPr lang="en-US" sz="1800" dirty="0" smtClean="0"/>
              <a:t>Several thousand dish antennas will augment millions of low frequency antennas</a:t>
            </a:r>
          </a:p>
          <a:p>
            <a:pPr marL="285750" indent="-285750">
              <a:buFont typeface="Arial" panose="020B0604020202020204" pitchFamily="34" charset="0"/>
              <a:buChar char="•"/>
            </a:pPr>
            <a:endParaRPr lang="en-US" sz="1800" dirty="0" smtClean="0"/>
          </a:p>
          <a:p>
            <a:pPr marL="285750" indent="-285750">
              <a:buFont typeface="Arial" panose="020B0604020202020204" pitchFamily="34" charset="0"/>
              <a:buChar char="•"/>
            </a:pPr>
            <a:r>
              <a:rPr lang="en-US" sz="1800" dirty="0" smtClean="0"/>
              <a:t>Will cover one million square meters, spiral layout</a:t>
            </a:r>
          </a:p>
          <a:p>
            <a:pPr marL="285750" indent="-285750">
              <a:buFont typeface="Arial" panose="020B0604020202020204" pitchFamily="34" charset="0"/>
              <a:buChar char="•"/>
            </a:pPr>
            <a:endParaRPr lang="en-US" sz="1800" dirty="0" smtClean="0"/>
          </a:p>
          <a:p>
            <a:pPr marL="285750" indent="-285750">
              <a:buFont typeface="Arial" panose="020B0604020202020204" pitchFamily="34" charset="0"/>
              <a:buChar char="•"/>
            </a:pPr>
            <a:r>
              <a:rPr lang="en-US" sz="1800" dirty="0" smtClean="0"/>
              <a:t>Operational in the mid 2020s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smtClean="0"/>
              <a:t>Antennas will gather 14 EB daily and store about 1 PB</a:t>
            </a:r>
            <a:endParaRPr lang="en-US" sz="1800" dirty="0"/>
          </a:p>
        </p:txBody>
      </p:sp>
      <p:sp>
        <p:nvSpPr>
          <p:cNvPr id="20" name="TextBox 19"/>
          <p:cNvSpPr txBox="1"/>
          <p:nvPr/>
        </p:nvSpPr>
        <p:spPr>
          <a:xfrm>
            <a:off x="2362200" y="1371600"/>
            <a:ext cx="6148493" cy="830997"/>
          </a:xfrm>
          <a:prstGeom prst="rect">
            <a:avLst/>
          </a:prstGeom>
          <a:noFill/>
        </p:spPr>
        <p:txBody>
          <a:bodyPr wrap="square" rtlCol="0">
            <a:spAutoFit/>
          </a:bodyPr>
          <a:lstStyle/>
          <a:p>
            <a:pPr algn="r"/>
            <a:r>
              <a:rPr lang="en-US" sz="2400" b="1" dirty="0" smtClean="0"/>
              <a:t>Square Kilometre Array (SKA) – the world’s largest telescope</a:t>
            </a:r>
          </a:p>
        </p:txBody>
      </p:sp>
      <p:pic>
        <p:nvPicPr>
          <p:cNvPr id="1026" name="Picture 2" descr="http://www.skatelescope.org/wp-content/uploads/2011/05/SKAScience_5K_02-300x16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4680" y="2362200"/>
            <a:ext cx="5084300" cy="2847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448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0"/>
          </p:nvPr>
        </p:nvSpPr>
        <p:spPr>
          <a:xfrm>
            <a:off x="6553200" y="6477000"/>
            <a:ext cx="2133600" cy="228600"/>
          </a:xfrm>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49692923-9473-4B8A-B0D5-BA59A20CC1E5}" type="slidenum">
              <a:rPr lang="en-US" altLang="en-US" sz="900" smtClean="0">
                <a:latin typeface="Verdana" pitchFamily="34" charset="0"/>
              </a:rPr>
              <a:pPr eaLnBrk="1" hangingPunct="1">
                <a:spcBef>
                  <a:spcPct val="0"/>
                </a:spcBef>
                <a:buClrTx/>
                <a:buFontTx/>
                <a:buNone/>
              </a:pPr>
              <a:t>24</a:t>
            </a:fld>
            <a:endParaRPr lang="en-US" altLang="en-US" sz="900" dirty="0" smtClean="0">
              <a:latin typeface="Verdana" pitchFamily="34" charset="0"/>
            </a:endParaRPr>
          </a:p>
        </p:txBody>
      </p:sp>
      <p:sp>
        <p:nvSpPr>
          <p:cNvPr id="9220" name="Rectangle 2"/>
          <p:cNvSpPr>
            <a:spLocks noGrp="1" noChangeArrowheads="1"/>
          </p:cNvSpPr>
          <p:nvPr>
            <p:ph type="title"/>
          </p:nvPr>
        </p:nvSpPr>
        <p:spPr/>
        <p:txBody>
          <a:bodyPr/>
          <a:lstStyle/>
          <a:p>
            <a:pPr eaLnBrk="1" hangingPunct="1"/>
            <a:r>
              <a:rPr lang="en-US" altLang="en-US" dirty="0" smtClean="0"/>
              <a:t>Problem: Cost of Storing and Processing Big Data</a:t>
            </a:r>
            <a:br>
              <a:rPr lang="en-US" altLang="en-US" dirty="0" smtClean="0"/>
            </a:br>
            <a:r>
              <a:rPr lang="en-US" altLang="en-US" sz="900" dirty="0" smtClean="0"/>
              <a:t>Class 3  </a:t>
            </a:r>
          </a:p>
        </p:txBody>
      </p:sp>
      <p:sp>
        <p:nvSpPr>
          <p:cNvPr id="2" name="TextBox 1"/>
          <p:cNvSpPr txBox="1"/>
          <p:nvPr/>
        </p:nvSpPr>
        <p:spPr>
          <a:xfrm>
            <a:off x="457200" y="1143000"/>
            <a:ext cx="8458200" cy="4962897"/>
          </a:xfrm>
          <a:prstGeom prst="rect">
            <a:avLst/>
          </a:prstGeom>
          <a:noFill/>
        </p:spPr>
        <p:txBody>
          <a:bodyPr wrap="square" rtlCol="0">
            <a:spAutoFit/>
          </a:bodyPr>
          <a:lstStyle/>
          <a:p>
            <a:pPr marL="285750" indent="-285750" eaLnBrk="1" hangingPunct="1">
              <a:lnSpc>
                <a:spcPct val="150000"/>
              </a:lnSpc>
              <a:buFont typeface="Wingdings" panose="05000000000000000000" pitchFamily="2" charset="2"/>
              <a:buChar char="q"/>
            </a:pPr>
            <a:r>
              <a:rPr lang="en-US" altLang="en-US" sz="1800" b="1" dirty="0" smtClean="0"/>
              <a:t>Square Kilometre Array (SKA)</a:t>
            </a:r>
          </a:p>
          <a:p>
            <a:pPr marL="742950" lvl="1" indent="-285750">
              <a:lnSpc>
                <a:spcPct val="150000"/>
              </a:lnSpc>
              <a:buFont typeface="Wingdings" panose="05000000000000000000" pitchFamily="2" charset="2"/>
              <a:buChar char="q"/>
            </a:pPr>
            <a:r>
              <a:rPr lang="en-US" altLang="en-US" dirty="0" smtClean="0"/>
              <a:t>Fully operational in 2024, </a:t>
            </a:r>
            <a:r>
              <a:rPr lang="en-US" dirty="0" smtClean="0"/>
              <a:t>€1.5 billion, very expensive supercomputer solution</a:t>
            </a:r>
          </a:p>
          <a:p>
            <a:pPr marL="742950" lvl="1" indent="-285750">
              <a:lnSpc>
                <a:spcPct val="150000"/>
              </a:lnSpc>
              <a:buFont typeface="Wingdings" panose="05000000000000000000" pitchFamily="2" charset="2"/>
              <a:buChar char="q"/>
            </a:pPr>
            <a:r>
              <a:rPr lang="en-US" dirty="0" smtClean="0"/>
              <a:t>Glimpse </a:t>
            </a:r>
            <a:r>
              <a:rPr lang="en-US" dirty="0"/>
              <a:t>back 13 billion years </a:t>
            </a:r>
            <a:r>
              <a:rPr lang="en-US" dirty="0" smtClean="0"/>
              <a:t>to answer questions about the origins of the universe</a:t>
            </a:r>
            <a:endParaRPr lang="en-US" altLang="en-US" dirty="0" smtClean="0"/>
          </a:p>
          <a:p>
            <a:pPr marL="742950" lvl="1" indent="-285750">
              <a:lnSpc>
                <a:spcPct val="150000"/>
              </a:lnSpc>
              <a:buFont typeface="Wingdings" panose="05000000000000000000" pitchFamily="2" charset="2"/>
              <a:buChar char="q"/>
            </a:pPr>
            <a:r>
              <a:rPr lang="en-US" dirty="0" smtClean="0"/>
              <a:t>Will be built in Sub-Saharan states with cores in South Africa and Australia, where the view of the Milky Way Galaxy is best and radio interference least.</a:t>
            </a:r>
          </a:p>
          <a:p>
            <a:pPr marL="742950" lvl="1" indent="-285750">
              <a:lnSpc>
                <a:spcPct val="150000"/>
              </a:lnSpc>
              <a:buFont typeface="Wingdings" panose="05000000000000000000" pitchFamily="2" charset="2"/>
              <a:buChar char="q"/>
            </a:pPr>
            <a:r>
              <a:rPr lang="en-US" altLang="en-US" dirty="0" smtClean="0"/>
              <a:t>Will generate </a:t>
            </a:r>
            <a:r>
              <a:rPr lang="en-US" altLang="en-US" b="1" dirty="0" smtClean="0">
                <a:solidFill>
                  <a:srgbClr val="C00000"/>
                </a:solidFill>
              </a:rPr>
              <a:t>1 EB</a:t>
            </a:r>
            <a:r>
              <a:rPr lang="en-US" altLang="en-US" dirty="0" smtClean="0"/>
              <a:t> of data </a:t>
            </a:r>
            <a:r>
              <a:rPr lang="en-US" altLang="en-US" b="1" dirty="0" smtClean="0">
                <a:solidFill>
                  <a:srgbClr val="C00000"/>
                </a:solidFill>
              </a:rPr>
              <a:t>each DAY</a:t>
            </a:r>
            <a:r>
              <a:rPr lang="en-US" altLang="en-US" dirty="0" smtClean="0"/>
              <a:t> from 3000 radio telescopes.</a:t>
            </a:r>
          </a:p>
          <a:p>
            <a:pPr marL="1200150" lvl="2" indent="-285750">
              <a:lnSpc>
                <a:spcPct val="150000"/>
              </a:lnSpc>
              <a:buFont typeface="Wingdings" panose="05000000000000000000" pitchFamily="2" charset="2"/>
              <a:buChar char="q"/>
            </a:pPr>
            <a:r>
              <a:rPr lang="en-US" altLang="en-US" dirty="0" smtClean="0"/>
              <a:t>Rounding, that’s about </a:t>
            </a:r>
            <a:r>
              <a:rPr lang="en-US" altLang="en-US" b="1" dirty="0" smtClean="0">
                <a:solidFill>
                  <a:srgbClr val="C00000"/>
                </a:solidFill>
              </a:rPr>
              <a:t>1 ZB</a:t>
            </a:r>
            <a:r>
              <a:rPr lang="en-US" altLang="en-US" dirty="0" smtClean="0"/>
              <a:t> every two years</a:t>
            </a:r>
          </a:p>
          <a:p>
            <a:pPr marL="742950" lvl="1" indent="-285750">
              <a:lnSpc>
                <a:spcPct val="150000"/>
              </a:lnSpc>
              <a:buFont typeface="Wingdings" panose="05000000000000000000" pitchFamily="2" charset="2"/>
              <a:buChar char="q"/>
            </a:pPr>
            <a:r>
              <a:rPr lang="en-US" dirty="0" smtClean="0"/>
              <a:t>Requires long-haul </a:t>
            </a:r>
            <a:r>
              <a:rPr lang="en-US" dirty="0"/>
              <a:t>links with a capacity greater than the current </a:t>
            </a:r>
            <a:r>
              <a:rPr lang="en-US" dirty="0" smtClean="0"/>
              <a:t>global Internet</a:t>
            </a:r>
          </a:p>
          <a:p>
            <a:pPr marL="742950" lvl="1" indent="-285750">
              <a:lnSpc>
                <a:spcPct val="150000"/>
              </a:lnSpc>
              <a:buFont typeface="Wingdings" panose="05000000000000000000" pitchFamily="2" charset="2"/>
              <a:buChar char="q"/>
            </a:pPr>
            <a:r>
              <a:rPr lang="en-US" b="1" dirty="0" smtClean="0"/>
              <a:t>Will survey the sky more </a:t>
            </a:r>
            <a:r>
              <a:rPr lang="en-US" b="1" dirty="0"/>
              <a:t>than </a:t>
            </a:r>
            <a:r>
              <a:rPr lang="en-US" b="1" dirty="0" smtClean="0"/>
              <a:t>10,000 times </a:t>
            </a:r>
            <a:r>
              <a:rPr lang="en-US" b="1" dirty="0"/>
              <a:t>faster than ever </a:t>
            </a:r>
            <a:r>
              <a:rPr lang="en-US" b="1" dirty="0" smtClean="0"/>
              <a:t>before</a:t>
            </a:r>
          </a:p>
          <a:p>
            <a:pPr marL="742950" lvl="1" indent="-285750">
              <a:lnSpc>
                <a:spcPct val="150000"/>
              </a:lnSpc>
              <a:buFont typeface="Wingdings" panose="05000000000000000000" pitchFamily="2" charset="2"/>
              <a:buChar char="q"/>
            </a:pPr>
            <a:r>
              <a:rPr lang="en-US" dirty="0" smtClean="0"/>
              <a:t>Construction </a:t>
            </a:r>
            <a:r>
              <a:rPr lang="en-US" dirty="0"/>
              <a:t>scheduled </a:t>
            </a:r>
            <a:r>
              <a:rPr lang="en-US" dirty="0" smtClean="0"/>
              <a:t>to begin </a:t>
            </a:r>
            <a:r>
              <a:rPr lang="en-US" dirty="0"/>
              <a:t>in </a:t>
            </a:r>
            <a:r>
              <a:rPr lang="en-US" dirty="0" smtClean="0"/>
              <a:t>2016, observations begin by </a:t>
            </a:r>
            <a:r>
              <a:rPr lang="en-US" b="1" dirty="0" smtClean="0">
                <a:solidFill>
                  <a:srgbClr val="C00000"/>
                </a:solidFill>
              </a:rPr>
              <a:t>2019</a:t>
            </a:r>
          </a:p>
          <a:p>
            <a:pPr marL="742950" lvl="1" indent="-285750">
              <a:lnSpc>
                <a:spcPct val="150000"/>
              </a:lnSpc>
              <a:buFont typeface="Wingdings" panose="05000000000000000000" pitchFamily="2" charset="2"/>
              <a:buChar char="q"/>
            </a:pPr>
            <a:r>
              <a:rPr lang="en-US" dirty="0" smtClean="0"/>
              <a:t>The </a:t>
            </a:r>
            <a:r>
              <a:rPr lang="en-US" dirty="0"/>
              <a:t>headquarters of the project </a:t>
            </a:r>
            <a:r>
              <a:rPr lang="en-US" dirty="0" smtClean="0"/>
              <a:t>is in Manchester, in the U.K.</a:t>
            </a:r>
            <a:endParaRPr lang="en-US" dirty="0"/>
          </a:p>
          <a:p>
            <a:pPr lvl="1">
              <a:lnSpc>
                <a:spcPct val="150000"/>
              </a:lnSpc>
            </a:pPr>
            <a:endParaRPr lang="en-US" altLang="en-US" sz="800" dirty="0" smtClean="0"/>
          </a:p>
          <a:p>
            <a:pPr lvl="1">
              <a:lnSpc>
                <a:spcPct val="150000"/>
              </a:lnSpc>
            </a:pPr>
            <a:endParaRPr lang="en-US" altLang="en-US" sz="900" dirty="0" smtClean="0"/>
          </a:p>
          <a:p>
            <a:pPr lvl="1">
              <a:lnSpc>
                <a:spcPct val="150000"/>
              </a:lnSpc>
            </a:pPr>
            <a:endParaRPr lang="en-US" altLang="en-US" sz="900" dirty="0"/>
          </a:p>
          <a:p>
            <a:pPr lvl="1">
              <a:lnSpc>
                <a:spcPct val="150000"/>
              </a:lnSpc>
            </a:pPr>
            <a:r>
              <a:rPr lang="en-US" altLang="en-US" sz="900" dirty="0" smtClean="0"/>
              <a:t>Ref: http://spectrum.ieee.org/tech-talk/aerospace/astrophysics/an-exascale-challenge-for-radio-astronomy?utm_source=feedburner&amp;utm_medium=feed&amp;utm_campaign=Feed%253A%20IeeeSpectrum%20%2528IEEE%20Spectrum%2529</a:t>
            </a:r>
          </a:p>
        </p:txBody>
      </p:sp>
    </p:spTree>
    <p:extLst>
      <p:ext uri="{BB962C8B-B14F-4D97-AF65-F5344CB8AC3E}">
        <p14:creationId xmlns:p14="http://schemas.microsoft.com/office/powerpoint/2010/main" val="2001405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A9A60DDF-3A05-49FD-B751-DA4FC650AABA}" type="slidenum">
              <a:rPr lang="en-US" altLang="en-US" sz="900" smtClean="0">
                <a:latin typeface="Verdana" pitchFamily="34" charset="0"/>
              </a:rPr>
              <a:pPr eaLnBrk="1" hangingPunct="1">
                <a:spcBef>
                  <a:spcPct val="0"/>
                </a:spcBef>
                <a:buClrTx/>
                <a:buFontTx/>
                <a:buNone/>
              </a:pPr>
              <a:t>25</a:t>
            </a:fld>
            <a:endParaRPr lang="en-US" altLang="en-US" sz="900" smtClean="0">
              <a:latin typeface="Verdana" pitchFamily="34" charset="0"/>
            </a:endParaRPr>
          </a:p>
        </p:txBody>
      </p:sp>
      <p:sp>
        <p:nvSpPr>
          <p:cNvPr id="14340" name="Rectangle 2"/>
          <p:cNvSpPr>
            <a:spLocks noGrp="1" noChangeArrowheads="1"/>
          </p:cNvSpPr>
          <p:nvPr>
            <p:ph type="title"/>
          </p:nvPr>
        </p:nvSpPr>
        <p:spPr/>
        <p:txBody>
          <a:bodyPr/>
          <a:lstStyle/>
          <a:p>
            <a:pPr eaLnBrk="1" hangingPunct="1"/>
            <a:r>
              <a:rPr lang="en-US" altLang="en-US" dirty="0" smtClean="0"/>
              <a:t>Problem: Hard Drive Transfer Speed</a:t>
            </a:r>
            <a:br>
              <a:rPr lang="en-US" altLang="en-US" dirty="0" smtClean="0"/>
            </a:br>
            <a:r>
              <a:rPr lang="en-US" altLang="en-US" sz="900" dirty="0" smtClean="0"/>
              <a:t>Class 3  </a:t>
            </a:r>
          </a:p>
        </p:txBody>
      </p:sp>
      <p:sp>
        <p:nvSpPr>
          <p:cNvPr id="14341" name="Rectangle 3"/>
          <p:cNvSpPr>
            <a:spLocks noGrp="1" noChangeArrowheads="1"/>
          </p:cNvSpPr>
          <p:nvPr>
            <p:ph type="body" idx="1"/>
          </p:nvPr>
        </p:nvSpPr>
        <p:spPr/>
        <p:txBody>
          <a:bodyPr/>
          <a:lstStyle/>
          <a:p>
            <a:pPr eaLnBrk="1" hangingPunct="1"/>
            <a:endParaRPr lang="en-US" altLang="en-US" sz="1600" dirty="0" smtClean="0"/>
          </a:p>
          <a:p>
            <a:pPr eaLnBrk="1" hangingPunct="1">
              <a:buFont typeface="Wingdings" pitchFamily="2" charset="2"/>
              <a:buNone/>
            </a:pPr>
            <a:r>
              <a:rPr lang="en-US" altLang="en-US" sz="1600" dirty="0" smtClean="0"/>
              <a:t>				</a:t>
            </a:r>
            <a:r>
              <a:rPr lang="en-US" altLang="en-US" sz="1600" b="1" u="sng" dirty="0" smtClean="0">
                <a:solidFill>
                  <a:srgbClr val="0000CC"/>
                </a:solidFill>
              </a:rPr>
              <a:t>1990</a:t>
            </a:r>
            <a:r>
              <a:rPr lang="en-US" altLang="en-US" sz="1600" dirty="0" smtClean="0">
                <a:solidFill>
                  <a:srgbClr val="0000CC"/>
                </a:solidFill>
              </a:rPr>
              <a:t>			</a:t>
            </a:r>
            <a:r>
              <a:rPr lang="en-US" altLang="en-US" sz="1600" b="1" u="sng" dirty="0" smtClean="0">
                <a:solidFill>
                  <a:srgbClr val="0000CC"/>
                </a:solidFill>
              </a:rPr>
              <a:t>2011</a:t>
            </a:r>
          </a:p>
          <a:p>
            <a:pPr eaLnBrk="1" hangingPunct="1">
              <a:buFont typeface="Wingdings" pitchFamily="2" charset="2"/>
              <a:buNone/>
            </a:pPr>
            <a:endParaRPr lang="en-US" altLang="en-US" sz="1600" b="1" u="sng" dirty="0" smtClean="0">
              <a:solidFill>
                <a:srgbClr val="0000CC"/>
              </a:solidFill>
            </a:endParaRPr>
          </a:p>
          <a:p>
            <a:pPr lvl="1" eaLnBrk="1" hangingPunct="1">
              <a:buFont typeface="Wingdings" pitchFamily="2" charset="2"/>
              <a:buNone/>
            </a:pPr>
            <a:r>
              <a:rPr lang="en-US" altLang="en-US" sz="1400" b="1" dirty="0" smtClean="0"/>
              <a:t>Drive Capacity</a:t>
            </a:r>
            <a:r>
              <a:rPr lang="en-US" altLang="en-US" sz="1400" dirty="0" smtClean="0"/>
              <a:t>		1.4 GB	      * ~1000       =	1 TB</a:t>
            </a:r>
          </a:p>
          <a:p>
            <a:pPr lvl="1" eaLnBrk="1" hangingPunct="1">
              <a:buFont typeface="Wingdings" pitchFamily="2" charset="2"/>
              <a:buNone/>
            </a:pPr>
            <a:endParaRPr lang="en-US" altLang="en-US" sz="1400" dirty="0" smtClean="0"/>
          </a:p>
          <a:p>
            <a:pPr lvl="1" eaLnBrk="1" hangingPunct="1">
              <a:buFont typeface="Wingdings" pitchFamily="2" charset="2"/>
              <a:buNone/>
            </a:pPr>
            <a:r>
              <a:rPr lang="en-US" altLang="en-US" sz="1400" b="1" dirty="0" smtClean="0"/>
              <a:t>Transfer Speed</a:t>
            </a:r>
            <a:r>
              <a:rPr lang="en-US" altLang="en-US" sz="1400" dirty="0" smtClean="0"/>
              <a:t>		4.4 MB/s	      * ~25           =	100 MB/s</a:t>
            </a:r>
          </a:p>
          <a:p>
            <a:pPr lvl="1" eaLnBrk="1" hangingPunct="1">
              <a:buFont typeface="Wingdings" pitchFamily="2" charset="2"/>
              <a:buNone/>
            </a:pPr>
            <a:endParaRPr lang="en-US" altLang="en-US" sz="1400" dirty="0" smtClean="0"/>
          </a:p>
          <a:p>
            <a:pPr lvl="1" eaLnBrk="1" hangingPunct="1">
              <a:buFont typeface="Wingdings" pitchFamily="2" charset="2"/>
              <a:buNone/>
            </a:pPr>
            <a:r>
              <a:rPr lang="en-US" altLang="en-US" sz="1400" b="1" dirty="0" smtClean="0"/>
              <a:t>Whole Drive Read Time</a:t>
            </a:r>
            <a:r>
              <a:rPr lang="en-US" altLang="en-US" sz="1400" dirty="0" smtClean="0"/>
              <a:t>	5 minutes			2.5 hours</a:t>
            </a:r>
          </a:p>
          <a:p>
            <a:pPr lvl="1" eaLnBrk="1" hangingPunct="1">
              <a:buFont typeface="Wingdings" pitchFamily="2" charset="2"/>
              <a:buNone/>
            </a:pPr>
            <a:endParaRPr lang="en-US" altLang="en-US" sz="1400" dirty="0" smtClean="0"/>
          </a:p>
          <a:p>
            <a:pPr lvl="1" eaLnBrk="1" hangingPunct="1">
              <a:buFont typeface="Wingdings" pitchFamily="2" charset="2"/>
              <a:buNone/>
            </a:pPr>
            <a:r>
              <a:rPr lang="en-US" altLang="en-US" sz="1400" b="1" dirty="0" smtClean="0"/>
              <a:t>Whole Drive Write Time</a:t>
            </a:r>
            <a:r>
              <a:rPr lang="en-US" altLang="en-US" sz="1400" dirty="0" smtClean="0"/>
              <a:t>		</a:t>
            </a:r>
            <a:r>
              <a:rPr lang="en-US" altLang="en-US" sz="1400" i="1" dirty="0" smtClean="0"/>
              <a:t>…even slower…</a:t>
            </a:r>
          </a:p>
          <a:p>
            <a:pPr lvl="1" eaLnBrk="1" hangingPunct="1">
              <a:buFont typeface="Wingdings" pitchFamily="2" charset="2"/>
              <a:buNone/>
            </a:pPr>
            <a:endParaRPr lang="en-US" altLang="en-US" sz="1400" dirty="0" smtClean="0"/>
          </a:p>
        </p:txBody>
      </p:sp>
      <p:sp>
        <p:nvSpPr>
          <p:cNvPr id="14342" name="Text Box 4"/>
          <p:cNvSpPr txBox="1">
            <a:spLocks noChangeArrowheads="1"/>
          </p:cNvSpPr>
          <p:nvPr/>
        </p:nvSpPr>
        <p:spPr bwMode="auto">
          <a:xfrm>
            <a:off x="457200" y="6248400"/>
            <a:ext cx="822960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a:latin typeface="Verdana" pitchFamily="34" charset="0"/>
              </a:rPr>
              <a:t>Reference: Hadoop: The Definitive Guide, by Tom White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513A44ED-D352-4E3F-9A16-245FBBBC07F0}" type="slidenum">
              <a:rPr lang="en-US" altLang="en-US" sz="900" smtClean="0">
                <a:latin typeface="Verdana" pitchFamily="34" charset="0"/>
              </a:rPr>
              <a:pPr eaLnBrk="1" hangingPunct="1">
                <a:spcBef>
                  <a:spcPct val="0"/>
                </a:spcBef>
                <a:buClrTx/>
                <a:buFontTx/>
                <a:buNone/>
              </a:pPr>
              <a:t>26</a:t>
            </a:fld>
            <a:endParaRPr lang="en-US" altLang="en-US" sz="900" smtClean="0">
              <a:latin typeface="Verdana" pitchFamily="34" charset="0"/>
            </a:endParaRPr>
          </a:p>
        </p:txBody>
      </p:sp>
      <p:sp>
        <p:nvSpPr>
          <p:cNvPr id="15364" name="Rectangle 2"/>
          <p:cNvSpPr>
            <a:spLocks noGrp="1" noChangeArrowheads="1"/>
          </p:cNvSpPr>
          <p:nvPr>
            <p:ph type="title"/>
          </p:nvPr>
        </p:nvSpPr>
        <p:spPr/>
        <p:txBody>
          <a:bodyPr/>
          <a:lstStyle/>
          <a:p>
            <a:pPr eaLnBrk="1" hangingPunct="1"/>
            <a:r>
              <a:rPr lang="en-US" altLang="en-US" dirty="0" smtClean="0"/>
              <a:t>Problem: Processing Power</a:t>
            </a:r>
            <a:br>
              <a:rPr lang="en-US" altLang="en-US" dirty="0" smtClean="0"/>
            </a:br>
            <a:r>
              <a:rPr lang="en-US" altLang="en-US" sz="900" dirty="0" smtClean="0"/>
              <a:t>Class 3  </a:t>
            </a:r>
          </a:p>
        </p:txBody>
      </p:sp>
      <p:sp>
        <p:nvSpPr>
          <p:cNvPr id="15365" name="Rectangle 3"/>
          <p:cNvSpPr>
            <a:spLocks noGrp="1" noChangeArrowheads="1"/>
          </p:cNvSpPr>
          <p:nvPr>
            <p:ph type="body" idx="1"/>
          </p:nvPr>
        </p:nvSpPr>
        <p:spPr>
          <a:xfrm>
            <a:off x="457200" y="1143000"/>
            <a:ext cx="8458200" cy="4987925"/>
          </a:xfrm>
        </p:spPr>
        <p:txBody>
          <a:bodyPr/>
          <a:lstStyle/>
          <a:p>
            <a:pPr eaLnBrk="1" hangingPunct="1">
              <a:lnSpc>
                <a:spcPct val="90000"/>
              </a:lnSpc>
              <a:buFont typeface="Wingdings" pitchFamily="2" charset="2"/>
              <a:buNone/>
            </a:pPr>
            <a:endParaRPr lang="en-US" altLang="en-US" sz="1600" dirty="0" smtClean="0"/>
          </a:p>
          <a:p>
            <a:pPr eaLnBrk="1" hangingPunct="1">
              <a:lnSpc>
                <a:spcPct val="90000"/>
              </a:lnSpc>
              <a:buFont typeface="Wingdings" pitchFamily="2" charset="2"/>
              <a:buNone/>
            </a:pPr>
            <a:endParaRPr lang="en-US" altLang="en-US" sz="1600" dirty="0" smtClean="0"/>
          </a:p>
          <a:p>
            <a:pPr eaLnBrk="1" hangingPunct="1">
              <a:lnSpc>
                <a:spcPct val="90000"/>
              </a:lnSpc>
              <a:buFont typeface="Wingdings" pitchFamily="2" charset="2"/>
              <a:buNone/>
            </a:pPr>
            <a:r>
              <a:rPr lang="en-US" altLang="en-US" sz="1600" i="1" dirty="0" smtClean="0">
                <a:latin typeface="Comic Sans MS" pitchFamily="66" charset="0"/>
              </a:rPr>
              <a:t>How can we process these vast quantities of data efficiently? </a:t>
            </a:r>
          </a:p>
          <a:p>
            <a:pPr eaLnBrk="1" hangingPunct="1">
              <a:lnSpc>
                <a:spcPct val="90000"/>
              </a:lnSpc>
              <a:buFont typeface="Wingdings" pitchFamily="2" charset="2"/>
              <a:buNone/>
            </a:pPr>
            <a:endParaRPr lang="en-US" altLang="en-US" sz="1600" i="1" dirty="0" smtClean="0">
              <a:latin typeface="Comic Sans MS" pitchFamily="66" charset="0"/>
            </a:endParaRPr>
          </a:p>
          <a:p>
            <a:pPr eaLnBrk="1" hangingPunct="1">
              <a:lnSpc>
                <a:spcPct val="90000"/>
              </a:lnSpc>
              <a:buFont typeface="Wingdings" pitchFamily="2" charset="2"/>
              <a:buNone/>
            </a:pPr>
            <a:r>
              <a:rPr lang="en-US" altLang="en-US" sz="1600" i="1" dirty="0" smtClean="0">
                <a:latin typeface="Comic Sans MS" pitchFamily="66" charset="0"/>
              </a:rPr>
              <a:t>How can we do it in (near) </a:t>
            </a:r>
            <a:r>
              <a:rPr lang="en-US" altLang="en-US" sz="1600" i="1" dirty="0" err="1" smtClean="0">
                <a:latin typeface="Comic Sans MS" pitchFamily="66" charset="0"/>
              </a:rPr>
              <a:t>realtime</a:t>
            </a:r>
            <a:r>
              <a:rPr lang="en-US" altLang="en-US" sz="1600" i="1" dirty="0" smtClean="0">
                <a:latin typeface="Comic Sans MS" pitchFamily="66" charset="0"/>
              </a:rPr>
              <a:t>?</a:t>
            </a:r>
          </a:p>
          <a:p>
            <a:pPr eaLnBrk="1" hangingPunct="1">
              <a:lnSpc>
                <a:spcPct val="90000"/>
              </a:lnSpc>
              <a:buFont typeface="Wingdings" pitchFamily="2" charset="2"/>
              <a:buNone/>
            </a:pPr>
            <a:endParaRPr lang="en-US" altLang="en-US" sz="1600" i="1" dirty="0" smtClean="0">
              <a:latin typeface="Comic Sans MS" pitchFamily="66" charset="0"/>
            </a:endParaRPr>
          </a:p>
          <a:p>
            <a:pPr eaLnBrk="1" hangingPunct="1">
              <a:lnSpc>
                <a:spcPct val="90000"/>
              </a:lnSpc>
              <a:buFont typeface="Wingdings" pitchFamily="2" charset="2"/>
              <a:buNone/>
            </a:pPr>
            <a:r>
              <a:rPr lang="en-US" altLang="en-US" sz="1600" i="1" dirty="0" smtClean="0">
                <a:latin typeface="Comic Sans MS" pitchFamily="66" charset="0"/>
              </a:rPr>
              <a:t>How can we access the data in time to inform business decisions?</a:t>
            </a:r>
          </a:p>
          <a:p>
            <a:pPr lvl="1" eaLnBrk="1" hangingPunct="1">
              <a:lnSpc>
                <a:spcPct val="90000"/>
              </a:lnSpc>
              <a:buFont typeface="Wingdings" pitchFamily="2" charset="2"/>
              <a:buNone/>
            </a:pPr>
            <a:r>
              <a:rPr lang="en-US" altLang="en-US" sz="1600" i="1" dirty="0" smtClean="0">
                <a:latin typeface="Comic Sans MS" pitchFamily="66" charset="0"/>
              </a:rPr>
              <a:t>When to advertise goods and services?</a:t>
            </a:r>
          </a:p>
          <a:p>
            <a:pPr lvl="1" eaLnBrk="1" hangingPunct="1">
              <a:lnSpc>
                <a:spcPct val="90000"/>
              </a:lnSpc>
              <a:buFont typeface="Wingdings" pitchFamily="2" charset="2"/>
              <a:buNone/>
            </a:pPr>
            <a:r>
              <a:rPr lang="en-US" altLang="en-US" sz="1600" i="1" dirty="0" smtClean="0">
                <a:latin typeface="Comic Sans MS" pitchFamily="66" charset="0"/>
              </a:rPr>
              <a:t>Which ones to advertise?</a:t>
            </a:r>
          </a:p>
          <a:p>
            <a:pPr lvl="1" eaLnBrk="1" hangingPunct="1">
              <a:lnSpc>
                <a:spcPct val="90000"/>
              </a:lnSpc>
              <a:buFont typeface="Wingdings" pitchFamily="2" charset="2"/>
              <a:buNone/>
            </a:pPr>
            <a:r>
              <a:rPr lang="en-US" altLang="en-US" sz="1600" i="1" dirty="0" smtClean="0">
                <a:latin typeface="Comic Sans MS" pitchFamily="66" charset="0"/>
              </a:rPr>
              <a:t>To which customer/potential buyer?</a:t>
            </a:r>
          </a:p>
          <a:p>
            <a:pPr lvl="1" eaLnBrk="1" hangingPunct="1">
              <a:lnSpc>
                <a:spcPct val="90000"/>
              </a:lnSpc>
              <a:buFont typeface="Wingdings" pitchFamily="2" charset="2"/>
              <a:buNone/>
            </a:pPr>
            <a:r>
              <a:rPr lang="en-US" altLang="en-US" sz="1600" i="1" dirty="0" smtClean="0">
                <a:latin typeface="Comic Sans MS" pitchFamily="66" charset="0"/>
              </a:rPr>
              <a:t>How frequently?</a:t>
            </a:r>
          </a:p>
          <a:p>
            <a:pPr algn="ctr" eaLnBrk="1" hangingPunct="1">
              <a:lnSpc>
                <a:spcPct val="90000"/>
              </a:lnSpc>
              <a:buFont typeface="Wingdings" pitchFamily="2" charset="2"/>
              <a:buNone/>
            </a:pPr>
            <a:r>
              <a:rPr lang="en-US" altLang="en-US" b="1" i="1" dirty="0" smtClean="0">
                <a:latin typeface="Comic Sans MS" pitchFamily="66" charset="0"/>
              </a:rPr>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513A44ED-D352-4E3F-9A16-245FBBBC07F0}" type="slidenum">
              <a:rPr lang="en-US" altLang="en-US" sz="900" smtClean="0">
                <a:latin typeface="Verdana" pitchFamily="34" charset="0"/>
              </a:rPr>
              <a:pPr eaLnBrk="1" hangingPunct="1">
                <a:spcBef>
                  <a:spcPct val="0"/>
                </a:spcBef>
                <a:buClrTx/>
                <a:buFontTx/>
                <a:buNone/>
              </a:pPr>
              <a:t>27</a:t>
            </a:fld>
            <a:endParaRPr lang="en-US" altLang="en-US" sz="900" smtClean="0">
              <a:latin typeface="Verdana" pitchFamily="34" charset="0"/>
            </a:endParaRPr>
          </a:p>
        </p:txBody>
      </p:sp>
      <p:sp>
        <p:nvSpPr>
          <p:cNvPr id="15364" name="Rectangle 2"/>
          <p:cNvSpPr>
            <a:spLocks noGrp="1" noChangeArrowheads="1"/>
          </p:cNvSpPr>
          <p:nvPr>
            <p:ph type="title"/>
          </p:nvPr>
        </p:nvSpPr>
        <p:spPr/>
        <p:txBody>
          <a:bodyPr/>
          <a:lstStyle/>
          <a:p>
            <a:pPr eaLnBrk="1" hangingPunct="1"/>
            <a:r>
              <a:rPr lang="en-US" altLang="en-US" dirty="0" smtClean="0"/>
              <a:t>How do we manage these problems?</a:t>
            </a:r>
            <a:br>
              <a:rPr lang="en-US" altLang="en-US" dirty="0" smtClean="0"/>
            </a:br>
            <a:r>
              <a:rPr lang="en-US" altLang="en-US" sz="900" dirty="0" smtClean="0"/>
              <a:t>Class 3  </a:t>
            </a:r>
          </a:p>
        </p:txBody>
      </p:sp>
      <p:sp>
        <p:nvSpPr>
          <p:cNvPr id="15365" name="Rectangle 3"/>
          <p:cNvSpPr>
            <a:spLocks noGrp="1" noChangeArrowheads="1"/>
          </p:cNvSpPr>
          <p:nvPr>
            <p:ph type="body" idx="1"/>
          </p:nvPr>
        </p:nvSpPr>
        <p:spPr>
          <a:xfrm>
            <a:off x="457200" y="1143000"/>
            <a:ext cx="8458200" cy="4987925"/>
          </a:xfrm>
        </p:spPr>
        <p:txBody>
          <a:bodyPr/>
          <a:lstStyle/>
          <a:p>
            <a:pPr eaLnBrk="1" hangingPunct="1">
              <a:lnSpc>
                <a:spcPct val="90000"/>
              </a:lnSpc>
              <a:buFont typeface="Wingdings" pitchFamily="2" charset="2"/>
              <a:buNone/>
            </a:pPr>
            <a:endParaRPr lang="en-US" altLang="en-US" sz="1600" dirty="0" smtClean="0"/>
          </a:p>
          <a:p>
            <a:pPr eaLnBrk="1" hangingPunct="1">
              <a:lnSpc>
                <a:spcPct val="90000"/>
              </a:lnSpc>
              <a:buFont typeface="Wingdings" pitchFamily="2" charset="2"/>
              <a:buNone/>
            </a:pPr>
            <a:r>
              <a:rPr lang="en-US" altLang="en-US" sz="1800" b="1" dirty="0" smtClean="0">
                <a:latin typeface="Comic Sans MS" panose="030F0702030302020204" pitchFamily="66" charset="0"/>
              </a:rPr>
              <a:t>Hadoop can help with</a:t>
            </a:r>
          </a:p>
          <a:p>
            <a:pPr lvl="1" eaLnBrk="1" hangingPunct="1">
              <a:lnSpc>
                <a:spcPct val="150000"/>
              </a:lnSpc>
            </a:pPr>
            <a:r>
              <a:rPr lang="en-US" altLang="en-US" sz="1800" dirty="0" smtClean="0">
                <a:latin typeface="Comic Sans MS" pitchFamily="66" charset="0"/>
              </a:rPr>
              <a:t>Cost of storing and processing Big Data</a:t>
            </a:r>
          </a:p>
          <a:p>
            <a:pPr lvl="1" eaLnBrk="1" hangingPunct="1">
              <a:lnSpc>
                <a:spcPct val="150000"/>
              </a:lnSpc>
            </a:pPr>
            <a:r>
              <a:rPr lang="en-US" altLang="en-US" sz="1800" dirty="0" smtClean="0">
                <a:latin typeface="Comic Sans MS" pitchFamily="66" charset="0"/>
              </a:rPr>
              <a:t>Hard drive transfer speed</a:t>
            </a:r>
          </a:p>
          <a:p>
            <a:pPr lvl="1" eaLnBrk="1" hangingPunct="1">
              <a:lnSpc>
                <a:spcPct val="150000"/>
              </a:lnSpc>
            </a:pPr>
            <a:r>
              <a:rPr lang="en-US" altLang="en-US" sz="1800" dirty="0" smtClean="0">
                <a:latin typeface="Comic Sans MS" pitchFamily="66" charset="0"/>
              </a:rPr>
              <a:t>Processing power</a:t>
            </a:r>
          </a:p>
          <a:p>
            <a:pPr lvl="1" eaLnBrk="1" hangingPunct="1">
              <a:lnSpc>
                <a:spcPct val="150000"/>
              </a:lnSpc>
            </a:pPr>
            <a:r>
              <a:rPr lang="en-US" altLang="en-US" sz="1800" dirty="0">
                <a:latin typeface="Comic Sans MS" pitchFamily="66" charset="0"/>
              </a:rPr>
              <a:t>H</a:t>
            </a:r>
            <a:r>
              <a:rPr lang="en-US" altLang="en-US" sz="1800" dirty="0" smtClean="0">
                <a:latin typeface="Comic Sans MS" pitchFamily="66" charset="0"/>
              </a:rPr>
              <a:t>ardware and software management</a:t>
            </a:r>
          </a:p>
          <a:p>
            <a:pPr lvl="1" eaLnBrk="1" hangingPunct="1">
              <a:lnSpc>
                <a:spcPct val="150000"/>
              </a:lnSpc>
            </a:pPr>
            <a:r>
              <a:rPr lang="en-US" altLang="en-US" sz="1800" dirty="0" smtClean="0">
                <a:latin typeface="Comic Sans MS" pitchFamily="66" charset="0"/>
              </a:rPr>
              <a:t>Users asking Bigger questions</a:t>
            </a:r>
          </a:p>
          <a:p>
            <a:pPr lvl="2" eaLnBrk="1" hangingPunct="1">
              <a:lnSpc>
                <a:spcPct val="150000"/>
              </a:lnSpc>
            </a:pPr>
            <a:r>
              <a:rPr lang="en-US" altLang="en-US" sz="1600" dirty="0" smtClean="0">
                <a:latin typeface="Comic Sans MS" pitchFamily="66" charset="0"/>
              </a:rPr>
              <a:t>Low-cost platform for formulating Bigger questions that consume Big Data</a:t>
            </a:r>
          </a:p>
          <a:p>
            <a:pPr eaLnBrk="1" hangingPunct="1">
              <a:lnSpc>
                <a:spcPct val="90000"/>
              </a:lnSpc>
              <a:buFont typeface="Wingdings" pitchFamily="2" charset="2"/>
              <a:buNone/>
            </a:pPr>
            <a:endParaRPr lang="en-US" altLang="en-US" sz="1600" dirty="0">
              <a:latin typeface="Comic Sans MS" pitchFamily="66" charset="0"/>
            </a:endParaRPr>
          </a:p>
          <a:p>
            <a:pPr eaLnBrk="1" hangingPunct="1">
              <a:lnSpc>
                <a:spcPct val="90000"/>
              </a:lnSpc>
              <a:buFont typeface="Wingdings" pitchFamily="2" charset="2"/>
              <a:buNone/>
            </a:pPr>
            <a:endParaRPr lang="en-US" altLang="en-US" sz="1600" dirty="0" smtClean="0">
              <a:latin typeface="Comic Sans MS" pitchFamily="66" charset="0"/>
            </a:endParaRPr>
          </a:p>
          <a:p>
            <a:pPr algn="ctr" eaLnBrk="1" hangingPunct="1">
              <a:lnSpc>
                <a:spcPct val="90000"/>
              </a:lnSpc>
              <a:buFont typeface="Wingdings" pitchFamily="2" charset="2"/>
              <a:buNone/>
            </a:pPr>
            <a:r>
              <a:rPr lang="en-US" altLang="en-US" b="1" dirty="0" smtClean="0">
                <a:latin typeface="Comic Sans MS" pitchFamily="66" charset="0"/>
              </a:rPr>
              <a:t> </a:t>
            </a:r>
          </a:p>
        </p:txBody>
      </p:sp>
    </p:spTree>
    <p:extLst>
      <p:ext uri="{BB962C8B-B14F-4D97-AF65-F5344CB8AC3E}">
        <p14:creationId xmlns:p14="http://schemas.microsoft.com/office/powerpoint/2010/main" val="37366768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513A44ED-D352-4E3F-9A16-245FBBBC07F0}" type="slidenum">
              <a:rPr lang="en-US" altLang="en-US" sz="900" smtClean="0">
                <a:latin typeface="Verdana" pitchFamily="34" charset="0"/>
              </a:rPr>
              <a:pPr eaLnBrk="1" hangingPunct="1">
                <a:spcBef>
                  <a:spcPct val="0"/>
                </a:spcBef>
                <a:buClrTx/>
                <a:buFontTx/>
                <a:buNone/>
              </a:pPr>
              <a:t>28</a:t>
            </a:fld>
            <a:endParaRPr lang="en-US" altLang="en-US" sz="900" smtClean="0">
              <a:latin typeface="Verdana" pitchFamily="34" charset="0"/>
            </a:endParaRPr>
          </a:p>
        </p:txBody>
      </p:sp>
      <p:sp>
        <p:nvSpPr>
          <p:cNvPr id="15364" name="Rectangle 2"/>
          <p:cNvSpPr>
            <a:spLocks noGrp="1" noChangeArrowheads="1"/>
          </p:cNvSpPr>
          <p:nvPr>
            <p:ph type="title"/>
          </p:nvPr>
        </p:nvSpPr>
        <p:spPr/>
        <p:txBody>
          <a:bodyPr/>
          <a:lstStyle/>
          <a:p>
            <a:pPr eaLnBrk="1" hangingPunct="1"/>
            <a:r>
              <a:rPr lang="en-US" altLang="en-US" dirty="0" smtClean="0"/>
              <a:t>One last question…</a:t>
            </a:r>
            <a:br>
              <a:rPr lang="en-US" altLang="en-US" dirty="0" smtClean="0"/>
            </a:br>
            <a:r>
              <a:rPr lang="en-US" altLang="en-US" sz="900" dirty="0" smtClean="0"/>
              <a:t>Class 3  </a:t>
            </a:r>
          </a:p>
        </p:txBody>
      </p:sp>
      <p:sp>
        <p:nvSpPr>
          <p:cNvPr id="6" name="Rectangle 3"/>
          <p:cNvSpPr txBox="1">
            <a:spLocks noChangeArrowheads="1"/>
          </p:cNvSpPr>
          <p:nvPr/>
        </p:nvSpPr>
        <p:spPr bwMode="auto">
          <a:xfrm>
            <a:off x="609600" y="2667000"/>
            <a:ext cx="7924800"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p"/>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n"/>
              <a:defRPr sz="2000">
                <a:solidFill>
                  <a:schemeClr val="tx1"/>
                </a:solidFill>
                <a:latin typeface="+mn-lt"/>
                <a:cs typeface="+mn-cs"/>
              </a:defRPr>
            </a:lvl2pPr>
            <a:lvl3pPr marL="1143000" indent="-228600" algn="l" rtl="0" eaLnBrk="0" fontAlgn="base" hangingPunct="0">
              <a:spcBef>
                <a:spcPct val="20000"/>
              </a:spcBef>
              <a:spcAft>
                <a:spcPct val="0"/>
              </a:spcAft>
              <a:buClr>
                <a:schemeClr val="tx1"/>
              </a:buClr>
              <a:buFont typeface="Wingdings" pitchFamily="2" charset="2"/>
              <a:buChar char="p"/>
              <a:defRPr>
                <a:solidFill>
                  <a:schemeClr val="tx1"/>
                </a:solidFill>
                <a:latin typeface="+mn-lt"/>
                <a:cs typeface="+mn-cs"/>
              </a:defRPr>
            </a:lvl3pPr>
            <a:lvl4pPr marL="1600200" indent="-228600" algn="l" rtl="0" eaLnBrk="0" fontAlgn="base" hangingPunct="0">
              <a:spcBef>
                <a:spcPct val="20000"/>
              </a:spcBef>
              <a:spcAft>
                <a:spcPct val="0"/>
              </a:spcAft>
              <a:buClr>
                <a:schemeClr val="tx1"/>
              </a:buClr>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tx1"/>
              </a:buClr>
              <a:buFont typeface="Wingdings" pitchFamily="2" charset="2"/>
              <a:buChar char="§"/>
              <a:defRPr sz="1600">
                <a:solidFill>
                  <a:schemeClr val="tx1"/>
                </a:solidFill>
                <a:latin typeface="+mn-lt"/>
                <a:cs typeface="+mn-cs"/>
              </a:defRPr>
            </a:lvl5pPr>
            <a:lvl6pPr marL="25146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6pPr>
            <a:lvl7pPr marL="29718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7pPr>
            <a:lvl8pPr marL="34290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8pPr>
            <a:lvl9pPr marL="38862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9pPr>
          </a:lstStyle>
          <a:p>
            <a:pPr eaLnBrk="1" hangingPunct="1">
              <a:lnSpc>
                <a:spcPct val="90000"/>
              </a:lnSpc>
              <a:buFont typeface="Wingdings" pitchFamily="2" charset="2"/>
              <a:buNone/>
            </a:pPr>
            <a:endParaRPr lang="en-US" altLang="en-US" sz="1600" kern="0" dirty="0" smtClean="0"/>
          </a:p>
          <a:p>
            <a:pPr algn="ctr" eaLnBrk="1" hangingPunct="1">
              <a:lnSpc>
                <a:spcPct val="90000"/>
              </a:lnSpc>
              <a:buFont typeface="Wingdings" pitchFamily="2" charset="2"/>
              <a:buNone/>
            </a:pPr>
            <a:r>
              <a:rPr lang="en-US" altLang="en-US" b="1" i="1" kern="0" dirty="0" smtClean="0">
                <a:latin typeface="Comic Sans MS" pitchFamily="66" charset="0"/>
              </a:rPr>
              <a:t> Where are you storing your 1 PB files today?</a:t>
            </a:r>
          </a:p>
        </p:txBody>
      </p:sp>
    </p:spTree>
    <p:extLst>
      <p:ext uri="{BB962C8B-B14F-4D97-AF65-F5344CB8AC3E}">
        <p14:creationId xmlns:p14="http://schemas.microsoft.com/office/powerpoint/2010/main" val="1452544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6E52697D-EEBF-4DE8-8ED2-9A817EBFF6D6}" type="slidenum">
              <a:rPr lang="en-US" altLang="en-US" sz="900" smtClean="0">
                <a:latin typeface="Verdana" pitchFamily="34" charset="0"/>
              </a:rPr>
              <a:pPr eaLnBrk="1" hangingPunct="1">
                <a:spcBef>
                  <a:spcPct val="0"/>
                </a:spcBef>
                <a:buClrTx/>
                <a:buFontTx/>
                <a:buNone/>
              </a:pPr>
              <a:t>29</a:t>
            </a:fld>
            <a:endParaRPr lang="en-US" altLang="en-US" sz="900" smtClean="0">
              <a:latin typeface="Verdana" pitchFamily="34" charset="0"/>
            </a:endParaRPr>
          </a:p>
        </p:txBody>
      </p:sp>
      <p:sp>
        <p:nvSpPr>
          <p:cNvPr id="16388" name="Rectangle 2"/>
          <p:cNvSpPr>
            <a:spLocks noGrp="1" noChangeArrowheads="1"/>
          </p:cNvSpPr>
          <p:nvPr>
            <p:ph type="title"/>
          </p:nvPr>
        </p:nvSpPr>
        <p:spPr/>
        <p:txBody>
          <a:bodyPr/>
          <a:lstStyle/>
          <a:p>
            <a:pPr eaLnBrk="1" hangingPunct="1"/>
            <a:r>
              <a:rPr lang="en-US" altLang="en-US" dirty="0" smtClean="0"/>
              <a:t>How can we solve the Big Data problem(s)?</a:t>
            </a:r>
            <a:br>
              <a:rPr lang="en-US" altLang="en-US" dirty="0" smtClean="0"/>
            </a:br>
            <a:r>
              <a:rPr lang="en-US" altLang="en-US" sz="900" dirty="0" smtClean="0"/>
              <a:t>Class 3  </a:t>
            </a:r>
          </a:p>
        </p:txBody>
      </p:sp>
      <p:sp>
        <p:nvSpPr>
          <p:cNvPr id="16389" name="Rectangle 3"/>
          <p:cNvSpPr>
            <a:spLocks noGrp="1" noChangeArrowheads="1"/>
          </p:cNvSpPr>
          <p:nvPr>
            <p:ph type="body" sz="half" idx="1"/>
          </p:nvPr>
        </p:nvSpPr>
        <p:spPr>
          <a:xfrm>
            <a:off x="457200" y="1143000"/>
            <a:ext cx="8001000" cy="4987925"/>
          </a:xfrm>
        </p:spPr>
        <p:txBody>
          <a:bodyPr/>
          <a:lstStyle/>
          <a:p>
            <a:pPr marL="457200" indent="-457200" eaLnBrk="1" hangingPunct="1">
              <a:buFont typeface="Wingdings" pitchFamily="2" charset="2"/>
              <a:buNone/>
              <a:defRPr/>
            </a:pPr>
            <a:r>
              <a:rPr lang="en-US" altLang="en-US" sz="1600" b="1" u="sng" dirty="0" smtClean="0"/>
              <a:t>Agenda</a:t>
            </a:r>
          </a:p>
          <a:p>
            <a:pPr marL="457200" indent="-457200" eaLnBrk="1" hangingPunct="1">
              <a:buFont typeface="Wingdings" pitchFamily="2" charset="2"/>
              <a:buNone/>
              <a:defRPr/>
            </a:pPr>
            <a:endParaRPr lang="en-US" altLang="en-US" sz="1600" b="1" u="sng" dirty="0" smtClean="0"/>
          </a:p>
          <a:p>
            <a:pPr marL="457200" indent="-457200" eaLnBrk="1" hangingPunct="1">
              <a:buFont typeface="Wingdings" pitchFamily="2" charset="2"/>
              <a:buAutoNum type="arabicPeriod"/>
              <a:defRPr/>
            </a:pPr>
            <a:r>
              <a:rPr lang="en-US" altLang="en-US" sz="1400" dirty="0"/>
              <a:t>How big is BIG?</a:t>
            </a:r>
          </a:p>
          <a:p>
            <a:pPr marL="457200" indent="-457200" eaLnBrk="1" hangingPunct="1">
              <a:buFont typeface="Wingdings" pitchFamily="2" charset="2"/>
              <a:buAutoNum type="arabicPeriod"/>
              <a:defRPr/>
            </a:pPr>
            <a:r>
              <a:rPr lang="en-US" altLang="en-US" sz="1400" dirty="0" smtClean="0"/>
              <a:t>What is Big Data?</a:t>
            </a:r>
          </a:p>
          <a:p>
            <a:pPr marL="457200" indent="-457200" eaLnBrk="1" hangingPunct="1">
              <a:buFont typeface="Wingdings" pitchFamily="2" charset="2"/>
              <a:buAutoNum type="arabicPeriod"/>
              <a:defRPr/>
            </a:pPr>
            <a:r>
              <a:rPr lang="en-US" altLang="en-US" sz="1400" dirty="0"/>
              <a:t>Why is Big Data a </a:t>
            </a:r>
            <a:r>
              <a:rPr lang="en-US" altLang="en-US" sz="1400" dirty="0" smtClean="0"/>
              <a:t>problem?</a:t>
            </a:r>
          </a:p>
          <a:p>
            <a:pPr marL="457200" indent="-457200" eaLnBrk="1" hangingPunct="1">
              <a:buFont typeface="Wingdings" pitchFamily="2" charset="2"/>
              <a:buAutoNum type="arabicPeriod"/>
              <a:defRPr/>
            </a:pPr>
            <a:r>
              <a:rPr lang="en-US" altLang="en-US" sz="1400" dirty="0" smtClean="0">
                <a:solidFill>
                  <a:srgbClr val="FF0000"/>
                </a:solidFill>
              </a:rPr>
              <a:t>How can we solve the Big Data problem?</a:t>
            </a:r>
          </a:p>
          <a:p>
            <a:pPr marL="457200" indent="-457200" eaLnBrk="1" hangingPunct="1">
              <a:buFont typeface="Wingdings" pitchFamily="2" charset="2"/>
              <a:buAutoNum type="arabicPeriod"/>
              <a:defRPr/>
            </a:pPr>
            <a:r>
              <a:rPr lang="en-US" altLang="en-US" sz="1400" dirty="0" smtClean="0"/>
              <a:t>Hadoop – MapReduce</a:t>
            </a:r>
          </a:p>
          <a:p>
            <a:pPr marL="457200" indent="-457200" eaLnBrk="1" hangingPunct="1">
              <a:buFont typeface="Wingdings" pitchFamily="2" charset="2"/>
              <a:buAutoNum type="arabicPeriod"/>
              <a:defRPr/>
            </a:pPr>
            <a:r>
              <a:rPr lang="en-US" altLang="en-US" sz="1400" dirty="0" smtClean="0"/>
              <a:t>Hadoop – HDFS</a:t>
            </a:r>
          </a:p>
          <a:p>
            <a:pPr marL="0" indent="0" eaLnBrk="1" hangingPunct="1">
              <a:buFont typeface="Wingdings" pitchFamily="2" charset="2"/>
              <a:buNone/>
              <a:defRPr/>
            </a:pPr>
            <a:endParaRPr lang="en-US" altLang="en-US" sz="1400" dirty="0" smtClean="0"/>
          </a:p>
          <a:p>
            <a:pPr marL="457200" indent="-457200" eaLnBrk="1" hangingPunct="1">
              <a:buFont typeface="Wingdings" pitchFamily="2" charset="2"/>
              <a:buNone/>
              <a:defRPr/>
            </a:pPr>
            <a:endParaRPr lang="en-US" altLang="en-US" sz="1400" dirty="0" smtClean="0"/>
          </a:p>
          <a:p>
            <a:pPr marL="457200" indent="-457200" eaLnBrk="1" hangingPunct="1">
              <a:buFont typeface="Wingdings" pitchFamily="2" charset="2"/>
              <a:buNone/>
              <a:defRPr/>
            </a:pPr>
            <a:endParaRPr lang="en-US" altLang="en-US" sz="1400" dirty="0" smtClean="0"/>
          </a:p>
          <a:p>
            <a:pPr marL="457200" indent="-457200" eaLnBrk="1" hangingPunct="1">
              <a:defRPr/>
            </a:pPr>
            <a:endParaRPr lang="en-US" altLang="en-US" sz="2000" dirty="0" smtClean="0"/>
          </a:p>
          <a:p>
            <a:pPr marL="457200" indent="-457200" eaLnBrk="1" hangingPunct="1">
              <a:buFont typeface="Wingdings" pitchFamily="2" charset="2"/>
              <a:buNone/>
              <a:defRPr/>
            </a:pPr>
            <a:endParaRPr lang="en-US" altLang="en-US" sz="18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F7CEE84C-1F32-4C35-9DBB-D01C2F9E946E}" type="slidenum">
              <a:rPr lang="en-US" altLang="en-US" sz="900" smtClean="0">
                <a:latin typeface="Verdana" pitchFamily="34" charset="0"/>
              </a:rPr>
              <a:pPr eaLnBrk="1" hangingPunct="1">
                <a:spcBef>
                  <a:spcPct val="0"/>
                </a:spcBef>
                <a:buClrTx/>
                <a:buFontTx/>
                <a:buNone/>
              </a:pPr>
              <a:t>3</a:t>
            </a:fld>
            <a:endParaRPr lang="en-US" altLang="en-US" sz="900" smtClean="0">
              <a:latin typeface="Verdana" pitchFamily="34" charset="0"/>
            </a:endParaRPr>
          </a:p>
        </p:txBody>
      </p:sp>
      <p:sp>
        <p:nvSpPr>
          <p:cNvPr id="7172" name="Rectangle 2"/>
          <p:cNvSpPr>
            <a:spLocks noGrp="1" noChangeArrowheads="1"/>
          </p:cNvSpPr>
          <p:nvPr>
            <p:ph type="title"/>
          </p:nvPr>
        </p:nvSpPr>
        <p:spPr/>
        <p:txBody>
          <a:bodyPr/>
          <a:lstStyle/>
          <a:p>
            <a:pPr eaLnBrk="1" hangingPunct="1"/>
            <a:r>
              <a:rPr lang="en-US" altLang="en-US" dirty="0" smtClean="0"/>
              <a:t>How big is BIG? </a:t>
            </a:r>
            <a:br>
              <a:rPr lang="en-US" altLang="en-US" dirty="0" smtClean="0"/>
            </a:br>
            <a:r>
              <a:rPr lang="en-US" altLang="en-US" sz="900" dirty="0" smtClean="0"/>
              <a:t>Class 3 </a:t>
            </a:r>
          </a:p>
        </p:txBody>
      </p:sp>
      <p:sp>
        <p:nvSpPr>
          <p:cNvPr id="10" name="Text Box 4"/>
          <p:cNvSpPr txBox="1">
            <a:spLocks noChangeArrowheads="1"/>
          </p:cNvSpPr>
          <p:nvPr/>
        </p:nvSpPr>
        <p:spPr bwMode="auto">
          <a:xfrm>
            <a:off x="457200" y="6248400"/>
            <a:ext cx="822960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1000" dirty="0" smtClean="0">
                <a:latin typeface="Verdana" pitchFamily="34" charset="0"/>
              </a:rPr>
              <a:t>* This column shows magnitude.</a:t>
            </a:r>
            <a:endParaRPr lang="en-US" altLang="en-US" sz="1000" dirty="0">
              <a:latin typeface="Verdana" pitchFamily="34" charset="0"/>
            </a:endParaRPr>
          </a:p>
        </p:txBody>
      </p:sp>
      <p:graphicFrame>
        <p:nvGraphicFramePr>
          <p:cNvPr id="12" name="Group 566"/>
          <p:cNvGraphicFramePr>
            <a:graphicFrameLocks noGrp="1"/>
          </p:cNvGraphicFramePr>
          <p:nvPr>
            <p:ph sz="half" idx="2"/>
            <p:extLst>
              <p:ext uri="{D42A27DB-BD31-4B8C-83A1-F6EECF244321}">
                <p14:modId xmlns:p14="http://schemas.microsoft.com/office/powerpoint/2010/main" val="2825502020"/>
              </p:ext>
            </p:extLst>
          </p:nvPr>
        </p:nvGraphicFramePr>
        <p:xfrm>
          <a:off x="1447799" y="1971675"/>
          <a:ext cx="5715000" cy="3254922"/>
        </p:xfrm>
        <a:graphic>
          <a:graphicData uri="http://schemas.openxmlformats.org/drawingml/2006/table">
            <a:tbl>
              <a:tblPr/>
              <a:tblGrid>
                <a:gridCol w="1905000"/>
                <a:gridCol w="1905000"/>
                <a:gridCol w="1905000"/>
              </a:tblGrid>
              <a:tr h="56079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1" i="1" u="none" strike="noStrike" cap="none" normalizeH="0" baseline="0" dirty="0" smtClean="0">
                          <a:ln>
                            <a:noFill/>
                          </a:ln>
                          <a:solidFill>
                            <a:schemeClr val="tx1"/>
                          </a:solidFill>
                          <a:effectLst/>
                          <a:latin typeface="Arial" charset="0"/>
                          <a:cs typeface="Arial" charset="0"/>
                        </a:rPr>
                        <a:t>Name</a:t>
                      </a:r>
                    </a:p>
                  </a:txBody>
                  <a:tcPr marT="45701" marB="45701"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1" i="1" u="none" strike="noStrike" cap="none" normalizeH="0" baseline="0" dirty="0" smtClean="0">
                          <a:ln>
                            <a:noFill/>
                          </a:ln>
                          <a:solidFill>
                            <a:schemeClr val="tx1"/>
                          </a:solidFill>
                          <a:effectLst/>
                          <a:latin typeface="Arial" charset="0"/>
                          <a:cs typeface="Arial" charset="0"/>
                        </a:rPr>
                        <a:t>Number of Bytes</a:t>
                      </a:r>
                    </a:p>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1" i="1" u="none" strike="noStrike" cap="none" normalizeH="0" baseline="0" dirty="0" smtClean="0">
                          <a:ln>
                            <a:noFill/>
                          </a:ln>
                          <a:solidFill>
                            <a:schemeClr val="tx1"/>
                          </a:solidFill>
                          <a:effectLst/>
                          <a:latin typeface="Arial" charset="0"/>
                          <a:cs typeface="Arial" charset="0"/>
                        </a:rPr>
                        <a:t>(exponential,</a:t>
                      </a:r>
                    </a:p>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1" i="1" u="none" strike="noStrike" cap="none" normalizeH="0" baseline="0" dirty="0" smtClean="0">
                          <a:ln>
                            <a:noFill/>
                          </a:ln>
                          <a:solidFill>
                            <a:schemeClr val="tx1"/>
                          </a:solidFill>
                          <a:effectLst/>
                          <a:latin typeface="Arial" charset="0"/>
                          <a:cs typeface="Arial" charset="0"/>
                        </a:rPr>
                        <a:t>base 2)</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r>
                        <a:rPr kumimoji="0" lang="en-US" sz="1400" b="1" i="1" u="none" strike="noStrike" cap="none" normalizeH="0" baseline="0" dirty="0" smtClean="0">
                          <a:ln>
                            <a:noFill/>
                          </a:ln>
                          <a:solidFill>
                            <a:schemeClr val="tx1"/>
                          </a:solidFill>
                          <a:effectLst/>
                          <a:latin typeface="Arial" charset="0"/>
                          <a:cs typeface="Arial" charset="0"/>
                        </a:rPr>
                        <a:t>*Number of Bytes</a:t>
                      </a:r>
                    </a:p>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r>
                        <a:rPr kumimoji="0" lang="en-US" sz="1400" b="1" i="1" u="none" strike="noStrike" cap="none" normalizeH="0" baseline="0" dirty="0" smtClean="0">
                          <a:ln>
                            <a:noFill/>
                          </a:ln>
                          <a:solidFill>
                            <a:schemeClr val="tx1"/>
                          </a:solidFill>
                          <a:effectLst/>
                          <a:latin typeface="Arial" charset="0"/>
                          <a:cs typeface="Arial" charset="0"/>
                        </a:rPr>
                        <a:t>(exponential,</a:t>
                      </a:r>
                    </a:p>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r>
                        <a:rPr kumimoji="0" lang="en-US" sz="1400" b="1" i="1" u="none" strike="noStrike" cap="none" normalizeH="0" baseline="0" dirty="0" smtClean="0">
                          <a:ln>
                            <a:noFill/>
                          </a:ln>
                          <a:solidFill>
                            <a:schemeClr val="tx1"/>
                          </a:solidFill>
                          <a:effectLst/>
                          <a:latin typeface="Arial" charset="0"/>
                          <a:cs typeface="Arial" charset="0"/>
                        </a:rPr>
                        <a:t>base 10)</a:t>
                      </a:r>
                    </a:p>
                  </a:txBody>
                  <a:tcPr marT="45701" marB="45701"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r>
              <a:tr h="3047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Kilobyte</a:t>
                      </a:r>
                    </a:p>
                  </a:txBody>
                  <a:tcPr marT="45701" marB="45701"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1400" b="0" i="0" u="none" strike="noStrike" cap="none" normalizeH="0" baseline="30000" dirty="0" smtClean="0">
                        <a:ln>
                          <a:noFill/>
                        </a:ln>
                        <a:solidFill>
                          <a:schemeClr val="tx1"/>
                        </a:solidFill>
                        <a:effectLst/>
                        <a:latin typeface="Arial" charset="0"/>
                        <a:cs typeface="Arial" charset="0"/>
                      </a:endParaRP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1400" b="0" i="0" u="none" strike="noStrike" cap="none" normalizeH="0" baseline="30000" dirty="0" smtClean="0">
                        <a:ln>
                          <a:noFill/>
                        </a:ln>
                        <a:solidFill>
                          <a:schemeClr val="tx1"/>
                        </a:solidFill>
                        <a:effectLst/>
                        <a:latin typeface="Arial" charset="0"/>
                        <a:cs typeface="Arial" charset="0"/>
                      </a:endParaRPr>
                    </a:p>
                  </a:txBody>
                  <a:tcPr marT="45701" marB="45701"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1400" b="0" i="0" u="none" strike="noStrike" cap="none" normalizeH="0" baseline="0" dirty="0" smtClean="0">
                        <a:ln>
                          <a:noFill/>
                        </a:ln>
                        <a:solidFill>
                          <a:schemeClr val="tx1"/>
                        </a:solidFill>
                        <a:effectLst/>
                        <a:latin typeface="Arial" charset="0"/>
                        <a:cs typeface="Arial" charset="0"/>
                      </a:endParaRPr>
                    </a:p>
                  </a:txBody>
                  <a:tcPr marT="45701" marB="45701"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1400" b="0" i="0" u="none" strike="noStrike" cap="none" normalizeH="0" baseline="30000" dirty="0" smtClean="0">
                        <a:ln>
                          <a:noFill/>
                        </a:ln>
                        <a:solidFill>
                          <a:schemeClr val="tx1"/>
                        </a:solidFill>
                        <a:effectLst/>
                        <a:latin typeface="Arial" charset="0"/>
                        <a:cs typeface="Arial" charset="0"/>
                      </a:endParaRP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1400" b="0" i="0" u="none" strike="noStrike" cap="none" normalizeH="0" baseline="30000" dirty="0" smtClean="0">
                        <a:ln>
                          <a:noFill/>
                        </a:ln>
                        <a:solidFill>
                          <a:schemeClr val="tx1"/>
                        </a:solidFill>
                        <a:effectLst/>
                        <a:latin typeface="Arial" charset="0"/>
                        <a:cs typeface="Arial" charset="0"/>
                      </a:endParaRPr>
                    </a:p>
                  </a:txBody>
                  <a:tcPr marT="45701" marB="45701"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1400" b="0" i="0" u="none" strike="noStrike" cap="none" normalizeH="0" baseline="0" dirty="0" smtClean="0">
                        <a:ln>
                          <a:noFill/>
                        </a:ln>
                        <a:solidFill>
                          <a:schemeClr val="tx1"/>
                        </a:solidFill>
                        <a:effectLst/>
                        <a:latin typeface="Arial" charset="0"/>
                        <a:cs typeface="Arial" charset="0"/>
                      </a:endParaRPr>
                    </a:p>
                  </a:txBody>
                  <a:tcPr marT="45701" marB="45701"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1400" b="0" i="0" u="none" strike="noStrike" cap="none" normalizeH="0" baseline="30000" dirty="0" smtClean="0">
                        <a:ln>
                          <a:noFill/>
                        </a:ln>
                        <a:solidFill>
                          <a:schemeClr val="tx1"/>
                        </a:solidFill>
                        <a:effectLst/>
                        <a:latin typeface="Arial" charset="0"/>
                        <a:cs typeface="Arial" charset="0"/>
                      </a:endParaRP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1400" b="0" i="0" u="none" strike="noStrike" cap="none" normalizeH="0" baseline="30000" dirty="0" smtClean="0">
                        <a:ln>
                          <a:noFill/>
                        </a:ln>
                        <a:solidFill>
                          <a:schemeClr val="tx1"/>
                        </a:solidFill>
                        <a:effectLst/>
                        <a:latin typeface="Arial" charset="0"/>
                        <a:cs typeface="Arial" charset="0"/>
                      </a:endParaRPr>
                    </a:p>
                  </a:txBody>
                  <a:tcPr marT="45701" marB="45701"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1400" b="0" i="0" u="none" strike="noStrike" cap="none" normalizeH="0" baseline="0" dirty="0" smtClean="0">
                        <a:ln>
                          <a:noFill/>
                        </a:ln>
                        <a:solidFill>
                          <a:schemeClr val="tx1"/>
                        </a:solidFill>
                        <a:effectLst/>
                        <a:latin typeface="Arial" charset="0"/>
                        <a:cs typeface="Arial" charset="0"/>
                      </a:endParaRPr>
                    </a:p>
                  </a:txBody>
                  <a:tcPr marT="45701" marB="45701"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1400" b="0" i="0" u="none" strike="noStrike" cap="none" normalizeH="0" baseline="30000" dirty="0" smtClean="0">
                        <a:ln>
                          <a:noFill/>
                        </a:ln>
                        <a:solidFill>
                          <a:schemeClr val="tx1"/>
                        </a:solidFill>
                        <a:effectLst/>
                        <a:latin typeface="Arial" charset="0"/>
                        <a:cs typeface="Arial" charset="0"/>
                      </a:endParaRP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1400" b="0" i="0" u="none" strike="noStrike" cap="none" normalizeH="0" baseline="30000" dirty="0" smtClean="0">
                        <a:ln>
                          <a:noFill/>
                        </a:ln>
                        <a:solidFill>
                          <a:schemeClr val="tx1"/>
                        </a:solidFill>
                        <a:effectLst/>
                        <a:latin typeface="Arial" charset="0"/>
                        <a:cs typeface="Arial" charset="0"/>
                      </a:endParaRPr>
                    </a:p>
                  </a:txBody>
                  <a:tcPr marT="45701" marB="45701"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1400" b="0" i="0" u="none" strike="noStrike" cap="none" normalizeH="0" baseline="0" dirty="0" smtClean="0">
                        <a:ln>
                          <a:noFill/>
                        </a:ln>
                        <a:solidFill>
                          <a:schemeClr val="tx1"/>
                        </a:solidFill>
                        <a:effectLst/>
                        <a:latin typeface="Arial" charset="0"/>
                        <a:cs typeface="Arial" charset="0"/>
                      </a:endParaRPr>
                    </a:p>
                  </a:txBody>
                  <a:tcPr marT="45701" marB="45701"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1400" b="0" i="0" u="none" strike="noStrike" cap="none" normalizeH="0" baseline="30000" dirty="0" smtClean="0">
                        <a:ln>
                          <a:noFill/>
                        </a:ln>
                        <a:solidFill>
                          <a:schemeClr val="tx1"/>
                        </a:solidFill>
                        <a:effectLst/>
                        <a:latin typeface="Arial" charset="0"/>
                        <a:cs typeface="Arial" charset="0"/>
                      </a:endParaRP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1400" b="0" i="0" u="none" strike="noStrike" cap="none" normalizeH="0" baseline="30000" dirty="0" smtClean="0">
                        <a:ln>
                          <a:noFill/>
                        </a:ln>
                        <a:solidFill>
                          <a:schemeClr val="tx1"/>
                        </a:solidFill>
                        <a:effectLst/>
                        <a:latin typeface="Arial" charset="0"/>
                        <a:cs typeface="Arial" charset="0"/>
                      </a:endParaRPr>
                    </a:p>
                  </a:txBody>
                  <a:tcPr marT="45701" marB="45701"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1400" b="0" i="0" u="none" strike="noStrike" cap="none" normalizeH="0" baseline="0" dirty="0" smtClean="0">
                        <a:ln>
                          <a:noFill/>
                        </a:ln>
                        <a:solidFill>
                          <a:schemeClr val="tx1"/>
                        </a:solidFill>
                        <a:effectLst/>
                        <a:latin typeface="Arial" charset="0"/>
                        <a:cs typeface="Arial" charset="0"/>
                      </a:endParaRPr>
                    </a:p>
                  </a:txBody>
                  <a:tcPr marT="45701" marB="45701"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1400" b="0" i="0" u="none" strike="noStrike" cap="none" normalizeH="0" baseline="30000" dirty="0" smtClean="0">
                        <a:ln>
                          <a:noFill/>
                        </a:ln>
                        <a:solidFill>
                          <a:schemeClr val="tx1"/>
                        </a:solidFill>
                        <a:effectLst/>
                        <a:latin typeface="Arial" charset="0"/>
                        <a:cs typeface="Arial" charset="0"/>
                      </a:endParaRP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1400" b="0" i="0" u="none" strike="noStrike" cap="none" normalizeH="0" baseline="30000" dirty="0" smtClean="0">
                        <a:ln>
                          <a:noFill/>
                        </a:ln>
                        <a:solidFill>
                          <a:schemeClr val="tx1"/>
                        </a:solidFill>
                        <a:effectLst/>
                        <a:latin typeface="Arial" charset="0"/>
                        <a:cs typeface="Arial" charset="0"/>
                      </a:endParaRPr>
                    </a:p>
                  </a:txBody>
                  <a:tcPr marT="45701" marB="45701"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1400" b="0" i="0" u="none" strike="noStrike" cap="none" normalizeH="0" baseline="0" dirty="0" smtClean="0">
                        <a:ln>
                          <a:noFill/>
                        </a:ln>
                        <a:solidFill>
                          <a:schemeClr val="tx1"/>
                        </a:solidFill>
                        <a:effectLst/>
                        <a:latin typeface="Arial" charset="0"/>
                        <a:cs typeface="Arial" charset="0"/>
                      </a:endParaRPr>
                    </a:p>
                  </a:txBody>
                  <a:tcPr marT="45701" marB="45701"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1400" b="0" i="0" u="none" strike="noStrike" cap="none" normalizeH="0" baseline="30000" dirty="0" smtClean="0">
                        <a:ln>
                          <a:noFill/>
                        </a:ln>
                        <a:solidFill>
                          <a:schemeClr val="tx1"/>
                        </a:solidFill>
                        <a:effectLst/>
                        <a:latin typeface="Arial" charset="0"/>
                        <a:cs typeface="Arial" charset="0"/>
                      </a:endParaRP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1400" b="0" i="0" u="none" strike="noStrike" cap="none" normalizeH="0" baseline="30000" dirty="0" smtClean="0">
                        <a:ln>
                          <a:noFill/>
                        </a:ln>
                        <a:solidFill>
                          <a:schemeClr val="tx1"/>
                        </a:solidFill>
                        <a:effectLst/>
                        <a:latin typeface="Arial" charset="0"/>
                        <a:cs typeface="Arial" charset="0"/>
                      </a:endParaRPr>
                    </a:p>
                  </a:txBody>
                  <a:tcPr marT="45701" marB="45701"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1400" b="0" i="0" u="none" strike="noStrike" cap="none" normalizeH="0" baseline="0" dirty="0" smtClean="0">
                        <a:ln>
                          <a:noFill/>
                        </a:ln>
                        <a:solidFill>
                          <a:schemeClr val="tx1"/>
                        </a:solidFill>
                        <a:effectLst/>
                        <a:latin typeface="Arial" charset="0"/>
                        <a:cs typeface="Arial" charset="0"/>
                      </a:endParaRPr>
                    </a:p>
                  </a:txBody>
                  <a:tcPr marT="45701" marB="45701"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1400" b="0" i="0" u="none" strike="noStrike" cap="none" normalizeH="0" baseline="30000" dirty="0" smtClean="0">
                        <a:ln>
                          <a:noFill/>
                        </a:ln>
                        <a:solidFill>
                          <a:schemeClr val="tx1"/>
                        </a:solidFill>
                        <a:effectLst/>
                        <a:latin typeface="Arial" charset="0"/>
                        <a:cs typeface="Arial" charset="0"/>
                      </a:endParaRP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1400" b="0" i="0" u="none" strike="noStrike" cap="none" normalizeH="0" baseline="30000" dirty="0" smtClean="0">
                        <a:ln>
                          <a:noFill/>
                        </a:ln>
                        <a:solidFill>
                          <a:schemeClr val="tx1"/>
                        </a:solidFill>
                        <a:effectLst/>
                        <a:latin typeface="Arial" charset="0"/>
                        <a:cs typeface="Arial" charset="0"/>
                      </a:endParaRPr>
                    </a:p>
                  </a:txBody>
                  <a:tcPr marT="45701" marB="45701"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7DF8AA84-90BA-46A7-BEA1-F9D9E0B0C0F2}" type="slidenum">
              <a:rPr lang="en-US" altLang="en-US" sz="900" smtClean="0">
                <a:latin typeface="Verdana" pitchFamily="34" charset="0"/>
              </a:rPr>
              <a:pPr eaLnBrk="1" hangingPunct="1">
                <a:spcBef>
                  <a:spcPct val="0"/>
                </a:spcBef>
                <a:buClrTx/>
                <a:buFontTx/>
                <a:buNone/>
              </a:pPr>
              <a:t>30</a:t>
            </a:fld>
            <a:endParaRPr lang="en-US" altLang="en-US" sz="900" smtClean="0">
              <a:latin typeface="Verdana" pitchFamily="34" charset="0"/>
            </a:endParaRPr>
          </a:p>
        </p:txBody>
      </p:sp>
      <p:sp>
        <p:nvSpPr>
          <p:cNvPr id="17412" name="Rectangle 2"/>
          <p:cNvSpPr>
            <a:spLocks noGrp="1" noChangeArrowheads="1"/>
          </p:cNvSpPr>
          <p:nvPr>
            <p:ph type="title"/>
          </p:nvPr>
        </p:nvSpPr>
        <p:spPr/>
        <p:txBody>
          <a:bodyPr/>
          <a:lstStyle/>
          <a:p>
            <a:pPr eaLnBrk="1" hangingPunct="1"/>
            <a:r>
              <a:rPr lang="en-US" altLang="en-US" dirty="0" smtClean="0"/>
              <a:t>How can we solve the Big Data problem?</a:t>
            </a:r>
            <a:br>
              <a:rPr lang="en-US" altLang="en-US" dirty="0" smtClean="0"/>
            </a:br>
            <a:r>
              <a:rPr lang="en-US" altLang="en-US" sz="900" dirty="0" smtClean="0"/>
              <a:t>Class 3  </a:t>
            </a:r>
          </a:p>
        </p:txBody>
      </p:sp>
      <p:sp>
        <p:nvSpPr>
          <p:cNvPr id="17413" name="Rectangle 3"/>
          <p:cNvSpPr>
            <a:spLocks noGrp="1" noChangeArrowheads="1"/>
          </p:cNvSpPr>
          <p:nvPr>
            <p:ph type="body" idx="1"/>
          </p:nvPr>
        </p:nvSpPr>
        <p:spPr>
          <a:xfrm>
            <a:off x="457200" y="1143000"/>
            <a:ext cx="8229600" cy="5334000"/>
          </a:xfrm>
        </p:spPr>
        <p:txBody>
          <a:bodyPr/>
          <a:lstStyle/>
          <a:p>
            <a:pPr eaLnBrk="1" hangingPunct="1">
              <a:buFont typeface="Wingdings" pitchFamily="2" charset="2"/>
              <a:buNone/>
            </a:pPr>
            <a:endParaRPr lang="en-US" altLang="en-US" sz="1600" smtClean="0"/>
          </a:p>
          <a:p>
            <a:pPr eaLnBrk="1" hangingPunct="1">
              <a:buFont typeface="Wingdings" pitchFamily="2" charset="2"/>
              <a:buNone/>
            </a:pPr>
            <a:endParaRPr lang="en-US" altLang="en-US" sz="1600" smtClean="0"/>
          </a:p>
        </p:txBody>
      </p:sp>
      <p:sp>
        <p:nvSpPr>
          <p:cNvPr id="17414" name="Rectangle 4"/>
          <p:cNvSpPr>
            <a:spLocks noChangeArrowheads="1"/>
          </p:cNvSpPr>
          <p:nvPr/>
        </p:nvSpPr>
        <p:spPr bwMode="auto">
          <a:xfrm>
            <a:off x="2590800" y="4267200"/>
            <a:ext cx="838200" cy="10668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algn="ctr" eaLnBrk="1" hangingPunct="1">
              <a:spcBef>
                <a:spcPct val="0"/>
              </a:spcBef>
              <a:buClrTx/>
              <a:buFontTx/>
              <a:buNone/>
            </a:pPr>
            <a:r>
              <a:rPr lang="en-US" altLang="en-US" sz="1400">
                <a:latin typeface="Verdana" pitchFamily="34" charset="0"/>
              </a:rPr>
              <a:t>HDD_1</a:t>
            </a:r>
          </a:p>
          <a:p>
            <a:pPr algn="ctr" eaLnBrk="1" hangingPunct="1">
              <a:spcBef>
                <a:spcPct val="0"/>
              </a:spcBef>
              <a:buClrTx/>
              <a:buFontTx/>
              <a:buNone/>
            </a:pPr>
            <a:r>
              <a:rPr lang="en-US" altLang="en-US" sz="1400">
                <a:latin typeface="Verdana" pitchFamily="34" charset="0"/>
              </a:rPr>
              <a:t>(10GB)</a:t>
            </a:r>
          </a:p>
        </p:txBody>
      </p:sp>
      <p:sp>
        <p:nvSpPr>
          <p:cNvPr id="17415" name="Rectangle 5"/>
          <p:cNvSpPr>
            <a:spLocks noChangeArrowheads="1"/>
          </p:cNvSpPr>
          <p:nvPr/>
        </p:nvSpPr>
        <p:spPr bwMode="auto">
          <a:xfrm>
            <a:off x="5715000" y="4267200"/>
            <a:ext cx="838200" cy="10668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algn="ctr" eaLnBrk="1" hangingPunct="1">
              <a:spcBef>
                <a:spcPct val="0"/>
              </a:spcBef>
              <a:buClrTx/>
              <a:buFontTx/>
              <a:buNone/>
            </a:pPr>
            <a:r>
              <a:rPr lang="en-US" altLang="en-US" sz="1400">
                <a:latin typeface="Verdana" pitchFamily="34" charset="0"/>
              </a:rPr>
              <a:t>HDD_100</a:t>
            </a:r>
          </a:p>
          <a:p>
            <a:pPr algn="ctr" eaLnBrk="1" hangingPunct="1">
              <a:spcBef>
                <a:spcPct val="0"/>
              </a:spcBef>
              <a:buClrTx/>
              <a:buFontTx/>
              <a:buNone/>
            </a:pPr>
            <a:r>
              <a:rPr lang="en-US" altLang="en-US" sz="1400">
                <a:latin typeface="Verdana" pitchFamily="34" charset="0"/>
              </a:rPr>
              <a:t>(10GB)</a:t>
            </a:r>
          </a:p>
        </p:txBody>
      </p:sp>
      <p:sp>
        <p:nvSpPr>
          <p:cNvPr id="17416" name="Line 6"/>
          <p:cNvSpPr>
            <a:spLocks noChangeShapeType="1"/>
          </p:cNvSpPr>
          <p:nvPr/>
        </p:nvSpPr>
        <p:spPr bwMode="auto">
          <a:xfrm>
            <a:off x="3962400" y="4648200"/>
            <a:ext cx="137160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7" name="Text Box 9"/>
          <p:cNvSpPr txBox="1">
            <a:spLocks noChangeArrowheads="1"/>
          </p:cNvSpPr>
          <p:nvPr/>
        </p:nvSpPr>
        <p:spPr bwMode="auto">
          <a:xfrm>
            <a:off x="2133600" y="5791200"/>
            <a:ext cx="49530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algn="ctr" eaLnBrk="1" hangingPunct="1">
              <a:buFont typeface="Wingdings" pitchFamily="2" charset="2"/>
              <a:buNone/>
            </a:pPr>
            <a:r>
              <a:rPr lang="en-US" altLang="en-US" sz="2800" b="1" i="1">
                <a:latin typeface="Verdana" pitchFamily="34" charset="0"/>
              </a:rPr>
              <a:t>Which is better?</a:t>
            </a:r>
          </a:p>
        </p:txBody>
      </p:sp>
      <p:sp>
        <p:nvSpPr>
          <p:cNvPr id="17418" name="Rectangle 4"/>
          <p:cNvSpPr>
            <a:spLocks noChangeArrowheads="1"/>
          </p:cNvSpPr>
          <p:nvPr/>
        </p:nvSpPr>
        <p:spPr bwMode="auto">
          <a:xfrm>
            <a:off x="3543300" y="1447800"/>
            <a:ext cx="2133600" cy="17526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algn="ctr" eaLnBrk="1" hangingPunct="1">
              <a:spcBef>
                <a:spcPct val="0"/>
              </a:spcBef>
              <a:buClrTx/>
              <a:buFontTx/>
              <a:buNone/>
            </a:pPr>
            <a:r>
              <a:rPr lang="en-US" altLang="en-US" sz="1600">
                <a:latin typeface="Verdana" pitchFamily="34" charset="0"/>
              </a:rPr>
              <a:t>HDD_1</a:t>
            </a:r>
          </a:p>
          <a:p>
            <a:pPr algn="ctr" eaLnBrk="1" hangingPunct="1">
              <a:spcBef>
                <a:spcPct val="0"/>
              </a:spcBef>
              <a:buClrTx/>
              <a:buFontTx/>
              <a:buNone/>
            </a:pPr>
            <a:r>
              <a:rPr lang="en-US" altLang="en-US" sz="1600">
                <a:latin typeface="Verdana" pitchFamily="34" charset="0"/>
              </a:rPr>
              <a:t>(1TB)</a:t>
            </a:r>
          </a:p>
        </p:txBody>
      </p:sp>
      <p:sp>
        <p:nvSpPr>
          <p:cNvPr id="17419" name="Text Box 9"/>
          <p:cNvSpPr txBox="1">
            <a:spLocks noChangeArrowheads="1"/>
          </p:cNvSpPr>
          <p:nvPr/>
        </p:nvSpPr>
        <p:spPr bwMode="auto">
          <a:xfrm>
            <a:off x="2124075" y="3657600"/>
            <a:ext cx="495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algn="ctr" eaLnBrk="1" hangingPunct="1">
              <a:buFont typeface="Wingdings" pitchFamily="2" charset="2"/>
              <a:buNone/>
            </a:pPr>
            <a:r>
              <a:rPr lang="en-US" altLang="en-US" sz="1800" b="1" i="1">
                <a:latin typeface="Verdana" pitchFamily="34" charset="0"/>
              </a:rPr>
              <a:t>Or</a:t>
            </a:r>
          </a:p>
        </p:txBody>
      </p:sp>
      <p:sp>
        <p:nvSpPr>
          <p:cNvPr id="17420" name="Text Box 9"/>
          <p:cNvSpPr txBox="1">
            <a:spLocks noChangeArrowheads="1"/>
          </p:cNvSpPr>
          <p:nvPr/>
        </p:nvSpPr>
        <p:spPr bwMode="auto">
          <a:xfrm>
            <a:off x="354013" y="1447800"/>
            <a:ext cx="223678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algn="ctr" eaLnBrk="1" hangingPunct="1">
              <a:buFont typeface="Wingdings" pitchFamily="2" charset="2"/>
              <a:buNone/>
            </a:pPr>
            <a:r>
              <a:rPr lang="en-US" altLang="en-US" sz="1800" b="1" i="1">
                <a:latin typeface="Verdana" pitchFamily="34" charset="0"/>
              </a:rPr>
              <a:t>1 Terabyte: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4108D17-5BFE-43BB-A6BD-4FFF7E8753FC}" type="slidenum">
              <a:rPr lang="en-US" altLang="en-US" sz="900" smtClean="0">
                <a:latin typeface="Verdana" pitchFamily="34" charset="0"/>
              </a:rPr>
              <a:pPr eaLnBrk="1" hangingPunct="1">
                <a:spcBef>
                  <a:spcPct val="0"/>
                </a:spcBef>
                <a:buClrTx/>
                <a:buFontTx/>
                <a:buNone/>
              </a:pPr>
              <a:t>31</a:t>
            </a:fld>
            <a:endParaRPr lang="en-US" altLang="en-US" sz="900" smtClean="0">
              <a:latin typeface="Verdana" pitchFamily="34" charset="0"/>
            </a:endParaRPr>
          </a:p>
        </p:txBody>
      </p:sp>
      <p:sp>
        <p:nvSpPr>
          <p:cNvPr id="18436" name="Rectangle 2"/>
          <p:cNvSpPr>
            <a:spLocks noGrp="1" noChangeArrowheads="1"/>
          </p:cNvSpPr>
          <p:nvPr>
            <p:ph type="title"/>
          </p:nvPr>
        </p:nvSpPr>
        <p:spPr/>
        <p:txBody>
          <a:bodyPr/>
          <a:lstStyle/>
          <a:p>
            <a:pPr eaLnBrk="1" hangingPunct="1"/>
            <a:r>
              <a:rPr lang="en-US" altLang="en-US" dirty="0" smtClean="0"/>
              <a:t>How can we solve the Big Data problem? </a:t>
            </a:r>
            <a:br>
              <a:rPr lang="en-US" altLang="en-US" dirty="0" smtClean="0"/>
            </a:br>
            <a:r>
              <a:rPr lang="en-US" altLang="en-US" sz="900" dirty="0" smtClean="0"/>
              <a:t>Class 3  </a:t>
            </a:r>
          </a:p>
        </p:txBody>
      </p:sp>
      <p:sp>
        <p:nvSpPr>
          <p:cNvPr id="18437" name="Rectangle 3"/>
          <p:cNvSpPr>
            <a:spLocks noGrp="1" noChangeArrowheads="1"/>
          </p:cNvSpPr>
          <p:nvPr>
            <p:ph type="body" idx="1"/>
          </p:nvPr>
        </p:nvSpPr>
        <p:spPr>
          <a:xfrm>
            <a:off x="457200" y="1143000"/>
            <a:ext cx="8229600" cy="5334000"/>
          </a:xfrm>
        </p:spPr>
        <p:txBody>
          <a:bodyPr/>
          <a:lstStyle/>
          <a:p>
            <a:pPr eaLnBrk="1" hangingPunct="1">
              <a:buFont typeface="Wingdings" pitchFamily="2" charset="2"/>
              <a:buNone/>
            </a:pPr>
            <a:endParaRPr lang="en-US" altLang="en-US" sz="1600" smtClean="0"/>
          </a:p>
          <a:p>
            <a:pPr eaLnBrk="1" hangingPunct="1">
              <a:buFont typeface="Wingdings" pitchFamily="2" charset="2"/>
              <a:buNone/>
            </a:pPr>
            <a:endParaRPr lang="en-US" altLang="en-US" sz="1600" smtClean="0"/>
          </a:p>
        </p:txBody>
      </p:sp>
      <p:sp>
        <p:nvSpPr>
          <p:cNvPr id="15366" name="Rectangle 4"/>
          <p:cNvSpPr>
            <a:spLocks noChangeArrowheads="1"/>
          </p:cNvSpPr>
          <p:nvPr/>
        </p:nvSpPr>
        <p:spPr bwMode="auto">
          <a:xfrm>
            <a:off x="2819400" y="3352800"/>
            <a:ext cx="727075" cy="817563"/>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algn="ctr" eaLnBrk="1" hangingPunct="1">
              <a:spcBef>
                <a:spcPct val="0"/>
              </a:spcBef>
              <a:buClrTx/>
              <a:buFontTx/>
              <a:buNone/>
              <a:defRPr/>
            </a:pPr>
            <a:r>
              <a:rPr lang="en-US" altLang="en-US" sz="1050" dirty="0" smtClean="0">
                <a:latin typeface="Verdana" pitchFamily="34" charset="0"/>
              </a:rPr>
              <a:t>HDD_1</a:t>
            </a:r>
          </a:p>
          <a:p>
            <a:pPr algn="ctr" eaLnBrk="1" hangingPunct="1">
              <a:spcBef>
                <a:spcPct val="0"/>
              </a:spcBef>
              <a:buClrTx/>
              <a:buFontTx/>
              <a:buNone/>
              <a:defRPr/>
            </a:pPr>
            <a:r>
              <a:rPr lang="en-US" altLang="en-US" sz="1050" dirty="0" smtClean="0">
                <a:latin typeface="Verdana" pitchFamily="34" charset="0"/>
              </a:rPr>
              <a:t>(10GB)</a:t>
            </a:r>
          </a:p>
        </p:txBody>
      </p:sp>
      <p:sp>
        <p:nvSpPr>
          <p:cNvPr id="15367" name="Rectangle 5"/>
          <p:cNvSpPr>
            <a:spLocks noChangeArrowheads="1"/>
          </p:cNvSpPr>
          <p:nvPr/>
        </p:nvSpPr>
        <p:spPr bwMode="auto">
          <a:xfrm>
            <a:off x="5151438" y="3352800"/>
            <a:ext cx="727075" cy="817563"/>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algn="ctr" eaLnBrk="1" hangingPunct="1">
              <a:spcBef>
                <a:spcPct val="0"/>
              </a:spcBef>
              <a:buClrTx/>
              <a:buFontTx/>
              <a:buNone/>
              <a:defRPr/>
            </a:pPr>
            <a:r>
              <a:rPr lang="en-US" altLang="en-US" sz="1050" dirty="0" smtClean="0">
                <a:latin typeface="Verdana" pitchFamily="34" charset="0"/>
              </a:rPr>
              <a:t>HDD_100</a:t>
            </a:r>
          </a:p>
          <a:p>
            <a:pPr algn="ctr" eaLnBrk="1" hangingPunct="1">
              <a:spcBef>
                <a:spcPct val="0"/>
              </a:spcBef>
              <a:buClrTx/>
              <a:buFontTx/>
              <a:buNone/>
              <a:defRPr/>
            </a:pPr>
            <a:r>
              <a:rPr lang="en-US" altLang="en-US" sz="1050" dirty="0" smtClean="0">
                <a:latin typeface="Verdana" pitchFamily="34" charset="0"/>
              </a:rPr>
              <a:t>(10GB)</a:t>
            </a:r>
          </a:p>
        </p:txBody>
      </p:sp>
      <p:sp>
        <p:nvSpPr>
          <p:cNvPr id="15368" name="Line 6"/>
          <p:cNvSpPr>
            <a:spLocks noChangeShapeType="1"/>
          </p:cNvSpPr>
          <p:nvPr/>
        </p:nvSpPr>
        <p:spPr bwMode="auto">
          <a:xfrm>
            <a:off x="3910013" y="3800475"/>
            <a:ext cx="100330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sz="1050"/>
          </a:p>
        </p:txBody>
      </p:sp>
      <p:sp>
        <p:nvSpPr>
          <p:cNvPr id="18441" name="Rectangle 4"/>
          <p:cNvSpPr>
            <a:spLocks noChangeArrowheads="1"/>
          </p:cNvSpPr>
          <p:nvPr/>
        </p:nvSpPr>
        <p:spPr bwMode="auto">
          <a:xfrm>
            <a:off x="3673475" y="1524000"/>
            <a:ext cx="1371600" cy="10668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algn="ctr" eaLnBrk="1" hangingPunct="1">
              <a:spcBef>
                <a:spcPct val="0"/>
              </a:spcBef>
              <a:buClrTx/>
              <a:buFontTx/>
              <a:buNone/>
            </a:pPr>
            <a:r>
              <a:rPr lang="en-US" altLang="en-US" sz="1100">
                <a:latin typeface="Verdana" pitchFamily="34" charset="0"/>
              </a:rPr>
              <a:t>HDD_1</a:t>
            </a:r>
          </a:p>
          <a:p>
            <a:pPr algn="ctr" eaLnBrk="1" hangingPunct="1">
              <a:spcBef>
                <a:spcPct val="0"/>
              </a:spcBef>
              <a:buClrTx/>
              <a:buFontTx/>
              <a:buNone/>
            </a:pPr>
            <a:r>
              <a:rPr lang="en-US" altLang="en-US" sz="1100">
                <a:latin typeface="Verdana" pitchFamily="34" charset="0"/>
              </a:rPr>
              <a:t>(1TB)</a:t>
            </a:r>
          </a:p>
        </p:txBody>
      </p:sp>
      <p:sp>
        <p:nvSpPr>
          <p:cNvPr id="18442" name="Text Box 9"/>
          <p:cNvSpPr txBox="1">
            <a:spLocks noChangeArrowheads="1"/>
          </p:cNvSpPr>
          <p:nvPr/>
        </p:nvSpPr>
        <p:spPr bwMode="auto">
          <a:xfrm>
            <a:off x="2546350" y="2895600"/>
            <a:ext cx="362585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algn="ctr" eaLnBrk="1" hangingPunct="1">
              <a:buFont typeface="Wingdings" pitchFamily="2" charset="2"/>
              <a:buNone/>
            </a:pPr>
            <a:r>
              <a:rPr lang="en-US" altLang="en-US" sz="1200" b="1" i="1">
                <a:latin typeface="Verdana" pitchFamily="34" charset="0"/>
              </a:rPr>
              <a:t>Or</a:t>
            </a:r>
          </a:p>
        </p:txBody>
      </p:sp>
      <p:sp>
        <p:nvSpPr>
          <p:cNvPr id="18443" name="Text Box 9"/>
          <p:cNvSpPr txBox="1">
            <a:spLocks noChangeArrowheads="1"/>
          </p:cNvSpPr>
          <p:nvPr/>
        </p:nvSpPr>
        <p:spPr bwMode="auto">
          <a:xfrm>
            <a:off x="354013" y="1447800"/>
            <a:ext cx="223678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algn="ctr" eaLnBrk="1" hangingPunct="1">
              <a:buFont typeface="Wingdings" pitchFamily="2" charset="2"/>
              <a:buNone/>
            </a:pPr>
            <a:r>
              <a:rPr lang="en-US" altLang="en-US" sz="1800" b="1" i="1">
                <a:latin typeface="Verdana" pitchFamily="34" charset="0"/>
              </a:rPr>
              <a:t>1 Terabyte:</a:t>
            </a:r>
          </a:p>
        </p:txBody>
      </p:sp>
      <p:sp>
        <p:nvSpPr>
          <p:cNvPr id="18444" name="Text Box 8"/>
          <p:cNvSpPr txBox="1">
            <a:spLocks noChangeArrowheads="1"/>
          </p:cNvSpPr>
          <p:nvPr/>
        </p:nvSpPr>
        <p:spPr bwMode="auto">
          <a:xfrm>
            <a:off x="228600" y="4724400"/>
            <a:ext cx="8686800" cy="177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algn="ctr" eaLnBrk="1" hangingPunct="1">
              <a:spcBef>
                <a:spcPct val="0"/>
              </a:spcBef>
              <a:buClrTx/>
              <a:buFontTx/>
              <a:buNone/>
            </a:pPr>
            <a:r>
              <a:rPr lang="en-US" altLang="en-US" sz="1400" b="1" i="1">
                <a:latin typeface="Verdana" pitchFamily="34" charset="0"/>
              </a:rPr>
              <a:t>1 TB of Data in 100 HDDs – advantage one read head per drive.</a:t>
            </a:r>
          </a:p>
          <a:p>
            <a:pPr algn="ctr" eaLnBrk="1" hangingPunct="1">
              <a:spcBef>
                <a:spcPct val="0"/>
              </a:spcBef>
              <a:buClrTx/>
              <a:buFontTx/>
              <a:buNone/>
            </a:pPr>
            <a:endParaRPr lang="en-US" altLang="en-US" sz="1400" b="1" i="1">
              <a:latin typeface="Verdana" pitchFamily="34" charset="0"/>
            </a:endParaRPr>
          </a:p>
          <a:p>
            <a:pPr algn="ctr" eaLnBrk="1" hangingPunct="1">
              <a:spcBef>
                <a:spcPct val="0"/>
              </a:spcBef>
              <a:buClrTx/>
              <a:buFontTx/>
              <a:buNone/>
            </a:pPr>
            <a:r>
              <a:rPr lang="en-US" altLang="en-US" sz="1400" b="1" i="1">
                <a:latin typeface="Verdana" pitchFamily="34" charset="0"/>
              </a:rPr>
              <a:t>But now how many computers (N) should there be?</a:t>
            </a:r>
          </a:p>
          <a:p>
            <a:pPr algn="ctr" eaLnBrk="1" hangingPunct="1">
              <a:spcBef>
                <a:spcPct val="0"/>
              </a:spcBef>
              <a:buClrTx/>
              <a:buFontTx/>
              <a:buNone/>
            </a:pPr>
            <a:r>
              <a:rPr lang="en-US" altLang="en-US" sz="1400" i="1">
                <a:latin typeface="Verdana" pitchFamily="34" charset="0"/>
              </a:rPr>
              <a:t>When N=1, reading a 1 TB drives requires 2.5 </a:t>
            </a:r>
            <a:r>
              <a:rPr lang="en-US" altLang="en-US" sz="1400" i="1" u="sng">
                <a:latin typeface="Verdana" pitchFamily="34" charset="0"/>
              </a:rPr>
              <a:t>HOURS</a:t>
            </a:r>
            <a:r>
              <a:rPr lang="en-US" altLang="en-US" sz="1400" i="1">
                <a:latin typeface="Verdana" pitchFamily="34" charset="0"/>
              </a:rPr>
              <a:t>.</a:t>
            </a:r>
          </a:p>
          <a:p>
            <a:pPr algn="ctr" eaLnBrk="1" hangingPunct="1">
              <a:spcBef>
                <a:spcPct val="0"/>
              </a:spcBef>
              <a:buClrTx/>
              <a:buFontTx/>
              <a:buNone/>
            </a:pPr>
            <a:r>
              <a:rPr lang="en-US" altLang="en-US" sz="1400" i="1">
                <a:latin typeface="Verdana" pitchFamily="34" charset="0"/>
              </a:rPr>
              <a:t>Some improvement due to multiple read heads, but is there a new bottleneck?</a:t>
            </a:r>
          </a:p>
          <a:p>
            <a:pPr algn="ctr" eaLnBrk="1" hangingPunct="1">
              <a:spcBef>
                <a:spcPct val="0"/>
              </a:spcBef>
              <a:buClrTx/>
              <a:buFontTx/>
              <a:buNone/>
            </a:pPr>
            <a:endParaRPr lang="en-US" altLang="en-US" sz="1400" i="1">
              <a:latin typeface="Verdana" pitchFamily="34" charset="0"/>
            </a:endParaRPr>
          </a:p>
          <a:p>
            <a:pPr algn="ctr" eaLnBrk="1" hangingPunct="1">
              <a:spcBef>
                <a:spcPct val="0"/>
              </a:spcBef>
              <a:buClrTx/>
              <a:buFontTx/>
              <a:buNone/>
            </a:pPr>
            <a:endParaRPr lang="en-US" altLang="en-US" sz="700" i="1">
              <a:latin typeface="Verdana" pitchFamily="34" charset="0"/>
            </a:endParaRPr>
          </a:p>
          <a:p>
            <a:pPr algn="ctr" eaLnBrk="1" hangingPunct="1">
              <a:spcBef>
                <a:spcPct val="0"/>
              </a:spcBef>
              <a:buClrTx/>
              <a:buFontTx/>
              <a:buNone/>
            </a:pPr>
            <a:r>
              <a:rPr lang="en-US" altLang="en-US" sz="1600" b="1" i="1">
                <a:latin typeface="Verdana" pitchFamily="34" charset="0"/>
              </a:rPr>
              <a:t>What should N be in order to give us appreciable speed-up on reads?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3F1CDD8-0657-4B78-9822-CDA390E4DF2C}" type="slidenum">
              <a:rPr lang="en-US" altLang="en-US" sz="900" smtClean="0">
                <a:latin typeface="Verdana" pitchFamily="34" charset="0"/>
              </a:rPr>
              <a:pPr eaLnBrk="1" hangingPunct="1">
                <a:spcBef>
                  <a:spcPct val="0"/>
                </a:spcBef>
                <a:buClrTx/>
                <a:buFontTx/>
                <a:buNone/>
              </a:pPr>
              <a:t>32</a:t>
            </a:fld>
            <a:endParaRPr lang="en-US" altLang="en-US" sz="900" smtClean="0">
              <a:latin typeface="Verdana" pitchFamily="34" charset="0"/>
            </a:endParaRPr>
          </a:p>
        </p:txBody>
      </p:sp>
      <p:sp>
        <p:nvSpPr>
          <p:cNvPr id="19460" name="tower"/>
          <p:cNvSpPr>
            <a:spLocks noEditPoints="1" noChangeArrowheads="1"/>
          </p:cNvSpPr>
          <p:nvPr/>
        </p:nvSpPr>
        <p:spPr bwMode="auto">
          <a:xfrm>
            <a:off x="1371600" y="2674938"/>
            <a:ext cx="1828800" cy="2667000"/>
          </a:xfrm>
          <a:custGeom>
            <a:avLst/>
            <a:gdLst>
              <a:gd name="T0" fmla="*/ 0 w 21600"/>
              <a:gd name="T1" fmla="*/ 2147483647 h 21600"/>
              <a:gd name="T2" fmla="*/ 2147483647 w 21600"/>
              <a:gd name="T3" fmla="*/ 0 h 21600"/>
              <a:gd name="T4" fmla="*/ 2147483647 w 21600"/>
              <a:gd name="T5" fmla="*/ 0 h 21600"/>
              <a:gd name="T6" fmla="*/ 2147483647 w 21600"/>
              <a:gd name="T7" fmla="*/ 0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w 21600"/>
              <a:gd name="T17" fmla="*/ 2147483647 h 21600"/>
              <a:gd name="T18" fmla="*/ 0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EAEAEA"/>
          </a:solidFill>
          <a:ln w="9525">
            <a:solidFill>
              <a:srgbClr val="000000"/>
            </a:solidFill>
            <a:miter lim="800000"/>
            <a:headEnd/>
            <a:tailEnd/>
          </a:ln>
        </p:spPr>
        <p:txBody>
          <a:bodyPr/>
          <a:lstStyle/>
          <a:p>
            <a:endParaRPr lang="en-US"/>
          </a:p>
        </p:txBody>
      </p:sp>
      <p:sp>
        <p:nvSpPr>
          <p:cNvPr id="19461" name="Rectangle 2"/>
          <p:cNvSpPr>
            <a:spLocks noGrp="1" noChangeArrowheads="1"/>
          </p:cNvSpPr>
          <p:nvPr>
            <p:ph type="title"/>
          </p:nvPr>
        </p:nvSpPr>
        <p:spPr/>
        <p:txBody>
          <a:bodyPr/>
          <a:lstStyle/>
          <a:p>
            <a:pPr eaLnBrk="1" hangingPunct="1"/>
            <a:r>
              <a:rPr lang="en-US" altLang="en-US" dirty="0" smtClean="0"/>
              <a:t>How can we solve the Big Data problem?</a:t>
            </a:r>
            <a:br>
              <a:rPr lang="en-US" altLang="en-US" dirty="0" smtClean="0"/>
            </a:br>
            <a:r>
              <a:rPr lang="en-US" altLang="en-US" sz="900" dirty="0" smtClean="0"/>
              <a:t>Class 3  </a:t>
            </a:r>
          </a:p>
        </p:txBody>
      </p:sp>
      <p:sp>
        <p:nvSpPr>
          <p:cNvPr id="19462" name="Rectangle 3"/>
          <p:cNvSpPr>
            <a:spLocks noGrp="1" noChangeArrowheads="1"/>
          </p:cNvSpPr>
          <p:nvPr>
            <p:ph type="body" idx="1"/>
          </p:nvPr>
        </p:nvSpPr>
        <p:spPr>
          <a:xfrm>
            <a:off x="457200" y="1143000"/>
            <a:ext cx="8229600" cy="5216525"/>
          </a:xfrm>
        </p:spPr>
        <p:txBody>
          <a:bodyPr/>
          <a:lstStyle/>
          <a:p>
            <a:pPr eaLnBrk="1" hangingPunct="1">
              <a:buFont typeface="Wingdings" pitchFamily="2" charset="2"/>
              <a:buNone/>
            </a:pPr>
            <a:endParaRPr lang="en-US" altLang="en-US" sz="1600" smtClean="0"/>
          </a:p>
          <a:p>
            <a:pPr eaLnBrk="1" hangingPunct="1">
              <a:buFont typeface="Wingdings" pitchFamily="2" charset="2"/>
              <a:buNone/>
            </a:pPr>
            <a:endParaRPr lang="en-US" altLang="en-US" sz="1600" smtClean="0"/>
          </a:p>
        </p:txBody>
      </p:sp>
      <p:sp>
        <p:nvSpPr>
          <p:cNvPr id="19463" name="Rectangle 4"/>
          <p:cNvSpPr>
            <a:spLocks noChangeArrowheads="1"/>
          </p:cNvSpPr>
          <p:nvPr/>
        </p:nvSpPr>
        <p:spPr bwMode="auto">
          <a:xfrm>
            <a:off x="1436688" y="4427538"/>
            <a:ext cx="773112" cy="982662"/>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algn="ctr" eaLnBrk="1" hangingPunct="1">
              <a:spcBef>
                <a:spcPct val="0"/>
              </a:spcBef>
              <a:buClrTx/>
              <a:buFontTx/>
              <a:buNone/>
            </a:pPr>
            <a:r>
              <a:rPr lang="en-US" altLang="en-US" sz="1100" b="1">
                <a:latin typeface="Verdana" pitchFamily="34" charset="0"/>
              </a:rPr>
              <a:t>HDD_1</a:t>
            </a:r>
          </a:p>
          <a:p>
            <a:pPr algn="ctr" eaLnBrk="1" hangingPunct="1">
              <a:spcBef>
                <a:spcPct val="0"/>
              </a:spcBef>
              <a:buClrTx/>
              <a:buFontTx/>
              <a:buNone/>
            </a:pPr>
            <a:r>
              <a:rPr lang="en-US" altLang="en-US" sz="1100" b="1">
                <a:latin typeface="Verdana" pitchFamily="34" charset="0"/>
              </a:rPr>
              <a:t>(10GB)</a:t>
            </a:r>
          </a:p>
        </p:txBody>
      </p:sp>
      <p:sp>
        <p:nvSpPr>
          <p:cNvPr id="19464" name="Line 6"/>
          <p:cNvSpPr>
            <a:spLocks noChangeShapeType="1"/>
          </p:cNvSpPr>
          <p:nvPr/>
        </p:nvSpPr>
        <p:spPr bwMode="auto">
          <a:xfrm>
            <a:off x="3505200" y="4275138"/>
            <a:ext cx="2286000" cy="1587"/>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5" name="tower"/>
          <p:cNvSpPr>
            <a:spLocks noEditPoints="1" noChangeArrowheads="1"/>
          </p:cNvSpPr>
          <p:nvPr/>
        </p:nvSpPr>
        <p:spPr bwMode="auto">
          <a:xfrm>
            <a:off x="6096000" y="2674938"/>
            <a:ext cx="1828800" cy="2667000"/>
          </a:xfrm>
          <a:custGeom>
            <a:avLst/>
            <a:gdLst>
              <a:gd name="T0" fmla="*/ 0 w 21600"/>
              <a:gd name="T1" fmla="*/ 2147483647 h 21600"/>
              <a:gd name="T2" fmla="*/ 2147483647 w 21600"/>
              <a:gd name="T3" fmla="*/ 0 h 21600"/>
              <a:gd name="T4" fmla="*/ 2147483647 w 21600"/>
              <a:gd name="T5" fmla="*/ 0 h 21600"/>
              <a:gd name="T6" fmla="*/ 2147483647 w 21600"/>
              <a:gd name="T7" fmla="*/ 0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w 21600"/>
              <a:gd name="T17" fmla="*/ 2147483647 h 21600"/>
              <a:gd name="T18" fmla="*/ 0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EAEAEA"/>
          </a:solidFill>
          <a:ln w="9525">
            <a:solidFill>
              <a:srgbClr val="000000"/>
            </a:solidFill>
            <a:miter lim="800000"/>
            <a:headEnd/>
            <a:tailEnd/>
          </a:ln>
        </p:spPr>
        <p:txBody>
          <a:bodyPr/>
          <a:lstStyle/>
          <a:p>
            <a:endParaRPr lang="en-US"/>
          </a:p>
        </p:txBody>
      </p:sp>
      <p:sp>
        <p:nvSpPr>
          <p:cNvPr id="19466" name="Rectangle 13"/>
          <p:cNvSpPr>
            <a:spLocks noChangeArrowheads="1"/>
          </p:cNvSpPr>
          <p:nvPr/>
        </p:nvSpPr>
        <p:spPr bwMode="auto">
          <a:xfrm>
            <a:off x="6161088" y="4427538"/>
            <a:ext cx="773112" cy="982662"/>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algn="ctr" eaLnBrk="1" hangingPunct="1">
              <a:spcBef>
                <a:spcPct val="0"/>
              </a:spcBef>
              <a:buClrTx/>
              <a:buFontTx/>
              <a:buNone/>
            </a:pPr>
            <a:r>
              <a:rPr lang="en-US" altLang="en-US" sz="1100" b="1">
                <a:latin typeface="Verdana" pitchFamily="34" charset="0"/>
              </a:rPr>
              <a:t>HDD_100</a:t>
            </a:r>
          </a:p>
          <a:p>
            <a:pPr algn="ctr" eaLnBrk="1" hangingPunct="1">
              <a:spcBef>
                <a:spcPct val="0"/>
              </a:spcBef>
              <a:buClrTx/>
              <a:buFontTx/>
              <a:buNone/>
            </a:pPr>
            <a:r>
              <a:rPr lang="en-US" altLang="en-US" sz="1100" b="1">
                <a:latin typeface="Verdana" pitchFamily="34" charset="0"/>
              </a:rPr>
              <a:t>(10GB)</a:t>
            </a:r>
          </a:p>
        </p:txBody>
      </p:sp>
      <p:sp>
        <p:nvSpPr>
          <p:cNvPr id="19467" name="Text Box 14"/>
          <p:cNvSpPr txBox="1">
            <a:spLocks noChangeArrowheads="1"/>
          </p:cNvSpPr>
          <p:nvPr/>
        </p:nvSpPr>
        <p:spPr bwMode="auto">
          <a:xfrm>
            <a:off x="1447800" y="3756025"/>
            <a:ext cx="1066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algn="ctr" eaLnBrk="1" hangingPunct="1">
              <a:spcBef>
                <a:spcPct val="50000"/>
              </a:spcBef>
              <a:buClrTx/>
              <a:buFontTx/>
              <a:buNone/>
            </a:pPr>
            <a:r>
              <a:rPr lang="en-US" altLang="en-US" sz="1200">
                <a:latin typeface="Verdana" pitchFamily="34" charset="0"/>
              </a:rPr>
              <a:t>Server 1</a:t>
            </a:r>
          </a:p>
        </p:txBody>
      </p:sp>
      <p:sp>
        <p:nvSpPr>
          <p:cNvPr id="19468" name="Text Box 15"/>
          <p:cNvSpPr txBox="1">
            <a:spLocks noChangeArrowheads="1"/>
          </p:cNvSpPr>
          <p:nvPr/>
        </p:nvSpPr>
        <p:spPr bwMode="auto">
          <a:xfrm>
            <a:off x="6172200" y="3757613"/>
            <a:ext cx="1066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algn="ctr" eaLnBrk="1" hangingPunct="1">
              <a:spcBef>
                <a:spcPct val="50000"/>
              </a:spcBef>
              <a:buClrTx/>
              <a:buFontTx/>
              <a:buNone/>
            </a:pPr>
            <a:r>
              <a:rPr lang="en-US" altLang="en-US" sz="1200">
                <a:latin typeface="Verdana" pitchFamily="34" charset="0"/>
              </a:rPr>
              <a:t>Server 100</a:t>
            </a:r>
          </a:p>
        </p:txBody>
      </p:sp>
      <p:sp>
        <p:nvSpPr>
          <p:cNvPr id="19469" name="Text Box 9"/>
          <p:cNvSpPr txBox="1">
            <a:spLocks noChangeArrowheads="1"/>
          </p:cNvSpPr>
          <p:nvPr/>
        </p:nvSpPr>
        <p:spPr bwMode="auto">
          <a:xfrm>
            <a:off x="354013" y="1447800"/>
            <a:ext cx="277018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algn="ctr" eaLnBrk="1" hangingPunct="1">
              <a:buFont typeface="Wingdings" pitchFamily="2" charset="2"/>
              <a:buNone/>
            </a:pPr>
            <a:r>
              <a:rPr lang="en-US" altLang="en-US" sz="1800" b="1" i="1">
                <a:latin typeface="Verdana" pitchFamily="34" charset="0"/>
              </a:rPr>
              <a:t>What if N = 100?</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270C3078-D2DF-44FA-AD88-968E05AF0C3C}" type="slidenum">
              <a:rPr lang="en-US" altLang="en-US" sz="900" smtClean="0">
                <a:latin typeface="Verdana" pitchFamily="34" charset="0"/>
              </a:rPr>
              <a:pPr eaLnBrk="1" hangingPunct="1">
                <a:spcBef>
                  <a:spcPct val="0"/>
                </a:spcBef>
                <a:buClrTx/>
                <a:buFontTx/>
                <a:buNone/>
              </a:pPr>
              <a:t>33</a:t>
            </a:fld>
            <a:endParaRPr lang="en-US" altLang="en-US" sz="900" smtClean="0">
              <a:latin typeface="Verdana" pitchFamily="34" charset="0"/>
            </a:endParaRPr>
          </a:p>
        </p:txBody>
      </p:sp>
      <p:sp>
        <p:nvSpPr>
          <p:cNvPr id="20484" name="tower"/>
          <p:cNvSpPr>
            <a:spLocks noEditPoints="1" noChangeArrowheads="1"/>
          </p:cNvSpPr>
          <p:nvPr/>
        </p:nvSpPr>
        <p:spPr bwMode="auto">
          <a:xfrm>
            <a:off x="1371600" y="1219200"/>
            <a:ext cx="1828800" cy="2667000"/>
          </a:xfrm>
          <a:custGeom>
            <a:avLst/>
            <a:gdLst>
              <a:gd name="T0" fmla="*/ 0 w 21600"/>
              <a:gd name="T1" fmla="*/ 2147483647 h 21600"/>
              <a:gd name="T2" fmla="*/ 2147483647 w 21600"/>
              <a:gd name="T3" fmla="*/ 0 h 21600"/>
              <a:gd name="T4" fmla="*/ 2147483647 w 21600"/>
              <a:gd name="T5" fmla="*/ 0 h 21600"/>
              <a:gd name="T6" fmla="*/ 2147483647 w 21600"/>
              <a:gd name="T7" fmla="*/ 0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w 21600"/>
              <a:gd name="T17" fmla="*/ 2147483647 h 21600"/>
              <a:gd name="T18" fmla="*/ 0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EAEAEA"/>
          </a:solidFill>
          <a:ln w="9525">
            <a:solidFill>
              <a:srgbClr val="000000"/>
            </a:solidFill>
            <a:miter lim="800000"/>
            <a:headEnd/>
            <a:tailEnd/>
          </a:ln>
        </p:spPr>
        <p:txBody>
          <a:bodyPr/>
          <a:lstStyle/>
          <a:p>
            <a:endParaRPr lang="en-US"/>
          </a:p>
        </p:txBody>
      </p:sp>
      <p:sp>
        <p:nvSpPr>
          <p:cNvPr id="20485" name="Rectangle 2"/>
          <p:cNvSpPr>
            <a:spLocks noGrp="1" noChangeArrowheads="1"/>
          </p:cNvSpPr>
          <p:nvPr>
            <p:ph type="title"/>
          </p:nvPr>
        </p:nvSpPr>
        <p:spPr/>
        <p:txBody>
          <a:bodyPr/>
          <a:lstStyle/>
          <a:p>
            <a:pPr eaLnBrk="1" hangingPunct="1"/>
            <a:r>
              <a:rPr lang="en-US" altLang="en-US" dirty="0" smtClean="0"/>
              <a:t>How can we solve the Big Data problem?</a:t>
            </a:r>
            <a:br>
              <a:rPr lang="en-US" altLang="en-US" dirty="0" smtClean="0"/>
            </a:br>
            <a:r>
              <a:rPr lang="en-US" altLang="en-US" sz="900" dirty="0" smtClean="0"/>
              <a:t>Class 3  </a:t>
            </a:r>
          </a:p>
        </p:txBody>
      </p:sp>
      <p:sp>
        <p:nvSpPr>
          <p:cNvPr id="20486" name="Rectangle 3"/>
          <p:cNvSpPr>
            <a:spLocks noGrp="1" noChangeArrowheads="1"/>
          </p:cNvSpPr>
          <p:nvPr>
            <p:ph type="body" idx="1"/>
          </p:nvPr>
        </p:nvSpPr>
        <p:spPr>
          <a:xfrm>
            <a:off x="457200" y="1143000"/>
            <a:ext cx="8229600" cy="5216525"/>
          </a:xfrm>
        </p:spPr>
        <p:txBody>
          <a:bodyPr/>
          <a:lstStyle/>
          <a:p>
            <a:pPr eaLnBrk="1" hangingPunct="1">
              <a:buFont typeface="Wingdings" pitchFamily="2" charset="2"/>
              <a:buNone/>
            </a:pPr>
            <a:endParaRPr lang="en-US" altLang="en-US" sz="1600" smtClean="0"/>
          </a:p>
          <a:p>
            <a:pPr eaLnBrk="1" hangingPunct="1">
              <a:buFont typeface="Wingdings" pitchFamily="2" charset="2"/>
              <a:buNone/>
            </a:pPr>
            <a:endParaRPr lang="en-US" altLang="en-US" sz="1600" smtClean="0"/>
          </a:p>
        </p:txBody>
      </p:sp>
      <p:sp>
        <p:nvSpPr>
          <p:cNvPr id="20487" name="Rectangle 4"/>
          <p:cNvSpPr>
            <a:spLocks noChangeArrowheads="1"/>
          </p:cNvSpPr>
          <p:nvPr/>
        </p:nvSpPr>
        <p:spPr bwMode="auto">
          <a:xfrm>
            <a:off x="1436688" y="2971800"/>
            <a:ext cx="773112" cy="982663"/>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algn="ctr" eaLnBrk="1" hangingPunct="1">
              <a:spcBef>
                <a:spcPct val="0"/>
              </a:spcBef>
              <a:buClrTx/>
              <a:buFontTx/>
              <a:buNone/>
            </a:pPr>
            <a:r>
              <a:rPr lang="en-US" altLang="en-US" sz="1100" b="1">
                <a:latin typeface="Verdana" pitchFamily="34" charset="0"/>
              </a:rPr>
              <a:t>HDD_1</a:t>
            </a:r>
          </a:p>
          <a:p>
            <a:pPr algn="ctr" eaLnBrk="1" hangingPunct="1">
              <a:spcBef>
                <a:spcPct val="0"/>
              </a:spcBef>
              <a:buClrTx/>
              <a:buFontTx/>
              <a:buNone/>
            </a:pPr>
            <a:r>
              <a:rPr lang="en-US" altLang="en-US" sz="1100" b="1">
                <a:latin typeface="Verdana" pitchFamily="34" charset="0"/>
              </a:rPr>
              <a:t>(10GB)</a:t>
            </a:r>
          </a:p>
        </p:txBody>
      </p:sp>
      <p:sp>
        <p:nvSpPr>
          <p:cNvPr id="20488" name="Line 6"/>
          <p:cNvSpPr>
            <a:spLocks noChangeShapeType="1"/>
          </p:cNvSpPr>
          <p:nvPr/>
        </p:nvSpPr>
        <p:spPr bwMode="auto">
          <a:xfrm>
            <a:off x="3505200" y="2819400"/>
            <a:ext cx="2286000" cy="1588"/>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9" name="AutoShape 7"/>
          <p:cNvSpPr>
            <a:spLocks/>
          </p:cNvSpPr>
          <p:nvPr/>
        </p:nvSpPr>
        <p:spPr bwMode="auto">
          <a:xfrm rot="-5400000">
            <a:off x="4495800" y="533400"/>
            <a:ext cx="228600" cy="7239000"/>
          </a:xfrm>
          <a:prstGeom prst="leftBrace">
            <a:avLst>
              <a:gd name="adj1" fmla="val 263889"/>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endParaRPr lang="en-US" altLang="en-US" sz="1400">
              <a:latin typeface="Verdana" pitchFamily="34" charset="0"/>
            </a:endParaRPr>
          </a:p>
        </p:txBody>
      </p:sp>
      <p:sp>
        <p:nvSpPr>
          <p:cNvPr id="20490" name="Text Box 8"/>
          <p:cNvSpPr txBox="1">
            <a:spLocks noChangeArrowheads="1"/>
          </p:cNvSpPr>
          <p:nvPr/>
        </p:nvSpPr>
        <p:spPr bwMode="auto">
          <a:xfrm>
            <a:off x="457200" y="4343400"/>
            <a:ext cx="8229600"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1400">
                <a:latin typeface="Verdana" pitchFamily="34" charset="0"/>
              </a:rPr>
              <a:t>Given: 10 GB per drive = 10,000,000,000 bytes per drive</a:t>
            </a:r>
          </a:p>
          <a:p>
            <a:pPr eaLnBrk="1" hangingPunct="1">
              <a:spcBef>
                <a:spcPct val="0"/>
              </a:spcBef>
              <a:buClrTx/>
              <a:buFontTx/>
              <a:buNone/>
            </a:pPr>
            <a:r>
              <a:rPr lang="en-US" altLang="en-US" sz="1400">
                <a:latin typeface="Verdana" pitchFamily="34" charset="0"/>
              </a:rPr>
              <a:t>          100 drives @ 10GB/drive = 1 TB</a:t>
            </a:r>
          </a:p>
          <a:p>
            <a:pPr eaLnBrk="1" hangingPunct="1">
              <a:spcBef>
                <a:spcPct val="0"/>
              </a:spcBef>
              <a:buClrTx/>
              <a:buFontTx/>
              <a:buNone/>
            </a:pPr>
            <a:r>
              <a:rPr lang="en-US" altLang="en-US" sz="1400">
                <a:latin typeface="Verdana" pitchFamily="34" charset="0"/>
              </a:rPr>
              <a:t>          Read rate is 100 MB/second</a:t>
            </a:r>
          </a:p>
          <a:p>
            <a:pPr eaLnBrk="1" hangingPunct="1">
              <a:spcBef>
                <a:spcPct val="0"/>
              </a:spcBef>
              <a:buClrTx/>
              <a:buFontTx/>
              <a:buNone/>
            </a:pPr>
            <a:endParaRPr lang="en-US" altLang="en-US" sz="900">
              <a:latin typeface="Verdana" pitchFamily="34" charset="0"/>
            </a:endParaRPr>
          </a:p>
          <a:p>
            <a:pPr eaLnBrk="1" hangingPunct="1">
              <a:spcBef>
                <a:spcPct val="0"/>
              </a:spcBef>
              <a:buClrTx/>
              <a:buFontTx/>
              <a:buNone/>
            </a:pPr>
            <a:r>
              <a:rPr lang="en-US" altLang="en-US" sz="1400">
                <a:latin typeface="Verdana" pitchFamily="34" charset="0"/>
              </a:rPr>
              <a:t>Full 1 TB of data can be read in 100 seconds : </a:t>
            </a:r>
          </a:p>
          <a:p>
            <a:pPr lvl="1" eaLnBrk="1" hangingPunct="1">
              <a:spcBef>
                <a:spcPct val="0"/>
              </a:spcBef>
              <a:buClrTx/>
              <a:buFontTx/>
              <a:buNone/>
            </a:pPr>
            <a:r>
              <a:rPr lang="en-US" altLang="en-US" sz="1200">
                <a:latin typeface="Verdana" pitchFamily="34" charset="0"/>
              </a:rPr>
              <a:t>10 GB / 100 MB per second = 10,000,000,000 / 100,000,000 = 100 seconds to read one drive.</a:t>
            </a:r>
          </a:p>
          <a:p>
            <a:pPr lvl="1" eaLnBrk="1" hangingPunct="1">
              <a:spcBef>
                <a:spcPct val="0"/>
              </a:spcBef>
              <a:buClrTx/>
              <a:buFontTx/>
              <a:buNone/>
            </a:pPr>
            <a:r>
              <a:rPr lang="en-US" altLang="en-US" sz="1200">
                <a:latin typeface="Verdana" pitchFamily="34" charset="0"/>
              </a:rPr>
              <a:t>We read all 100 drives in parallel, and the computers can process the data read in parallel.</a:t>
            </a:r>
          </a:p>
          <a:p>
            <a:pPr lvl="1" eaLnBrk="1" hangingPunct="1">
              <a:spcBef>
                <a:spcPct val="0"/>
              </a:spcBef>
              <a:buClrTx/>
              <a:buFontTx/>
              <a:buNone/>
            </a:pPr>
            <a:endParaRPr lang="en-US" altLang="en-US" sz="1200">
              <a:latin typeface="Verdana" pitchFamily="34" charset="0"/>
            </a:endParaRPr>
          </a:p>
          <a:p>
            <a:pPr lvl="1" eaLnBrk="1" hangingPunct="1">
              <a:spcBef>
                <a:spcPct val="0"/>
              </a:spcBef>
              <a:buClrTx/>
              <a:buFontTx/>
              <a:buNone/>
            </a:pPr>
            <a:endParaRPr lang="en-US" altLang="en-US" sz="800">
              <a:latin typeface="Verdana" pitchFamily="34" charset="0"/>
            </a:endParaRPr>
          </a:p>
          <a:p>
            <a:pPr algn="ctr" eaLnBrk="1" hangingPunct="1">
              <a:spcBef>
                <a:spcPct val="0"/>
              </a:spcBef>
              <a:buClrTx/>
              <a:buFontTx/>
              <a:buNone/>
            </a:pPr>
            <a:r>
              <a:rPr lang="en-US" altLang="en-US" sz="1600" b="1">
                <a:latin typeface="Verdana" pitchFamily="34" charset="0"/>
              </a:rPr>
              <a:t>This is how we can read 1TB in 100 seconds, instead of 2.5 hours.</a:t>
            </a:r>
            <a:endParaRPr lang="en-US" altLang="en-US" sz="1800" b="1" i="1">
              <a:latin typeface="Verdana" pitchFamily="34" charset="0"/>
            </a:endParaRPr>
          </a:p>
        </p:txBody>
      </p:sp>
      <p:sp>
        <p:nvSpPr>
          <p:cNvPr id="20491" name="tower"/>
          <p:cNvSpPr>
            <a:spLocks noEditPoints="1" noChangeArrowheads="1"/>
          </p:cNvSpPr>
          <p:nvPr/>
        </p:nvSpPr>
        <p:spPr bwMode="auto">
          <a:xfrm>
            <a:off x="6096000" y="1219200"/>
            <a:ext cx="1828800" cy="2667000"/>
          </a:xfrm>
          <a:custGeom>
            <a:avLst/>
            <a:gdLst>
              <a:gd name="T0" fmla="*/ 0 w 21600"/>
              <a:gd name="T1" fmla="*/ 2147483647 h 21600"/>
              <a:gd name="T2" fmla="*/ 2147483647 w 21600"/>
              <a:gd name="T3" fmla="*/ 0 h 21600"/>
              <a:gd name="T4" fmla="*/ 2147483647 w 21600"/>
              <a:gd name="T5" fmla="*/ 0 h 21600"/>
              <a:gd name="T6" fmla="*/ 2147483647 w 21600"/>
              <a:gd name="T7" fmla="*/ 0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w 21600"/>
              <a:gd name="T17" fmla="*/ 2147483647 h 21600"/>
              <a:gd name="T18" fmla="*/ 0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EAEAEA"/>
          </a:solidFill>
          <a:ln w="9525">
            <a:solidFill>
              <a:srgbClr val="000000"/>
            </a:solidFill>
            <a:miter lim="800000"/>
            <a:headEnd/>
            <a:tailEnd/>
          </a:ln>
        </p:spPr>
        <p:txBody>
          <a:bodyPr/>
          <a:lstStyle/>
          <a:p>
            <a:endParaRPr lang="en-US"/>
          </a:p>
        </p:txBody>
      </p:sp>
      <p:sp>
        <p:nvSpPr>
          <p:cNvPr id="20492" name="Rectangle 13"/>
          <p:cNvSpPr>
            <a:spLocks noChangeArrowheads="1"/>
          </p:cNvSpPr>
          <p:nvPr/>
        </p:nvSpPr>
        <p:spPr bwMode="auto">
          <a:xfrm>
            <a:off x="6161088" y="2971800"/>
            <a:ext cx="773112" cy="982663"/>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algn="ctr" eaLnBrk="1" hangingPunct="1">
              <a:spcBef>
                <a:spcPct val="0"/>
              </a:spcBef>
              <a:buClrTx/>
              <a:buFontTx/>
              <a:buNone/>
            </a:pPr>
            <a:r>
              <a:rPr lang="en-US" altLang="en-US" sz="1100" b="1">
                <a:latin typeface="Verdana" pitchFamily="34" charset="0"/>
              </a:rPr>
              <a:t>HDD_100</a:t>
            </a:r>
          </a:p>
          <a:p>
            <a:pPr algn="ctr" eaLnBrk="1" hangingPunct="1">
              <a:spcBef>
                <a:spcPct val="0"/>
              </a:spcBef>
              <a:buClrTx/>
              <a:buFontTx/>
              <a:buNone/>
            </a:pPr>
            <a:r>
              <a:rPr lang="en-US" altLang="en-US" sz="1100" b="1">
                <a:latin typeface="Verdana" pitchFamily="34" charset="0"/>
              </a:rPr>
              <a:t>(10GB)</a:t>
            </a:r>
          </a:p>
        </p:txBody>
      </p:sp>
      <p:sp>
        <p:nvSpPr>
          <p:cNvPr id="20493" name="Text Box 14"/>
          <p:cNvSpPr txBox="1">
            <a:spLocks noChangeArrowheads="1"/>
          </p:cNvSpPr>
          <p:nvPr/>
        </p:nvSpPr>
        <p:spPr bwMode="auto">
          <a:xfrm>
            <a:off x="1447800" y="2300288"/>
            <a:ext cx="1066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algn="ctr" eaLnBrk="1" hangingPunct="1">
              <a:spcBef>
                <a:spcPct val="50000"/>
              </a:spcBef>
              <a:buClrTx/>
              <a:buFontTx/>
              <a:buNone/>
            </a:pPr>
            <a:r>
              <a:rPr lang="en-US" altLang="en-US" sz="1200">
                <a:latin typeface="Verdana" pitchFamily="34" charset="0"/>
              </a:rPr>
              <a:t>Server 1</a:t>
            </a:r>
          </a:p>
        </p:txBody>
      </p:sp>
      <p:sp>
        <p:nvSpPr>
          <p:cNvPr id="20494" name="Text Box 15"/>
          <p:cNvSpPr txBox="1">
            <a:spLocks noChangeArrowheads="1"/>
          </p:cNvSpPr>
          <p:nvPr/>
        </p:nvSpPr>
        <p:spPr bwMode="auto">
          <a:xfrm>
            <a:off x="6172200" y="2301875"/>
            <a:ext cx="1066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algn="ctr" eaLnBrk="1" hangingPunct="1">
              <a:spcBef>
                <a:spcPct val="50000"/>
              </a:spcBef>
              <a:buClrTx/>
              <a:buFontTx/>
              <a:buNone/>
            </a:pPr>
            <a:r>
              <a:rPr lang="en-US" altLang="en-US" sz="1200">
                <a:latin typeface="Verdana" pitchFamily="34" charset="0"/>
              </a:rPr>
              <a:t>Server 100</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C033E709-0716-45C6-956D-90E0456AFB25}" type="slidenum">
              <a:rPr lang="en-US" altLang="en-US" sz="900" smtClean="0">
                <a:latin typeface="Verdana" pitchFamily="34" charset="0"/>
              </a:rPr>
              <a:pPr eaLnBrk="1" hangingPunct="1">
                <a:spcBef>
                  <a:spcPct val="0"/>
                </a:spcBef>
                <a:buClrTx/>
                <a:buFontTx/>
                <a:buNone/>
              </a:pPr>
              <a:t>34</a:t>
            </a:fld>
            <a:endParaRPr lang="en-US" altLang="en-US" sz="900" smtClean="0">
              <a:latin typeface="Verdana" pitchFamily="34" charset="0"/>
            </a:endParaRPr>
          </a:p>
        </p:txBody>
      </p:sp>
      <p:sp>
        <p:nvSpPr>
          <p:cNvPr id="21508" name="tower"/>
          <p:cNvSpPr>
            <a:spLocks noEditPoints="1" noChangeArrowheads="1"/>
          </p:cNvSpPr>
          <p:nvPr/>
        </p:nvSpPr>
        <p:spPr bwMode="auto">
          <a:xfrm>
            <a:off x="1371600" y="1577975"/>
            <a:ext cx="1828800" cy="2667000"/>
          </a:xfrm>
          <a:custGeom>
            <a:avLst/>
            <a:gdLst>
              <a:gd name="T0" fmla="*/ 0 w 21600"/>
              <a:gd name="T1" fmla="*/ 2147483647 h 21600"/>
              <a:gd name="T2" fmla="*/ 2147483647 w 21600"/>
              <a:gd name="T3" fmla="*/ 0 h 21600"/>
              <a:gd name="T4" fmla="*/ 2147483647 w 21600"/>
              <a:gd name="T5" fmla="*/ 0 h 21600"/>
              <a:gd name="T6" fmla="*/ 2147483647 w 21600"/>
              <a:gd name="T7" fmla="*/ 0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w 21600"/>
              <a:gd name="T17" fmla="*/ 2147483647 h 21600"/>
              <a:gd name="T18" fmla="*/ 0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EAEAEA"/>
          </a:solidFill>
          <a:ln w="9525">
            <a:solidFill>
              <a:srgbClr val="000000"/>
            </a:solidFill>
            <a:miter lim="800000"/>
            <a:headEnd/>
            <a:tailEnd/>
          </a:ln>
        </p:spPr>
        <p:txBody>
          <a:bodyPr/>
          <a:lstStyle/>
          <a:p>
            <a:endParaRPr lang="en-US"/>
          </a:p>
        </p:txBody>
      </p:sp>
      <p:sp>
        <p:nvSpPr>
          <p:cNvPr id="21509" name="Rectangle 2"/>
          <p:cNvSpPr>
            <a:spLocks noGrp="1" noChangeArrowheads="1"/>
          </p:cNvSpPr>
          <p:nvPr>
            <p:ph type="title"/>
          </p:nvPr>
        </p:nvSpPr>
        <p:spPr/>
        <p:txBody>
          <a:bodyPr/>
          <a:lstStyle/>
          <a:p>
            <a:pPr eaLnBrk="1" hangingPunct="1"/>
            <a:r>
              <a:rPr lang="en-US" altLang="en-US" dirty="0" smtClean="0"/>
              <a:t>How can we solve the Big Data problem?</a:t>
            </a:r>
            <a:br>
              <a:rPr lang="en-US" altLang="en-US" dirty="0" smtClean="0"/>
            </a:br>
            <a:r>
              <a:rPr lang="en-US" altLang="en-US" sz="900" dirty="0" smtClean="0"/>
              <a:t>Class 3  </a:t>
            </a:r>
          </a:p>
        </p:txBody>
      </p:sp>
      <p:sp>
        <p:nvSpPr>
          <p:cNvPr id="21510" name="Rectangle 3"/>
          <p:cNvSpPr>
            <a:spLocks noGrp="1" noChangeArrowheads="1"/>
          </p:cNvSpPr>
          <p:nvPr>
            <p:ph type="body" idx="1"/>
          </p:nvPr>
        </p:nvSpPr>
        <p:spPr>
          <a:xfrm>
            <a:off x="457200" y="1143000"/>
            <a:ext cx="8229600" cy="5216525"/>
          </a:xfrm>
        </p:spPr>
        <p:txBody>
          <a:bodyPr/>
          <a:lstStyle/>
          <a:p>
            <a:pPr eaLnBrk="1" hangingPunct="1">
              <a:buFont typeface="Wingdings" pitchFamily="2" charset="2"/>
              <a:buNone/>
            </a:pPr>
            <a:endParaRPr lang="en-US" altLang="en-US" sz="1600" smtClean="0"/>
          </a:p>
          <a:p>
            <a:pPr eaLnBrk="1" hangingPunct="1">
              <a:buFont typeface="Wingdings" pitchFamily="2" charset="2"/>
              <a:buNone/>
            </a:pPr>
            <a:endParaRPr lang="en-US" altLang="en-US" sz="1600" smtClean="0"/>
          </a:p>
        </p:txBody>
      </p:sp>
      <p:sp>
        <p:nvSpPr>
          <p:cNvPr id="21511" name="Rectangle 4"/>
          <p:cNvSpPr>
            <a:spLocks noChangeArrowheads="1"/>
          </p:cNvSpPr>
          <p:nvPr/>
        </p:nvSpPr>
        <p:spPr bwMode="auto">
          <a:xfrm>
            <a:off x="1436688" y="3330575"/>
            <a:ext cx="773112" cy="982663"/>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algn="ctr" eaLnBrk="1" hangingPunct="1">
              <a:spcBef>
                <a:spcPct val="0"/>
              </a:spcBef>
              <a:buClrTx/>
              <a:buFontTx/>
              <a:buNone/>
            </a:pPr>
            <a:r>
              <a:rPr lang="en-US" altLang="en-US" sz="1100" b="1">
                <a:latin typeface="Verdana" pitchFamily="34" charset="0"/>
              </a:rPr>
              <a:t>HDD_1</a:t>
            </a:r>
          </a:p>
          <a:p>
            <a:pPr algn="ctr" eaLnBrk="1" hangingPunct="1">
              <a:spcBef>
                <a:spcPct val="0"/>
              </a:spcBef>
              <a:buClrTx/>
              <a:buFontTx/>
              <a:buNone/>
            </a:pPr>
            <a:r>
              <a:rPr lang="en-US" altLang="en-US" sz="1100" b="1">
                <a:latin typeface="Verdana" pitchFamily="34" charset="0"/>
              </a:rPr>
              <a:t>(10GB)</a:t>
            </a:r>
          </a:p>
        </p:txBody>
      </p:sp>
      <p:sp>
        <p:nvSpPr>
          <p:cNvPr id="21512" name="Line 6"/>
          <p:cNvSpPr>
            <a:spLocks noChangeShapeType="1"/>
          </p:cNvSpPr>
          <p:nvPr/>
        </p:nvSpPr>
        <p:spPr bwMode="auto">
          <a:xfrm>
            <a:off x="3505200" y="3178175"/>
            <a:ext cx="2286000" cy="1588"/>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3" name="AutoShape 7"/>
          <p:cNvSpPr>
            <a:spLocks/>
          </p:cNvSpPr>
          <p:nvPr/>
        </p:nvSpPr>
        <p:spPr bwMode="auto">
          <a:xfrm rot="-5400000">
            <a:off x="4495800" y="892175"/>
            <a:ext cx="228600" cy="7239000"/>
          </a:xfrm>
          <a:prstGeom prst="leftBrace">
            <a:avLst>
              <a:gd name="adj1" fmla="val 263889"/>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endParaRPr lang="en-US" altLang="en-US" sz="1400">
              <a:latin typeface="Verdana" pitchFamily="34" charset="0"/>
            </a:endParaRPr>
          </a:p>
        </p:txBody>
      </p:sp>
      <p:sp>
        <p:nvSpPr>
          <p:cNvPr id="21514" name="Text Box 8"/>
          <p:cNvSpPr txBox="1">
            <a:spLocks noChangeArrowheads="1"/>
          </p:cNvSpPr>
          <p:nvPr/>
        </p:nvSpPr>
        <p:spPr bwMode="auto">
          <a:xfrm>
            <a:off x="457200" y="4702175"/>
            <a:ext cx="8229600" cy="166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lvl="1" eaLnBrk="1" hangingPunct="1">
              <a:spcBef>
                <a:spcPct val="0"/>
              </a:spcBef>
              <a:buClrTx/>
              <a:buFontTx/>
              <a:buNone/>
            </a:pPr>
            <a:endParaRPr lang="en-US" altLang="en-US" sz="800">
              <a:latin typeface="Verdana" pitchFamily="34" charset="0"/>
            </a:endParaRPr>
          </a:p>
          <a:p>
            <a:pPr algn="ctr" eaLnBrk="1" hangingPunct="1">
              <a:spcBef>
                <a:spcPct val="0"/>
              </a:spcBef>
              <a:buClrTx/>
              <a:buFontTx/>
              <a:buNone/>
            </a:pPr>
            <a:r>
              <a:rPr lang="en-US" altLang="en-US" sz="1600" b="1">
                <a:latin typeface="Verdana" pitchFamily="34" charset="0"/>
              </a:rPr>
              <a:t>This is the architecture in which Hadoop shines because not only is the data read in parallel, it is processed in parallel as well</a:t>
            </a:r>
            <a:r>
              <a:rPr lang="en-US" altLang="en-US" sz="1400" b="1">
                <a:latin typeface="Verdana" pitchFamily="34" charset="0"/>
              </a:rPr>
              <a:t>.</a:t>
            </a:r>
          </a:p>
          <a:p>
            <a:pPr algn="ctr" eaLnBrk="1" hangingPunct="1">
              <a:spcBef>
                <a:spcPct val="0"/>
              </a:spcBef>
              <a:buClrTx/>
              <a:buFontTx/>
              <a:buNone/>
            </a:pPr>
            <a:endParaRPr lang="en-US" altLang="en-US" sz="1400" b="1" i="1">
              <a:latin typeface="Verdana" pitchFamily="34" charset="0"/>
            </a:endParaRPr>
          </a:p>
          <a:p>
            <a:pPr eaLnBrk="1" hangingPunct="1">
              <a:spcBef>
                <a:spcPct val="0"/>
              </a:spcBef>
              <a:buClrTx/>
              <a:buFontTx/>
              <a:buNone/>
            </a:pPr>
            <a:r>
              <a:rPr lang="en-US" altLang="en-US" sz="1200" b="1" i="1">
                <a:latin typeface="Verdana" pitchFamily="34" charset="0"/>
              </a:rPr>
              <a:t>- In practice, you will find multiple drives installed in one server, sometimes as many as twenty-four. </a:t>
            </a:r>
          </a:p>
          <a:p>
            <a:pPr eaLnBrk="1" hangingPunct="1">
              <a:spcBef>
                <a:spcPct val="0"/>
              </a:spcBef>
              <a:buClrTx/>
              <a:buFontTx/>
              <a:buNone/>
            </a:pPr>
            <a:endParaRPr lang="en-US" altLang="en-US" sz="1200" b="1" i="1">
              <a:latin typeface="Verdana" pitchFamily="34" charset="0"/>
            </a:endParaRPr>
          </a:p>
          <a:p>
            <a:pPr eaLnBrk="1" hangingPunct="1">
              <a:spcBef>
                <a:spcPct val="0"/>
              </a:spcBef>
              <a:buClrTx/>
              <a:buFontTx/>
              <a:buNone/>
            </a:pPr>
            <a:r>
              <a:rPr lang="en-US" altLang="en-US" sz="1200" b="1" i="1">
                <a:latin typeface="Verdana" pitchFamily="34" charset="0"/>
              </a:rPr>
              <a:t>- The key is to match the speed of the drives to the processing power of the server.</a:t>
            </a:r>
            <a:endParaRPr lang="en-US" altLang="en-US" sz="1600" b="1" i="1">
              <a:latin typeface="Verdana" pitchFamily="34" charset="0"/>
            </a:endParaRPr>
          </a:p>
        </p:txBody>
      </p:sp>
      <p:sp>
        <p:nvSpPr>
          <p:cNvPr id="21515" name="tower"/>
          <p:cNvSpPr>
            <a:spLocks noEditPoints="1" noChangeArrowheads="1"/>
          </p:cNvSpPr>
          <p:nvPr/>
        </p:nvSpPr>
        <p:spPr bwMode="auto">
          <a:xfrm>
            <a:off x="6096000" y="1577975"/>
            <a:ext cx="1828800" cy="2667000"/>
          </a:xfrm>
          <a:custGeom>
            <a:avLst/>
            <a:gdLst>
              <a:gd name="T0" fmla="*/ 0 w 21600"/>
              <a:gd name="T1" fmla="*/ 2147483647 h 21600"/>
              <a:gd name="T2" fmla="*/ 2147483647 w 21600"/>
              <a:gd name="T3" fmla="*/ 0 h 21600"/>
              <a:gd name="T4" fmla="*/ 2147483647 w 21600"/>
              <a:gd name="T5" fmla="*/ 0 h 21600"/>
              <a:gd name="T6" fmla="*/ 2147483647 w 21600"/>
              <a:gd name="T7" fmla="*/ 0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w 21600"/>
              <a:gd name="T17" fmla="*/ 2147483647 h 21600"/>
              <a:gd name="T18" fmla="*/ 0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EAEAEA"/>
          </a:solidFill>
          <a:ln w="9525">
            <a:solidFill>
              <a:srgbClr val="000000"/>
            </a:solidFill>
            <a:miter lim="800000"/>
            <a:headEnd/>
            <a:tailEnd/>
          </a:ln>
        </p:spPr>
        <p:txBody>
          <a:bodyPr/>
          <a:lstStyle/>
          <a:p>
            <a:endParaRPr lang="en-US"/>
          </a:p>
        </p:txBody>
      </p:sp>
      <p:sp>
        <p:nvSpPr>
          <p:cNvPr id="21516" name="Rectangle 13"/>
          <p:cNvSpPr>
            <a:spLocks noChangeArrowheads="1"/>
          </p:cNvSpPr>
          <p:nvPr/>
        </p:nvSpPr>
        <p:spPr bwMode="auto">
          <a:xfrm>
            <a:off x="6161088" y="3330575"/>
            <a:ext cx="773112" cy="982663"/>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algn="ctr" eaLnBrk="1" hangingPunct="1">
              <a:spcBef>
                <a:spcPct val="0"/>
              </a:spcBef>
              <a:buClrTx/>
              <a:buFontTx/>
              <a:buNone/>
            </a:pPr>
            <a:r>
              <a:rPr lang="en-US" altLang="en-US" sz="1100" b="1">
                <a:latin typeface="Verdana" pitchFamily="34" charset="0"/>
              </a:rPr>
              <a:t>HDD_100</a:t>
            </a:r>
          </a:p>
          <a:p>
            <a:pPr algn="ctr" eaLnBrk="1" hangingPunct="1">
              <a:spcBef>
                <a:spcPct val="0"/>
              </a:spcBef>
              <a:buClrTx/>
              <a:buFontTx/>
              <a:buNone/>
            </a:pPr>
            <a:r>
              <a:rPr lang="en-US" altLang="en-US" sz="1100" b="1">
                <a:latin typeface="Verdana" pitchFamily="34" charset="0"/>
              </a:rPr>
              <a:t>(10GB)</a:t>
            </a:r>
          </a:p>
        </p:txBody>
      </p:sp>
      <p:sp>
        <p:nvSpPr>
          <p:cNvPr id="21517" name="Text Box 14"/>
          <p:cNvSpPr txBox="1">
            <a:spLocks noChangeArrowheads="1"/>
          </p:cNvSpPr>
          <p:nvPr/>
        </p:nvSpPr>
        <p:spPr bwMode="auto">
          <a:xfrm>
            <a:off x="1447800" y="2659063"/>
            <a:ext cx="1066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algn="ctr" eaLnBrk="1" hangingPunct="1">
              <a:spcBef>
                <a:spcPct val="50000"/>
              </a:spcBef>
              <a:buClrTx/>
              <a:buFontTx/>
              <a:buNone/>
            </a:pPr>
            <a:r>
              <a:rPr lang="en-US" altLang="en-US" sz="1200">
                <a:latin typeface="Verdana" pitchFamily="34" charset="0"/>
              </a:rPr>
              <a:t>Server 1</a:t>
            </a:r>
          </a:p>
        </p:txBody>
      </p:sp>
      <p:sp>
        <p:nvSpPr>
          <p:cNvPr id="21518" name="Text Box 15"/>
          <p:cNvSpPr txBox="1">
            <a:spLocks noChangeArrowheads="1"/>
          </p:cNvSpPr>
          <p:nvPr/>
        </p:nvSpPr>
        <p:spPr bwMode="auto">
          <a:xfrm>
            <a:off x="6172200" y="2660650"/>
            <a:ext cx="1066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algn="ctr" eaLnBrk="1" hangingPunct="1">
              <a:spcBef>
                <a:spcPct val="50000"/>
              </a:spcBef>
              <a:buClrTx/>
              <a:buFontTx/>
              <a:buNone/>
            </a:pPr>
            <a:r>
              <a:rPr lang="en-US" altLang="en-US" sz="1200">
                <a:latin typeface="Verdana" pitchFamily="34" charset="0"/>
              </a:rPr>
              <a:t>Server 100</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7D202901-BE59-441E-80E2-E40AAEE9BC9A}" type="slidenum">
              <a:rPr lang="en-US" altLang="en-US" sz="900" smtClean="0">
                <a:latin typeface="Verdana" pitchFamily="34" charset="0"/>
              </a:rPr>
              <a:pPr eaLnBrk="1" hangingPunct="1">
                <a:spcBef>
                  <a:spcPct val="0"/>
                </a:spcBef>
                <a:buClrTx/>
                <a:buFontTx/>
                <a:buNone/>
              </a:pPr>
              <a:t>35</a:t>
            </a:fld>
            <a:endParaRPr lang="en-US" altLang="en-US" sz="900" smtClean="0">
              <a:latin typeface="Verdana" pitchFamily="34" charset="0"/>
            </a:endParaRPr>
          </a:p>
        </p:txBody>
      </p:sp>
      <p:sp>
        <p:nvSpPr>
          <p:cNvPr id="22532" name="AutoShape 12"/>
          <p:cNvSpPr>
            <a:spLocks noChangeArrowheads="1"/>
          </p:cNvSpPr>
          <p:nvPr/>
        </p:nvSpPr>
        <p:spPr bwMode="auto">
          <a:xfrm rot="10800000">
            <a:off x="457200" y="1371600"/>
            <a:ext cx="1600200" cy="2133600"/>
          </a:xfrm>
          <a:prstGeom prst="triangle">
            <a:avLst>
              <a:gd name="adj" fmla="val 50000"/>
            </a:avLst>
          </a:prstGeom>
          <a:solidFill>
            <a:srgbClr val="EAEAEA"/>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1"/>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algn="ctr" eaLnBrk="1" hangingPunct="1">
              <a:spcBef>
                <a:spcPct val="0"/>
              </a:spcBef>
              <a:buClrTx/>
              <a:buFontTx/>
              <a:buNone/>
            </a:pPr>
            <a:endParaRPr lang="en-US" altLang="en-US" sz="1400">
              <a:latin typeface="Verdana" pitchFamily="34" charset="0"/>
            </a:endParaRPr>
          </a:p>
          <a:p>
            <a:pPr algn="ctr" eaLnBrk="1" hangingPunct="1">
              <a:spcBef>
                <a:spcPct val="0"/>
              </a:spcBef>
              <a:buClrTx/>
              <a:buFontTx/>
              <a:buNone/>
            </a:pPr>
            <a:endParaRPr lang="en-US" altLang="en-US" sz="1400">
              <a:latin typeface="Verdana" pitchFamily="34" charset="0"/>
            </a:endParaRPr>
          </a:p>
        </p:txBody>
      </p:sp>
      <p:sp>
        <p:nvSpPr>
          <p:cNvPr id="22533" name="AutoShape 13"/>
          <p:cNvSpPr>
            <a:spLocks noChangeArrowheads="1"/>
          </p:cNvSpPr>
          <p:nvPr/>
        </p:nvSpPr>
        <p:spPr bwMode="auto">
          <a:xfrm rot="10800000">
            <a:off x="2590800" y="1371600"/>
            <a:ext cx="1600200" cy="2133600"/>
          </a:xfrm>
          <a:prstGeom prst="triangle">
            <a:avLst>
              <a:gd name="adj" fmla="val 50000"/>
            </a:avLst>
          </a:prstGeom>
          <a:solidFill>
            <a:srgbClr val="EAEAEA"/>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1"/>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algn="ctr" eaLnBrk="1" hangingPunct="1">
              <a:spcBef>
                <a:spcPct val="0"/>
              </a:spcBef>
              <a:buClrTx/>
              <a:buFontTx/>
              <a:buNone/>
            </a:pPr>
            <a:endParaRPr lang="en-US" altLang="en-US" sz="1400">
              <a:latin typeface="Verdana" pitchFamily="34" charset="0"/>
            </a:endParaRPr>
          </a:p>
        </p:txBody>
      </p:sp>
      <p:sp>
        <p:nvSpPr>
          <p:cNvPr id="22534" name="Rectangle 3"/>
          <p:cNvSpPr>
            <a:spLocks noGrp="1" noChangeArrowheads="1"/>
          </p:cNvSpPr>
          <p:nvPr>
            <p:ph type="title"/>
          </p:nvPr>
        </p:nvSpPr>
        <p:spPr/>
        <p:txBody>
          <a:bodyPr/>
          <a:lstStyle/>
          <a:p>
            <a:pPr eaLnBrk="1" hangingPunct="1"/>
            <a:r>
              <a:rPr lang="en-US" altLang="en-US" dirty="0" smtClean="0"/>
              <a:t>How can we solve the Big Data problem?</a:t>
            </a:r>
            <a:br>
              <a:rPr lang="en-US" altLang="en-US" dirty="0" smtClean="0"/>
            </a:br>
            <a:r>
              <a:rPr lang="en-US" altLang="en-US" sz="900" dirty="0" smtClean="0"/>
              <a:t>Class 3  </a:t>
            </a:r>
          </a:p>
        </p:txBody>
      </p:sp>
      <p:sp>
        <p:nvSpPr>
          <p:cNvPr id="22535" name="Rectangle 4"/>
          <p:cNvSpPr>
            <a:spLocks noGrp="1" noChangeArrowheads="1"/>
          </p:cNvSpPr>
          <p:nvPr>
            <p:ph type="body" idx="1"/>
          </p:nvPr>
        </p:nvSpPr>
        <p:spPr/>
        <p:txBody>
          <a:bodyPr/>
          <a:lstStyle/>
          <a:p>
            <a:pPr eaLnBrk="1" hangingPunct="1">
              <a:buFont typeface="Wingdings" pitchFamily="2" charset="2"/>
              <a:buNone/>
            </a:pPr>
            <a:endParaRPr lang="en-US" altLang="en-US" sz="1600" smtClean="0"/>
          </a:p>
          <a:p>
            <a:pPr eaLnBrk="1" hangingPunct="1">
              <a:buFont typeface="Wingdings" pitchFamily="2" charset="2"/>
              <a:buNone/>
            </a:pPr>
            <a:endParaRPr lang="en-US" altLang="en-US" sz="1600" smtClean="0"/>
          </a:p>
        </p:txBody>
      </p:sp>
      <p:sp>
        <p:nvSpPr>
          <p:cNvPr id="22536" name="Rectangle 5"/>
          <p:cNvSpPr>
            <a:spLocks noChangeArrowheads="1"/>
          </p:cNvSpPr>
          <p:nvPr/>
        </p:nvSpPr>
        <p:spPr bwMode="auto">
          <a:xfrm>
            <a:off x="990600" y="2057400"/>
            <a:ext cx="468313" cy="649288"/>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algn="ctr" eaLnBrk="1" hangingPunct="1">
              <a:spcBef>
                <a:spcPct val="0"/>
              </a:spcBef>
              <a:buClrTx/>
              <a:buFontTx/>
              <a:buNone/>
            </a:pPr>
            <a:r>
              <a:rPr lang="en-US" altLang="en-US" sz="700" b="1">
                <a:latin typeface="Verdana" pitchFamily="34" charset="0"/>
              </a:rPr>
              <a:t>HDD_1</a:t>
            </a:r>
          </a:p>
          <a:p>
            <a:pPr algn="ctr" eaLnBrk="1" hangingPunct="1">
              <a:spcBef>
                <a:spcPct val="0"/>
              </a:spcBef>
              <a:buClrTx/>
              <a:buFontTx/>
              <a:buNone/>
            </a:pPr>
            <a:r>
              <a:rPr lang="en-US" altLang="en-US" sz="700" b="1">
                <a:latin typeface="Verdana" pitchFamily="34" charset="0"/>
              </a:rPr>
              <a:t>(10GB)</a:t>
            </a:r>
          </a:p>
        </p:txBody>
      </p:sp>
      <p:sp>
        <p:nvSpPr>
          <p:cNvPr id="22537" name="Line 6"/>
          <p:cNvSpPr>
            <a:spLocks noChangeShapeType="1"/>
          </p:cNvSpPr>
          <p:nvPr/>
        </p:nvSpPr>
        <p:spPr bwMode="auto">
          <a:xfrm>
            <a:off x="1981200" y="2286000"/>
            <a:ext cx="666750" cy="1588"/>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8" name="Text Box 8"/>
          <p:cNvSpPr txBox="1">
            <a:spLocks noChangeArrowheads="1"/>
          </p:cNvSpPr>
          <p:nvPr/>
        </p:nvSpPr>
        <p:spPr bwMode="auto">
          <a:xfrm>
            <a:off x="457200" y="3886200"/>
            <a:ext cx="8229600" cy="227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1400">
                <a:latin typeface="Verdana" pitchFamily="34" charset="0"/>
              </a:rPr>
              <a:t>We can also choose to build our cluster using Virtual Machines (VMs) hosted by your favorite cloud provider. </a:t>
            </a:r>
            <a:endParaRPr lang="en-US" altLang="en-US" sz="900">
              <a:latin typeface="Verdana" pitchFamily="34" charset="0"/>
            </a:endParaRPr>
          </a:p>
          <a:p>
            <a:pPr eaLnBrk="1" hangingPunct="1">
              <a:spcBef>
                <a:spcPct val="0"/>
              </a:spcBef>
              <a:buClrTx/>
              <a:buFontTx/>
              <a:buNone/>
            </a:pPr>
            <a:endParaRPr lang="en-US" altLang="en-US" sz="900">
              <a:latin typeface="Verdana" pitchFamily="34" charset="0"/>
            </a:endParaRPr>
          </a:p>
          <a:p>
            <a:pPr eaLnBrk="1" hangingPunct="1">
              <a:spcBef>
                <a:spcPct val="0"/>
              </a:spcBef>
              <a:buClrTx/>
              <a:buFontTx/>
              <a:buNone/>
            </a:pPr>
            <a:r>
              <a:rPr lang="en-US" altLang="en-US" sz="1400">
                <a:latin typeface="Verdana" pitchFamily="34" charset="0"/>
              </a:rPr>
              <a:t>VMs provide us with elastic resources in terms of </a:t>
            </a:r>
          </a:p>
          <a:p>
            <a:pPr eaLnBrk="1" hangingPunct="1">
              <a:spcBef>
                <a:spcPct val="0"/>
              </a:spcBef>
              <a:buClrTx/>
              <a:buFontTx/>
              <a:buNone/>
            </a:pPr>
            <a:endParaRPr lang="en-US" altLang="en-US" sz="700">
              <a:latin typeface="Verdana" pitchFamily="34" charset="0"/>
            </a:endParaRPr>
          </a:p>
          <a:p>
            <a:pPr lvl="1" eaLnBrk="1" hangingPunct="1">
              <a:spcBef>
                <a:spcPct val="0"/>
              </a:spcBef>
              <a:buClrTx/>
              <a:buFontTx/>
              <a:buChar char="•"/>
            </a:pPr>
            <a:r>
              <a:rPr lang="en-US" altLang="en-US" sz="1400">
                <a:latin typeface="Verdana" pitchFamily="34" charset="0"/>
              </a:rPr>
              <a:t> Compute power </a:t>
            </a:r>
          </a:p>
          <a:p>
            <a:pPr lvl="2" eaLnBrk="1" hangingPunct="1">
              <a:spcBef>
                <a:spcPct val="0"/>
              </a:spcBef>
              <a:buClrTx/>
              <a:buFontTx/>
              <a:buChar char="•"/>
            </a:pPr>
            <a:r>
              <a:rPr lang="en-US" altLang="en-US">
                <a:latin typeface="Verdana" pitchFamily="34" charset="0"/>
              </a:rPr>
              <a:t> Number of VMs</a:t>
            </a:r>
          </a:p>
          <a:p>
            <a:pPr lvl="2" eaLnBrk="1" hangingPunct="1">
              <a:spcBef>
                <a:spcPct val="0"/>
              </a:spcBef>
              <a:buClrTx/>
              <a:buFontTx/>
              <a:buChar char="•"/>
            </a:pPr>
            <a:r>
              <a:rPr lang="en-US" altLang="en-US">
                <a:latin typeface="Verdana" pitchFamily="34" charset="0"/>
              </a:rPr>
              <a:t> Number of CPUs per VM</a:t>
            </a:r>
          </a:p>
          <a:p>
            <a:pPr lvl="2" eaLnBrk="1" hangingPunct="1">
              <a:spcBef>
                <a:spcPct val="0"/>
              </a:spcBef>
              <a:buClrTx/>
              <a:buFontTx/>
              <a:buChar char="•"/>
            </a:pPr>
            <a:endParaRPr lang="en-US" altLang="en-US" sz="700">
              <a:latin typeface="Verdana" pitchFamily="34" charset="0"/>
            </a:endParaRPr>
          </a:p>
          <a:p>
            <a:pPr lvl="1" eaLnBrk="1" hangingPunct="1">
              <a:spcBef>
                <a:spcPct val="0"/>
              </a:spcBef>
              <a:buClrTx/>
              <a:buFontTx/>
              <a:buChar char="•"/>
            </a:pPr>
            <a:r>
              <a:rPr lang="en-US" altLang="en-US" sz="1400">
                <a:latin typeface="Verdana" pitchFamily="34" charset="0"/>
              </a:rPr>
              <a:t> Storage size</a:t>
            </a:r>
          </a:p>
          <a:p>
            <a:pPr lvl="1" eaLnBrk="1" hangingPunct="1">
              <a:spcBef>
                <a:spcPct val="0"/>
              </a:spcBef>
              <a:buClrTx/>
              <a:buFontTx/>
              <a:buChar char="•"/>
            </a:pPr>
            <a:endParaRPr lang="en-US" altLang="en-US" sz="700">
              <a:latin typeface="Verdana" pitchFamily="34" charset="0"/>
            </a:endParaRPr>
          </a:p>
          <a:p>
            <a:pPr lvl="1" eaLnBrk="1" hangingPunct="1">
              <a:spcBef>
                <a:spcPct val="0"/>
              </a:spcBef>
              <a:buClrTx/>
              <a:buFontTx/>
              <a:buChar char="•"/>
            </a:pPr>
            <a:r>
              <a:rPr lang="en-US" altLang="en-US" sz="1400">
                <a:latin typeface="Verdana" pitchFamily="34" charset="0"/>
              </a:rPr>
              <a:t> Memory size</a:t>
            </a:r>
            <a:endParaRPr lang="en-US" altLang="en-US" sz="1600" b="1" i="1">
              <a:latin typeface="Verdana" pitchFamily="34" charset="0"/>
            </a:endParaRPr>
          </a:p>
        </p:txBody>
      </p:sp>
      <p:sp>
        <p:nvSpPr>
          <p:cNvPr id="22539" name="Rectangle 10"/>
          <p:cNvSpPr>
            <a:spLocks noChangeArrowheads="1"/>
          </p:cNvSpPr>
          <p:nvPr/>
        </p:nvSpPr>
        <p:spPr bwMode="auto">
          <a:xfrm>
            <a:off x="3113088" y="2057400"/>
            <a:ext cx="468312" cy="649288"/>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algn="ctr" eaLnBrk="1" hangingPunct="1">
              <a:spcBef>
                <a:spcPct val="0"/>
              </a:spcBef>
              <a:buClrTx/>
              <a:buFontTx/>
              <a:buNone/>
            </a:pPr>
            <a:r>
              <a:rPr lang="en-US" altLang="en-US" sz="700" b="1">
                <a:latin typeface="Verdana" pitchFamily="34" charset="0"/>
              </a:rPr>
              <a:t>HDD_100</a:t>
            </a:r>
          </a:p>
          <a:p>
            <a:pPr algn="ctr" eaLnBrk="1" hangingPunct="1">
              <a:spcBef>
                <a:spcPct val="0"/>
              </a:spcBef>
              <a:buClrTx/>
              <a:buFontTx/>
              <a:buNone/>
            </a:pPr>
            <a:r>
              <a:rPr lang="en-US" altLang="en-US" sz="700" b="1">
                <a:latin typeface="Verdana" pitchFamily="34" charset="0"/>
              </a:rPr>
              <a:t>(10GB)</a:t>
            </a:r>
          </a:p>
        </p:txBody>
      </p:sp>
      <p:sp>
        <p:nvSpPr>
          <p:cNvPr id="22540" name="Text Box 11"/>
          <p:cNvSpPr txBox="1">
            <a:spLocks noChangeArrowheads="1"/>
          </p:cNvSpPr>
          <p:nvPr/>
        </p:nvSpPr>
        <p:spPr bwMode="auto">
          <a:xfrm>
            <a:off x="4572000" y="1219200"/>
            <a:ext cx="457200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r>
              <a:rPr lang="en-US" altLang="en-US" sz="900">
                <a:latin typeface="Verdana" pitchFamily="34" charset="0"/>
              </a:rPr>
              <a:t>Given: 10 GB per drive = 10,000,000,000 bytes per drive</a:t>
            </a:r>
          </a:p>
          <a:p>
            <a:pPr eaLnBrk="1" hangingPunct="1">
              <a:spcBef>
                <a:spcPct val="0"/>
              </a:spcBef>
              <a:buClrTx/>
              <a:buFontTx/>
              <a:buNone/>
            </a:pPr>
            <a:r>
              <a:rPr lang="en-US" altLang="en-US" sz="900">
                <a:latin typeface="Verdana" pitchFamily="34" charset="0"/>
              </a:rPr>
              <a:t>          100, 10 GB drives = 1 TB = 1,000,000,000,000 bytes</a:t>
            </a:r>
          </a:p>
          <a:p>
            <a:pPr eaLnBrk="1" hangingPunct="1">
              <a:spcBef>
                <a:spcPct val="0"/>
              </a:spcBef>
              <a:buClrTx/>
              <a:buFontTx/>
              <a:buNone/>
            </a:pPr>
            <a:r>
              <a:rPr lang="en-US" altLang="en-US" sz="900">
                <a:latin typeface="Verdana" pitchFamily="34" charset="0"/>
              </a:rPr>
              <a:t>          Read rate is 100 MB/second</a:t>
            </a:r>
          </a:p>
          <a:p>
            <a:pPr eaLnBrk="1" hangingPunct="1">
              <a:spcBef>
                <a:spcPct val="0"/>
              </a:spcBef>
              <a:buClrTx/>
              <a:buFontTx/>
              <a:buNone/>
            </a:pPr>
            <a:endParaRPr lang="en-US" altLang="en-US" sz="900">
              <a:latin typeface="Verdana" pitchFamily="34" charset="0"/>
            </a:endParaRPr>
          </a:p>
          <a:p>
            <a:pPr eaLnBrk="1" hangingPunct="1">
              <a:spcBef>
                <a:spcPct val="0"/>
              </a:spcBef>
              <a:buClrTx/>
              <a:buFontTx/>
              <a:buNone/>
            </a:pPr>
            <a:r>
              <a:rPr lang="en-US" altLang="en-US" sz="900">
                <a:latin typeface="Verdana" pitchFamily="34" charset="0"/>
              </a:rPr>
              <a:t>Full 1 TB of data can be read in 100 seconds :</a:t>
            </a:r>
          </a:p>
          <a:p>
            <a:pPr eaLnBrk="1" hangingPunct="1">
              <a:spcBef>
                <a:spcPct val="0"/>
              </a:spcBef>
              <a:buClrTx/>
              <a:buFontTx/>
              <a:buNone/>
            </a:pPr>
            <a:r>
              <a:rPr lang="en-US" altLang="en-US" sz="900">
                <a:latin typeface="Verdana" pitchFamily="34" charset="0"/>
              </a:rPr>
              <a:t>  10 GB / 100 MB per second = 10,000,000,000 / 100,000,000 = 100 sec</a:t>
            </a:r>
          </a:p>
          <a:p>
            <a:pPr eaLnBrk="1" hangingPunct="1">
              <a:spcBef>
                <a:spcPct val="0"/>
              </a:spcBef>
              <a:buClrTx/>
              <a:buFontTx/>
              <a:buNone/>
            </a:pPr>
            <a:r>
              <a:rPr lang="en-US" altLang="en-US" sz="900">
                <a:latin typeface="Verdana" pitchFamily="34" charset="0"/>
              </a:rPr>
              <a:t>   to read one drive.</a:t>
            </a:r>
          </a:p>
          <a:p>
            <a:pPr eaLnBrk="1" hangingPunct="1">
              <a:spcBef>
                <a:spcPct val="0"/>
              </a:spcBef>
              <a:buClrTx/>
              <a:buFontTx/>
              <a:buNone/>
            </a:pPr>
            <a:endParaRPr lang="en-US" altLang="en-US" sz="900">
              <a:latin typeface="Verdana" pitchFamily="34" charset="0"/>
            </a:endParaRPr>
          </a:p>
          <a:p>
            <a:pPr eaLnBrk="1" hangingPunct="1">
              <a:spcBef>
                <a:spcPct val="0"/>
              </a:spcBef>
              <a:buClrTx/>
              <a:buFontTx/>
              <a:buNone/>
            </a:pPr>
            <a:r>
              <a:rPr lang="en-US" altLang="en-US" sz="900">
                <a:latin typeface="Verdana" pitchFamily="34" charset="0"/>
              </a:rPr>
              <a:t>   We read all 100 drives in parallel, and the computers can process the </a:t>
            </a:r>
          </a:p>
          <a:p>
            <a:pPr eaLnBrk="1" hangingPunct="1">
              <a:spcBef>
                <a:spcPct val="0"/>
              </a:spcBef>
              <a:buClrTx/>
              <a:buFontTx/>
              <a:buNone/>
            </a:pPr>
            <a:r>
              <a:rPr lang="en-US" altLang="en-US" sz="900">
                <a:latin typeface="Verdana" pitchFamily="34" charset="0"/>
              </a:rPr>
              <a:t>   data read in parallel.</a:t>
            </a:r>
          </a:p>
          <a:p>
            <a:pPr lvl="1" eaLnBrk="1" hangingPunct="1">
              <a:spcBef>
                <a:spcPct val="0"/>
              </a:spcBef>
              <a:buClrTx/>
              <a:buFontTx/>
              <a:buNone/>
            </a:pPr>
            <a:endParaRPr lang="en-US" altLang="en-US" sz="900">
              <a:latin typeface="Verdana" pitchFamily="34" charset="0"/>
            </a:endParaRPr>
          </a:p>
          <a:p>
            <a:pPr eaLnBrk="1" hangingPunct="1">
              <a:spcBef>
                <a:spcPct val="0"/>
              </a:spcBef>
              <a:buClrTx/>
              <a:buFontTx/>
              <a:buNone/>
            </a:pPr>
            <a:r>
              <a:rPr lang="en-US" altLang="en-US" sz="900">
                <a:latin typeface="Verdana" pitchFamily="34" charset="0"/>
              </a:rPr>
              <a:t>This is the architecture in which Hadoop shines because not only is the data read in parallel, it is processed in parallel as well.</a:t>
            </a:r>
          </a:p>
        </p:txBody>
      </p:sp>
      <p:sp>
        <p:nvSpPr>
          <p:cNvPr id="22541" name="Text Box 14"/>
          <p:cNvSpPr txBox="1">
            <a:spLocks noChangeArrowheads="1"/>
          </p:cNvSpPr>
          <p:nvPr/>
        </p:nvSpPr>
        <p:spPr bwMode="auto">
          <a:xfrm>
            <a:off x="762000" y="1447800"/>
            <a:ext cx="1066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algn="ctr" eaLnBrk="1" hangingPunct="1">
              <a:spcBef>
                <a:spcPct val="50000"/>
              </a:spcBef>
              <a:buClrTx/>
              <a:buFontTx/>
              <a:buNone/>
            </a:pPr>
            <a:r>
              <a:rPr lang="en-US" altLang="en-US" sz="1200">
                <a:latin typeface="Verdana" pitchFamily="34" charset="0"/>
              </a:rPr>
              <a:t>VM 1</a:t>
            </a:r>
          </a:p>
        </p:txBody>
      </p:sp>
      <p:sp>
        <p:nvSpPr>
          <p:cNvPr id="22542" name="Text Box 15"/>
          <p:cNvSpPr txBox="1">
            <a:spLocks noChangeArrowheads="1"/>
          </p:cNvSpPr>
          <p:nvPr/>
        </p:nvSpPr>
        <p:spPr bwMode="auto">
          <a:xfrm>
            <a:off x="2819400" y="1447800"/>
            <a:ext cx="1066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algn="ctr" eaLnBrk="1" hangingPunct="1">
              <a:spcBef>
                <a:spcPct val="50000"/>
              </a:spcBef>
              <a:buClrTx/>
              <a:buFontTx/>
              <a:buNone/>
            </a:pPr>
            <a:r>
              <a:rPr lang="en-US" altLang="en-US" sz="1200">
                <a:latin typeface="Verdana" pitchFamily="34" charset="0"/>
              </a:rPr>
              <a:t>VM 100</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513A44ED-D352-4E3F-9A16-245FBBBC07F0}" type="slidenum">
              <a:rPr lang="en-US" altLang="en-US" sz="900" smtClean="0">
                <a:latin typeface="Verdana" pitchFamily="34" charset="0"/>
              </a:rPr>
              <a:pPr eaLnBrk="1" hangingPunct="1">
                <a:spcBef>
                  <a:spcPct val="0"/>
                </a:spcBef>
                <a:buClrTx/>
                <a:buFontTx/>
                <a:buNone/>
              </a:pPr>
              <a:t>36</a:t>
            </a:fld>
            <a:endParaRPr lang="en-US" altLang="en-US" sz="900" smtClean="0">
              <a:latin typeface="Verdana" pitchFamily="34" charset="0"/>
            </a:endParaRPr>
          </a:p>
        </p:txBody>
      </p:sp>
      <p:sp>
        <p:nvSpPr>
          <p:cNvPr id="15364" name="Rectangle 2"/>
          <p:cNvSpPr>
            <a:spLocks noGrp="1" noChangeArrowheads="1"/>
          </p:cNvSpPr>
          <p:nvPr>
            <p:ph type="title"/>
          </p:nvPr>
        </p:nvSpPr>
        <p:spPr/>
        <p:txBody>
          <a:bodyPr/>
          <a:lstStyle/>
          <a:p>
            <a:pPr eaLnBrk="1" hangingPunct="1"/>
            <a:r>
              <a:rPr lang="en-US" altLang="en-US" dirty="0" smtClean="0"/>
              <a:t>Hadoop as a Solution</a:t>
            </a:r>
            <a:br>
              <a:rPr lang="en-US" altLang="en-US" dirty="0" smtClean="0"/>
            </a:br>
            <a:r>
              <a:rPr lang="en-US" altLang="en-US" sz="900" dirty="0" smtClean="0"/>
              <a:t>Class 3  </a:t>
            </a:r>
          </a:p>
        </p:txBody>
      </p:sp>
      <p:sp>
        <p:nvSpPr>
          <p:cNvPr id="15365" name="Rectangle 3"/>
          <p:cNvSpPr>
            <a:spLocks noGrp="1" noChangeArrowheads="1"/>
          </p:cNvSpPr>
          <p:nvPr>
            <p:ph type="body" idx="1"/>
          </p:nvPr>
        </p:nvSpPr>
        <p:spPr>
          <a:xfrm>
            <a:off x="457200" y="1066800"/>
            <a:ext cx="8458200" cy="5410200"/>
          </a:xfrm>
        </p:spPr>
        <p:txBody>
          <a:bodyPr/>
          <a:lstStyle/>
          <a:p>
            <a:pPr eaLnBrk="1" hangingPunct="1">
              <a:lnSpc>
                <a:spcPct val="90000"/>
              </a:lnSpc>
              <a:buFont typeface="Wingdings" pitchFamily="2" charset="2"/>
              <a:buNone/>
            </a:pPr>
            <a:endParaRPr lang="en-US" altLang="en-US" sz="1800" b="1" dirty="0" smtClean="0">
              <a:latin typeface="Comic Sans MS" panose="030F0702030302020204" pitchFamily="66" charset="0"/>
            </a:endParaRPr>
          </a:p>
          <a:p>
            <a:pPr eaLnBrk="1" hangingPunct="1">
              <a:lnSpc>
                <a:spcPct val="90000"/>
              </a:lnSpc>
              <a:buFont typeface="Wingdings" pitchFamily="2" charset="2"/>
              <a:buNone/>
            </a:pPr>
            <a:r>
              <a:rPr lang="en-US" altLang="en-US" sz="2000" b="1" dirty="0" smtClean="0">
                <a:latin typeface="Comic Sans MS" panose="030F0702030302020204" pitchFamily="66" charset="0"/>
              </a:rPr>
              <a:t>Hadoop solves</a:t>
            </a:r>
          </a:p>
          <a:p>
            <a:pPr eaLnBrk="1" hangingPunct="1">
              <a:lnSpc>
                <a:spcPct val="90000"/>
              </a:lnSpc>
              <a:buFont typeface="Wingdings" pitchFamily="2" charset="2"/>
              <a:buNone/>
            </a:pPr>
            <a:endParaRPr lang="en-US" altLang="en-US" sz="2000" b="1" dirty="0" smtClean="0">
              <a:latin typeface="Comic Sans MS" panose="030F0702030302020204" pitchFamily="66" charset="0"/>
            </a:endParaRPr>
          </a:p>
          <a:p>
            <a:pPr lvl="1" eaLnBrk="1" hangingPunct="1">
              <a:lnSpc>
                <a:spcPct val="150000"/>
              </a:lnSpc>
            </a:pPr>
            <a:r>
              <a:rPr lang="en-US" altLang="en-US" dirty="0" smtClean="0">
                <a:latin typeface="Comic Sans MS" pitchFamily="66" charset="0"/>
              </a:rPr>
              <a:t>Cost of storing and processing Big Data</a:t>
            </a:r>
          </a:p>
          <a:p>
            <a:pPr lvl="2" eaLnBrk="1" hangingPunct="1">
              <a:lnSpc>
                <a:spcPct val="150000"/>
              </a:lnSpc>
            </a:pPr>
            <a:r>
              <a:rPr lang="en-US" altLang="en-US" sz="1600" dirty="0" smtClean="0">
                <a:latin typeface="Comic Sans MS" pitchFamily="66" charset="0"/>
              </a:rPr>
              <a:t>Commodity hardware can be used in Hadoop cluster deployment</a:t>
            </a:r>
          </a:p>
          <a:p>
            <a:pPr lvl="2" eaLnBrk="1" hangingPunct="1">
              <a:lnSpc>
                <a:spcPct val="150000"/>
              </a:lnSpc>
            </a:pPr>
            <a:r>
              <a:rPr lang="en-US" altLang="en-US" sz="1600" dirty="0" smtClean="0">
                <a:latin typeface="Comic Sans MS" pitchFamily="66" charset="0"/>
              </a:rPr>
              <a:t>Option to deploy Hadoop cluster in private or public cloud</a:t>
            </a:r>
          </a:p>
          <a:p>
            <a:pPr lvl="2" eaLnBrk="1" hangingPunct="1">
              <a:lnSpc>
                <a:spcPct val="150000"/>
              </a:lnSpc>
            </a:pPr>
            <a:endParaRPr lang="en-US" altLang="en-US" sz="1600" dirty="0" smtClean="0">
              <a:latin typeface="Comic Sans MS" pitchFamily="66" charset="0"/>
            </a:endParaRPr>
          </a:p>
          <a:p>
            <a:pPr lvl="1" eaLnBrk="1" hangingPunct="1">
              <a:lnSpc>
                <a:spcPct val="150000"/>
              </a:lnSpc>
            </a:pPr>
            <a:r>
              <a:rPr lang="en-US" altLang="en-US" dirty="0" smtClean="0">
                <a:latin typeface="Comic Sans MS" pitchFamily="66" charset="0"/>
              </a:rPr>
              <a:t>Hard drive transfer speed, processing power</a:t>
            </a:r>
          </a:p>
          <a:p>
            <a:pPr lvl="2" eaLnBrk="1" hangingPunct="1">
              <a:lnSpc>
                <a:spcPct val="150000"/>
              </a:lnSpc>
            </a:pPr>
            <a:r>
              <a:rPr lang="en-US" altLang="en-US" sz="1600" dirty="0" smtClean="0">
                <a:latin typeface="Comic Sans MS" pitchFamily="66" charset="0"/>
              </a:rPr>
              <a:t>Multiple hard drives per machine across cluster</a:t>
            </a:r>
          </a:p>
          <a:p>
            <a:pPr lvl="2" eaLnBrk="1" hangingPunct="1">
              <a:lnSpc>
                <a:spcPct val="150000"/>
              </a:lnSpc>
            </a:pPr>
            <a:r>
              <a:rPr lang="en-US" altLang="en-US" sz="1600" dirty="0" smtClean="0">
                <a:latin typeface="Comic Sans MS" pitchFamily="66" charset="0"/>
              </a:rPr>
              <a:t>Processors utilized in parallel to solve problems</a:t>
            </a:r>
          </a:p>
          <a:p>
            <a:pPr lvl="2" eaLnBrk="1" hangingPunct="1">
              <a:lnSpc>
                <a:spcPct val="150000"/>
              </a:lnSpc>
            </a:pPr>
            <a:r>
              <a:rPr lang="en-US" altLang="en-US" sz="1600" dirty="0">
                <a:latin typeface="Comic Sans MS" pitchFamily="66" charset="0"/>
              </a:rPr>
              <a:t>S</a:t>
            </a:r>
            <a:r>
              <a:rPr lang="en-US" altLang="en-US" sz="1600" dirty="0" smtClean="0">
                <a:latin typeface="Comic Sans MS" pitchFamily="66" charset="0"/>
              </a:rPr>
              <a:t>cales linearly</a:t>
            </a:r>
          </a:p>
          <a:p>
            <a:pPr eaLnBrk="1" hangingPunct="1">
              <a:lnSpc>
                <a:spcPct val="90000"/>
              </a:lnSpc>
              <a:buFont typeface="Wingdings" pitchFamily="2" charset="2"/>
              <a:buNone/>
            </a:pPr>
            <a:endParaRPr lang="en-US" altLang="en-US" sz="1600" dirty="0">
              <a:latin typeface="Comic Sans MS" pitchFamily="66" charset="0"/>
            </a:endParaRPr>
          </a:p>
          <a:p>
            <a:pPr eaLnBrk="1" hangingPunct="1">
              <a:lnSpc>
                <a:spcPct val="90000"/>
              </a:lnSpc>
              <a:buFont typeface="Wingdings" pitchFamily="2" charset="2"/>
              <a:buNone/>
            </a:pPr>
            <a:endParaRPr lang="en-US" altLang="en-US" sz="1600" dirty="0" smtClean="0">
              <a:latin typeface="Comic Sans MS" pitchFamily="66" charset="0"/>
            </a:endParaRPr>
          </a:p>
          <a:p>
            <a:pPr algn="ctr" eaLnBrk="1" hangingPunct="1">
              <a:lnSpc>
                <a:spcPct val="90000"/>
              </a:lnSpc>
              <a:buFont typeface="Wingdings" pitchFamily="2" charset="2"/>
              <a:buNone/>
            </a:pPr>
            <a:r>
              <a:rPr lang="en-US" altLang="en-US" b="1" dirty="0" smtClean="0">
                <a:latin typeface="Comic Sans MS" pitchFamily="66" charset="0"/>
              </a:rPr>
              <a:t> </a:t>
            </a:r>
          </a:p>
        </p:txBody>
      </p:sp>
    </p:spTree>
    <p:extLst>
      <p:ext uri="{BB962C8B-B14F-4D97-AF65-F5344CB8AC3E}">
        <p14:creationId xmlns:p14="http://schemas.microsoft.com/office/powerpoint/2010/main" val="507130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513A44ED-D352-4E3F-9A16-245FBBBC07F0}" type="slidenum">
              <a:rPr lang="en-US" altLang="en-US" sz="900" smtClean="0">
                <a:latin typeface="Verdana" pitchFamily="34" charset="0"/>
              </a:rPr>
              <a:pPr eaLnBrk="1" hangingPunct="1">
                <a:spcBef>
                  <a:spcPct val="0"/>
                </a:spcBef>
                <a:buClrTx/>
                <a:buFontTx/>
                <a:buNone/>
              </a:pPr>
              <a:t>37</a:t>
            </a:fld>
            <a:endParaRPr lang="en-US" altLang="en-US" sz="900" smtClean="0">
              <a:latin typeface="Verdana" pitchFamily="34" charset="0"/>
            </a:endParaRPr>
          </a:p>
        </p:txBody>
      </p:sp>
      <p:sp>
        <p:nvSpPr>
          <p:cNvPr id="15364" name="Rectangle 2"/>
          <p:cNvSpPr>
            <a:spLocks noGrp="1" noChangeArrowheads="1"/>
          </p:cNvSpPr>
          <p:nvPr>
            <p:ph type="title"/>
          </p:nvPr>
        </p:nvSpPr>
        <p:spPr/>
        <p:txBody>
          <a:bodyPr/>
          <a:lstStyle/>
          <a:p>
            <a:pPr eaLnBrk="1" hangingPunct="1"/>
            <a:r>
              <a:rPr lang="en-US" altLang="en-US" dirty="0" smtClean="0"/>
              <a:t>Hadoop as a Solution</a:t>
            </a:r>
            <a:br>
              <a:rPr lang="en-US" altLang="en-US" dirty="0" smtClean="0"/>
            </a:br>
            <a:r>
              <a:rPr lang="en-US" altLang="en-US" sz="900" dirty="0" smtClean="0"/>
              <a:t>Class 3  </a:t>
            </a:r>
          </a:p>
        </p:txBody>
      </p:sp>
      <p:sp>
        <p:nvSpPr>
          <p:cNvPr id="15365" name="Rectangle 3"/>
          <p:cNvSpPr>
            <a:spLocks noGrp="1" noChangeArrowheads="1"/>
          </p:cNvSpPr>
          <p:nvPr>
            <p:ph type="body" idx="1"/>
          </p:nvPr>
        </p:nvSpPr>
        <p:spPr>
          <a:xfrm>
            <a:off x="457200" y="1066800"/>
            <a:ext cx="8458200" cy="5410200"/>
          </a:xfrm>
        </p:spPr>
        <p:txBody>
          <a:bodyPr/>
          <a:lstStyle/>
          <a:p>
            <a:pPr eaLnBrk="1" hangingPunct="1">
              <a:lnSpc>
                <a:spcPct val="90000"/>
              </a:lnSpc>
              <a:buNone/>
            </a:pPr>
            <a:endParaRPr lang="en-US" altLang="en-US" sz="2000" b="1" dirty="0" smtClean="0">
              <a:latin typeface="Comic Sans MS" panose="030F0702030302020204" pitchFamily="66" charset="0"/>
            </a:endParaRPr>
          </a:p>
          <a:p>
            <a:pPr eaLnBrk="1" hangingPunct="1">
              <a:lnSpc>
                <a:spcPct val="90000"/>
              </a:lnSpc>
              <a:buNone/>
            </a:pPr>
            <a:r>
              <a:rPr lang="en-US" altLang="en-US" sz="2000" b="1" dirty="0" smtClean="0">
                <a:latin typeface="Comic Sans MS" panose="030F0702030302020204" pitchFamily="66" charset="0"/>
              </a:rPr>
              <a:t>Hadoop solves</a:t>
            </a:r>
          </a:p>
          <a:p>
            <a:pPr eaLnBrk="1" hangingPunct="1">
              <a:lnSpc>
                <a:spcPct val="90000"/>
              </a:lnSpc>
              <a:buNone/>
            </a:pPr>
            <a:endParaRPr lang="en-US" altLang="en-US" sz="2000" b="1" dirty="0" smtClean="0">
              <a:latin typeface="Comic Sans MS" panose="030F0702030302020204" pitchFamily="66" charset="0"/>
            </a:endParaRPr>
          </a:p>
          <a:p>
            <a:pPr lvl="1" eaLnBrk="1" hangingPunct="1">
              <a:lnSpc>
                <a:spcPct val="150000"/>
              </a:lnSpc>
            </a:pPr>
            <a:r>
              <a:rPr lang="en-US" altLang="en-US" dirty="0" smtClean="0">
                <a:latin typeface="Comic Sans MS" pitchFamily="66" charset="0"/>
              </a:rPr>
              <a:t>At-scale hardware and software management problems</a:t>
            </a:r>
          </a:p>
          <a:p>
            <a:pPr lvl="2" eaLnBrk="1" hangingPunct="1">
              <a:lnSpc>
                <a:spcPct val="150000"/>
              </a:lnSpc>
            </a:pPr>
            <a:r>
              <a:rPr lang="en-US" altLang="en-US" sz="1600" dirty="0" err="1" smtClean="0">
                <a:latin typeface="Comic Sans MS" pitchFamily="66" charset="0"/>
              </a:rPr>
              <a:t>Ambari</a:t>
            </a:r>
            <a:r>
              <a:rPr lang="en-US" altLang="en-US" sz="1600" dirty="0" smtClean="0">
                <a:latin typeface="Comic Sans MS" pitchFamily="66" charset="0"/>
              </a:rPr>
              <a:t> (open source), Cloudera Manager (free), etc. for cluster management</a:t>
            </a:r>
          </a:p>
          <a:p>
            <a:pPr lvl="2" eaLnBrk="1" hangingPunct="1">
              <a:lnSpc>
                <a:spcPct val="150000"/>
              </a:lnSpc>
            </a:pPr>
            <a:endParaRPr lang="en-US" altLang="en-US" sz="1600" dirty="0" smtClean="0">
              <a:latin typeface="Comic Sans MS" pitchFamily="66" charset="0"/>
            </a:endParaRPr>
          </a:p>
          <a:p>
            <a:pPr lvl="1" eaLnBrk="1" hangingPunct="1">
              <a:lnSpc>
                <a:spcPct val="150000"/>
              </a:lnSpc>
            </a:pPr>
            <a:r>
              <a:rPr lang="en-US" altLang="en-US" dirty="0" smtClean="0">
                <a:latin typeface="Comic Sans MS" pitchFamily="66" charset="0"/>
              </a:rPr>
              <a:t>Users asking Bigger questions</a:t>
            </a:r>
          </a:p>
          <a:p>
            <a:pPr lvl="2" eaLnBrk="1" hangingPunct="1">
              <a:lnSpc>
                <a:spcPct val="150000"/>
              </a:lnSpc>
            </a:pPr>
            <a:r>
              <a:rPr lang="en-US" altLang="en-US" sz="1600" dirty="0" smtClean="0">
                <a:latin typeface="Comic Sans MS" pitchFamily="66" charset="0"/>
              </a:rPr>
              <a:t>Low-cost platform</a:t>
            </a:r>
          </a:p>
          <a:p>
            <a:pPr lvl="2" eaLnBrk="1" hangingPunct="1">
              <a:lnSpc>
                <a:spcPct val="150000"/>
              </a:lnSpc>
            </a:pPr>
            <a:r>
              <a:rPr lang="en-US" altLang="en-US" sz="1600" dirty="0" smtClean="0">
                <a:latin typeface="Comic Sans MS" pitchFamily="66" charset="0"/>
              </a:rPr>
              <a:t>Formulate Bigger questions using familiar tools (Java, SQL, Python, C++)</a:t>
            </a:r>
          </a:p>
          <a:p>
            <a:pPr lvl="2" eaLnBrk="1" hangingPunct="1">
              <a:lnSpc>
                <a:spcPct val="150000"/>
              </a:lnSpc>
            </a:pPr>
            <a:r>
              <a:rPr lang="en-US" altLang="en-US" sz="1600" dirty="0" smtClean="0">
                <a:latin typeface="Comic Sans MS" pitchFamily="66" charset="0"/>
              </a:rPr>
              <a:t>Tools for analysts, data scientists, machine learning, prediction, …</a:t>
            </a:r>
          </a:p>
          <a:p>
            <a:pPr eaLnBrk="1" hangingPunct="1">
              <a:lnSpc>
                <a:spcPct val="90000"/>
              </a:lnSpc>
              <a:buFont typeface="Wingdings" pitchFamily="2" charset="2"/>
              <a:buNone/>
            </a:pPr>
            <a:endParaRPr lang="en-US" altLang="en-US" sz="1600" dirty="0">
              <a:latin typeface="Comic Sans MS" pitchFamily="66" charset="0"/>
            </a:endParaRPr>
          </a:p>
          <a:p>
            <a:pPr eaLnBrk="1" hangingPunct="1">
              <a:lnSpc>
                <a:spcPct val="90000"/>
              </a:lnSpc>
              <a:buFont typeface="Wingdings" pitchFamily="2" charset="2"/>
              <a:buNone/>
            </a:pPr>
            <a:endParaRPr lang="en-US" altLang="en-US" sz="1600" dirty="0" smtClean="0">
              <a:latin typeface="Comic Sans MS" pitchFamily="66" charset="0"/>
            </a:endParaRPr>
          </a:p>
          <a:p>
            <a:pPr algn="ctr" eaLnBrk="1" hangingPunct="1">
              <a:lnSpc>
                <a:spcPct val="90000"/>
              </a:lnSpc>
              <a:buFont typeface="Wingdings" pitchFamily="2" charset="2"/>
              <a:buNone/>
            </a:pPr>
            <a:r>
              <a:rPr lang="en-US" altLang="en-US" b="1" dirty="0" smtClean="0">
                <a:latin typeface="Comic Sans MS" pitchFamily="66" charset="0"/>
              </a:rPr>
              <a:t> </a:t>
            </a:r>
          </a:p>
        </p:txBody>
      </p:sp>
    </p:spTree>
    <p:extLst>
      <p:ext uri="{BB962C8B-B14F-4D97-AF65-F5344CB8AC3E}">
        <p14:creationId xmlns:p14="http://schemas.microsoft.com/office/powerpoint/2010/main" val="12820161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EF023873-8F5E-4ECB-A6EB-67184621031B}" type="slidenum">
              <a:rPr lang="en-US" altLang="en-US" sz="900" smtClean="0">
                <a:latin typeface="Verdana" pitchFamily="34" charset="0"/>
              </a:rPr>
              <a:pPr eaLnBrk="1" hangingPunct="1">
                <a:spcBef>
                  <a:spcPct val="0"/>
                </a:spcBef>
                <a:buClrTx/>
                <a:buFontTx/>
                <a:buNone/>
              </a:pPr>
              <a:t>38</a:t>
            </a:fld>
            <a:endParaRPr lang="en-US" altLang="en-US" sz="900" smtClean="0">
              <a:latin typeface="Verdana" pitchFamily="34" charset="0"/>
            </a:endParaRPr>
          </a:p>
        </p:txBody>
      </p:sp>
      <p:sp>
        <p:nvSpPr>
          <p:cNvPr id="23556" name="Rectangle 2"/>
          <p:cNvSpPr>
            <a:spLocks noGrp="1" noChangeArrowheads="1"/>
          </p:cNvSpPr>
          <p:nvPr>
            <p:ph type="title"/>
          </p:nvPr>
        </p:nvSpPr>
        <p:spPr/>
        <p:txBody>
          <a:bodyPr/>
          <a:lstStyle/>
          <a:p>
            <a:pPr eaLnBrk="1" hangingPunct="1"/>
            <a:r>
              <a:rPr lang="en-US" altLang="en-US" dirty="0" smtClean="0"/>
              <a:t>Hadoop - MapReduce</a:t>
            </a:r>
            <a:br>
              <a:rPr lang="en-US" altLang="en-US" dirty="0" smtClean="0"/>
            </a:br>
            <a:r>
              <a:rPr lang="en-US" altLang="en-US" sz="900" dirty="0" smtClean="0"/>
              <a:t>Class 3  </a:t>
            </a:r>
          </a:p>
        </p:txBody>
      </p:sp>
      <p:sp>
        <p:nvSpPr>
          <p:cNvPr id="16389" name="Rectangle 3"/>
          <p:cNvSpPr>
            <a:spLocks noGrp="1" noChangeArrowheads="1"/>
          </p:cNvSpPr>
          <p:nvPr>
            <p:ph type="body" sz="half" idx="1"/>
          </p:nvPr>
        </p:nvSpPr>
        <p:spPr>
          <a:xfrm>
            <a:off x="457200" y="1143000"/>
            <a:ext cx="8001000" cy="4987925"/>
          </a:xfrm>
        </p:spPr>
        <p:txBody>
          <a:bodyPr/>
          <a:lstStyle/>
          <a:p>
            <a:pPr marL="457200" indent="-457200" eaLnBrk="1" hangingPunct="1">
              <a:buFont typeface="Wingdings" pitchFamily="2" charset="2"/>
              <a:buNone/>
              <a:defRPr/>
            </a:pPr>
            <a:r>
              <a:rPr lang="en-US" altLang="en-US" sz="1600" b="1" u="sng" dirty="0" smtClean="0"/>
              <a:t>Agenda</a:t>
            </a:r>
          </a:p>
          <a:p>
            <a:pPr marL="457200" indent="-457200" eaLnBrk="1" hangingPunct="1">
              <a:buFont typeface="Wingdings" pitchFamily="2" charset="2"/>
              <a:buNone/>
              <a:defRPr/>
            </a:pPr>
            <a:endParaRPr lang="en-US" altLang="en-US" sz="1600" b="1" u="sng" dirty="0" smtClean="0"/>
          </a:p>
          <a:p>
            <a:pPr marL="457200" indent="-457200" eaLnBrk="1" hangingPunct="1">
              <a:buFont typeface="Wingdings" pitchFamily="2" charset="2"/>
              <a:buAutoNum type="arabicPeriod"/>
              <a:defRPr/>
            </a:pPr>
            <a:r>
              <a:rPr lang="en-US" altLang="en-US" sz="1400" dirty="0"/>
              <a:t>How big is BIG?</a:t>
            </a:r>
          </a:p>
          <a:p>
            <a:pPr marL="457200" indent="-457200" eaLnBrk="1" hangingPunct="1">
              <a:buFont typeface="Wingdings" pitchFamily="2" charset="2"/>
              <a:buAutoNum type="arabicPeriod"/>
              <a:defRPr/>
            </a:pPr>
            <a:r>
              <a:rPr lang="en-US" altLang="en-US" sz="1400" dirty="0" smtClean="0"/>
              <a:t>What is Big Data?</a:t>
            </a:r>
          </a:p>
          <a:p>
            <a:pPr marL="457200" indent="-457200" eaLnBrk="1" hangingPunct="1">
              <a:buFont typeface="Wingdings" pitchFamily="2" charset="2"/>
              <a:buAutoNum type="arabicPeriod"/>
              <a:defRPr/>
            </a:pPr>
            <a:r>
              <a:rPr lang="en-US" altLang="en-US" sz="1400" dirty="0"/>
              <a:t>Why is Big Data a problem</a:t>
            </a:r>
            <a:r>
              <a:rPr lang="en-US" altLang="en-US" sz="1400" dirty="0" smtClean="0"/>
              <a:t>?</a:t>
            </a:r>
          </a:p>
          <a:p>
            <a:pPr marL="457200" indent="-457200" eaLnBrk="1" hangingPunct="1">
              <a:buFont typeface="Wingdings" pitchFamily="2" charset="2"/>
              <a:buAutoNum type="arabicPeriod"/>
              <a:defRPr/>
            </a:pPr>
            <a:r>
              <a:rPr lang="en-US" altLang="en-US" sz="1400" dirty="0"/>
              <a:t>How can we solve the Big Data problem</a:t>
            </a:r>
            <a:r>
              <a:rPr lang="en-US" altLang="en-US" sz="1400" dirty="0" smtClean="0"/>
              <a:t>?</a:t>
            </a:r>
            <a:endParaRPr lang="en-US" altLang="en-US" sz="1400" dirty="0"/>
          </a:p>
          <a:p>
            <a:pPr marL="457200" indent="-457200" eaLnBrk="1" hangingPunct="1">
              <a:buFont typeface="Wingdings" pitchFamily="2" charset="2"/>
              <a:buAutoNum type="arabicPeriod"/>
              <a:defRPr/>
            </a:pPr>
            <a:r>
              <a:rPr lang="en-US" altLang="en-US" sz="1400" dirty="0" smtClean="0">
                <a:solidFill>
                  <a:srgbClr val="FF0000"/>
                </a:solidFill>
              </a:rPr>
              <a:t>Hadoop – MapReduce</a:t>
            </a:r>
          </a:p>
          <a:p>
            <a:pPr marL="457200" indent="-457200" eaLnBrk="1" hangingPunct="1">
              <a:buFont typeface="Wingdings" pitchFamily="2" charset="2"/>
              <a:buAutoNum type="arabicPeriod"/>
              <a:defRPr/>
            </a:pPr>
            <a:r>
              <a:rPr lang="en-US" altLang="en-US" sz="1400" dirty="0" smtClean="0"/>
              <a:t>Hadoop – HDFS</a:t>
            </a:r>
          </a:p>
          <a:p>
            <a:pPr marL="0" indent="0" eaLnBrk="1" hangingPunct="1">
              <a:buFont typeface="Wingdings" pitchFamily="2" charset="2"/>
              <a:buNone/>
              <a:defRPr/>
            </a:pPr>
            <a:endParaRPr lang="en-US" altLang="en-US" sz="1400" dirty="0" smtClean="0"/>
          </a:p>
          <a:p>
            <a:pPr marL="457200" indent="-457200" eaLnBrk="1" hangingPunct="1">
              <a:buFont typeface="Wingdings" pitchFamily="2" charset="2"/>
              <a:buNone/>
              <a:defRPr/>
            </a:pPr>
            <a:endParaRPr lang="en-US" altLang="en-US" sz="1400" dirty="0" smtClean="0"/>
          </a:p>
          <a:p>
            <a:pPr marL="457200" indent="-457200" eaLnBrk="1" hangingPunct="1">
              <a:buFont typeface="Wingdings" pitchFamily="2" charset="2"/>
              <a:buNone/>
              <a:defRPr/>
            </a:pPr>
            <a:endParaRPr lang="en-US" altLang="en-US" sz="1400" dirty="0" smtClean="0"/>
          </a:p>
          <a:p>
            <a:pPr marL="457200" indent="-457200" eaLnBrk="1" hangingPunct="1">
              <a:defRPr/>
            </a:pPr>
            <a:endParaRPr lang="en-US" altLang="en-US" sz="2000" dirty="0" smtClean="0"/>
          </a:p>
          <a:p>
            <a:pPr marL="457200" indent="-457200" eaLnBrk="1" hangingPunct="1">
              <a:buFont typeface="Wingdings" pitchFamily="2" charset="2"/>
              <a:buNone/>
              <a:defRPr/>
            </a:pPr>
            <a:endParaRPr lang="en-US" altLang="en-US" sz="1800" dirty="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F74BB23-33AC-4E23-9B59-F4C28FFB97B0}" type="slidenum">
              <a:rPr lang="en-US" altLang="en-US" sz="900" smtClean="0">
                <a:latin typeface="Verdana" pitchFamily="34" charset="0"/>
              </a:rPr>
              <a:pPr eaLnBrk="1" hangingPunct="1">
                <a:spcBef>
                  <a:spcPct val="0"/>
                </a:spcBef>
                <a:buClrTx/>
                <a:buFontTx/>
                <a:buNone/>
              </a:pPr>
              <a:t>39</a:t>
            </a:fld>
            <a:endParaRPr lang="en-US" altLang="en-US" sz="900" smtClean="0">
              <a:latin typeface="Verdana" pitchFamily="34" charset="0"/>
            </a:endParaRPr>
          </a:p>
        </p:txBody>
      </p:sp>
      <p:sp>
        <p:nvSpPr>
          <p:cNvPr id="24580" name="Rectangle 2"/>
          <p:cNvSpPr>
            <a:spLocks noGrp="1" noChangeArrowheads="1"/>
          </p:cNvSpPr>
          <p:nvPr>
            <p:ph type="title"/>
          </p:nvPr>
        </p:nvSpPr>
        <p:spPr/>
        <p:txBody>
          <a:bodyPr/>
          <a:lstStyle/>
          <a:p>
            <a:pPr eaLnBrk="1" hangingPunct="1"/>
            <a:r>
              <a:rPr lang="en-US" altLang="en-US" dirty="0" smtClean="0"/>
              <a:t>Hadoop - MapReduce </a:t>
            </a:r>
            <a:br>
              <a:rPr lang="en-US" altLang="en-US" dirty="0" smtClean="0"/>
            </a:br>
            <a:r>
              <a:rPr lang="en-US" altLang="en-US" sz="900" dirty="0" smtClean="0"/>
              <a:t>Class 3  </a:t>
            </a:r>
          </a:p>
        </p:txBody>
      </p:sp>
      <p:sp>
        <p:nvSpPr>
          <p:cNvPr id="24581" name="Rectangle 3"/>
          <p:cNvSpPr>
            <a:spLocks noGrp="1" noChangeArrowheads="1"/>
          </p:cNvSpPr>
          <p:nvPr>
            <p:ph type="body" idx="1"/>
          </p:nvPr>
        </p:nvSpPr>
        <p:spPr>
          <a:xfrm>
            <a:off x="457200" y="1143000"/>
            <a:ext cx="8458200" cy="4987925"/>
          </a:xfrm>
        </p:spPr>
        <p:txBody>
          <a:bodyPr/>
          <a:lstStyle/>
          <a:p>
            <a:pPr eaLnBrk="1" hangingPunct="1">
              <a:lnSpc>
                <a:spcPct val="80000"/>
              </a:lnSpc>
              <a:buFont typeface="Wingdings" pitchFamily="2" charset="2"/>
              <a:buNone/>
            </a:pPr>
            <a:endParaRPr lang="en-US" altLang="en-US" sz="600" dirty="0" smtClean="0"/>
          </a:p>
          <a:p>
            <a:pPr eaLnBrk="1" hangingPunct="1">
              <a:lnSpc>
                <a:spcPct val="80000"/>
              </a:lnSpc>
              <a:buFont typeface="Wingdings" pitchFamily="2" charset="2"/>
              <a:buNone/>
            </a:pPr>
            <a:r>
              <a:rPr lang="en-US" altLang="en-US" sz="2000" b="1" i="1" dirty="0" smtClean="0">
                <a:latin typeface="Comic Sans MS" pitchFamily="66" charset="0"/>
              </a:rPr>
              <a:t>Reprise: What is Hadoop?</a:t>
            </a:r>
          </a:p>
          <a:p>
            <a:pPr eaLnBrk="1" hangingPunct="1">
              <a:lnSpc>
                <a:spcPct val="80000"/>
              </a:lnSpc>
              <a:buFont typeface="Wingdings" pitchFamily="2" charset="2"/>
              <a:buNone/>
            </a:pPr>
            <a:endParaRPr lang="en-US" altLang="en-US" sz="1050" i="1" dirty="0" smtClean="0"/>
          </a:p>
          <a:p>
            <a:pPr eaLnBrk="1" hangingPunct="1">
              <a:lnSpc>
                <a:spcPct val="80000"/>
              </a:lnSpc>
              <a:buFont typeface="Wingdings" pitchFamily="2" charset="2"/>
              <a:buNone/>
            </a:pPr>
            <a:r>
              <a:rPr lang="en-US" altLang="en-US" sz="1600" i="1" dirty="0" smtClean="0"/>
              <a:t>	</a:t>
            </a:r>
            <a:r>
              <a:rPr lang="en-US" altLang="en-US" sz="1600" dirty="0" smtClean="0"/>
              <a:t>- Distributed computing part of </a:t>
            </a:r>
            <a:r>
              <a:rPr lang="en-US" altLang="en-US" sz="1600" dirty="0" err="1" smtClean="0"/>
              <a:t>Nutch</a:t>
            </a:r>
            <a:endParaRPr lang="en-US" altLang="en-US" sz="1600" dirty="0" smtClean="0"/>
          </a:p>
          <a:p>
            <a:pPr eaLnBrk="1" hangingPunct="1">
              <a:lnSpc>
                <a:spcPct val="80000"/>
              </a:lnSpc>
              <a:buFont typeface="Wingdings" pitchFamily="2" charset="2"/>
              <a:buNone/>
            </a:pPr>
            <a:r>
              <a:rPr lang="en-US" altLang="en-US" sz="1100" dirty="0" smtClean="0"/>
              <a:t>		- </a:t>
            </a:r>
            <a:r>
              <a:rPr lang="en-US" altLang="en-US" sz="1100" dirty="0" err="1" smtClean="0"/>
              <a:t>Nutch</a:t>
            </a:r>
            <a:r>
              <a:rPr lang="en-US" altLang="en-US" sz="1100" dirty="0" smtClean="0"/>
              <a:t> was a web search engine</a:t>
            </a:r>
          </a:p>
          <a:p>
            <a:pPr eaLnBrk="1" hangingPunct="1">
              <a:lnSpc>
                <a:spcPct val="80000"/>
              </a:lnSpc>
              <a:buFont typeface="Wingdings" pitchFamily="2" charset="2"/>
              <a:buNone/>
            </a:pPr>
            <a:r>
              <a:rPr lang="en-US" altLang="en-US" sz="1100" dirty="0"/>
              <a:t>	</a:t>
            </a:r>
            <a:r>
              <a:rPr lang="en-US" altLang="en-US" sz="1100" dirty="0" smtClean="0"/>
              <a:t>	- HDFS and MapReduce carved out of </a:t>
            </a:r>
            <a:r>
              <a:rPr lang="en-US" altLang="en-US" sz="1100" dirty="0" err="1" smtClean="0"/>
              <a:t>Nutch</a:t>
            </a:r>
            <a:r>
              <a:rPr lang="en-US" altLang="en-US" sz="1100" dirty="0" smtClean="0"/>
              <a:t> -&gt; Hadoop</a:t>
            </a:r>
          </a:p>
          <a:p>
            <a:pPr eaLnBrk="1" hangingPunct="1">
              <a:lnSpc>
                <a:spcPct val="80000"/>
              </a:lnSpc>
              <a:buFont typeface="Wingdings" pitchFamily="2" charset="2"/>
              <a:buNone/>
            </a:pPr>
            <a:endParaRPr lang="en-US" altLang="en-US" sz="1100" dirty="0" smtClean="0"/>
          </a:p>
          <a:p>
            <a:pPr eaLnBrk="1" hangingPunct="1">
              <a:lnSpc>
                <a:spcPct val="80000"/>
              </a:lnSpc>
              <a:buFont typeface="Wingdings" pitchFamily="2" charset="2"/>
              <a:buNone/>
            </a:pPr>
            <a:r>
              <a:rPr lang="en-US" altLang="en-US" sz="1600" dirty="0" smtClean="0"/>
              <a:t>	- Provides tools that abstract into building blocks:</a:t>
            </a:r>
          </a:p>
          <a:p>
            <a:pPr eaLnBrk="1" hangingPunct="1">
              <a:lnSpc>
                <a:spcPct val="80000"/>
              </a:lnSpc>
              <a:buFont typeface="Wingdings" pitchFamily="2" charset="2"/>
              <a:buNone/>
            </a:pPr>
            <a:r>
              <a:rPr lang="en-US" altLang="en-US" sz="1100" dirty="0" smtClean="0"/>
              <a:t>		- data storage</a:t>
            </a:r>
          </a:p>
          <a:p>
            <a:pPr eaLnBrk="1" hangingPunct="1">
              <a:lnSpc>
                <a:spcPct val="80000"/>
              </a:lnSpc>
              <a:buFont typeface="Wingdings" pitchFamily="2" charset="2"/>
              <a:buNone/>
            </a:pPr>
            <a:r>
              <a:rPr lang="en-US" altLang="en-US" sz="1100" dirty="0" smtClean="0"/>
              <a:t>		- data analysis</a:t>
            </a:r>
          </a:p>
          <a:p>
            <a:pPr eaLnBrk="1" hangingPunct="1">
              <a:lnSpc>
                <a:spcPct val="80000"/>
              </a:lnSpc>
              <a:buFont typeface="Wingdings" pitchFamily="2" charset="2"/>
              <a:buNone/>
            </a:pPr>
            <a:r>
              <a:rPr lang="en-US" altLang="en-US" sz="1100" dirty="0" smtClean="0"/>
              <a:t>		- machine coordination</a:t>
            </a:r>
          </a:p>
          <a:p>
            <a:pPr eaLnBrk="1" hangingPunct="1">
              <a:lnSpc>
                <a:spcPct val="80000"/>
              </a:lnSpc>
              <a:buFont typeface="Wingdings" pitchFamily="2" charset="2"/>
              <a:buNone/>
            </a:pPr>
            <a:endParaRPr lang="en-US" altLang="en-US" sz="1100" dirty="0" smtClean="0"/>
          </a:p>
          <a:p>
            <a:pPr eaLnBrk="1" hangingPunct="1">
              <a:lnSpc>
                <a:spcPct val="80000"/>
              </a:lnSpc>
              <a:buFont typeface="Wingdings" pitchFamily="2" charset="2"/>
              <a:buNone/>
            </a:pPr>
            <a:r>
              <a:rPr lang="en-US" altLang="en-US" sz="1600" dirty="0" smtClean="0"/>
              <a:t>	- Storage system provided by Hadoop Distributed File System (HDFS)</a:t>
            </a:r>
          </a:p>
          <a:p>
            <a:pPr eaLnBrk="1" hangingPunct="1">
              <a:lnSpc>
                <a:spcPct val="80000"/>
              </a:lnSpc>
              <a:buFont typeface="Wingdings" pitchFamily="2" charset="2"/>
              <a:buNone/>
            </a:pPr>
            <a:r>
              <a:rPr lang="en-US" altLang="en-US" sz="1100" dirty="0" smtClean="0"/>
              <a:t>		- Developed by Google (GFS), Open Source version developed -&gt; HDFS</a:t>
            </a:r>
          </a:p>
          <a:p>
            <a:pPr eaLnBrk="1" hangingPunct="1">
              <a:lnSpc>
                <a:spcPct val="80000"/>
              </a:lnSpc>
              <a:buFont typeface="Wingdings" pitchFamily="2" charset="2"/>
              <a:buNone/>
            </a:pPr>
            <a:r>
              <a:rPr lang="en-US" altLang="en-US" sz="1100" dirty="0" smtClean="0"/>
              <a:t>		- Protects against data loss from hardware failure</a:t>
            </a:r>
          </a:p>
          <a:p>
            <a:pPr eaLnBrk="1" hangingPunct="1">
              <a:lnSpc>
                <a:spcPct val="80000"/>
              </a:lnSpc>
              <a:buFont typeface="Wingdings" pitchFamily="2" charset="2"/>
              <a:buNone/>
            </a:pPr>
            <a:endParaRPr lang="en-US" altLang="en-US" sz="1100" dirty="0" smtClean="0"/>
          </a:p>
          <a:p>
            <a:pPr eaLnBrk="1" hangingPunct="1">
              <a:lnSpc>
                <a:spcPct val="80000"/>
              </a:lnSpc>
              <a:buFont typeface="Wingdings" pitchFamily="2" charset="2"/>
              <a:buNone/>
            </a:pPr>
            <a:r>
              <a:rPr lang="en-US" altLang="en-US" sz="1600" dirty="0" smtClean="0"/>
              <a:t>	- Compute system provided by MapReduce</a:t>
            </a:r>
          </a:p>
          <a:p>
            <a:pPr eaLnBrk="1" hangingPunct="1">
              <a:lnSpc>
                <a:spcPct val="80000"/>
              </a:lnSpc>
              <a:buFont typeface="Wingdings" pitchFamily="2" charset="2"/>
              <a:buNone/>
            </a:pPr>
            <a:r>
              <a:rPr lang="en-US" altLang="en-US" sz="1100" dirty="0" smtClean="0"/>
              <a:t>		- Developed by Google</a:t>
            </a:r>
          </a:p>
          <a:p>
            <a:pPr eaLnBrk="1" hangingPunct="1">
              <a:lnSpc>
                <a:spcPct val="80000"/>
              </a:lnSpc>
              <a:buFont typeface="Wingdings" pitchFamily="2" charset="2"/>
              <a:buNone/>
            </a:pPr>
            <a:r>
              <a:rPr lang="en-US" altLang="en-US" sz="1100" dirty="0" smtClean="0"/>
              <a:t>		- Facilitates computation across multiple data sources</a:t>
            </a:r>
          </a:p>
          <a:p>
            <a:pPr eaLnBrk="1" hangingPunct="1">
              <a:lnSpc>
                <a:spcPct val="80000"/>
              </a:lnSpc>
              <a:buFont typeface="Wingdings" pitchFamily="2" charset="2"/>
              <a:buNone/>
            </a:pPr>
            <a:endParaRPr lang="en-US" altLang="en-US" sz="1100" dirty="0" smtClean="0"/>
          </a:p>
          <a:p>
            <a:pPr eaLnBrk="1" hangingPunct="1">
              <a:lnSpc>
                <a:spcPct val="80000"/>
              </a:lnSpc>
              <a:buFont typeface="Wingdings" pitchFamily="2" charset="2"/>
              <a:buNone/>
            </a:pPr>
            <a:r>
              <a:rPr lang="en-US" altLang="en-US" sz="1600" dirty="0" smtClean="0"/>
              <a:t>	- The term Hadoop often refers to the full Hadoop ecosystem of tools</a:t>
            </a:r>
          </a:p>
          <a:p>
            <a:pPr eaLnBrk="1" hangingPunct="1">
              <a:lnSpc>
                <a:spcPct val="80000"/>
              </a:lnSpc>
              <a:buFont typeface="Wingdings" pitchFamily="2" charset="2"/>
              <a:buNone/>
            </a:pPr>
            <a:r>
              <a:rPr lang="en-US" altLang="en-US" sz="1100" dirty="0" smtClean="0"/>
              <a:t>		- MapReduce</a:t>
            </a:r>
          </a:p>
          <a:p>
            <a:pPr eaLnBrk="1" hangingPunct="1">
              <a:lnSpc>
                <a:spcPct val="80000"/>
              </a:lnSpc>
              <a:buFont typeface="Wingdings" pitchFamily="2" charset="2"/>
              <a:buNone/>
            </a:pPr>
            <a:r>
              <a:rPr lang="en-US" altLang="en-US" sz="1100" dirty="0" smtClean="0"/>
              <a:t>		- HDFS</a:t>
            </a:r>
          </a:p>
          <a:p>
            <a:pPr eaLnBrk="1" hangingPunct="1">
              <a:lnSpc>
                <a:spcPct val="80000"/>
              </a:lnSpc>
              <a:buFont typeface="Wingdings" pitchFamily="2" charset="2"/>
              <a:buNone/>
            </a:pPr>
            <a:r>
              <a:rPr lang="en-US" altLang="en-US" sz="1100" dirty="0" smtClean="0"/>
              <a:t>		- Hive</a:t>
            </a:r>
          </a:p>
          <a:p>
            <a:pPr eaLnBrk="1" hangingPunct="1">
              <a:lnSpc>
                <a:spcPct val="80000"/>
              </a:lnSpc>
              <a:buFont typeface="Wingdings" pitchFamily="2" charset="2"/>
              <a:buNone/>
            </a:pPr>
            <a:r>
              <a:rPr lang="en-US" altLang="en-US" sz="1100" dirty="0" smtClean="0"/>
              <a:t>		- HBase</a:t>
            </a:r>
          </a:p>
          <a:p>
            <a:pPr eaLnBrk="1" hangingPunct="1">
              <a:lnSpc>
                <a:spcPct val="80000"/>
              </a:lnSpc>
              <a:buFont typeface="Wingdings" pitchFamily="2" charset="2"/>
              <a:buNone/>
            </a:pPr>
            <a:r>
              <a:rPr lang="en-US" altLang="en-US" sz="1100" dirty="0" smtClean="0"/>
              <a:t>		- ZooKeeper</a:t>
            </a:r>
          </a:p>
          <a:p>
            <a:pPr eaLnBrk="1" hangingPunct="1">
              <a:lnSpc>
                <a:spcPct val="80000"/>
              </a:lnSpc>
              <a:buFont typeface="Wingdings" pitchFamily="2" charset="2"/>
              <a:buNone/>
            </a:pPr>
            <a:r>
              <a:rPr lang="en-US" altLang="en-US" sz="1100" dirty="0" smtClean="0"/>
              <a:t>		- etc.</a:t>
            </a:r>
            <a:endParaRPr lang="en-US" altLang="en-US" sz="1800" b="1"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F7CEE84C-1F32-4C35-9DBB-D01C2F9E946E}" type="slidenum">
              <a:rPr lang="en-US" altLang="en-US" sz="900" smtClean="0">
                <a:latin typeface="Verdana" pitchFamily="34" charset="0"/>
              </a:rPr>
              <a:pPr eaLnBrk="1" hangingPunct="1">
                <a:spcBef>
                  <a:spcPct val="0"/>
                </a:spcBef>
                <a:buClrTx/>
                <a:buFontTx/>
                <a:buNone/>
              </a:pPr>
              <a:t>4</a:t>
            </a:fld>
            <a:endParaRPr lang="en-US" altLang="en-US" sz="900" smtClean="0">
              <a:latin typeface="Verdana" pitchFamily="34" charset="0"/>
            </a:endParaRPr>
          </a:p>
        </p:txBody>
      </p:sp>
      <p:sp>
        <p:nvSpPr>
          <p:cNvPr id="7172" name="Rectangle 2"/>
          <p:cNvSpPr>
            <a:spLocks noGrp="1" noChangeArrowheads="1"/>
          </p:cNvSpPr>
          <p:nvPr>
            <p:ph type="title"/>
          </p:nvPr>
        </p:nvSpPr>
        <p:spPr/>
        <p:txBody>
          <a:bodyPr/>
          <a:lstStyle/>
          <a:p>
            <a:pPr eaLnBrk="1" hangingPunct="1"/>
            <a:r>
              <a:rPr lang="en-US" altLang="en-US" dirty="0" smtClean="0"/>
              <a:t>How big is BIG? </a:t>
            </a:r>
            <a:br>
              <a:rPr lang="en-US" altLang="en-US" dirty="0" smtClean="0"/>
            </a:br>
            <a:r>
              <a:rPr lang="en-US" altLang="en-US" sz="900" dirty="0" smtClean="0"/>
              <a:t>Class 3 </a:t>
            </a:r>
          </a:p>
        </p:txBody>
      </p:sp>
      <p:graphicFrame>
        <p:nvGraphicFramePr>
          <p:cNvPr id="434742" name="Group 566"/>
          <p:cNvGraphicFramePr>
            <a:graphicFrameLocks noGrp="1"/>
          </p:cNvGraphicFramePr>
          <p:nvPr>
            <p:ph sz="half" idx="2"/>
            <p:extLst>
              <p:ext uri="{D42A27DB-BD31-4B8C-83A1-F6EECF244321}">
                <p14:modId xmlns:p14="http://schemas.microsoft.com/office/powerpoint/2010/main" val="106807896"/>
              </p:ext>
            </p:extLst>
          </p:nvPr>
        </p:nvGraphicFramePr>
        <p:xfrm>
          <a:off x="1447799" y="1971675"/>
          <a:ext cx="5715000" cy="3254922"/>
        </p:xfrm>
        <a:graphic>
          <a:graphicData uri="http://schemas.openxmlformats.org/drawingml/2006/table">
            <a:tbl>
              <a:tblPr/>
              <a:tblGrid>
                <a:gridCol w="1905000"/>
                <a:gridCol w="1905000"/>
                <a:gridCol w="1905000"/>
              </a:tblGrid>
              <a:tr h="56079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1" i="1" u="none" strike="noStrike" cap="none" normalizeH="0" baseline="0" dirty="0" smtClean="0">
                          <a:ln>
                            <a:noFill/>
                          </a:ln>
                          <a:solidFill>
                            <a:schemeClr val="tx1"/>
                          </a:solidFill>
                          <a:effectLst/>
                          <a:latin typeface="Arial" charset="0"/>
                          <a:cs typeface="Arial" charset="0"/>
                        </a:rPr>
                        <a:t>Name</a:t>
                      </a:r>
                    </a:p>
                  </a:txBody>
                  <a:tcPr marT="45701" marB="45701"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1" i="1" u="none" strike="noStrike" cap="none" normalizeH="0" baseline="0" dirty="0" smtClean="0">
                          <a:ln>
                            <a:noFill/>
                          </a:ln>
                          <a:solidFill>
                            <a:schemeClr val="tx1"/>
                          </a:solidFill>
                          <a:effectLst/>
                          <a:latin typeface="Arial" charset="0"/>
                          <a:cs typeface="Arial" charset="0"/>
                        </a:rPr>
                        <a:t>Number of Bytes</a:t>
                      </a:r>
                    </a:p>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1" i="1" u="none" strike="noStrike" cap="none" normalizeH="0" baseline="0" dirty="0" smtClean="0">
                          <a:ln>
                            <a:noFill/>
                          </a:ln>
                          <a:solidFill>
                            <a:schemeClr val="tx1"/>
                          </a:solidFill>
                          <a:effectLst/>
                          <a:latin typeface="Arial" charset="0"/>
                          <a:cs typeface="Arial" charset="0"/>
                        </a:rPr>
                        <a:t>(exponential,</a:t>
                      </a:r>
                    </a:p>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1" i="1" u="none" strike="noStrike" cap="none" normalizeH="0" baseline="0" dirty="0" smtClean="0">
                          <a:ln>
                            <a:noFill/>
                          </a:ln>
                          <a:solidFill>
                            <a:schemeClr val="tx1"/>
                          </a:solidFill>
                          <a:effectLst/>
                          <a:latin typeface="Arial" charset="0"/>
                          <a:cs typeface="Arial" charset="0"/>
                        </a:rPr>
                        <a:t>base 2)</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r>
                        <a:rPr kumimoji="0" lang="en-US" sz="1400" b="1" i="1" u="none" strike="noStrike" cap="none" normalizeH="0" baseline="0" dirty="0" smtClean="0">
                          <a:ln>
                            <a:noFill/>
                          </a:ln>
                          <a:solidFill>
                            <a:schemeClr val="tx1"/>
                          </a:solidFill>
                          <a:effectLst/>
                          <a:latin typeface="Arial" charset="0"/>
                          <a:cs typeface="Arial" charset="0"/>
                        </a:rPr>
                        <a:t>*Number of Bytes</a:t>
                      </a:r>
                    </a:p>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r>
                        <a:rPr kumimoji="0" lang="en-US" sz="1400" b="1" i="1" u="none" strike="noStrike" cap="none" normalizeH="0" baseline="0" dirty="0" smtClean="0">
                          <a:ln>
                            <a:noFill/>
                          </a:ln>
                          <a:solidFill>
                            <a:schemeClr val="tx1"/>
                          </a:solidFill>
                          <a:effectLst/>
                          <a:latin typeface="Arial" charset="0"/>
                          <a:cs typeface="Arial" charset="0"/>
                        </a:rPr>
                        <a:t>(exponential,</a:t>
                      </a:r>
                    </a:p>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r>
                        <a:rPr kumimoji="0" lang="en-US" sz="1400" b="1" i="1" u="none" strike="noStrike" cap="none" normalizeH="0" baseline="0" dirty="0" smtClean="0">
                          <a:ln>
                            <a:noFill/>
                          </a:ln>
                          <a:solidFill>
                            <a:schemeClr val="tx1"/>
                          </a:solidFill>
                          <a:effectLst/>
                          <a:latin typeface="Arial" charset="0"/>
                          <a:cs typeface="Arial" charset="0"/>
                        </a:rPr>
                        <a:t>base 10)</a:t>
                      </a:r>
                    </a:p>
                  </a:txBody>
                  <a:tcPr marT="45701" marB="45701"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r>
              <a:tr h="3047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Kilobyte</a:t>
                      </a:r>
                    </a:p>
                  </a:txBody>
                  <a:tcPr marT="45701" marB="45701"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2</a:t>
                      </a:r>
                      <a:r>
                        <a:rPr kumimoji="0" lang="en-US" sz="1400" b="0" i="0" u="none" strike="noStrike" cap="none" normalizeH="0" baseline="30000" dirty="0" smtClean="0">
                          <a:ln>
                            <a:noFill/>
                          </a:ln>
                          <a:solidFill>
                            <a:schemeClr val="tx1"/>
                          </a:solidFill>
                          <a:effectLst/>
                          <a:latin typeface="Arial" charset="0"/>
                          <a:cs typeface="Arial" charset="0"/>
                        </a:rPr>
                        <a:t>10</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10</a:t>
                      </a:r>
                      <a:r>
                        <a:rPr kumimoji="0" lang="en-US" sz="1400" b="0" i="0" u="none" strike="noStrike" cap="none" normalizeH="0" baseline="30000" dirty="0" smtClean="0">
                          <a:ln>
                            <a:noFill/>
                          </a:ln>
                          <a:solidFill>
                            <a:schemeClr val="tx1"/>
                          </a:solidFill>
                          <a:effectLst/>
                          <a:latin typeface="Arial" charset="0"/>
                          <a:cs typeface="Arial" charset="0"/>
                        </a:rPr>
                        <a:t>3</a:t>
                      </a:r>
                    </a:p>
                  </a:txBody>
                  <a:tcPr marT="45701" marB="45701"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Megabyte</a:t>
                      </a:r>
                    </a:p>
                  </a:txBody>
                  <a:tcPr marT="45701" marB="45701"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2</a:t>
                      </a:r>
                      <a:r>
                        <a:rPr kumimoji="0" lang="en-US" sz="1400" b="0" i="0" u="none" strike="noStrike" cap="none" normalizeH="0" baseline="30000" dirty="0" smtClean="0">
                          <a:ln>
                            <a:noFill/>
                          </a:ln>
                          <a:solidFill>
                            <a:schemeClr val="tx1"/>
                          </a:solidFill>
                          <a:effectLst/>
                          <a:latin typeface="Arial" charset="0"/>
                          <a:cs typeface="Arial" charset="0"/>
                        </a:rPr>
                        <a:t>20</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10</a:t>
                      </a:r>
                      <a:r>
                        <a:rPr kumimoji="0" lang="en-US" sz="1400" b="0" i="0" u="none" strike="noStrike" cap="none" normalizeH="0" baseline="30000" dirty="0" smtClean="0">
                          <a:ln>
                            <a:noFill/>
                          </a:ln>
                          <a:solidFill>
                            <a:schemeClr val="tx1"/>
                          </a:solidFill>
                          <a:effectLst/>
                          <a:latin typeface="Arial" charset="0"/>
                          <a:cs typeface="Arial" charset="0"/>
                        </a:rPr>
                        <a:t>6</a:t>
                      </a:r>
                    </a:p>
                  </a:txBody>
                  <a:tcPr marT="45701" marB="45701"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Gigabyte</a:t>
                      </a:r>
                    </a:p>
                  </a:txBody>
                  <a:tcPr marT="45701" marB="45701"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2</a:t>
                      </a:r>
                      <a:r>
                        <a:rPr kumimoji="0" lang="en-US" sz="1400" b="0" i="0" u="none" strike="noStrike" cap="none" normalizeH="0" baseline="30000" dirty="0" smtClean="0">
                          <a:ln>
                            <a:noFill/>
                          </a:ln>
                          <a:solidFill>
                            <a:schemeClr val="tx1"/>
                          </a:solidFill>
                          <a:effectLst/>
                          <a:latin typeface="Arial" charset="0"/>
                          <a:cs typeface="Arial" charset="0"/>
                        </a:rPr>
                        <a:t>30</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10</a:t>
                      </a:r>
                      <a:r>
                        <a:rPr kumimoji="0" lang="en-US" sz="1400" b="0" i="0" u="none" strike="noStrike" cap="none" normalizeH="0" baseline="30000" dirty="0" smtClean="0">
                          <a:ln>
                            <a:noFill/>
                          </a:ln>
                          <a:solidFill>
                            <a:schemeClr val="tx1"/>
                          </a:solidFill>
                          <a:effectLst/>
                          <a:latin typeface="Arial" charset="0"/>
                          <a:cs typeface="Arial" charset="0"/>
                        </a:rPr>
                        <a:t>9</a:t>
                      </a:r>
                    </a:p>
                  </a:txBody>
                  <a:tcPr marT="45701" marB="45701"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Terabyte</a:t>
                      </a:r>
                    </a:p>
                  </a:txBody>
                  <a:tcPr marT="45701" marB="45701"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2</a:t>
                      </a:r>
                      <a:r>
                        <a:rPr kumimoji="0" lang="en-US" sz="1400" b="0" i="0" u="none" strike="noStrike" cap="none" normalizeH="0" baseline="30000" dirty="0" smtClean="0">
                          <a:ln>
                            <a:noFill/>
                          </a:ln>
                          <a:solidFill>
                            <a:schemeClr val="tx1"/>
                          </a:solidFill>
                          <a:effectLst/>
                          <a:latin typeface="Arial" charset="0"/>
                          <a:cs typeface="Arial" charset="0"/>
                        </a:rPr>
                        <a:t>40</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10</a:t>
                      </a:r>
                      <a:r>
                        <a:rPr kumimoji="0" lang="en-US" sz="1400" b="0" i="0" u="none" strike="noStrike" cap="none" normalizeH="0" baseline="30000" dirty="0" smtClean="0">
                          <a:ln>
                            <a:noFill/>
                          </a:ln>
                          <a:solidFill>
                            <a:schemeClr val="tx1"/>
                          </a:solidFill>
                          <a:effectLst/>
                          <a:latin typeface="Arial" charset="0"/>
                          <a:cs typeface="Arial" charset="0"/>
                        </a:rPr>
                        <a:t>12</a:t>
                      </a:r>
                    </a:p>
                  </a:txBody>
                  <a:tcPr marT="45701" marB="45701"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Petabyte</a:t>
                      </a:r>
                    </a:p>
                  </a:txBody>
                  <a:tcPr marT="45701" marB="45701"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2</a:t>
                      </a:r>
                      <a:r>
                        <a:rPr kumimoji="0" lang="en-US" sz="1400" b="0" i="0" u="none" strike="noStrike" cap="none" normalizeH="0" baseline="30000" smtClean="0">
                          <a:ln>
                            <a:noFill/>
                          </a:ln>
                          <a:solidFill>
                            <a:schemeClr val="tx1"/>
                          </a:solidFill>
                          <a:effectLst/>
                          <a:latin typeface="Arial" charset="0"/>
                          <a:cs typeface="Arial" charset="0"/>
                        </a:rPr>
                        <a:t>50</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10</a:t>
                      </a:r>
                      <a:r>
                        <a:rPr kumimoji="0" lang="en-US" sz="1400" b="0" i="0" u="none" strike="noStrike" cap="none" normalizeH="0" baseline="30000" dirty="0" smtClean="0">
                          <a:ln>
                            <a:noFill/>
                          </a:ln>
                          <a:solidFill>
                            <a:schemeClr val="tx1"/>
                          </a:solidFill>
                          <a:effectLst/>
                          <a:latin typeface="Arial" charset="0"/>
                          <a:cs typeface="Arial" charset="0"/>
                        </a:rPr>
                        <a:t>15</a:t>
                      </a:r>
                    </a:p>
                  </a:txBody>
                  <a:tcPr marT="45701" marB="45701"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Exabyte</a:t>
                      </a:r>
                    </a:p>
                  </a:txBody>
                  <a:tcPr marT="45701" marB="45701"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2</a:t>
                      </a:r>
                      <a:r>
                        <a:rPr kumimoji="0" lang="en-US" sz="1400" b="0" i="0" u="none" strike="noStrike" cap="none" normalizeH="0" baseline="30000" smtClean="0">
                          <a:ln>
                            <a:noFill/>
                          </a:ln>
                          <a:solidFill>
                            <a:schemeClr val="tx1"/>
                          </a:solidFill>
                          <a:effectLst/>
                          <a:latin typeface="Arial" charset="0"/>
                          <a:cs typeface="Arial" charset="0"/>
                        </a:rPr>
                        <a:t>60</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10</a:t>
                      </a:r>
                      <a:r>
                        <a:rPr kumimoji="0" lang="en-US" sz="1400" b="0" i="0" u="none" strike="noStrike" cap="none" normalizeH="0" baseline="30000" dirty="0" smtClean="0">
                          <a:ln>
                            <a:noFill/>
                          </a:ln>
                          <a:solidFill>
                            <a:schemeClr val="tx1"/>
                          </a:solidFill>
                          <a:effectLst/>
                          <a:latin typeface="Arial" charset="0"/>
                          <a:cs typeface="Arial" charset="0"/>
                        </a:rPr>
                        <a:t>18</a:t>
                      </a:r>
                    </a:p>
                  </a:txBody>
                  <a:tcPr marT="45701" marB="45701"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Zettabyte</a:t>
                      </a:r>
                    </a:p>
                  </a:txBody>
                  <a:tcPr marT="45701" marB="45701"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2</a:t>
                      </a:r>
                      <a:r>
                        <a:rPr kumimoji="0" lang="en-US" sz="1400" b="0" i="0" u="none" strike="noStrike" cap="none" normalizeH="0" baseline="30000" smtClean="0">
                          <a:ln>
                            <a:noFill/>
                          </a:ln>
                          <a:solidFill>
                            <a:schemeClr val="tx1"/>
                          </a:solidFill>
                          <a:effectLst/>
                          <a:latin typeface="Arial" charset="0"/>
                          <a:cs typeface="Arial" charset="0"/>
                        </a:rPr>
                        <a:t>70</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10</a:t>
                      </a:r>
                      <a:r>
                        <a:rPr kumimoji="0" lang="en-US" sz="1400" b="0" i="0" u="none" strike="noStrike" cap="none" normalizeH="0" baseline="30000" dirty="0" smtClean="0">
                          <a:ln>
                            <a:noFill/>
                          </a:ln>
                          <a:solidFill>
                            <a:schemeClr val="tx1"/>
                          </a:solidFill>
                          <a:effectLst/>
                          <a:latin typeface="Arial" charset="0"/>
                          <a:cs typeface="Arial" charset="0"/>
                        </a:rPr>
                        <a:t>21</a:t>
                      </a:r>
                    </a:p>
                  </a:txBody>
                  <a:tcPr marT="45701" marB="45701"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Yottabyte</a:t>
                      </a:r>
                    </a:p>
                  </a:txBody>
                  <a:tcPr marT="45701" marB="45701"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2</a:t>
                      </a:r>
                      <a:r>
                        <a:rPr kumimoji="0" lang="en-US" sz="1400" b="0" i="0" u="none" strike="noStrike" cap="none" normalizeH="0" baseline="30000" dirty="0" smtClean="0">
                          <a:ln>
                            <a:noFill/>
                          </a:ln>
                          <a:solidFill>
                            <a:schemeClr val="tx1"/>
                          </a:solidFill>
                          <a:effectLst/>
                          <a:latin typeface="Arial" charset="0"/>
                          <a:cs typeface="Arial" charset="0"/>
                        </a:rPr>
                        <a:t>80</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10</a:t>
                      </a:r>
                      <a:r>
                        <a:rPr kumimoji="0" lang="en-US" sz="1400" b="0" i="0" u="none" strike="noStrike" cap="none" normalizeH="0" baseline="30000" dirty="0" smtClean="0">
                          <a:ln>
                            <a:noFill/>
                          </a:ln>
                          <a:solidFill>
                            <a:schemeClr val="tx1"/>
                          </a:solidFill>
                          <a:effectLst/>
                          <a:latin typeface="Arial" charset="0"/>
                          <a:cs typeface="Arial" charset="0"/>
                        </a:rPr>
                        <a:t>24</a:t>
                      </a:r>
                    </a:p>
                  </a:txBody>
                  <a:tcPr marT="45701" marB="45701"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Text Box 4"/>
          <p:cNvSpPr txBox="1">
            <a:spLocks noChangeArrowheads="1"/>
          </p:cNvSpPr>
          <p:nvPr/>
        </p:nvSpPr>
        <p:spPr bwMode="auto">
          <a:xfrm>
            <a:off x="457200" y="6248400"/>
            <a:ext cx="822960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1000" dirty="0" smtClean="0">
                <a:latin typeface="Verdana" pitchFamily="34" charset="0"/>
              </a:rPr>
              <a:t>* This column shows magnitude: 10</a:t>
            </a:r>
            <a:r>
              <a:rPr lang="en-US" altLang="en-US" sz="1000" baseline="30000" dirty="0">
                <a:latin typeface="Verdana" pitchFamily="34" charset="0"/>
              </a:rPr>
              <a:t>3</a:t>
            </a:r>
            <a:r>
              <a:rPr lang="en-US" altLang="en-US" sz="1000" dirty="0" smtClean="0">
                <a:latin typeface="Verdana" pitchFamily="34" charset="0"/>
              </a:rPr>
              <a:t> ~= 2</a:t>
            </a:r>
            <a:r>
              <a:rPr lang="en-US" altLang="en-US" sz="1000" baseline="30000" dirty="0" smtClean="0">
                <a:latin typeface="Verdana" pitchFamily="34" charset="0"/>
              </a:rPr>
              <a:t>10</a:t>
            </a:r>
            <a:r>
              <a:rPr lang="en-US" altLang="en-US" sz="1000" dirty="0" smtClean="0">
                <a:latin typeface="Verdana" pitchFamily="34" charset="0"/>
              </a:rPr>
              <a:t>.</a:t>
            </a:r>
            <a:endParaRPr lang="en-US" altLang="en-US" sz="1000" dirty="0">
              <a:latin typeface="Verdana" pitchFamily="34" charset="0"/>
            </a:endParaRPr>
          </a:p>
        </p:txBody>
      </p:sp>
    </p:spTree>
    <p:extLst>
      <p:ext uri="{BB962C8B-B14F-4D97-AF65-F5344CB8AC3E}">
        <p14:creationId xmlns:p14="http://schemas.microsoft.com/office/powerpoint/2010/main" val="6635784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22E011FD-9635-4401-AF46-AAF5E3D43AF6}" type="slidenum">
              <a:rPr lang="en-US" altLang="en-US" sz="900" smtClean="0">
                <a:latin typeface="Verdana" pitchFamily="34" charset="0"/>
              </a:rPr>
              <a:pPr eaLnBrk="1" hangingPunct="1">
                <a:spcBef>
                  <a:spcPct val="0"/>
                </a:spcBef>
                <a:buClrTx/>
                <a:buFontTx/>
                <a:buNone/>
              </a:pPr>
              <a:t>40</a:t>
            </a:fld>
            <a:endParaRPr lang="en-US" altLang="en-US" sz="900" smtClean="0">
              <a:latin typeface="Verdana" pitchFamily="34" charset="0"/>
            </a:endParaRPr>
          </a:p>
        </p:txBody>
      </p:sp>
      <p:sp>
        <p:nvSpPr>
          <p:cNvPr id="25604" name="Rectangle 2"/>
          <p:cNvSpPr>
            <a:spLocks noGrp="1" noChangeArrowheads="1"/>
          </p:cNvSpPr>
          <p:nvPr>
            <p:ph type="title"/>
          </p:nvPr>
        </p:nvSpPr>
        <p:spPr/>
        <p:txBody>
          <a:bodyPr/>
          <a:lstStyle/>
          <a:p>
            <a:pPr eaLnBrk="1" hangingPunct="1"/>
            <a:r>
              <a:rPr lang="en-US" altLang="en-US" dirty="0" smtClean="0"/>
              <a:t>Hadoop - MapReduce</a:t>
            </a:r>
            <a:br>
              <a:rPr lang="en-US" altLang="en-US" dirty="0" smtClean="0"/>
            </a:br>
            <a:r>
              <a:rPr lang="en-US" altLang="en-US" sz="900" dirty="0" smtClean="0"/>
              <a:t>Class 3  </a:t>
            </a:r>
          </a:p>
        </p:txBody>
      </p:sp>
      <p:sp>
        <p:nvSpPr>
          <p:cNvPr id="25605" name="Rectangle 3"/>
          <p:cNvSpPr>
            <a:spLocks noGrp="1" noChangeArrowheads="1"/>
          </p:cNvSpPr>
          <p:nvPr>
            <p:ph type="body" idx="1"/>
          </p:nvPr>
        </p:nvSpPr>
        <p:spPr>
          <a:xfrm>
            <a:off x="457200" y="1143000"/>
            <a:ext cx="8458200" cy="4987925"/>
          </a:xfrm>
        </p:spPr>
        <p:txBody>
          <a:bodyPr/>
          <a:lstStyle/>
          <a:p>
            <a:pPr eaLnBrk="1" hangingPunct="1">
              <a:lnSpc>
                <a:spcPct val="90000"/>
              </a:lnSpc>
              <a:buFont typeface="Wingdings" pitchFamily="2" charset="2"/>
              <a:buNone/>
            </a:pPr>
            <a:endParaRPr lang="en-US" altLang="en-US" sz="1600" dirty="0" smtClean="0"/>
          </a:p>
          <a:p>
            <a:pPr eaLnBrk="1" hangingPunct="1">
              <a:lnSpc>
                <a:spcPct val="90000"/>
              </a:lnSpc>
              <a:buFont typeface="Wingdings" pitchFamily="2" charset="2"/>
              <a:buNone/>
            </a:pPr>
            <a:r>
              <a:rPr lang="en-US" altLang="en-US" sz="2000" b="1" i="1" dirty="0" smtClean="0">
                <a:latin typeface="Comic Sans MS" pitchFamily="66" charset="0"/>
              </a:rPr>
              <a:t>What is MapReduce?</a:t>
            </a:r>
          </a:p>
          <a:p>
            <a:pPr eaLnBrk="1" hangingPunct="1">
              <a:lnSpc>
                <a:spcPct val="90000"/>
              </a:lnSpc>
              <a:buFont typeface="Wingdings" pitchFamily="2" charset="2"/>
              <a:buNone/>
            </a:pPr>
            <a:endParaRPr lang="en-US" altLang="en-US" sz="2000" b="1" i="1" dirty="0" smtClean="0">
              <a:latin typeface="Comic Sans MS" pitchFamily="66" charset="0"/>
            </a:endParaRPr>
          </a:p>
          <a:p>
            <a:pPr eaLnBrk="1" hangingPunct="1">
              <a:lnSpc>
                <a:spcPct val="90000"/>
              </a:lnSpc>
              <a:buFont typeface="Wingdings" pitchFamily="2" charset="2"/>
              <a:buNone/>
            </a:pPr>
            <a:r>
              <a:rPr lang="en-US" altLang="en-US" sz="1800" i="1" dirty="0" smtClean="0"/>
              <a:t>	</a:t>
            </a:r>
            <a:r>
              <a:rPr lang="en-US" altLang="en-US" sz="1600" dirty="0" smtClean="0"/>
              <a:t>- Developed by Google (2004)</a:t>
            </a:r>
          </a:p>
          <a:p>
            <a:pPr eaLnBrk="1" hangingPunct="1">
              <a:lnSpc>
                <a:spcPct val="90000"/>
              </a:lnSpc>
              <a:buFont typeface="Wingdings" pitchFamily="2" charset="2"/>
              <a:buNone/>
            </a:pPr>
            <a:endParaRPr lang="en-US" altLang="en-US" sz="1600" dirty="0" smtClean="0"/>
          </a:p>
          <a:p>
            <a:pPr eaLnBrk="1" hangingPunct="1">
              <a:lnSpc>
                <a:spcPct val="90000"/>
              </a:lnSpc>
              <a:buFont typeface="Wingdings" pitchFamily="2" charset="2"/>
              <a:buNone/>
            </a:pPr>
            <a:r>
              <a:rPr lang="en-US" altLang="en-US" sz="1600" dirty="0" smtClean="0"/>
              <a:t>	- Provides data analysis capability of Hadoop</a:t>
            </a:r>
          </a:p>
          <a:p>
            <a:pPr eaLnBrk="1" hangingPunct="1">
              <a:lnSpc>
                <a:spcPct val="90000"/>
              </a:lnSpc>
              <a:buFont typeface="Wingdings" pitchFamily="2" charset="2"/>
              <a:buNone/>
            </a:pPr>
            <a:endParaRPr lang="en-US" altLang="en-US" sz="1600" dirty="0" smtClean="0"/>
          </a:p>
          <a:p>
            <a:pPr eaLnBrk="1" hangingPunct="1">
              <a:lnSpc>
                <a:spcPct val="90000"/>
              </a:lnSpc>
              <a:buFont typeface="Wingdings" pitchFamily="2" charset="2"/>
              <a:buNone/>
            </a:pPr>
            <a:r>
              <a:rPr lang="en-US" altLang="en-US" sz="1600" dirty="0" smtClean="0"/>
              <a:t>	- Facilitates computation across multiple data sources</a:t>
            </a:r>
          </a:p>
          <a:p>
            <a:pPr eaLnBrk="1" hangingPunct="1">
              <a:lnSpc>
                <a:spcPct val="90000"/>
              </a:lnSpc>
              <a:buFont typeface="Wingdings" pitchFamily="2" charset="2"/>
              <a:buNone/>
            </a:pPr>
            <a:endParaRPr lang="en-US" altLang="en-US" sz="1600" dirty="0" smtClean="0"/>
          </a:p>
          <a:p>
            <a:pPr eaLnBrk="1" hangingPunct="1">
              <a:lnSpc>
                <a:spcPct val="90000"/>
              </a:lnSpc>
              <a:buFont typeface="Wingdings" pitchFamily="2" charset="2"/>
              <a:buNone/>
            </a:pPr>
            <a:r>
              <a:rPr lang="en-US" altLang="en-US" sz="1600" dirty="0" smtClean="0"/>
              <a:t>	- Leverages </a:t>
            </a:r>
            <a:r>
              <a:rPr lang="en-US" altLang="en-US" sz="1600" i="1" u="sng" dirty="0" smtClean="0"/>
              <a:t>data locality</a:t>
            </a:r>
            <a:r>
              <a:rPr lang="en-US" altLang="en-US" sz="1600" dirty="0" smtClean="0"/>
              <a:t>  for performance</a:t>
            </a:r>
          </a:p>
          <a:p>
            <a:pPr eaLnBrk="1" hangingPunct="1">
              <a:lnSpc>
                <a:spcPct val="90000"/>
              </a:lnSpc>
              <a:buFont typeface="Wingdings" pitchFamily="2" charset="2"/>
              <a:buNone/>
            </a:pPr>
            <a:r>
              <a:rPr lang="en-US" altLang="en-US" sz="1600" dirty="0" smtClean="0"/>
              <a:t>		- Data is co-located with compute node</a:t>
            </a:r>
          </a:p>
          <a:p>
            <a:pPr eaLnBrk="1" hangingPunct="1">
              <a:lnSpc>
                <a:spcPct val="90000"/>
              </a:lnSpc>
              <a:buFont typeface="Wingdings" pitchFamily="2" charset="2"/>
              <a:buNone/>
            </a:pPr>
            <a:r>
              <a:rPr lang="en-US" altLang="en-US" sz="1600" dirty="0" smtClean="0"/>
              <a:t>		- Network bandwidth is at a premium</a:t>
            </a:r>
          </a:p>
          <a:p>
            <a:pPr eaLnBrk="1" hangingPunct="1">
              <a:lnSpc>
                <a:spcPct val="90000"/>
              </a:lnSpc>
              <a:buFont typeface="Wingdings" pitchFamily="2" charset="2"/>
              <a:buNone/>
            </a:pPr>
            <a:r>
              <a:rPr lang="en-US" altLang="en-US" sz="1600" dirty="0" smtClean="0"/>
              <a:t>		- Avoid copying data around</a:t>
            </a:r>
          </a:p>
          <a:p>
            <a:pPr eaLnBrk="1" hangingPunct="1">
              <a:lnSpc>
                <a:spcPct val="90000"/>
              </a:lnSpc>
              <a:buFont typeface="Wingdings" pitchFamily="2" charset="2"/>
              <a:buNone/>
            </a:pPr>
            <a:endParaRPr lang="en-US" altLang="en-US" sz="1600" dirty="0" smtClean="0"/>
          </a:p>
          <a:p>
            <a:pPr eaLnBrk="1" hangingPunct="1">
              <a:lnSpc>
                <a:spcPct val="90000"/>
              </a:lnSpc>
              <a:buFont typeface="Wingdings" pitchFamily="2" charset="2"/>
              <a:buNone/>
            </a:pPr>
            <a:r>
              <a:rPr lang="en-US" altLang="en-US" sz="1600" dirty="0" smtClean="0"/>
              <a:t>	- Has built-in reliability</a:t>
            </a:r>
          </a:p>
          <a:p>
            <a:pPr eaLnBrk="1" hangingPunct="1">
              <a:lnSpc>
                <a:spcPct val="90000"/>
              </a:lnSpc>
              <a:buFont typeface="Wingdings" pitchFamily="2" charset="2"/>
              <a:buNone/>
            </a:pPr>
            <a:r>
              <a:rPr lang="en-US" altLang="en-US" sz="1800" b="1" dirty="0" smtClean="0">
                <a:latin typeface="Comic Sans MS" pitchFamily="66" charset="0"/>
              </a:rPr>
              <a:t>		</a:t>
            </a:r>
          </a:p>
          <a:p>
            <a:pPr eaLnBrk="1" hangingPunct="1">
              <a:lnSpc>
                <a:spcPct val="90000"/>
              </a:lnSpc>
              <a:buFont typeface="Wingdings" pitchFamily="2" charset="2"/>
              <a:buNone/>
            </a:pPr>
            <a:r>
              <a:rPr lang="en-US" altLang="en-US" sz="1800" b="1" i="1" dirty="0" smtClean="0">
                <a:latin typeface="Comic Sans MS" pitchFamily="66" charset="0"/>
              </a:rPr>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DD64902E-FF83-422E-A138-92CC6CB8C411}" type="slidenum">
              <a:rPr lang="en-US" altLang="en-US" sz="900" smtClean="0">
                <a:latin typeface="Verdana" pitchFamily="34" charset="0"/>
              </a:rPr>
              <a:pPr eaLnBrk="1" hangingPunct="1">
                <a:spcBef>
                  <a:spcPct val="0"/>
                </a:spcBef>
                <a:buClrTx/>
                <a:buFontTx/>
                <a:buNone/>
              </a:pPr>
              <a:t>41</a:t>
            </a:fld>
            <a:endParaRPr lang="en-US" altLang="en-US" sz="900" smtClean="0">
              <a:latin typeface="Verdana" pitchFamily="34" charset="0"/>
            </a:endParaRPr>
          </a:p>
        </p:txBody>
      </p:sp>
      <p:sp>
        <p:nvSpPr>
          <p:cNvPr id="26628" name="Rectangle 2"/>
          <p:cNvSpPr>
            <a:spLocks noGrp="1" noChangeArrowheads="1"/>
          </p:cNvSpPr>
          <p:nvPr>
            <p:ph type="title"/>
          </p:nvPr>
        </p:nvSpPr>
        <p:spPr/>
        <p:txBody>
          <a:bodyPr/>
          <a:lstStyle/>
          <a:p>
            <a:pPr eaLnBrk="1" hangingPunct="1"/>
            <a:r>
              <a:rPr lang="en-US" altLang="en-US" dirty="0" smtClean="0"/>
              <a:t>Hadoop - MapReduce</a:t>
            </a:r>
            <a:br>
              <a:rPr lang="en-US" altLang="en-US" dirty="0" smtClean="0"/>
            </a:br>
            <a:r>
              <a:rPr lang="en-US" altLang="en-US" sz="900" dirty="0" smtClean="0"/>
              <a:t>Class 3  </a:t>
            </a:r>
          </a:p>
        </p:txBody>
      </p:sp>
      <p:sp>
        <p:nvSpPr>
          <p:cNvPr id="26629" name="Rectangle 3"/>
          <p:cNvSpPr>
            <a:spLocks noGrp="1" noChangeArrowheads="1"/>
          </p:cNvSpPr>
          <p:nvPr>
            <p:ph type="body" idx="1"/>
          </p:nvPr>
        </p:nvSpPr>
        <p:spPr>
          <a:xfrm>
            <a:off x="457200" y="1143000"/>
            <a:ext cx="8458200" cy="4987925"/>
          </a:xfrm>
        </p:spPr>
        <p:txBody>
          <a:bodyPr/>
          <a:lstStyle/>
          <a:p>
            <a:pPr eaLnBrk="1" hangingPunct="1">
              <a:buFont typeface="Wingdings" pitchFamily="2" charset="2"/>
              <a:buNone/>
            </a:pPr>
            <a:endParaRPr lang="en-US" altLang="en-US" sz="1800" smtClean="0"/>
          </a:p>
          <a:p>
            <a:pPr eaLnBrk="1" hangingPunct="1">
              <a:buFont typeface="Wingdings" pitchFamily="2" charset="2"/>
              <a:buNone/>
            </a:pPr>
            <a:r>
              <a:rPr lang="en-US" altLang="en-US" sz="2000" b="1" i="1" smtClean="0">
                <a:latin typeface="Comic Sans MS" pitchFamily="66" charset="0"/>
              </a:rPr>
              <a:t>What is MapReduce?</a:t>
            </a:r>
          </a:p>
          <a:p>
            <a:pPr eaLnBrk="1" hangingPunct="1">
              <a:buFont typeface="Wingdings" pitchFamily="2" charset="2"/>
              <a:buNone/>
            </a:pPr>
            <a:r>
              <a:rPr lang="en-US" altLang="en-US" sz="1800" smtClean="0">
                <a:latin typeface="Verdana" pitchFamily="34" charset="0"/>
              </a:rPr>
              <a:t>	</a:t>
            </a:r>
          </a:p>
          <a:p>
            <a:pPr eaLnBrk="1" hangingPunct="1">
              <a:buFont typeface="Wingdings" pitchFamily="2" charset="2"/>
              <a:buNone/>
            </a:pPr>
            <a:r>
              <a:rPr lang="en-US" altLang="en-US" sz="1800" smtClean="0">
                <a:latin typeface="Verdana" pitchFamily="34" charset="0"/>
              </a:rPr>
              <a:t>	</a:t>
            </a:r>
            <a:r>
              <a:rPr lang="en-US" altLang="en-US" sz="1800" smtClean="0"/>
              <a:t>Map phase</a:t>
            </a:r>
          </a:p>
          <a:p>
            <a:pPr eaLnBrk="1" hangingPunct="1">
              <a:buFont typeface="Wingdings" pitchFamily="2" charset="2"/>
              <a:buNone/>
            </a:pPr>
            <a:r>
              <a:rPr lang="en-US" altLang="en-US" sz="1400" smtClean="0"/>
              <a:t>		- Map key-value input pairs to key-value output pairs</a:t>
            </a:r>
          </a:p>
          <a:p>
            <a:pPr eaLnBrk="1" hangingPunct="1">
              <a:buFont typeface="Wingdings" pitchFamily="2" charset="2"/>
              <a:buNone/>
            </a:pPr>
            <a:r>
              <a:rPr lang="en-US" altLang="en-US" sz="1400" smtClean="0"/>
              <a:t>		- Specify any processing to be performed on the key-value pairs</a:t>
            </a:r>
          </a:p>
          <a:p>
            <a:pPr eaLnBrk="1" hangingPunct="1">
              <a:buFont typeface="Wingdings" pitchFamily="2" charset="2"/>
              <a:buNone/>
            </a:pPr>
            <a:r>
              <a:rPr lang="en-US" altLang="en-US" sz="1400" smtClean="0"/>
              <a:t>		- Good time to perform data conditioning</a:t>
            </a:r>
          </a:p>
          <a:p>
            <a:pPr eaLnBrk="1" hangingPunct="1">
              <a:buFont typeface="Wingdings" pitchFamily="2" charset="2"/>
              <a:buNone/>
            </a:pPr>
            <a:r>
              <a:rPr lang="en-US" altLang="en-US" sz="1400" smtClean="0"/>
              <a:t>			- drop any bad records</a:t>
            </a:r>
          </a:p>
          <a:p>
            <a:pPr eaLnBrk="1" hangingPunct="1">
              <a:buFont typeface="Wingdings" pitchFamily="2" charset="2"/>
              <a:buNone/>
            </a:pPr>
            <a:r>
              <a:rPr lang="en-US" altLang="en-US" sz="1400" smtClean="0"/>
              <a:t>			- filter out bad or erroneous looking values</a:t>
            </a:r>
          </a:p>
          <a:p>
            <a:pPr eaLnBrk="1" hangingPunct="1">
              <a:buFont typeface="Wingdings" pitchFamily="2" charset="2"/>
              <a:buNone/>
            </a:pPr>
            <a:r>
              <a:rPr lang="en-US" altLang="en-US" sz="1400" smtClean="0"/>
              <a:t>		- Sorts and groups key-value pairs by key before sending the output to Reduce</a:t>
            </a:r>
          </a:p>
          <a:p>
            <a:pPr eaLnBrk="1" hangingPunct="1">
              <a:buFont typeface="Wingdings" pitchFamily="2" charset="2"/>
              <a:buNone/>
            </a:pPr>
            <a:r>
              <a:rPr lang="en-US" altLang="en-US" sz="1800" smtClean="0"/>
              <a:t>		</a:t>
            </a:r>
          </a:p>
          <a:p>
            <a:pPr eaLnBrk="1" hangingPunct="1">
              <a:buFont typeface="Wingdings" pitchFamily="2" charset="2"/>
              <a:buNone/>
            </a:pPr>
            <a:r>
              <a:rPr lang="en-US" altLang="en-US" sz="1800" smtClean="0"/>
              <a:t>	Reduce phase</a:t>
            </a:r>
          </a:p>
          <a:p>
            <a:pPr eaLnBrk="1" hangingPunct="1">
              <a:buFont typeface="Wingdings" pitchFamily="2" charset="2"/>
              <a:buNone/>
            </a:pPr>
            <a:r>
              <a:rPr lang="en-US" altLang="en-US" sz="1800" smtClean="0"/>
              <a:t>		</a:t>
            </a:r>
            <a:r>
              <a:rPr lang="en-US" altLang="en-US" sz="1400" smtClean="0"/>
              <a:t>- Map key-value input pairs to key-value output pairs, just as in Map phase</a:t>
            </a:r>
          </a:p>
          <a:p>
            <a:pPr eaLnBrk="1" hangingPunct="1">
              <a:buFont typeface="Wingdings" pitchFamily="2" charset="2"/>
              <a:buNone/>
            </a:pPr>
            <a:r>
              <a:rPr lang="en-US" altLang="en-US" sz="1400" smtClean="0"/>
              <a:t>		- Key-value input pairs must match key-value output pairs from map function</a:t>
            </a:r>
          </a:p>
          <a:p>
            <a:pPr eaLnBrk="1" hangingPunct="1">
              <a:buFont typeface="Wingdings" pitchFamily="2" charset="2"/>
              <a:buNone/>
            </a:pPr>
            <a:r>
              <a:rPr lang="en-US" altLang="en-US" sz="1400" smtClean="0"/>
              <a:t>		- Specify processing to perform on data collected from distributed map nodes</a:t>
            </a:r>
          </a:p>
          <a:p>
            <a:pPr eaLnBrk="1" hangingPunct="1">
              <a:buFont typeface="Wingdings" pitchFamily="2" charset="2"/>
              <a:buNone/>
            </a:pPr>
            <a:r>
              <a:rPr lang="en-US" altLang="en-US" sz="2000" b="1" i="1" smtClean="0">
                <a:latin typeface="Comic Sans MS" pitchFamily="66" charset="0"/>
              </a:rPr>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E352741C-F99B-4628-812A-A95A5E7198B2}" type="slidenum">
              <a:rPr lang="en-US" altLang="en-US" sz="900" smtClean="0">
                <a:latin typeface="Verdana" pitchFamily="34" charset="0"/>
              </a:rPr>
              <a:pPr eaLnBrk="1" hangingPunct="1">
                <a:spcBef>
                  <a:spcPct val="0"/>
                </a:spcBef>
                <a:buClrTx/>
                <a:buFontTx/>
                <a:buNone/>
              </a:pPr>
              <a:t>42</a:t>
            </a:fld>
            <a:endParaRPr lang="en-US" altLang="en-US" sz="900" smtClean="0">
              <a:latin typeface="Verdana" pitchFamily="34" charset="0"/>
            </a:endParaRPr>
          </a:p>
        </p:txBody>
      </p:sp>
      <p:sp>
        <p:nvSpPr>
          <p:cNvPr id="27652" name="Rectangle 2"/>
          <p:cNvSpPr>
            <a:spLocks noGrp="1" noChangeArrowheads="1"/>
          </p:cNvSpPr>
          <p:nvPr>
            <p:ph type="title"/>
          </p:nvPr>
        </p:nvSpPr>
        <p:spPr/>
        <p:txBody>
          <a:bodyPr/>
          <a:lstStyle/>
          <a:p>
            <a:pPr eaLnBrk="1" hangingPunct="1"/>
            <a:r>
              <a:rPr lang="en-US" altLang="en-US" dirty="0" smtClean="0"/>
              <a:t>Hadoop - MapReduce</a:t>
            </a:r>
            <a:br>
              <a:rPr lang="en-US" altLang="en-US" dirty="0" smtClean="0"/>
            </a:br>
            <a:r>
              <a:rPr lang="en-US" altLang="en-US" sz="900" dirty="0" smtClean="0"/>
              <a:t>Class 3  </a:t>
            </a:r>
          </a:p>
        </p:txBody>
      </p:sp>
      <p:sp>
        <p:nvSpPr>
          <p:cNvPr id="27653" name="Rectangle 3"/>
          <p:cNvSpPr>
            <a:spLocks noGrp="1" noChangeArrowheads="1"/>
          </p:cNvSpPr>
          <p:nvPr>
            <p:ph type="body" idx="1"/>
          </p:nvPr>
        </p:nvSpPr>
        <p:spPr/>
        <p:txBody>
          <a:bodyPr/>
          <a:lstStyle/>
          <a:p>
            <a:pPr lvl="1" eaLnBrk="1" hangingPunct="1"/>
            <a:endParaRPr lang="en-US" altLang="en-US" smtClean="0"/>
          </a:p>
          <a:p>
            <a:pPr eaLnBrk="1" hangingPunct="1">
              <a:buFont typeface="Wingdings" pitchFamily="2" charset="2"/>
              <a:buNone/>
            </a:pPr>
            <a:r>
              <a:rPr lang="en-US" altLang="en-US" smtClean="0"/>
              <a:t>MapReduce</a:t>
            </a:r>
          </a:p>
          <a:p>
            <a:pPr eaLnBrk="1" hangingPunct="1">
              <a:buFont typeface="Wingdings" pitchFamily="2" charset="2"/>
              <a:buNone/>
            </a:pPr>
            <a:endParaRPr lang="en-US" altLang="en-US" smtClean="0"/>
          </a:p>
          <a:p>
            <a:pPr lvl="1" eaLnBrk="1" hangingPunct="1"/>
            <a:r>
              <a:rPr lang="en-US" altLang="en-US" sz="1800" smtClean="0"/>
              <a:t>Batch query processor</a:t>
            </a:r>
          </a:p>
          <a:p>
            <a:pPr lvl="1" eaLnBrk="1" hangingPunct="1"/>
            <a:r>
              <a:rPr lang="en-US" altLang="en-US" sz="1800" smtClean="0"/>
              <a:t>Assumes that the entire dataset is processed</a:t>
            </a:r>
          </a:p>
          <a:p>
            <a:pPr lvl="1" eaLnBrk="1" hangingPunct="1"/>
            <a:r>
              <a:rPr lang="en-US" altLang="en-US" sz="1800" smtClean="0"/>
              <a:t>Suitable for write once/read many (worm) applications</a:t>
            </a:r>
          </a:p>
          <a:p>
            <a:pPr lvl="1" eaLnBrk="1" hangingPunct="1"/>
            <a:endParaRPr lang="en-US" altLang="en-US" sz="1800" smtClean="0"/>
          </a:p>
          <a:p>
            <a:pPr lvl="1" eaLnBrk="1" hangingPunct="1"/>
            <a:r>
              <a:rPr lang="en-US" altLang="en-US" sz="1800" smtClean="0"/>
              <a:t>Not good if datasets need to get updated</a:t>
            </a:r>
          </a:p>
          <a:p>
            <a:pPr lvl="2" eaLnBrk="1" hangingPunct="1"/>
            <a:r>
              <a:rPr lang="en-US" altLang="en-US" sz="1600" smtClean="0"/>
              <a:t>Relational database is appropriate for this, not MapReduce</a:t>
            </a:r>
          </a:p>
          <a:p>
            <a:pPr lvl="1" eaLnBrk="1" hangingPunct="1"/>
            <a:endParaRPr lang="en-US" altLang="en-US" sz="1800" smtClean="0"/>
          </a:p>
          <a:p>
            <a:pPr lvl="1" eaLnBrk="1" hangingPunct="1"/>
            <a:endParaRPr lang="en-US" altLang="en-US" sz="1800" smtClean="0"/>
          </a:p>
        </p:txBody>
      </p:sp>
      <p:sp>
        <p:nvSpPr>
          <p:cNvPr id="27654" name="Text Box 4"/>
          <p:cNvSpPr txBox="1">
            <a:spLocks noChangeArrowheads="1"/>
          </p:cNvSpPr>
          <p:nvPr/>
        </p:nvSpPr>
        <p:spPr bwMode="auto">
          <a:xfrm>
            <a:off x="457200" y="6248400"/>
            <a:ext cx="822960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a:latin typeface="Verdana" pitchFamily="34" charset="0"/>
              </a:rPr>
              <a:t>Reference: Hadoop: The Definitive Guide, by Tom White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BC7532EA-C9D6-47FC-B35B-3FCCD564C2D8}" type="slidenum">
              <a:rPr lang="en-US" altLang="en-US" sz="900" smtClean="0">
                <a:latin typeface="Verdana" pitchFamily="34" charset="0"/>
              </a:rPr>
              <a:pPr eaLnBrk="1" hangingPunct="1">
                <a:spcBef>
                  <a:spcPct val="0"/>
                </a:spcBef>
                <a:buClrTx/>
                <a:buFontTx/>
                <a:buNone/>
              </a:pPr>
              <a:t>43</a:t>
            </a:fld>
            <a:endParaRPr lang="en-US" altLang="en-US" sz="900" smtClean="0">
              <a:latin typeface="Verdana" pitchFamily="34" charset="0"/>
            </a:endParaRPr>
          </a:p>
        </p:txBody>
      </p:sp>
      <p:sp>
        <p:nvSpPr>
          <p:cNvPr id="28676" name="Rectangle 2"/>
          <p:cNvSpPr>
            <a:spLocks noGrp="1" noChangeArrowheads="1"/>
          </p:cNvSpPr>
          <p:nvPr>
            <p:ph type="title"/>
          </p:nvPr>
        </p:nvSpPr>
        <p:spPr/>
        <p:txBody>
          <a:bodyPr/>
          <a:lstStyle/>
          <a:p>
            <a:pPr eaLnBrk="1" hangingPunct="1"/>
            <a:r>
              <a:rPr lang="en-US" altLang="en-US" dirty="0" smtClean="0"/>
              <a:t>Hadoop - MapReduce</a:t>
            </a:r>
            <a:br>
              <a:rPr lang="en-US" altLang="en-US" dirty="0" smtClean="0"/>
            </a:br>
            <a:r>
              <a:rPr lang="en-US" altLang="en-US" sz="900" dirty="0" smtClean="0"/>
              <a:t>Class 3  </a:t>
            </a:r>
          </a:p>
        </p:txBody>
      </p:sp>
      <p:sp>
        <p:nvSpPr>
          <p:cNvPr id="28677" name="Rectangle 3"/>
          <p:cNvSpPr>
            <a:spLocks noGrp="1" noChangeArrowheads="1"/>
          </p:cNvSpPr>
          <p:nvPr>
            <p:ph type="body" idx="1"/>
          </p:nvPr>
        </p:nvSpPr>
        <p:spPr/>
        <p:txBody>
          <a:bodyPr/>
          <a:lstStyle/>
          <a:p>
            <a:pPr lvl="1" eaLnBrk="1" hangingPunct="1"/>
            <a:endParaRPr lang="en-US" altLang="en-US" smtClean="0"/>
          </a:p>
          <a:p>
            <a:pPr eaLnBrk="1" hangingPunct="1">
              <a:buFont typeface="Wingdings" pitchFamily="2" charset="2"/>
              <a:buNone/>
            </a:pPr>
            <a:r>
              <a:rPr lang="en-US" altLang="en-US" smtClean="0"/>
              <a:t>MapReduce</a:t>
            </a:r>
          </a:p>
          <a:p>
            <a:pPr eaLnBrk="1" hangingPunct="1">
              <a:buFont typeface="Wingdings" pitchFamily="2" charset="2"/>
              <a:buNone/>
            </a:pPr>
            <a:endParaRPr lang="en-US" altLang="en-US" smtClean="0"/>
          </a:p>
          <a:p>
            <a:pPr lvl="1" eaLnBrk="1" hangingPunct="1"/>
            <a:r>
              <a:rPr lang="en-US" altLang="en-US" sz="1800" smtClean="0"/>
              <a:t>Works well on unstructured data</a:t>
            </a:r>
          </a:p>
          <a:p>
            <a:pPr lvl="2" eaLnBrk="1" hangingPunct="1"/>
            <a:r>
              <a:rPr lang="en-US" altLang="en-US" sz="1600" smtClean="0"/>
              <a:t>Datasets with no particular internal structure</a:t>
            </a:r>
          </a:p>
          <a:p>
            <a:pPr lvl="2" eaLnBrk="1" hangingPunct="1"/>
            <a:r>
              <a:rPr lang="en-US" altLang="en-US" sz="1600" smtClean="0"/>
              <a:t>E.g. log files, other plaintext files</a:t>
            </a:r>
          </a:p>
          <a:p>
            <a:pPr lvl="2" eaLnBrk="1" hangingPunct="1"/>
            <a:endParaRPr lang="en-US" altLang="en-US" sz="1600" smtClean="0"/>
          </a:p>
          <a:p>
            <a:pPr lvl="1" eaLnBrk="1" hangingPunct="1"/>
            <a:r>
              <a:rPr lang="en-US" altLang="en-US" sz="1800" smtClean="0"/>
              <a:t>Interprets data at processing time</a:t>
            </a:r>
          </a:p>
          <a:p>
            <a:pPr lvl="2" eaLnBrk="1" hangingPunct="1"/>
            <a:r>
              <a:rPr lang="en-US" altLang="en-US" sz="1600" smtClean="0"/>
              <a:t>Schema-free</a:t>
            </a:r>
          </a:p>
          <a:p>
            <a:pPr lvl="2" eaLnBrk="1" hangingPunct="1"/>
            <a:r>
              <a:rPr lang="en-US" altLang="en-US" sz="1600" smtClean="0"/>
              <a:t>Data not normalized because relies on operations to be local</a:t>
            </a:r>
          </a:p>
          <a:p>
            <a:pPr lvl="1" eaLnBrk="1" hangingPunct="1"/>
            <a:endParaRPr lang="en-US" altLang="en-US" sz="1800" smtClean="0"/>
          </a:p>
          <a:p>
            <a:pPr lvl="1" eaLnBrk="1" hangingPunct="1"/>
            <a:endParaRPr lang="en-US" altLang="en-US" sz="1800" smtClean="0"/>
          </a:p>
        </p:txBody>
      </p:sp>
      <p:sp>
        <p:nvSpPr>
          <p:cNvPr id="28678" name="Text Box 4"/>
          <p:cNvSpPr txBox="1">
            <a:spLocks noChangeArrowheads="1"/>
          </p:cNvSpPr>
          <p:nvPr/>
        </p:nvSpPr>
        <p:spPr bwMode="auto">
          <a:xfrm>
            <a:off x="457200" y="6248400"/>
            <a:ext cx="822960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a:latin typeface="Verdana" pitchFamily="34" charset="0"/>
              </a:rPr>
              <a:t>Reference: Hadoop: The Definitive Guide, by Tom White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820BFC2B-A8EE-499F-999B-5170BA2FEE6F}" type="slidenum">
              <a:rPr lang="en-US" altLang="en-US" sz="900" smtClean="0">
                <a:latin typeface="Verdana" pitchFamily="34" charset="0"/>
              </a:rPr>
              <a:pPr eaLnBrk="1" hangingPunct="1">
                <a:spcBef>
                  <a:spcPct val="0"/>
                </a:spcBef>
                <a:buClrTx/>
                <a:buFontTx/>
                <a:buNone/>
              </a:pPr>
              <a:t>44</a:t>
            </a:fld>
            <a:endParaRPr lang="en-US" altLang="en-US" sz="900" smtClean="0">
              <a:latin typeface="Verdana" pitchFamily="34" charset="0"/>
            </a:endParaRPr>
          </a:p>
        </p:txBody>
      </p:sp>
      <p:sp>
        <p:nvSpPr>
          <p:cNvPr id="29700" name="Rectangle 2"/>
          <p:cNvSpPr>
            <a:spLocks noGrp="1" noChangeArrowheads="1"/>
          </p:cNvSpPr>
          <p:nvPr>
            <p:ph type="title"/>
          </p:nvPr>
        </p:nvSpPr>
        <p:spPr/>
        <p:txBody>
          <a:bodyPr/>
          <a:lstStyle/>
          <a:p>
            <a:pPr eaLnBrk="1" hangingPunct="1"/>
            <a:r>
              <a:rPr lang="en-US" altLang="en-US" dirty="0" smtClean="0"/>
              <a:t>Hadoop - MapReduce</a:t>
            </a:r>
            <a:br>
              <a:rPr lang="en-US" altLang="en-US" dirty="0" smtClean="0"/>
            </a:br>
            <a:r>
              <a:rPr lang="en-US" altLang="en-US" sz="900" dirty="0" smtClean="0"/>
              <a:t>Class 3  </a:t>
            </a:r>
          </a:p>
        </p:txBody>
      </p:sp>
      <p:sp>
        <p:nvSpPr>
          <p:cNvPr id="29701" name="Rectangle 3"/>
          <p:cNvSpPr>
            <a:spLocks noGrp="1" noChangeArrowheads="1"/>
          </p:cNvSpPr>
          <p:nvPr>
            <p:ph type="body" idx="1"/>
          </p:nvPr>
        </p:nvSpPr>
        <p:spPr/>
        <p:txBody>
          <a:bodyPr/>
          <a:lstStyle/>
          <a:p>
            <a:pPr lvl="1" eaLnBrk="1" hangingPunct="1"/>
            <a:endParaRPr lang="en-US" altLang="en-US" smtClean="0"/>
          </a:p>
          <a:p>
            <a:pPr eaLnBrk="1" hangingPunct="1">
              <a:buFont typeface="Wingdings" pitchFamily="2" charset="2"/>
              <a:buNone/>
            </a:pPr>
            <a:r>
              <a:rPr lang="en-US" altLang="en-US" smtClean="0"/>
              <a:t>MapReduce</a:t>
            </a:r>
          </a:p>
          <a:p>
            <a:pPr eaLnBrk="1" hangingPunct="1">
              <a:buFont typeface="Wingdings" pitchFamily="2" charset="2"/>
              <a:buNone/>
            </a:pPr>
            <a:endParaRPr lang="en-US" altLang="en-US" smtClean="0"/>
          </a:p>
          <a:p>
            <a:pPr lvl="1" eaLnBrk="1" hangingPunct="1"/>
            <a:r>
              <a:rPr lang="en-US" altLang="en-US" sz="1800" smtClean="0"/>
              <a:t>MapReduce programs </a:t>
            </a:r>
          </a:p>
          <a:p>
            <a:pPr lvl="2" eaLnBrk="1" hangingPunct="1"/>
            <a:r>
              <a:rPr lang="en-US" altLang="en-US" sz="1600" smtClean="0"/>
              <a:t>Written in Java, Python, Ruby, C++</a:t>
            </a:r>
          </a:p>
          <a:p>
            <a:pPr lvl="2" eaLnBrk="1" hangingPunct="1"/>
            <a:r>
              <a:rPr lang="en-US" altLang="en-US" sz="1600" smtClean="0"/>
              <a:t>Run in parallel on multiple </a:t>
            </a:r>
          </a:p>
          <a:p>
            <a:pPr lvl="3" eaLnBrk="1" hangingPunct="1"/>
            <a:r>
              <a:rPr lang="en-US" altLang="en-US" sz="1400" smtClean="0"/>
              <a:t>Physical machines (PMs) or </a:t>
            </a:r>
          </a:p>
          <a:p>
            <a:pPr lvl="3" eaLnBrk="1" hangingPunct="1"/>
            <a:r>
              <a:rPr lang="en-US" altLang="en-US" sz="1400" smtClean="0"/>
              <a:t>Virtual machines (VMs)</a:t>
            </a:r>
          </a:p>
          <a:p>
            <a:pPr lvl="3" eaLnBrk="1" hangingPunct="1"/>
            <a:endParaRPr lang="en-US" altLang="en-US" sz="1400" smtClean="0"/>
          </a:p>
          <a:p>
            <a:pPr lvl="1" eaLnBrk="1" hangingPunct="1"/>
            <a:r>
              <a:rPr lang="en-US" altLang="en-US" sz="1800" smtClean="0"/>
              <a:t>Job function</a:t>
            </a:r>
          </a:p>
          <a:p>
            <a:pPr lvl="2" eaLnBrk="1" hangingPunct="1"/>
            <a:r>
              <a:rPr lang="en-US" altLang="en-US" sz="1600" smtClean="0"/>
              <a:t>Required in addition to map and reduce functions</a:t>
            </a:r>
          </a:p>
          <a:p>
            <a:pPr lvl="2" eaLnBrk="1" hangingPunct="1"/>
            <a:r>
              <a:rPr lang="en-US" altLang="en-US" sz="1600" smtClean="0"/>
              <a:t>Controls job</a:t>
            </a:r>
          </a:p>
          <a:p>
            <a:pPr lvl="1" eaLnBrk="1" hangingPunct="1"/>
            <a:endParaRPr lang="en-US" altLang="en-US" sz="1800" smtClean="0"/>
          </a:p>
        </p:txBody>
      </p:sp>
      <p:sp>
        <p:nvSpPr>
          <p:cNvPr id="29702" name="Text Box 4"/>
          <p:cNvSpPr txBox="1">
            <a:spLocks noChangeArrowheads="1"/>
          </p:cNvSpPr>
          <p:nvPr/>
        </p:nvSpPr>
        <p:spPr bwMode="auto">
          <a:xfrm>
            <a:off x="457200" y="6248400"/>
            <a:ext cx="822960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a:latin typeface="Verdana" pitchFamily="34" charset="0"/>
              </a:rPr>
              <a:t>Reference: Hadoop: The Definitive Guide, by Tom White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E1ECD1D4-DD94-4D86-AC8B-CE7D71BC97DA}" type="slidenum">
              <a:rPr lang="en-US" altLang="en-US" sz="900" smtClean="0">
                <a:latin typeface="Verdana" pitchFamily="34" charset="0"/>
              </a:rPr>
              <a:pPr eaLnBrk="1" hangingPunct="1">
                <a:spcBef>
                  <a:spcPct val="0"/>
                </a:spcBef>
                <a:buClrTx/>
                <a:buFontTx/>
                <a:buNone/>
              </a:pPr>
              <a:t>45</a:t>
            </a:fld>
            <a:endParaRPr lang="en-US" altLang="en-US" sz="900" smtClean="0">
              <a:latin typeface="Verdana" pitchFamily="34" charset="0"/>
            </a:endParaRPr>
          </a:p>
        </p:txBody>
      </p:sp>
      <p:sp>
        <p:nvSpPr>
          <p:cNvPr id="30724" name="Rectangle 2"/>
          <p:cNvSpPr>
            <a:spLocks noGrp="1" noChangeArrowheads="1"/>
          </p:cNvSpPr>
          <p:nvPr>
            <p:ph type="title"/>
          </p:nvPr>
        </p:nvSpPr>
        <p:spPr/>
        <p:txBody>
          <a:bodyPr/>
          <a:lstStyle/>
          <a:p>
            <a:pPr eaLnBrk="1" hangingPunct="1"/>
            <a:r>
              <a:rPr lang="en-US" altLang="en-US" dirty="0" smtClean="0"/>
              <a:t>Hadoop - HDFS </a:t>
            </a:r>
            <a:br>
              <a:rPr lang="en-US" altLang="en-US" dirty="0" smtClean="0"/>
            </a:br>
            <a:r>
              <a:rPr lang="en-US" altLang="en-US" sz="900" dirty="0" smtClean="0"/>
              <a:t>Class 3  </a:t>
            </a:r>
          </a:p>
        </p:txBody>
      </p:sp>
      <p:sp>
        <p:nvSpPr>
          <p:cNvPr id="16389" name="Rectangle 3"/>
          <p:cNvSpPr>
            <a:spLocks noGrp="1" noChangeArrowheads="1"/>
          </p:cNvSpPr>
          <p:nvPr>
            <p:ph type="body" sz="half" idx="1"/>
          </p:nvPr>
        </p:nvSpPr>
        <p:spPr>
          <a:xfrm>
            <a:off x="457200" y="1143000"/>
            <a:ext cx="8001000" cy="4987925"/>
          </a:xfrm>
        </p:spPr>
        <p:txBody>
          <a:bodyPr/>
          <a:lstStyle/>
          <a:p>
            <a:pPr marL="457200" indent="-457200" eaLnBrk="1" hangingPunct="1">
              <a:buFont typeface="Wingdings" pitchFamily="2" charset="2"/>
              <a:buNone/>
              <a:defRPr/>
            </a:pPr>
            <a:r>
              <a:rPr lang="en-US" altLang="en-US" sz="1600" b="1" u="sng" dirty="0" smtClean="0"/>
              <a:t>Agenda</a:t>
            </a:r>
          </a:p>
          <a:p>
            <a:pPr marL="457200" indent="-457200" eaLnBrk="1" hangingPunct="1">
              <a:buFont typeface="Wingdings" pitchFamily="2" charset="2"/>
              <a:buNone/>
              <a:defRPr/>
            </a:pPr>
            <a:endParaRPr lang="en-US" altLang="en-US" sz="1600" b="1" u="sng" dirty="0" smtClean="0"/>
          </a:p>
          <a:p>
            <a:pPr marL="457200" indent="-457200" eaLnBrk="1" hangingPunct="1">
              <a:buFont typeface="Wingdings" pitchFamily="2" charset="2"/>
              <a:buAutoNum type="arabicPeriod"/>
              <a:defRPr/>
            </a:pPr>
            <a:r>
              <a:rPr lang="en-US" altLang="en-US" sz="1400" dirty="0"/>
              <a:t>How big is BIG?</a:t>
            </a:r>
          </a:p>
          <a:p>
            <a:pPr marL="457200" indent="-457200" eaLnBrk="1" hangingPunct="1">
              <a:buFont typeface="Wingdings" pitchFamily="2" charset="2"/>
              <a:buAutoNum type="arabicPeriod"/>
              <a:defRPr/>
            </a:pPr>
            <a:r>
              <a:rPr lang="en-US" altLang="en-US" sz="1400" dirty="0" smtClean="0"/>
              <a:t>What is Big Data?</a:t>
            </a:r>
          </a:p>
          <a:p>
            <a:pPr marL="457200" indent="-457200" eaLnBrk="1" hangingPunct="1">
              <a:buFont typeface="Wingdings" pitchFamily="2" charset="2"/>
              <a:buAutoNum type="arabicPeriod"/>
              <a:defRPr/>
            </a:pPr>
            <a:r>
              <a:rPr lang="en-US" altLang="en-US" sz="1400" dirty="0"/>
              <a:t>Why is Big Data a problem?</a:t>
            </a:r>
          </a:p>
          <a:p>
            <a:pPr marL="457200" indent="-457200" eaLnBrk="1" hangingPunct="1">
              <a:buFont typeface="Wingdings" pitchFamily="2" charset="2"/>
              <a:buAutoNum type="arabicPeriod"/>
              <a:defRPr/>
            </a:pPr>
            <a:r>
              <a:rPr lang="en-US" altLang="en-US" sz="1400" dirty="0" smtClean="0"/>
              <a:t>Hadoop – MapReduce</a:t>
            </a:r>
          </a:p>
          <a:p>
            <a:pPr marL="457200" indent="-457200" eaLnBrk="1" hangingPunct="1">
              <a:buFont typeface="Wingdings" pitchFamily="2" charset="2"/>
              <a:buAutoNum type="arabicPeriod"/>
              <a:defRPr/>
            </a:pPr>
            <a:r>
              <a:rPr lang="en-US" altLang="en-US" sz="1400" dirty="0" smtClean="0">
                <a:solidFill>
                  <a:srgbClr val="FF0000"/>
                </a:solidFill>
              </a:rPr>
              <a:t>Hadoop – HDFS</a:t>
            </a:r>
          </a:p>
          <a:p>
            <a:pPr marL="0" indent="0" eaLnBrk="1" hangingPunct="1">
              <a:buFont typeface="Wingdings" pitchFamily="2" charset="2"/>
              <a:buNone/>
              <a:defRPr/>
            </a:pPr>
            <a:endParaRPr lang="en-US" altLang="en-US" sz="1400" dirty="0" smtClean="0"/>
          </a:p>
          <a:p>
            <a:pPr marL="457200" indent="-457200" eaLnBrk="1" hangingPunct="1">
              <a:buFont typeface="Wingdings" pitchFamily="2" charset="2"/>
              <a:buNone/>
              <a:defRPr/>
            </a:pPr>
            <a:endParaRPr lang="en-US" altLang="en-US" sz="1400" dirty="0" smtClean="0"/>
          </a:p>
          <a:p>
            <a:pPr marL="457200" indent="-457200" eaLnBrk="1" hangingPunct="1">
              <a:buFont typeface="Wingdings" pitchFamily="2" charset="2"/>
              <a:buNone/>
              <a:defRPr/>
            </a:pPr>
            <a:endParaRPr lang="en-US" altLang="en-US" sz="1400" dirty="0" smtClean="0"/>
          </a:p>
          <a:p>
            <a:pPr marL="457200" indent="-457200" eaLnBrk="1" hangingPunct="1">
              <a:defRPr/>
            </a:pPr>
            <a:endParaRPr lang="en-US" altLang="en-US" sz="2000" dirty="0" smtClean="0"/>
          </a:p>
          <a:p>
            <a:pPr marL="457200" indent="-457200" eaLnBrk="1" hangingPunct="1">
              <a:buFont typeface="Wingdings" pitchFamily="2" charset="2"/>
              <a:buNone/>
              <a:defRPr/>
            </a:pPr>
            <a:endParaRPr lang="en-US" altLang="en-US" sz="1800" dirty="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8C1B5200-8D00-4D70-B082-D58F6492DE98}" type="slidenum">
              <a:rPr lang="en-US" altLang="en-US" sz="900" smtClean="0">
                <a:latin typeface="Verdana" pitchFamily="34" charset="0"/>
              </a:rPr>
              <a:pPr eaLnBrk="1" hangingPunct="1">
                <a:spcBef>
                  <a:spcPct val="0"/>
                </a:spcBef>
                <a:buClrTx/>
                <a:buFontTx/>
                <a:buNone/>
              </a:pPr>
              <a:t>46</a:t>
            </a:fld>
            <a:endParaRPr lang="en-US" altLang="en-US" sz="900" smtClean="0">
              <a:latin typeface="Verdana" pitchFamily="34" charset="0"/>
            </a:endParaRPr>
          </a:p>
        </p:txBody>
      </p:sp>
      <p:sp>
        <p:nvSpPr>
          <p:cNvPr id="31748" name="Rectangle 2"/>
          <p:cNvSpPr>
            <a:spLocks noGrp="1" noChangeArrowheads="1"/>
          </p:cNvSpPr>
          <p:nvPr>
            <p:ph type="title"/>
          </p:nvPr>
        </p:nvSpPr>
        <p:spPr/>
        <p:txBody>
          <a:bodyPr/>
          <a:lstStyle/>
          <a:p>
            <a:pPr eaLnBrk="1" hangingPunct="1"/>
            <a:r>
              <a:rPr lang="en-US" altLang="en-US" dirty="0" smtClean="0"/>
              <a:t>Hadoop - HDFS</a:t>
            </a:r>
            <a:br>
              <a:rPr lang="en-US" altLang="en-US" dirty="0" smtClean="0"/>
            </a:br>
            <a:r>
              <a:rPr lang="en-US" altLang="en-US" sz="900" dirty="0" smtClean="0"/>
              <a:t>Class 3  </a:t>
            </a:r>
          </a:p>
        </p:txBody>
      </p:sp>
      <p:sp>
        <p:nvSpPr>
          <p:cNvPr id="31749" name="Rectangle 3"/>
          <p:cNvSpPr>
            <a:spLocks noGrp="1" noChangeArrowheads="1"/>
          </p:cNvSpPr>
          <p:nvPr>
            <p:ph type="body" idx="1"/>
          </p:nvPr>
        </p:nvSpPr>
        <p:spPr>
          <a:xfrm>
            <a:off x="457200" y="1143000"/>
            <a:ext cx="8458200" cy="4987925"/>
          </a:xfrm>
        </p:spPr>
        <p:txBody>
          <a:bodyPr/>
          <a:lstStyle/>
          <a:p>
            <a:pPr eaLnBrk="1" hangingPunct="1">
              <a:buFont typeface="Wingdings" pitchFamily="2" charset="2"/>
              <a:buNone/>
            </a:pPr>
            <a:endParaRPr lang="en-US" altLang="en-US" sz="1800" smtClean="0"/>
          </a:p>
          <a:p>
            <a:pPr eaLnBrk="1" hangingPunct="1">
              <a:buFont typeface="Wingdings" pitchFamily="2" charset="2"/>
              <a:buNone/>
            </a:pPr>
            <a:r>
              <a:rPr lang="en-US" altLang="en-US" b="1" i="1" smtClean="0">
                <a:latin typeface="Comic Sans MS" pitchFamily="66" charset="0"/>
              </a:rPr>
              <a:t>What is HDFS?</a:t>
            </a:r>
          </a:p>
          <a:p>
            <a:pPr eaLnBrk="1" hangingPunct="1">
              <a:buFont typeface="Wingdings" pitchFamily="2" charset="2"/>
              <a:buNone/>
            </a:pPr>
            <a:endParaRPr lang="en-US" altLang="en-US" sz="1800" smtClean="0">
              <a:latin typeface="Verdana" pitchFamily="34" charset="0"/>
            </a:endParaRPr>
          </a:p>
          <a:p>
            <a:pPr lvl="1" eaLnBrk="1" hangingPunct="1">
              <a:buFont typeface="Wingdings" pitchFamily="2" charset="2"/>
              <a:buNone/>
            </a:pPr>
            <a:r>
              <a:rPr lang="en-US" altLang="en-US" sz="1800" smtClean="0"/>
              <a:t>HDFS = Hadoop Distributed File System</a:t>
            </a:r>
          </a:p>
          <a:p>
            <a:pPr lvl="1" eaLnBrk="1" hangingPunct="1">
              <a:buFont typeface="Wingdings" pitchFamily="2" charset="2"/>
              <a:buNone/>
            </a:pPr>
            <a:endParaRPr lang="en-US" altLang="en-US" sz="1800" smtClean="0"/>
          </a:p>
          <a:p>
            <a:pPr lvl="1" eaLnBrk="1" hangingPunct="1">
              <a:buFont typeface="Wingdings" pitchFamily="2" charset="2"/>
              <a:buNone/>
            </a:pPr>
            <a:r>
              <a:rPr lang="en-US" altLang="en-US" sz="1600" smtClean="0"/>
              <a:t>	</a:t>
            </a:r>
            <a:r>
              <a:rPr lang="en-US" altLang="en-US" sz="1800" smtClean="0"/>
              <a:t>- Storage system part of Hadoop</a:t>
            </a:r>
          </a:p>
          <a:p>
            <a:pPr lvl="1" eaLnBrk="1" hangingPunct="1">
              <a:buFont typeface="Wingdings" pitchFamily="2" charset="2"/>
              <a:buNone/>
            </a:pPr>
            <a:r>
              <a:rPr lang="en-US" altLang="en-US" sz="1600" smtClean="0"/>
              <a:t>		- Developed by Google (2004)</a:t>
            </a:r>
          </a:p>
          <a:p>
            <a:pPr lvl="1" eaLnBrk="1" hangingPunct="1">
              <a:buFont typeface="Wingdings" pitchFamily="2" charset="2"/>
              <a:buNone/>
            </a:pPr>
            <a:r>
              <a:rPr lang="en-US" altLang="en-US" sz="1600" smtClean="0"/>
              <a:t>		- Open source version of GFS was developed, named NDFS (Nutch DFS)</a:t>
            </a:r>
          </a:p>
          <a:p>
            <a:pPr lvl="1" eaLnBrk="1" hangingPunct="1">
              <a:buFont typeface="Wingdings" pitchFamily="2" charset="2"/>
              <a:buNone/>
            </a:pPr>
            <a:r>
              <a:rPr lang="en-US" altLang="en-US" sz="1600" smtClean="0"/>
              <a:t>		- Later NDFS renamed to HDFS</a:t>
            </a:r>
          </a:p>
          <a:p>
            <a:pPr lvl="1" eaLnBrk="1" hangingPunct="1">
              <a:buFont typeface="Wingdings" pitchFamily="2" charset="2"/>
              <a:buNone/>
            </a:pPr>
            <a:r>
              <a:rPr lang="en-US" altLang="en-US" sz="1600" smtClean="0"/>
              <a:t>		- Protects against data loss from hardware failure</a:t>
            </a:r>
          </a:p>
          <a:p>
            <a:pPr lvl="1" eaLnBrk="1" hangingPunct="1">
              <a:buFont typeface="Wingdings" pitchFamily="2" charset="2"/>
              <a:buNone/>
            </a:pPr>
            <a:endParaRPr lang="en-US" altLang="en-US" sz="1600" smtClean="0"/>
          </a:p>
          <a:p>
            <a:pPr eaLnBrk="1" hangingPunct="1">
              <a:buFont typeface="Wingdings" pitchFamily="2" charset="2"/>
              <a:buNone/>
            </a:pPr>
            <a:r>
              <a:rPr lang="en-US" altLang="en-US" sz="2800" b="1" smtClean="0">
                <a:latin typeface="Comic Sans MS" pitchFamily="66" charset="0"/>
              </a:rPr>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41CD45A9-7ABE-4E89-B2D9-CD468DB611AC}" type="slidenum">
              <a:rPr lang="en-US" altLang="en-US" sz="900" smtClean="0">
                <a:latin typeface="Verdana" pitchFamily="34" charset="0"/>
              </a:rPr>
              <a:pPr eaLnBrk="1" hangingPunct="1">
                <a:spcBef>
                  <a:spcPct val="0"/>
                </a:spcBef>
                <a:buClrTx/>
                <a:buFontTx/>
                <a:buNone/>
              </a:pPr>
              <a:t>47</a:t>
            </a:fld>
            <a:endParaRPr lang="en-US" altLang="en-US" sz="900" smtClean="0">
              <a:latin typeface="Verdana" pitchFamily="34" charset="0"/>
            </a:endParaRPr>
          </a:p>
        </p:txBody>
      </p:sp>
      <p:sp>
        <p:nvSpPr>
          <p:cNvPr id="32772" name="Rectangle 2"/>
          <p:cNvSpPr>
            <a:spLocks noGrp="1" noChangeArrowheads="1"/>
          </p:cNvSpPr>
          <p:nvPr>
            <p:ph type="title"/>
          </p:nvPr>
        </p:nvSpPr>
        <p:spPr/>
        <p:txBody>
          <a:bodyPr/>
          <a:lstStyle/>
          <a:p>
            <a:pPr eaLnBrk="1" hangingPunct="1"/>
            <a:r>
              <a:rPr lang="en-US" altLang="en-US" dirty="0" smtClean="0"/>
              <a:t>Hadoop - HDFS</a:t>
            </a:r>
            <a:br>
              <a:rPr lang="en-US" altLang="en-US" dirty="0" smtClean="0"/>
            </a:br>
            <a:r>
              <a:rPr lang="en-US" altLang="en-US" sz="900" dirty="0" smtClean="0"/>
              <a:t>Class 3  </a:t>
            </a:r>
          </a:p>
        </p:txBody>
      </p:sp>
      <p:sp>
        <p:nvSpPr>
          <p:cNvPr id="32773" name="Rectangle 3"/>
          <p:cNvSpPr>
            <a:spLocks noGrp="1" noChangeArrowheads="1"/>
          </p:cNvSpPr>
          <p:nvPr>
            <p:ph type="body" idx="1"/>
          </p:nvPr>
        </p:nvSpPr>
        <p:spPr/>
        <p:txBody>
          <a:bodyPr/>
          <a:lstStyle/>
          <a:p>
            <a:pPr lvl="1" eaLnBrk="1" hangingPunct="1"/>
            <a:endParaRPr lang="en-US" altLang="en-US" dirty="0" smtClean="0"/>
          </a:p>
          <a:p>
            <a:pPr eaLnBrk="1" hangingPunct="1">
              <a:buFont typeface="Wingdings" pitchFamily="2" charset="2"/>
              <a:buNone/>
            </a:pPr>
            <a:r>
              <a:rPr lang="en-US" altLang="en-US" sz="2000" dirty="0" smtClean="0"/>
              <a:t>HDFS</a:t>
            </a:r>
          </a:p>
          <a:p>
            <a:pPr lvl="1" eaLnBrk="1" hangingPunct="1"/>
            <a:r>
              <a:rPr lang="en-US" altLang="en-US" sz="1800" dirty="0" smtClean="0"/>
              <a:t>Stores very large files (100s of MB, GB, TB)</a:t>
            </a:r>
          </a:p>
          <a:p>
            <a:pPr lvl="1" eaLnBrk="1" hangingPunct="1"/>
            <a:r>
              <a:rPr lang="en-US" altLang="en-US" sz="1800" dirty="0" smtClean="0"/>
              <a:t>Provides high performance streaming data access</a:t>
            </a:r>
          </a:p>
          <a:p>
            <a:pPr lvl="1" eaLnBrk="1" hangingPunct="1"/>
            <a:r>
              <a:rPr lang="en-US" altLang="en-US" sz="1800" dirty="0" smtClean="0"/>
              <a:t>Uses off-the-shelf, non-custom, hardware</a:t>
            </a:r>
          </a:p>
          <a:p>
            <a:pPr lvl="1" eaLnBrk="1" hangingPunct="1"/>
            <a:r>
              <a:rPr lang="en-US" altLang="en-US" sz="1800" dirty="0" smtClean="0"/>
              <a:t>Continues working without noticeable interruption </a:t>
            </a:r>
            <a:r>
              <a:rPr lang="en-US" altLang="en-US" sz="1800" smtClean="0"/>
              <a:t>if failure</a:t>
            </a:r>
            <a:endParaRPr lang="en-US" altLang="en-US" sz="1800" dirty="0" smtClean="0"/>
          </a:p>
          <a:p>
            <a:pPr lvl="1" eaLnBrk="1" hangingPunct="1"/>
            <a:r>
              <a:rPr lang="en-US" altLang="en-US" sz="1800" dirty="0" smtClean="0"/>
              <a:t>Stores replicas of blocks to facilitate recovery from hardware errors</a:t>
            </a:r>
          </a:p>
          <a:p>
            <a:pPr lvl="1" eaLnBrk="1" hangingPunct="1"/>
            <a:endParaRPr lang="en-US" altLang="en-US" sz="1800" dirty="0" smtClean="0"/>
          </a:p>
          <a:p>
            <a:pPr eaLnBrk="1" hangingPunct="1">
              <a:buFont typeface="Wingdings" pitchFamily="2" charset="2"/>
              <a:buNone/>
            </a:pPr>
            <a:endParaRPr lang="en-US" altLang="en-US" sz="1800" dirty="0" smtClean="0"/>
          </a:p>
          <a:p>
            <a:pPr lvl="1" eaLnBrk="1" hangingPunct="1"/>
            <a:endParaRPr lang="en-US" altLang="en-US" sz="1600" dirty="0" smtClean="0"/>
          </a:p>
        </p:txBody>
      </p:sp>
      <p:sp>
        <p:nvSpPr>
          <p:cNvPr id="32774" name="Text Box 4"/>
          <p:cNvSpPr txBox="1">
            <a:spLocks noChangeArrowheads="1"/>
          </p:cNvSpPr>
          <p:nvPr/>
        </p:nvSpPr>
        <p:spPr bwMode="auto">
          <a:xfrm>
            <a:off x="457200" y="6248400"/>
            <a:ext cx="822960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a:latin typeface="Verdana" pitchFamily="34" charset="0"/>
              </a:rPr>
              <a:t>Reference: Hadoop: The Definitive Guide, by Tom White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DCDED7EB-8DAD-488B-A525-94CFCD76804F}" type="slidenum">
              <a:rPr lang="en-US" altLang="en-US" sz="900" smtClean="0">
                <a:latin typeface="Verdana" pitchFamily="34" charset="0"/>
              </a:rPr>
              <a:pPr eaLnBrk="1" hangingPunct="1">
                <a:spcBef>
                  <a:spcPct val="0"/>
                </a:spcBef>
                <a:buClrTx/>
                <a:buFontTx/>
                <a:buNone/>
              </a:pPr>
              <a:t>48</a:t>
            </a:fld>
            <a:endParaRPr lang="en-US" altLang="en-US" sz="900" smtClean="0">
              <a:latin typeface="Verdana" pitchFamily="34" charset="0"/>
            </a:endParaRPr>
          </a:p>
        </p:txBody>
      </p:sp>
      <p:sp>
        <p:nvSpPr>
          <p:cNvPr id="33796" name="Rectangle 2"/>
          <p:cNvSpPr>
            <a:spLocks noGrp="1" noChangeArrowheads="1"/>
          </p:cNvSpPr>
          <p:nvPr>
            <p:ph type="title"/>
          </p:nvPr>
        </p:nvSpPr>
        <p:spPr/>
        <p:txBody>
          <a:bodyPr/>
          <a:lstStyle/>
          <a:p>
            <a:pPr eaLnBrk="1" hangingPunct="1"/>
            <a:r>
              <a:rPr lang="en-US" altLang="en-US" dirty="0" smtClean="0"/>
              <a:t>Hadoop - HDFS</a:t>
            </a:r>
            <a:br>
              <a:rPr lang="en-US" altLang="en-US" dirty="0" smtClean="0"/>
            </a:br>
            <a:r>
              <a:rPr lang="en-US" altLang="en-US" sz="900" dirty="0" smtClean="0"/>
              <a:t>Class 3  </a:t>
            </a:r>
          </a:p>
        </p:txBody>
      </p:sp>
      <p:sp>
        <p:nvSpPr>
          <p:cNvPr id="33797" name="Rectangle 3"/>
          <p:cNvSpPr>
            <a:spLocks noGrp="1" noChangeArrowheads="1"/>
          </p:cNvSpPr>
          <p:nvPr>
            <p:ph type="body" idx="1"/>
          </p:nvPr>
        </p:nvSpPr>
        <p:spPr/>
        <p:txBody>
          <a:bodyPr/>
          <a:lstStyle/>
          <a:p>
            <a:pPr lvl="1" eaLnBrk="1" hangingPunct="1"/>
            <a:endParaRPr lang="en-US" altLang="en-US" sz="1600" smtClean="0"/>
          </a:p>
          <a:p>
            <a:pPr lvl="1" eaLnBrk="1" hangingPunct="1"/>
            <a:endParaRPr lang="en-US" altLang="en-US" sz="1800" smtClean="0"/>
          </a:p>
          <a:p>
            <a:pPr eaLnBrk="1" hangingPunct="1">
              <a:buFont typeface="Wingdings" pitchFamily="2" charset="2"/>
              <a:buNone/>
            </a:pPr>
            <a:r>
              <a:rPr lang="en-US" altLang="en-US" smtClean="0"/>
              <a:t>HDFS is not good for </a:t>
            </a:r>
          </a:p>
          <a:p>
            <a:pPr lvl="1" eaLnBrk="1" hangingPunct="1"/>
            <a:r>
              <a:rPr lang="en-US" altLang="en-US" sz="1800" smtClean="0"/>
              <a:t>Applications requiring low-latency access to data</a:t>
            </a:r>
          </a:p>
          <a:p>
            <a:pPr lvl="1" eaLnBrk="1" hangingPunct="1"/>
            <a:r>
              <a:rPr lang="en-US" altLang="en-US" sz="1800" smtClean="0"/>
              <a:t>Lots of small files</a:t>
            </a:r>
          </a:p>
          <a:p>
            <a:pPr lvl="2" eaLnBrk="1" hangingPunct="1"/>
            <a:r>
              <a:rPr lang="en-US" altLang="en-US" sz="1600" smtClean="0"/>
              <a:t>Lots of small files mean lots of metadata to hold in the namenode’s memory</a:t>
            </a:r>
          </a:p>
          <a:p>
            <a:pPr lvl="1" eaLnBrk="1" hangingPunct="1"/>
            <a:r>
              <a:rPr lang="en-US" altLang="en-US" sz="1800" smtClean="0"/>
              <a:t>Multiple writers</a:t>
            </a:r>
          </a:p>
          <a:p>
            <a:pPr lvl="1" eaLnBrk="1" hangingPunct="1"/>
            <a:r>
              <a:rPr lang="en-US" altLang="en-US" sz="1800" smtClean="0"/>
              <a:t>Updates to offsets within the file</a:t>
            </a:r>
          </a:p>
          <a:p>
            <a:pPr eaLnBrk="1" hangingPunct="1">
              <a:buFont typeface="Wingdings" pitchFamily="2" charset="2"/>
              <a:buNone/>
            </a:pPr>
            <a:endParaRPr lang="en-US" altLang="en-US" sz="1800" smtClean="0"/>
          </a:p>
          <a:p>
            <a:pPr lvl="1" eaLnBrk="1" hangingPunct="1"/>
            <a:endParaRPr lang="en-US" altLang="en-US" sz="1400" smtClean="0"/>
          </a:p>
        </p:txBody>
      </p:sp>
      <p:sp>
        <p:nvSpPr>
          <p:cNvPr id="33798" name="Text Box 4"/>
          <p:cNvSpPr txBox="1">
            <a:spLocks noChangeArrowheads="1"/>
          </p:cNvSpPr>
          <p:nvPr/>
        </p:nvSpPr>
        <p:spPr bwMode="auto">
          <a:xfrm>
            <a:off x="457200" y="6248400"/>
            <a:ext cx="822960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a:latin typeface="Verdana" pitchFamily="34" charset="0"/>
              </a:rPr>
              <a:t>Reference: Hadoop: The Definitive Guide, by Tom White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AF9A4740-8E28-4330-846D-30DFA6AADFBC}" type="slidenum">
              <a:rPr lang="en-US" altLang="en-US" sz="900" smtClean="0">
                <a:latin typeface="Verdana" pitchFamily="34" charset="0"/>
              </a:rPr>
              <a:pPr eaLnBrk="1" hangingPunct="1">
                <a:spcBef>
                  <a:spcPct val="0"/>
                </a:spcBef>
                <a:buClrTx/>
                <a:buFontTx/>
                <a:buNone/>
              </a:pPr>
              <a:t>49</a:t>
            </a:fld>
            <a:endParaRPr lang="en-US" altLang="en-US" sz="900" smtClean="0">
              <a:latin typeface="Verdana" pitchFamily="34" charset="0"/>
            </a:endParaRPr>
          </a:p>
        </p:txBody>
      </p:sp>
      <p:sp>
        <p:nvSpPr>
          <p:cNvPr id="34820" name="Rectangle 2"/>
          <p:cNvSpPr>
            <a:spLocks noGrp="1" noChangeArrowheads="1"/>
          </p:cNvSpPr>
          <p:nvPr>
            <p:ph type="title"/>
          </p:nvPr>
        </p:nvSpPr>
        <p:spPr/>
        <p:txBody>
          <a:bodyPr/>
          <a:lstStyle/>
          <a:p>
            <a:pPr eaLnBrk="1" hangingPunct="1"/>
            <a:r>
              <a:rPr lang="en-US" altLang="en-US" dirty="0" smtClean="0"/>
              <a:t>Hadoop - HDFS</a:t>
            </a:r>
            <a:br>
              <a:rPr lang="en-US" altLang="en-US" dirty="0" smtClean="0"/>
            </a:br>
            <a:r>
              <a:rPr lang="en-US" altLang="en-US" sz="900" dirty="0" smtClean="0"/>
              <a:t>Class 3  </a:t>
            </a:r>
          </a:p>
        </p:txBody>
      </p:sp>
      <p:sp>
        <p:nvSpPr>
          <p:cNvPr id="34821" name="Rectangle 3"/>
          <p:cNvSpPr>
            <a:spLocks noGrp="1" noChangeArrowheads="1"/>
          </p:cNvSpPr>
          <p:nvPr>
            <p:ph type="body" idx="1"/>
          </p:nvPr>
        </p:nvSpPr>
        <p:spPr/>
        <p:txBody>
          <a:bodyPr/>
          <a:lstStyle/>
          <a:p>
            <a:pPr marL="838200" lvl="1" indent="-381000" eaLnBrk="1" hangingPunct="1"/>
            <a:endParaRPr lang="en-US" altLang="en-US" smtClean="0"/>
          </a:p>
          <a:p>
            <a:pPr marL="457200" indent="-457200" eaLnBrk="1" hangingPunct="1">
              <a:buFont typeface="Wingdings" pitchFamily="2" charset="2"/>
              <a:buNone/>
            </a:pPr>
            <a:r>
              <a:rPr lang="en-US" altLang="en-US" sz="2000" smtClean="0"/>
              <a:t>HDFS is comprised of two types of nodes:</a:t>
            </a:r>
          </a:p>
          <a:p>
            <a:pPr marL="457200" indent="-457200" eaLnBrk="1" hangingPunct="1">
              <a:buFont typeface="Wingdings" pitchFamily="2" charset="2"/>
              <a:buAutoNum type="arabicPeriod"/>
            </a:pPr>
            <a:r>
              <a:rPr lang="en-US" altLang="en-US" sz="1800" smtClean="0"/>
              <a:t>Namenodes</a:t>
            </a:r>
          </a:p>
          <a:p>
            <a:pPr marL="838200" lvl="1" indent="-381000" eaLnBrk="1" hangingPunct="1"/>
            <a:r>
              <a:rPr lang="en-US" altLang="en-US" sz="1400" smtClean="0"/>
              <a:t>Masters</a:t>
            </a:r>
          </a:p>
          <a:p>
            <a:pPr marL="838200" lvl="1" indent="-381000" eaLnBrk="1" hangingPunct="1"/>
            <a:r>
              <a:rPr lang="en-US" altLang="en-US" sz="1400" smtClean="0"/>
              <a:t>Manage filesystem namespace</a:t>
            </a:r>
          </a:p>
          <a:p>
            <a:pPr marL="838200" lvl="1" indent="-381000" eaLnBrk="1" hangingPunct="1"/>
            <a:r>
              <a:rPr lang="en-US" altLang="en-US" sz="1400" smtClean="0"/>
              <a:t>Maintain filesystem tree</a:t>
            </a:r>
          </a:p>
          <a:p>
            <a:pPr marL="838200" lvl="1" indent="-381000" eaLnBrk="1" hangingPunct="1"/>
            <a:r>
              <a:rPr lang="en-US" altLang="en-US" sz="1400" smtClean="0"/>
              <a:t>Maintain metadata for all files and directories in the tree</a:t>
            </a:r>
          </a:p>
          <a:p>
            <a:pPr marL="838200" lvl="1" indent="-381000" eaLnBrk="1" hangingPunct="1"/>
            <a:r>
              <a:rPr lang="en-US" altLang="en-US" sz="1400" smtClean="0"/>
              <a:t>Maintain list of datanodes on which all blocks of a given file are located</a:t>
            </a:r>
          </a:p>
          <a:p>
            <a:pPr marL="838200" lvl="1" indent="-381000" eaLnBrk="1" hangingPunct="1"/>
            <a:r>
              <a:rPr lang="en-US" altLang="en-US" sz="1400" smtClean="0"/>
              <a:t>Important that namenodes be resilient to failure</a:t>
            </a:r>
          </a:p>
          <a:p>
            <a:pPr marL="1257300" lvl="2" indent="-342900" eaLnBrk="1" hangingPunct="1"/>
            <a:r>
              <a:rPr lang="en-US" altLang="en-US" sz="1200" smtClean="0"/>
              <a:t>Without namenode, cannot use the filesystem</a:t>
            </a:r>
          </a:p>
          <a:p>
            <a:pPr marL="838200" lvl="1" indent="-381000" eaLnBrk="1" hangingPunct="1"/>
            <a:r>
              <a:rPr lang="en-US" altLang="en-US" sz="1400" smtClean="0"/>
              <a:t>Mark bad namenode blocks, create new good replicas</a:t>
            </a:r>
          </a:p>
          <a:p>
            <a:pPr marL="838200" lvl="1" indent="-381000" eaLnBrk="1" hangingPunct="1"/>
            <a:endParaRPr lang="en-US" altLang="en-US" sz="1400" smtClean="0"/>
          </a:p>
          <a:p>
            <a:pPr marL="457200" indent="-457200" eaLnBrk="1" hangingPunct="1">
              <a:buFont typeface="Wingdings" pitchFamily="2" charset="2"/>
              <a:buAutoNum type="arabicPeriod"/>
            </a:pPr>
            <a:r>
              <a:rPr lang="en-US" altLang="en-US" sz="1800" smtClean="0"/>
              <a:t>Datanodes</a:t>
            </a:r>
          </a:p>
          <a:p>
            <a:pPr marL="838200" lvl="1" indent="-381000" eaLnBrk="1" hangingPunct="1"/>
            <a:r>
              <a:rPr lang="en-US" altLang="en-US" sz="1400" smtClean="0"/>
              <a:t>Slaves to namenodes</a:t>
            </a:r>
          </a:p>
          <a:p>
            <a:pPr marL="838200" lvl="1" indent="-381000" eaLnBrk="1" hangingPunct="1"/>
            <a:r>
              <a:rPr lang="en-US" altLang="en-US" sz="1400" smtClean="0"/>
              <a:t>Store and retrieve blocks when told</a:t>
            </a:r>
          </a:p>
          <a:p>
            <a:pPr marL="838200" lvl="1" indent="-381000" eaLnBrk="1" hangingPunct="1"/>
            <a:r>
              <a:rPr lang="en-US" altLang="en-US" sz="1400" smtClean="0"/>
              <a:t>Reports to namenode periodically with lists of blocks they are storing</a:t>
            </a:r>
          </a:p>
          <a:p>
            <a:pPr marL="838200" lvl="1" indent="-381000" eaLnBrk="1" hangingPunct="1"/>
            <a:r>
              <a:rPr lang="en-US" altLang="en-US" sz="1400" smtClean="0"/>
              <a:t>Compute checksums over blocks</a:t>
            </a:r>
          </a:p>
          <a:p>
            <a:pPr marL="838200" lvl="1" indent="-381000" eaLnBrk="1" hangingPunct="1"/>
            <a:r>
              <a:rPr lang="en-US" altLang="en-US" sz="1400" smtClean="0"/>
              <a:t>Report checksum errors to namenodes</a:t>
            </a:r>
          </a:p>
          <a:p>
            <a:pPr marL="838200" lvl="1" indent="-381000" eaLnBrk="1" hangingPunct="1"/>
            <a:endParaRPr lang="en-US" altLang="en-US" sz="1400" smtClean="0"/>
          </a:p>
        </p:txBody>
      </p:sp>
      <p:sp>
        <p:nvSpPr>
          <p:cNvPr id="34822" name="Text Box 4"/>
          <p:cNvSpPr txBox="1">
            <a:spLocks noChangeArrowheads="1"/>
          </p:cNvSpPr>
          <p:nvPr/>
        </p:nvSpPr>
        <p:spPr bwMode="auto">
          <a:xfrm>
            <a:off x="457200" y="6248400"/>
            <a:ext cx="822960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a:latin typeface="Verdana" pitchFamily="34" charset="0"/>
              </a:rPr>
              <a:t>Reference: Hadoop: The Definitive Guide, by Tom White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46B5052E-8826-4126-98BC-3B7FD4E572D2}" type="slidenum">
              <a:rPr lang="en-US" altLang="en-US" sz="900" smtClean="0">
                <a:latin typeface="Verdana" pitchFamily="34" charset="0"/>
              </a:rPr>
              <a:pPr eaLnBrk="1" hangingPunct="1">
                <a:spcBef>
                  <a:spcPct val="0"/>
                </a:spcBef>
                <a:buClrTx/>
                <a:buFontTx/>
                <a:buNone/>
              </a:pPr>
              <a:t>5</a:t>
            </a:fld>
            <a:endParaRPr lang="en-US" altLang="en-US" sz="900" smtClean="0">
              <a:latin typeface="Verdana" pitchFamily="34" charset="0"/>
            </a:endParaRPr>
          </a:p>
        </p:txBody>
      </p:sp>
      <p:sp>
        <p:nvSpPr>
          <p:cNvPr id="8196" name="Rectangle 2"/>
          <p:cNvSpPr>
            <a:spLocks noGrp="1" noChangeArrowheads="1"/>
          </p:cNvSpPr>
          <p:nvPr>
            <p:ph type="title"/>
          </p:nvPr>
        </p:nvSpPr>
        <p:spPr/>
        <p:txBody>
          <a:bodyPr/>
          <a:lstStyle/>
          <a:p>
            <a:pPr eaLnBrk="1" hangingPunct="1"/>
            <a:r>
              <a:rPr lang="en-US" altLang="en-US" dirty="0" smtClean="0"/>
              <a:t>How big is BIG?</a:t>
            </a:r>
            <a:br>
              <a:rPr lang="en-US" altLang="en-US" dirty="0" smtClean="0"/>
            </a:br>
            <a:r>
              <a:rPr lang="en-US" altLang="en-US" sz="900" dirty="0" smtClean="0"/>
              <a:t>Class 3 </a:t>
            </a:r>
          </a:p>
        </p:txBody>
      </p:sp>
      <p:graphicFrame>
        <p:nvGraphicFramePr>
          <p:cNvPr id="434742" name="Group 566"/>
          <p:cNvGraphicFramePr>
            <a:graphicFrameLocks noGrp="1"/>
          </p:cNvGraphicFramePr>
          <p:nvPr>
            <p:ph sz="half" idx="2"/>
            <p:extLst>
              <p:ext uri="{D42A27DB-BD31-4B8C-83A1-F6EECF244321}">
                <p14:modId xmlns:p14="http://schemas.microsoft.com/office/powerpoint/2010/main" val="2941312581"/>
              </p:ext>
            </p:extLst>
          </p:nvPr>
        </p:nvGraphicFramePr>
        <p:xfrm>
          <a:off x="762000" y="1971675"/>
          <a:ext cx="7772400" cy="3468282"/>
        </p:xfrm>
        <a:graphic>
          <a:graphicData uri="http://schemas.openxmlformats.org/drawingml/2006/table">
            <a:tbl>
              <a:tblPr/>
              <a:tblGrid>
                <a:gridCol w="1029861"/>
                <a:gridCol w="798939"/>
                <a:gridCol w="1524000"/>
                <a:gridCol w="1295400"/>
                <a:gridCol w="3124200"/>
              </a:tblGrid>
              <a:tr h="56079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1" i="1" u="none" strike="noStrike" cap="none" normalizeH="0" baseline="0" dirty="0" smtClean="0">
                          <a:ln>
                            <a:noFill/>
                          </a:ln>
                          <a:solidFill>
                            <a:schemeClr val="tx1"/>
                          </a:solidFill>
                          <a:effectLst/>
                          <a:latin typeface="Arial" charset="0"/>
                          <a:cs typeface="Arial" charset="0"/>
                        </a:rPr>
                        <a:t>Name</a:t>
                      </a:r>
                    </a:p>
                  </a:txBody>
                  <a:tcPr marT="45701" marB="45701"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1" i="1" u="none" strike="noStrike" cap="none" normalizeH="0" baseline="0" dirty="0" smtClean="0">
                          <a:ln>
                            <a:noFill/>
                          </a:ln>
                          <a:solidFill>
                            <a:schemeClr val="tx1"/>
                          </a:solidFill>
                          <a:effectLst/>
                          <a:latin typeface="Arial" charset="0"/>
                          <a:cs typeface="Arial" charset="0"/>
                        </a:rPr>
                        <a:t>Abbr.</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00">
                        <a:alpha val="30196"/>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1" i="1" u="none" strike="noStrike" cap="none" normalizeH="0" baseline="0" dirty="0" smtClean="0">
                          <a:ln>
                            <a:noFill/>
                          </a:ln>
                          <a:solidFill>
                            <a:schemeClr val="tx1"/>
                          </a:solidFill>
                          <a:effectLst/>
                          <a:latin typeface="Arial" charset="0"/>
                          <a:cs typeface="Arial" charset="0"/>
                        </a:rPr>
                        <a:t>Number of Bytes</a:t>
                      </a:r>
                    </a:p>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1" i="1" u="none" strike="noStrike" cap="none" normalizeH="0" baseline="0" dirty="0" smtClean="0">
                          <a:ln>
                            <a:noFill/>
                          </a:ln>
                          <a:solidFill>
                            <a:schemeClr val="tx1"/>
                          </a:solidFill>
                          <a:effectLst/>
                          <a:latin typeface="Arial" charset="0"/>
                          <a:cs typeface="Arial" charset="0"/>
                        </a:rPr>
                        <a:t>(exponential,</a:t>
                      </a:r>
                    </a:p>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1" i="1" u="none" strike="noStrike" cap="none" normalizeH="0" baseline="0" dirty="0" smtClean="0">
                          <a:ln>
                            <a:noFill/>
                          </a:ln>
                          <a:solidFill>
                            <a:schemeClr val="tx1"/>
                          </a:solidFill>
                          <a:effectLst/>
                          <a:latin typeface="Arial" charset="0"/>
                          <a:cs typeface="Arial" charset="0"/>
                        </a:rPr>
                        <a:t>base 2)</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r>
                        <a:rPr kumimoji="0" lang="en-US" sz="1400" b="1" i="1" u="none" strike="noStrike" cap="none" normalizeH="0" baseline="0" dirty="0" smtClean="0">
                          <a:ln>
                            <a:noFill/>
                          </a:ln>
                          <a:solidFill>
                            <a:schemeClr val="tx1"/>
                          </a:solidFill>
                          <a:effectLst/>
                          <a:latin typeface="Arial" charset="0"/>
                          <a:cs typeface="Arial" charset="0"/>
                        </a:rPr>
                        <a:t>*Number of Bytes</a:t>
                      </a:r>
                    </a:p>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r>
                        <a:rPr kumimoji="0" lang="en-US" sz="1400" b="1" i="1" u="none" strike="noStrike" cap="none" normalizeH="0" baseline="0" dirty="0" smtClean="0">
                          <a:ln>
                            <a:noFill/>
                          </a:ln>
                          <a:solidFill>
                            <a:schemeClr val="tx1"/>
                          </a:solidFill>
                          <a:effectLst/>
                          <a:latin typeface="Arial" charset="0"/>
                          <a:cs typeface="Arial" charset="0"/>
                        </a:rPr>
                        <a:t>(exponential,</a:t>
                      </a:r>
                    </a:p>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r>
                        <a:rPr kumimoji="0" lang="en-US" sz="1400" b="1" i="1" u="none" strike="noStrike" cap="none" normalizeH="0" baseline="0" dirty="0" smtClean="0">
                          <a:ln>
                            <a:noFill/>
                          </a:ln>
                          <a:solidFill>
                            <a:schemeClr val="tx1"/>
                          </a:solidFill>
                          <a:effectLst/>
                          <a:latin typeface="Arial" charset="0"/>
                          <a:cs typeface="Arial" charset="0"/>
                        </a:rPr>
                        <a:t>base 10)</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alpha val="30196"/>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1" i="1" u="none" strike="noStrike" cap="none" normalizeH="0" baseline="0" dirty="0" smtClean="0">
                          <a:ln>
                            <a:noFill/>
                          </a:ln>
                          <a:solidFill>
                            <a:schemeClr val="tx1"/>
                          </a:solidFill>
                          <a:effectLst/>
                          <a:latin typeface="Arial" charset="0"/>
                          <a:cs typeface="Arial" charset="0"/>
                        </a:rPr>
                        <a:t>*Number of Bytes</a:t>
                      </a:r>
                    </a:p>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sz="1400" b="1" i="1" u="none" strike="noStrike" cap="none" normalizeH="0" baseline="0" dirty="0" smtClean="0">
                        <a:ln>
                          <a:noFill/>
                        </a:ln>
                        <a:solidFill>
                          <a:schemeClr val="tx1"/>
                        </a:solidFill>
                        <a:effectLst/>
                        <a:latin typeface="Arial" charset="0"/>
                        <a:cs typeface="Arial" charset="0"/>
                      </a:endParaRPr>
                    </a:p>
                  </a:txBody>
                  <a:tcPr marT="45701" marB="45701"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CCFF">
                        <a:alpha val="30196"/>
                      </a:srgbClr>
                    </a:solidFill>
                  </a:tcPr>
                </a:tc>
              </a:tr>
              <a:tr h="3047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Kilobyte</a:t>
                      </a:r>
                    </a:p>
                  </a:txBody>
                  <a:tcPr marT="45701" marB="45701"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KB</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alpha val="30196"/>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2</a:t>
                      </a:r>
                      <a:r>
                        <a:rPr kumimoji="0" lang="en-US" sz="1200" b="0" i="0" u="none" strike="noStrike" cap="none" normalizeH="0" baseline="30000" dirty="0" smtClean="0">
                          <a:ln>
                            <a:noFill/>
                          </a:ln>
                          <a:solidFill>
                            <a:schemeClr val="tx1"/>
                          </a:solidFill>
                          <a:effectLst/>
                          <a:latin typeface="Arial" charset="0"/>
                          <a:cs typeface="Arial" charset="0"/>
                        </a:rPr>
                        <a:t>10</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10</a:t>
                      </a:r>
                      <a:r>
                        <a:rPr kumimoji="0" lang="en-US" sz="1200" b="0" i="0" u="none" strike="noStrike" cap="none" normalizeH="0" baseline="30000" dirty="0" smtClean="0">
                          <a:ln>
                            <a:noFill/>
                          </a:ln>
                          <a:solidFill>
                            <a:schemeClr val="tx1"/>
                          </a:solidFill>
                          <a:effectLst/>
                          <a:latin typeface="Arial" charset="0"/>
                          <a:cs typeface="Arial" charset="0"/>
                        </a:rPr>
                        <a:t>3</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alpha val="30196"/>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1,000</a:t>
                      </a:r>
                    </a:p>
                  </a:txBody>
                  <a:tcPr marT="45701" marB="45701"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alpha val="30196"/>
                      </a:srgbClr>
                    </a:solidFill>
                  </a:tcPr>
                </a:tc>
              </a:tr>
              <a:tr h="3047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Megabyte</a:t>
                      </a:r>
                    </a:p>
                  </a:txBody>
                  <a:tcPr marT="45701" marB="45701"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MB</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alpha val="30196"/>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2</a:t>
                      </a:r>
                      <a:r>
                        <a:rPr kumimoji="0" lang="en-US" sz="1200" b="0" i="0" u="none" strike="noStrike" cap="none" normalizeH="0" baseline="30000" dirty="0" smtClean="0">
                          <a:ln>
                            <a:noFill/>
                          </a:ln>
                          <a:solidFill>
                            <a:schemeClr val="tx1"/>
                          </a:solidFill>
                          <a:effectLst/>
                          <a:latin typeface="Arial" charset="0"/>
                          <a:cs typeface="Arial" charset="0"/>
                        </a:rPr>
                        <a:t>20</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10</a:t>
                      </a:r>
                      <a:r>
                        <a:rPr kumimoji="0" lang="en-US" sz="1200" b="0" i="0" u="none" strike="noStrike" cap="none" normalizeH="0" baseline="30000" dirty="0" smtClean="0">
                          <a:ln>
                            <a:noFill/>
                          </a:ln>
                          <a:solidFill>
                            <a:schemeClr val="tx1"/>
                          </a:solidFill>
                          <a:effectLst/>
                          <a:latin typeface="Arial" charset="0"/>
                          <a:cs typeface="Arial" charset="0"/>
                        </a:rPr>
                        <a:t>6</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alpha val="30196"/>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1,000,000</a:t>
                      </a:r>
                    </a:p>
                  </a:txBody>
                  <a:tcPr marT="45701" marB="45701"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alpha val="30196"/>
                      </a:srgbClr>
                    </a:solidFill>
                  </a:tcPr>
                </a:tc>
              </a:tr>
              <a:tr h="3047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Gigabyte</a:t>
                      </a:r>
                    </a:p>
                  </a:txBody>
                  <a:tcPr marT="45701" marB="45701"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GB</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alpha val="30196"/>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2</a:t>
                      </a:r>
                      <a:r>
                        <a:rPr kumimoji="0" lang="en-US" sz="1200" b="0" i="0" u="none" strike="noStrike" cap="none" normalizeH="0" baseline="30000" dirty="0" smtClean="0">
                          <a:ln>
                            <a:noFill/>
                          </a:ln>
                          <a:solidFill>
                            <a:schemeClr val="tx1"/>
                          </a:solidFill>
                          <a:effectLst/>
                          <a:latin typeface="Arial" charset="0"/>
                          <a:cs typeface="Arial" charset="0"/>
                        </a:rPr>
                        <a:t>30</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smtClean="0">
                          <a:ln>
                            <a:noFill/>
                          </a:ln>
                          <a:solidFill>
                            <a:schemeClr val="tx1"/>
                          </a:solidFill>
                          <a:effectLst/>
                          <a:latin typeface="Arial" charset="0"/>
                          <a:cs typeface="Arial" charset="0"/>
                        </a:rPr>
                        <a:t>10</a:t>
                      </a:r>
                      <a:r>
                        <a:rPr kumimoji="0" lang="en-US" sz="1200" b="0" i="0" u="none" strike="noStrike" cap="none" normalizeH="0" baseline="30000" smtClean="0">
                          <a:ln>
                            <a:noFill/>
                          </a:ln>
                          <a:solidFill>
                            <a:schemeClr val="tx1"/>
                          </a:solidFill>
                          <a:effectLst/>
                          <a:latin typeface="Arial" charset="0"/>
                          <a:cs typeface="Arial" charset="0"/>
                        </a:rPr>
                        <a:t>9</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alpha val="30196"/>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1,000,000,000</a:t>
                      </a:r>
                    </a:p>
                  </a:txBody>
                  <a:tcPr marT="45701" marB="45701"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alpha val="30196"/>
                      </a:srgbClr>
                    </a:solidFill>
                  </a:tcPr>
                </a:tc>
              </a:tr>
              <a:tr h="3047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Terabyte</a:t>
                      </a:r>
                    </a:p>
                  </a:txBody>
                  <a:tcPr marT="45701" marB="45701"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TB</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alpha val="30196"/>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2</a:t>
                      </a:r>
                      <a:r>
                        <a:rPr kumimoji="0" lang="en-US" sz="1200" b="0" i="0" u="none" strike="noStrike" cap="none" normalizeH="0" baseline="30000" dirty="0" smtClean="0">
                          <a:ln>
                            <a:noFill/>
                          </a:ln>
                          <a:solidFill>
                            <a:schemeClr val="tx1"/>
                          </a:solidFill>
                          <a:effectLst/>
                          <a:latin typeface="Arial" charset="0"/>
                          <a:cs typeface="Arial" charset="0"/>
                        </a:rPr>
                        <a:t>40</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smtClean="0">
                          <a:ln>
                            <a:noFill/>
                          </a:ln>
                          <a:solidFill>
                            <a:schemeClr val="tx1"/>
                          </a:solidFill>
                          <a:effectLst/>
                          <a:latin typeface="Arial" charset="0"/>
                          <a:cs typeface="Arial" charset="0"/>
                        </a:rPr>
                        <a:t>10</a:t>
                      </a:r>
                      <a:r>
                        <a:rPr kumimoji="0" lang="en-US" sz="1200" b="0" i="0" u="none" strike="noStrike" cap="none" normalizeH="0" baseline="30000" smtClean="0">
                          <a:ln>
                            <a:noFill/>
                          </a:ln>
                          <a:solidFill>
                            <a:schemeClr val="tx1"/>
                          </a:solidFill>
                          <a:effectLst/>
                          <a:latin typeface="Arial" charset="0"/>
                          <a:cs typeface="Arial" charset="0"/>
                        </a:rPr>
                        <a:t>12</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alpha val="30196"/>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1,000,000,000,000</a:t>
                      </a:r>
                    </a:p>
                  </a:txBody>
                  <a:tcPr marT="45701" marB="45701"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alpha val="30196"/>
                      </a:srgbClr>
                    </a:solidFill>
                  </a:tcPr>
                </a:tc>
              </a:tr>
              <a:tr h="3047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Petabyte</a:t>
                      </a:r>
                    </a:p>
                  </a:txBody>
                  <a:tcPr marT="45701" marB="45701"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PB</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alpha val="30196"/>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2</a:t>
                      </a:r>
                      <a:r>
                        <a:rPr kumimoji="0" lang="en-US" sz="1200" b="0" i="0" u="none" strike="noStrike" cap="none" normalizeH="0" baseline="30000" dirty="0" smtClean="0">
                          <a:ln>
                            <a:noFill/>
                          </a:ln>
                          <a:solidFill>
                            <a:schemeClr val="tx1"/>
                          </a:solidFill>
                          <a:effectLst/>
                          <a:latin typeface="Arial" charset="0"/>
                          <a:cs typeface="Arial" charset="0"/>
                        </a:rPr>
                        <a:t>50</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smtClean="0">
                          <a:ln>
                            <a:noFill/>
                          </a:ln>
                          <a:solidFill>
                            <a:schemeClr val="tx1"/>
                          </a:solidFill>
                          <a:effectLst/>
                          <a:latin typeface="Arial" charset="0"/>
                          <a:cs typeface="Arial" charset="0"/>
                        </a:rPr>
                        <a:t>10</a:t>
                      </a:r>
                      <a:r>
                        <a:rPr kumimoji="0" lang="en-US" sz="1200" b="0" i="0" u="none" strike="noStrike" cap="none" normalizeH="0" baseline="30000" smtClean="0">
                          <a:ln>
                            <a:noFill/>
                          </a:ln>
                          <a:solidFill>
                            <a:schemeClr val="tx1"/>
                          </a:solidFill>
                          <a:effectLst/>
                          <a:latin typeface="Arial" charset="0"/>
                          <a:cs typeface="Arial" charset="0"/>
                        </a:rPr>
                        <a:t>15</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alpha val="30196"/>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1,000,000,000,000,000</a:t>
                      </a:r>
                    </a:p>
                  </a:txBody>
                  <a:tcPr marT="45701" marB="45701"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alpha val="30196"/>
                      </a:srgbClr>
                    </a:solidFill>
                  </a:tcPr>
                </a:tc>
              </a:tr>
              <a:tr h="3047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Exabyte</a:t>
                      </a:r>
                    </a:p>
                  </a:txBody>
                  <a:tcPr marT="45701" marB="45701"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EB</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alpha val="30196"/>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2</a:t>
                      </a:r>
                      <a:r>
                        <a:rPr kumimoji="0" lang="en-US" sz="1200" b="0" i="0" u="none" strike="noStrike" cap="none" normalizeH="0" baseline="30000" dirty="0" smtClean="0">
                          <a:ln>
                            <a:noFill/>
                          </a:ln>
                          <a:solidFill>
                            <a:schemeClr val="tx1"/>
                          </a:solidFill>
                          <a:effectLst/>
                          <a:latin typeface="Arial" charset="0"/>
                          <a:cs typeface="Arial" charset="0"/>
                        </a:rPr>
                        <a:t>60</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smtClean="0">
                          <a:ln>
                            <a:noFill/>
                          </a:ln>
                          <a:solidFill>
                            <a:schemeClr val="tx1"/>
                          </a:solidFill>
                          <a:effectLst/>
                          <a:latin typeface="Arial" charset="0"/>
                          <a:cs typeface="Arial" charset="0"/>
                        </a:rPr>
                        <a:t>10</a:t>
                      </a:r>
                      <a:r>
                        <a:rPr kumimoji="0" lang="en-US" sz="1200" b="0" i="0" u="none" strike="noStrike" cap="none" normalizeH="0" baseline="30000" smtClean="0">
                          <a:ln>
                            <a:noFill/>
                          </a:ln>
                          <a:solidFill>
                            <a:schemeClr val="tx1"/>
                          </a:solidFill>
                          <a:effectLst/>
                          <a:latin typeface="Arial" charset="0"/>
                          <a:cs typeface="Arial" charset="0"/>
                        </a:rPr>
                        <a:t>18</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alpha val="30196"/>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1,000,000,000,000,000,000</a:t>
                      </a:r>
                    </a:p>
                  </a:txBody>
                  <a:tcPr marT="45701" marB="45701"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alpha val="30196"/>
                      </a:srgbClr>
                    </a:solidFill>
                  </a:tcPr>
                </a:tc>
              </a:tr>
              <a:tr h="3047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Zettabyte</a:t>
                      </a:r>
                    </a:p>
                  </a:txBody>
                  <a:tcPr marT="45701" marB="45701"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ZB</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alpha val="30196"/>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2</a:t>
                      </a:r>
                      <a:r>
                        <a:rPr kumimoji="0" lang="en-US" sz="1200" b="0" i="0" u="none" strike="noStrike" cap="none" normalizeH="0" baseline="30000" dirty="0" smtClean="0">
                          <a:ln>
                            <a:noFill/>
                          </a:ln>
                          <a:solidFill>
                            <a:schemeClr val="tx1"/>
                          </a:solidFill>
                          <a:effectLst/>
                          <a:latin typeface="Arial" charset="0"/>
                          <a:cs typeface="Arial" charset="0"/>
                        </a:rPr>
                        <a:t>70</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smtClean="0">
                          <a:ln>
                            <a:noFill/>
                          </a:ln>
                          <a:solidFill>
                            <a:schemeClr val="tx1"/>
                          </a:solidFill>
                          <a:effectLst/>
                          <a:latin typeface="Arial" charset="0"/>
                          <a:cs typeface="Arial" charset="0"/>
                        </a:rPr>
                        <a:t>10</a:t>
                      </a:r>
                      <a:r>
                        <a:rPr kumimoji="0" lang="en-US" sz="1200" b="0" i="0" u="none" strike="noStrike" cap="none" normalizeH="0" baseline="30000" smtClean="0">
                          <a:ln>
                            <a:noFill/>
                          </a:ln>
                          <a:solidFill>
                            <a:schemeClr val="tx1"/>
                          </a:solidFill>
                          <a:effectLst/>
                          <a:latin typeface="Arial" charset="0"/>
                          <a:cs typeface="Arial" charset="0"/>
                        </a:rPr>
                        <a:t>21</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alpha val="30196"/>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1,000,000,000,000,000,000,000</a:t>
                      </a:r>
                    </a:p>
                  </a:txBody>
                  <a:tcPr marT="45701" marB="45701"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alpha val="30196"/>
                      </a:srgbClr>
                    </a:solidFill>
                  </a:tcPr>
                </a:tc>
              </a:tr>
              <a:tr h="3047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Yottabyte</a:t>
                      </a:r>
                    </a:p>
                  </a:txBody>
                  <a:tcPr marT="45701" marB="45701"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YB</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99CC00">
                        <a:alpha val="30196"/>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2</a:t>
                      </a:r>
                      <a:r>
                        <a:rPr kumimoji="0" lang="en-US" sz="1200" b="0" i="0" u="none" strike="noStrike" cap="none" normalizeH="0" baseline="30000" dirty="0" smtClean="0">
                          <a:ln>
                            <a:noFill/>
                          </a:ln>
                          <a:solidFill>
                            <a:schemeClr val="tx1"/>
                          </a:solidFill>
                          <a:effectLst/>
                          <a:latin typeface="Arial" charset="0"/>
                          <a:cs typeface="Arial" charset="0"/>
                        </a:rPr>
                        <a:t>80</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10</a:t>
                      </a:r>
                      <a:r>
                        <a:rPr kumimoji="0" lang="en-US" sz="1200" b="0" i="0" u="none" strike="noStrike" cap="none" normalizeH="0" baseline="30000" dirty="0" smtClean="0">
                          <a:ln>
                            <a:noFill/>
                          </a:ln>
                          <a:solidFill>
                            <a:schemeClr val="tx1"/>
                          </a:solidFill>
                          <a:effectLst/>
                          <a:latin typeface="Arial" charset="0"/>
                          <a:cs typeface="Arial" charset="0"/>
                        </a:rPr>
                        <a:t>24</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66CCFF">
                        <a:alpha val="30196"/>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1,000,000,000,000,000,000,000,000</a:t>
                      </a:r>
                    </a:p>
                  </a:txBody>
                  <a:tcPr marT="45701" marB="45701"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66CCFF">
                        <a:alpha val="30196"/>
                      </a:srgbClr>
                    </a:solidFill>
                  </a:tcPr>
                </a:tc>
              </a:tr>
            </a:tbl>
          </a:graphicData>
        </a:graphic>
      </p:graphicFrame>
      <p:sp>
        <p:nvSpPr>
          <p:cNvPr id="8272" name="Rectangle 217"/>
          <p:cNvSpPr>
            <a:spLocks noChangeArrowheads="1"/>
          </p:cNvSpPr>
          <p:nvPr/>
        </p:nvSpPr>
        <p:spPr bwMode="auto">
          <a:xfrm>
            <a:off x="533400" y="1219200"/>
            <a:ext cx="8229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lnSpc>
                <a:spcPct val="80000"/>
              </a:lnSpc>
              <a:buFont typeface="Wingdings" pitchFamily="2" charset="2"/>
              <a:buNone/>
            </a:pPr>
            <a:r>
              <a:rPr lang="en-US" altLang="en-US" sz="2000"/>
              <a:t>How big is BIG?</a:t>
            </a:r>
          </a:p>
        </p:txBody>
      </p:sp>
      <p:sp>
        <p:nvSpPr>
          <p:cNvPr id="10" name="Text Box 4"/>
          <p:cNvSpPr txBox="1">
            <a:spLocks noChangeArrowheads="1"/>
          </p:cNvSpPr>
          <p:nvPr/>
        </p:nvSpPr>
        <p:spPr bwMode="auto">
          <a:xfrm>
            <a:off x="457200" y="6248400"/>
            <a:ext cx="822960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1000" dirty="0" smtClean="0">
                <a:latin typeface="Verdana" pitchFamily="34" charset="0"/>
              </a:rPr>
              <a:t>* This column shows magnitude: 10</a:t>
            </a:r>
            <a:r>
              <a:rPr lang="en-US" altLang="en-US" sz="1000" baseline="30000" dirty="0">
                <a:latin typeface="Verdana" pitchFamily="34" charset="0"/>
              </a:rPr>
              <a:t>3</a:t>
            </a:r>
            <a:r>
              <a:rPr lang="en-US" altLang="en-US" sz="1000" dirty="0" smtClean="0">
                <a:latin typeface="Verdana" pitchFamily="34" charset="0"/>
              </a:rPr>
              <a:t> = 1000 ~= 2</a:t>
            </a:r>
            <a:r>
              <a:rPr lang="en-US" altLang="en-US" sz="1000" baseline="30000" dirty="0" smtClean="0">
                <a:latin typeface="Verdana" pitchFamily="34" charset="0"/>
              </a:rPr>
              <a:t>10</a:t>
            </a:r>
            <a:r>
              <a:rPr lang="en-US" altLang="en-US" sz="1000" dirty="0" smtClean="0">
                <a:latin typeface="Verdana" pitchFamily="34" charset="0"/>
              </a:rPr>
              <a:t>.</a:t>
            </a:r>
            <a:endParaRPr lang="en-US" altLang="en-US" sz="1000" dirty="0">
              <a:latin typeface="Verdana" pitchFamily="34" charset="0"/>
            </a:endParaRPr>
          </a:p>
        </p:txBody>
      </p:sp>
    </p:spTree>
    <p:extLst>
      <p:ext uri="{BB962C8B-B14F-4D97-AF65-F5344CB8AC3E}">
        <p14:creationId xmlns:p14="http://schemas.microsoft.com/office/powerpoint/2010/main" val="4850133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8ACA04F8-3265-4152-903E-F9188D09A368}" type="slidenum">
              <a:rPr lang="en-US" altLang="en-US" sz="900" smtClean="0">
                <a:latin typeface="Verdana" pitchFamily="34" charset="0"/>
              </a:rPr>
              <a:pPr eaLnBrk="1" hangingPunct="1">
                <a:spcBef>
                  <a:spcPct val="0"/>
                </a:spcBef>
                <a:buClrTx/>
                <a:buFontTx/>
                <a:buNone/>
              </a:pPr>
              <a:t>50</a:t>
            </a:fld>
            <a:endParaRPr lang="en-US" altLang="en-US" sz="900" smtClean="0">
              <a:latin typeface="Verdana" pitchFamily="34" charset="0"/>
            </a:endParaRPr>
          </a:p>
        </p:txBody>
      </p:sp>
      <p:sp>
        <p:nvSpPr>
          <p:cNvPr id="5124" name="Rectangle 2"/>
          <p:cNvSpPr>
            <a:spLocks noGrp="1" noChangeArrowheads="1"/>
          </p:cNvSpPr>
          <p:nvPr>
            <p:ph type="title"/>
          </p:nvPr>
        </p:nvSpPr>
        <p:spPr/>
        <p:txBody>
          <a:bodyPr/>
          <a:lstStyle/>
          <a:p>
            <a:pPr eaLnBrk="1" hangingPunct="1"/>
            <a:r>
              <a:rPr lang="en-US" altLang="en-US" sz="2000" dirty="0" smtClean="0"/>
              <a:t>Homework #3 – Page Rank Problem + Additional Assignments</a:t>
            </a:r>
            <a:br>
              <a:rPr lang="en-US" altLang="en-US" sz="2000" dirty="0" smtClean="0"/>
            </a:br>
            <a:r>
              <a:rPr lang="en-US" altLang="en-US" sz="900" dirty="0">
                <a:solidFill>
                  <a:srgbClr val="000000"/>
                </a:solidFill>
              </a:rPr>
              <a:t>Class </a:t>
            </a:r>
            <a:r>
              <a:rPr lang="en-US" altLang="en-US" sz="900" dirty="0" smtClean="0">
                <a:solidFill>
                  <a:srgbClr val="000000"/>
                </a:solidFill>
              </a:rPr>
              <a:t>3</a:t>
            </a:r>
            <a:endParaRPr lang="en-US" altLang="en-US" sz="900" dirty="0" smtClean="0"/>
          </a:p>
        </p:txBody>
      </p:sp>
      <p:sp>
        <p:nvSpPr>
          <p:cNvPr id="5125" name="Rectangle 3"/>
          <p:cNvSpPr>
            <a:spLocks noGrp="1" noChangeArrowheads="1"/>
          </p:cNvSpPr>
          <p:nvPr>
            <p:ph type="body" idx="1"/>
          </p:nvPr>
        </p:nvSpPr>
        <p:spPr>
          <a:xfrm>
            <a:off x="457200" y="1066800"/>
            <a:ext cx="8382000" cy="5410200"/>
          </a:xfrm>
        </p:spPr>
        <p:txBody>
          <a:bodyPr/>
          <a:lstStyle/>
          <a:p>
            <a:pPr marL="228600" indent="-228600" eaLnBrk="1" hangingPunct="1">
              <a:buFont typeface="Arial" charset="0"/>
              <a:buAutoNum type="arabicPeriod"/>
            </a:pPr>
            <a:r>
              <a:rPr lang="en-US" altLang="en-US" sz="1000" b="1" dirty="0" smtClean="0"/>
              <a:t>Optional reading</a:t>
            </a:r>
            <a:r>
              <a:rPr lang="en-US" altLang="en-US" sz="1000" dirty="0" smtClean="0"/>
              <a:t>: “The PageRank citation ranking: Bringing order to the Web”, by  Page, Lawrence; </a:t>
            </a:r>
            <a:r>
              <a:rPr lang="en-US" altLang="en-US" sz="1000" dirty="0" err="1" smtClean="0"/>
              <a:t>Brin</a:t>
            </a:r>
            <a:r>
              <a:rPr lang="en-US" altLang="en-US" sz="1000" dirty="0" smtClean="0"/>
              <a:t>, Sergey; </a:t>
            </a:r>
            <a:r>
              <a:rPr lang="en-US" altLang="en-US" sz="1000" dirty="0" err="1" smtClean="0"/>
              <a:t>Motwani</a:t>
            </a:r>
            <a:r>
              <a:rPr lang="en-US" altLang="en-US" sz="1000" dirty="0" smtClean="0"/>
              <a:t>, Rajeev and </a:t>
            </a:r>
            <a:r>
              <a:rPr lang="en-US" altLang="en-US" sz="1000" dirty="0" err="1" smtClean="0"/>
              <a:t>Winograd</a:t>
            </a:r>
            <a:r>
              <a:rPr lang="en-US" altLang="en-US" sz="1000" dirty="0" smtClean="0"/>
              <a:t>, Terry (1999) - http://ilpubs.stanford.edu:8090/422/1/1999-66.pdf</a:t>
            </a:r>
            <a:endParaRPr lang="en-US" altLang="en-US" sz="1000" dirty="0" smtClean="0">
              <a:solidFill>
                <a:srgbClr val="FF0000"/>
              </a:solidFill>
            </a:endParaRPr>
          </a:p>
          <a:p>
            <a:pPr marL="228600" indent="-228600" eaLnBrk="1" hangingPunct="1">
              <a:lnSpc>
                <a:spcPct val="80000"/>
              </a:lnSpc>
              <a:buFont typeface="Arial" charset="0"/>
              <a:buAutoNum type="arabicPeriod"/>
            </a:pPr>
            <a:endParaRPr lang="en-US" altLang="en-US" sz="1000" dirty="0" smtClean="0">
              <a:solidFill>
                <a:srgbClr val="FF0000"/>
              </a:solidFill>
            </a:endParaRPr>
          </a:p>
          <a:p>
            <a:pPr marL="228600" indent="-228600" eaLnBrk="1" hangingPunct="1">
              <a:lnSpc>
                <a:spcPct val="80000"/>
              </a:lnSpc>
              <a:buFont typeface="Arial" charset="0"/>
              <a:buAutoNum type="arabicPeriod"/>
            </a:pPr>
            <a:r>
              <a:rPr lang="en-US" altLang="en-US" sz="1000" b="1" dirty="0" smtClean="0"/>
              <a:t>Programming assignment using MapReduce: PageRank Problem - Please complete this homework </a:t>
            </a:r>
            <a:r>
              <a:rPr lang="en-US" altLang="en-US" sz="1000" b="1" u="sng" dirty="0" smtClean="0"/>
              <a:t>independently</a:t>
            </a:r>
            <a:r>
              <a:rPr lang="en-US" altLang="en-US" sz="1000" b="1" dirty="0" smtClean="0"/>
              <a:t>.</a:t>
            </a:r>
          </a:p>
          <a:p>
            <a:pPr marL="400050" lvl="1" indent="0">
              <a:buFont typeface="Wingdings" pitchFamily="2" charset="2"/>
              <a:buNone/>
            </a:pPr>
            <a:r>
              <a:rPr lang="en-US" altLang="en-US" sz="1000" dirty="0" smtClean="0"/>
              <a:t>PageRank is an algorithm used by the Google web search engine to rank websites in their search engine results. It is named after Larry Page, although many people think it means "rank of pages". </a:t>
            </a:r>
          </a:p>
          <a:p>
            <a:pPr marL="400050" lvl="1" indent="0">
              <a:buFont typeface="Wingdings" pitchFamily="2" charset="2"/>
              <a:buNone/>
            </a:pPr>
            <a:endParaRPr lang="en-US" altLang="en-US" sz="1000" dirty="0" smtClean="0"/>
          </a:p>
          <a:p>
            <a:pPr marL="400050" lvl="1" indent="0">
              <a:buFont typeface="Wingdings" pitchFamily="2" charset="2"/>
              <a:buNone/>
            </a:pPr>
            <a:r>
              <a:rPr lang="en-US" altLang="en-US" sz="1000" dirty="0" smtClean="0"/>
              <a:t>You can see a brief introduction at: http://en.wikipedia.org/wiki/PageRank. This is a long page to read, but you don't need to understand every detail here. The important part is the algorithm: http://en.wikipedia.org/wiki/PageRank#Algorithm. This is all you need to know about PageRank for this homework assignment. </a:t>
            </a:r>
            <a:r>
              <a:rPr lang="en-US" altLang="en-US" sz="1000" dirty="0"/>
              <a:t>Y</a:t>
            </a:r>
            <a:r>
              <a:rPr lang="en-US" altLang="en-US" sz="1000" dirty="0" smtClean="0"/>
              <a:t>ou can skip the matrix and algebraic parts. Focus on how to get PR(A) from PR(B), PR(C) and PR(D). </a:t>
            </a:r>
          </a:p>
          <a:p>
            <a:pPr marL="400050" lvl="1" indent="0">
              <a:buFont typeface="Wingdings" pitchFamily="2" charset="2"/>
              <a:buNone/>
            </a:pPr>
            <a:endParaRPr lang="en-US" altLang="en-US" sz="1000" dirty="0" smtClean="0"/>
          </a:p>
          <a:p>
            <a:pPr marL="400050" lvl="1" indent="0">
              <a:buFont typeface="Wingdings" pitchFamily="2" charset="2"/>
              <a:buNone/>
            </a:pPr>
            <a:r>
              <a:rPr lang="en-US" altLang="en-US" sz="1000" dirty="0" smtClean="0"/>
              <a:t>Basically, PageRank is trying to do this: Distribute the page's own PR value to all of the linked pages iteratively, and finally get a stable state, which presents the theoretical PR values of all pages. As described on the wiki, you can transfer PR/</a:t>
            </a:r>
            <a:r>
              <a:rPr lang="en-US" altLang="en-US" sz="1000" dirty="0" err="1" smtClean="0"/>
              <a:t>outlinks</a:t>
            </a:r>
            <a:r>
              <a:rPr lang="en-US" altLang="en-US" sz="1000" dirty="0" smtClean="0"/>
              <a:t> of a page to all linked pages, and you can also add a damping factor. Let's ignore the damping factor, focus on the formula:</a:t>
            </a:r>
          </a:p>
          <a:p>
            <a:pPr marL="400050" lvl="1" indent="0">
              <a:buFont typeface="Wingdings" pitchFamily="2" charset="2"/>
              <a:buNone/>
            </a:pPr>
            <a:r>
              <a:rPr lang="en-US" altLang="en-US" sz="1000" dirty="0" smtClean="0"/>
              <a:t>PR(A) = PR(B)/2 + PR(C) + PR(D)/3</a:t>
            </a:r>
          </a:p>
          <a:p>
            <a:pPr marL="400050" lvl="1" indent="0">
              <a:buFont typeface="Wingdings" pitchFamily="2" charset="2"/>
              <a:buNone/>
            </a:pPr>
            <a:endParaRPr lang="en-US" altLang="en-US" sz="1000" dirty="0" smtClean="0"/>
          </a:p>
          <a:p>
            <a:pPr marL="400050" lvl="1" indent="0">
              <a:buFont typeface="Wingdings" pitchFamily="2" charset="2"/>
              <a:buNone/>
            </a:pPr>
            <a:r>
              <a:rPr lang="en-US" altLang="en-US" sz="1000" dirty="0" smtClean="0"/>
              <a:t>Your task is to implement a simplified PageRank with MapReduce.</a:t>
            </a:r>
          </a:p>
          <a:p>
            <a:pPr marL="400050" lvl="1" indent="0">
              <a:buFont typeface="Wingdings" pitchFamily="2" charset="2"/>
              <a:buNone/>
            </a:pPr>
            <a:endParaRPr lang="en-US" altLang="en-US" sz="1000" dirty="0" smtClean="0"/>
          </a:p>
          <a:p>
            <a:pPr marL="400050" lvl="1" indent="0">
              <a:buFont typeface="Wingdings" pitchFamily="2" charset="2"/>
              <a:buNone/>
            </a:pPr>
            <a:r>
              <a:rPr lang="en-US" altLang="en-US" sz="1000" dirty="0" smtClean="0"/>
              <a:t>To simplify your work, you can assume that we have the following input file:</a:t>
            </a:r>
          </a:p>
          <a:p>
            <a:pPr marL="400050" lvl="1" indent="0">
              <a:buFont typeface="Wingdings" pitchFamily="2" charset="2"/>
              <a:buNone/>
            </a:pPr>
            <a:r>
              <a:rPr lang="en-US" altLang="en-US" sz="1000" dirty="0" smtClean="0"/>
              <a:t>A C F 0.166667</a:t>
            </a:r>
          </a:p>
          <a:p>
            <a:pPr marL="400050" lvl="1" indent="0">
              <a:buFont typeface="Wingdings" pitchFamily="2" charset="2"/>
              <a:buNone/>
            </a:pPr>
            <a:r>
              <a:rPr lang="en-US" altLang="en-US" sz="1000" dirty="0" smtClean="0"/>
              <a:t>B D E F 0.166667</a:t>
            </a:r>
          </a:p>
          <a:p>
            <a:pPr marL="400050" lvl="1" indent="0">
              <a:buFont typeface="Wingdings" pitchFamily="2" charset="2"/>
              <a:buNone/>
            </a:pPr>
            <a:r>
              <a:rPr lang="en-US" altLang="en-US" sz="1000" dirty="0" smtClean="0"/>
              <a:t>C A B 0.166667</a:t>
            </a:r>
          </a:p>
          <a:p>
            <a:pPr marL="400050" lvl="1" indent="0">
              <a:buFont typeface="Wingdings" pitchFamily="2" charset="2"/>
              <a:buNone/>
            </a:pPr>
            <a:r>
              <a:rPr lang="pt-BR" altLang="en-US" sz="1000" dirty="0" smtClean="0"/>
              <a:t>D A B C E F 0.166667</a:t>
            </a:r>
          </a:p>
          <a:p>
            <a:pPr marL="400050" lvl="1" indent="0">
              <a:buFont typeface="Wingdings" pitchFamily="2" charset="2"/>
              <a:buNone/>
            </a:pPr>
            <a:r>
              <a:rPr lang="en-US" altLang="en-US" sz="1000" dirty="0" smtClean="0"/>
              <a:t>E F 0.166667</a:t>
            </a:r>
          </a:p>
          <a:p>
            <a:pPr marL="400050" lvl="1" indent="0">
              <a:buFont typeface="Wingdings" pitchFamily="2" charset="2"/>
              <a:buNone/>
            </a:pPr>
            <a:r>
              <a:rPr lang="en-US" altLang="en-US" sz="1000" dirty="0" smtClean="0"/>
              <a:t>F B C 0.166667</a:t>
            </a:r>
          </a:p>
          <a:p>
            <a:pPr marL="400050" lvl="1" indent="0">
              <a:buFont typeface="Wingdings" pitchFamily="2" charset="2"/>
              <a:buNone/>
            </a:pPr>
            <a:endParaRPr lang="en-US" altLang="en-US" sz="1000" dirty="0" smtClean="0"/>
          </a:p>
          <a:p>
            <a:pPr marL="400050" lvl="1" indent="0">
              <a:buFont typeface="Wingdings" pitchFamily="2" charset="2"/>
              <a:buNone/>
            </a:pPr>
            <a:r>
              <a:rPr lang="en-US" altLang="en-US" sz="1000" dirty="0" smtClean="0"/>
              <a:t>The first line, for example, is interpreted as follows:</a:t>
            </a:r>
          </a:p>
          <a:p>
            <a:pPr marL="400050" lvl="1" indent="0">
              <a:buFont typeface="Wingdings" pitchFamily="2" charset="2"/>
              <a:buNone/>
            </a:pPr>
            <a:r>
              <a:rPr lang="en-US" altLang="en-US" sz="1000" dirty="0" smtClean="0"/>
              <a:t>“A” means "Page A“.</a:t>
            </a:r>
          </a:p>
          <a:p>
            <a:pPr marL="400050" lvl="1" indent="0">
              <a:buFont typeface="Wingdings" pitchFamily="2" charset="2"/>
              <a:buNone/>
            </a:pPr>
            <a:r>
              <a:rPr lang="en-US" altLang="en-US" sz="1000" dirty="0" smtClean="0"/>
              <a:t>"C F" means "Page A" has </a:t>
            </a:r>
            <a:r>
              <a:rPr lang="en-US" altLang="en-US" sz="1000" dirty="0" err="1" smtClean="0"/>
              <a:t>outlinks</a:t>
            </a:r>
            <a:r>
              <a:rPr lang="en-US" altLang="en-US" sz="1000" dirty="0" smtClean="0"/>
              <a:t> to "Page C" and "Page F“.</a:t>
            </a:r>
          </a:p>
          <a:p>
            <a:pPr marL="400050" lvl="1" indent="0">
              <a:buFont typeface="Wingdings" pitchFamily="2" charset="2"/>
              <a:buNone/>
            </a:pPr>
            <a:r>
              <a:rPr lang="en-US" altLang="en-US" sz="1000" dirty="0" smtClean="0"/>
              <a:t>"0.166667" is the initial PR value of Page A. </a:t>
            </a:r>
          </a:p>
        </p:txBody>
      </p:sp>
    </p:spTree>
    <p:extLst>
      <p:ext uri="{BB962C8B-B14F-4D97-AF65-F5344CB8AC3E}">
        <p14:creationId xmlns:p14="http://schemas.microsoft.com/office/powerpoint/2010/main" val="28648067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22857FDB-68A6-44CB-B9B4-47497FBB8654}" type="slidenum">
              <a:rPr lang="en-US" altLang="en-US" sz="900" smtClean="0">
                <a:latin typeface="Verdana" pitchFamily="34" charset="0"/>
              </a:rPr>
              <a:pPr eaLnBrk="1" hangingPunct="1">
                <a:spcBef>
                  <a:spcPct val="0"/>
                </a:spcBef>
                <a:buClrTx/>
                <a:buFontTx/>
                <a:buNone/>
              </a:pPr>
              <a:t>51</a:t>
            </a:fld>
            <a:endParaRPr lang="en-US" altLang="en-US" sz="900" smtClean="0">
              <a:latin typeface="Verdana" pitchFamily="34" charset="0"/>
            </a:endParaRPr>
          </a:p>
        </p:txBody>
      </p:sp>
      <p:sp>
        <p:nvSpPr>
          <p:cNvPr id="6148" name="Rectangle 2"/>
          <p:cNvSpPr>
            <a:spLocks noGrp="1" noChangeArrowheads="1"/>
          </p:cNvSpPr>
          <p:nvPr>
            <p:ph type="title"/>
          </p:nvPr>
        </p:nvSpPr>
        <p:spPr/>
        <p:txBody>
          <a:bodyPr/>
          <a:lstStyle/>
          <a:p>
            <a:pPr eaLnBrk="1" hangingPunct="1"/>
            <a:r>
              <a:rPr lang="en-US" altLang="en-US" sz="2000" dirty="0" smtClean="0">
                <a:solidFill>
                  <a:srgbClr val="000000"/>
                </a:solidFill>
              </a:rPr>
              <a:t>Homework #3 – Page Rank Problem</a:t>
            </a:r>
            <a:br>
              <a:rPr lang="en-US" altLang="en-US" sz="2000" dirty="0" smtClean="0">
                <a:solidFill>
                  <a:srgbClr val="000000"/>
                </a:solidFill>
              </a:rPr>
            </a:br>
            <a:r>
              <a:rPr lang="en-US" altLang="en-US" sz="900" dirty="0">
                <a:solidFill>
                  <a:srgbClr val="000000"/>
                </a:solidFill>
              </a:rPr>
              <a:t>Class 3 </a:t>
            </a:r>
            <a:endParaRPr lang="en-US" altLang="en-US" sz="900" dirty="0" smtClean="0"/>
          </a:p>
        </p:txBody>
      </p:sp>
      <p:sp>
        <p:nvSpPr>
          <p:cNvPr id="6149" name="Rectangle 3"/>
          <p:cNvSpPr>
            <a:spLocks noGrp="1" noChangeArrowheads="1"/>
          </p:cNvSpPr>
          <p:nvPr>
            <p:ph type="body" idx="1"/>
          </p:nvPr>
        </p:nvSpPr>
        <p:spPr>
          <a:xfrm>
            <a:off x="457200" y="1143000"/>
            <a:ext cx="8553450" cy="5348288"/>
          </a:xfrm>
        </p:spPr>
        <p:txBody>
          <a:bodyPr/>
          <a:lstStyle/>
          <a:p>
            <a:pPr marL="0" indent="0">
              <a:buFont typeface="Wingdings" pitchFamily="2" charset="2"/>
              <a:buNone/>
            </a:pPr>
            <a:r>
              <a:rPr lang="en-US" altLang="en-US" sz="1100" b="1" dirty="0" smtClean="0"/>
              <a:t>2. Programming assignment using MapReduce: PageRank Problem (continued)</a:t>
            </a:r>
          </a:p>
          <a:p>
            <a:pPr marL="400050" lvl="1" indent="0">
              <a:buFont typeface="Wingdings" pitchFamily="2" charset="2"/>
              <a:buNone/>
            </a:pPr>
            <a:endParaRPr lang="en-US" altLang="en-US" sz="1000" dirty="0" smtClean="0"/>
          </a:p>
          <a:p>
            <a:pPr marL="400050" lvl="1" indent="0">
              <a:buFont typeface="Wingdings" pitchFamily="2" charset="2"/>
              <a:buNone/>
            </a:pPr>
            <a:r>
              <a:rPr lang="en-US" altLang="en-US" sz="1000" dirty="0" smtClean="0"/>
              <a:t>Remember, this is a DIRECTIONAL graph, i.e. links have direction. For instance,  "A C F" means A has </a:t>
            </a:r>
            <a:r>
              <a:rPr lang="en-US" altLang="en-US" sz="1000" dirty="0" err="1" smtClean="0"/>
              <a:t>outlinks</a:t>
            </a:r>
            <a:r>
              <a:rPr lang="en-US" altLang="en-US" sz="1000" dirty="0" smtClean="0"/>
              <a:t> to C and F, and "B D E F" means B has </a:t>
            </a:r>
            <a:r>
              <a:rPr lang="en-US" altLang="en-US" sz="1000" dirty="0" err="1" smtClean="0"/>
              <a:t>outlinks</a:t>
            </a:r>
            <a:r>
              <a:rPr lang="en-US" altLang="en-US" sz="1000" dirty="0" smtClean="0"/>
              <a:t> to D, E and F.</a:t>
            </a:r>
          </a:p>
          <a:p>
            <a:pPr marL="400050" lvl="1" indent="0">
              <a:buFont typeface="Wingdings" pitchFamily="2" charset="2"/>
              <a:buNone/>
            </a:pPr>
            <a:endParaRPr lang="en-US" altLang="en-US" sz="1000" dirty="0" smtClean="0"/>
          </a:p>
          <a:p>
            <a:pPr marL="400050" lvl="1" indent="0">
              <a:buFont typeface="Wingdings" pitchFamily="2" charset="2"/>
              <a:buNone/>
            </a:pPr>
            <a:r>
              <a:rPr lang="en-US" altLang="en-US" sz="1000" dirty="0" smtClean="0"/>
              <a:t>After you read in this input, your MR jobs should parse and process the data, and output the PR value for ONE iteration. This means you only need to use the formula on the data ONCE.</a:t>
            </a:r>
          </a:p>
          <a:p>
            <a:pPr marL="400050" lvl="1" indent="0">
              <a:buFont typeface="Wingdings" pitchFamily="2" charset="2"/>
              <a:buNone/>
            </a:pPr>
            <a:endParaRPr lang="en-US" altLang="en-US" sz="1000" dirty="0" smtClean="0"/>
          </a:p>
          <a:p>
            <a:pPr marL="400050" lvl="1" indent="0">
              <a:buFont typeface="Wingdings" pitchFamily="2" charset="2"/>
              <a:buNone/>
            </a:pPr>
            <a:r>
              <a:rPr lang="en-US" altLang="en-US" sz="1000" dirty="0" smtClean="0"/>
              <a:t>Your output file should look like this, where </a:t>
            </a:r>
            <a:r>
              <a:rPr lang="en-US" altLang="en-US" sz="1000" i="1" dirty="0" smtClean="0">
                <a:solidFill>
                  <a:srgbClr val="FF0000"/>
                </a:solidFill>
              </a:rPr>
              <a:t>PR </a:t>
            </a:r>
            <a:r>
              <a:rPr lang="en-US" altLang="en-US" sz="1000" dirty="0" smtClean="0"/>
              <a:t>is the </a:t>
            </a:r>
            <a:r>
              <a:rPr lang="en-US" altLang="en-US" sz="1000" dirty="0" err="1" smtClean="0"/>
              <a:t>pagerank</a:t>
            </a:r>
            <a:r>
              <a:rPr lang="en-US" altLang="en-US" sz="1000" dirty="0" smtClean="0"/>
              <a:t> value computed by your program:</a:t>
            </a:r>
          </a:p>
          <a:p>
            <a:pPr marL="400050" lvl="1" indent="0">
              <a:buFont typeface="Wingdings" pitchFamily="2" charset="2"/>
              <a:buNone/>
            </a:pPr>
            <a:r>
              <a:rPr lang="en-US" altLang="en-US" sz="1000" dirty="0" smtClean="0"/>
              <a:t>A C F </a:t>
            </a:r>
            <a:r>
              <a:rPr lang="en-US" altLang="en-US" sz="1000" i="1" dirty="0" smtClean="0">
                <a:solidFill>
                  <a:srgbClr val="FF0000"/>
                </a:solidFill>
              </a:rPr>
              <a:t>PR </a:t>
            </a:r>
          </a:p>
          <a:p>
            <a:pPr marL="400050" lvl="1" indent="0">
              <a:buFont typeface="Wingdings" pitchFamily="2" charset="2"/>
              <a:buNone/>
            </a:pPr>
            <a:r>
              <a:rPr lang="pt-BR" altLang="en-US" sz="1000" dirty="0" smtClean="0"/>
              <a:t>B D E F </a:t>
            </a:r>
            <a:r>
              <a:rPr lang="en-US" altLang="en-US" sz="1000" i="1" dirty="0" smtClean="0">
                <a:solidFill>
                  <a:srgbClr val="FF0000"/>
                </a:solidFill>
              </a:rPr>
              <a:t>PR </a:t>
            </a:r>
            <a:endParaRPr lang="pt-BR" altLang="en-US" sz="1000" dirty="0" smtClean="0"/>
          </a:p>
          <a:p>
            <a:pPr marL="400050" lvl="1" indent="0">
              <a:buFont typeface="Wingdings" pitchFamily="2" charset="2"/>
              <a:buNone/>
            </a:pPr>
            <a:r>
              <a:rPr lang="en-US" altLang="en-US" sz="1000" dirty="0" smtClean="0"/>
              <a:t>C A B </a:t>
            </a:r>
            <a:r>
              <a:rPr lang="en-US" altLang="en-US" sz="1000" i="1" dirty="0" smtClean="0">
                <a:solidFill>
                  <a:srgbClr val="FF0000"/>
                </a:solidFill>
              </a:rPr>
              <a:t>PR </a:t>
            </a:r>
            <a:endParaRPr lang="en-US" altLang="en-US" sz="1000" dirty="0" smtClean="0"/>
          </a:p>
          <a:p>
            <a:pPr marL="400050" lvl="1" indent="0">
              <a:buFont typeface="Wingdings" pitchFamily="2" charset="2"/>
              <a:buNone/>
            </a:pPr>
            <a:r>
              <a:rPr lang="pt-BR" altLang="en-US" sz="1000" dirty="0" smtClean="0"/>
              <a:t>D A B C E F </a:t>
            </a:r>
            <a:r>
              <a:rPr lang="en-US" altLang="en-US" sz="1000" i="1" dirty="0" smtClean="0">
                <a:solidFill>
                  <a:srgbClr val="FF0000"/>
                </a:solidFill>
              </a:rPr>
              <a:t>PR </a:t>
            </a:r>
            <a:endParaRPr lang="pt-BR" altLang="en-US" sz="1000" dirty="0" smtClean="0"/>
          </a:p>
          <a:p>
            <a:pPr marL="400050" lvl="1" indent="0">
              <a:buFont typeface="Wingdings" pitchFamily="2" charset="2"/>
              <a:buNone/>
            </a:pPr>
            <a:r>
              <a:rPr lang="en-US" altLang="en-US" sz="1000" dirty="0" smtClean="0"/>
              <a:t>E F </a:t>
            </a:r>
            <a:r>
              <a:rPr lang="en-US" altLang="en-US" sz="1000" i="1" dirty="0" smtClean="0">
                <a:solidFill>
                  <a:srgbClr val="FF0000"/>
                </a:solidFill>
              </a:rPr>
              <a:t>PR </a:t>
            </a:r>
            <a:endParaRPr lang="en-US" altLang="en-US" sz="1000" dirty="0" smtClean="0"/>
          </a:p>
          <a:p>
            <a:pPr marL="400050" lvl="1" indent="0">
              <a:buFont typeface="Wingdings" pitchFamily="2" charset="2"/>
              <a:buNone/>
            </a:pPr>
            <a:r>
              <a:rPr lang="en-US" altLang="en-US" sz="1000" dirty="0" smtClean="0"/>
              <a:t>F B C </a:t>
            </a:r>
            <a:r>
              <a:rPr lang="en-US" altLang="en-US" sz="1000" i="1" dirty="0" smtClean="0">
                <a:solidFill>
                  <a:srgbClr val="FF0000"/>
                </a:solidFill>
              </a:rPr>
              <a:t>PR </a:t>
            </a:r>
            <a:endParaRPr lang="en-US" altLang="en-US" sz="1000" dirty="0" smtClean="0"/>
          </a:p>
          <a:p>
            <a:pPr marL="400050" lvl="1" indent="0">
              <a:buFont typeface="Wingdings" pitchFamily="2" charset="2"/>
              <a:buNone/>
            </a:pPr>
            <a:endParaRPr lang="en-US" altLang="en-US" sz="1000" dirty="0" smtClean="0"/>
          </a:p>
          <a:p>
            <a:pPr marL="400050" lvl="1" indent="0">
              <a:buFont typeface="Wingdings" pitchFamily="2" charset="2"/>
              <a:buNone/>
            </a:pPr>
            <a:r>
              <a:rPr lang="en-US" altLang="en-US" sz="1000" dirty="0" smtClean="0"/>
              <a:t>Remember you MUST output the Page, the </a:t>
            </a:r>
            <a:r>
              <a:rPr lang="en-US" altLang="en-US" sz="1000" dirty="0" err="1" smtClean="0"/>
              <a:t>outlinks</a:t>
            </a:r>
            <a:r>
              <a:rPr lang="en-US" altLang="en-US" sz="1000" dirty="0" smtClean="0"/>
              <a:t>, and the new PR value. This will be useful if you want to investigate iterations. </a:t>
            </a:r>
          </a:p>
          <a:p>
            <a:pPr marL="400050" lvl="1" indent="0">
              <a:buFont typeface="Wingdings" pitchFamily="2" charset="2"/>
              <a:buNone/>
            </a:pPr>
            <a:r>
              <a:rPr lang="en-US" altLang="en-US" sz="1000" dirty="0" smtClean="0"/>
              <a:t>For submission, please pack your code and output files together (no libraries and .class files) and submit to NYU Classes.</a:t>
            </a:r>
          </a:p>
          <a:p>
            <a:pPr marL="400050" lvl="1" indent="0">
              <a:buFont typeface="Wingdings" pitchFamily="2" charset="2"/>
              <a:buNone/>
            </a:pPr>
            <a:endParaRPr lang="en-US" altLang="en-US" sz="1000" dirty="0" smtClean="0"/>
          </a:p>
        </p:txBody>
      </p:sp>
    </p:spTree>
    <p:extLst>
      <p:ext uri="{BB962C8B-B14F-4D97-AF65-F5344CB8AC3E}">
        <p14:creationId xmlns:p14="http://schemas.microsoft.com/office/powerpoint/2010/main" val="14912392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C32E8525-92DF-4F71-AFC4-2B7256A203D5}" type="slidenum">
              <a:rPr lang="en-US" altLang="en-US" sz="900" smtClean="0">
                <a:latin typeface="Verdana" pitchFamily="34" charset="0"/>
              </a:rPr>
              <a:pPr eaLnBrk="1" hangingPunct="1">
                <a:spcBef>
                  <a:spcPct val="0"/>
                </a:spcBef>
                <a:buClrTx/>
                <a:buFontTx/>
                <a:buNone/>
              </a:pPr>
              <a:t>52</a:t>
            </a:fld>
            <a:endParaRPr lang="en-US" altLang="en-US" sz="900" smtClean="0">
              <a:latin typeface="Verdana" pitchFamily="34" charset="0"/>
            </a:endParaRPr>
          </a:p>
        </p:txBody>
      </p:sp>
      <p:sp>
        <p:nvSpPr>
          <p:cNvPr id="7172" name="Rectangle 2"/>
          <p:cNvSpPr>
            <a:spLocks noGrp="1" noChangeArrowheads="1"/>
          </p:cNvSpPr>
          <p:nvPr>
            <p:ph type="title"/>
          </p:nvPr>
        </p:nvSpPr>
        <p:spPr/>
        <p:txBody>
          <a:bodyPr/>
          <a:lstStyle/>
          <a:p>
            <a:pPr eaLnBrk="1" hangingPunct="1"/>
            <a:r>
              <a:rPr lang="en-US" altLang="en-US" sz="2000" dirty="0" smtClean="0">
                <a:solidFill>
                  <a:srgbClr val="000000"/>
                </a:solidFill>
              </a:rPr>
              <a:t>Homework #3 – Page Rank Problem</a:t>
            </a:r>
            <a:br>
              <a:rPr lang="en-US" altLang="en-US" sz="2000" dirty="0" smtClean="0">
                <a:solidFill>
                  <a:srgbClr val="000000"/>
                </a:solidFill>
              </a:rPr>
            </a:br>
            <a:r>
              <a:rPr lang="en-US" altLang="en-US" sz="900" dirty="0" smtClean="0">
                <a:solidFill>
                  <a:srgbClr val="000000"/>
                </a:solidFill>
              </a:rPr>
              <a:t>Class 3</a:t>
            </a:r>
            <a:endParaRPr lang="en-US" altLang="en-US" sz="900" dirty="0" smtClean="0"/>
          </a:p>
        </p:txBody>
      </p:sp>
      <p:sp>
        <p:nvSpPr>
          <p:cNvPr id="35845" name="Rectangle 3"/>
          <p:cNvSpPr>
            <a:spLocks noGrp="1" noChangeArrowheads="1"/>
          </p:cNvSpPr>
          <p:nvPr>
            <p:ph type="body" idx="1"/>
          </p:nvPr>
        </p:nvSpPr>
        <p:spPr>
          <a:xfrm>
            <a:off x="498475" y="1143000"/>
            <a:ext cx="8512175" cy="5348288"/>
          </a:xfrm>
        </p:spPr>
        <p:txBody>
          <a:bodyPr/>
          <a:lstStyle/>
          <a:p>
            <a:pPr marL="0" indent="0">
              <a:buNone/>
              <a:defRPr/>
            </a:pPr>
            <a:r>
              <a:rPr lang="en-US" altLang="en-US" sz="1050" b="1" dirty="0"/>
              <a:t>2. Programming assignment using MapReduce: PageRank Problem (continued)</a:t>
            </a:r>
          </a:p>
          <a:p>
            <a:pPr marL="0" indent="0">
              <a:buFont typeface="Wingdings" pitchFamily="2" charset="2"/>
              <a:buNone/>
              <a:defRPr/>
            </a:pPr>
            <a:endParaRPr lang="en-US" sz="1050" b="1" dirty="0" smtClean="0"/>
          </a:p>
          <a:p>
            <a:pPr marL="0" indent="0" algn="ctr">
              <a:buFont typeface="Wingdings" pitchFamily="2" charset="2"/>
              <a:buNone/>
              <a:defRPr/>
            </a:pPr>
            <a:r>
              <a:rPr lang="en-US" sz="1800" b="1" dirty="0" smtClean="0"/>
              <a:t>HINTS</a:t>
            </a:r>
            <a:endParaRPr lang="en-US" sz="1800" b="1" dirty="0"/>
          </a:p>
          <a:p>
            <a:pPr marL="400050" lvl="1" indent="0" algn="ctr">
              <a:buFont typeface="Wingdings" pitchFamily="2" charset="2"/>
              <a:buNone/>
              <a:defRPr/>
            </a:pPr>
            <a:endParaRPr lang="en-US" sz="1200" b="1" dirty="0"/>
          </a:p>
          <a:p>
            <a:pPr marL="400050" lvl="1" indent="0">
              <a:buFont typeface="Wingdings" pitchFamily="2" charset="2"/>
              <a:buNone/>
              <a:defRPr/>
            </a:pPr>
            <a:r>
              <a:rPr lang="en-US" sz="1000" dirty="0" smtClean="0"/>
              <a:t>Here are some </a:t>
            </a:r>
            <a:r>
              <a:rPr lang="en-US" sz="1000" dirty="0"/>
              <a:t>hints about how to write this </a:t>
            </a:r>
            <a:r>
              <a:rPr lang="en-US" sz="1000" dirty="0" err="1" smtClean="0"/>
              <a:t>MapReduce</a:t>
            </a:r>
            <a:r>
              <a:rPr lang="en-US" sz="1000" dirty="0"/>
              <a:t> </a:t>
            </a:r>
            <a:r>
              <a:rPr lang="en-US" sz="1000" dirty="0" smtClean="0"/>
              <a:t>job…</a:t>
            </a:r>
          </a:p>
          <a:p>
            <a:pPr marL="400050" lvl="1" indent="0">
              <a:buFont typeface="Wingdings" pitchFamily="2" charset="2"/>
              <a:buNone/>
              <a:defRPr/>
            </a:pPr>
            <a:endParaRPr lang="en-US" sz="1000" dirty="0"/>
          </a:p>
          <a:p>
            <a:pPr marL="400050" lvl="1" indent="0">
              <a:buFont typeface="Wingdings" pitchFamily="2" charset="2"/>
              <a:buNone/>
              <a:defRPr/>
            </a:pPr>
            <a:r>
              <a:rPr lang="en-US" sz="1000" dirty="0" smtClean="0"/>
              <a:t>Your </a:t>
            </a:r>
            <a:r>
              <a:rPr lang="en-US" sz="1000" dirty="0"/>
              <a:t>Map jobs should output key-values as follows:</a:t>
            </a:r>
          </a:p>
          <a:p>
            <a:pPr marL="400050" lvl="1" indent="0">
              <a:buFont typeface="Wingdings" pitchFamily="2" charset="2"/>
              <a:buNone/>
              <a:defRPr/>
            </a:pPr>
            <a:r>
              <a:rPr lang="en-US" sz="1000" dirty="0" err="1"/>
              <a:t>outlink</a:t>
            </a:r>
            <a:r>
              <a:rPr lang="en-US" sz="1000" dirty="0"/>
              <a:t> target: source page, PR/</a:t>
            </a:r>
            <a:r>
              <a:rPr lang="en-US" sz="1000" dirty="0" err="1"/>
              <a:t>outlink</a:t>
            </a:r>
            <a:r>
              <a:rPr lang="en-US" sz="1000" dirty="0"/>
              <a:t> numbers</a:t>
            </a:r>
          </a:p>
          <a:p>
            <a:pPr marL="400050" lvl="1" indent="0">
              <a:buFont typeface="Wingdings" pitchFamily="2" charset="2"/>
              <a:buNone/>
              <a:defRPr/>
            </a:pPr>
            <a:endParaRPr lang="en-US" sz="1000" dirty="0" smtClean="0"/>
          </a:p>
          <a:p>
            <a:pPr marL="400050" lvl="1" indent="0">
              <a:buFont typeface="Wingdings" pitchFamily="2" charset="2"/>
              <a:buNone/>
              <a:defRPr/>
            </a:pPr>
            <a:r>
              <a:rPr lang="en-US" sz="1000" dirty="0" smtClean="0"/>
              <a:t>Also</a:t>
            </a:r>
            <a:r>
              <a:rPr lang="en-US" sz="1000" dirty="0"/>
              <a:t>, to output all </a:t>
            </a:r>
            <a:r>
              <a:rPr lang="en-US" sz="1000" dirty="0" smtClean="0"/>
              <a:t>relative </a:t>
            </a:r>
            <a:r>
              <a:rPr lang="en-US" sz="1000" dirty="0"/>
              <a:t>data, you </a:t>
            </a:r>
            <a:r>
              <a:rPr lang="en-US" sz="1000" dirty="0" smtClean="0"/>
              <a:t>need </a:t>
            </a:r>
            <a:r>
              <a:rPr lang="en-US" sz="1000" dirty="0"/>
              <a:t>to output the original </a:t>
            </a:r>
            <a:r>
              <a:rPr lang="en-US" sz="1000" dirty="0" err="1" smtClean="0"/>
              <a:t>outlinks</a:t>
            </a:r>
            <a:r>
              <a:rPr lang="en-US" sz="1000" dirty="0" smtClean="0"/>
              <a:t> information. </a:t>
            </a:r>
            <a:r>
              <a:rPr lang="en-US" sz="1000" dirty="0"/>
              <a:t>F</a:t>
            </a:r>
            <a:r>
              <a:rPr lang="en-US" sz="1000" dirty="0" smtClean="0"/>
              <a:t>or </a:t>
            </a:r>
            <a:r>
              <a:rPr lang="en-US" sz="1000" dirty="0"/>
              <a:t>the first line</a:t>
            </a:r>
            <a:r>
              <a:rPr lang="en-US" sz="1000" dirty="0" smtClean="0"/>
              <a:t>, e.g., it would be:</a:t>
            </a:r>
            <a:endParaRPr lang="en-US" sz="1000" dirty="0"/>
          </a:p>
          <a:p>
            <a:pPr marL="400050" lvl="1" indent="0">
              <a:buFont typeface="Wingdings" pitchFamily="2" charset="2"/>
              <a:buNone/>
              <a:defRPr/>
            </a:pPr>
            <a:r>
              <a:rPr lang="en-US" sz="1000" dirty="0"/>
              <a:t>A: C </a:t>
            </a:r>
            <a:r>
              <a:rPr lang="en-US" sz="1000" dirty="0" smtClean="0"/>
              <a:t>F</a:t>
            </a:r>
          </a:p>
          <a:p>
            <a:pPr marL="400050" lvl="1" indent="0">
              <a:buFont typeface="Wingdings" pitchFamily="2" charset="2"/>
              <a:buNone/>
              <a:defRPr/>
            </a:pPr>
            <a:endParaRPr lang="en-US" sz="1000" dirty="0"/>
          </a:p>
          <a:p>
            <a:pPr marL="400050" lvl="1" indent="0">
              <a:buFont typeface="Wingdings" pitchFamily="2" charset="2"/>
              <a:buNone/>
              <a:defRPr/>
            </a:pPr>
            <a:r>
              <a:rPr lang="en-US" sz="1000" dirty="0"/>
              <a:t>F</a:t>
            </a:r>
            <a:r>
              <a:rPr lang="en-US" sz="1000" dirty="0" smtClean="0"/>
              <a:t>or </a:t>
            </a:r>
            <a:r>
              <a:rPr lang="en-US" sz="1000" dirty="0"/>
              <a:t>the first line in the input, your Map job should output this:</a:t>
            </a:r>
          </a:p>
          <a:p>
            <a:pPr marL="400050" lvl="1" indent="0">
              <a:buFont typeface="Wingdings" pitchFamily="2" charset="2"/>
              <a:buNone/>
              <a:defRPr/>
            </a:pPr>
            <a:r>
              <a:rPr lang="en-US" sz="1000" dirty="0"/>
              <a:t>key=C, value=A, PR/2</a:t>
            </a:r>
          </a:p>
          <a:p>
            <a:pPr marL="400050" lvl="1" indent="0">
              <a:buFont typeface="Wingdings" pitchFamily="2" charset="2"/>
              <a:buNone/>
              <a:defRPr/>
            </a:pPr>
            <a:r>
              <a:rPr lang="en-US" sz="1000" dirty="0"/>
              <a:t>key=F, value=A, PR/2</a:t>
            </a:r>
          </a:p>
          <a:p>
            <a:pPr marL="400050" lvl="1" indent="0">
              <a:buFont typeface="Wingdings" pitchFamily="2" charset="2"/>
              <a:buNone/>
              <a:defRPr/>
            </a:pPr>
            <a:r>
              <a:rPr lang="en-US" sz="1000" dirty="0"/>
              <a:t>key=A, value=C F</a:t>
            </a:r>
          </a:p>
          <a:p>
            <a:pPr marL="400050" lvl="1" indent="0">
              <a:buFont typeface="Wingdings" pitchFamily="2" charset="2"/>
              <a:buNone/>
              <a:defRPr/>
            </a:pPr>
            <a:endParaRPr lang="en-US" sz="1000" dirty="0"/>
          </a:p>
          <a:p>
            <a:pPr marL="400050" lvl="1" indent="0">
              <a:buFont typeface="Wingdings" pitchFamily="2" charset="2"/>
              <a:buNone/>
              <a:defRPr/>
            </a:pPr>
            <a:r>
              <a:rPr lang="en-US" sz="1000" dirty="0" smtClean="0"/>
              <a:t>Therefore, the Reducer step will </a:t>
            </a:r>
            <a:r>
              <a:rPr lang="en-US" sz="1000" dirty="0"/>
              <a:t>see </a:t>
            </a:r>
            <a:r>
              <a:rPr lang="en-US" sz="1000" dirty="0" smtClean="0"/>
              <a:t>the data formatted as follows coming in from the Map step for C:</a:t>
            </a:r>
            <a:endParaRPr lang="en-US" sz="1000" dirty="0"/>
          </a:p>
          <a:p>
            <a:pPr marL="400050" lvl="1" indent="0">
              <a:buFont typeface="Wingdings" pitchFamily="2" charset="2"/>
              <a:buNone/>
              <a:defRPr/>
            </a:pPr>
            <a:r>
              <a:rPr lang="en-US" sz="1000" dirty="0"/>
              <a:t>key=C, value=A, PR1</a:t>
            </a:r>
          </a:p>
          <a:p>
            <a:pPr marL="400050" lvl="1" indent="0">
              <a:buFont typeface="Wingdings" pitchFamily="2" charset="2"/>
              <a:buNone/>
              <a:defRPr/>
            </a:pPr>
            <a:r>
              <a:rPr lang="en-US" sz="1000" dirty="0"/>
              <a:t>key=C, value=F, PR2</a:t>
            </a:r>
          </a:p>
          <a:p>
            <a:pPr marL="400050" lvl="1" indent="0">
              <a:buFont typeface="Wingdings" pitchFamily="2" charset="2"/>
              <a:buNone/>
              <a:defRPr/>
            </a:pPr>
            <a:r>
              <a:rPr lang="en-US" sz="1000" dirty="0"/>
              <a:t>key=C, value=D, PR3</a:t>
            </a:r>
          </a:p>
          <a:p>
            <a:pPr marL="400050" lvl="1" indent="0">
              <a:buFont typeface="Wingdings" pitchFamily="2" charset="2"/>
              <a:buNone/>
              <a:defRPr/>
            </a:pPr>
            <a:r>
              <a:rPr lang="en-US" sz="1000" dirty="0"/>
              <a:t>key=C, value=A B</a:t>
            </a:r>
          </a:p>
          <a:p>
            <a:pPr marL="400050" lvl="1" indent="0">
              <a:buFont typeface="Wingdings" pitchFamily="2" charset="2"/>
              <a:buNone/>
              <a:defRPr/>
            </a:pPr>
            <a:endParaRPr lang="en-US" sz="1000" dirty="0"/>
          </a:p>
          <a:p>
            <a:pPr marL="400050" lvl="1" indent="0">
              <a:buFont typeface="Wingdings" pitchFamily="2" charset="2"/>
              <a:buNone/>
              <a:defRPr/>
            </a:pPr>
            <a:r>
              <a:rPr lang="en-US" sz="1000" dirty="0" smtClean="0"/>
              <a:t>Finally, the Reducer </a:t>
            </a:r>
            <a:r>
              <a:rPr lang="en-US" sz="1000" dirty="0"/>
              <a:t>should be able to </a:t>
            </a:r>
            <a:r>
              <a:rPr lang="en-US" sz="1000" dirty="0" smtClean="0"/>
              <a:t>compute </a:t>
            </a:r>
            <a:r>
              <a:rPr lang="en-US" sz="1000" dirty="0"/>
              <a:t>the PR value of </a:t>
            </a:r>
            <a:r>
              <a:rPr lang="en-US" sz="1000" dirty="0" smtClean="0"/>
              <a:t>C, for example, by </a:t>
            </a:r>
            <a:r>
              <a:rPr lang="en-US" sz="1000" dirty="0"/>
              <a:t>just </a:t>
            </a:r>
            <a:r>
              <a:rPr lang="en-US" sz="1000" dirty="0" smtClean="0"/>
              <a:t>summing each PR value. </a:t>
            </a:r>
          </a:p>
          <a:p>
            <a:pPr marL="400050" lvl="1" indent="0">
              <a:buFont typeface="Wingdings" pitchFamily="2" charset="2"/>
              <a:buNone/>
              <a:defRPr/>
            </a:pPr>
            <a:endParaRPr lang="en-US" sz="1000" dirty="0"/>
          </a:p>
          <a:p>
            <a:pPr marL="400050" lvl="1" indent="0">
              <a:buFont typeface="Wingdings" pitchFamily="2" charset="2"/>
              <a:buNone/>
              <a:defRPr/>
            </a:pPr>
            <a:r>
              <a:rPr lang="en-US" sz="1000" dirty="0" smtClean="0"/>
              <a:t>Your final output will be formatted just the like the input file (the input to the map phase). For example, one of your output lines will be formatted like this:       A C F 0.123456</a:t>
            </a:r>
          </a:p>
          <a:p>
            <a:pPr marL="400050" lvl="1" indent="0">
              <a:buFont typeface="Wingdings" pitchFamily="2" charset="2"/>
              <a:buNone/>
              <a:defRPr/>
            </a:pPr>
            <a:endParaRPr lang="en-US" sz="1000" dirty="0"/>
          </a:p>
          <a:p>
            <a:pPr marL="400050" lvl="1" indent="0">
              <a:buFont typeface="Wingdings" pitchFamily="2" charset="2"/>
              <a:buNone/>
              <a:defRPr/>
            </a:pPr>
            <a:endParaRPr lang="en-US" sz="1000" dirty="0"/>
          </a:p>
          <a:p>
            <a:pPr marL="400050" lvl="1" indent="0">
              <a:buFont typeface="Wingdings" pitchFamily="2" charset="2"/>
              <a:buNone/>
              <a:defRPr/>
            </a:pPr>
            <a:endParaRPr lang="en-US" sz="1000" dirty="0"/>
          </a:p>
        </p:txBody>
      </p:sp>
    </p:spTree>
    <p:extLst>
      <p:ext uri="{BB962C8B-B14F-4D97-AF65-F5344CB8AC3E}">
        <p14:creationId xmlns:p14="http://schemas.microsoft.com/office/powerpoint/2010/main" val="11692728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C32E8525-92DF-4F71-AFC4-2B7256A203D5}" type="slidenum">
              <a:rPr lang="en-US" altLang="en-US" sz="900" smtClean="0">
                <a:latin typeface="Verdana" pitchFamily="34" charset="0"/>
              </a:rPr>
              <a:pPr eaLnBrk="1" hangingPunct="1">
                <a:spcBef>
                  <a:spcPct val="0"/>
                </a:spcBef>
                <a:buClrTx/>
                <a:buFontTx/>
                <a:buNone/>
              </a:pPr>
              <a:t>53</a:t>
            </a:fld>
            <a:endParaRPr lang="en-US" altLang="en-US" sz="900" smtClean="0">
              <a:latin typeface="Verdana" pitchFamily="34" charset="0"/>
            </a:endParaRPr>
          </a:p>
        </p:txBody>
      </p:sp>
      <p:sp>
        <p:nvSpPr>
          <p:cNvPr id="7172" name="Rectangle 2"/>
          <p:cNvSpPr>
            <a:spLocks noGrp="1" noChangeArrowheads="1"/>
          </p:cNvSpPr>
          <p:nvPr>
            <p:ph type="title"/>
          </p:nvPr>
        </p:nvSpPr>
        <p:spPr/>
        <p:txBody>
          <a:bodyPr/>
          <a:lstStyle/>
          <a:p>
            <a:pPr eaLnBrk="1" hangingPunct="1"/>
            <a:r>
              <a:rPr lang="en-US" altLang="en-US" sz="2000" dirty="0" smtClean="0">
                <a:solidFill>
                  <a:srgbClr val="000000"/>
                </a:solidFill>
              </a:rPr>
              <a:t>Homework #3 – Page Rank Problem</a:t>
            </a:r>
            <a:br>
              <a:rPr lang="en-US" altLang="en-US" sz="2000" dirty="0" smtClean="0">
                <a:solidFill>
                  <a:srgbClr val="000000"/>
                </a:solidFill>
              </a:rPr>
            </a:br>
            <a:r>
              <a:rPr lang="en-US" altLang="en-US" sz="900" dirty="0" smtClean="0">
                <a:solidFill>
                  <a:srgbClr val="000000"/>
                </a:solidFill>
              </a:rPr>
              <a:t>Class 3 </a:t>
            </a:r>
            <a:endParaRPr lang="en-US" altLang="en-US" sz="900" dirty="0" smtClean="0"/>
          </a:p>
        </p:txBody>
      </p:sp>
      <p:sp>
        <p:nvSpPr>
          <p:cNvPr id="35845" name="Rectangle 3"/>
          <p:cNvSpPr>
            <a:spLocks noGrp="1" noChangeArrowheads="1"/>
          </p:cNvSpPr>
          <p:nvPr>
            <p:ph type="body" idx="1"/>
          </p:nvPr>
        </p:nvSpPr>
        <p:spPr>
          <a:xfrm>
            <a:off x="498475" y="1143000"/>
            <a:ext cx="8512175" cy="5348288"/>
          </a:xfrm>
        </p:spPr>
        <p:txBody>
          <a:bodyPr/>
          <a:lstStyle/>
          <a:p>
            <a:pPr marL="0" indent="0">
              <a:buNone/>
              <a:defRPr/>
            </a:pPr>
            <a:r>
              <a:rPr lang="en-US" sz="1050" b="1" dirty="0" smtClean="0"/>
              <a:t>3. PageRank Problem: </a:t>
            </a:r>
            <a:r>
              <a:rPr lang="en-US" sz="1050" b="1" i="1" dirty="0" smtClean="0"/>
              <a:t>Extra Credit</a:t>
            </a:r>
          </a:p>
          <a:p>
            <a:pPr marL="0" indent="0">
              <a:buNone/>
              <a:defRPr/>
            </a:pPr>
            <a:endParaRPr lang="en-US" sz="1600" b="1" dirty="0"/>
          </a:p>
          <a:p>
            <a:pPr marL="400050" lvl="1" indent="0">
              <a:buNone/>
              <a:defRPr/>
            </a:pPr>
            <a:r>
              <a:rPr lang="en-US" sz="1000" dirty="0"/>
              <a:t>You may have noticed that our input and output files have </a:t>
            </a:r>
            <a:r>
              <a:rPr lang="en-US" sz="1000" dirty="0" smtClean="0"/>
              <a:t>the </a:t>
            </a:r>
            <a:r>
              <a:rPr lang="en-US" sz="1000" dirty="0"/>
              <a:t>same format. This means that you should be able to write a program to iteratively read input from the previous output, and then figure out the next step PR value.</a:t>
            </a:r>
          </a:p>
          <a:p>
            <a:pPr marL="400050" lvl="1" indent="0">
              <a:buNone/>
              <a:defRPr/>
            </a:pPr>
            <a:endParaRPr lang="en-US" sz="1000" dirty="0"/>
          </a:p>
          <a:p>
            <a:pPr marL="400050" lvl="1" indent="0">
              <a:buNone/>
              <a:defRPr/>
            </a:pPr>
            <a:r>
              <a:rPr lang="en-US" sz="1000" dirty="0"/>
              <a:t>Write an iterative MapReduce program to figure out PageRank of 3 steps. You can accomplish this with either of the following two approaches:</a:t>
            </a:r>
          </a:p>
          <a:p>
            <a:pPr marL="400050" lvl="1" indent="0">
              <a:buNone/>
              <a:defRPr/>
            </a:pPr>
            <a:endParaRPr lang="en-US" sz="1000" dirty="0"/>
          </a:p>
          <a:p>
            <a:pPr marL="400050" lvl="1" indent="0">
              <a:buNone/>
              <a:defRPr/>
            </a:pPr>
            <a:r>
              <a:rPr lang="en-US" sz="1000" b="1" dirty="0"/>
              <a:t>Approach #1: </a:t>
            </a:r>
            <a:r>
              <a:rPr lang="en-US" sz="1000" dirty="0" smtClean="0"/>
              <a:t>Setup an iterator:</a:t>
            </a:r>
            <a:endParaRPr lang="en-US" sz="1000" dirty="0"/>
          </a:p>
          <a:p>
            <a:pPr marL="800100" lvl="2" indent="0">
              <a:buNone/>
              <a:defRPr/>
            </a:pPr>
            <a:r>
              <a:rPr lang="en-US" sz="1000" dirty="0"/>
              <a:t>while(</a:t>
            </a:r>
            <a:r>
              <a:rPr lang="en-US" sz="1000" dirty="0" err="1"/>
              <a:t>i</a:t>
            </a:r>
            <a:r>
              <a:rPr lang="en-US" sz="1000" dirty="0"/>
              <a:t> &lt; 3){}</a:t>
            </a:r>
          </a:p>
          <a:p>
            <a:pPr marL="800100" lvl="2" indent="0">
              <a:buNone/>
              <a:defRPr/>
            </a:pPr>
            <a:r>
              <a:rPr lang="en-US" sz="1000" dirty="0"/>
              <a:t>This is the best way to write iterative ones.</a:t>
            </a:r>
          </a:p>
          <a:p>
            <a:pPr marL="400050" lvl="1" indent="0">
              <a:buNone/>
              <a:defRPr/>
            </a:pPr>
            <a:endParaRPr lang="en-US" sz="1000" dirty="0"/>
          </a:p>
          <a:p>
            <a:pPr marL="400050" lvl="1" indent="0">
              <a:buNone/>
              <a:defRPr/>
            </a:pPr>
            <a:endParaRPr lang="en-US" sz="1000" dirty="0"/>
          </a:p>
          <a:p>
            <a:pPr marL="400050" lvl="1" indent="0">
              <a:buNone/>
              <a:defRPr/>
            </a:pPr>
            <a:r>
              <a:rPr lang="en-US" sz="1000" b="1" dirty="0"/>
              <a:t>Approach #2: </a:t>
            </a:r>
            <a:r>
              <a:rPr lang="en-US" sz="1000" dirty="0"/>
              <a:t>Write 3 jobs in your program as follows:</a:t>
            </a:r>
          </a:p>
          <a:p>
            <a:pPr marL="400050" lvl="1" indent="0">
              <a:buNone/>
              <a:defRPr/>
            </a:pPr>
            <a:endParaRPr lang="en-US" sz="1000" dirty="0"/>
          </a:p>
          <a:p>
            <a:pPr marL="800100" lvl="2" indent="0">
              <a:buNone/>
              <a:defRPr/>
            </a:pPr>
            <a:r>
              <a:rPr lang="en-US" sz="1000" dirty="0"/>
              <a:t>//set up MR1</a:t>
            </a:r>
          </a:p>
          <a:p>
            <a:pPr marL="800100" lvl="2" indent="0">
              <a:buNone/>
              <a:defRPr/>
            </a:pPr>
            <a:r>
              <a:rPr lang="en-US" sz="1000" dirty="0"/>
              <a:t>//submit MR1</a:t>
            </a:r>
          </a:p>
          <a:p>
            <a:pPr marL="800100" lvl="2" indent="0">
              <a:buNone/>
              <a:defRPr/>
            </a:pPr>
            <a:endParaRPr lang="en-US" sz="1000" dirty="0"/>
          </a:p>
          <a:p>
            <a:pPr marL="800100" lvl="2" indent="0">
              <a:buNone/>
              <a:defRPr/>
            </a:pPr>
            <a:r>
              <a:rPr lang="en-US" sz="1000" dirty="0"/>
              <a:t>//set up MR2</a:t>
            </a:r>
          </a:p>
          <a:p>
            <a:pPr marL="800100" lvl="2" indent="0">
              <a:buNone/>
              <a:defRPr/>
            </a:pPr>
            <a:r>
              <a:rPr lang="en-US" sz="1000" dirty="0"/>
              <a:t>//submit MR2</a:t>
            </a:r>
          </a:p>
          <a:p>
            <a:pPr marL="800100" lvl="2" indent="0">
              <a:buNone/>
              <a:defRPr/>
            </a:pPr>
            <a:endParaRPr lang="en-US" sz="1000" dirty="0"/>
          </a:p>
          <a:p>
            <a:pPr marL="800100" lvl="2" indent="0">
              <a:buNone/>
              <a:defRPr/>
            </a:pPr>
            <a:r>
              <a:rPr lang="en-US" sz="1000" dirty="0"/>
              <a:t>//set up MR3</a:t>
            </a:r>
          </a:p>
          <a:p>
            <a:pPr marL="800100" lvl="2" indent="0">
              <a:buNone/>
              <a:defRPr/>
            </a:pPr>
            <a:r>
              <a:rPr lang="en-US" sz="1000" dirty="0"/>
              <a:t>//submit MR3</a:t>
            </a:r>
          </a:p>
          <a:p>
            <a:pPr marL="800100" lvl="2" indent="0">
              <a:buNone/>
              <a:defRPr/>
            </a:pPr>
            <a:r>
              <a:rPr lang="en-US" sz="1000" dirty="0"/>
              <a:t>Be sure that your program waits for </a:t>
            </a:r>
            <a:r>
              <a:rPr lang="en-US" sz="1000"/>
              <a:t>the </a:t>
            </a:r>
            <a:r>
              <a:rPr lang="en-US" sz="1000" smtClean="0"/>
              <a:t>previous MR </a:t>
            </a:r>
            <a:r>
              <a:rPr lang="en-US" sz="1000" dirty="0"/>
              <a:t>job to complete.</a:t>
            </a:r>
          </a:p>
          <a:p>
            <a:pPr marL="400050" lvl="1" indent="0">
              <a:buFont typeface="Wingdings" pitchFamily="2" charset="2"/>
              <a:buNone/>
              <a:defRPr/>
            </a:pPr>
            <a:endParaRPr lang="en-US" sz="1000" dirty="0"/>
          </a:p>
        </p:txBody>
      </p:sp>
    </p:spTree>
    <p:extLst>
      <p:ext uri="{BB962C8B-B14F-4D97-AF65-F5344CB8AC3E}">
        <p14:creationId xmlns:p14="http://schemas.microsoft.com/office/powerpoint/2010/main" val="1855240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46B5052E-8826-4126-98BC-3B7FD4E572D2}" type="slidenum">
              <a:rPr lang="en-US" altLang="en-US" sz="900" smtClean="0">
                <a:latin typeface="Verdana" pitchFamily="34" charset="0"/>
              </a:rPr>
              <a:pPr eaLnBrk="1" hangingPunct="1">
                <a:spcBef>
                  <a:spcPct val="0"/>
                </a:spcBef>
                <a:buClrTx/>
                <a:buFontTx/>
                <a:buNone/>
              </a:pPr>
              <a:t>6</a:t>
            </a:fld>
            <a:endParaRPr lang="en-US" altLang="en-US" sz="900" smtClean="0">
              <a:latin typeface="Verdana" pitchFamily="34" charset="0"/>
            </a:endParaRPr>
          </a:p>
        </p:txBody>
      </p:sp>
      <p:sp>
        <p:nvSpPr>
          <p:cNvPr id="8196" name="Rectangle 2"/>
          <p:cNvSpPr>
            <a:spLocks noGrp="1" noChangeArrowheads="1"/>
          </p:cNvSpPr>
          <p:nvPr>
            <p:ph type="title"/>
          </p:nvPr>
        </p:nvSpPr>
        <p:spPr/>
        <p:txBody>
          <a:bodyPr/>
          <a:lstStyle/>
          <a:p>
            <a:pPr eaLnBrk="1" hangingPunct="1"/>
            <a:r>
              <a:rPr lang="en-US" altLang="en-US" dirty="0" smtClean="0"/>
              <a:t>How big is BIG?</a:t>
            </a:r>
            <a:br>
              <a:rPr lang="en-US" altLang="en-US" dirty="0" smtClean="0"/>
            </a:br>
            <a:r>
              <a:rPr lang="en-US" altLang="en-US" sz="900" dirty="0" smtClean="0"/>
              <a:t>Class 3 </a:t>
            </a:r>
          </a:p>
        </p:txBody>
      </p:sp>
      <p:graphicFrame>
        <p:nvGraphicFramePr>
          <p:cNvPr id="434742" name="Group 566"/>
          <p:cNvGraphicFramePr>
            <a:graphicFrameLocks noGrp="1"/>
          </p:cNvGraphicFramePr>
          <p:nvPr>
            <p:ph sz="half" idx="2"/>
            <p:extLst>
              <p:ext uri="{D42A27DB-BD31-4B8C-83A1-F6EECF244321}">
                <p14:modId xmlns:p14="http://schemas.microsoft.com/office/powerpoint/2010/main" val="3143132814"/>
              </p:ext>
            </p:extLst>
          </p:nvPr>
        </p:nvGraphicFramePr>
        <p:xfrm>
          <a:off x="152401" y="1971675"/>
          <a:ext cx="8839200" cy="3181770"/>
        </p:xfrm>
        <a:graphic>
          <a:graphicData uri="http://schemas.openxmlformats.org/drawingml/2006/table">
            <a:tbl>
              <a:tblPr/>
              <a:tblGrid>
                <a:gridCol w="1007978"/>
                <a:gridCol w="697832"/>
                <a:gridCol w="808789"/>
                <a:gridCol w="2743200"/>
                <a:gridCol w="914400"/>
                <a:gridCol w="2667001"/>
              </a:tblGrid>
              <a:tr h="56079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1" i="1" u="none" strike="noStrike" cap="none" normalizeH="0" baseline="0" dirty="0" smtClean="0">
                          <a:ln>
                            <a:noFill/>
                          </a:ln>
                          <a:solidFill>
                            <a:schemeClr val="tx1"/>
                          </a:solidFill>
                          <a:effectLst/>
                          <a:latin typeface="Arial" charset="0"/>
                          <a:cs typeface="Arial" charset="0"/>
                        </a:rPr>
                        <a:t>Name</a:t>
                      </a:r>
                    </a:p>
                  </a:txBody>
                  <a:tcPr marT="45701" marB="45701"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1" i="1" u="none" strike="noStrike" cap="none" normalizeH="0" baseline="0" dirty="0" smtClean="0">
                          <a:ln>
                            <a:noFill/>
                          </a:ln>
                          <a:solidFill>
                            <a:schemeClr val="tx1"/>
                          </a:solidFill>
                          <a:effectLst/>
                          <a:latin typeface="Arial" charset="0"/>
                          <a:cs typeface="Arial" charset="0"/>
                        </a:rPr>
                        <a:t>Abbr.</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alpha val="30196"/>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1" i="1" u="none" strike="noStrike" cap="none" normalizeH="0" baseline="0" dirty="0" smtClean="0">
                          <a:ln>
                            <a:noFill/>
                          </a:ln>
                          <a:solidFill>
                            <a:schemeClr val="tx1"/>
                          </a:solidFill>
                          <a:effectLst/>
                          <a:latin typeface="Arial" charset="0"/>
                          <a:cs typeface="Arial" charset="0"/>
                        </a:rPr>
                        <a:t>Bytes</a:t>
                      </a:r>
                    </a:p>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1" i="1" u="none" strike="noStrike" cap="none" normalizeH="0" baseline="0" dirty="0" smtClean="0">
                          <a:ln>
                            <a:noFill/>
                          </a:ln>
                          <a:solidFill>
                            <a:schemeClr val="tx1"/>
                          </a:solidFill>
                          <a:effectLst/>
                          <a:latin typeface="Arial" charset="0"/>
                          <a:cs typeface="Arial" charset="0"/>
                        </a:rPr>
                        <a:t>(exp.,</a:t>
                      </a:r>
                    </a:p>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1" i="1" u="none" strike="noStrike" cap="none" normalizeH="0" baseline="0" dirty="0" smtClean="0">
                          <a:ln>
                            <a:noFill/>
                          </a:ln>
                          <a:solidFill>
                            <a:schemeClr val="tx1"/>
                          </a:solidFill>
                          <a:effectLst/>
                          <a:latin typeface="Arial" charset="0"/>
                          <a:cs typeface="Arial" charset="0"/>
                        </a:rPr>
                        <a:t>base 2)</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33">
                        <a:alpha val="29804"/>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1" i="1" u="none" strike="noStrike" cap="none" normalizeH="0" baseline="0" dirty="0" smtClean="0">
                          <a:ln>
                            <a:noFill/>
                          </a:ln>
                          <a:solidFill>
                            <a:schemeClr val="tx1"/>
                          </a:solidFill>
                          <a:effectLst/>
                          <a:latin typeface="Arial" charset="0"/>
                          <a:cs typeface="Arial" charset="0"/>
                        </a:rPr>
                        <a:t>Number of Bytes</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33">
                        <a:alpha val="29804"/>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r>
                        <a:rPr kumimoji="0" lang="en-US" sz="1400" b="1" i="1" u="none" strike="noStrike" cap="none" normalizeH="0" baseline="0" dirty="0" smtClean="0">
                          <a:ln>
                            <a:noFill/>
                          </a:ln>
                          <a:solidFill>
                            <a:schemeClr val="tx1"/>
                          </a:solidFill>
                          <a:effectLst/>
                          <a:latin typeface="Arial" charset="0"/>
                          <a:cs typeface="Arial" charset="0"/>
                        </a:rPr>
                        <a:t>*Bytes</a:t>
                      </a:r>
                    </a:p>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r>
                        <a:rPr kumimoji="0" lang="en-US" sz="1200" b="1" i="1" u="none" strike="noStrike" cap="none" normalizeH="0" baseline="0" dirty="0" smtClean="0">
                          <a:ln>
                            <a:noFill/>
                          </a:ln>
                          <a:solidFill>
                            <a:schemeClr val="tx1"/>
                          </a:solidFill>
                          <a:effectLst/>
                          <a:latin typeface="Arial" charset="0"/>
                          <a:cs typeface="Arial" charset="0"/>
                        </a:rPr>
                        <a:t>(exp.,</a:t>
                      </a:r>
                    </a:p>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r>
                        <a:rPr kumimoji="0" lang="en-US" sz="1200" b="1" i="1" u="none" strike="noStrike" cap="none" normalizeH="0" baseline="0" dirty="0" smtClean="0">
                          <a:ln>
                            <a:noFill/>
                          </a:ln>
                          <a:solidFill>
                            <a:schemeClr val="tx1"/>
                          </a:solidFill>
                          <a:effectLst/>
                          <a:latin typeface="Arial" charset="0"/>
                          <a:cs typeface="Arial" charset="0"/>
                        </a:rPr>
                        <a:t>base 10)</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1" i="1" u="none" strike="noStrike" cap="none" normalizeH="0" baseline="0" dirty="0" smtClean="0">
                          <a:ln>
                            <a:noFill/>
                          </a:ln>
                          <a:solidFill>
                            <a:schemeClr val="tx1"/>
                          </a:solidFill>
                          <a:effectLst/>
                          <a:latin typeface="Arial" charset="0"/>
                          <a:cs typeface="Arial" charset="0"/>
                        </a:rPr>
                        <a:t>*Number of Bytes</a:t>
                      </a:r>
                    </a:p>
                  </a:txBody>
                  <a:tcPr marT="45701" marB="45701"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alpha val="30196"/>
                      </a:schemeClr>
                    </a:solidFill>
                  </a:tcPr>
                </a:tc>
              </a:tr>
              <a:tr h="3047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Kilobyte</a:t>
                      </a:r>
                    </a:p>
                  </a:txBody>
                  <a:tcPr marT="45701" marB="45701"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KB</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30196"/>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2</a:t>
                      </a:r>
                      <a:r>
                        <a:rPr kumimoji="0" lang="en-US" sz="1200" b="0" i="0" u="none" strike="noStrike" cap="none" normalizeH="0" baseline="30000" dirty="0" smtClean="0">
                          <a:ln>
                            <a:noFill/>
                          </a:ln>
                          <a:solidFill>
                            <a:schemeClr val="tx1"/>
                          </a:solidFill>
                          <a:effectLst/>
                          <a:latin typeface="Arial" charset="0"/>
                          <a:cs typeface="Arial" charset="0"/>
                        </a:rPr>
                        <a:t>10</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alpha val="29804"/>
                      </a:srgbClr>
                    </a:solidFill>
                  </a:tcPr>
                </a:tc>
                <a:tc>
                  <a:txBody>
                    <a:bodyPr/>
                    <a:lstStyle/>
                    <a:p>
                      <a:pPr algn="l" fontAlgn="b"/>
                      <a:r>
                        <a:rPr lang="en-US" sz="1200" b="0" i="0" u="none" strike="noStrike" baseline="0" dirty="0" smtClean="0">
                          <a:solidFill>
                            <a:srgbClr val="000000"/>
                          </a:solidFill>
                          <a:effectLst/>
                          <a:latin typeface="Arial" panose="020B0604020202020204" pitchFamily="34" charset="0"/>
                        </a:rPr>
                        <a:t>1,</a:t>
                      </a:r>
                      <a:r>
                        <a:rPr lang="en-US" sz="1200" b="1" i="0" u="none" strike="noStrike" baseline="0" dirty="0" smtClean="0">
                          <a:solidFill>
                            <a:srgbClr val="000000"/>
                          </a:solidFill>
                          <a:effectLst/>
                          <a:latin typeface="Arial" panose="020B0604020202020204" pitchFamily="34" charset="0"/>
                        </a:rPr>
                        <a:t>024</a:t>
                      </a:r>
                      <a:endParaRPr lang="en-US" sz="1200" b="1" i="0" u="none" strike="noStrike" baseline="0" dirty="0">
                        <a:solidFill>
                          <a:srgbClr val="000000"/>
                        </a:solidFill>
                        <a:effectLst/>
                        <a:latin typeface="Arial" panose="020B060402020202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alpha val="29804"/>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10</a:t>
                      </a:r>
                      <a:r>
                        <a:rPr kumimoji="0" lang="en-US" sz="1200" b="0" i="0" u="none" strike="noStrike" cap="none" normalizeH="0" baseline="30000" dirty="0" smtClean="0">
                          <a:ln>
                            <a:noFill/>
                          </a:ln>
                          <a:solidFill>
                            <a:schemeClr val="tx1"/>
                          </a:solidFill>
                          <a:effectLst/>
                          <a:latin typeface="Arial" charset="0"/>
                          <a:cs typeface="Arial" charset="0"/>
                        </a:rPr>
                        <a:t>3</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1,000</a:t>
                      </a:r>
                    </a:p>
                  </a:txBody>
                  <a:tcPr marT="45701" marB="45701"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30196"/>
                      </a:schemeClr>
                    </a:solidFill>
                  </a:tcPr>
                </a:tc>
              </a:tr>
              <a:tr h="3047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Megabyte</a:t>
                      </a:r>
                    </a:p>
                  </a:txBody>
                  <a:tcPr marT="45701" marB="45701"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MB</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30196"/>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2</a:t>
                      </a:r>
                      <a:r>
                        <a:rPr kumimoji="0" lang="en-US" sz="1200" b="0" i="0" u="none" strike="noStrike" cap="none" normalizeH="0" baseline="30000" dirty="0" smtClean="0">
                          <a:ln>
                            <a:noFill/>
                          </a:ln>
                          <a:solidFill>
                            <a:schemeClr val="tx1"/>
                          </a:solidFill>
                          <a:effectLst/>
                          <a:latin typeface="Arial" charset="0"/>
                          <a:cs typeface="Arial" charset="0"/>
                        </a:rPr>
                        <a:t>20</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alpha val="29804"/>
                      </a:srgbClr>
                    </a:solidFill>
                  </a:tcPr>
                </a:tc>
                <a:tc>
                  <a:txBody>
                    <a:bodyPr/>
                    <a:lstStyle/>
                    <a:p>
                      <a:pPr algn="l" fontAlgn="b"/>
                      <a:r>
                        <a:rPr lang="en-US" sz="1200" b="0" i="0" u="none" strike="noStrike" baseline="0" dirty="0">
                          <a:solidFill>
                            <a:srgbClr val="000000"/>
                          </a:solidFill>
                          <a:effectLst/>
                          <a:latin typeface="Arial" panose="020B0604020202020204" pitchFamily="34" charset="0"/>
                        </a:rPr>
                        <a:t>1,</a:t>
                      </a:r>
                      <a:r>
                        <a:rPr lang="en-US" sz="1200" b="1" i="0" u="none" strike="noStrike" baseline="0" dirty="0">
                          <a:solidFill>
                            <a:srgbClr val="000000"/>
                          </a:solidFill>
                          <a:effectLst/>
                          <a:latin typeface="Arial" panose="020B0604020202020204" pitchFamily="34" charset="0"/>
                        </a:rPr>
                        <a:t>048,576</a:t>
                      </a: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alpha val="29804"/>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10</a:t>
                      </a:r>
                      <a:r>
                        <a:rPr kumimoji="0" lang="en-US" sz="1200" b="0" i="0" u="none" strike="noStrike" cap="none" normalizeH="0" baseline="30000" dirty="0" smtClean="0">
                          <a:ln>
                            <a:noFill/>
                          </a:ln>
                          <a:solidFill>
                            <a:schemeClr val="tx1"/>
                          </a:solidFill>
                          <a:effectLst/>
                          <a:latin typeface="Arial" charset="0"/>
                          <a:cs typeface="Arial" charset="0"/>
                        </a:rPr>
                        <a:t>6</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1,000,000</a:t>
                      </a:r>
                    </a:p>
                  </a:txBody>
                  <a:tcPr marT="45701" marB="45701"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30196"/>
                      </a:schemeClr>
                    </a:solidFill>
                  </a:tcPr>
                </a:tc>
              </a:tr>
              <a:tr h="3047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Gigabyte</a:t>
                      </a:r>
                    </a:p>
                  </a:txBody>
                  <a:tcPr marT="45701" marB="45701"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GB</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30196"/>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smtClean="0">
                          <a:ln>
                            <a:noFill/>
                          </a:ln>
                          <a:solidFill>
                            <a:schemeClr val="tx1"/>
                          </a:solidFill>
                          <a:effectLst/>
                          <a:latin typeface="Arial" charset="0"/>
                          <a:cs typeface="Arial" charset="0"/>
                        </a:rPr>
                        <a:t>2</a:t>
                      </a:r>
                      <a:r>
                        <a:rPr kumimoji="0" lang="en-US" sz="1200" b="0" i="0" u="none" strike="noStrike" cap="none" normalizeH="0" baseline="30000" smtClean="0">
                          <a:ln>
                            <a:noFill/>
                          </a:ln>
                          <a:solidFill>
                            <a:schemeClr val="tx1"/>
                          </a:solidFill>
                          <a:effectLst/>
                          <a:latin typeface="Arial" charset="0"/>
                          <a:cs typeface="Arial" charset="0"/>
                        </a:rPr>
                        <a:t>30</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alpha val="29804"/>
                      </a:srgbClr>
                    </a:solidFill>
                  </a:tcPr>
                </a:tc>
                <a:tc>
                  <a:txBody>
                    <a:bodyPr/>
                    <a:lstStyle/>
                    <a:p>
                      <a:pPr algn="l" fontAlgn="b"/>
                      <a:r>
                        <a:rPr lang="en-US" sz="1200" b="0" i="0" u="none" strike="noStrike" baseline="0" dirty="0">
                          <a:solidFill>
                            <a:srgbClr val="000000"/>
                          </a:solidFill>
                          <a:effectLst/>
                          <a:latin typeface="Arial" panose="020B0604020202020204" pitchFamily="34" charset="0"/>
                        </a:rPr>
                        <a:t>1,</a:t>
                      </a:r>
                      <a:r>
                        <a:rPr lang="en-US" sz="1200" b="1" i="0" u="none" strike="noStrike" baseline="0" dirty="0">
                          <a:solidFill>
                            <a:srgbClr val="000000"/>
                          </a:solidFill>
                          <a:effectLst/>
                          <a:latin typeface="Arial" panose="020B0604020202020204" pitchFamily="34" charset="0"/>
                        </a:rPr>
                        <a:t>073,741,824</a:t>
                      </a: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alpha val="29804"/>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10</a:t>
                      </a:r>
                      <a:r>
                        <a:rPr kumimoji="0" lang="en-US" sz="1200" b="0" i="0" u="none" strike="noStrike" cap="none" normalizeH="0" baseline="30000" dirty="0" smtClean="0">
                          <a:ln>
                            <a:noFill/>
                          </a:ln>
                          <a:solidFill>
                            <a:schemeClr val="tx1"/>
                          </a:solidFill>
                          <a:effectLst/>
                          <a:latin typeface="Arial" charset="0"/>
                          <a:cs typeface="Arial" charset="0"/>
                        </a:rPr>
                        <a:t>9</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1,000,000,000</a:t>
                      </a:r>
                    </a:p>
                  </a:txBody>
                  <a:tcPr marT="45701" marB="45701"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30196"/>
                      </a:schemeClr>
                    </a:solidFill>
                  </a:tcPr>
                </a:tc>
              </a:tr>
              <a:tr h="3047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Terabyte</a:t>
                      </a:r>
                    </a:p>
                  </a:txBody>
                  <a:tcPr marT="45701" marB="45701"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TB</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30196"/>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smtClean="0">
                          <a:ln>
                            <a:noFill/>
                          </a:ln>
                          <a:solidFill>
                            <a:schemeClr val="tx1"/>
                          </a:solidFill>
                          <a:effectLst/>
                          <a:latin typeface="Arial" charset="0"/>
                          <a:cs typeface="Arial" charset="0"/>
                        </a:rPr>
                        <a:t>2</a:t>
                      </a:r>
                      <a:r>
                        <a:rPr kumimoji="0" lang="en-US" sz="1200" b="0" i="0" u="none" strike="noStrike" cap="none" normalizeH="0" baseline="30000" smtClean="0">
                          <a:ln>
                            <a:noFill/>
                          </a:ln>
                          <a:solidFill>
                            <a:schemeClr val="tx1"/>
                          </a:solidFill>
                          <a:effectLst/>
                          <a:latin typeface="Arial" charset="0"/>
                          <a:cs typeface="Arial" charset="0"/>
                        </a:rPr>
                        <a:t>40</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alpha val="29804"/>
                      </a:srgbClr>
                    </a:solidFill>
                  </a:tcPr>
                </a:tc>
                <a:tc>
                  <a:txBody>
                    <a:bodyPr/>
                    <a:lstStyle/>
                    <a:p>
                      <a:pPr algn="l" fontAlgn="b"/>
                      <a:r>
                        <a:rPr lang="en-US" sz="1200" b="0" i="0" u="none" strike="noStrike" baseline="0" dirty="0">
                          <a:solidFill>
                            <a:srgbClr val="000000"/>
                          </a:solidFill>
                          <a:effectLst/>
                          <a:latin typeface="Arial" panose="020B0604020202020204" pitchFamily="34" charset="0"/>
                        </a:rPr>
                        <a:t>1,</a:t>
                      </a:r>
                      <a:r>
                        <a:rPr lang="en-US" sz="1200" b="1" i="0" u="none" strike="noStrike" baseline="0" dirty="0">
                          <a:solidFill>
                            <a:srgbClr val="000000"/>
                          </a:solidFill>
                          <a:effectLst/>
                          <a:latin typeface="Arial" panose="020B0604020202020204" pitchFamily="34" charset="0"/>
                        </a:rPr>
                        <a:t>099,511,627,776</a:t>
                      </a: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alpha val="29804"/>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10</a:t>
                      </a:r>
                      <a:r>
                        <a:rPr kumimoji="0" lang="en-US" sz="1200" b="0" i="0" u="none" strike="noStrike" cap="none" normalizeH="0" baseline="30000" dirty="0" smtClean="0">
                          <a:ln>
                            <a:noFill/>
                          </a:ln>
                          <a:solidFill>
                            <a:schemeClr val="tx1"/>
                          </a:solidFill>
                          <a:effectLst/>
                          <a:latin typeface="Arial" charset="0"/>
                          <a:cs typeface="Arial" charset="0"/>
                        </a:rPr>
                        <a:t>12</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1,000,000,000,000</a:t>
                      </a:r>
                    </a:p>
                  </a:txBody>
                  <a:tcPr marT="45701" marB="45701"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30196"/>
                      </a:schemeClr>
                    </a:solidFill>
                  </a:tcPr>
                </a:tc>
              </a:tr>
              <a:tr h="3047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Petabyte</a:t>
                      </a:r>
                    </a:p>
                  </a:txBody>
                  <a:tcPr marT="45701" marB="45701"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PB</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30196"/>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smtClean="0">
                          <a:ln>
                            <a:noFill/>
                          </a:ln>
                          <a:solidFill>
                            <a:schemeClr val="tx1"/>
                          </a:solidFill>
                          <a:effectLst/>
                          <a:latin typeface="Arial" charset="0"/>
                          <a:cs typeface="Arial" charset="0"/>
                        </a:rPr>
                        <a:t>2</a:t>
                      </a:r>
                      <a:r>
                        <a:rPr kumimoji="0" lang="en-US" sz="1200" b="0" i="0" u="none" strike="noStrike" cap="none" normalizeH="0" baseline="30000" smtClean="0">
                          <a:ln>
                            <a:noFill/>
                          </a:ln>
                          <a:solidFill>
                            <a:schemeClr val="tx1"/>
                          </a:solidFill>
                          <a:effectLst/>
                          <a:latin typeface="Arial" charset="0"/>
                          <a:cs typeface="Arial" charset="0"/>
                        </a:rPr>
                        <a:t>50</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alpha val="29804"/>
                      </a:srgbClr>
                    </a:solidFill>
                  </a:tcPr>
                </a:tc>
                <a:tc>
                  <a:txBody>
                    <a:bodyPr/>
                    <a:lstStyle/>
                    <a:p>
                      <a:pPr algn="l" fontAlgn="b"/>
                      <a:r>
                        <a:rPr lang="en-US" sz="1200" b="0" i="0" u="none" strike="noStrike" baseline="0" dirty="0">
                          <a:solidFill>
                            <a:srgbClr val="000000"/>
                          </a:solidFill>
                          <a:effectLst/>
                          <a:latin typeface="Arial" panose="020B0604020202020204" pitchFamily="34" charset="0"/>
                        </a:rPr>
                        <a:t>1,</a:t>
                      </a:r>
                      <a:r>
                        <a:rPr lang="en-US" sz="1200" b="1" i="0" u="none" strike="noStrike" baseline="0" dirty="0">
                          <a:solidFill>
                            <a:srgbClr val="000000"/>
                          </a:solidFill>
                          <a:effectLst/>
                          <a:latin typeface="Arial" panose="020B0604020202020204" pitchFamily="34" charset="0"/>
                        </a:rPr>
                        <a:t>125,899,906,842,620</a:t>
                      </a: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alpha val="29804"/>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10</a:t>
                      </a:r>
                      <a:r>
                        <a:rPr kumimoji="0" lang="en-US" sz="1200" b="0" i="0" u="none" strike="noStrike" cap="none" normalizeH="0" baseline="30000" dirty="0" smtClean="0">
                          <a:ln>
                            <a:noFill/>
                          </a:ln>
                          <a:solidFill>
                            <a:schemeClr val="tx1"/>
                          </a:solidFill>
                          <a:effectLst/>
                          <a:latin typeface="Arial" charset="0"/>
                          <a:cs typeface="Arial" charset="0"/>
                        </a:rPr>
                        <a:t>15</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1,000,000,000,000,000</a:t>
                      </a:r>
                    </a:p>
                  </a:txBody>
                  <a:tcPr marT="45701" marB="45701"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30196"/>
                      </a:schemeClr>
                    </a:solidFill>
                  </a:tcPr>
                </a:tc>
              </a:tr>
              <a:tr h="3047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Exabyte</a:t>
                      </a:r>
                    </a:p>
                  </a:txBody>
                  <a:tcPr marT="45701" marB="45701"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EB</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30196"/>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smtClean="0">
                          <a:ln>
                            <a:noFill/>
                          </a:ln>
                          <a:solidFill>
                            <a:schemeClr val="tx1"/>
                          </a:solidFill>
                          <a:effectLst/>
                          <a:latin typeface="Arial" charset="0"/>
                          <a:cs typeface="Arial" charset="0"/>
                        </a:rPr>
                        <a:t>2</a:t>
                      </a:r>
                      <a:r>
                        <a:rPr kumimoji="0" lang="en-US" sz="1200" b="0" i="0" u="none" strike="noStrike" cap="none" normalizeH="0" baseline="30000" smtClean="0">
                          <a:ln>
                            <a:noFill/>
                          </a:ln>
                          <a:solidFill>
                            <a:schemeClr val="tx1"/>
                          </a:solidFill>
                          <a:effectLst/>
                          <a:latin typeface="Arial" charset="0"/>
                          <a:cs typeface="Arial" charset="0"/>
                        </a:rPr>
                        <a:t>60</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alpha val="29804"/>
                      </a:srgbClr>
                    </a:solidFill>
                  </a:tcPr>
                </a:tc>
                <a:tc>
                  <a:txBody>
                    <a:bodyPr/>
                    <a:lstStyle/>
                    <a:p>
                      <a:pPr algn="l" fontAlgn="b"/>
                      <a:r>
                        <a:rPr lang="en-US" sz="1200" b="0" i="0" u="none" strike="noStrike" baseline="0" dirty="0">
                          <a:solidFill>
                            <a:srgbClr val="000000"/>
                          </a:solidFill>
                          <a:effectLst/>
                          <a:latin typeface="Arial" panose="020B0604020202020204" pitchFamily="34" charset="0"/>
                        </a:rPr>
                        <a:t>1,</a:t>
                      </a:r>
                      <a:r>
                        <a:rPr lang="en-US" sz="1200" b="1" i="0" u="none" strike="noStrike" baseline="0" dirty="0">
                          <a:solidFill>
                            <a:srgbClr val="000000"/>
                          </a:solidFill>
                          <a:effectLst/>
                          <a:latin typeface="Arial" panose="020B0604020202020204" pitchFamily="34" charset="0"/>
                        </a:rPr>
                        <a:t>152,921,504,606,850,000</a:t>
                      </a: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alpha val="29804"/>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smtClean="0">
                          <a:ln>
                            <a:noFill/>
                          </a:ln>
                          <a:solidFill>
                            <a:schemeClr val="tx1"/>
                          </a:solidFill>
                          <a:effectLst/>
                          <a:latin typeface="Arial" charset="0"/>
                          <a:cs typeface="Arial" charset="0"/>
                        </a:rPr>
                        <a:t>10</a:t>
                      </a:r>
                      <a:r>
                        <a:rPr kumimoji="0" lang="en-US" sz="1200" b="0" i="0" u="none" strike="noStrike" cap="none" normalizeH="0" baseline="30000" smtClean="0">
                          <a:ln>
                            <a:noFill/>
                          </a:ln>
                          <a:solidFill>
                            <a:schemeClr val="tx1"/>
                          </a:solidFill>
                          <a:effectLst/>
                          <a:latin typeface="Arial" charset="0"/>
                          <a:cs typeface="Arial" charset="0"/>
                        </a:rPr>
                        <a:t>18</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1,000,000,000,000,000,000</a:t>
                      </a:r>
                    </a:p>
                  </a:txBody>
                  <a:tcPr marT="45701" marB="45701"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30196"/>
                      </a:schemeClr>
                    </a:solidFill>
                  </a:tcPr>
                </a:tc>
              </a:tr>
              <a:tr h="3047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Zettabyte</a:t>
                      </a:r>
                    </a:p>
                  </a:txBody>
                  <a:tcPr marT="45701" marB="45701"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ZB</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30196"/>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smtClean="0">
                          <a:ln>
                            <a:noFill/>
                          </a:ln>
                          <a:solidFill>
                            <a:schemeClr val="tx1"/>
                          </a:solidFill>
                          <a:effectLst/>
                          <a:latin typeface="Arial" charset="0"/>
                          <a:cs typeface="Arial" charset="0"/>
                        </a:rPr>
                        <a:t>2</a:t>
                      </a:r>
                      <a:r>
                        <a:rPr kumimoji="0" lang="en-US" sz="1200" b="0" i="0" u="none" strike="noStrike" cap="none" normalizeH="0" baseline="30000" smtClean="0">
                          <a:ln>
                            <a:noFill/>
                          </a:ln>
                          <a:solidFill>
                            <a:schemeClr val="tx1"/>
                          </a:solidFill>
                          <a:effectLst/>
                          <a:latin typeface="Arial" charset="0"/>
                          <a:cs typeface="Arial" charset="0"/>
                        </a:rPr>
                        <a:t>70</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alpha val="29804"/>
                      </a:srgbClr>
                    </a:solidFill>
                  </a:tcPr>
                </a:tc>
                <a:tc>
                  <a:txBody>
                    <a:bodyPr/>
                    <a:lstStyle/>
                    <a:p>
                      <a:pPr algn="l" fontAlgn="b"/>
                      <a:r>
                        <a:rPr lang="en-US" sz="1200" b="0" i="0" u="none" strike="noStrike" baseline="0" dirty="0">
                          <a:solidFill>
                            <a:srgbClr val="000000"/>
                          </a:solidFill>
                          <a:effectLst/>
                          <a:latin typeface="Arial" panose="020B0604020202020204" pitchFamily="34" charset="0"/>
                        </a:rPr>
                        <a:t>1,</a:t>
                      </a:r>
                      <a:r>
                        <a:rPr lang="en-US" sz="1200" b="1" i="0" u="none" strike="noStrike" baseline="0" dirty="0">
                          <a:solidFill>
                            <a:srgbClr val="000000"/>
                          </a:solidFill>
                          <a:effectLst/>
                          <a:latin typeface="Arial" panose="020B0604020202020204" pitchFamily="34" charset="0"/>
                        </a:rPr>
                        <a:t>180,591,620,717,410,000,000</a:t>
                      </a: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33">
                        <a:alpha val="29804"/>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smtClean="0">
                          <a:ln>
                            <a:noFill/>
                          </a:ln>
                          <a:solidFill>
                            <a:schemeClr val="tx1"/>
                          </a:solidFill>
                          <a:effectLst/>
                          <a:latin typeface="Arial" charset="0"/>
                          <a:cs typeface="Arial" charset="0"/>
                        </a:rPr>
                        <a:t>10</a:t>
                      </a:r>
                      <a:r>
                        <a:rPr kumimoji="0" lang="en-US" sz="1200" b="0" i="0" u="none" strike="noStrike" cap="none" normalizeH="0" baseline="30000" smtClean="0">
                          <a:ln>
                            <a:noFill/>
                          </a:ln>
                          <a:solidFill>
                            <a:schemeClr val="tx1"/>
                          </a:solidFill>
                          <a:effectLst/>
                          <a:latin typeface="Arial" charset="0"/>
                          <a:cs typeface="Arial" charset="0"/>
                        </a:rPr>
                        <a:t>21</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1,000,000,000,000,000,000,000</a:t>
                      </a:r>
                    </a:p>
                  </a:txBody>
                  <a:tcPr marT="45701" marB="45701"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30196"/>
                      </a:schemeClr>
                    </a:solidFill>
                  </a:tcPr>
                </a:tc>
              </a:tr>
              <a:tr h="3047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Yottabyte</a:t>
                      </a:r>
                    </a:p>
                  </a:txBody>
                  <a:tcPr marT="45701" marB="45701"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YB</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alpha val="30196"/>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2</a:t>
                      </a:r>
                      <a:r>
                        <a:rPr kumimoji="0" lang="en-US" sz="1200" b="0" i="0" u="none" strike="noStrike" cap="none" normalizeH="0" baseline="30000" dirty="0" smtClean="0">
                          <a:ln>
                            <a:noFill/>
                          </a:ln>
                          <a:solidFill>
                            <a:schemeClr val="tx1"/>
                          </a:solidFill>
                          <a:effectLst/>
                          <a:latin typeface="Arial" charset="0"/>
                          <a:cs typeface="Arial" charset="0"/>
                        </a:rPr>
                        <a:t>80</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9933">
                        <a:alpha val="29804"/>
                      </a:srgbClr>
                    </a:solidFill>
                  </a:tcPr>
                </a:tc>
                <a:tc>
                  <a:txBody>
                    <a:bodyPr/>
                    <a:lstStyle/>
                    <a:p>
                      <a:pPr algn="l" fontAlgn="b"/>
                      <a:r>
                        <a:rPr lang="en-US" sz="1200" b="0" i="0" u="none" strike="noStrike" baseline="0" dirty="0">
                          <a:solidFill>
                            <a:srgbClr val="000000"/>
                          </a:solidFill>
                          <a:effectLst/>
                          <a:latin typeface="Arial" panose="020B0604020202020204" pitchFamily="34" charset="0"/>
                        </a:rPr>
                        <a:t>1,</a:t>
                      </a:r>
                      <a:r>
                        <a:rPr lang="en-US" sz="1200" b="1" i="0" u="none" strike="noStrike" baseline="0" dirty="0">
                          <a:solidFill>
                            <a:srgbClr val="000000"/>
                          </a:solidFill>
                          <a:effectLst/>
                          <a:latin typeface="Arial" panose="020B0604020202020204" pitchFamily="34" charset="0"/>
                        </a:rPr>
                        <a:t>208,925,819,614,630,000,000,000</a:t>
                      </a: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9933">
                        <a:alpha val="29804"/>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10</a:t>
                      </a:r>
                      <a:r>
                        <a:rPr kumimoji="0" lang="en-US" sz="1200" b="0" i="0" u="none" strike="noStrike" cap="none" normalizeH="0" baseline="30000" dirty="0" smtClean="0">
                          <a:ln>
                            <a:noFill/>
                          </a:ln>
                          <a:solidFill>
                            <a:schemeClr val="tx1"/>
                          </a:solidFill>
                          <a:effectLst/>
                          <a:latin typeface="Arial" charset="0"/>
                          <a:cs typeface="Arial" charset="0"/>
                        </a:rPr>
                        <a:t>24</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1,000,000,000,000,000,000,000,000</a:t>
                      </a:r>
                    </a:p>
                  </a:txBody>
                  <a:tcPr marT="45701" marB="45701"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alpha val="30196"/>
                      </a:schemeClr>
                    </a:solidFill>
                  </a:tcPr>
                </a:tc>
              </a:tr>
            </a:tbl>
          </a:graphicData>
        </a:graphic>
      </p:graphicFrame>
      <p:sp>
        <p:nvSpPr>
          <p:cNvPr id="10" name="Text Box 4"/>
          <p:cNvSpPr txBox="1">
            <a:spLocks noChangeArrowheads="1"/>
          </p:cNvSpPr>
          <p:nvPr/>
        </p:nvSpPr>
        <p:spPr bwMode="auto">
          <a:xfrm>
            <a:off x="457200" y="6248400"/>
            <a:ext cx="822960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1000" dirty="0" smtClean="0">
                <a:latin typeface="Verdana" pitchFamily="34" charset="0"/>
              </a:rPr>
              <a:t>* This column shows magnitude: 10</a:t>
            </a:r>
            <a:r>
              <a:rPr lang="en-US" altLang="en-US" sz="1000" baseline="30000" dirty="0">
                <a:latin typeface="Verdana" pitchFamily="34" charset="0"/>
              </a:rPr>
              <a:t>3</a:t>
            </a:r>
            <a:r>
              <a:rPr lang="en-US" altLang="en-US" sz="1000" dirty="0" smtClean="0">
                <a:latin typeface="Verdana" pitchFamily="34" charset="0"/>
              </a:rPr>
              <a:t> = 1000 ~= 2</a:t>
            </a:r>
            <a:r>
              <a:rPr lang="en-US" altLang="en-US" sz="1000" baseline="30000" dirty="0" smtClean="0">
                <a:latin typeface="Verdana" pitchFamily="34" charset="0"/>
              </a:rPr>
              <a:t>10</a:t>
            </a:r>
            <a:r>
              <a:rPr lang="en-US" altLang="en-US" sz="1000" dirty="0" smtClean="0">
                <a:latin typeface="Verdana" pitchFamily="34" charset="0"/>
              </a:rPr>
              <a:t>, which equals 1024 exactly.</a:t>
            </a:r>
            <a:endParaRPr lang="en-US" altLang="en-US" sz="1000" dirty="0">
              <a:latin typeface="Verdana" pitchFamily="34" charset="0"/>
            </a:endParaRPr>
          </a:p>
        </p:txBody>
      </p:sp>
    </p:spTree>
    <p:extLst>
      <p:ext uri="{BB962C8B-B14F-4D97-AF65-F5344CB8AC3E}">
        <p14:creationId xmlns:p14="http://schemas.microsoft.com/office/powerpoint/2010/main" val="870429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49692923-9473-4B8A-B0D5-BA59A20CC1E5}" type="slidenum">
              <a:rPr lang="en-US" altLang="en-US" sz="900" smtClean="0">
                <a:latin typeface="Verdana" pitchFamily="34" charset="0"/>
              </a:rPr>
              <a:pPr eaLnBrk="1" hangingPunct="1">
                <a:spcBef>
                  <a:spcPct val="0"/>
                </a:spcBef>
                <a:buClrTx/>
                <a:buFontTx/>
                <a:buNone/>
              </a:pPr>
              <a:t>7</a:t>
            </a:fld>
            <a:endParaRPr lang="en-US" altLang="en-US" sz="900" dirty="0" smtClean="0">
              <a:latin typeface="Verdana" pitchFamily="34" charset="0"/>
            </a:endParaRPr>
          </a:p>
        </p:txBody>
      </p:sp>
      <p:sp>
        <p:nvSpPr>
          <p:cNvPr id="9220" name="Rectangle 2"/>
          <p:cNvSpPr>
            <a:spLocks noGrp="1" noChangeArrowheads="1"/>
          </p:cNvSpPr>
          <p:nvPr>
            <p:ph type="title"/>
          </p:nvPr>
        </p:nvSpPr>
        <p:spPr/>
        <p:txBody>
          <a:bodyPr/>
          <a:lstStyle/>
          <a:p>
            <a:pPr eaLnBrk="1" hangingPunct="1"/>
            <a:r>
              <a:rPr lang="en-US" altLang="en-US" dirty="0" smtClean="0"/>
              <a:t>How big is BIG?</a:t>
            </a:r>
            <a:br>
              <a:rPr lang="en-US" altLang="en-US" dirty="0" smtClean="0"/>
            </a:br>
            <a:r>
              <a:rPr lang="en-US" altLang="en-US" sz="900" dirty="0" smtClean="0"/>
              <a:t>Class 3  </a:t>
            </a:r>
          </a:p>
        </p:txBody>
      </p:sp>
      <p:sp>
        <p:nvSpPr>
          <p:cNvPr id="9221" name="Rectangle 3"/>
          <p:cNvSpPr>
            <a:spLocks noGrp="1" noChangeArrowheads="1"/>
          </p:cNvSpPr>
          <p:nvPr>
            <p:ph type="body" sz="half" idx="1"/>
          </p:nvPr>
        </p:nvSpPr>
        <p:spPr>
          <a:xfrm>
            <a:off x="1600200" y="5181600"/>
            <a:ext cx="7391400" cy="1295400"/>
          </a:xfrm>
        </p:spPr>
        <p:txBody>
          <a:bodyPr/>
          <a:lstStyle/>
          <a:p>
            <a:pPr lvl="2" eaLnBrk="1" hangingPunct="1">
              <a:buFont typeface="Wingdings" pitchFamily="2" charset="2"/>
              <a:buNone/>
            </a:pPr>
            <a:r>
              <a:rPr lang="en-US" altLang="en-US" sz="1600" dirty="0" smtClean="0"/>
              <a:t>2006 - World’s hard drives estimated at: ~</a:t>
            </a:r>
            <a:r>
              <a:rPr lang="en-US" altLang="en-US" sz="1600" b="1" dirty="0" smtClean="0"/>
              <a:t>160 </a:t>
            </a:r>
            <a:r>
              <a:rPr lang="en-US" altLang="en-US" sz="1600" b="1" dirty="0" err="1" smtClean="0"/>
              <a:t>exabytes</a:t>
            </a:r>
            <a:r>
              <a:rPr lang="en-US" altLang="en-US" sz="1600" b="1" dirty="0" smtClean="0"/>
              <a:t> (EB)</a:t>
            </a:r>
          </a:p>
          <a:p>
            <a:pPr lvl="2" eaLnBrk="1" hangingPunct="1">
              <a:buFont typeface="Wingdings" pitchFamily="2" charset="2"/>
              <a:buNone/>
            </a:pPr>
            <a:r>
              <a:rPr lang="en-US" altLang="en-US" sz="1600" dirty="0" smtClean="0"/>
              <a:t>2009 - Internet estimated to contain:       ~</a:t>
            </a:r>
            <a:r>
              <a:rPr lang="en-US" altLang="en-US" sz="1600" b="1" dirty="0" smtClean="0"/>
              <a:t>500 </a:t>
            </a:r>
            <a:r>
              <a:rPr lang="en-US" altLang="en-US" sz="1600" b="1" dirty="0" err="1" smtClean="0"/>
              <a:t>exabytes</a:t>
            </a:r>
            <a:r>
              <a:rPr lang="en-US" altLang="en-US" sz="1600" b="1" dirty="0" smtClean="0"/>
              <a:t> (EB)</a:t>
            </a:r>
          </a:p>
          <a:p>
            <a:pPr lvl="2" eaLnBrk="1" hangingPunct="1">
              <a:buFont typeface="Wingdings" pitchFamily="2" charset="2"/>
              <a:buNone/>
            </a:pPr>
            <a:r>
              <a:rPr lang="en-US" altLang="en-US" sz="1600" dirty="0" smtClean="0"/>
              <a:t>By 2013, entered ZB range</a:t>
            </a:r>
            <a:endParaRPr lang="en-US" altLang="en-US" sz="1600" baseline="30000" dirty="0" smtClean="0"/>
          </a:p>
          <a:p>
            <a:pPr algn="ctr" eaLnBrk="1" hangingPunct="1">
              <a:buFont typeface="Wingdings" pitchFamily="2" charset="2"/>
              <a:buNone/>
            </a:pPr>
            <a:endParaRPr lang="en-US" altLang="en-US" sz="800" i="1" dirty="0" smtClean="0"/>
          </a:p>
        </p:txBody>
      </p:sp>
      <p:graphicFrame>
        <p:nvGraphicFramePr>
          <p:cNvPr id="10" name="Group 566"/>
          <p:cNvGraphicFramePr>
            <a:graphicFrameLocks noGrp="1"/>
          </p:cNvGraphicFramePr>
          <p:nvPr>
            <p:ph sz="half" idx="2"/>
            <p:extLst>
              <p:ext uri="{D42A27DB-BD31-4B8C-83A1-F6EECF244321}">
                <p14:modId xmlns:p14="http://schemas.microsoft.com/office/powerpoint/2010/main" val="3136554823"/>
              </p:ext>
            </p:extLst>
          </p:nvPr>
        </p:nvGraphicFramePr>
        <p:xfrm>
          <a:off x="2438399" y="1600200"/>
          <a:ext cx="6096000" cy="3307084"/>
        </p:xfrm>
        <a:graphic>
          <a:graphicData uri="http://schemas.openxmlformats.org/drawingml/2006/table">
            <a:tbl>
              <a:tblPr/>
              <a:tblGrid>
                <a:gridCol w="990601"/>
                <a:gridCol w="685800"/>
                <a:gridCol w="870584"/>
                <a:gridCol w="2700336"/>
                <a:gridCol w="848679"/>
              </a:tblGrid>
              <a:tr h="56079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1" i="1" u="none" strike="noStrike" cap="none" normalizeH="0" baseline="0" dirty="0" smtClean="0">
                          <a:ln>
                            <a:noFill/>
                          </a:ln>
                          <a:solidFill>
                            <a:schemeClr val="tx1"/>
                          </a:solidFill>
                          <a:effectLst/>
                          <a:latin typeface="Arial" charset="0"/>
                          <a:cs typeface="Arial" charset="0"/>
                        </a:rPr>
                        <a:t>Name</a:t>
                      </a:r>
                    </a:p>
                  </a:txBody>
                  <a:tcPr marT="45701" marB="45701"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1" i="1" u="none" strike="noStrike" cap="none" normalizeH="0" baseline="0" dirty="0" smtClean="0">
                          <a:ln>
                            <a:noFill/>
                          </a:ln>
                          <a:solidFill>
                            <a:schemeClr val="tx1"/>
                          </a:solidFill>
                          <a:effectLst/>
                          <a:latin typeface="Arial" charset="0"/>
                          <a:cs typeface="Arial" charset="0"/>
                        </a:rPr>
                        <a:t>Abbr.</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alpha val="30196"/>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1" i="1" u="none" strike="noStrike" cap="none" normalizeH="0" baseline="0" dirty="0" smtClean="0">
                          <a:ln>
                            <a:noFill/>
                          </a:ln>
                          <a:solidFill>
                            <a:schemeClr val="tx1"/>
                          </a:solidFill>
                          <a:effectLst/>
                          <a:latin typeface="Arial" charset="0"/>
                          <a:cs typeface="Arial" charset="0"/>
                        </a:rPr>
                        <a:t>Bytes</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alpha val="29804"/>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1" i="1" u="none" strike="noStrike" cap="none" normalizeH="0" baseline="0" dirty="0" smtClean="0">
                          <a:ln>
                            <a:noFill/>
                          </a:ln>
                          <a:solidFill>
                            <a:schemeClr val="tx1"/>
                          </a:solidFill>
                          <a:effectLst/>
                          <a:latin typeface="Arial" charset="0"/>
                          <a:cs typeface="Arial" charset="0"/>
                        </a:rPr>
                        <a:t>Number of Bytes</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75000"/>
                        <a:alpha val="29804"/>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r>
                        <a:rPr kumimoji="0" lang="en-US" sz="1400" b="1" i="1" u="none" strike="noStrike" cap="none" normalizeH="0" baseline="0" dirty="0" smtClean="0">
                          <a:ln>
                            <a:noFill/>
                          </a:ln>
                          <a:solidFill>
                            <a:schemeClr val="tx1"/>
                          </a:solidFill>
                          <a:effectLst/>
                          <a:latin typeface="Arial" charset="0"/>
                          <a:cs typeface="Arial" charset="0"/>
                        </a:rPr>
                        <a:t>*Bytes</a:t>
                      </a:r>
                    </a:p>
                  </a:txBody>
                  <a:tcPr marT="45701" marB="45701"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r>
              <a:tr h="134421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Exabyte</a:t>
                      </a:r>
                    </a:p>
                  </a:txBody>
                  <a:tcPr marT="45701" marB="45701"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EB</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30196"/>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2</a:t>
                      </a:r>
                      <a:r>
                        <a:rPr kumimoji="0" lang="en-US" sz="1200" b="0" i="0" u="none" strike="noStrike" cap="none" normalizeH="0" baseline="30000" dirty="0" smtClean="0">
                          <a:ln>
                            <a:noFill/>
                          </a:ln>
                          <a:solidFill>
                            <a:schemeClr val="tx1"/>
                          </a:solidFill>
                          <a:effectLst/>
                          <a:latin typeface="Arial" charset="0"/>
                          <a:cs typeface="Arial" charset="0"/>
                        </a:rPr>
                        <a:t>60</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9804"/>
                      </a:schemeClr>
                    </a:solidFill>
                  </a:tcPr>
                </a:tc>
                <a:tc>
                  <a:txBody>
                    <a:bodyPr/>
                    <a:lstStyle/>
                    <a:p>
                      <a:pPr algn="l" fontAlgn="b"/>
                      <a:r>
                        <a:rPr lang="en-US" sz="1200" b="0" i="0" u="none" strike="noStrike" baseline="0" dirty="0">
                          <a:solidFill>
                            <a:srgbClr val="000000"/>
                          </a:solidFill>
                          <a:effectLst/>
                          <a:latin typeface="Arial" panose="020B0604020202020204" pitchFamily="34" charset="0"/>
                        </a:rPr>
                        <a:t>1,152,921,504,606,850,000</a:t>
                      </a: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9804"/>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10</a:t>
                      </a:r>
                      <a:r>
                        <a:rPr kumimoji="0" lang="en-US" sz="1200" b="0" i="0" u="none" strike="noStrike" cap="none" normalizeH="0" baseline="30000" dirty="0" smtClean="0">
                          <a:ln>
                            <a:noFill/>
                          </a:ln>
                          <a:solidFill>
                            <a:schemeClr val="tx1"/>
                          </a:solidFill>
                          <a:effectLst/>
                          <a:latin typeface="Arial" charset="0"/>
                          <a:cs typeface="Arial" charset="0"/>
                        </a:rPr>
                        <a:t>18</a:t>
                      </a:r>
                    </a:p>
                  </a:txBody>
                  <a:tcPr marT="45701" marB="45701"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1084">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1" i="0" u="none" strike="noStrike" cap="none" normalizeH="0" baseline="0" dirty="0" smtClean="0">
                          <a:ln>
                            <a:noFill/>
                          </a:ln>
                          <a:solidFill>
                            <a:srgbClr val="C00000"/>
                          </a:solidFill>
                          <a:effectLst/>
                          <a:latin typeface="Arial" charset="0"/>
                          <a:cs typeface="Arial" charset="0"/>
                        </a:rPr>
                        <a:t>Zettabyte</a:t>
                      </a:r>
                    </a:p>
                  </a:txBody>
                  <a:tcPr marT="45701" marB="45701"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ZB</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30196"/>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2</a:t>
                      </a:r>
                      <a:r>
                        <a:rPr kumimoji="0" lang="en-US" sz="1200" b="0" i="0" u="none" strike="noStrike" cap="none" normalizeH="0" baseline="30000" dirty="0" smtClean="0">
                          <a:ln>
                            <a:noFill/>
                          </a:ln>
                          <a:solidFill>
                            <a:schemeClr val="tx1"/>
                          </a:solidFill>
                          <a:effectLst/>
                          <a:latin typeface="Arial" charset="0"/>
                          <a:cs typeface="Arial" charset="0"/>
                        </a:rPr>
                        <a:t>70</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9804"/>
                      </a:schemeClr>
                    </a:solidFill>
                  </a:tcPr>
                </a:tc>
                <a:tc>
                  <a:txBody>
                    <a:bodyPr/>
                    <a:lstStyle/>
                    <a:p>
                      <a:pPr algn="l" fontAlgn="b"/>
                      <a:r>
                        <a:rPr lang="en-US" sz="1200" b="0" i="0" u="none" strike="noStrike" baseline="0" dirty="0">
                          <a:solidFill>
                            <a:srgbClr val="000000"/>
                          </a:solidFill>
                          <a:effectLst/>
                          <a:latin typeface="Arial" panose="020B0604020202020204" pitchFamily="34" charset="0"/>
                        </a:rPr>
                        <a:t>1,180,591,620,717,410,000,000</a:t>
                      </a: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29804"/>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10</a:t>
                      </a:r>
                      <a:r>
                        <a:rPr kumimoji="0" lang="en-US" sz="1200" b="0" i="0" u="none" strike="noStrike" cap="none" normalizeH="0" baseline="30000" dirty="0" smtClean="0">
                          <a:ln>
                            <a:noFill/>
                          </a:ln>
                          <a:solidFill>
                            <a:schemeClr val="tx1"/>
                          </a:solidFill>
                          <a:effectLst/>
                          <a:latin typeface="Arial" charset="0"/>
                          <a:cs typeface="Arial" charset="0"/>
                        </a:rPr>
                        <a:t>21</a:t>
                      </a:r>
                    </a:p>
                  </a:txBody>
                  <a:tcPr marT="45701" marB="45701"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Yottabyte</a:t>
                      </a:r>
                    </a:p>
                  </a:txBody>
                  <a:tcPr marT="45701" marB="45701"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YB</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alpha val="30196"/>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2</a:t>
                      </a:r>
                      <a:r>
                        <a:rPr kumimoji="0" lang="en-US" sz="1200" b="0" i="0" u="none" strike="noStrike" cap="none" normalizeH="0" baseline="30000" dirty="0" smtClean="0">
                          <a:ln>
                            <a:noFill/>
                          </a:ln>
                          <a:solidFill>
                            <a:schemeClr val="tx1"/>
                          </a:solidFill>
                          <a:effectLst/>
                          <a:latin typeface="Arial" charset="0"/>
                          <a:cs typeface="Arial" charset="0"/>
                        </a:rPr>
                        <a:t>80</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alpha val="29804"/>
                      </a:schemeClr>
                    </a:solidFill>
                  </a:tcPr>
                </a:tc>
                <a:tc>
                  <a:txBody>
                    <a:bodyPr/>
                    <a:lstStyle/>
                    <a:p>
                      <a:pPr algn="l" fontAlgn="b"/>
                      <a:r>
                        <a:rPr lang="en-US" sz="1200" b="0" i="0" u="none" strike="noStrike" baseline="0" dirty="0">
                          <a:solidFill>
                            <a:srgbClr val="000000"/>
                          </a:solidFill>
                          <a:effectLst/>
                          <a:latin typeface="Arial" panose="020B0604020202020204" pitchFamily="34" charset="0"/>
                        </a:rPr>
                        <a:t>1,208,925,819,614,630,000,000,000</a:t>
                      </a: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alpha val="29804"/>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charset="0"/>
                          <a:cs typeface="Arial" charset="0"/>
                        </a:rPr>
                        <a:t>10</a:t>
                      </a:r>
                      <a:r>
                        <a:rPr kumimoji="0" lang="en-US" sz="1200" b="0" i="0" u="none" strike="noStrike" cap="none" normalizeH="0" baseline="30000" dirty="0" smtClean="0">
                          <a:ln>
                            <a:noFill/>
                          </a:ln>
                          <a:solidFill>
                            <a:schemeClr val="tx1"/>
                          </a:solidFill>
                          <a:effectLst/>
                          <a:latin typeface="Arial" charset="0"/>
                          <a:cs typeface="Arial" charset="0"/>
                        </a:rPr>
                        <a:t>24</a:t>
                      </a:r>
                    </a:p>
                  </a:txBody>
                  <a:tcPr marT="45701" marB="45701"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Down Arrow 6"/>
          <p:cNvSpPr/>
          <p:nvPr/>
        </p:nvSpPr>
        <p:spPr>
          <a:xfrm>
            <a:off x="457200" y="2133600"/>
            <a:ext cx="1905000" cy="1371600"/>
          </a:xfrm>
          <a:prstGeom prst="downArrow">
            <a:avLst/>
          </a:prstGeom>
          <a:gradFill flip="none" rotWithShape="1">
            <a:gsLst>
              <a:gs pos="0">
                <a:srgbClr val="FF0000">
                  <a:alpha val="69000"/>
                </a:srgbClr>
              </a:gs>
              <a:gs pos="50000">
                <a:srgbClr val="FF7C80">
                  <a:alpha val="54000"/>
                  <a:lumMod val="60000"/>
                  <a:lumOff val="40000"/>
                </a:srgbClr>
              </a:gs>
              <a:gs pos="100000">
                <a:schemeClr val="bg1">
                  <a:alpha val="5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4400" y="3426023"/>
            <a:ext cx="990600" cy="307777"/>
          </a:xfrm>
          <a:prstGeom prst="rect">
            <a:avLst/>
          </a:prstGeom>
          <a:noFill/>
        </p:spPr>
        <p:txBody>
          <a:bodyPr wrap="square" rtlCol="0">
            <a:spAutoFit/>
          </a:bodyPr>
          <a:lstStyle/>
          <a:p>
            <a:pPr algn="ctr"/>
            <a:r>
              <a:rPr lang="en-US" b="1" i="1" dirty="0" smtClean="0">
                <a:solidFill>
                  <a:srgbClr val="C00000"/>
                </a:solidFill>
              </a:rPr>
              <a:t>2013</a:t>
            </a:r>
            <a:endParaRPr lang="en-US" b="1" i="1" dirty="0">
              <a:solidFill>
                <a:srgbClr val="C00000"/>
              </a:solidFill>
            </a:endParaRPr>
          </a:p>
        </p:txBody>
      </p:sp>
      <p:sp>
        <p:nvSpPr>
          <p:cNvPr id="17" name="TextBox 16"/>
          <p:cNvSpPr txBox="1"/>
          <p:nvPr/>
        </p:nvSpPr>
        <p:spPr>
          <a:xfrm>
            <a:off x="914400" y="3657600"/>
            <a:ext cx="990600" cy="307777"/>
          </a:xfrm>
          <a:prstGeom prst="rect">
            <a:avLst/>
          </a:prstGeom>
          <a:noFill/>
        </p:spPr>
        <p:txBody>
          <a:bodyPr wrap="square" rtlCol="0">
            <a:spAutoFit/>
          </a:bodyPr>
          <a:lstStyle/>
          <a:p>
            <a:pPr algn="ctr"/>
            <a:r>
              <a:rPr lang="en-US" b="1" i="1" dirty="0" smtClean="0">
                <a:solidFill>
                  <a:srgbClr val="C00000"/>
                </a:solidFill>
              </a:rPr>
              <a:t>2014</a:t>
            </a:r>
            <a:endParaRPr lang="en-US" b="1" i="1" dirty="0">
              <a:solidFill>
                <a:srgbClr val="C00000"/>
              </a:solidFill>
            </a:endParaRPr>
          </a:p>
        </p:txBody>
      </p:sp>
      <p:sp>
        <p:nvSpPr>
          <p:cNvPr id="18" name="TextBox 17"/>
          <p:cNvSpPr txBox="1"/>
          <p:nvPr/>
        </p:nvSpPr>
        <p:spPr>
          <a:xfrm>
            <a:off x="914400" y="2286000"/>
            <a:ext cx="990600" cy="307777"/>
          </a:xfrm>
          <a:prstGeom prst="rect">
            <a:avLst/>
          </a:prstGeom>
          <a:noFill/>
        </p:spPr>
        <p:txBody>
          <a:bodyPr wrap="square" rtlCol="0">
            <a:spAutoFit/>
          </a:bodyPr>
          <a:lstStyle/>
          <a:p>
            <a:pPr algn="ctr"/>
            <a:r>
              <a:rPr lang="en-US" b="1" i="1" dirty="0" smtClean="0">
                <a:solidFill>
                  <a:srgbClr val="C00000"/>
                </a:solidFill>
              </a:rPr>
              <a:t>2006</a:t>
            </a:r>
            <a:endParaRPr lang="en-US" b="1" i="1" dirty="0">
              <a:solidFill>
                <a:srgbClr val="C00000"/>
              </a:solidFill>
            </a:endParaRPr>
          </a:p>
        </p:txBody>
      </p:sp>
      <p:sp>
        <p:nvSpPr>
          <p:cNvPr id="19" name="TextBox 18"/>
          <p:cNvSpPr txBox="1"/>
          <p:nvPr/>
        </p:nvSpPr>
        <p:spPr>
          <a:xfrm>
            <a:off x="914400" y="2667000"/>
            <a:ext cx="990600" cy="307777"/>
          </a:xfrm>
          <a:prstGeom prst="rect">
            <a:avLst/>
          </a:prstGeom>
          <a:noFill/>
        </p:spPr>
        <p:txBody>
          <a:bodyPr wrap="square" rtlCol="0">
            <a:spAutoFit/>
          </a:bodyPr>
          <a:lstStyle/>
          <a:p>
            <a:pPr algn="ctr"/>
            <a:r>
              <a:rPr lang="en-US" b="1" i="1" dirty="0" smtClean="0">
                <a:solidFill>
                  <a:srgbClr val="C00000"/>
                </a:solidFill>
              </a:rPr>
              <a:t>2009</a:t>
            </a:r>
            <a:endParaRPr lang="en-US" b="1" i="1" dirty="0">
              <a:solidFill>
                <a:srgbClr val="C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878C1F1D-5ED9-425E-9E00-FB2BCB57CEA3}" type="slidenum">
              <a:rPr lang="en-US" altLang="en-US" sz="900" smtClean="0">
                <a:latin typeface="Verdana" pitchFamily="34" charset="0"/>
              </a:rPr>
              <a:pPr eaLnBrk="1" hangingPunct="1">
                <a:spcBef>
                  <a:spcPct val="0"/>
                </a:spcBef>
                <a:buClrTx/>
                <a:buFontTx/>
                <a:buNone/>
              </a:pPr>
              <a:t>8</a:t>
            </a:fld>
            <a:endParaRPr lang="en-US" altLang="en-US" sz="900" smtClean="0">
              <a:latin typeface="Verdana" pitchFamily="34" charset="0"/>
            </a:endParaRPr>
          </a:p>
        </p:txBody>
      </p:sp>
      <p:sp>
        <p:nvSpPr>
          <p:cNvPr id="10244" name="Rectangle 2"/>
          <p:cNvSpPr>
            <a:spLocks noGrp="1" noChangeArrowheads="1"/>
          </p:cNvSpPr>
          <p:nvPr>
            <p:ph type="title"/>
          </p:nvPr>
        </p:nvSpPr>
        <p:spPr/>
        <p:txBody>
          <a:bodyPr/>
          <a:lstStyle/>
          <a:p>
            <a:pPr eaLnBrk="1" hangingPunct="1"/>
            <a:r>
              <a:rPr lang="en-US" altLang="en-US" dirty="0" smtClean="0"/>
              <a:t>How big is BIG? </a:t>
            </a:r>
            <a:br>
              <a:rPr lang="en-US" altLang="en-US" dirty="0" smtClean="0"/>
            </a:br>
            <a:r>
              <a:rPr lang="en-US" altLang="en-US" sz="900" dirty="0" smtClean="0"/>
              <a:t>Class 3</a:t>
            </a:r>
          </a:p>
        </p:txBody>
      </p:sp>
      <p:sp>
        <p:nvSpPr>
          <p:cNvPr id="10245" name="Text Box 3"/>
          <p:cNvSpPr txBox="1">
            <a:spLocks noChangeArrowheads="1"/>
          </p:cNvSpPr>
          <p:nvPr/>
        </p:nvSpPr>
        <p:spPr bwMode="auto">
          <a:xfrm>
            <a:off x="457200" y="6248400"/>
            <a:ext cx="822960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a:latin typeface="Verdana" pitchFamily="34" charset="0"/>
              </a:rPr>
              <a:t>[1] http://en.wikipedia.org/wiki/Yottabyte </a:t>
            </a:r>
          </a:p>
        </p:txBody>
      </p:sp>
      <p:graphicFrame>
        <p:nvGraphicFramePr>
          <p:cNvPr id="746500" name="Group 4"/>
          <p:cNvGraphicFramePr>
            <a:graphicFrameLocks noGrp="1"/>
          </p:cNvGraphicFramePr>
          <p:nvPr>
            <p:ph sz="half" idx="2"/>
            <p:extLst>
              <p:ext uri="{D42A27DB-BD31-4B8C-83A1-F6EECF244321}">
                <p14:modId xmlns:p14="http://schemas.microsoft.com/office/powerpoint/2010/main" val="2250306"/>
              </p:ext>
            </p:extLst>
          </p:nvPr>
        </p:nvGraphicFramePr>
        <p:xfrm>
          <a:off x="762000" y="1971675"/>
          <a:ext cx="7067550" cy="2795588"/>
        </p:xfrm>
        <a:graphic>
          <a:graphicData uri="http://schemas.openxmlformats.org/drawingml/2006/table">
            <a:tbl>
              <a:tblPr/>
              <a:tblGrid>
                <a:gridCol w="1417638"/>
                <a:gridCol w="5649912"/>
              </a:tblGrid>
              <a:tr h="357188">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400" b="1" i="1" u="none" strike="noStrike" cap="none" normalizeH="0" baseline="0" dirty="0" smtClean="0">
                          <a:ln>
                            <a:noFill/>
                          </a:ln>
                          <a:solidFill>
                            <a:schemeClr val="tx1"/>
                          </a:solidFill>
                          <a:effectLst/>
                          <a:latin typeface="Arial" charset="0"/>
                          <a:cs typeface="Arial" charset="0"/>
                        </a:rPr>
                        <a:t>Range</a:t>
                      </a: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FF">
                        <a:alpha val="30196"/>
                      </a:srgbClr>
                    </a:solidFill>
                  </a:tcPr>
                </a:tc>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400" b="1" i="1" u="none" strike="noStrike" cap="none" normalizeH="0" baseline="0" dirty="0" smtClean="0">
                          <a:ln>
                            <a:noFill/>
                          </a:ln>
                          <a:solidFill>
                            <a:schemeClr val="tx1"/>
                          </a:solidFill>
                          <a:effectLst/>
                          <a:latin typeface="Arial" charset="0"/>
                          <a:cs typeface="Arial" charset="0"/>
                        </a:rPr>
                        <a:t>Example</a:t>
                      </a: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66FFFF">
                        <a:alpha val="30196"/>
                      </a:srgbClr>
                    </a:solidFill>
                  </a:tcPr>
                </a:tc>
              </a:tr>
              <a:tr h="279400">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400" b="0" i="0" u="none" strike="noStrike" cap="none" normalizeH="0" baseline="0" dirty="0" smtClean="0">
                          <a:ln>
                            <a:noFill/>
                          </a:ln>
                          <a:solidFill>
                            <a:schemeClr val="tx1"/>
                          </a:solidFill>
                          <a:effectLst/>
                          <a:latin typeface="Arial" charset="0"/>
                          <a:cs typeface="Arial" charset="0"/>
                        </a:rPr>
                        <a:t>Kilobyte</a:t>
                      </a:r>
                    </a:p>
                  </a:txBody>
                  <a:tcPr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altLang="en-US" sz="14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0988">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400" b="0" i="0" u="none" strike="noStrike" cap="none" normalizeH="0" baseline="0" dirty="0" smtClean="0">
                          <a:ln>
                            <a:noFill/>
                          </a:ln>
                          <a:solidFill>
                            <a:schemeClr val="tx1"/>
                          </a:solidFill>
                          <a:effectLst/>
                          <a:latin typeface="Arial" charset="0"/>
                          <a:cs typeface="Arial" charset="0"/>
                        </a:rPr>
                        <a:t>Megabyte</a:t>
                      </a:r>
                    </a:p>
                  </a:txBody>
                  <a:tcPr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altLang="en-US" sz="14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400" b="0" i="0" u="none" strike="noStrike" cap="none" normalizeH="0" baseline="0" dirty="0" smtClean="0">
                          <a:ln>
                            <a:noFill/>
                          </a:ln>
                          <a:solidFill>
                            <a:schemeClr val="tx1"/>
                          </a:solidFill>
                          <a:effectLst/>
                          <a:latin typeface="Arial" charset="0"/>
                          <a:cs typeface="Arial" charset="0"/>
                        </a:rPr>
                        <a:t>Gigabyte</a:t>
                      </a:r>
                    </a:p>
                  </a:txBody>
                  <a:tcPr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altLang="en-US" sz="14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0988">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400" b="0" i="0" u="none" strike="noStrike" cap="none" normalizeH="0" baseline="0" dirty="0" smtClean="0">
                          <a:ln>
                            <a:noFill/>
                          </a:ln>
                          <a:solidFill>
                            <a:schemeClr val="tx1"/>
                          </a:solidFill>
                          <a:effectLst/>
                          <a:latin typeface="Arial" charset="0"/>
                          <a:cs typeface="Arial" charset="0"/>
                        </a:rPr>
                        <a:t>Terabyte</a:t>
                      </a:r>
                    </a:p>
                  </a:txBody>
                  <a:tcPr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altLang="en-US" sz="14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400" b="0" i="0" u="none" strike="noStrike" cap="none" normalizeH="0" baseline="0" dirty="0" smtClean="0">
                          <a:ln>
                            <a:noFill/>
                          </a:ln>
                          <a:solidFill>
                            <a:schemeClr val="tx1"/>
                          </a:solidFill>
                          <a:effectLst/>
                          <a:latin typeface="Arial" charset="0"/>
                          <a:cs typeface="Arial" charset="0"/>
                        </a:rPr>
                        <a:t>Petabyte</a:t>
                      </a:r>
                    </a:p>
                  </a:txBody>
                  <a:tcPr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altLang="en-US" sz="14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0988">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400" b="0" i="0" u="none" strike="noStrike" cap="none" normalizeH="0" baseline="0" dirty="0" smtClean="0">
                          <a:ln>
                            <a:noFill/>
                          </a:ln>
                          <a:solidFill>
                            <a:schemeClr val="tx1"/>
                          </a:solidFill>
                          <a:effectLst/>
                          <a:latin typeface="Arial" charset="0"/>
                          <a:cs typeface="Arial" charset="0"/>
                        </a:rPr>
                        <a:t>Exabyte</a:t>
                      </a:r>
                    </a:p>
                  </a:txBody>
                  <a:tcPr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altLang="en-US" sz="14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400" b="0" i="0" u="none" strike="noStrike" cap="none" normalizeH="0" baseline="0" dirty="0" smtClean="0">
                          <a:ln>
                            <a:noFill/>
                          </a:ln>
                          <a:solidFill>
                            <a:schemeClr val="tx1"/>
                          </a:solidFill>
                          <a:effectLst/>
                          <a:latin typeface="Arial" charset="0"/>
                          <a:cs typeface="Arial" charset="0"/>
                        </a:rPr>
                        <a:t>Zettabyte</a:t>
                      </a:r>
                    </a:p>
                  </a:txBody>
                  <a:tcPr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altLang="en-US" sz="14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0988">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400" b="0" i="0" u="none" strike="noStrike" cap="none" normalizeH="0" baseline="0" dirty="0" smtClean="0">
                          <a:ln>
                            <a:noFill/>
                          </a:ln>
                          <a:solidFill>
                            <a:schemeClr val="tx1"/>
                          </a:solidFill>
                          <a:effectLst/>
                          <a:latin typeface="Arial" charset="0"/>
                          <a:cs typeface="Arial" charset="0"/>
                        </a:rPr>
                        <a:t>Yottabyte</a:t>
                      </a:r>
                    </a:p>
                  </a:txBody>
                  <a:tcPr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n-US" altLang="en-US" sz="1400" b="0" i="0" u="none" strike="noStrike" cap="none" normalizeH="0" baseline="0" dirty="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284" name="Rectangle 82"/>
          <p:cNvSpPr>
            <a:spLocks noChangeArrowheads="1"/>
          </p:cNvSpPr>
          <p:nvPr/>
        </p:nvSpPr>
        <p:spPr bwMode="auto">
          <a:xfrm>
            <a:off x="533400" y="1219200"/>
            <a:ext cx="8229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lnSpc>
                <a:spcPct val="80000"/>
              </a:lnSpc>
              <a:buFont typeface="Wingdings" pitchFamily="2" charset="2"/>
              <a:buNone/>
            </a:pPr>
            <a:r>
              <a:rPr lang="en-US" altLang="en-US" sz="2000"/>
              <a:t>Storage Sizes – How big is BIG?</a:t>
            </a:r>
          </a:p>
        </p:txBody>
      </p:sp>
    </p:spTree>
    <p:extLst>
      <p:ext uri="{BB962C8B-B14F-4D97-AF65-F5344CB8AC3E}">
        <p14:creationId xmlns:p14="http://schemas.microsoft.com/office/powerpoint/2010/main" val="7700884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878C1F1D-5ED9-425E-9E00-FB2BCB57CEA3}" type="slidenum">
              <a:rPr lang="en-US" altLang="en-US" sz="900" smtClean="0">
                <a:latin typeface="Verdana" pitchFamily="34" charset="0"/>
              </a:rPr>
              <a:pPr eaLnBrk="1" hangingPunct="1">
                <a:spcBef>
                  <a:spcPct val="0"/>
                </a:spcBef>
                <a:buClrTx/>
                <a:buFontTx/>
                <a:buNone/>
              </a:pPr>
              <a:t>9</a:t>
            </a:fld>
            <a:endParaRPr lang="en-US" altLang="en-US" sz="900" smtClean="0">
              <a:latin typeface="Verdana" pitchFamily="34" charset="0"/>
            </a:endParaRPr>
          </a:p>
        </p:txBody>
      </p:sp>
      <p:sp>
        <p:nvSpPr>
          <p:cNvPr id="10244" name="Rectangle 2"/>
          <p:cNvSpPr>
            <a:spLocks noGrp="1" noChangeArrowheads="1"/>
          </p:cNvSpPr>
          <p:nvPr>
            <p:ph type="title"/>
          </p:nvPr>
        </p:nvSpPr>
        <p:spPr/>
        <p:txBody>
          <a:bodyPr/>
          <a:lstStyle/>
          <a:p>
            <a:pPr eaLnBrk="1" hangingPunct="1"/>
            <a:r>
              <a:rPr lang="en-US" altLang="en-US" dirty="0" smtClean="0"/>
              <a:t>Introduction to Hadoop and Big Data</a:t>
            </a:r>
            <a:br>
              <a:rPr lang="en-US" altLang="en-US" dirty="0" smtClean="0"/>
            </a:br>
            <a:r>
              <a:rPr lang="en-US" altLang="en-US" sz="900" dirty="0" smtClean="0"/>
              <a:t>Class 3  </a:t>
            </a:r>
          </a:p>
        </p:txBody>
      </p:sp>
      <p:sp>
        <p:nvSpPr>
          <p:cNvPr id="10245" name="Text Box 3"/>
          <p:cNvSpPr txBox="1">
            <a:spLocks noChangeArrowheads="1"/>
          </p:cNvSpPr>
          <p:nvPr/>
        </p:nvSpPr>
        <p:spPr bwMode="auto">
          <a:xfrm>
            <a:off x="457200" y="6248400"/>
            <a:ext cx="822960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50000"/>
              </a:spcBef>
              <a:buClrTx/>
              <a:buFontTx/>
              <a:buNone/>
            </a:pPr>
            <a:r>
              <a:rPr lang="en-US" altLang="en-US" sz="700">
                <a:latin typeface="Verdana" pitchFamily="34" charset="0"/>
              </a:rPr>
              <a:t>[1] http://en.wikipedia.org/wiki/Yottabyte </a:t>
            </a:r>
          </a:p>
        </p:txBody>
      </p:sp>
      <p:graphicFrame>
        <p:nvGraphicFramePr>
          <p:cNvPr id="746500" name="Group 4"/>
          <p:cNvGraphicFramePr>
            <a:graphicFrameLocks noGrp="1"/>
          </p:cNvGraphicFramePr>
          <p:nvPr>
            <p:ph sz="half" idx="2"/>
            <p:extLst>
              <p:ext uri="{D42A27DB-BD31-4B8C-83A1-F6EECF244321}">
                <p14:modId xmlns:p14="http://schemas.microsoft.com/office/powerpoint/2010/main" val="2963970615"/>
              </p:ext>
            </p:extLst>
          </p:nvPr>
        </p:nvGraphicFramePr>
        <p:xfrm>
          <a:off x="228600" y="1905000"/>
          <a:ext cx="8686800" cy="3008948"/>
        </p:xfrm>
        <a:graphic>
          <a:graphicData uri="http://schemas.openxmlformats.org/drawingml/2006/table">
            <a:tbl>
              <a:tblPr/>
              <a:tblGrid>
                <a:gridCol w="1417638"/>
                <a:gridCol w="7269162"/>
              </a:tblGrid>
              <a:tr h="357188">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400" b="1" i="1" u="none" strike="noStrike" cap="none" normalizeH="0" baseline="0" dirty="0" smtClean="0">
                          <a:ln>
                            <a:noFill/>
                          </a:ln>
                          <a:solidFill>
                            <a:schemeClr val="tx1"/>
                          </a:solidFill>
                          <a:effectLst/>
                          <a:latin typeface="Arial" charset="0"/>
                          <a:cs typeface="Arial" charset="0"/>
                        </a:rPr>
                        <a:t>Range</a:t>
                      </a:r>
                    </a:p>
                  </a:txBody>
                  <a:tcPr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FF">
                        <a:alpha val="20000"/>
                      </a:srgbClr>
                    </a:solidFill>
                  </a:tcPr>
                </a:tc>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400" b="1" i="1" u="none" strike="noStrike" cap="none" normalizeH="0" baseline="0" dirty="0" smtClean="0">
                          <a:ln>
                            <a:noFill/>
                          </a:ln>
                          <a:solidFill>
                            <a:schemeClr val="tx1"/>
                          </a:solidFill>
                          <a:effectLst/>
                          <a:latin typeface="Arial" charset="0"/>
                          <a:cs typeface="Arial" charset="0"/>
                        </a:rPr>
                        <a:t>Example</a:t>
                      </a:r>
                    </a:p>
                  </a:txBody>
                  <a:tcPr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FF">
                        <a:alpha val="20000"/>
                      </a:srgbClr>
                    </a:solidFill>
                  </a:tcPr>
                </a:tc>
              </a:tr>
              <a:tr h="279400">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400" b="0" i="0" u="none" strike="noStrike" cap="none" normalizeH="0" baseline="0" dirty="0" smtClean="0">
                          <a:ln>
                            <a:noFill/>
                          </a:ln>
                          <a:solidFill>
                            <a:schemeClr val="tx1"/>
                          </a:solidFill>
                          <a:effectLst/>
                          <a:latin typeface="Arial" charset="0"/>
                          <a:cs typeface="Arial" charset="0"/>
                        </a:rPr>
                        <a:t>Kilobyte</a:t>
                      </a:r>
                    </a:p>
                  </a:txBody>
                  <a:tcPr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400" b="0" i="0" u="none" strike="noStrike" cap="none" normalizeH="0" baseline="0" dirty="0" smtClean="0">
                          <a:ln>
                            <a:noFill/>
                          </a:ln>
                          <a:solidFill>
                            <a:schemeClr val="tx1"/>
                          </a:solidFill>
                          <a:effectLst/>
                          <a:latin typeface="Arial" charset="0"/>
                          <a:cs typeface="Arial" charset="0"/>
                        </a:rPr>
                        <a:t>Text file</a:t>
                      </a:r>
                    </a:p>
                  </a:txBody>
                  <a:tcPr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0988">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400" b="0" i="0" u="none" strike="noStrike" cap="none" normalizeH="0" baseline="0" dirty="0" smtClean="0">
                          <a:ln>
                            <a:noFill/>
                          </a:ln>
                          <a:solidFill>
                            <a:schemeClr val="tx1"/>
                          </a:solidFill>
                          <a:effectLst/>
                          <a:latin typeface="Arial" charset="0"/>
                          <a:cs typeface="Arial" charset="0"/>
                        </a:rPr>
                        <a:t>Megabyte</a:t>
                      </a:r>
                    </a:p>
                  </a:txBody>
                  <a:tcPr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400" b="0" i="0" u="none" strike="noStrike" cap="none" normalizeH="0" baseline="0" dirty="0" smtClean="0">
                          <a:ln>
                            <a:noFill/>
                          </a:ln>
                          <a:solidFill>
                            <a:schemeClr val="tx1"/>
                          </a:solidFill>
                          <a:effectLst/>
                          <a:latin typeface="Arial" charset="0"/>
                          <a:cs typeface="Arial" charset="0"/>
                        </a:rPr>
                        <a:t>Song, mp3 file</a:t>
                      </a:r>
                    </a:p>
                  </a:txBody>
                  <a:tcPr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400" b="0" i="0" u="none" strike="noStrike" cap="none" normalizeH="0" baseline="0" dirty="0" smtClean="0">
                          <a:ln>
                            <a:noFill/>
                          </a:ln>
                          <a:solidFill>
                            <a:schemeClr val="tx1"/>
                          </a:solidFill>
                          <a:effectLst/>
                          <a:latin typeface="Arial" charset="0"/>
                          <a:cs typeface="Arial" charset="0"/>
                        </a:rPr>
                        <a:t>Gigabyte</a:t>
                      </a:r>
                    </a:p>
                  </a:txBody>
                  <a:tcPr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400" b="0" i="0" u="none" strike="noStrike" cap="none" normalizeH="0" baseline="0" dirty="0" smtClean="0">
                          <a:ln>
                            <a:noFill/>
                          </a:ln>
                          <a:solidFill>
                            <a:schemeClr val="tx1"/>
                          </a:solidFill>
                          <a:effectLst/>
                          <a:latin typeface="Arial" charset="0"/>
                          <a:cs typeface="Arial" charset="0"/>
                        </a:rPr>
                        <a:t>Movie file</a:t>
                      </a:r>
                    </a:p>
                  </a:txBody>
                  <a:tcPr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0988">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400" b="0" i="0" u="none" strike="noStrike" cap="none" normalizeH="0" baseline="0" dirty="0" smtClean="0">
                          <a:ln>
                            <a:noFill/>
                          </a:ln>
                          <a:solidFill>
                            <a:schemeClr val="tx1"/>
                          </a:solidFill>
                          <a:effectLst/>
                          <a:latin typeface="Arial" charset="0"/>
                          <a:cs typeface="Arial" charset="0"/>
                        </a:rPr>
                        <a:t>Terabyte</a:t>
                      </a:r>
                    </a:p>
                  </a:txBody>
                  <a:tcPr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400" b="0" i="0" u="none" strike="noStrike" cap="none" normalizeH="0" baseline="0" dirty="0" smtClean="0">
                          <a:ln>
                            <a:noFill/>
                          </a:ln>
                          <a:solidFill>
                            <a:schemeClr val="tx1"/>
                          </a:solidFill>
                          <a:effectLst/>
                          <a:latin typeface="Arial" charset="0"/>
                          <a:cs typeface="Arial" charset="0"/>
                        </a:rPr>
                        <a:t>External laptop hard drive</a:t>
                      </a:r>
                    </a:p>
                  </a:txBody>
                  <a:tcPr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400" b="0" i="0" u="none" strike="noStrike" cap="none" normalizeH="0" baseline="0" dirty="0" smtClean="0">
                          <a:ln>
                            <a:noFill/>
                          </a:ln>
                          <a:solidFill>
                            <a:schemeClr val="tx1"/>
                          </a:solidFill>
                          <a:effectLst/>
                          <a:latin typeface="Arial" charset="0"/>
                          <a:cs typeface="Arial" charset="0"/>
                        </a:rPr>
                        <a:t>Petabyte</a:t>
                      </a:r>
                    </a:p>
                  </a:txBody>
                  <a:tcPr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400" b="0" i="0" u="none" strike="noStrike" cap="none" normalizeH="0" baseline="0" dirty="0" smtClean="0">
                          <a:ln>
                            <a:noFill/>
                          </a:ln>
                          <a:solidFill>
                            <a:schemeClr val="tx1"/>
                          </a:solidFill>
                          <a:effectLst/>
                          <a:latin typeface="Arial" charset="0"/>
                          <a:cs typeface="Arial" charset="0"/>
                        </a:rPr>
                        <a:t>Rack of nodes, e.g. Oracle Big Data Appliance (BDA)</a:t>
                      </a:r>
                    </a:p>
                  </a:txBody>
                  <a:tcPr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0988">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400" b="0" i="0" u="none" strike="noStrike" cap="none" normalizeH="0" baseline="0" dirty="0" smtClean="0">
                          <a:ln>
                            <a:noFill/>
                          </a:ln>
                          <a:solidFill>
                            <a:schemeClr val="tx1"/>
                          </a:solidFill>
                          <a:effectLst/>
                          <a:latin typeface="Arial" charset="0"/>
                          <a:cs typeface="Arial" charset="0"/>
                        </a:rPr>
                        <a:t>Exabyte</a:t>
                      </a:r>
                    </a:p>
                  </a:txBody>
                  <a:tcPr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400" b="0" i="0" u="none" strike="noStrike" cap="none" normalizeH="0" baseline="0" dirty="0" smtClean="0">
                          <a:ln>
                            <a:noFill/>
                          </a:ln>
                          <a:solidFill>
                            <a:schemeClr val="tx1"/>
                          </a:solidFill>
                          <a:effectLst/>
                          <a:latin typeface="Arial" charset="0"/>
                          <a:cs typeface="Arial" charset="0"/>
                        </a:rPr>
                        <a:t>Datacenter</a:t>
                      </a:r>
                    </a:p>
                  </a:txBody>
                  <a:tcPr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400" b="0" i="0" u="none" strike="noStrike" cap="none" normalizeH="0" baseline="0" dirty="0" smtClean="0">
                          <a:ln>
                            <a:noFill/>
                          </a:ln>
                          <a:solidFill>
                            <a:schemeClr val="tx1"/>
                          </a:solidFill>
                          <a:effectLst/>
                          <a:latin typeface="Arial" charset="0"/>
                          <a:cs typeface="Arial" charset="0"/>
                        </a:rPr>
                        <a:t>Zettabyte</a:t>
                      </a:r>
                    </a:p>
                  </a:txBody>
                  <a:tcPr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400" b="0" i="0" u="none" strike="noStrike" cap="none" normalizeH="0" baseline="0" dirty="0" smtClean="0">
                          <a:ln>
                            <a:noFill/>
                          </a:ln>
                          <a:solidFill>
                            <a:schemeClr val="tx1"/>
                          </a:solidFill>
                          <a:effectLst/>
                          <a:latin typeface="Arial" charset="0"/>
                          <a:cs typeface="Arial" charset="0"/>
                        </a:rPr>
                        <a:t>(Internet data in 2009 = 500EB) + (All the world’s hard drives in 2006 = 160EB) + (Internet data 2009 to present) + (All the world’s hard drives 2006 to present)</a:t>
                      </a:r>
                    </a:p>
                  </a:txBody>
                  <a:tcPr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0988">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400" b="0" i="0" u="none" strike="noStrike" cap="none" normalizeH="0" baseline="0" dirty="0" smtClean="0">
                          <a:ln>
                            <a:noFill/>
                          </a:ln>
                          <a:solidFill>
                            <a:schemeClr val="tx1"/>
                          </a:solidFill>
                          <a:effectLst/>
                          <a:latin typeface="Arial" charset="0"/>
                          <a:cs typeface="Arial" charset="0"/>
                        </a:rPr>
                        <a:t>Yottabyte</a:t>
                      </a:r>
                    </a:p>
                  </a:txBody>
                  <a:tcPr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Font typeface="Wingdings" pitchFamily="2" charset="2"/>
                        <a:defRPr sz="2000">
                          <a:solidFill>
                            <a:schemeClr val="tx1"/>
                          </a:solidFill>
                          <a:latin typeface="Arial" charset="0"/>
                          <a:cs typeface="Arial" charset="0"/>
                        </a:defRPr>
                      </a:lvl1pPr>
                      <a:lvl2pPr>
                        <a:spcBef>
                          <a:spcPct val="20000"/>
                        </a:spcBef>
                        <a:buClr>
                          <a:schemeClr val="tx1"/>
                        </a:buClr>
                        <a:buFont typeface="Wingdings" pitchFamily="2" charset="2"/>
                        <a:defRPr>
                          <a:solidFill>
                            <a:schemeClr val="tx1"/>
                          </a:solidFill>
                          <a:latin typeface="Arial" charset="0"/>
                          <a:cs typeface="Arial" charset="0"/>
                        </a:defRPr>
                      </a:lvl2pPr>
                      <a:lvl3pPr>
                        <a:spcBef>
                          <a:spcPct val="20000"/>
                        </a:spcBef>
                        <a:buClr>
                          <a:schemeClr val="tx1"/>
                        </a:buClr>
                        <a:buFont typeface="Wingdings" pitchFamily="2" charset="2"/>
                        <a:defRPr sz="1600">
                          <a:solidFill>
                            <a:schemeClr val="tx1"/>
                          </a:solidFill>
                          <a:latin typeface="Arial" charset="0"/>
                          <a:cs typeface="Arial" charset="0"/>
                        </a:defRPr>
                      </a:lvl3pPr>
                      <a:lvl4pPr>
                        <a:spcBef>
                          <a:spcPct val="20000"/>
                        </a:spcBef>
                        <a:buClr>
                          <a:schemeClr val="tx1"/>
                        </a:buClr>
                        <a:buFont typeface="Wingdings" pitchFamily="2" charset="2"/>
                        <a:defRPr sz="1400">
                          <a:solidFill>
                            <a:schemeClr val="tx1"/>
                          </a:solidFill>
                          <a:latin typeface="Arial" charset="0"/>
                          <a:cs typeface="Arial" charset="0"/>
                        </a:defRPr>
                      </a:lvl4pPr>
                      <a:lvl5pPr>
                        <a:spcBef>
                          <a:spcPct val="20000"/>
                        </a:spcBef>
                        <a:buClr>
                          <a:schemeClr val="tx1"/>
                        </a:buClr>
                        <a:buFont typeface="Wingdings" pitchFamily="2" charset="2"/>
                        <a:defRPr sz="1400">
                          <a:solidFill>
                            <a:schemeClr val="tx1"/>
                          </a:solidFill>
                          <a:latin typeface="Arial" charset="0"/>
                          <a:cs typeface="Arial" charset="0"/>
                        </a:defRPr>
                      </a:lvl5pPr>
                      <a:lvl6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6pPr>
                      <a:lvl7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7pPr>
                      <a:lvl8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8pPr>
                      <a:lvl9pPr fontAlgn="base">
                        <a:spcBef>
                          <a:spcPct val="20000"/>
                        </a:spcBef>
                        <a:spcAft>
                          <a:spcPct val="0"/>
                        </a:spcAft>
                        <a:buClr>
                          <a:schemeClr val="tx1"/>
                        </a:buClr>
                        <a:buFont typeface="Wingdings" pitchFamily="2" charset="2"/>
                        <a:defRPr sz="1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en-US" sz="1400" b="0" i="0" u="none" strike="noStrike" cap="none" normalizeH="0" baseline="0" dirty="0" smtClean="0">
                          <a:ln>
                            <a:noFill/>
                          </a:ln>
                          <a:solidFill>
                            <a:schemeClr val="tx1"/>
                          </a:solidFill>
                          <a:effectLst/>
                          <a:latin typeface="Arial" charset="0"/>
                          <a:cs typeface="Arial" charset="0"/>
                        </a:rPr>
                        <a:t>???????</a:t>
                      </a:r>
                    </a:p>
                  </a:txBody>
                  <a:tcPr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284" name="Rectangle 82"/>
          <p:cNvSpPr>
            <a:spLocks noChangeArrowheads="1"/>
          </p:cNvSpPr>
          <p:nvPr/>
        </p:nvSpPr>
        <p:spPr bwMode="auto">
          <a:xfrm>
            <a:off x="533400" y="1219200"/>
            <a:ext cx="8229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lnSpc>
                <a:spcPct val="80000"/>
              </a:lnSpc>
              <a:buFont typeface="Wingdings" pitchFamily="2" charset="2"/>
              <a:buNone/>
            </a:pPr>
            <a:r>
              <a:rPr lang="en-US" altLang="en-US" sz="2000"/>
              <a:t>Storage Sizes – How big is BIG?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0 September 2009">
  <a:themeElements>
    <a:clrScheme name="10 September 2009 1">
      <a:dk1>
        <a:srgbClr val="808080"/>
      </a:dk1>
      <a:lt1>
        <a:srgbClr val="FFFFFF"/>
      </a:lt1>
      <a:dk2>
        <a:srgbClr val="000000"/>
      </a:dk2>
      <a:lt2>
        <a:srgbClr val="FFFFFF"/>
      </a:lt2>
      <a:accent1>
        <a:srgbClr val="7889FB"/>
      </a:accent1>
      <a:accent2>
        <a:srgbClr val="009999"/>
      </a:accent2>
      <a:accent3>
        <a:srgbClr val="AAAAAA"/>
      </a:accent3>
      <a:accent4>
        <a:srgbClr val="DADADA"/>
      </a:accent4>
      <a:accent5>
        <a:srgbClr val="BEC4FD"/>
      </a:accent5>
      <a:accent6>
        <a:srgbClr val="008A8A"/>
      </a:accent6>
      <a:hlink>
        <a:srgbClr val="7889FB"/>
      </a:hlink>
      <a:folHlink>
        <a:srgbClr val="9900CC"/>
      </a:folHlink>
    </a:clrScheme>
    <a:fontScheme name="10 September 2009">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0 September 2009 1">
        <a:dk1>
          <a:srgbClr val="808080"/>
        </a:dk1>
        <a:lt1>
          <a:srgbClr val="FFFFFF"/>
        </a:lt1>
        <a:dk2>
          <a:srgbClr val="000000"/>
        </a:dk2>
        <a:lt2>
          <a:srgbClr val="FFFFFF"/>
        </a:lt2>
        <a:accent1>
          <a:srgbClr val="7889FB"/>
        </a:accent1>
        <a:accent2>
          <a:srgbClr val="009999"/>
        </a:accent2>
        <a:accent3>
          <a:srgbClr val="AAAAAA"/>
        </a:accent3>
        <a:accent4>
          <a:srgbClr val="DADADA"/>
        </a:accent4>
        <a:accent5>
          <a:srgbClr val="BEC4FD"/>
        </a:accent5>
        <a:accent6>
          <a:srgbClr val="008A8A"/>
        </a:accent6>
        <a:hlink>
          <a:srgbClr val="7889FB"/>
        </a:hlink>
        <a:folHlink>
          <a:srgbClr val="9900CC"/>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3007</TotalTime>
  <Words>3405</Words>
  <Application>Microsoft Office PowerPoint</Application>
  <PresentationFormat>On-screen Show (4:3)</PresentationFormat>
  <Paragraphs>972</Paragraphs>
  <Slides>53</Slides>
  <Notes>10</Notes>
  <HiddenSlides>0</HiddenSlides>
  <MMClips>0</MMClips>
  <ScaleCrop>false</ScaleCrop>
  <HeadingPairs>
    <vt:vector size="4" baseType="variant">
      <vt:variant>
        <vt:lpstr>Theme</vt:lpstr>
      </vt:variant>
      <vt:variant>
        <vt:i4>2</vt:i4>
      </vt:variant>
      <vt:variant>
        <vt:lpstr>Slide Titles</vt:lpstr>
      </vt:variant>
      <vt:variant>
        <vt:i4>53</vt:i4>
      </vt:variant>
    </vt:vector>
  </HeadingPairs>
  <TitlesOfParts>
    <vt:vector size="55" baseType="lpstr">
      <vt:lpstr>Level</vt:lpstr>
      <vt:lpstr>10 September 2009</vt:lpstr>
      <vt:lpstr>Realtime and Big Data Analytics</vt:lpstr>
      <vt:lpstr>How big is BIG? Class 3</vt:lpstr>
      <vt:lpstr>How big is BIG?  Class 3 </vt:lpstr>
      <vt:lpstr>How big is BIG?  Class 3 </vt:lpstr>
      <vt:lpstr>How big is BIG? Class 3 </vt:lpstr>
      <vt:lpstr>How big is BIG? Class 3 </vt:lpstr>
      <vt:lpstr>How big is BIG? Class 3  </vt:lpstr>
      <vt:lpstr>How big is BIG?  Class 3</vt:lpstr>
      <vt:lpstr>Introduction to Hadoop and Big Data Class 3  </vt:lpstr>
      <vt:lpstr>What is Big Data? Class 3  </vt:lpstr>
      <vt:lpstr>What is Big Data? Class 3  </vt:lpstr>
      <vt:lpstr>What is Big Data? Class 3  </vt:lpstr>
      <vt:lpstr>What is Big Data? Class 3  </vt:lpstr>
      <vt:lpstr>What is Big Data?  Class 3  </vt:lpstr>
      <vt:lpstr>What is Big Data?  Class 3  </vt:lpstr>
      <vt:lpstr>What is Big Data?  Class 3  </vt:lpstr>
      <vt:lpstr>What is Big Data? Class 3  </vt:lpstr>
      <vt:lpstr>What is Big Data? Class 3  </vt:lpstr>
      <vt:lpstr>What is Big Data? Class 3  </vt:lpstr>
      <vt:lpstr>Why is Big Data a problem? Class 3  </vt:lpstr>
      <vt:lpstr>Why is Big Data a problem? Class 3  </vt:lpstr>
      <vt:lpstr>Why is Big Data a problem? Class 3  </vt:lpstr>
      <vt:lpstr>Problem: Users are asking Bigger Questions Class 3  </vt:lpstr>
      <vt:lpstr>Problem: Cost of Storing and Processing Big Data Class 3  </vt:lpstr>
      <vt:lpstr>Problem: Hard Drive Transfer Speed Class 3  </vt:lpstr>
      <vt:lpstr>Problem: Processing Power Class 3  </vt:lpstr>
      <vt:lpstr>How do we manage these problems? Class 3  </vt:lpstr>
      <vt:lpstr>One last question… Class 3  </vt:lpstr>
      <vt:lpstr>How can we solve the Big Data problem(s)? Class 3  </vt:lpstr>
      <vt:lpstr>How can we solve the Big Data problem? Class 3  </vt:lpstr>
      <vt:lpstr>How can we solve the Big Data problem?  Class 3  </vt:lpstr>
      <vt:lpstr>How can we solve the Big Data problem? Class 3  </vt:lpstr>
      <vt:lpstr>How can we solve the Big Data problem? Class 3  </vt:lpstr>
      <vt:lpstr>How can we solve the Big Data problem? Class 3  </vt:lpstr>
      <vt:lpstr>How can we solve the Big Data problem? Class 3  </vt:lpstr>
      <vt:lpstr>Hadoop as a Solution Class 3  </vt:lpstr>
      <vt:lpstr>Hadoop as a Solution Class 3  </vt:lpstr>
      <vt:lpstr>Hadoop - MapReduce Class 3  </vt:lpstr>
      <vt:lpstr>Hadoop - MapReduce  Class 3  </vt:lpstr>
      <vt:lpstr>Hadoop - MapReduce Class 3  </vt:lpstr>
      <vt:lpstr>Hadoop - MapReduce Class 3  </vt:lpstr>
      <vt:lpstr>Hadoop - MapReduce Class 3  </vt:lpstr>
      <vt:lpstr>Hadoop - MapReduce Class 3  </vt:lpstr>
      <vt:lpstr>Hadoop - MapReduce Class 3  </vt:lpstr>
      <vt:lpstr>Hadoop - HDFS  Class 3  </vt:lpstr>
      <vt:lpstr>Hadoop - HDFS Class 3  </vt:lpstr>
      <vt:lpstr>Hadoop - HDFS Class 3  </vt:lpstr>
      <vt:lpstr>Hadoop - HDFS Class 3  </vt:lpstr>
      <vt:lpstr>Hadoop - HDFS Class 3  </vt:lpstr>
      <vt:lpstr>Homework #3 – Page Rank Problem + Additional Assignments Class 3</vt:lpstr>
      <vt:lpstr>Homework #3 – Page Rank Problem Class 3 </vt:lpstr>
      <vt:lpstr>Homework #3 – Page Rank Problem Class 3</vt:lpstr>
      <vt:lpstr>Homework #3 – Page Rank Problem Class 3 </vt:lpstr>
    </vt:vector>
  </TitlesOfParts>
  <Company>IBM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Suzanne McIntosh</dc:creator>
  <cp:lastModifiedBy>smcintosh</cp:lastModifiedBy>
  <cp:revision>824</cp:revision>
  <dcterms:created xsi:type="dcterms:W3CDTF">2013-01-20T16:38:10Z</dcterms:created>
  <dcterms:modified xsi:type="dcterms:W3CDTF">2014-09-19T02:00:32Z</dcterms:modified>
</cp:coreProperties>
</file>