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27"/>
  </p:notesMasterIdLst>
  <p:sldIdLst>
    <p:sldId id="460" r:id="rId3"/>
    <p:sldId id="456" r:id="rId4"/>
    <p:sldId id="454" r:id="rId5"/>
    <p:sldId id="443" r:id="rId6"/>
    <p:sldId id="392" r:id="rId7"/>
    <p:sldId id="393" r:id="rId8"/>
    <p:sldId id="428" r:id="rId9"/>
    <p:sldId id="457" r:id="rId10"/>
    <p:sldId id="427" r:id="rId11"/>
    <p:sldId id="458" r:id="rId12"/>
    <p:sldId id="459" r:id="rId13"/>
    <p:sldId id="395" r:id="rId14"/>
    <p:sldId id="420" r:id="rId15"/>
    <p:sldId id="440" r:id="rId16"/>
    <p:sldId id="461" r:id="rId17"/>
    <p:sldId id="421" r:id="rId18"/>
    <p:sldId id="426" r:id="rId19"/>
    <p:sldId id="398" r:id="rId20"/>
    <p:sldId id="445" r:id="rId21"/>
    <p:sldId id="447" r:id="rId22"/>
    <p:sldId id="449" r:id="rId23"/>
    <p:sldId id="448" r:id="rId24"/>
    <p:sldId id="450" r:id="rId25"/>
    <p:sldId id="451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FF0000"/>
    <a:srgbClr val="7402CA"/>
    <a:srgbClr val="6600CC"/>
    <a:srgbClr val="0000FF"/>
    <a:srgbClr val="FF33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95427" autoAdjust="0"/>
  </p:normalViewPr>
  <p:slideViewPr>
    <p:cSldViewPr snapToGrid="0">
      <p:cViewPr varScale="1">
        <p:scale>
          <a:sx n="87" d="100"/>
          <a:sy n="87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41CE0D-814C-4E7A-8A3E-BFA688ADB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281921E2-5427-48EE-BD8C-91CC9C185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451A3-FFF2-40B3-B452-5EE0E171A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7C060-5D1F-4869-9407-20BCEA68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9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25D7A-5044-4BB4-95F0-6AC0A5E8A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39 w 2880"/>
                <a:gd name="T5" fmla="*/ 288 h 288"/>
                <a:gd name="T6" fmla="*/ 2699 w 2880"/>
                <a:gd name="T7" fmla="*/ 256 h 288"/>
                <a:gd name="T8" fmla="*/ 2530 w 2880"/>
                <a:gd name="T9" fmla="*/ 134 h 288"/>
                <a:gd name="T10" fmla="*/ 2310 w 2880"/>
                <a:gd name="T11" fmla="*/ 46 h 288"/>
                <a:gd name="T12" fmla="*/ 2121 w 2880"/>
                <a:gd name="T13" fmla="*/ 10 h 288"/>
                <a:gd name="T14" fmla="*/ 2008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6 h 290"/>
                <a:gd name="T4" fmla="*/ 3038 w 3194"/>
                <a:gd name="T5" fmla="*/ 298 h 290"/>
                <a:gd name="T6" fmla="*/ 3032 w 3194"/>
                <a:gd name="T7" fmla="*/ 264 h 290"/>
                <a:gd name="T8" fmla="*/ 3005 w 3194"/>
                <a:gd name="T9" fmla="*/ 154 h 290"/>
                <a:gd name="T10" fmla="*/ 2965 w 3194"/>
                <a:gd name="T11" fmla="*/ 34 h 290"/>
                <a:gd name="T12" fmla="*/ 2950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2103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0D216-E6B8-462D-B98C-C67C19610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DDBB-B7E3-46E5-B167-AB4DC3B5C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E96D-7A81-4C04-A249-92B605D71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FDCD9-5B25-4BF1-9630-57C4EFFDC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8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2EAD-8274-4AC9-AD41-E8F9E9700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544C-BDF2-4E02-BC87-8C90409D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DD5A-3350-4C16-8635-1EB40130C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87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DFDC-DC83-4515-81FC-F2A81AC21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42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FBCEB-FF72-4949-A699-0B2C894FA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54DB-1077-4344-95B0-50740F9DC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8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67715-AA23-4693-9877-634594F8A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04E7-7257-4DA3-A967-1AF33E7BB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9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46F8-7C1A-472E-9246-5752A8485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767A5-562E-4AC1-BA96-AA0AEAC3C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C9D4-405F-440B-917C-DB4F3D2CA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0610-3906-462D-A930-66455F649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8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4FA4C-0C0A-48C2-B556-E7D3DA638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8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54CF4-5F57-432F-8A9F-F1A7720EC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2A340742-1E18-4B8D-A7BB-DD354C2EB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EA3AA78-C5F5-4664-8F18-AAAFD3595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School, Courant Institute of Mathematical Sciences - Fall 2014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0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latin typeface="Garamond" pitchFamily="18" charset="0"/>
              </a:rPr>
              <a:t>Realtime and </a:t>
            </a:r>
            <a:r>
              <a:rPr lang="en-US" altLang="en-US" sz="4000" dirty="0" smtClean="0">
                <a:latin typeface="Garamond" pitchFamily="18" charset="0"/>
              </a:rPr>
              <a:t>Big Data Analytics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82575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New York University</a:t>
            </a:r>
          </a:p>
          <a:p>
            <a:pPr eaLnBrk="1" hangingPunct="1"/>
            <a:r>
              <a:rPr lang="en-US" altLang="en-US" i="1" dirty="0" smtClean="0"/>
              <a:t>Computer </a:t>
            </a:r>
            <a:r>
              <a:rPr lang="en-US" altLang="en-US" i="1" smtClean="0"/>
              <a:t>Science Department</a:t>
            </a:r>
          </a:p>
          <a:p>
            <a:pPr eaLnBrk="1" hangingPunct="1"/>
            <a:r>
              <a:rPr lang="en-US" altLang="en-US" i="1" smtClean="0"/>
              <a:t>Graduate </a:t>
            </a:r>
            <a:r>
              <a:rPr lang="en-US" altLang="en-US" i="1" dirty="0" smtClean="0"/>
              <a:t>School</a:t>
            </a:r>
          </a:p>
          <a:p>
            <a:pPr eaLnBrk="1" hangingPunct="1"/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604510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CE4E3FA-39F0-4C2F-9D45-7B075B3C09A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62875" cy="49879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In HDFS, a file can be made of several blocks, and they are not necessarily stored on the same machine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Access to a file may require cooperation of multiple machines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Advantage: Support for files whose sizes exceed what one machine can accommodate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HDFS stores files as a set of large blocks across several machines, and these files are not part of the ordinary file system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Typing </a:t>
            </a:r>
            <a:r>
              <a:rPr lang="en-US" altLang="en-US" sz="1400" b="1" i="1" smtClean="0"/>
              <a:t>ls</a:t>
            </a:r>
            <a:r>
              <a:rPr lang="en-US" altLang="en-US" sz="1400" smtClean="0"/>
              <a:t> on a machine running a DataNode daemon will display the contents of the ordinary Linux file system being used to host the Hadoop services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Files stored inside HDFS are not shown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200" smtClean="0"/>
              <a:t>HDFS runs in a separate namespace</a:t>
            </a:r>
          </a:p>
          <a:p>
            <a:pPr lvl="3" eaLnBrk="1" hangingPunct="1">
              <a:lnSpc>
                <a:spcPct val="80000"/>
              </a:lnSpc>
            </a:pPr>
            <a:endParaRPr lang="en-US" altLang="en-US" sz="1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HDFS comes with its own utilities for file management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Blocks that comprise the HDFS files are stored in a directory managed by the DataNode service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</a:pPr>
            <a:endParaRPr lang="en-US" altLang="en-US" sz="1400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F09DC2F-C5FD-4F58-80D9-F995D8A5880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81925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/>
            <a:r>
              <a:rPr lang="en-US" altLang="en-US" sz="2000" smtClean="0"/>
              <a:t>When the blocks of a file are distributed across the cluster, several machines participate in serving up the file</a:t>
            </a:r>
          </a:p>
          <a:p>
            <a:pPr eaLnBrk="1" hangingPunct="1"/>
            <a:endParaRPr lang="en-US" altLang="en-US" sz="2000" smtClean="0"/>
          </a:p>
          <a:p>
            <a:pPr lvl="1" eaLnBrk="1" hangingPunct="1"/>
            <a:r>
              <a:rPr lang="en-US" altLang="en-US" sz="1800" smtClean="0"/>
              <a:t>The loss of any one of those machines would make the file unavailable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r>
              <a:rPr lang="en-US" altLang="en-US" sz="1800" smtClean="0"/>
              <a:t>Solution is replication of each block across a number of machines (3 machines, by default)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9BA82D-1914-45C5-B139-37EAC4D39EC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>
              <a:lnSpc>
                <a:spcPct val="90000"/>
              </a:lnSpc>
            </a:pPr>
            <a:endParaRPr lang="en-US" altLang="en-US" sz="3200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An HDFS cluster is comprised of two types of nodes: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1600" dirty="0" smtClean="0"/>
              <a:t>One NameNode  (Master)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1600" dirty="0" smtClean="0"/>
              <a:t>Multiple </a:t>
            </a:r>
            <a:r>
              <a:rPr lang="en-US" altLang="en-US" sz="1600" dirty="0" err="1" smtClean="0"/>
              <a:t>DataNodes</a:t>
            </a:r>
            <a:r>
              <a:rPr lang="en-US" altLang="en-US" sz="1600" dirty="0" smtClean="0"/>
              <a:t> (Worker nodes, subservient to NameNode)</a:t>
            </a: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In HDFS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1600" dirty="0" smtClean="0"/>
              <a:t>File data is accessed in a write once, read many (WORM) model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1600" dirty="0" smtClean="0"/>
              <a:t>Metadata structures (names of files and directories) can be modified by many clients concurrently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1600" dirty="0" smtClean="0"/>
              <a:t>Metadata remains synchronized by using single machine to manage the metadata – the </a:t>
            </a:r>
            <a:r>
              <a:rPr lang="en-US" altLang="en-US" sz="1600" b="1" dirty="0" smtClean="0"/>
              <a:t>NameNode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519A8E-F7FD-4654-A78F-8CD4A6E3750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dirty="0" smtClean="0"/>
              <a:t>NameNode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900" dirty="0" smtClean="0"/>
          </a:p>
          <a:p>
            <a:pPr marL="838200" lvl="1" indent="-381000" eaLnBrk="1" hangingPunct="1"/>
            <a:r>
              <a:rPr lang="en-US" altLang="en-US" sz="1600" dirty="0" smtClean="0"/>
              <a:t>Master</a:t>
            </a:r>
          </a:p>
          <a:p>
            <a:pPr marL="838200" lvl="1" indent="-381000" eaLnBrk="1" hangingPunct="1"/>
            <a:endParaRPr lang="en-US" altLang="en-US" sz="900" dirty="0" smtClean="0"/>
          </a:p>
          <a:p>
            <a:pPr marL="838200" lvl="1" indent="-381000" eaLnBrk="1" hangingPunct="1"/>
            <a:r>
              <a:rPr lang="en-US" altLang="en-US" sz="1600" dirty="0" smtClean="0"/>
              <a:t>Manages </a:t>
            </a:r>
            <a:r>
              <a:rPr lang="en-US" altLang="en-US" sz="1600" dirty="0" err="1" smtClean="0"/>
              <a:t>filesystem</a:t>
            </a:r>
            <a:r>
              <a:rPr lang="en-US" altLang="en-US" sz="1600" dirty="0" smtClean="0"/>
              <a:t> namespace</a:t>
            </a:r>
          </a:p>
          <a:p>
            <a:pPr marL="838200" lvl="1" indent="-381000" eaLnBrk="1" hangingPunct="1"/>
            <a:endParaRPr lang="en-US" altLang="en-US" sz="900" dirty="0" smtClean="0"/>
          </a:p>
          <a:p>
            <a:pPr marL="838200" lvl="1" indent="-381000" eaLnBrk="1" hangingPunct="1"/>
            <a:r>
              <a:rPr lang="en-US" altLang="en-US" sz="1600" dirty="0" smtClean="0"/>
              <a:t>Maintains </a:t>
            </a:r>
            <a:r>
              <a:rPr lang="en-US" altLang="en-US" sz="1600" dirty="0" err="1" smtClean="0"/>
              <a:t>filesystem</a:t>
            </a:r>
            <a:r>
              <a:rPr lang="en-US" altLang="en-US" sz="1600" dirty="0" smtClean="0"/>
              <a:t> tree</a:t>
            </a:r>
          </a:p>
          <a:p>
            <a:pPr marL="838200" lvl="1" indent="-381000" eaLnBrk="1" hangingPunct="1"/>
            <a:endParaRPr lang="en-US" altLang="en-US" sz="900" dirty="0" smtClean="0"/>
          </a:p>
          <a:p>
            <a:pPr marL="838200" lvl="1" indent="-381000" eaLnBrk="1" hangingPunct="1"/>
            <a:r>
              <a:rPr lang="en-US" altLang="en-US" sz="1600" dirty="0" smtClean="0"/>
              <a:t>Maintains metadata for all files and directories in the tree</a:t>
            </a:r>
          </a:p>
          <a:p>
            <a:pPr marL="838200" lvl="1" indent="-381000" eaLnBrk="1" hangingPunct="1"/>
            <a:endParaRPr lang="en-US" altLang="en-US" sz="900" dirty="0" smtClean="0"/>
          </a:p>
          <a:p>
            <a:pPr marL="1257300" lvl="2" indent="-342900" eaLnBrk="1" hangingPunct="1"/>
            <a:r>
              <a:rPr lang="en-US" altLang="en-US" sz="1400" dirty="0" smtClean="0"/>
              <a:t>Low amount of metadata stored per file</a:t>
            </a:r>
          </a:p>
          <a:p>
            <a:pPr marL="1676400" lvl="3" indent="-304800" eaLnBrk="1" hangingPunct="1"/>
            <a:r>
              <a:rPr lang="en-US" altLang="en-US" sz="1200" dirty="0" smtClean="0"/>
              <a:t>File names</a:t>
            </a:r>
          </a:p>
          <a:p>
            <a:pPr marL="1676400" lvl="3" indent="-304800" eaLnBrk="1" hangingPunct="1"/>
            <a:r>
              <a:rPr lang="en-US" altLang="en-US" sz="1200" dirty="0" smtClean="0"/>
              <a:t>Permissions</a:t>
            </a:r>
          </a:p>
          <a:p>
            <a:pPr marL="1676400" lvl="3" indent="-304800" eaLnBrk="1" hangingPunct="1"/>
            <a:r>
              <a:rPr lang="en-US" altLang="en-US" sz="1200" dirty="0" smtClean="0"/>
              <a:t>Locations, i.e. </a:t>
            </a:r>
            <a:r>
              <a:rPr lang="en-US" altLang="en-US" sz="1200" dirty="0" err="1" smtClean="0"/>
              <a:t>DataNodes</a:t>
            </a:r>
            <a:r>
              <a:rPr lang="en-US" altLang="en-US" sz="1200" dirty="0" smtClean="0"/>
              <a:t>, of each block of each file</a:t>
            </a:r>
          </a:p>
          <a:p>
            <a:pPr marL="1676400" lvl="3" indent="-304800" eaLnBrk="1" hangingPunct="1"/>
            <a:r>
              <a:rPr lang="en-US" altLang="en-US" sz="1200" dirty="0" smtClean="0"/>
              <a:t>Information is stored in the main memory of NameNode for fast access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836300-460F-4AC5-8EB6-90D8C8E7E1F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dirty="0" smtClean="0"/>
              <a:t>NameNode Resilience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200" dirty="0" smtClean="0"/>
          </a:p>
          <a:p>
            <a:pPr marL="457200" indent="-398463" eaLnBrk="1" hangingPunct="1"/>
            <a:r>
              <a:rPr lang="en-US" altLang="en-US" sz="1600" dirty="0" smtClean="0"/>
              <a:t>Important that </a:t>
            </a:r>
            <a:r>
              <a:rPr lang="en-US" altLang="en-US" sz="1600" dirty="0" err="1" smtClean="0"/>
              <a:t>NameNodes</a:t>
            </a:r>
            <a:r>
              <a:rPr lang="en-US" altLang="en-US" sz="1600" dirty="0" smtClean="0"/>
              <a:t> be resilient to failure</a:t>
            </a:r>
            <a:endParaRPr lang="en-US" altLang="en-US" sz="900" dirty="0" smtClean="0"/>
          </a:p>
          <a:p>
            <a:pPr marL="838200" lvl="1" indent="-322263" eaLnBrk="1" hangingPunct="1"/>
            <a:r>
              <a:rPr lang="en-US" altLang="en-US" sz="1400" dirty="0" smtClean="0"/>
              <a:t>Without NameNode, cannot use the Hadoop distributed </a:t>
            </a:r>
            <a:r>
              <a:rPr lang="en-US" altLang="en-US" sz="1400" dirty="0" err="1" smtClean="0"/>
              <a:t>filesystem</a:t>
            </a:r>
            <a:endParaRPr lang="en-US" altLang="en-US" sz="1400" dirty="0" smtClean="0"/>
          </a:p>
          <a:p>
            <a:pPr marL="457200" indent="-457200" eaLnBrk="1" hangingPunct="1"/>
            <a:endParaRPr lang="en-US" altLang="en-US" sz="900" dirty="0" smtClean="0"/>
          </a:p>
          <a:p>
            <a:pPr marL="457200" indent="-398463" eaLnBrk="1" hangingPunct="1"/>
            <a:r>
              <a:rPr lang="en-US" altLang="en-US" sz="1600" dirty="0" smtClean="0"/>
              <a:t>NameNode </a:t>
            </a:r>
            <a:r>
              <a:rPr lang="en-US" altLang="en-US" sz="1600" dirty="0"/>
              <a:t>marks bad blocks, creates new good replicas – automatically</a:t>
            </a:r>
          </a:p>
          <a:p>
            <a:pPr marL="457200" indent="-457200" eaLnBrk="1" hangingPunct="1"/>
            <a:endParaRPr lang="en-US" altLang="en-US" sz="900" dirty="0" smtClean="0"/>
          </a:p>
          <a:p>
            <a:pPr marL="438150" indent="-381000" eaLnBrk="1" hangingPunct="1"/>
            <a:r>
              <a:rPr lang="en-US" altLang="en-US" sz="1600" dirty="0" smtClean="0"/>
              <a:t>For recovery</a:t>
            </a:r>
          </a:p>
          <a:p>
            <a:pPr marL="857250" lvl="1" indent="-342900" eaLnBrk="1" hangingPunct="1"/>
            <a:r>
              <a:rPr lang="en-US" altLang="en-US" sz="1400" dirty="0" smtClean="0"/>
              <a:t>Metadata is persisted in the local </a:t>
            </a:r>
            <a:r>
              <a:rPr lang="en-US" altLang="en-US" sz="1400" dirty="0" err="1" smtClean="0"/>
              <a:t>filesystem</a:t>
            </a:r>
            <a:endParaRPr lang="en-US" altLang="en-US" sz="1400" dirty="0" smtClean="0"/>
          </a:p>
          <a:p>
            <a:pPr marL="857250" lvl="1" indent="-342900" eaLnBrk="1" hangingPunct="1"/>
            <a:r>
              <a:rPr lang="en-US" altLang="en-US" sz="1400" dirty="0" smtClean="0"/>
              <a:t>Optionally, persisted to multiple backup </a:t>
            </a:r>
            <a:r>
              <a:rPr lang="en-US" altLang="en-US" sz="1400" dirty="0" err="1" smtClean="0"/>
              <a:t>filesystems</a:t>
            </a:r>
            <a:endParaRPr lang="en-US" altLang="en-US" sz="1400" dirty="0" smtClean="0"/>
          </a:p>
          <a:p>
            <a:pPr marL="857250" lvl="1" indent="-342900" eaLnBrk="1" hangingPunct="1"/>
            <a:r>
              <a:rPr lang="en-US" altLang="en-US" sz="1400" dirty="0" smtClean="0"/>
              <a:t>Can add a secondary namenode for High Availability (HA) </a:t>
            </a:r>
          </a:p>
          <a:p>
            <a:pPr marL="514350" lvl="1" indent="0" eaLnBrk="1" hangingPunct="1">
              <a:buNone/>
            </a:pPr>
            <a:endParaRPr lang="en-US" altLang="en-US" sz="1400" dirty="0" smtClean="0"/>
          </a:p>
          <a:p>
            <a:pPr marL="400050" lvl="1" indent="0" eaLnBrk="1" hangingPunct="1">
              <a:buNone/>
            </a:pPr>
            <a:endParaRPr lang="en-US" altLang="en-US" sz="900" dirty="0" smtClean="0"/>
          </a:p>
          <a:p>
            <a:pPr marL="838200" lvl="1" indent="-381000" eaLnBrk="1" hangingPunct="1"/>
            <a:endParaRPr lang="en-US" altLang="en-US" sz="1800" dirty="0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836300-460F-4AC5-8EB6-90D8C8E7E1F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   </a:t>
            </a:r>
            <a:r>
              <a:rPr lang="en-US" altLang="en-US" sz="1200" dirty="0" smtClean="0"/>
              <a:t>(continued)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r>
              <a:rPr lang="en-US" altLang="en-US" dirty="0"/>
              <a:t>NameNode Resilience</a:t>
            </a:r>
            <a:r>
              <a:rPr lang="en-US" altLang="en-US" sz="1200" dirty="0"/>
              <a:t> (continued)</a:t>
            </a: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200" dirty="0" smtClean="0"/>
          </a:p>
          <a:p>
            <a:pPr marL="400050" indent="-341313" eaLnBrk="1" hangingPunct="1"/>
            <a:r>
              <a:rPr lang="en-US" altLang="en-US" sz="1800" dirty="0" smtClean="0"/>
              <a:t>High Availability with a Secondary NameNode</a:t>
            </a:r>
          </a:p>
          <a:p>
            <a:pPr marL="400050" indent="-341313" eaLnBrk="1" hangingPunct="1"/>
            <a:endParaRPr lang="en-US" altLang="en-US" sz="1800" dirty="0" smtClean="0"/>
          </a:p>
          <a:p>
            <a:pPr marL="819150" lvl="1" indent="-304800" eaLnBrk="1" hangingPunct="1"/>
            <a:r>
              <a:rPr lang="en-US" altLang="en-US" sz="1600" dirty="0" smtClean="0"/>
              <a:t>Old Approach</a:t>
            </a:r>
          </a:p>
          <a:p>
            <a:pPr marL="1219200" lvl="2" indent="-304800" eaLnBrk="1" hangingPunct="1"/>
            <a:r>
              <a:rPr lang="en-US" altLang="en-US" sz="1400" dirty="0" smtClean="0"/>
              <a:t>Role of secondary NameNode is different from primary NameNode</a:t>
            </a:r>
          </a:p>
          <a:p>
            <a:pPr marL="1219200" lvl="2" indent="-304800" eaLnBrk="1" hangingPunct="1"/>
            <a:r>
              <a:rPr lang="en-US" altLang="en-US" sz="1400" dirty="0"/>
              <a:t>M</a:t>
            </a:r>
            <a:r>
              <a:rPr lang="en-US" altLang="en-US" sz="1400" dirty="0" smtClean="0"/>
              <a:t>anages the edit log by continuously merging the namespace image</a:t>
            </a:r>
          </a:p>
          <a:p>
            <a:pPr marL="1219200" lvl="2" indent="-304800" eaLnBrk="1" hangingPunct="1"/>
            <a:r>
              <a:rPr lang="en-US" altLang="en-US" sz="1400" dirty="0" smtClean="0"/>
              <a:t>Lags the primary</a:t>
            </a:r>
          </a:p>
          <a:p>
            <a:pPr marL="1219200" lvl="2" indent="-304800" eaLnBrk="1" hangingPunct="1"/>
            <a:r>
              <a:rPr lang="en-US" altLang="en-US" sz="1400" dirty="0" smtClean="0"/>
              <a:t>Can be promoted to primary for recovery – not automatic, </a:t>
            </a:r>
            <a:r>
              <a:rPr lang="en-US" altLang="en-US" sz="1400" smtClean="0"/>
              <a:t>it’s a manual </a:t>
            </a:r>
            <a:r>
              <a:rPr lang="en-US" altLang="en-US" sz="1400" dirty="0" smtClean="0"/>
              <a:t>process</a:t>
            </a:r>
            <a:endParaRPr lang="en-US" altLang="en-US" sz="1600" dirty="0" smtClean="0"/>
          </a:p>
          <a:p>
            <a:pPr marL="914400" lvl="2" indent="0" eaLnBrk="1" hangingPunct="1">
              <a:buNone/>
            </a:pPr>
            <a:endParaRPr lang="en-US" altLang="en-US" sz="1400" dirty="0" smtClean="0"/>
          </a:p>
          <a:p>
            <a:pPr marL="857250" lvl="1" indent="-341313" eaLnBrk="1" hangingPunct="1"/>
            <a:r>
              <a:rPr lang="en-US" altLang="en-US" sz="1600" dirty="0" smtClean="0"/>
              <a:t>New Approach</a:t>
            </a:r>
          </a:p>
          <a:p>
            <a:pPr marL="1257300" lvl="2" indent="-341313" eaLnBrk="1" hangingPunct="1"/>
            <a:r>
              <a:rPr lang="en-US" altLang="en-US" sz="1400" dirty="0" smtClean="0"/>
              <a:t>The standby NameNode tracks the state of the cluster very closely, so failovers typically do not result in data loss</a:t>
            </a:r>
          </a:p>
          <a:p>
            <a:pPr marL="1257300" lvl="2" indent="-341313" eaLnBrk="1" hangingPunct="1"/>
            <a:r>
              <a:rPr lang="en-US" altLang="en-US" sz="1400" dirty="0" smtClean="0"/>
              <a:t>Automatic </a:t>
            </a:r>
            <a:r>
              <a:rPr lang="en-US" altLang="en-US" sz="1400" dirty="0"/>
              <a:t>failover if </a:t>
            </a:r>
            <a:r>
              <a:rPr lang="en-US" altLang="en-US" sz="1400" dirty="0" smtClean="0"/>
              <a:t>NameNode </a:t>
            </a:r>
            <a:r>
              <a:rPr lang="en-US" altLang="en-US" sz="1400" dirty="0"/>
              <a:t>dies</a:t>
            </a:r>
          </a:p>
          <a:p>
            <a:pPr marL="1257300" lvl="2" indent="-341313" eaLnBrk="1" hangingPunct="1"/>
            <a:r>
              <a:rPr lang="en-US" altLang="en-US" sz="1400" dirty="0" smtClean="0"/>
              <a:t>This is a hot </a:t>
            </a:r>
            <a:r>
              <a:rPr lang="en-US" altLang="en-US" sz="1400" dirty="0"/>
              <a:t>s</a:t>
            </a:r>
            <a:r>
              <a:rPr lang="en-US" altLang="en-US" sz="1400" dirty="0" smtClean="0"/>
              <a:t>tandby</a:t>
            </a:r>
          </a:p>
          <a:p>
            <a:pPr marL="400050" lvl="1" indent="0" eaLnBrk="1" hangingPunct="1">
              <a:buNone/>
            </a:pPr>
            <a:endParaRPr lang="en-US" altLang="en-US" sz="1000" dirty="0" smtClean="0"/>
          </a:p>
          <a:p>
            <a:pPr marL="838200" lvl="1" indent="-381000" eaLnBrk="1" hangingPunct="1"/>
            <a:endParaRPr lang="en-US" altLang="en-US" dirty="0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195833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A09E0D7-EEE3-4F3B-B5B3-C552D8F543A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dirty="0" err="1" smtClean="0"/>
              <a:t>DataNodes</a:t>
            </a: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  <a:p>
            <a:pPr marL="838200" lvl="1" indent="-381000" eaLnBrk="1" hangingPunct="1"/>
            <a:r>
              <a:rPr lang="en-US" altLang="en-US" sz="1800" dirty="0" smtClean="0"/>
              <a:t>Worker nodes</a:t>
            </a:r>
          </a:p>
          <a:p>
            <a:pPr marL="838200" lvl="1" indent="-381000" eaLnBrk="1" hangingPunct="1"/>
            <a:r>
              <a:rPr lang="en-US" altLang="en-US" sz="1800" dirty="0" smtClean="0"/>
              <a:t>Subservient to NameNode of the cluster</a:t>
            </a:r>
          </a:p>
          <a:p>
            <a:pPr marL="838200" lvl="1" indent="-381000" eaLnBrk="1" hangingPunct="1"/>
            <a:r>
              <a:rPr lang="en-US" altLang="en-US" sz="1800" dirty="0" smtClean="0"/>
              <a:t>Store and retrieve blocks on demand</a:t>
            </a:r>
          </a:p>
          <a:p>
            <a:pPr marL="1257300" lvl="2" indent="-342900" eaLnBrk="1" hangingPunct="1"/>
            <a:r>
              <a:rPr lang="en-US" altLang="en-US" sz="1600" dirty="0" smtClean="0"/>
              <a:t>One large file is split into multiple HDFS blocks</a:t>
            </a:r>
          </a:p>
          <a:p>
            <a:pPr marL="1257300" lvl="2" indent="-342900" eaLnBrk="1" hangingPunct="1"/>
            <a:r>
              <a:rPr lang="en-US" altLang="en-US" sz="1600" dirty="0" smtClean="0"/>
              <a:t>Each HDFS block is stored in a DataNode</a:t>
            </a:r>
          </a:p>
          <a:p>
            <a:pPr marL="838200" lvl="1" indent="-381000" eaLnBrk="1" hangingPunct="1"/>
            <a:r>
              <a:rPr lang="en-US" altLang="en-US" sz="1800" dirty="0" smtClean="0"/>
              <a:t>Report to NameNode periodically with lists of blocks they are storing</a:t>
            </a:r>
          </a:p>
          <a:p>
            <a:pPr marL="838200" lvl="1" indent="-381000" eaLnBrk="1" hangingPunct="1"/>
            <a:r>
              <a:rPr lang="en-US" altLang="en-US" sz="1800" dirty="0" smtClean="0"/>
              <a:t>Compute checksums over blocks</a:t>
            </a:r>
          </a:p>
          <a:p>
            <a:pPr marL="838200" lvl="1" indent="-381000" eaLnBrk="1" hangingPunct="1"/>
            <a:r>
              <a:rPr lang="en-US" altLang="en-US" sz="1800" dirty="0" smtClean="0"/>
              <a:t>Report checksum errors to </a:t>
            </a:r>
            <a:r>
              <a:rPr lang="en-US" altLang="en-US" sz="1800" dirty="0" err="1" smtClean="0"/>
              <a:t>NameNodes</a:t>
            </a:r>
            <a:endParaRPr lang="en-US" altLang="en-US" sz="1800" dirty="0" smtClean="0"/>
          </a:p>
          <a:p>
            <a:pPr marL="838200" lvl="1" indent="-381000" eaLnBrk="1" hangingPunct="1"/>
            <a:endParaRPr lang="en-US" altLang="en-US" sz="1800" dirty="0" smtClean="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62B91BB-DF10-4209-A1DA-38205842076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dirty="0" smtClean="0"/>
              <a:t>NameNode and DataNode cooperate to access data in HDFS files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  <a:p>
            <a:pPr marL="838200" lvl="1" indent="-381000" eaLnBrk="1" hangingPunct="1"/>
            <a:r>
              <a:rPr lang="en-US" altLang="en-US" sz="1600" dirty="0" smtClean="0"/>
              <a:t>NameNode provides the list of locations (</a:t>
            </a:r>
            <a:r>
              <a:rPr lang="en-US" altLang="en-US" sz="1600" dirty="0" err="1" smtClean="0"/>
              <a:t>DataNodes</a:t>
            </a:r>
            <a:r>
              <a:rPr lang="en-US" altLang="en-US" sz="1600" dirty="0" smtClean="0"/>
              <a:t>) where blocks that comprise the file are stored, including locations of replicas</a:t>
            </a:r>
          </a:p>
          <a:p>
            <a:pPr marL="838200" lvl="1" indent="-381000" eaLnBrk="1" hangingPunct="1"/>
            <a:r>
              <a:rPr lang="en-US" altLang="en-US" sz="1600" dirty="0" smtClean="0"/>
              <a:t>Data is read from DataNode servers</a:t>
            </a:r>
          </a:p>
          <a:p>
            <a:pPr marL="838200" lvl="1" indent="-381000" eaLnBrk="1" hangingPunct="1"/>
            <a:r>
              <a:rPr lang="en-US" altLang="en-US" sz="1600" dirty="0" smtClean="0"/>
              <a:t>NameNode is not involved in bulk data transfer (if a transfer is needed), keeping its overhead to a minimum</a:t>
            </a:r>
          </a:p>
          <a:p>
            <a:pPr marL="838200" lvl="1" indent="-381000" eaLnBrk="1" hangingPunct="1"/>
            <a:r>
              <a:rPr lang="en-US" altLang="en-US" sz="1600" dirty="0" smtClean="0"/>
              <a:t>If a DataNode fails</a:t>
            </a:r>
          </a:p>
          <a:p>
            <a:pPr marL="1257300" lvl="2" indent="-342900" eaLnBrk="1" hangingPunct="1"/>
            <a:r>
              <a:rPr lang="en-US" altLang="en-US" sz="1400" dirty="0" smtClean="0"/>
              <a:t>Data can be retrieved from one of the </a:t>
            </a:r>
            <a:r>
              <a:rPr lang="en-US" altLang="en-US" sz="1400" dirty="0" err="1" smtClean="0"/>
              <a:t>DataNodes</a:t>
            </a:r>
            <a:r>
              <a:rPr lang="en-US" altLang="en-US" sz="1400" dirty="0" smtClean="0"/>
              <a:t> storing replicas of the block</a:t>
            </a:r>
          </a:p>
          <a:p>
            <a:pPr marL="1257300" lvl="2" indent="-342900" eaLnBrk="1" hangingPunct="1"/>
            <a:r>
              <a:rPr lang="en-US" altLang="en-US" sz="1400" dirty="0" smtClean="0"/>
              <a:t>Cluster continues to operate</a:t>
            </a:r>
          </a:p>
          <a:p>
            <a:pPr marL="838200" lvl="1" indent="-381000" eaLnBrk="1" hangingPunct="1"/>
            <a:r>
              <a:rPr lang="en-US" altLang="en-US" sz="1600" dirty="0" smtClean="0"/>
              <a:t>If the NameNode fails</a:t>
            </a:r>
          </a:p>
          <a:p>
            <a:pPr marL="1257300" lvl="2" indent="-342900" eaLnBrk="1" hangingPunct="1"/>
            <a:r>
              <a:rPr lang="en-US" altLang="en-US" sz="1400" dirty="0" smtClean="0"/>
              <a:t>Cluster is inaccessible until it is manually restored, no way to find blocks</a:t>
            </a:r>
          </a:p>
          <a:p>
            <a:pPr marL="1257300" lvl="2" indent="-342900" eaLnBrk="1" hangingPunct="1"/>
            <a:r>
              <a:rPr lang="en-US" altLang="en-US" sz="1400" dirty="0" smtClean="0"/>
              <a:t>Multiple redundant systems allow the NameNode to protect the file system's metadata in the event of NameNode failure (see earlier slide)</a:t>
            </a:r>
          </a:p>
          <a:p>
            <a:pPr marL="1257300" lvl="2" indent="-342900" eaLnBrk="1" hangingPunct="1"/>
            <a:r>
              <a:rPr lang="en-US" altLang="en-US" sz="1400" dirty="0" smtClean="0"/>
              <a:t>NameNode failure is more severe for the cluster than DataNode failure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http://developer.yahoo.com/hadoop/tutorial/module2.html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0C811A3-EFDC-4E96-BA8C-1923FF73B7E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u="sng" smtClean="0"/>
              <a:t>Agenda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u="sng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Review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HDFS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HDFS – A detailed look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>
                <a:solidFill>
                  <a:srgbClr val="FF3300"/>
                </a:solidFill>
              </a:rPr>
              <a:t>Hadoop MapReduce – Review of the Weather 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E002428-E88A-4378-ABDF-68E85AA7B5B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dirty="0" smtClean="0"/>
              <a:t>Weather data example – find the max temperature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dirty="0" smtClean="0"/>
              <a:t>Dataset (small version):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0067011990999991950051507004+68750+023550FM-12+038299999V0203301N00671220001CN9999999N9+00001+99999999999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0043011990999991950051512004+68750+023550FM-12+038299999V0203201N00671220001CN9999999N9+00221+99999999999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0043011990999991950051518004+68750+023550FM-12+038299999V0203201N00261220001CN9999999N9-00111+99999999999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0043012650999991949032412004+62300+010750FM-12+048599999V0202701N00461220001CN0500001N9+01111+99999999999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0043012650999991949032418004+62300+010750FM-12+048599999V0202701N00461220001CN0500001N9+00781+99999999999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Input to Mapper: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Key, 	Value                     Year                                                                                                                                       Temp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0,	0067011990999991950051507004+68750+023550FM-12+038299999V0203301N00671220001CN9999999N9+00001+99999999999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106,	0043011990999991950051512004+68750+023550FM-12+038299999V0203201N00671220001CN9999999N9+00221+99999999999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212,	0043011990999991950051518004+68750+023550FM-12+038299999V0203201N00261220001CN9999999N9-00111+99999999999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318,	0043012650999991949032412004+62300+010750FM-12+048599999V0202701N00461220001CN0500001N9+01111+99999999999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424,	0043012650999991949032418004+62300+010750FM-12+048599999V0202701N00461220001CN0500001N9+00781+99999999999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900" dirty="0" smtClean="0">
              <a:latin typeface="Courier" pitchFamily="49" charset="0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The key seen by the Mappers is the offset of the start of each record in the file.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047875" y="3895725"/>
            <a:ext cx="266700" cy="847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7089197" y="3905250"/>
            <a:ext cx="212147" cy="8572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542925" y="3894138"/>
            <a:ext cx="266700" cy="847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E8AAA9-5EEA-459C-A49A-97423E32B6A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u="sng" dirty="0" smtClean="0"/>
              <a:t>Agenda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>
                <a:solidFill>
                  <a:srgbClr val="FF3300"/>
                </a:solidFill>
              </a:rPr>
              <a:t>Review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HDFS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HDFS – A detailed look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NFS vs. HDFS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Hadoop - MapReduce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AA86323-276F-4CB1-AB06-99A815C5673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MaxTemperatureMapper.java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cc </a:t>
            </a:r>
            <a:r>
              <a:rPr lang="en-US" altLang="en-US" sz="900" dirty="0" err="1" smtClean="0"/>
              <a:t>MaxTemperatureMapper</a:t>
            </a:r>
            <a:r>
              <a:rPr lang="en-US" altLang="en-US" sz="900" dirty="0" smtClean="0"/>
              <a:t> Mapper for maximum temperature example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</a:t>
            </a:r>
            <a:r>
              <a:rPr lang="en-US" altLang="en-US" sz="900" dirty="0" err="1" smtClean="0"/>
              <a:t>vv</a:t>
            </a:r>
            <a:r>
              <a:rPr lang="en-US" altLang="en-US" sz="900" dirty="0" smtClean="0"/>
              <a:t>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java.io.IOException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org.apache.hadoop.io.IntWritable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org.apache.hadoop.io.LongWritable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org.apache.hadoop.io.Text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org.apache.hadoop.mapreduce.Mapper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public class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extends Mapper&lt;</a:t>
            </a:r>
            <a:r>
              <a:rPr lang="en-US" altLang="en-US" sz="900" dirty="0" err="1" smtClean="0"/>
              <a:t>LongWritable</a:t>
            </a:r>
            <a:r>
              <a:rPr lang="en-US" altLang="en-US" sz="900" dirty="0" smtClean="0"/>
              <a:t>, Text, Text, </a:t>
            </a:r>
            <a:r>
              <a:rPr lang="en-US" altLang="en-US" sz="900" dirty="0" err="1" smtClean="0"/>
              <a:t>IntWritable</a:t>
            </a:r>
            <a:r>
              <a:rPr lang="en-US" altLang="en-US" sz="900" dirty="0" smtClean="0"/>
              <a:t>&gt;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private static final </a:t>
            </a:r>
            <a:r>
              <a:rPr lang="en-US" altLang="en-US" sz="900" dirty="0" err="1" smtClean="0"/>
              <a:t>int</a:t>
            </a:r>
            <a:r>
              <a:rPr lang="en-US" altLang="en-US" sz="900" dirty="0" smtClean="0"/>
              <a:t> MISSING = 9999;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@Override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public void map(</a:t>
            </a:r>
            <a:r>
              <a:rPr lang="en-US" altLang="en-US" sz="900" dirty="0" err="1" smtClean="0"/>
              <a:t>LongWritable</a:t>
            </a:r>
            <a:r>
              <a:rPr lang="en-US" altLang="en-US" sz="900" dirty="0" smtClean="0"/>
              <a:t> key, Text value, Context context)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throws </a:t>
            </a:r>
            <a:r>
              <a:rPr lang="en-US" altLang="en-US" sz="900" dirty="0" err="1" smtClean="0"/>
              <a:t>IOException</a:t>
            </a:r>
            <a:r>
              <a:rPr lang="en-US" altLang="en-US" sz="900" dirty="0" smtClean="0"/>
              <a:t>, </a:t>
            </a:r>
            <a:r>
              <a:rPr lang="en-US" altLang="en-US" sz="900" dirty="0" err="1" smtClean="0"/>
              <a:t>InterruptedException</a:t>
            </a:r>
            <a:r>
              <a:rPr lang="en-US" altLang="en-US" sz="900" dirty="0" smtClean="0"/>
              <a:t>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line = </a:t>
            </a:r>
            <a:r>
              <a:rPr lang="en-US" altLang="en-US" sz="900" dirty="0" err="1" smtClean="0"/>
              <a:t>value.toString</a:t>
            </a:r>
            <a:r>
              <a:rPr lang="en-US" altLang="en-US" sz="900" dirty="0" smtClean="0"/>
              <a:t>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year = 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(15, 19);			//Pickup the year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int</a:t>
            </a:r>
            <a:r>
              <a:rPr lang="en-US" altLang="en-US" sz="900" dirty="0" smtClean="0"/>
              <a:t>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line.charAt</a:t>
            </a:r>
            <a:r>
              <a:rPr lang="en-US" altLang="en-US" sz="900" dirty="0" smtClean="0"/>
              <a:t>(87) == '+') { // </a:t>
            </a:r>
            <a:r>
              <a:rPr lang="en-US" altLang="en-US" sz="900" dirty="0" err="1" smtClean="0"/>
              <a:t>parseInt</a:t>
            </a:r>
            <a:r>
              <a:rPr lang="en-US" altLang="en-US" sz="900" dirty="0" smtClean="0"/>
              <a:t> doesn't like leading plus signs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= </a:t>
            </a:r>
            <a:r>
              <a:rPr lang="en-US" altLang="en-US" sz="900" dirty="0" err="1" smtClean="0"/>
              <a:t>Integer.parseInt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(88, 92));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 else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= </a:t>
            </a:r>
            <a:r>
              <a:rPr lang="en-US" altLang="en-US" sz="900" dirty="0" err="1" smtClean="0"/>
              <a:t>Integer.parseInt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(87, 92));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quality = 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(92, 93);			//Pickup data that tells us if the data are good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!= MISSING &amp;&amp; </a:t>
            </a:r>
            <a:r>
              <a:rPr lang="en-US" altLang="en-US" sz="900" dirty="0" err="1" smtClean="0"/>
              <a:t>quality.matches</a:t>
            </a:r>
            <a:r>
              <a:rPr lang="en-US" altLang="en-US" sz="900" dirty="0" smtClean="0"/>
              <a:t>("[01459]")) {                                       //Data cleansing step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context.write</a:t>
            </a:r>
            <a:r>
              <a:rPr lang="en-US" altLang="en-US" sz="900" dirty="0" smtClean="0"/>
              <a:t>(new Text(year), new </a:t>
            </a:r>
            <a:r>
              <a:rPr lang="en-US" altLang="en-US" sz="900" dirty="0" err="1" smtClean="0"/>
              <a:t>IntWritable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));		//Looks good, write out the intermediate key/value pair (year, temp)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^^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 rot="-5400000">
            <a:off x="1443038" y="3176587"/>
            <a:ext cx="209550" cy="18573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 rot="-5400000">
            <a:off x="1538288" y="4062412"/>
            <a:ext cx="190500" cy="1990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 rot="-5400000">
            <a:off x="2081213" y="3043237"/>
            <a:ext cx="209550" cy="29622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 rot="-5400000">
            <a:off x="2071688" y="3319462"/>
            <a:ext cx="209550" cy="29622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 rot="-5400000">
            <a:off x="2364366" y="3640714"/>
            <a:ext cx="157595" cy="34194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ChangeArrowheads="1"/>
          </p:cNvSpPr>
          <p:nvPr/>
        </p:nvSpPr>
        <p:spPr bwMode="auto">
          <a:xfrm rot="-5400000">
            <a:off x="2730500" y="2984500"/>
            <a:ext cx="1144588" cy="5634038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8FDC0B-4D78-49AE-BB3D-12624CFD95F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MaxTemperatureMapper.java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// cc MaxTemperatureMapper Mapper for maximum temperature example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// vv MaxTemperatureMapper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…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public class MaxTemperatureMapper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extends Mapper&lt;LongWritable, Text, Text, IntWritable&gt;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private static final int MISSING = 9999;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@Override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public void map(LongWritable key, Text value, Context context)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  throws IOException, InterruptedException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String line = value.toString();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String year = line.substring(15, 19);			//Pickup the year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int airTemperature;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if (line.charAt(87) == '+') { // parseInt doesn't like leading plus signs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  airTemperature = Integer.parseInt(line.substring(88, 92));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} else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  airTemperature = Integer.parseInt(line.substring(87, 92));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String quality = line.substring(92, 93);			//Pickup data that tells us if the data are good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if (airTemperature != MISSING &amp;&amp; quality.matches("[01459]")) {                                       //Data cleansing step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  context.write(new Text(year), new IntWritable(airTemperature));		//Looks good, write out the intermediate key/value pair to local disk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// ^^ MaxTemperatureMapper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Output from Mapper is ungrouped and unsorted (but will be sorted before it is made available to Reducer).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Before sorting, the Mapper output looks like this: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(1950, 0)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(1950, 22)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(1950, -11)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(1949, 111)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(1940, 78)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 rot="-5400000">
            <a:off x="2486025" y="2552700"/>
            <a:ext cx="180975" cy="39147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 rot="-5400000">
            <a:off x="5638800" y="2476500"/>
            <a:ext cx="533400" cy="47053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DC80C7-CA2D-4990-A3D8-5B41BE61F56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/>
              <a:t>MaxTemperatureReducer.java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// cc </a:t>
            </a:r>
            <a:r>
              <a:rPr lang="en-US" altLang="en-US" sz="1000" dirty="0" err="1" smtClean="0"/>
              <a:t>MaxTemperatureReducer</a:t>
            </a:r>
            <a:r>
              <a:rPr lang="en-US" altLang="en-US" sz="1000" dirty="0" smtClean="0"/>
              <a:t> Reducer for maximum temperature example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// </a:t>
            </a:r>
            <a:r>
              <a:rPr lang="en-US" altLang="en-US" sz="1000" dirty="0" err="1" smtClean="0"/>
              <a:t>vv</a:t>
            </a:r>
            <a:r>
              <a:rPr lang="en-US" altLang="en-US" sz="1000" dirty="0" smtClean="0"/>
              <a:t> </a:t>
            </a:r>
            <a:r>
              <a:rPr lang="en-US" altLang="en-US" sz="1000" dirty="0" err="1" smtClean="0"/>
              <a:t>MaxTemperatureReducer</a:t>
            </a: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java.io.IOException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org.apache.hadoop.io.IntWritable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org.apache.hadoop.io.Text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org.apache.hadoop.mapreduce.Reducer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public class </a:t>
            </a:r>
            <a:r>
              <a:rPr lang="en-US" altLang="en-US" sz="1000" dirty="0" err="1" smtClean="0"/>
              <a:t>MaxTemperatureReducer</a:t>
            </a: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extends Reducer&lt;Text, 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, Text, 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&gt;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@Override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public void reduce(Text key, </a:t>
            </a:r>
            <a:r>
              <a:rPr lang="en-US" altLang="en-US" sz="1000" dirty="0" err="1" smtClean="0"/>
              <a:t>Iterable</a:t>
            </a:r>
            <a:r>
              <a:rPr lang="en-US" altLang="en-US" sz="1000" dirty="0" smtClean="0"/>
              <a:t>&lt;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&gt; values, Context context)	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  //Input types must match Mapper output types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  throws </a:t>
            </a:r>
            <a:r>
              <a:rPr lang="en-US" altLang="en-US" sz="1000" dirty="0" err="1" smtClean="0"/>
              <a:t>IOException</a:t>
            </a:r>
            <a:r>
              <a:rPr lang="en-US" altLang="en-US" sz="1000" dirty="0" smtClean="0"/>
              <a:t>, </a:t>
            </a:r>
            <a:r>
              <a:rPr lang="en-US" altLang="en-US" sz="1000" dirty="0" err="1" smtClean="0"/>
              <a:t>InterruptedException</a:t>
            </a:r>
            <a:r>
              <a:rPr lang="en-US" altLang="en-US" sz="1000" dirty="0" smtClean="0"/>
              <a:t>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</a:t>
            </a:r>
            <a:r>
              <a:rPr lang="en-US" altLang="en-US" sz="1000" dirty="0" err="1" smtClean="0"/>
              <a:t>int</a:t>
            </a:r>
            <a:r>
              <a:rPr lang="en-US" altLang="en-US" sz="1000" dirty="0" smtClean="0"/>
              <a:t> 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 = </a:t>
            </a:r>
            <a:r>
              <a:rPr lang="en-US" altLang="en-US" sz="1000" dirty="0" err="1" smtClean="0"/>
              <a:t>Integer.MIN_VALUE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for (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 value : values)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  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 = </a:t>
            </a:r>
            <a:r>
              <a:rPr lang="en-US" altLang="en-US" sz="1000" dirty="0" err="1" smtClean="0"/>
              <a:t>Math.max</a:t>
            </a:r>
            <a:r>
              <a:rPr lang="en-US" altLang="en-US" sz="1000" dirty="0" smtClean="0"/>
              <a:t>(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, </a:t>
            </a:r>
            <a:r>
              <a:rPr lang="en-US" altLang="en-US" sz="1000" dirty="0" err="1" smtClean="0"/>
              <a:t>value.get</a:t>
            </a:r>
            <a:r>
              <a:rPr lang="en-US" altLang="en-US" sz="1000" dirty="0" smtClean="0"/>
              <a:t>());      //Iterate over array of values for each key (year)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				        //After Mapper has output intermediate results, the results are grouped and sorted.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				        //So Reducer sees as input: (1949, [111, 78]) and (1950, [0, 22, -11])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</a:t>
            </a:r>
            <a:r>
              <a:rPr lang="en-US" altLang="en-US" sz="1000" dirty="0" err="1" smtClean="0"/>
              <a:t>context.write</a:t>
            </a:r>
            <a:r>
              <a:rPr lang="en-US" altLang="en-US" sz="1000" dirty="0" smtClean="0"/>
              <a:t>(key, new 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(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));        //Write out result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// ^^ </a:t>
            </a:r>
            <a:r>
              <a:rPr lang="en-US" altLang="en-US" sz="1000" dirty="0" err="1" smtClean="0"/>
              <a:t>MaxTemperatureReducer</a:t>
            </a:r>
            <a:endParaRPr lang="en-US" altLang="en-US" sz="10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916AE4-F4EB-4434-9E48-EAB0EC455B5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MaxTemperatureReducer.java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// cc MaxTemperatureReducer Reducer for maximum temperature example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// vv MaxTemperatureReducer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…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public class MaxTemperatureReducer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extends Reducer&lt;Text, IntWritable, Text, IntWritable&gt;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@Override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public void reduce(Text key, Iterable&lt;IntWritable&gt; values, Context context)	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  //Input types must match Mapper output types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  throws IOException, InterruptedException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int maxValue = Integer.MIN_VALUE;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for (IntWritable value : values)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  maxValue = Math.max(maxValue, value.get());      //Iterate over array of values for each key (year)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	        //After Mapper has output intermediate results, the results are sorted by key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	        //and grouped by key. So Reducer sees: (1949, [111, 78]) and (1950, [0, 22, -11])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context.write(key, new IntWritable(maxValue));        //Write out result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// ^^ MaxTemperatureReducer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smtClean="0">
              <a:latin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>
                <a:latin typeface="Courier New" pitchFamily="49" charset="0"/>
              </a:rPr>
              <a:t>Output from Reducer is: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>
                <a:latin typeface="Courier New" pitchFamily="49" charset="0"/>
              </a:rPr>
              <a:t>(1949, 111)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>
                <a:latin typeface="Courier New" pitchFamily="49" charset="0"/>
              </a:rPr>
              <a:t>(1950, 22)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 rot="-5400000">
            <a:off x="1162050" y="4886325"/>
            <a:ext cx="638175" cy="1990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 rot="-5400000">
            <a:off x="5638800" y="1990725"/>
            <a:ext cx="533400" cy="47053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B87EBC3-FE44-4B9F-A0A6-AFF92031614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MaxTemperature.java   - This is the job control file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// cc MaxTemperature Application to find the maximum temperature in the weather dataset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// vv MaxTemperature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import org.apache.hadoop.fs.Path;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import org.apache.hadoop.io.IntWritable;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import org.apache.hadoop.io.Text;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import org.apache.hadoop.mapreduce.Job;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import org.apache.hadoop.mapreduce.lib.input.FileInputFormat;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import org.apache.hadoop.mapreduce.lib.output.FileOutputFormat;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public class MaxTemperature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public static void main(String[] args) throws Exception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if (args.length != 2)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  System.err.println("Usage: MaxTemperature &lt;input path&gt; &lt;output path&gt;");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  System.exit(-1);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 job = new Job();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job.setJarByClass(MaxTemperature.class);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job.setJobName("Max temperature");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FileInputFormat.addInputPath(job, new Path(args[0]));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FileOutputFormat.setOutputPath(job, new Path(args[1]));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job.setMapperClass(MaxTemperatureMapper.class);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job.setReducerClass(MaxTemperatureReducer.class);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job.setOutputKeyClass(Text.class);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job.setOutputValueClass(IntWritable.class);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  System.exit(job.waitForCompletion(true) ? 0 : 1);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smtClean="0"/>
              <a:t>// ^^ MaxTemperature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smtClean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 rot="-5400000">
            <a:off x="2476500" y="3790950"/>
            <a:ext cx="304800" cy="18478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7FA5164-3CC6-40FA-9E0F-4C58EF6092D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u="sng" smtClean="0"/>
              <a:t>Agenda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u="sng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Review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>
                <a:solidFill>
                  <a:srgbClr val="FF3300"/>
                </a:solidFill>
              </a:rPr>
              <a:t>HDFS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HDFS – A detailed look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NFS vs. HDFS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smtClean="0"/>
              <a:t>Hadoop - MapReduce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1F69748-C009-4465-86AC-132FDEC0AD6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mtClean="0"/>
              <a:t>Distributed file system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mtClean="0"/>
          </a:p>
          <a:p>
            <a:pPr marL="838200" lvl="1" indent="-381000" eaLnBrk="1" hangingPunct="1"/>
            <a:r>
              <a:rPr lang="en-US" altLang="en-US" sz="1800" smtClean="0"/>
              <a:t>Holds a large amount of data </a:t>
            </a:r>
          </a:p>
          <a:p>
            <a:pPr marL="838200" lvl="1" indent="-381000" eaLnBrk="1" hangingPunct="1"/>
            <a:endParaRPr lang="en-US" altLang="en-US" sz="1800" smtClean="0"/>
          </a:p>
          <a:p>
            <a:pPr marL="838200" lvl="1" indent="-381000" eaLnBrk="1" hangingPunct="1"/>
            <a:r>
              <a:rPr lang="en-US" altLang="en-US" sz="1800" smtClean="0"/>
              <a:t>Serves many network clients</a:t>
            </a:r>
          </a:p>
          <a:p>
            <a:pPr marL="838200" lvl="1" indent="-381000" eaLnBrk="1" hangingPunct="1"/>
            <a:endParaRPr lang="en-US" altLang="en-US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E571185-024C-41F0-8F4F-333BD6EF023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i="1" dirty="0" smtClean="0">
                <a:latin typeface="Comic Sans MS" pitchFamily="66" charset="0"/>
              </a:rPr>
              <a:t>What is HDFS?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>
              <a:latin typeface="Verdana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 smtClean="0"/>
              <a:t>HDFS = Hadoop Distributed File System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dirty="0" smtClean="0"/>
              <a:t>	</a:t>
            </a:r>
            <a:r>
              <a:rPr lang="en-US" altLang="en-US" sz="1800" dirty="0" smtClean="0"/>
              <a:t>- Storage system part of Hadoop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dirty="0" smtClean="0"/>
              <a:t>		- Developed by Google - Google File System (GFS)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dirty="0" smtClean="0"/>
              <a:t>		- Open Source version of GFS was known as NDFS, later renamed to HDFS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dirty="0" smtClean="0"/>
              <a:t>		- Protects against data loss from hardware failure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9333EE-06C3-405A-B598-1CBCDE1FD2C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HDFS</a:t>
            </a:r>
          </a:p>
          <a:p>
            <a:pPr lvl="1" eaLnBrk="1" hangingPunct="1"/>
            <a:r>
              <a:rPr lang="en-US" altLang="en-US" sz="1800" dirty="0" smtClean="0"/>
              <a:t>Stores very large files (100s of MB, GB, TB)</a:t>
            </a:r>
          </a:p>
          <a:p>
            <a:pPr lvl="1" eaLnBrk="1" hangingPunct="1"/>
            <a:r>
              <a:rPr lang="en-US" altLang="en-US" sz="1800" dirty="0" smtClean="0"/>
              <a:t>Provides high performance streaming data access</a:t>
            </a:r>
          </a:p>
          <a:p>
            <a:pPr lvl="1" eaLnBrk="1" hangingPunct="1"/>
            <a:r>
              <a:rPr lang="en-US" altLang="en-US" sz="1800" dirty="0" smtClean="0"/>
              <a:t>Uses off-the-shelf, non-custom, hardware</a:t>
            </a:r>
          </a:p>
          <a:p>
            <a:pPr lvl="1" eaLnBrk="1" hangingPunct="1"/>
            <a:r>
              <a:rPr lang="en-US" altLang="en-US" sz="1800" dirty="0" smtClean="0"/>
              <a:t>Continues working without noticeable interruption if failure</a:t>
            </a:r>
          </a:p>
          <a:p>
            <a:pPr lvl="1" eaLnBrk="1" hangingPunct="1"/>
            <a:r>
              <a:rPr lang="en-US" altLang="en-US" sz="1800" dirty="0" smtClean="0"/>
              <a:t>Stores replicas of blocks to facilitate recovery from hardware errors</a:t>
            </a:r>
          </a:p>
          <a:p>
            <a:pPr lvl="1" eaLnBrk="1" hangingPunct="1"/>
            <a:r>
              <a:rPr lang="en-US" altLang="en-US" sz="1800" dirty="0" smtClean="0"/>
              <a:t>File data is accessed in a write once and read many model</a:t>
            </a: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/>
            <a:endParaRPr lang="en-US" altLang="en-US" sz="1600" dirty="0" smtClean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A53276-3245-4EC3-A554-41F62EE42B5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HDFS is not good for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200" smtClean="0"/>
          </a:p>
          <a:p>
            <a:pPr lvl="1" eaLnBrk="1" hangingPunct="1"/>
            <a:r>
              <a:rPr lang="en-US" altLang="en-US" sz="1800" smtClean="0"/>
              <a:t>Applications requiring low-latency access to data</a:t>
            </a:r>
          </a:p>
          <a:p>
            <a:pPr lvl="1" eaLnBrk="1" hangingPunct="1"/>
            <a:r>
              <a:rPr lang="en-US" altLang="en-US" sz="1800" smtClean="0"/>
              <a:t>Lots of small files</a:t>
            </a:r>
          </a:p>
          <a:p>
            <a:pPr lvl="2" eaLnBrk="1" hangingPunct="1"/>
            <a:r>
              <a:rPr lang="en-US" altLang="en-US" sz="1600" smtClean="0"/>
              <a:t>Lots of small files mean lots of metadata to hold in the NameNode’s memory</a:t>
            </a:r>
          </a:p>
          <a:p>
            <a:pPr lvl="1" eaLnBrk="1" hangingPunct="1"/>
            <a:r>
              <a:rPr lang="en-US" altLang="en-US" sz="1800" smtClean="0"/>
              <a:t>Multiple writers (only single writer is supported because stream-based)</a:t>
            </a:r>
          </a:p>
          <a:p>
            <a:pPr lvl="1" eaLnBrk="1" hangingPunct="1"/>
            <a:r>
              <a:rPr lang="en-US" altLang="en-US" sz="1800" smtClean="0"/>
              <a:t>Updates to offsets within the file</a:t>
            </a:r>
          </a:p>
          <a:p>
            <a:pPr lvl="1" eaLnBrk="1" hangingPunct="1"/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/>
            <a:endParaRPr lang="en-US" altLang="en-US" sz="1600" smtClean="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AB7BCC0-3BA6-4132-A499-626A6F4E05B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800" b="1" u="sng" smtClean="0"/>
              <a:t>Agenda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b="1" u="sng" smtClean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Review</a:t>
            </a:r>
          </a:p>
          <a:p>
            <a:pPr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HDFS</a:t>
            </a:r>
          </a:p>
          <a:p>
            <a:pPr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3300"/>
                </a:solidFill>
              </a:rPr>
              <a:t>HDFS – A detailed look</a:t>
            </a:r>
          </a:p>
          <a:p>
            <a:pPr eaLnBrk="1" hangingPunct="1">
              <a:buFont typeface="Wingdings" pitchFamily="2" charset="2"/>
              <a:buAutoNum type="arabicPeriod"/>
            </a:pPr>
            <a:endParaRPr lang="en-US" altLang="en-US" sz="1400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Hadoop - MapReduce</a:t>
            </a:r>
          </a:p>
          <a:p>
            <a:pPr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6868C06-245B-4685-B1CA-4DC51770DF2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HDFS</a:t>
            </a:r>
          </a:p>
          <a:p>
            <a:pPr lvl="1" eaLnBrk="1" hangingPunct="1"/>
            <a:r>
              <a:rPr lang="en-US" altLang="en-US" sz="1800" smtClean="0"/>
              <a:t>Block-structured file system</a:t>
            </a:r>
          </a:p>
          <a:p>
            <a:pPr lvl="1" eaLnBrk="1" hangingPunct="1"/>
            <a:endParaRPr lang="en-US" altLang="en-US" sz="800" smtClean="0"/>
          </a:p>
          <a:p>
            <a:pPr lvl="2" eaLnBrk="1" hangingPunct="1"/>
            <a:r>
              <a:rPr lang="en-US" altLang="en-US" sz="1600" smtClean="0"/>
              <a:t>Individual files are broken into blocks of a fixed size</a:t>
            </a:r>
          </a:p>
          <a:p>
            <a:pPr lvl="3" eaLnBrk="1" hangingPunct="1"/>
            <a:r>
              <a:rPr lang="en-US" altLang="en-US" sz="1400" smtClean="0"/>
              <a:t>HDFS block size is 64MB by default</a:t>
            </a:r>
          </a:p>
          <a:p>
            <a:pPr lvl="3" eaLnBrk="1" hangingPunct="1"/>
            <a:r>
              <a:rPr lang="en-US" altLang="en-US" sz="1400" smtClean="0"/>
              <a:t>HDFS blocks are large compared to disk blocks (512 bytes) or filesystem blocks (4KB)</a:t>
            </a:r>
          </a:p>
          <a:p>
            <a:pPr lvl="3" eaLnBrk="1" hangingPunct="1"/>
            <a:r>
              <a:rPr lang="en-US" altLang="en-US" sz="1400" smtClean="0"/>
              <a:t>Optimal streaming achieved by reducing the latency that many seeks would cause</a:t>
            </a:r>
          </a:p>
          <a:p>
            <a:pPr lvl="3" eaLnBrk="1" hangingPunct="1"/>
            <a:endParaRPr lang="en-US" altLang="en-US" sz="1400" smtClean="0"/>
          </a:p>
          <a:p>
            <a:pPr lvl="2" eaLnBrk="1" hangingPunct="1"/>
            <a:r>
              <a:rPr lang="en-US" altLang="en-US" sz="1600" smtClean="0"/>
              <a:t>Blocks stored across cluster in one or more machines – </a:t>
            </a:r>
            <a:r>
              <a:rPr lang="en-US" altLang="en-US" sz="1600" b="1" smtClean="0"/>
              <a:t>DataNodes</a:t>
            </a:r>
          </a:p>
          <a:p>
            <a:pPr lvl="2" eaLnBrk="1" hangingPunct="1"/>
            <a:endParaRPr lang="en-US" altLang="en-US" sz="1600" smtClean="0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1683</Words>
  <Application>Microsoft Macintosh PowerPoint</Application>
  <PresentationFormat>On-screen Show (4:3)</PresentationFormat>
  <Paragraphs>432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Level</vt:lpstr>
      <vt:lpstr>10 September 2009</vt:lpstr>
      <vt:lpstr>Realtime and Big Data Analytics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  (continued)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Anto Loyola</cp:lastModifiedBy>
  <cp:revision>921</cp:revision>
  <dcterms:created xsi:type="dcterms:W3CDTF">2013-01-20T16:38:10Z</dcterms:created>
  <dcterms:modified xsi:type="dcterms:W3CDTF">2014-10-16T04:02:05Z</dcterms:modified>
</cp:coreProperties>
</file>