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78"/>
  </p:notesMasterIdLst>
  <p:sldIdLst>
    <p:sldId id="520" r:id="rId3"/>
    <p:sldId id="456" r:id="rId4"/>
    <p:sldId id="454" r:id="rId5"/>
    <p:sldId id="422" r:id="rId6"/>
    <p:sldId id="424" r:id="rId7"/>
    <p:sldId id="423" r:id="rId8"/>
    <p:sldId id="442" r:id="rId9"/>
    <p:sldId id="463" r:id="rId10"/>
    <p:sldId id="462" r:id="rId11"/>
    <p:sldId id="452" r:id="rId12"/>
    <p:sldId id="466" r:id="rId13"/>
    <p:sldId id="464" r:id="rId14"/>
    <p:sldId id="465" r:id="rId15"/>
    <p:sldId id="467" r:id="rId16"/>
    <p:sldId id="468" r:id="rId17"/>
    <p:sldId id="471" r:id="rId18"/>
    <p:sldId id="521" r:id="rId19"/>
    <p:sldId id="469" r:id="rId20"/>
    <p:sldId id="522" r:id="rId21"/>
    <p:sldId id="523" r:id="rId22"/>
    <p:sldId id="470" r:id="rId23"/>
    <p:sldId id="484" r:id="rId24"/>
    <p:sldId id="481" r:id="rId25"/>
    <p:sldId id="486" r:id="rId26"/>
    <p:sldId id="485" r:id="rId27"/>
    <p:sldId id="487" r:id="rId28"/>
    <p:sldId id="488" r:id="rId29"/>
    <p:sldId id="480" r:id="rId30"/>
    <p:sldId id="461" r:id="rId31"/>
    <p:sldId id="472" r:id="rId32"/>
    <p:sldId id="473" r:id="rId33"/>
    <p:sldId id="441" r:id="rId34"/>
    <p:sldId id="474" r:id="rId35"/>
    <p:sldId id="475" r:id="rId36"/>
    <p:sldId id="476" r:id="rId37"/>
    <p:sldId id="477" r:id="rId38"/>
    <p:sldId id="524" r:id="rId39"/>
    <p:sldId id="525" r:id="rId40"/>
    <p:sldId id="526" r:id="rId41"/>
    <p:sldId id="527" r:id="rId42"/>
    <p:sldId id="479" r:id="rId43"/>
    <p:sldId id="492" r:id="rId44"/>
    <p:sldId id="493" r:id="rId45"/>
    <p:sldId id="494" r:id="rId46"/>
    <p:sldId id="495" r:id="rId47"/>
    <p:sldId id="496" r:id="rId48"/>
    <p:sldId id="497" r:id="rId49"/>
    <p:sldId id="498" r:id="rId50"/>
    <p:sldId id="499" r:id="rId51"/>
    <p:sldId id="500" r:id="rId52"/>
    <p:sldId id="501" r:id="rId53"/>
    <p:sldId id="502" r:id="rId54"/>
    <p:sldId id="503" r:id="rId55"/>
    <p:sldId id="504" r:id="rId56"/>
    <p:sldId id="505" r:id="rId57"/>
    <p:sldId id="506" r:id="rId58"/>
    <p:sldId id="507" r:id="rId59"/>
    <p:sldId id="508" r:id="rId60"/>
    <p:sldId id="509" r:id="rId61"/>
    <p:sldId id="510" r:id="rId62"/>
    <p:sldId id="518" r:id="rId63"/>
    <p:sldId id="528" r:id="rId64"/>
    <p:sldId id="529" r:id="rId65"/>
    <p:sldId id="530" r:id="rId66"/>
    <p:sldId id="531" r:id="rId67"/>
    <p:sldId id="511" r:id="rId68"/>
    <p:sldId id="512" r:id="rId69"/>
    <p:sldId id="519" r:id="rId70"/>
    <p:sldId id="513" r:id="rId71"/>
    <p:sldId id="515" r:id="rId72"/>
    <p:sldId id="516" r:id="rId73"/>
    <p:sldId id="517" r:id="rId74"/>
    <p:sldId id="489" r:id="rId75"/>
    <p:sldId id="490" r:id="rId76"/>
    <p:sldId id="491" r:id="rId77"/>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99"/>
    <a:srgbClr val="33CCFF"/>
    <a:srgbClr val="CCFFCC"/>
    <a:srgbClr val="A50021"/>
    <a:srgbClr val="99FFCC"/>
    <a:srgbClr val="009999"/>
    <a:srgbClr val="99CC00"/>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29" autoAdjust="0"/>
    <p:restoredTop sz="95427" autoAdjust="0"/>
  </p:normalViewPr>
  <p:slideViewPr>
    <p:cSldViewPr snapToGrid="0">
      <p:cViewPr varScale="1">
        <p:scale>
          <a:sx n="78" d="100"/>
          <a:sy n="78" d="100"/>
        </p:scale>
        <p:origin x="-135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10DA0B-4C8E-4584-9D36-0644AA93BF7D}" type="slidenum">
              <a:rPr lang="en-US"/>
              <a:pPr>
                <a:defRPr/>
              </a:pPr>
              <a:t>‹#›</a:t>
            </a:fld>
            <a:endParaRPr lang="en-US"/>
          </a:p>
        </p:txBody>
      </p:sp>
    </p:spTree>
    <p:extLst>
      <p:ext uri="{BB962C8B-B14F-4D97-AF65-F5344CB8AC3E}">
        <p14:creationId xmlns:p14="http://schemas.microsoft.com/office/powerpoint/2010/main" val="121970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dirty="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16784778-C285-411E-B554-E655B9D4B483}" type="slidenum">
              <a:rPr lang="en-US"/>
              <a:pPr>
                <a:defRPr/>
              </a:pPr>
              <a:t>‹#›</a:t>
            </a:fld>
            <a:endParaRPr lang="en-US"/>
          </a:p>
        </p:txBody>
      </p:sp>
    </p:spTree>
    <p:extLst>
      <p:ext uri="{BB962C8B-B14F-4D97-AF65-F5344CB8AC3E}">
        <p14:creationId xmlns:p14="http://schemas.microsoft.com/office/powerpoint/2010/main" val="69845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93F5A82-B780-4E4D-8DEF-6780C083D862}"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183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FDFD128-BC4C-442D-92AD-57D71B09B0C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94726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25B2E2A-A582-4381-AA96-2F5CDB2E41B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73429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73 w 2880"/>
                <a:gd name="T5" fmla="*/ 288 h 288"/>
                <a:gd name="T6" fmla="*/ 2733 w 2880"/>
                <a:gd name="T7" fmla="*/ 256 h 288"/>
                <a:gd name="T8" fmla="*/ 2562 w 2880"/>
                <a:gd name="T9" fmla="*/ 134 h 288"/>
                <a:gd name="T10" fmla="*/ 2340 w 2880"/>
                <a:gd name="T11" fmla="*/ 46 h 288"/>
                <a:gd name="T12" fmla="*/ 2147 w 2880"/>
                <a:gd name="T13" fmla="*/ 10 h 288"/>
                <a:gd name="T14" fmla="*/ 2034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4 h 290"/>
                <a:gd name="T4" fmla="*/ 3076 w 3194"/>
                <a:gd name="T5" fmla="*/ 296 h 290"/>
                <a:gd name="T6" fmla="*/ 3070 w 3194"/>
                <a:gd name="T7" fmla="*/ 262 h 290"/>
                <a:gd name="T8" fmla="*/ 3043 w 3194"/>
                <a:gd name="T9" fmla="*/ 152 h 290"/>
                <a:gd name="T10" fmla="*/ 3003 w 3194"/>
                <a:gd name="T11" fmla="*/ 34 h 290"/>
                <a:gd name="T12" fmla="*/ 298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 w 3194"/>
                <a:gd name="T5" fmla="*/ 0 h 290"/>
                <a:gd name="T6" fmla="*/ 2 w 3194"/>
                <a:gd name="T7" fmla="*/ 156 h 290"/>
                <a:gd name="T8" fmla="*/ 2 w 3194"/>
                <a:gd name="T9" fmla="*/ 254 h 290"/>
                <a:gd name="T10" fmla="*/ 2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76003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C65D48-842F-4A90-A41C-FC4D691676BF}" type="slidenum">
              <a:rPr lang="en-US"/>
              <a:pPr>
                <a:defRPr/>
              </a:pPr>
              <a:t>‹#›</a:t>
            </a:fld>
            <a:endParaRPr lang="en-US"/>
          </a:p>
        </p:txBody>
      </p:sp>
    </p:spTree>
    <p:extLst>
      <p:ext uri="{BB962C8B-B14F-4D97-AF65-F5344CB8AC3E}">
        <p14:creationId xmlns:p14="http://schemas.microsoft.com/office/powerpoint/2010/main" val="16326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C0422B3-D158-4C56-B61E-69B453D43E94}" type="slidenum">
              <a:rPr lang="en-US"/>
              <a:pPr>
                <a:defRPr/>
              </a:pPr>
              <a:t>‹#›</a:t>
            </a:fld>
            <a:endParaRPr lang="en-US"/>
          </a:p>
        </p:txBody>
      </p:sp>
    </p:spTree>
    <p:extLst>
      <p:ext uri="{BB962C8B-B14F-4D97-AF65-F5344CB8AC3E}">
        <p14:creationId xmlns:p14="http://schemas.microsoft.com/office/powerpoint/2010/main" val="299026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6F783C5-6D77-4758-8029-339E686E6CF9}" type="slidenum">
              <a:rPr lang="en-US"/>
              <a:pPr>
                <a:defRPr/>
              </a:pPr>
              <a:t>‹#›</a:t>
            </a:fld>
            <a:endParaRPr lang="en-US"/>
          </a:p>
        </p:txBody>
      </p:sp>
    </p:spTree>
    <p:extLst>
      <p:ext uri="{BB962C8B-B14F-4D97-AF65-F5344CB8AC3E}">
        <p14:creationId xmlns:p14="http://schemas.microsoft.com/office/powerpoint/2010/main" val="2536726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61E9535-9EAC-4CD6-8EFB-97ECE18D6CC8}" type="slidenum">
              <a:rPr lang="en-US"/>
              <a:pPr>
                <a:defRPr/>
              </a:pPr>
              <a:t>‹#›</a:t>
            </a:fld>
            <a:endParaRPr lang="en-US"/>
          </a:p>
        </p:txBody>
      </p:sp>
    </p:spTree>
    <p:extLst>
      <p:ext uri="{BB962C8B-B14F-4D97-AF65-F5344CB8AC3E}">
        <p14:creationId xmlns:p14="http://schemas.microsoft.com/office/powerpoint/2010/main" val="3085395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EB1F72F-6E00-47B7-9371-50F78A3B1C16}" type="slidenum">
              <a:rPr lang="en-US"/>
              <a:pPr>
                <a:defRPr/>
              </a:pPr>
              <a:t>‹#›</a:t>
            </a:fld>
            <a:endParaRPr lang="en-US"/>
          </a:p>
        </p:txBody>
      </p:sp>
    </p:spTree>
    <p:extLst>
      <p:ext uri="{BB962C8B-B14F-4D97-AF65-F5344CB8AC3E}">
        <p14:creationId xmlns:p14="http://schemas.microsoft.com/office/powerpoint/2010/main" val="3683629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E02C025-39BF-4D6E-BD8A-601008C87874}" type="slidenum">
              <a:rPr lang="en-US"/>
              <a:pPr>
                <a:defRPr/>
              </a:pPr>
              <a:t>‹#›</a:t>
            </a:fld>
            <a:endParaRPr lang="en-US"/>
          </a:p>
        </p:txBody>
      </p:sp>
    </p:spTree>
    <p:extLst>
      <p:ext uri="{BB962C8B-B14F-4D97-AF65-F5344CB8AC3E}">
        <p14:creationId xmlns:p14="http://schemas.microsoft.com/office/powerpoint/2010/main" val="36616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A0FE5-19EB-49FA-BA6E-DF1AFCD410AE}"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13112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D3DCB09-878B-4EBA-BCA9-4D72130BC3A9}" type="slidenum">
              <a:rPr lang="en-US"/>
              <a:pPr>
                <a:defRPr/>
              </a:pPr>
              <a:t>‹#›</a:t>
            </a:fld>
            <a:endParaRPr lang="en-US"/>
          </a:p>
        </p:txBody>
      </p:sp>
    </p:spTree>
    <p:extLst>
      <p:ext uri="{BB962C8B-B14F-4D97-AF65-F5344CB8AC3E}">
        <p14:creationId xmlns:p14="http://schemas.microsoft.com/office/powerpoint/2010/main" val="73610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E16D37-AE30-46C6-9BA3-654CBEBA7317}" type="slidenum">
              <a:rPr lang="en-US"/>
              <a:pPr>
                <a:defRPr/>
              </a:pPr>
              <a:t>‹#›</a:t>
            </a:fld>
            <a:endParaRPr lang="en-US"/>
          </a:p>
        </p:txBody>
      </p:sp>
    </p:spTree>
    <p:extLst>
      <p:ext uri="{BB962C8B-B14F-4D97-AF65-F5344CB8AC3E}">
        <p14:creationId xmlns:p14="http://schemas.microsoft.com/office/powerpoint/2010/main" val="46545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F5BF5ED-6F7A-463F-A8EF-109429058DF1}" type="slidenum">
              <a:rPr lang="en-US"/>
              <a:pPr>
                <a:defRPr/>
              </a:pPr>
              <a:t>‹#›</a:t>
            </a:fld>
            <a:endParaRPr lang="en-US"/>
          </a:p>
        </p:txBody>
      </p:sp>
    </p:spTree>
    <p:extLst>
      <p:ext uri="{BB962C8B-B14F-4D97-AF65-F5344CB8AC3E}">
        <p14:creationId xmlns:p14="http://schemas.microsoft.com/office/powerpoint/2010/main" val="290028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341774A-D82C-41C6-B44E-017751CACF7A}" type="slidenum">
              <a:rPr lang="en-US"/>
              <a:pPr>
                <a:defRPr/>
              </a:pPr>
              <a:t>‹#›</a:t>
            </a:fld>
            <a:endParaRPr lang="en-US"/>
          </a:p>
        </p:txBody>
      </p:sp>
    </p:spTree>
    <p:extLst>
      <p:ext uri="{BB962C8B-B14F-4D97-AF65-F5344CB8AC3E}">
        <p14:creationId xmlns:p14="http://schemas.microsoft.com/office/powerpoint/2010/main" val="3451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0182718-ED7A-45A5-B261-A67A761BBAE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270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F25AB96-678B-4C73-AC62-DD997D88139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05407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7731E7B-7228-4A9D-9C73-E261DA25FDE1}"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59626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73DEDA8-6792-437B-BF53-B0B538A15BCE}"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8187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4089469-1163-4949-84E7-25C0EEB8B56F}"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6660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BCB3DEC-B7A4-4C16-96B0-98A4896468F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681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A4C813-0438-4876-896A-40A4481F0BD2}"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96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8F31599-9F9A-480D-A0BB-397C4833466C}"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endParaRPr lang="en-US" dirty="0"/>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Fall 2014</a:t>
            </a:r>
          </a:p>
        </p:txBody>
      </p:sp>
    </p:spTree>
  </p:cSld>
  <p:clrMap bg1="lt1" tx1="dk1" bg2="lt2" tx2="dk2" accent1="accent1" accent2="accent2" accent3="accent3" accent4="accent4" accent5="accent5" accent6="accent6" hlink="hlink" folHlink="folHlink"/>
  <p:sldLayoutIdLst>
    <p:sldLayoutId id="2147484059"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6915CD72-9858-4716-AD61-DC7A23A7B629}"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a:t>
            </a:r>
          </a:p>
        </p:txBody>
      </p:sp>
    </p:spTree>
  </p:cSld>
  <p:clrMap bg1="dk2" tx1="lt1" bg2="dk1" tx2="lt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1447800"/>
          </a:xfrm>
        </p:spPr>
        <p:txBody>
          <a:bodyPr/>
          <a:lstStyle/>
          <a:p>
            <a:pPr algn="ctr" eaLnBrk="1" hangingPunct="1"/>
            <a:r>
              <a:rPr lang="en-US" altLang="en-US" sz="4000" dirty="0" smtClean="0">
                <a:latin typeface="Garamond" pitchFamily="18" charset="0"/>
              </a:rPr>
              <a:t>Programming for Big Data Analytics</a:t>
            </a:r>
          </a:p>
        </p:txBody>
      </p:sp>
      <p:sp>
        <p:nvSpPr>
          <p:cNvPr id="5123" name="Rectangle 3"/>
          <p:cNvSpPr>
            <a:spLocks noGrp="1" noChangeArrowheads="1"/>
          </p:cNvSpPr>
          <p:nvPr>
            <p:ph type="subTitle" idx="1"/>
          </p:nvPr>
        </p:nvSpPr>
        <p:spPr>
          <a:xfrm>
            <a:off x="1371600" y="3270250"/>
            <a:ext cx="6400800" cy="2825750"/>
          </a:xfrm>
        </p:spPr>
        <p:txBody>
          <a:bodyPr/>
          <a:lstStyle/>
          <a:p>
            <a:pPr eaLnBrk="1" hangingPunct="1"/>
            <a:r>
              <a:rPr lang="en-US" altLang="en-US" i="1" dirty="0" smtClean="0"/>
              <a:t>New York University</a:t>
            </a:r>
          </a:p>
          <a:p>
            <a:pPr eaLnBrk="1" hangingPunct="1"/>
            <a:r>
              <a:rPr lang="en-US" altLang="en-US" i="1" dirty="0" smtClean="0"/>
              <a:t>Computer Science Department</a:t>
            </a:r>
          </a:p>
          <a:p>
            <a:pPr eaLnBrk="1" hangingPunct="1"/>
            <a:r>
              <a:rPr lang="en-US" altLang="en-US" i="1" dirty="0" smtClean="0"/>
              <a:t>Graduate School</a:t>
            </a:r>
          </a:p>
          <a:p>
            <a:pPr eaLnBrk="1" hangingPunct="1"/>
            <a:endParaRPr lang="en-US" altLang="en-US" i="1" dirty="0" smtClean="0"/>
          </a:p>
          <a:p>
            <a:pPr eaLnBrk="1" hangingPunct="1"/>
            <a:r>
              <a:rPr lang="en-US" altLang="en-US" dirty="0" smtClean="0"/>
              <a:t>Fall 2014</a:t>
            </a:r>
          </a:p>
          <a:p>
            <a:pPr eaLnBrk="1" hangingPunct="1"/>
            <a:endParaRPr lang="en-US" altLang="en-US" dirty="0" smtClean="0"/>
          </a:p>
        </p:txBody>
      </p:sp>
    </p:spTree>
    <p:extLst>
      <p:ext uri="{BB962C8B-B14F-4D97-AF65-F5344CB8AC3E}">
        <p14:creationId xmlns:p14="http://schemas.microsoft.com/office/powerpoint/2010/main" val="221282878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10</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7301345" cy="4987925"/>
          </a:xfrm>
        </p:spPr>
        <p:txBody>
          <a:bodyPr/>
          <a:lstStyle/>
          <a:p>
            <a:pPr marL="457200" indent="-457200" eaLnBrk="1" hangingPunct="1">
              <a:buFont typeface="Wingdings" pitchFamily="2" charset="2"/>
              <a:buNone/>
              <a:defRPr/>
            </a:pPr>
            <a:endParaRPr lang="en-US" altLang="en-US" sz="2800" dirty="0" smtClean="0"/>
          </a:p>
          <a:p>
            <a:pPr marL="400050" lvl="1" indent="0" eaLnBrk="1" hangingPunct="1">
              <a:buNone/>
              <a:defRPr/>
            </a:pPr>
            <a:r>
              <a:rPr lang="en-US" altLang="en-US" sz="2800" dirty="0" smtClean="0"/>
              <a:t>Hadoop Standalone Mode</a:t>
            </a:r>
          </a:p>
          <a:p>
            <a:pPr marL="1257300" lvl="2" indent="-457200" eaLnBrk="1" hangingPunct="1">
              <a:defRPr/>
            </a:pPr>
            <a:endParaRPr lang="en-US" altLang="en-US" sz="2000" dirty="0"/>
          </a:p>
          <a:p>
            <a:pPr marL="1257300" lvl="2" indent="-457200" eaLnBrk="1" hangingPunct="1">
              <a:defRPr/>
            </a:pPr>
            <a:r>
              <a:rPr lang="en-US" altLang="en-US" sz="2000" dirty="0" smtClean="0"/>
              <a:t>Local filesystem is used</a:t>
            </a:r>
          </a:p>
          <a:p>
            <a:pPr marL="1257300" lvl="2" indent="-457200" eaLnBrk="1" hangingPunct="1">
              <a:defRPr/>
            </a:pPr>
            <a:endParaRPr lang="en-US" altLang="en-US" sz="2000" dirty="0"/>
          </a:p>
          <a:p>
            <a:pPr marL="1257300" lvl="2" indent="-457200" eaLnBrk="1" hangingPunct="1">
              <a:defRPr/>
            </a:pPr>
            <a:r>
              <a:rPr lang="en-US" altLang="en-US" sz="2000" dirty="0" smtClean="0"/>
              <a:t>No HDFS</a:t>
            </a:r>
          </a:p>
          <a:p>
            <a:pPr marL="1257300" lvl="2" indent="-457200" eaLnBrk="1" hangingPunct="1">
              <a:defRPr/>
            </a:pPr>
            <a:endParaRPr lang="en-US" altLang="en-US" sz="2000" dirty="0"/>
          </a:p>
          <a:p>
            <a:pPr marL="1257300" lvl="2" indent="-457200" eaLnBrk="1" hangingPunct="1">
              <a:defRPr/>
            </a:pPr>
            <a:r>
              <a:rPr lang="en-US" altLang="en-US" sz="2000" dirty="0" smtClean="0"/>
              <a:t>Hadoop services running in a single JVM</a:t>
            </a:r>
          </a:p>
          <a:p>
            <a:pPr marL="1257300" lvl="2" indent="-457200" eaLnBrk="1" hangingPunct="1">
              <a:defRPr/>
            </a:pPr>
            <a:endParaRPr lang="en-US" altLang="en-US" sz="2000" dirty="0"/>
          </a:p>
          <a:p>
            <a:pPr marL="1257300" lvl="2" indent="-457200" eaLnBrk="1" hangingPunct="1">
              <a:defRPr/>
            </a:pPr>
            <a:r>
              <a:rPr lang="en-US" altLang="en-US" sz="2000" dirty="0" smtClean="0"/>
              <a:t>Default mode</a:t>
            </a:r>
            <a:endParaRPr lang="en-US" altLang="en-US" sz="2800" dirty="0" smtClean="0"/>
          </a:p>
          <a:p>
            <a:pPr marL="857250" lvl="1" indent="-457200" eaLnBrk="1" hangingPunct="1">
              <a:buNone/>
              <a:defRPr/>
            </a:pPr>
            <a:endParaRPr lang="en-US" altLang="en-US" sz="2800" dirty="0"/>
          </a:p>
          <a:p>
            <a:pPr marL="1371600" lvl="3" indent="0" eaLnBrk="1" hangingPunct="1">
              <a:buNone/>
              <a:defRPr/>
            </a:pPr>
            <a:endParaRPr lang="en-US" altLang="en-US" sz="1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11</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7038109" cy="4987925"/>
          </a:xfrm>
        </p:spPr>
        <p:txBody>
          <a:bodyPr/>
          <a:lstStyle/>
          <a:p>
            <a:pPr marL="457200" indent="-457200" eaLnBrk="1" hangingPunct="1">
              <a:buNone/>
              <a:defRPr/>
            </a:pPr>
            <a:endParaRPr lang="en-US" altLang="en-US" sz="1600" dirty="0"/>
          </a:p>
          <a:p>
            <a:pPr marL="400050" lvl="1" indent="0" eaLnBrk="1" hangingPunct="1">
              <a:buNone/>
              <a:defRPr/>
            </a:pPr>
            <a:r>
              <a:rPr lang="en-US" altLang="en-US" sz="2800" dirty="0"/>
              <a:t>Hadoop </a:t>
            </a:r>
            <a:r>
              <a:rPr lang="en-US" altLang="en-US" sz="2800" dirty="0" smtClean="0"/>
              <a:t>Pseudo-Distributed Mode</a:t>
            </a:r>
            <a:endParaRPr lang="en-US" altLang="en-US" sz="2800" dirty="0"/>
          </a:p>
          <a:p>
            <a:pPr marL="1257300" lvl="2" indent="-457200" eaLnBrk="1" hangingPunct="1">
              <a:defRPr/>
            </a:pPr>
            <a:endParaRPr lang="en-US" altLang="en-US" sz="2000" dirty="0" smtClean="0"/>
          </a:p>
          <a:p>
            <a:pPr marL="1257300" lvl="2" indent="-457200" eaLnBrk="1" hangingPunct="1">
              <a:defRPr/>
            </a:pPr>
            <a:r>
              <a:rPr lang="en-US" altLang="en-US" sz="2000" dirty="0" smtClean="0"/>
              <a:t>All Hadoop daemons running on one machine</a:t>
            </a:r>
          </a:p>
          <a:p>
            <a:pPr marL="1257300" lvl="2" indent="-457200" eaLnBrk="1" hangingPunct="1">
              <a:defRPr/>
            </a:pPr>
            <a:endParaRPr lang="en-US" altLang="en-US" sz="2000" dirty="0"/>
          </a:p>
          <a:p>
            <a:pPr marL="1257300" lvl="2" indent="-457200" eaLnBrk="1" hangingPunct="1">
              <a:defRPr/>
            </a:pPr>
            <a:r>
              <a:rPr lang="en-US" altLang="en-US" sz="2000" dirty="0" smtClean="0"/>
              <a:t>Simulates a cluster on a very small scale (one Datanode)</a:t>
            </a:r>
          </a:p>
          <a:p>
            <a:pPr marL="1257300" lvl="2" indent="-457200" eaLnBrk="1" hangingPunct="1">
              <a:defRPr/>
            </a:pPr>
            <a:endParaRPr lang="en-US" altLang="en-US" sz="2000" dirty="0"/>
          </a:p>
          <a:p>
            <a:pPr marL="1257300" lvl="2" indent="-457200" eaLnBrk="1" hangingPunct="1">
              <a:defRPr/>
            </a:pPr>
            <a:r>
              <a:rPr lang="en-US" altLang="en-US" sz="2000" dirty="0" smtClean="0"/>
              <a:t>Namenode, Datanode, JobTracker, TaskTracker all running</a:t>
            </a:r>
          </a:p>
          <a:p>
            <a:pPr marL="1257300" lvl="2" indent="-457200" eaLnBrk="1" hangingPunct="1">
              <a:defRPr/>
            </a:pPr>
            <a:endParaRPr lang="en-US" altLang="en-US" sz="2000" dirty="0"/>
          </a:p>
          <a:p>
            <a:pPr marL="1257300" lvl="2" indent="-457200" eaLnBrk="1" hangingPunct="1">
              <a:defRPr/>
            </a:pPr>
            <a:r>
              <a:rPr lang="en-US" altLang="en-US" sz="2000" dirty="0" smtClean="0"/>
              <a:t>HDFS filesystem</a:t>
            </a:r>
          </a:p>
          <a:p>
            <a:pPr marL="1257300" lvl="2" indent="-457200" eaLnBrk="1" hangingPunct="1">
              <a:defRPr/>
            </a:pPr>
            <a:endParaRPr lang="en-US" altLang="en-US" sz="2000" dirty="0"/>
          </a:p>
          <a:p>
            <a:pPr marL="1257300" lvl="2" indent="-457200" eaLnBrk="1" hangingPunct="1">
              <a:defRPr/>
            </a:pPr>
            <a:r>
              <a:rPr lang="en-US" altLang="en-US" sz="2000" dirty="0" smtClean="0"/>
              <a:t>Quickstart VM </a:t>
            </a:r>
          </a:p>
          <a:p>
            <a:pPr marL="800100" lvl="2" indent="0" eaLnBrk="1" hangingPunct="1">
              <a:buNone/>
              <a:defRPr/>
            </a:pPr>
            <a:endParaRPr lang="en-US" altLang="en-US" sz="2000" dirty="0" smtClean="0"/>
          </a:p>
          <a:p>
            <a:pPr marL="800100" lvl="2" indent="0" eaLnBrk="1" hangingPunct="1">
              <a:buNone/>
              <a:defRPr/>
            </a:pPr>
            <a:endParaRPr lang="en-US" altLang="en-US" sz="2000" dirty="0"/>
          </a:p>
          <a:p>
            <a:pPr marL="1371600" lvl="3" indent="0" eaLnBrk="1" hangingPunct="1">
              <a:buNone/>
              <a:defRPr/>
            </a:pPr>
            <a:endParaRPr lang="en-US" altLang="en-US" sz="1000" dirty="0" smtClean="0"/>
          </a:p>
        </p:txBody>
      </p:sp>
    </p:spTree>
    <p:extLst>
      <p:ext uri="{BB962C8B-B14F-4D97-AF65-F5344CB8AC3E}">
        <p14:creationId xmlns:p14="http://schemas.microsoft.com/office/powerpoint/2010/main" val="2437035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12</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39100" cy="4987925"/>
          </a:xfrm>
        </p:spPr>
        <p:txBody>
          <a:bodyPr/>
          <a:lstStyle/>
          <a:p>
            <a:pPr marL="857250" lvl="1" indent="-457200" eaLnBrk="1" hangingPunct="1">
              <a:buFont typeface="Wingdings" pitchFamily="2" charset="2"/>
              <a:buNone/>
              <a:defRPr/>
            </a:pPr>
            <a:endParaRPr lang="en-US" altLang="en-US" dirty="0" smtClean="0"/>
          </a:p>
          <a:p>
            <a:pPr marL="400050" lvl="1" indent="0" eaLnBrk="1" hangingPunct="1">
              <a:buNone/>
              <a:defRPr/>
            </a:pPr>
            <a:r>
              <a:rPr lang="en-US" altLang="en-US" sz="2800" dirty="0"/>
              <a:t>Hadoop </a:t>
            </a:r>
            <a:r>
              <a:rPr lang="en-US" altLang="en-US" sz="2800" dirty="0" smtClean="0"/>
              <a:t>Fully Distributed Mode</a:t>
            </a:r>
          </a:p>
          <a:p>
            <a:pPr marL="1257300" lvl="2" indent="-457200" eaLnBrk="1" hangingPunct="1">
              <a:defRPr/>
            </a:pPr>
            <a:endParaRPr lang="en-US" altLang="en-US" sz="2000" dirty="0" smtClean="0"/>
          </a:p>
          <a:p>
            <a:pPr marL="1257300" lvl="2" indent="-457200" eaLnBrk="1" hangingPunct="1">
              <a:defRPr/>
            </a:pPr>
            <a:r>
              <a:rPr lang="en-US" altLang="en-US" sz="2000" dirty="0" smtClean="0"/>
              <a:t>Hadoop daemons run on a cluster of machines</a:t>
            </a:r>
          </a:p>
          <a:p>
            <a:pPr marL="1257300" lvl="2" indent="-457200" eaLnBrk="1" hangingPunct="1">
              <a:defRPr/>
            </a:pPr>
            <a:endParaRPr lang="en-US" altLang="en-US" sz="2000" dirty="0"/>
          </a:p>
          <a:p>
            <a:pPr marL="1257300" lvl="2" indent="-457200" eaLnBrk="1" hangingPunct="1">
              <a:defRPr/>
            </a:pPr>
            <a:r>
              <a:rPr lang="en-US" altLang="en-US" sz="2000" dirty="0" smtClean="0"/>
              <a:t>Admin allocates daemons to servers</a:t>
            </a:r>
          </a:p>
          <a:p>
            <a:pPr marL="1257300" lvl="2" indent="-457200" eaLnBrk="1" hangingPunct="1">
              <a:defRPr/>
            </a:pPr>
            <a:endParaRPr lang="en-US" altLang="en-US" sz="2000" dirty="0" smtClean="0"/>
          </a:p>
          <a:p>
            <a:pPr marL="1257300" lvl="2" indent="-457200" eaLnBrk="1" hangingPunct="1">
              <a:defRPr/>
            </a:pPr>
            <a:r>
              <a:rPr lang="en-US" altLang="en-US" sz="2000" dirty="0" smtClean="0"/>
              <a:t>Use HDFS filesystem</a:t>
            </a:r>
            <a:r>
              <a:rPr lang="en-US" altLang="en-US" sz="2000" dirty="0"/>
              <a:t> </a:t>
            </a:r>
            <a:r>
              <a:rPr lang="en-US" altLang="en-US" sz="2000" dirty="0" smtClean="0"/>
              <a:t>(others possible)</a:t>
            </a:r>
          </a:p>
          <a:p>
            <a:pPr marL="1257300" lvl="2" indent="-457200" eaLnBrk="1" hangingPunct="1">
              <a:defRPr/>
            </a:pPr>
            <a:endParaRPr lang="en-US" altLang="en-US" sz="2000" dirty="0" smtClean="0"/>
          </a:p>
          <a:p>
            <a:pPr marL="1257300" lvl="2" indent="-457200" eaLnBrk="1" hangingPunct="1">
              <a:defRPr/>
            </a:pPr>
            <a:r>
              <a:rPr lang="en-US" altLang="en-US" sz="2000" b="1" i="1" u="sng" dirty="0" smtClean="0">
                <a:solidFill>
                  <a:srgbClr val="0000CC"/>
                </a:solidFill>
              </a:rPr>
              <a:t>Data locality optimization</a:t>
            </a:r>
            <a:r>
              <a:rPr lang="en-US" altLang="en-US" sz="2000" dirty="0" smtClean="0">
                <a:solidFill>
                  <a:srgbClr val="0000CC"/>
                </a:solidFill>
              </a:rPr>
              <a:t> </a:t>
            </a:r>
            <a:r>
              <a:rPr lang="en-US" altLang="en-US" sz="2000" dirty="0" smtClean="0"/>
              <a:t>for optimal </a:t>
            </a:r>
            <a:r>
              <a:rPr lang="en-US" altLang="en-US" sz="2000" dirty="0" smtClean="0"/>
              <a:t>task scheduling</a:t>
            </a:r>
            <a:endParaRPr lang="en-US" altLang="en-US" sz="2000" dirty="0" smtClean="0"/>
          </a:p>
          <a:p>
            <a:pPr marL="857250" lvl="1" indent="-457200" eaLnBrk="1" hangingPunct="1">
              <a:defRPr/>
            </a:pPr>
            <a:endParaRPr lang="en-US" altLang="en-US" dirty="0" smtClean="0"/>
          </a:p>
        </p:txBody>
      </p:sp>
    </p:spTree>
    <p:extLst>
      <p:ext uri="{BB962C8B-B14F-4D97-AF65-F5344CB8AC3E}">
        <p14:creationId xmlns:p14="http://schemas.microsoft.com/office/powerpoint/2010/main" val="3056410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13</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1" y="1143000"/>
            <a:ext cx="7065817" cy="4987925"/>
          </a:xfrm>
        </p:spPr>
        <p:txBody>
          <a:bodyPr/>
          <a:lstStyle/>
          <a:p>
            <a:pPr marL="457200" indent="-457200" eaLnBrk="1" hangingPunct="1">
              <a:buFont typeface="Wingdings" pitchFamily="2" charset="2"/>
              <a:buNone/>
              <a:defRPr/>
            </a:pPr>
            <a:endParaRPr lang="en-US" altLang="en-US" sz="2000" dirty="0" smtClean="0"/>
          </a:p>
          <a:p>
            <a:pPr marL="400050" lvl="1" indent="0" eaLnBrk="1" hangingPunct="1">
              <a:buNone/>
              <a:defRPr/>
            </a:pPr>
            <a:r>
              <a:rPr lang="en-US" altLang="en-US" sz="2800" dirty="0" smtClean="0"/>
              <a:t>Data Locality Optimization</a:t>
            </a:r>
            <a:endParaRPr lang="en-US" altLang="en-US" sz="1800" dirty="0" smtClean="0"/>
          </a:p>
          <a:p>
            <a:pPr marL="1257300" lvl="2" indent="-457200" eaLnBrk="1" hangingPunct="1">
              <a:defRPr/>
            </a:pPr>
            <a:endParaRPr lang="en-US" altLang="en-US" dirty="0" smtClean="0"/>
          </a:p>
          <a:p>
            <a:pPr marL="1257300" lvl="2" indent="-457200" eaLnBrk="1" hangingPunct="1">
              <a:defRPr/>
            </a:pPr>
            <a:r>
              <a:rPr lang="en-US" altLang="en-US" sz="2000" dirty="0" smtClean="0"/>
              <a:t>Hadoop </a:t>
            </a:r>
            <a:r>
              <a:rPr lang="en-US" altLang="en-US" sz="2000" dirty="0" smtClean="0"/>
              <a:t>tries to run the map task on a node where the input data resides in HDFS</a:t>
            </a:r>
          </a:p>
          <a:p>
            <a:pPr marL="1238250" lvl="2" indent="-381000" eaLnBrk="1" hangingPunct="1">
              <a:defRPr/>
            </a:pPr>
            <a:endParaRPr lang="en-US" altLang="en-US" sz="2000" dirty="0" smtClean="0"/>
          </a:p>
          <a:p>
            <a:pPr marL="1238250" lvl="2" indent="-381000" eaLnBrk="1" hangingPunct="1">
              <a:defRPr/>
            </a:pPr>
            <a:r>
              <a:rPr lang="en-US" altLang="en-US" sz="2000" dirty="0"/>
              <a:t>M</a:t>
            </a:r>
            <a:r>
              <a:rPr lang="en-US" altLang="en-US" sz="2000" dirty="0" smtClean="0"/>
              <a:t>inimize the amount of copying over the network</a:t>
            </a:r>
          </a:p>
          <a:p>
            <a:pPr marL="1238250" lvl="2" indent="-381000" eaLnBrk="1" hangingPunct="1">
              <a:defRPr/>
            </a:pPr>
            <a:endParaRPr lang="en-US" altLang="en-US" sz="2000" dirty="0" smtClean="0"/>
          </a:p>
          <a:p>
            <a:pPr marL="1238250" lvl="2" indent="-381000" eaLnBrk="1" hangingPunct="1">
              <a:defRPr/>
            </a:pPr>
            <a:r>
              <a:rPr lang="en-US" altLang="en-US" sz="2000" dirty="0" smtClean="0"/>
              <a:t>Network bandwidth is precious</a:t>
            </a:r>
          </a:p>
          <a:p>
            <a:pPr marL="1238250" lvl="2" indent="-381000" eaLnBrk="1" hangingPunct="1">
              <a:defRPr/>
            </a:pPr>
            <a:endParaRPr lang="en-US" altLang="en-US" sz="2000" dirty="0"/>
          </a:p>
          <a:p>
            <a:pPr marL="1238250" lvl="2" indent="-381000" eaLnBrk="1" hangingPunct="1">
              <a:defRPr/>
            </a:pPr>
            <a:r>
              <a:rPr lang="en-US" altLang="en-US" sz="2000" dirty="0" smtClean="0"/>
              <a:t>Bring the computation to the data</a:t>
            </a:r>
          </a:p>
          <a:p>
            <a:pPr marL="1238250" lvl="2" indent="-381000" eaLnBrk="1" hangingPunct="1">
              <a:defRPr/>
            </a:pPr>
            <a:endParaRPr lang="en-US" altLang="en-US" sz="2000" dirty="0" smtClean="0"/>
          </a:p>
          <a:p>
            <a:pPr marL="1238250" lvl="2" indent="-381000" eaLnBrk="1" hangingPunct="1">
              <a:defRPr/>
            </a:pPr>
            <a:endParaRPr lang="en-US" altLang="en-US" sz="2000" dirty="0" smtClean="0"/>
          </a:p>
        </p:txBody>
      </p:sp>
    </p:spTree>
    <p:extLst>
      <p:ext uri="{BB962C8B-B14F-4D97-AF65-F5344CB8AC3E}">
        <p14:creationId xmlns:p14="http://schemas.microsoft.com/office/powerpoint/2010/main" val="1508467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14</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400050" lvl="1" indent="0" eaLnBrk="1" hangingPunct="1">
              <a:buNone/>
              <a:defRPr/>
            </a:pPr>
            <a:endParaRPr lang="en-US" altLang="en-US" sz="2800" dirty="0" smtClean="0"/>
          </a:p>
          <a:p>
            <a:pPr marL="400050" lvl="1" indent="0" eaLnBrk="1" hangingPunct="1">
              <a:buNone/>
              <a:defRPr/>
            </a:pPr>
            <a:r>
              <a:rPr lang="en-US" altLang="en-US" sz="2800" dirty="0"/>
              <a:t>Two types of data locality optimization</a:t>
            </a:r>
            <a:endParaRPr lang="en-US" altLang="en-US" sz="1800" dirty="0"/>
          </a:p>
          <a:p>
            <a:pPr marL="1257300" lvl="2" indent="-457200" eaLnBrk="1" hangingPunct="1">
              <a:defRPr/>
            </a:pPr>
            <a:endParaRPr lang="en-US" altLang="en-US" dirty="0" smtClean="0"/>
          </a:p>
          <a:p>
            <a:pPr marL="1238250" lvl="2" indent="-381000" eaLnBrk="1" hangingPunct="1">
              <a:defRPr/>
            </a:pPr>
            <a:r>
              <a:rPr lang="en-US" altLang="en-US" sz="2400" dirty="0" smtClean="0"/>
              <a:t>Data-local</a:t>
            </a:r>
          </a:p>
          <a:p>
            <a:pPr marL="1695450" lvl="3" indent="-381000" eaLnBrk="1" hangingPunct="1">
              <a:defRPr/>
            </a:pPr>
            <a:endParaRPr lang="en-US" altLang="en-US" dirty="0" smtClean="0"/>
          </a:p>
          <a:p>
            <a:pPr marL="1238250" lvl="2" indent="-381000" eaLnBrk="1" hangingPunct="1">
              <a:defRPr/>
            </a:pPr>
            <a:r>
              <a:rPr lang="en-US" altLang="en-US" sz="2400" dirty="0" smtClean="0"/>
              <a:t>Rack-local</a:t>
            </a:r>
          </a:p>
          <a:p>
            <a:pPr marL="1695450" lvl="3" indent="-381000" eaLnBrk="1" hangingPunct="1">
              <a:defRPr/>
            </a:pPr>
            <a:endParaRPr lang="en-US" altLang="en-US" dirty="0"/>
          </a:p>
          <a:p>
            <a:pPr marL="2171700" lvl="4" indent="-342900" eaLnBrk="1" hangingPunct="1">
              <a:defRPr/>
            </a:pPr>
            <a:endParaRPr lang="en-US" altLang="en-US" sz="1100" dirty="0" smtClean="0"/>
          </a:p>
        </p:txBody>
      </p:sp>
    </p:spTree>
    <p:extLst>
      <p:ext uri="{BB962C8B-B14F-4D97-AF65-F5344CB8AC3E}">
        <p14:creationId xmlns:p14="http://schemas.microsoft.com/office/powerpoint/2010/main" val="2821574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15</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800100" lvl="2" indent="0" eaLnBrk="1" hangingPunct="1">
              <a:buNone/>
              <a:defRPr/>
            </a:pPr>
            <a:endParaRPr lang="en-US" altLang="en-US" dirty="0" smtClean="0"/>
          </a:p>
          <a:p>
            <a:pPr marL="838200" lvl="1" indent="-381000" eaLnBrk="1" hangingPunct="1">
              <a:defRPr/>
            </a:pPr>
            <a:r>
              <a:rPr lang="en-US" altLang="en-US" sz="2200" dirty="0" smtClean="0"/>
              <a:t>Data-local</a:t>
            </a:r>
          </a:p>
          <a:p>
            <a:pPr marL="838200" lvl="1" indent="-381000" eaLnBrk="1" hangingPunct="1">
              <a:defRPr/>
            </a:pPr>
            <a:endParaRPr lang="en-US" altLang="en-US" sz="1200" dirty="0" smtClean="0"/>
          </a:p>
          <a:p>
            <a:pPr marL="1238250" lvl="2" indent="-381000" eaLnBrk="1" hangingPunct="1">
              <a:defRPr/>
            </a:pPr>
            <a:r>
              <a:rPr lang="en-US" altLang="en-US" dirty="0" smtClean="0"/>
              <a:t>Bring computation to the data</a:t>
            </a:r>
          </a:p>
          <a:p>
            <a:pPr marL="838200" lvl="1" indent="-381000" eaLnBrk="1" hangingPunct="1">
              <a:defRPr/>
            </a:pPr>
            <a:endParaRPr lang="en-US" altLang="en-US" sz="1200" dirty="0"/>
          </a:p>
          <a:p>
            <a:pPr marL="1238250" lvl="2" indent="-381000" eaLnBrk="1" hangingPunct="1">
              <a:defRPr/>
            </a:pPr>
            <a:r>
              <a:rPr lang="en-US" altLang="en-US" dirty="0" smtClean="0"/>
              <a:t>Schedule mapper task to run in same server that contains the data block to be processed</a:t>
            </a:r>
          </a:p>
          <a:p>
            <a:pPr marL="838200" lvl="1" indent="-381000" eaLnBrk="1" hangingPunct="1">
              <a:defRPr/>
            </a:pPr>
            <a:endParaRPr lang="en-US" altLang="en-US" sz="1200" dirty="0"/>
          </a:p>
          <a:p>
            <a:pPr marL="1238250" lvl="2" indent="-381000" eaLnBrk="1" hangingPunct="1">
              <a:defRPr/>
            </a:pPr>
            <a:r>
              <a:rPr lang="en-US" altLang="en-US" dirty="0" smtClean="0"/>
              <a:t>Each server runs a TaskTracker daemon which manages slot utilization</a:t>
            </a:r>
          </a:p>
          <a:p>
            <a:pPr marL="1695450" lvl="3" indent="-381000" eaLnBrk="1" hangingPunct="1">
              <a:defRPr/>
            </a:pPr>
            <a:r>
              <a:rPr lang="en-US" altLang="en-US" dirty="0" smtClean="0"/>
              <a:t>Map slots</a:t>
            </a:r>
          </a:p>
          <a:p>
            <a:pPr marL="1695450" lvl="3" indent="-381000" eaLnBrk="1" hangingPunct="1">
              <a:defRPr/>
            </a:pPr>
            <a:r>
              <a:rPr lang="en-US" altLang="en-US" dirty="0" smtClean="0"/>
              <a:t>Reduce slots</a:t>
            </a:r>
          </a:p>
          <a:p>
            <a:pPr marL="838200" lvl="1" indent="-381000" eaLnBrk="1" hangingPunct="1">
              <a:defRPr/>
            </a:pPr>
            <a:endParaRPr lang="en-US" altLang="en-US" sz="1200" dirty="0"/>
          </a:p>
          <a:p>
            <a:pPr marL="1238250" lvl="2" indent="-381000" eaLnBrk="1" hangingPunct="1">
              <a:defRPr/>
            </a:pPr>
            <a:r>
              <a:rPr lang="en-US" altLang="en-US" dirty="0" smtClean="0"/>
              <a:t>In MapReduce 1, </a:t>
            </a:r>
            <a:r>
              <a:rPr lang="en-US" altLang="en-US" dirty="0" smtClean="0"/>
              <a:t>Map </a:t>
            </a:r>
            <a:r>
              <a:rPr lang="en-US" altLang="en-US" dirty="0" smtClean="0"/>
              <a:t>tasks run in map </a:t>
            </a:r>
            <a:r>
              <a:rPr lang="en-US" altLang="en-US" dirty="0" smtClean="0"/>
              <a:t>slots and Reduce tasks run in reduce slots</a:t>
            </a:r>
            <a:endParaRPr lang="en-US" altLang="en-US" dirty="0" smtClean="0"/>
          </a:p>
          <a:p>
            <a:pPr marL="457200" lvl="1" indent="0" eaLnBrk="1" hangingPunct="1">
              <a:buNone/>
              <a:defRPr/>
            </a:pPr>
            <a:endParaRPr lang="en-US" altLang="en-US" sz="1200" dirty="0"/>
          </a:p>
        </p:txBody>
      </p:sp>
    </p:spTree>
    <p:extLst>
      <p:ext uri="{BB962C8B-B14F-4D97-AF65-F5344CB8AC3E}">
        <p14:creationId xmlns:p14="http://schemas.microsoft.com/office/powerpoint/2010/main" val="363986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16</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1" y="1143000"/>
            <a:ext cx="8021782" cy="4987925"/>
          </a:xfrm>
        </p:spPr>
        <p:txBody>
          <a:bodyPr/>
          <a:lstStyle/>
          <a:p>
            <a:pPr marL="857250" lvl="1" indent="-457200" algn="ctr" eaLnBrk="1" hangingPunct="1">
              <a:defRPr/>
            </a:pPr>
            <a:endParaRPr lang="en-US" altLang="en-US" i="1" dirty="0" smtClean="0"/>
          </a:p>
          <a:p>
            <a:pPr marL="857250" lvl="1" indent="-457200" algn="ctr" eaLnBrk="1" hangingPunct="1">
              <a:defRPr/>
            </a:pPr>
            <a:endParaRPr lang="en-US" altLang="en-US" i="1" dirty="0" smtClean="0"/>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What if data-local scheduling is not possible?</a:t>
            </a:r>
          </a:p>
          <a:p>
            <a:pPr lvl="1" algn="ctr" eaLnBrk="1" hangingPunct="1">
              <a:defRPr/>
            </a:pPr>
            <a:endParaRPr lang="en-US" altLang="en-US" sz="2400" dirty="0" smtClean="0">
              <a:latin typeface="Andalus" panose="02020603050405020304" pitchFamily="18" charset="-78"/>
              <a:cs typeface="Andalus" panose="02020603050405020304" pitchFamily="18" charset="-78"/>
            </a:endParaRPr>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What if </a:t>
            </a:r>
            <a:r>
              <a:rPr lang="en-US" altLang="en-US" sz="2400" dirty="0">
                <a:latin typeface="Andalus" panose="02020603050405020304" pitchFamily="18" charset="-78"/>
                <a:cs typeface="Andalus" panose="02020603050405020304" pitchFamily="18" charset="-78"/>
              </a:rPr>
              <a:t>all three nodes hosting the HDFS block replicas are saturated with </a:t>
            </a:r>
            <a:r>
              <a:rPr lang="en-US" altLang="en-US" sz="2400" dirty="0" smtClean="0">
                <a:latin typeface="Andalus" panose="02020603050405020304" pitchFamily="18" charset="-78"/>
                <a:cs typeface="Andalus" panose="02020603050405020304" pitchFamily="18" charset="-78"/>
              </a:rPr>
              <a:t>work</a:t>
            </a:r>
            <a:r>
              <a:rPr lang="en-US" altLang="en-US" sz="2400" dirty="0" smtClean="0">
                <a:latin typeface="Andalus" panose="02020603050405020304" pitchFamily="18" charset="-78"/>
                <a:cs typeface="Andalus" panose="02020603050405020304" pitchFamily="18" charset="-78"/>
              </a:rPr>
              <a:t>?</a:t>
            </a:r>
            <a:endParaRPr lang="en-US" altLang="en-US" sz="2400" dirty="0" smtClean="0">
              <a:latin typeface="Andalus" panose="02020603050405020304" pitchFamily="18" charset="-78"/>
              <a:cs typeface="Andalus" panose="02020603050405020304" pitchFamily="18" charset="-78"/>
            </a:endParaRPr>
          </a:p>
          <a:p>
            <a:pPr lvl="1" algn="ctr" eaLnBrk="1" hangingPunct="1">
              <a:defRPr/>
            </a:pPr>
            <a:endParaRPr lang="en-US" altLang="en-US" sz="2400" dirty="0">
              <a:latin typeface="Andalus" panose="02020603050405020304" pitchFamily="18" charset="-78"/>
              <a:cs typeface="Andalus" panose="02020603050405020304" pitchFamily="18" charset="-78"/>
            </a:endParaRPr>
          </a:p>
          <a:p>
            <a:pPr marL="514350" lvl="1" indent="0" algn="ctr" eaLnBrk="1" hangingPunct="1">
              <a:buNone/>
              <a:defRPr/>
            </a:pPr>
            <a:r>
              <a:rPr lang="en-US" altLang="en-US" sz="2400" dirty="0">
                <a:latin typeface="Andalus" panose="02020603050405020304" pitchFamily="18" charset="-78"/>
                <a:cs typeface="Andalus" panose="02020603050405020304" pitchFamily="18" charset="-78"/>
              </a:rPr>
              <a:t>I</a:t>
            </a:r>
            <a:r>
              <a:rPr lang="en-US" altLang="en-US" sz="2400" dirty="0" smtClean="0">
                <a:latin typeface="Andalus" panose="02020603050405020304" pitchFamily="18" charset="-78"/>
                <a:cs typeface="Andalus" panose="02020603050405020304" pitchFamily="18" charset="-78"/>
              </a:rPr>
              <a:t>f no map slots are free, where should the </a:t>
            </a:r>
            <a:r>
              <a:rPr lang="en-US" altLang="en-US" sz="2400" dirty="0">
                <a:latin typeface="Andalus" panose="02020603050405020304" pitchFamily="18" charset="-78"/>
                <a:cs typeface="Andalus" panose="02020603050405020304" pitchFamily="18" charset="-78"/>
              </a:rPr>
              <a:t>job scheduler </a:t>
            </a:r>
            <a:r>
              <a:rPr lang="en-US" altLang="en-US" sz="2400" dirty="0" smtClean="0">
                <a:latin typeface="Andalus" panose="02020603050405020304" pitchFamily="18" charset="-78"/>
                <a:cs typeface="Andalus" panose="02020603050405020304" pitchFamily="18" charset="-78"/>
              </a:rPr>
              <a:t>schedule the work to run?</a:t>
            </a:r>
          </a:p>
          <a:p>
            <a:pPr lvl="2" algn="ctr" eaLnBrk="1" hangingPunct="1">
              <a:defRPr/>
            </a:pPr>
            <a:endParaRPr lang="en-US" altLang="en-US" sz="2000" dirty="0" smtClean="0"/>
          </a:p>
          <a:p>
            <a:pPr marL="914400" lvl="2" indent="0" algn="ctr" eaLnBrk="1" hangingPunct="1">
              <a:buNone/>
              <a:defRPr/>
            </a:pPr>
            <a:endParaRPr lang="en-US" altLang="en-US" sz="2000" dirty="0" smtClean="0"/>
          </a:p>
          <a:p>
            <a:pPr marL="1238250" lvl="2" indent="-381000" algn="ctr" eaLnBrk="1" hangingPunct="1">
              <a:defRPr/>
            </a:pPr>
            <a:endParaRPr lang="en-US" altLang="en-US" sz="1400" dirty="0" smtClean="0"/>
          </a:p>
          <a:p>
            <a:pPr marL="1714500" lvl="3" indent="-342900" algn="ctr" eaLnBrk="1" hangingPunct="1">
              <a:defRPr/>
            </a:pPr>
            <a:endParaRPr lang="en-US" altLang="en-US" sz="1000" dirty="0" smtClean="0"/>
          </a:p>
        </p:txBody>
      </p:sp>
    </p:spTree>
    <p:extLst>
      <p:ext uri="{BB962C8B-B14F-4D97-AF65-F5344CB8AC3E}">
        <p14:creationId xmlns:p14="http://schemas.microsoft.com/office/powerpoint/2010/main" val="378736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17</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1" y="1143000"/>
            <a:ext cx="8021782" cy="4987925"/>
          </a:xfrm>
        </p:spPr>
        <p:txBody>
          <a:bodyPr/>
          <a:lstStyle/>
          <a:p>
            <a:pPr marL="857250" lvl="1" indent="-457200" algn="ctr" eaLnBrk="1" hangingPunct="1">
              <a:defRPr/>
            </a:pPr>
            <a:endParaRPr lang="en-US" altLang="en-US" i="1" dirty="0" smtClean="0"/>
          </a:p>
          <a:p>
            <a:pPr marL="857250" lvl="1" indent="-457200" algn="ctr" eaLnBrk="1" hangingPunct="1">
              <a:defRPr/>
            </a:pPr>
            <a:endParaRPr lang="en-US" altLang="en-US" i="1" dirty="0" smtClean="0"/>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What if data-local scheduling is not possible?</a:t>
            </a:r>
          </a:p>
          <a:p>
            <a:pPr lvl="1" algn="ctr" eaLnBrk="1" hangingPunct="1">
              <a:defRPr/>
            </a:pPr>
            <a:endParaRPr lang="en-US" altLang="en-US" sz="2400" dirty="0" smtClean="0">
              <a:latin typeface="Andalus" panose="02020603050405020304" pitchFamily="18" charset="-78"/>
              <a:cs typeface="Andalus" panose="02020603050405020304" pitchFamily="18" charset="-78"/>
            </a:endParaRPr>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What if </a:t>
            </a:r>
            <a:r>
              <a:rPr lang="en-US" altLang="en-US" sz="2400" dirty="0">
                <a:latin typeface="Andalus" panose="02020603050405020304" pitchFamily="18" charset="-78"/>
                <a:cs typeface="Andalus" panose="02020603050405020304" pitchFamily="18" charset="-78"/>
              </a:rPr>
              <a:t>all three nodes hosting the HDFS block replicas are saturated with </a:t>
            </a:r>
            <a:r>
              <a:rPr lang="en-US" altLang="en-US" sz="2400" dirty="0" smtClean="0">
                <a:latin typeface="Andalus" panose="02020603050405020304" pitchFamily="18" charset="-78"/>
                <a:cs typeface="Andalus" panose="02020603050405020304" pitchFamily="18" charset="-78"/>
              </a:rPr>
              <a:t>work</a:t>
            </a:r>
            <a:r>
              <a:rPr lang="en-US" altLang="en-US" sz="2400" dirty="0" smtClean="0">
                <a:latin typeface="Andalus" panose="02020603050405020304" pitchFamily="18" charset="-78"/>
                <a:cs typeface="Andalus" panose="02020603050405020304" pitchFamily="18" charset="-78"/>
              </a:rPr>
              <a:t>?</a:t>
            </a:r>
            <a:endParaRPr lang="en-US" altLang="en-US" sz="2400" dirty="0" smtClean="0">
              <a:latin typeface="Andalus" panose="02020603050405020304" pitchFamily="18" charset="-78"/>
              <a:cs typeface="Andalus" panose="02020603050405020304" pitchFamily="18" charset="-78"/>
            </a:endParaRPr>
          </a:p>
          <a:p>
            <a:pPr lvl="1" algn="ctr" eaLnBrk="1" hangingPunct="1">
              <a:defRPr/>
            </a:pPr>
            <a:endParaRPr lang="en-US" altLang="en-US" sz="2400" dirty="0">
              <a:latin typeface="Andalus" panose="02020603050405020304" pitchFamily="18" charset="-78"/>
              <a:cs typeface="Andalus" panose="02020603050405020304" pitchFamily="18" charset="-78"/>
            </a:endParaRPr>
          </a:p>
          <a:p>
            <a:pPr marL="514350" lvl="1" indent="0" algn="ctr" eaLnBrk="1" hangingPunct="1">
              <a:buNone/>
              <a:defRPr/>
            </a:pPr>
            <a:r>
              <a:rPr lang="en-US" altLang="en-US" sz="2400" dirty="0">
                <a:latin typeface="Andalus" panose="02020603050405020304" pitchFamily="18" charset="-78"/>
                <a:cs typeface="Andalus" panose="02020603050405020304" pitchFamily="18" charset="-78"/>
              </a:rPr>
              <a:t>I</a:t>
            </a:r>
            <a:r>
              <a:rPr lang="en-US" altLang="en-US" sz="2400" dirty="0" smtClean="0">
                <a:latin typeface="Andalus" panose="02020603050405020304" pitchFamily="18" charset="-78"/>
                <a:cs typeface="Andalus" panose="02020603050405020304" pitchFamily="18" charset="-78"/>
              </a:rPr>
              <a:t>f no map slots are free, where should the </a:t>
            </a:r>
            <a:r>
              <a:rPr lang="en-US" altLang="en-US" sz="2400" dirty="0">
                <a:latin typeface="Andalus" panose="02020603050405020304" pitchFamily="18" charset="-78"/>
                <a:cs typeface="Andalus" panose="02020603050405020304" pitchFamily="18" charset="-78"/>
              </a:rPr>
              <a:t>job scheduler </a:t>
            </a:r>
            <a:r>
              <a:rPr lang="en-US" altLang="en-US" sz="2400" dirty="0" smtClean="0">
                <a:latin typeface="Andalus" panose="02020603050405020304" pitchFamily="18" charset="-78"/>
                <a:cs typeface="Andalus" panose="02020603050405020304" pitchFamily="18" charset="-78"/>
              </a:rPr>
              <a:t>schedule the work to run?</a:t>
            </a:r>
          </a:p>
          <a:p>
            <a:pPr lvl="2" algn="ctr" eaLnBrk="1" hangingPunct="1">
              <a:defRPr/>
            </a:pPr>
            <a:endParaRPr lang="en-US" altLang="en-US" sz="2000" dirty="0" smtClean="0"/>
          </a:p>
          <a:p>
            <a:pPr marL="114300" indent="0" algn="ctr" eaLnBrk="1" hangingPunct="1">
              <a:buNone/>
              <a:defRPr/>
            </a:pPr>
            <a:r>
              <a:rPr lang="en-US" altLang="en-US" sz="2600" dirty="0"/>
              <a:t>Answer: </a:t>
            </a:r>
            <a:r>
              <a:rPr lang="en-US" altLang="en-US" sz="2600" dirty="0">
                <a:solidFill>
                  <a:srgbClr val="0000CC"/>
                </a:solidFill>
              </a:rPr>
              <a:t>Rack-local Scheduling</a:t>
            </a:r>
          </a:p>
          <a:p>
            <a:pPr marL="914400" lvl="2" indent="0" algn="ctr" eaLnBrk="1" hangingPunct="1">
              <a:buNone/>
              <a:defRPr/>
            </a:pPr>
            <a:endParaRPr lang="en-US" altLang="en-US" sz="2000" dirty="0" smtClean="0"/>
          </a:p>
          <a:p>
            <a:pPr marL="1238250" lvl="2" indent="-381000" algn="ctr" eaLnBrk="1" hangingPunct="1">
              <a:defRPr/>
            </a:pPr>
            <a:endParaRPr lang="en-US" altLang="en-US" sz="1400" dirty="0" smtClean="0"/>
          </a:p>
          <a:p>
            <a:pPr marL="1714500" lvl="3" indent="-342900" algn="ctr" eaLnBrk="1" hangingPunct="1">
              <a:defRPr/>
            </a:pPr>
            <a:endParaRPr lang="en-US" altLang="en-US" sz="1000" dirty="0" smtClean="0"/>
          </a:p>
        </p:txBody>
      </p:sp>
    </p:spTree>
    <p:extLst>
      <p:ext uri="{BB962C8B-B14F-4D97-AF65-F5344CB8AC3E}">
        <p14:creationId xmlns:p14="http://schemas.microsoft.com/office/powerpoint/2010/main" val="4190834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18</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39100" cy="4987925"/>
          </a:xfrm>
        </p:spPr>
        <p:txBody>
          <a:bodyPr/>
          <a:lstStyle/>
          <a:p>
            <a:pPr marL="1257300" lvl="2" indent="-457200" eaLnBrk="1" hangingPunct="1">
              <a:defRPr/>
            </a:pPr>
            <a:endParaRPr lang="en-US" altLang="en-US" dirty="0" smtClean="0"/>
          </a:p>
          <a:p>
            <a:pPr lvl="1" eaLnBrk="1" hangingPunct="1">
              <a:defRPr/>
            </a:pPr>
            <a:r>
              <a:rPr lang="en-US" altLang="en-US" sz="2200" dirty="0" smtClean="0"/>
              <a:t>Rack-local Scheduling</a:t>
            </a:r>
            <a:endParaRPr lang="en-US" altLang="en-US" sz="2200" dirty="0" smtClean="0"/>
          </a:p>
          <a:p>
            <a:pPr marL="1238250" lvl="2" indent="-381000" eaLnBrk="1" hangingPunct="1">
              <a:defRPr/>
            </a:pPr>
            <a:r>
              <a:rPr lang="en-US" altLang="en-US" sz="2000" dirty="0"/>
              <a:t>M</a:t>
            </a:r>
            <a:r>
              <a:rPr lang="en-US" altLang="en-US" sz="2000" dirty="0" smtClean="0"/>
              <a:t>apper task runs </a:t>
            </a:r>
            <a:r>
              <a:rPr lang="en-US" altLang="en-US" sz="2000" dirty="0"/>
              <a:t>in </a:t>
            </a:r>
            <a:r>
              <a:rPr lang="en-US" altLang="en-US" sz="2000" dirty="0" smtClean="0"/>
              <a:t>same rack as desired block replica</a:t>
            </a:r>
          </a:p>
          <a:p>
            <a:pPr marL="1238250" lvl="2" indent="-381000" eaLnBrk="1" hangingPunct="1">
              <a:defRPr/>
            </a:pPr>
            <a:endParaRPr lang="en-US" altLang="en-US" sz="2000" dirty="0" smtClean="0"/>
          </a:p>
          <a:p>
            <a:pPr marL="1238250" lvl="2" indent="-381000" eaLnBrk="1" hangingPunct="1">
              <a:defRPr/>
            </a:pPr>
            <a:r>
              <a:rPr lang="en-US" altLang="en-US" sz="2000" dirty="0" smtClean="0"/>
              <a:t>One or more nodes in the rack contain </a:t>
            </a:r>
            <a:r>
              <a:rPr lang="en-US" altLang="en-US" sz="2000" dirty="0"/>
              <a:t>the desired block </a:t>
            </a:r>
            <a:r>
              <a:rPr lang="en-US" altLang="en-US" sz="2000" dirty="0" smtClean="0"/>
              <a:t>replica</a:t>
            </a:r>
          </a:p>
          <a:p>
            <a:pPr marL="1238250" lvl="2" indent="-381000" eaLnBrk="1" hangingPunct="1">
              <a:defRPr/>
            </a:pPr>
            <a:endParaRPr lang="en-US" altLang="en-US" sz="1600" dirty="0" smtClean="0"/>
          </a:p>
          <a:p>
            <a:pPr marL="1238250" lvl="2" indent="-381000" eaLnBrk="1" hangingPunct="1">
              <a:defRPr/>
            </a:pPr>
            <a:r>
              <a:rPr lang="en-US" altLang="en-US" sz="2000" dirty="0" smtClean="0"/>
              <a:t>Block replica </a:t>
            </a:r>
            <a:r>
              <a:rPr lang="en-US" altLang="en-US" sz="2000" dirty="0"/>
              <a:t>must be </a:t>
            </a:r>
            <a:r>
              <a:rPr lang="en-US" altLang="en-US" sz="2000" dirty="0" smtClean="0"/>
              <a:t>copied</a:t>
            </a:r>
            <a:r>
              <a:rPr lang="en-US" altLang="en-US" sz="2000" dirty="0"/>
              <a:t> </a:t>
            </a:r>
            <a:r>
              <a:rPr lang="en-US" altLang="en-US" sz="2000" dirty="0" smtClean="0"/>
              <a:t>to the node where the mapper is scheduled to run</a:t>
            </a:r>
          </a:p>
          <a:p>
            <a:pPr marL="1695450" lvl="3" indent="-381000" eaLnBrk="1" hangingPunct="1">
              <a:defRPr/>
            </a:pPr>
            <a:r>
              <a:rPr lang="en-US" altLang="en-US" sz="2000" dirty="0" smtClean="0"/>
              <a:t>Intra-rack transfer</a:t>
            </a:r>
          </a:p>
          <a:p>
            <a:pPr marL="1695450" lvl="3" indent="-381000" eaLnBrk="1" hangingPunct="1">
              <a:defRPr/>
            </a:pPr>
            <a:r>
              <a:rPr lang="en-US" altLang="en-US" sz="2000" dirty="0" smtClean="0"/>
              <a:t>Less costly than inter-rack transfer</a:t>
            </a:r>
          </a:p>
          <a:p>
            <a:pPr marL="1238250" lvl="2" indent="-381000" eaLnBrk="1" hangingPunct="1">
              <a:defRPr/>
            </a:pPr>
            <a:endParaRPr lang="en-US" altLang="en-US" dirty="0"/>
          </a:p>
        </p:txBody>
      </p:sp>
    </p:spTree>
    <p:extLst>
      <p:ext uri="{BB962C8B-B14F-4D97-AF65-F5344CB8AC3E}">
        <p14:creationId xmlns:p14="http://schemas.microsoft.com/office/powerpoint/2010/main" val="892840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19</a:t>
            </a:fld>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0" indent="0" algn="ctr" eaLnBrk="1" hangingPunct="1">
              <a:buNone/>
              <a:defRPr/>
            </a:pPr>
            <a:endParaRPr lang="en-US" altLang="en-US" dirty="0" smtClean="0"/>
          </a:p>
          <a:p>
            <a:pPr marL="0" indent="0" algn="ctr" eaLnBrk="1" hangingPunct="1">
              <a:buNone/>
              <a:defRPr/>
            </a:pPr>
            <a:endParaRPr lang="en-US" altLang="en-US" dirty="0"/>
          </a:p>
          <a:p>
            <a:pPr marL="0" indent="0" algn="ctr" eaLnBrk="1" hangingPunct="1">
              <a:buNone/>
              <a:defRPr/>
            </a:pPr>
            <a:r>
              <a:rPr lang="en-US" altLang="en-US" sz="2800" dirty="0" smtClean="0"/>
              <a:t>What if a </a:t>
            </a:r>
            <a:r>
              <a:rPr lang="en-US" altLang="en-US" sz="2800" b="1" dirty="0" smtClean="0"/>
              <a:t>data-local</a:t>
            </a:r>
            <a:r>
              <a:rPr lang="en-US" altLang="en-US" sz="2800" dirty="0" smtClean="0"/>
              <a:t> or </a:t>
            </a:r>
            <a:r>
              <a:rPr lang="en-US" altLang="en-US" sz="2800" b="1" dirty="0" smtClean="0"/>
              <a:t>rack-local</a:t>
            </a:r>
            <a:r>
              <a:rPr lang="en-US" altLang="en-US" sz="2800" dirty="0" smtClean="0"/>
              <a:t> placement options are not available?</a:t>
            </a:r>
            <a:endParaRPr lang="en-US" altLang="en-US" dirty="0" smtClean="0"/>
          </a:p>
          <a:p>
            <a:pPr marL="1257300" lvl="2" indent="-457200" eaLnBrk="1" hangingPunct="1">
              <a:defRPr/>
            </a:pPr>
            <a:endParaRPr lang="en-US" altLang="en-US" dirty="0" smtClean="0"/>
          </a:p>
          <a:p>
            <a:pPr marL="1714500" lvl="3" indent="-342900" eaLnBrk="1" hangingPunct="1">
              <a:defRPr/>
            </a:pPr>
            <a:endParaRPr lang="en-US" altLang="en-US" sz="1000" dirty="0" smtClean="0"/>
          </a:p>
          <a:p>
            <a:pPr marL="1714500" lvl="3" indent="-342900" eaLnBrk="1" hangingPunct="1">
              <a:defRPr/>
            </a:pPr>
            <a:endParaRPr lang="en-US" altLang="en-US" sz="1000" dirty="0"/>
          </a:p>
          <a:p>
            <a:pPr marL="1714500" lvl="3" indent="-342900" eaLnBrk="1" hangingPunct="1">
              <a:defRPr/>
            </a:pPr>
            <a:endParaRPr lang="en-US" altLang="en-US" sz="1000" dirty="0" smtClean="0"/>
          </a:p>
          <a:p>
            <a:pPr marL="1714500" lvl="3" indent="-342900" eaLnBrk="1" hangingPunct="1">
              <a:defRPr/>
            </a:pPr>
            <a:endParaRPr lang="en-US" altLang="en-US" sz="1000" dirty="0"/>
          </a:p>
          <a:p>
            <a:pPr marL="1714500" lvl="3" indent="-342900" eaLnBrk="1" hangingPunct="1">
              <a:defRPr/>
            </a:pPr>
            <a:endParaRPr lang="en-US" altLang="en-US" sz="1000" dirty="0" smtClean="0"/>
          </a:p>
          <a:p>
            <a:pPr marL="1714500" lvl="3" indent="-342900" eaLnBrk="1" hangingPunct="1">
              <a:defRPr/>
            </a:pPr>
            <a:endParaRPr lang="en-US" altLang="en-US" sz="1000" dirty="0" smtClean="0"/>
          </a:p>
        </p:txBody>
      </p:sp>
    </p:spTree>
    <p:extLst>
      <p:ext uri="{BB962C8B-B14F-4D97-AF65-F5344CB8AC3E}">
        <p14:creationId xmlns:p14="http://schemas.microsoft.com/office/powerpoint/2010/main" val="491875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EE152B-35CC-4CA6-937A-1B16C165E49F}"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614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u="sng" dirty="0" smtClean="0"/>
              <a:t>Agenda</a:t>
            </a:r>
          </a:p>
          <a:p>
            <a:pPr eaLnBrk="1" hangingPunct="1">
              <a:lnSpc>
                <a:spcPct val="80000"/>
              </a:lnSpc>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smtClean="0">
                <a:solidFill>
                  <a:srgbClr val="FF3300"/>
                </a:solidFill>
              </a:rPr>
              <a:t>Review</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NFS vs. HDFS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Hadoop </a:t>
            </a:r>
            <a:r>
              <a:rPr lang="en-US" altLang="en-US" sz="1600" dirty="0"/>
              <a:t>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a:t>Awareness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Hadoop and Task </a:t>
            </a:r>
            <a:r>
              <a:rPr lang="en-US" altLang="en-US" sz="1600" dirty="0" smtClean="0"/>
              <a:t>Placement</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 project discussion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20</a:t>
            </a:fld>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0" indent="0" algn="ctr" eaLnBrk="1" hangingPunct="1">
              <a:buNone/>
              <a:defRPr/>
            </a:pPr>
            <a:endParaRPr lang="en-US" altLang="en-US" dirty="0" smtClean="0"/>
          </a:p>
          <a:p>
            <a:pPr marL="0" indent="0" algn="ctr" eaLnBrk="1" hangingPunct="1">
              <a:buNone/>
              <a:defRPr/>
            </a:pPr>
            <a:endParaRPr lang="en-US" altLang="en-US" dirty="0"/>
          </a:p>
          <a:p>
            <a:pPr marL="0" indent="0" algn="ctr" eaLnBrk="1" hangingPunct="1">
              <a:buNone/>
              <a:defRPr/>
            </a:pPr>
            <a:r>
              <a:rPr lang="en-US" altLang="en-US" sz="2800" dirty="0" smtClean="0"/>
              <a:t>What if a </a:t>
            </a:r>
            <a:r>
              <a:rPr lang="en-US" altLang="en-US" sz="2800" b="1" dirty="0" smtClean="0"/>
              <a:t>data-local</a:t>
            </a:r>
            <a:r>
              <a:rPr lang="en-US" altLang="en-US" sz="2800" dirty="0" smtClean="0"/>
              <a:t> or </a:t>
            </a:r>
            <a:r>
              <a:rPr lang="en-US" altLang="en-US" sz="2800" b="1" dirty="0" smtClean="0"/>
              <a:t>rack-local</a:t>
            </a:r>
            <a:r>
              <a:rPr lang="en-US" altLang="en-US" sz="2800" dirty="0" smtClean="0"/>
              <a:t> placement options are not available?</a:t>
            </a:r>
            <a:endParaRPr lang="en-US" altLang="en-US" dirty="0" smtClean="0"/>
          </a:p>
          <a:p>
            <a:pPr marL="1257300" lvl="2" indent="-457200" eaLnBrk="1" hangingPunct="1">
              <a:defRPr/>
            </a:pPr>
            <a:endParaRPr lang="en-US" altLang="en-US" dirty="0" smtClean="0"/>
          </a:p>
          <a:p>
            <a:pPr marL="1714500" lvl="3" indent="-342900" eaLnBrk="1" hangingPunct="1">
              <a:defRPr/>
            </a:pPr>
            <a:endParaRPr lang="en-US" altLang="en-US" sz="1000" dirty="0" smtClean="0"/>
          </a:p>
          <a:p>
            <a:pPr marL="1714500" lvl="3" indent="-342900" eaLnBrk="1" hangingPunct="1">
              <a:defRPr/>
            </a:pPr>
            <a:endParaRPr lang="en-US" altLang="en-US" sz="1000" dirty="0"/>
          </a:p>
          <a:p>
            <a:pPr marL="1714500" lvl="3" indent="-342900" eaLnBrk="1" hangingPunct="1">
              <a:defRPr/>
            </a:pPr>
            <a:endParaRPr lang="en-US" altLang="en-US" sz="1000" dirty="0" smtClean="0"/>
          </a:p>
          <a:p>
            <a:pPr marL="1714500" lvl="3" indent="-342900" eaLnBrk="1" hangingPunct="1">
              <a:defRPr/>
            </a:pPr>
            <a:endParaRPr lang="en-US" altLang="en-US" sz="1000" dirty="0"/>
          </a:p>
          <a:p>
            <a:pPr marL="1714500" lvl="3" indent="-342900" eaLnBrk="1" hangingPunct="1">
              <a:defRPr/>
            </a:pPr>
            <a:endParaRPr lang="en-US" altLang="en-US" sz="1000" dirty="0" smtClean="0"/>
          </a:p>
          <a:p>
            <a:pPr marL="114300" indent="0" algn="ctr" eaLnBrk="1" hangingPunct="1">
              <a:buNone/>
              <a:defRPr/>
            </a:pPr>
            <a:r>
              <a:rPr lang="en-US" altLang="en-US" dirty="0"/>
              <a:t>Final scheduling option: </a:t>
            </a:r>
            <a:r>
              <a:rPr lang="en-US" altLang="en-US" b="1" dirty="0">
                <a:solidFill>
                  <a:srgbClr val="0000CC"/>
                </a:solidFill>
              </a:rPr>
              <a:t>Non-local</a:t>
            </a:r>
          </a:p>
          <a:p>
            <a:pPr marL="1714500" lvl="3" indent="-342900" eaLnBrk="1" hangingPunct="1">
              <a:defRPr/>
            </a:pPr>
            <a:endParaRPr lang="en-US" altLang="en-US" sz="1000" dirty="0" smtClean="0"/>
          </a:p>
        </p:txBody>
      </p:sp>
    </p:spTree>
    <p:extLst>
      <p:ext uri="{BB962C8B-B14F-4D97-AF65-F5344CB8AC3E}">
        <p14:creationId xmlns:p14="http://schemas.microsoft.com/office/powerpoint/2010/main" val="239057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21</a:t>
            </a:fld>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Data Locality</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1257300" lvl="2" indent="-457200" eaLnBrk="1" hangingPunct="1">
              <a:defRPr/>
            </a:pPr>
            <a:endParaRPr lang="en-US" altLang="en-US" dirty="0" smtClean="0"/>
          </a:p>
          <a:p>
            <a:pPr marL="838200" lvl="1" indent="-381000" eaLnBrk="1" hangingPunct="1">
              <a:defRPr/>
            </a:pPr>
            <a:r>
              <a:rPr lang="en-US" altLang="en-US" sz="2200" dirty="0" smtClean="0"/>
              <a:t>Final scheduling option: </a:t>
            </a:r>
            <a:r>
              <a:rPr lang="en-US" altLang="en-US" sz="2200" b="1" dirty="0" smtClean="0">
                <a:solidFill>
                  <a:srgbClr val="0000CC"/>
                </a:solidFill>
              </a:rPr>
              <a:t>Non-local</a:t>
            </a:r>
            <a:endParaRPr lang="en-US" altLang="en-US" sz="2200" b="1" dirty="0">
              <a:solidFill>
                <a:srgbClr val="0000CC"/>
              </a:solidFill>
            </a:endParaRPr>
          </a:p>
          <a:p>
            <a:pPr marL="1238250" lvl="2" indent="-381000" eaLnBrk="1" hangingPunct="1">
              <a:defRPr/>
            </a:pPr>
            <a:r>
              <a:rPr lang="en-US" altLang="en-US" sz="2000" dirty="0"/>
              <a:t>Mapper task runs in </a:t>
            </a:r>
            <a:r>
              <a:rPr lang="en-US" altLang="en-US" sz="2000" dirty="0" smtClean="0"/>
              <a:t>a rack where none of the nodes contain the </a:t>
            </a:r>
            <a:r>
              <a:rPr lang="en-US" altLang="en-US" sz="2000" dirty="0"/>
              <a:t>desired block replica</a:t>
            </a:r>
          </a:p>
          <a:p>
            <a:pPr marL="1238250" lvl="2" indent="-381000" eaLnBrk="1" hangingPunct="1">
              <a:defRPr/>
            </a:pPr>
            <a:endParaRPr lang="en-US" altLang="en-US" sz="2000" dirty="0"/>
          </a:p>
          <a:p>
            <a:pPr marL="1238250" lvl="2" indent="-381000" eaLnBrk="1" hangingPunct="1">
              <a:defRPr/>
            </a:pPr>
            <a:r>
              <a:rPr lang="en-US" altLang="en-US" sz="2000" dirty="0" smtClean="0"/>
              <a:t>Block replica must be transferred to a different rack</a:t>
            </a:r>
          </a:p>
          <a:p>
            <a:pPr marL="1695450" lvl="3" indent="-381000" eaLnBrk="1" hangingPunct="1">
              <a:defRPr/>
            </a:pPr>
            <a:r>
              <a:rPr lang="en-US" altLang="en-US" sz="1800" dirty="0" smtClean="0"/>
              <a:t>Inter-rack transfer - costly</a:t>
            </a:r>
          </a:p>
          <a:p>
            <a:pPr marL="1238250" lvl="2" indent="-381000" eaLnBrk="1" hangingPunct="1">
              <a:defRPr/>
            </a:pPr>
            <a:endParaRPr lang="en-US" altLang="en-US" sz="2000" dirty="0"/>
          </a:p>
          <a:p>
            <a:pPr marL="1238250" lvl="2" indent="-381000" eaLnBrk="1" hangingPunct="1">
              <a:defRPr/>
            </a:pPr>
            <a:r>
              <a:rPr lang="en-US" altLang="en-US" sz="2000" dirty="0" smtClean="0"/>
              <a:t>Transfer could go through multiple switches</a:t>
            </a:r>
          </a:p>
          <a:p>
            <a:pPr marL="1695450" lvl="3" indent="-381000" eaLnBrk="1" hangingPunct="1">
              <a:defRPr/>
            </a:pPr>
            <a:r>
              <a:rPr lang="en-US" altLang="en-US" sz="1800" dirty="0" smtClean="0"/>
              <a:t>Sub-optimal</a:t>
            </a:r>
          </a:p>
          <a:p>
            <a:pPr marL="1695450" lvl="3" indent="-381000" eaLnBrk="1" hangingPunct="1">
              <a:defRPr/>
            </a:pPr>
            <a:r>
              <a:rPr lang="en-US" altLang="en-US" sz="1800" dirty="0" smtClean="0"/>
              <a:t>Uses precious network resources</a:t>
            </a:r>
          </a:p>
          <a:p>
            <a:pPr marL="1695450" lvl="3" indent="-381000" eaLnBrk="1" hangingPunct="1">
              <a:defRPr/>
            </a:pPr>
            <a:r>
              <a:rPr lang="en-US" altLang="en-US" sz="1800" dirty="0" smtClean="0"/>
              <a:t>Slows down overall processing of mapper</a:t>
            </a:r>
          </a:p>
          <a:p>
            <a:pPr marL="1714500" lvl="3" indent="-342900" eaLnBrk="1" hangingPunct="1">
              <a:defRPr/>
            </a:pPr>
            <a:endParaRPr lang="en-US" altLang="en-US" sz="1000" dirty="0" smtClean="0"/>
          </a:p>
        </p:txBody>
      </p:sp>
    </p:spTree>
    <p:extLst>
      <p:ext uri="{BB962C8B-B14F-4D97-AF65-F5344CB8AC3E}">
        <p14:creationId xmlns:p14="http://schemas.microsoft.com/office/powerpoint/2010/main" val="892840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71DE7F6-445A-4B58-8E2E-ACF390D0C73E}" type="slidenum">
              <a:rPr lang="en-US" altLang="en-US" sz="900" smtClean="0">
                <a:latin typeface="Verdana" pitchFamily="34" charset="0"/>
              </a:rPr>
              <a:pPr eaLnBrk="1" hangingPunct="1">
                <a:spcBef>
                  <a:spcPct val="0"/>
                </a:spcBef>
                <a:buClrTx/>
                <a:buFontTx/>
                <a:buNone/>
              </a:pPr>
              <a:t>22</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smtClean="0"/>
              <a:t>Awareness</a:t>
            </a:r>
            <a:br>
              <a:rPr lang="en-US" altLang="en-US" sz="2000" dirty="0" smtClean="0"/>
            </a:br>
            <a:r>
              <a:rPr lang="en-US" altLang="en-US" sz="900" dirty="0" smtClean="0"/>
              <a:t>Class 4 </a:t>
            </a:r>
          </a:p>
        </p:txBody>
      </p:sp>
      <p:sp>
        <p:nvSpPr>
          <p:cNvPr id="717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u="sng" dirty="0" smtClean="0"/>
              <a:t>Agenda</a:t>
            </a:r>
          </a:p>
          <a:p>
            <a:pPr eaLnBrk="1" hangingPunct="1">
              <a:lnSpc>
                <a:spcPct val="80000"/>
              </a:lnSpc>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smtClean="0"/>
              <a:t>Review</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NFS vs. HDFS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a:t>Hadoop and </a:t>
            </a:r>
            <a:r>
              <a:rPr lang="en-US" altLang="en-US" sz="1600" dirty="0" smtClean="0"/>
              <a:t>Data Locality</a:t>
            </a:r>
            <a:endParaRPr lang="en-US" altLang="en-US" sz="1600" dirty="0"/>
          </a:p>
          <a:p>
            <a:pPr eaLnBrk="1" hangingPunct="1">
              <a:lnSpc>
                <a:spcPct val="80000"/>
              </a:lnSpc>
              <a:buFont typeface="Wingdings" pitchFamily="2" charset="2"/>
              <a:buAutoNum type="arabicPeriod"/>
            </a:pPr>
            <a:endParaRPr lang="en-US" altLang="en-US" sz="1600" dirty="0" smtClean="0">
              <a:solidFill>
                <a:srgbClr val="FF0000"/>
              </a:solidFill>
            </a:endParaRPr>
          </a:p>
          <a:p>
            <a:pPr eaLnBrk="1" hangingPunct="1">
              <a:lnSpc>
                <a:spcPct val="80000"/>
              </a:lnSpc>
              <a:buFont typeface="Wingdings" pitchFamily="2" charset="2"/>
              <a:buAutoNum type="arabicPeriod"/>
            </a:pPr>
            <a:r>
              <a:rPr lang="en-US" altLang="en-US" sz="1600" dirty="0" smtClean="0">
                <a:solidFill>
                  <a:srgbClr val="FF0000"/>
                </a:solidFill>
              </a:rPr>
              <a:t>Hadoop and </a:t>
            </a:r>
            <a:r>
              <a:rPr lang="en-US" altLang="en-US" sz="1600" dirty="0" smtClean="0">
                <a:solidFill>
                  <a:srgbClr val="FF0000"/>
                </a:solidFill>
              </a:rPr>
              <a:t>Rack Awareness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Analytics </a:t>
            </a:r>
            <a:r>
              <a:rPr lang="en-US" altLang="en-US" sz="1600" dirty="0"/>
              <a:t>project discussion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smtClean="0"/>
          </a:p>
          <a:p>
            <a:pPr marL="0" indent="0" eaLnBrk="1" hangingPunct="1">
              <a:lnSpc>
                <a:spcPct val="80000"/>
              </a:lnSpc>
              <a:buNone/>
            </a:pPr>
            <a:endParaRPr lang="en-US" altLang="en-US" sz="1600" dirty="0" smtClean="0"/>
          </a:p>
        </p:txBody>
      </p:sp>
    </p:spTree>
    <p:extLst>
      <p:ext uri="{BB962C8B-B14F-4D97-AF65-F5344CB8AC3E}">
        <p14:creationId xmlns:p14="http://schemas.microsoft.com/office/powerpoint/2010/main" val="1300959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23</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a:t>Awareness</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1" y="1143000"/>
            <a:ext cx="8021782" cy="4987925"/>
          </a:xfrm>
        </p:spPr>
        <p:txBody>
          <a:bodyPr/>
          <a:lstStyle/>
          <a:p>
            <a:pPr marL="857250" lvl="1" indent="-457200" algn="ctr" eaLnBrk="1" hangingPunct="1">
              <a:defRPr/>
            </a:pPr>
            <a:endParaRPr lang="en-US" altLang="en-US" i="1" dirty="0" smtClean="0"/>
          </a:p>
          <a:p>
            <a:pPr marL="857250" lvl="1" indent="-457200" algn="ctr" eaLnBrk="1" hangingPunct="1">
              <a:defRPr/>
            </a:pPr>
            <a:endParaRPr lang="en-US" altLang="en-US" i="1" dirty="0" smtClean="0"/>
          </a:p>
          <a:p>
            <a:pPr marL="857250" lvl="1" indent="-457200" algn="ctr" eaLnBrk="1" hangingPunct="1">
              <a:defRPr/>
            </a:pPr>
            <a:endParaRPr lang="en-US" altLang="en-US" i="1" dirty="0" smtClean="0"/>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How </a:t>
            </a:r>
            <a:r>
              <a:rPr lang="en-US" altLang="en-US" sz="2400" dirty="0">
                <a:latin typeface="Andalus" panose="02020603050405020304" pitchFamily="18" charset="-78"/>
                <a:cs typeface="Andalus" panose="02020603050405020304" pitchFamily="18" charset="-78"/>
              </a:rPr>
              <a:t>is Hadoop able to be ‘rack aware’ in order to provide the best possible scheduling (task placement)?</a:t>
            </a:r>
          </a:p>
          <a:p>
            <a:pPr marL="514350" lvl="1" indent="0" algn="ctr" eaLnBrk="1" hangingPunct="1">
              <a:buNone/>
              <a:defRPr/>
            </a:pPr>
            <a:endParaRPr lang="en-US" altLang="en-US" sz="2400" dirty="0">
              <a:latin typeface="Andalus" panose="02020603050405020304" pitchFamily="18" charset="-78"/>
              <a:cs typeface="Andalus" panose="02020603050405020304" pitchFamily="18" charset="-78"/>
            </a:endParaRPr>
          </a:p>
          <a:p>
            <a:pPr marL="514350" lvl="1" indent="0" algn="ctr" eaLnBrk="1" hangingPunct="1">
              <a:buNone/>
              <a:defRPr/>
            </a:pPr>
            <a:r>
              <a:rPr lang="en-US" altLang="en-US" sz="2400" dirty="0" smtClean="0">
                <a:latin typeface="Andalus" panose="02020603050405020304" pitchFamily="18" charset="-78"/>
                <a:cs typeface="Andalus" panose="02020603050405020304" pitchFamily="18" charset="-78"/>
              </a:rPr>
              <a:t>Hadoop cannot </a:t>
            </a:r>
            <a:r>
              <a:rPr lang="en-US" altLang="en-US" sz="2400" dirty="0" smtClean="0">
                <a:latin typeface="Andalus" panose="02020603050405020304" pitchFamily="18" charset="-78"/>
                <a:cs typeface="Andalus" panose="02020603050405020304" pitchFamily="18" charset="-78"/>
              </a:rPr>
              <a:t>divine the network topology, so how can it be ‘rack aware’?</a:t>
            </a:r>
          </a:p>
          <a:p>
            <a:pPr lvl="2" algn="ctr" eaLnBrk="1" hangingPunct="1">
              <a:defRPr/>
            </a:pPr>
            <a:endParaRPr lang="en-US" altLang="en-US" sz="2000" dirty="0" smtClean="0"/>
          </a:p>
          <a:p>
            <a:pPr marL="1238250" lvl="2" indent="-381000" algn="ctr" eaLnBrk="1" hangingPunct="1">
              <a:defRPr/>
            </a:pPr>
            <a:endParaRPr lang="en-US" altLang="en-US" sz="1400" dirty="0" smtClean="0"/>
          </a:p>
          <a:p>
            <a:pPr marL="1714500" lvl="3" indent="-342900" algn="ctr" eaLnBrk="1" hangingPunct="1">
              <a:defRPr/>
            </a:pPr>
            <a:endParaRPr lang="en-US" altLang="en-US" sz="1000" dirty="0" smtClean="0"/>
          </a:p>
        </p:txBody>
      </p:sp>
    </p:spTree>
    <p:extLst>
      <p:ext uri="{BB962C8B-B14F-4D97-AF65-F5344CB8AC3E}">
        <p14:creationId xmlns:p14="http://schemas.microsoft.com/office/powerpoint/2010/main" val="4271334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24</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a:t>Awareness</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7808259" cy="4987925"/>
          </a:xfrm>
        </p:spPr>
        <p:txBody>
          <a:bodyPr/>
          <a:lstStyle/>
          <a:p>
            <a:pPr marL="400050" lvl="1" indent="0" algn="ctr" eaLnBrk="1" hangingPunct="1">
              <a:buNone/>
              <a:defRPr/>
            </a:pPr>
            <a:endParaRPr lang="en-US" altLang="en-US" sz="1000" dirty="0" smtClean="0"/>
          </a:p>
          <a:p>
            <a:pPr marL="0" indent="0" algn="ctr" eaLnBrk="1" hangingPunct="1">
              <a:buNone/>
              <a:defRPr/>
            </a:pPr>
            <a:r>
              <a:rPr lang="en-US" altLang="en-US" dirty="0" smtClean="0"/>
              <a:t>Answer: The admin teaches </a:t>
            </a:r>
            <a:r>
              <a:rPr lang="en-US" altLang="en-US" dirty="0" smtClean="0"/>
              <a:t>Hadoop about the </a:t>
            </a:r>
            <a:r>
              <a:rPr lang="en-US" altLang="en-US" dirty="0" smtClean="0"/>
              <a:t>cluster topology</a:t>
            </a:r>
          </a:p>
          <a:p>
            <a:pPr marL="1257300" lvl="2" indent="-457200" eaLnBrk="1" hangingPunct="1">
              <a:defRPr/>
            </a:pPr>
            <a:endParaRPr lang="en-US" altLang="en-US" dirty="0" smtClean="0"/>
          </a:p>
          <a:p>
            <a:pPr marL="1257300" lvl="2" indent="-457200" eaLnBrk="1" hangingPunct="1">
              <a:defRPr/>
            </a:pPr>
            <a:endParaRPr lang="en-US" altLang="en-US" dirty="0" smtClean="0"/>
          </a:p>
          <a:p>
            <a:pPr marL="838200" lvl="1" indent="-381000" eaLnBrk="1" hangingPunct="1">
              <a:defRPr/>
            </a:pPr>
            <a:r>
              <a:rPr lang="en-US" altLang="en-US" dirty="0" smtClean="0"/>
              <a:t>Topology needed for balanced </a:t>
            </a:r>
            <a:r>
              <a:rPr lang="en-US" altLang="en-US" dirty="0"/>
              <a:t>distribution of blocks across the cluster</a:t>
            </a:r>
          </a:p>
          <a:p>
            <a:pPr marL="457200" lvl="1" indent="0" eaLnBrk="1" hangingPunct="1">
              <a:buNone/>
              <a:defRPr/>
            </a:pPr>
            <a:endParaRPr lang="en-US" altLang="en-US" dirty="0"/>
          </a:p>
          <a:p>
            <a:pPr marL="838200" lvl="1" indent="-381000" eaLnBrk="1" hangingPunct="1">
              <a:defRPr/>
            </a:pPr>
            <a:r>
              <a:rPr lang="en-US" altLang="en-US" dirty="0" smtClean="0"/>
              <a:t>Part 1: Admin creates </a:t>
            </a:r>
            <a:r>
              <a:rPr lang="en-US" altLang="en-US" dirty="0"/>
              <a:t>a file that captures </a:t>
            </a:r>
            <a:r>
              <a:rPr lang="en-US" altLang="en-US" dirty="0" smtClean="0"/>
              <a:t>topology info</a:t>
            </a:r>
          </a:p>
          <a:p>
            <a:pPr marL="838200" lvl="1" indent="-381000" eaLnBrk="1" hangingPunct="1">
              <a:defRPr/>
            </a:pPr>
            <a:endParaRPr lang="en-US" altLang="en-US" dirty="0"/>
          </a:p>
          <a:p>
            <a:pPr marL="838200" lvl="1" indent="-381000" eaLnBrk="1" hangingPunct="1">
              <a:defRPr/>
            </a:pPr>
            <a:r>
              <a:rPr lang="en-US" altLang="en-US" dirty="0"/>
              <a:t>Part 2: Admin supplies a utility that returns topology info</a:t>
            </a:r>
          </a:p>
          <a:p>
            <a:pPr marL="838200" lvl="1" indent="-381000" eaLnBrk="1" hangingPunct="1">
              <a:defRPr/>
            </a:pPr>
            <a:endParaRPr lang="en-US" altLang="en-US" sz="1800" dirty="0" smtClean="0"/>
          </a:p>
          <a:p>
            <a:pPr marL="1714500" lvl="3" indent="-342900" eaLnBrk="1" hangingPunct="1">
              <a:defRPr/>
            </a:pPr>
            <a:endParaRPr lang="en-US" altLang="en-US" sz="1000" dirty="0" smtClean="0"/>
          </a:p>
        </p:txBody>
      </p:sp>
    </p:spTree>
    <p:extLst>
      <p:ext uri="{BB962C8B-B14F-4D97-AF65-F5344CB8AC3E}">
        <p14:creationId xmlns:p14="http://schemas.microsoft.com/office/powerpoint/2010/main" val="286317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25</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a:t>Awareness</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5243945"/>
          </a:xfrm>
        </p:spPr>
        <p:txBody>
          <a:bodyPr/>
          <a:lstStyle/>
          <a:p>
            <a:pPr marL="57150" lvl="1" indent="0" eaLnBrk="1" hangingPunct="1">
              <a:buNone/>
              <a:defRPr/>
            </a:pPr>
            <a:endParaRPr lang="en-US" altLang="en-US" sz="800" dirty="0" smtClean="0"/>
          </a:p>
          <a:p>
            <a:pPr marL="57150" lvl="1" indent="0" eaLnBrk="1" hangingPunct="1">
              <a:buNone/>
              <a:defRPr/>
            </a:pPr>
            <a:r>
              <a:rPr lang="en-US" altLang="en-US" dirty="0" smtClean="0"/>
              <a:t>Part </a:t>
            </a:r>
            <a:r>
              <a:rPr lang="en-US" altLang="en-US" dirty="0"/>
              <a:t>1: Admin creates a file that captures topology </a:t>
            </a:r>
            <a:r>
              <a:rPr lang="en-US" altLang="en-US" dirty="0" smtClean="0"/>
              <a:t>info</a:t>
            </a:r>
          </a:p>
          <a:p>
            <a:pPr marL="57150" lvl="1" indent="0" eaLnBrk="1" hangingPunct="1">
              <a:buNone/>
              <a:defRPr/>
            </a:pPr>
            <a:endParaRPr lang="en-US" altLang="en-US" sz="1050" dirty="0"/>
          </a:p>
          <a:p>
            <a:pPr marL="1238250" lvl="2" indent="-381000" eaLnBrk="1" hangingPunct="1">
              <a:defRPr/>
            </a:pPr>
            <a:r>
              <a:rPr lang="en-US" altLang="en-US" dirty="0"/>
              <a:t>Admin creates a file that </a:t>
            </a:r>
            <a:r>
              <a:rPr lang="en-US" altLang="en-US" dirty="0" smtClean="0"/>
              <a:t>relates each host to its enclosing rack and datacenter</a:t>
            </a:r>
          </a:p>
          <a:p>
            <a:pPr marL="57150" lvl="1" indent="0" eaLnBrk="1" hangingPunct="1">
              <a:buNone/>
              <a:defRPr/>
            </a:pPr>
            <a:endParaRPr lang="en-US" altLang="en-US" sz="1400" dirty="0"/>
          </a:p>
          <a:p>
            <a:pPr marL="1238250" lvl="2" indent="-381000" eaLnBrk="1" hangingPunct="1">
              <a:defRPr/>
            </a:pPr>
            <a:r>
              <a:rPr lang="en-US" altLang="en-US" dirty="0" smtClean="0"/>
              <a:t>Option </a:t>
            </a:r>
            <a:r>
              <a:rPr lang="en-US" altLang="en-US" dirty="0"/>
              <a:t>to use a database, or really any type of file that is convenient </a:t>
            </a:r>
            <a:endParaRPr lang="en-US" altLang="en-US" dirty="0" smtClean="0"/>
          </a:p>
          <a:p>
            <a:pPr marL="57150" lvl="1" indent="0" eaLnBrk="1" hangingPunct="1">
              <a:buNone/>
              <a:defRPr/>
            </a:pPr>
            <a:endParaRPr lang="en-US" altLang="en-US" sz="1400" dirty="0"/>
          </a:p>
          <a:p>
            <a:pPr marL="1238250" lvl="2" indent="-381000" eaLnBrk="1" hangingPunct="1">
              <a:defRPr/>
            </a:pPr>
            <a:r>
              <a:rPr lang="en-US" altLang="en-US" dirty="0" smtClean="0"/>
              <a:t>Can </a:t>
            </a:r>
            <a:r>
              <a:rPr lang="en-US" altLang="en-US" dirty="0"/>
              <a:t>name the file anything, e.g.  /</a:t>
            </a:r>
            <a:r>
              <a:rPr lang="en-US" altLang="en-US" dirty="0" smtClean="0"/>
              <a:t>etc/hadoop/</a:t>
            </a:r>
            <a:r>
              <a:rPr lang="en-US" altLang="en-US" dirty="0" err="1" smtClean="0"/>
              <a:t>conf</a:t>
            </a:r>
            <a:r>
              <a:rPr lang="en-US" altLang="en-US" dirty="0" smtClean="0"/>
              <a:t>/rack-info.txt</a:t>
            </a:r>
            <a:endParaRPr lang="en-US" altLang="en-US" sz="2200" dirty="0"/>
          </a:p>
          <a:p>
            <a:pPr marL="1257300" lvl="3" indent="0">
              <a:buNone/>
            </a:pPr>
            <a:endParaRPr lang="en-US" sz="300" dirty="0"/>
          </a:p>
          <a:p>
            <a:pPr marL="1257300" lvl="3" indent="0">
              <a:buNone/>
            </a:pPr>
            <a:r>
              <a:rPr lang="en-US" sz="1800" dirty="0">
                <a:solidFill>
                  <a:srgbClr val="0070C0"/>
                </a:solidFill>
              </a:rPr>
              <a:t>host1 /datacenter1/rack1</a:t>
            </a:r>
          </a:p>
          <a:p>
            <a:pPr marL="1257300" lvl="3" indent="0">
              <a:buNone/>
            </a:pPr>
            <a:r>
              <a:rPr lang="en-US" sz="1800" dirty="0">
                <a:solidFill>
                  <a:srgbClr val="0070C0"/>
                </a:solidFill>
              </a:rPr>
              <a:t>host2 /datacenter1/rack1</a:t>
            </a:r>
          </a:p>
          <a:p>
            <a:pPr marL="1257300" lvl="3" indent="0">
              <a:buNone/>
            </a:pPr>
            <a:r>
              <a:rPr lang="en-US" sz="1800" dirty="0">
                <a:solidFill>
                  <a:srgbClr val="0070C0"/>
                </a:solidFill>
              </a:rPr>
              <a:t>host3 /datacenter1/rack1</a:t>
            </a:r>
          </a:p>
          <a:p>
            <a:pPr marL="1257300" lvl="3" indent="0">
              <a:buNone/>
            </a:pPr>
            <a:r>
              <a:rPr lang="en-US" sz="1800" dirty="0">
                <a:solidFill>
                  <a:srgbClr val="0070C0"/>
                </a:solidFill>
              </a:rPr>
              <a:t>host4 /datacenter1/rack1</a:t>
            </a:r>
          </a:p>
          <a:p>
            <a:pPr marL="1257300" lvl="3" indent="0">
              <a:buNone/>
            </a:pPr>
            <a:r>
              <a:rPr lang="en-US" sz="1800" dirty="0" smtClean="0">
                <a:solidFill>
                  <a:srgbClr val="0070C0"/>
                </a:solidFill>
              </a:rPr>
              <a:t>...</a:t>
            </a:r>
          </a:p>
          <a:p>
            <a:pPr marL="1257300" lvl="3" indent="0">
              <a:buNone/>
            </a:pPr>
            <a:endParaRPr lang="en-US" altLang="en-US" sz="3200" dirty="0" smtClean="0">
              <a:solidFill>
                <a:srgbClr val="0070C0"/>
              </a:solidFill>
            </a:endParaRPr>
          </a:p>
        </p:txBody>
      </p:sp>
    </p:spTree>
    <p:extLst>
      <p:ext uri="{BB962C8B-B14F-4D97-AF65-F5344CB8AC3E}">
        <p14:creationId xmlns:p14="http://schemas.microsoft.com/office/powerpoint/2010/main" val="1187706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26</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a:t>Awareness</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316182"/>
            <a:ext cx="8077199" cy="5043054"/>
          </a:xfrm>
        </p:spPr>
        <p:txBody>
          <a:bodyPr/>
          <a:lstStyle/>
          <a:p>
            <a:pPr marL="57150" indent="0" eaLnBrk="1" hangingPunct="1">
              <a:buNone/>
              <a:defRPr/>
            </a:pPr>
            <a:r>
              <a:rPr lang="en-US" altLang="en-US" sz="2000" dirty="0" smtClean="0"/>
              <a:t>Part 2: Admin supplies a utility that returns topology info</a:t>
            </a:r>
          </a:p>
          <a:p>
            <a:pPr marL="838200" lvl="1" indent="-381000" eaLnBrk="1" hangingPunct="1">
              <a:defRPr/>
            </a:pPr>
            <a:endParaRPr lang="en-US" altLang="en-US" sz="1100" dirty="0" smtClean="0"/>
          </a:p>
          <a:p>
            <a:pPr marL="1238250" lvl="2" indent="-381000" eaLnBrk="1" hangingPunct="1">
              <a:defRPr/>
            </a:pPr>
            <a:r>
              <a:rPr lang="en-US" altLang="en-US" dirty="0" smtClean="0"/>
              <a:t>Utility (script) accepts a host name as an argument</a:t>
            </a:r>
          </a:p>
          <a:p>
            <a:pPr marL="1238250" lvl="2" indent="-381000" eaLnBrk="1" hangingPunct="1">
              <a:defRPr/>
            </a:pPr>
            <a:endParaRPr lang="en-US" altLang="en-US" sz="1100" dirty="0" smtClean="0"/>
          </a:p>
          <a:p>
            <a:pPr marL="1238250" lvl="2" indent="-381000" eaLnBrk="1" hangingPunct="1">
              <a:defRPr/>
            </a:pPr>
            <a:r>
              <a:rPr lang="en-US" altLang="en-US" dirty="0"/>
              <a:t>S</a:t>
            </a:r>
            <a:r>
              <a:rPr lang="en-US" altLang="en-US" dirty="0" smtClean="0"/>
              <a:t>cript returns the datacenter and rack formatted as:</a:t>
            </a:r>
          </a:p>
          <a:p>
            <a:pPr marL="838200" lvl="1" indent="-381000" eaLnBrk="1" hangingPunct="1">
              <a:defRPr/>
            </a:pPr>
            <a:endParaRPr lang="en-US" altLang="en-US" sz="600" dirty="0" smtClean="0"/>
          </a:p>
          <a:p>
            <a:pPr marL="857250" lvl="2" indent="0" eaLnBrk="1" hangingPunct="1">
              <a:buNone/>
              <a:defRPr/>
            </a:pPr>
            <a:r>
              <a:rPr lang="en-US" altLang="en-US" sz="2000" dirty="0" smtClean="0"/>
              <a:t>		/datacenter/rack</a:t>
            </a:r>
          </a:p>
          <a:p>
            <a:pPr marL="1238250" lvl="2" indent="-381000" eaLnBrk="1" hangingPunct="1">
              <a:defRPr/>
            </a:pPr>
            <a:endParaRPr lang="en-US" altLang="en-US" sz="1100" dirty="0" smtClean="0"/>
          </a:p>
          <a:p>
            <a:pPr marL="1238250" lvl="2" indent="-381000" eaLnBrk="1" hangingPunct="1">
              <a:defRPr/>
            </a:pPr>
            <a:r>
              <a:rPr lang="en-US" altLang="en-US" sz="2000" dirty="0" smtClean="0"/>
              <a:t>In file Hadoop file core-site.xml, set the property topology.script.file.name to the script name:</a:t>
            </a:r>
          </a:p>
          <a:p>
            <a:pPr marL="1238250" lvl="2" indent="-381000" eaLnBrk="1" hangingPunct="1">
              <a:defRPr/>
            </a:pPr>
            <a:endParaRPr lang="en-US" altLang="en-US" sz="600" dirty="0" smtClean="0"/>
          </a:p>
          <a:p>
            <a:pPr marL="1771650" lvl="4" indent="0" eaLnBrk="1" hangingPunct="1">
              <a:buNone/>
              <a:defRPr/>
            </a:pPr>
            <a:r>
              <a:rPr lang="en-US" altLang="en-US" sz="1800" dirty="0" smtClean="0"/>
              <a:t>&lt;property&gt;</a:t>
            </a:r>
          </a:p>
          <a:p>
            <a:pPr marL="1771650" lvl="4" indent="0" eaLnBrk="1" hangingPunct="1">
              <a:buNone/>
              <a:defRPr/>
            </a:pPr>
            <a:r>
              <a:rPr lang="en-US" altLang="en-US" sz="1800" dirty="0"/>
              <a:t> </a:t>
            </a:r>
            <a:r>
              <a:rPr lang="en-US" altLang="en-US" sz="1800" dirty="0" smtClean="0"/>
              <a:t>   &lt;name&gt;topology.script.file.name&lt;/name&gt;</a:t>
            </a:r>
          </a:p>
          <a:p>
            <a:pPr marL="1771650" lvl="4" indent="0" eaLnBrk="1" hangingPunct="1">
              <a:buNone/>
              <a:defRPr/>
            </a:pPr>
            <a:r>
              <a:rPr lang="en-US" altLang="en-US" sz="1800" dirty="0"/>
              <a:t> </a:t>
            </a:r>
            <a:r>
              <a:rPr lang="en-US" altLang="en-US" sz="1800" dirty="0" smtClean="0"/>
              <a:t>   &lt;value&gt;core/getRackInfo.sh&lt;/value&gt;</a:t>
            </a:r>
          </a:p>
          <a:p>
            <a:pPr marL="1771650" lvl="4" indent="0" eaLnBrk="1" hangingPunct="1">
              <a:buNone/>
              <a:defRPr/>
            </a:pPr>
            <a:r>
              <a:rPr lang="en-US" altLang="en-US" sz="1800" dirty="0" smtClean="0"/>
              <a:t>&lt;/property&gt;</a:t>
            </a:r>
          </a:p>
          <a:p>
            <a:pPr marL="1771650" lvl="4" indent="0" eaLnBrk="1" hangingPunct="1">
              <a:buNone/>
              <a:defRPr/>
            </a:pPr>
            <a:endParaRPr lang="en-US" altLang="en-US" sz="1200" dirty="0" smtClean="0"/>
          </a:p>
          <a:p>
            <a:pPr marL="1238250" lvl="2" indent="-381000" eaLnBrk="1" hangingPunct="1">
              <a:defRPr/>
            </a:pPr>
            <a:r>
              <a:rPr lang="en-US" altLang="en-US" dirty="0" smtClean="0"/>
              <a:t>If property is defaulted, Hadoop returns the same information for all hosts:  /default-rack </a:t>
            </a:r>
            <a:endParaRPr lang="en-US" altLang="en-US" dirty="0"/>
          </a:p>
          <a:p>
            <a:pPr marL="838200" lvl="1" indent="-381000" eaLnBrk="1" hangingPunct="1">
              <a:defRPr/>
            </a:pPr>
            <a:endParaRPr lang="en-US" altLang="en-US" sz="2200" dirty="0" smtClean="0"/>
          </a:p>
        </p:txBody>
      </p:sp>
    </p:spTree>
    <p:extLst>
      <p:ext uri="{BB962C8B-B14F-4D97-AF65-F5344CB8AC3E}">
        <p14:creationId xmlns:p14="http://schemas.microsoft.com/office/powerpoint/2010/main" val="1466161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27</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smtClean="0"/>
              <a:t>Hadoop and Rack </a:t>
            </a:r>
            <a:r>
              <a:rPr lang="en-US" altLang="en-US" sz="2000" dirty="0"/>
              <a:t>Awareness</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200" y="1143000"/>
            <a:ext cx="8077199" cy="4987925"/>
          </a:xfrm>
        </p:spPr>
        <p:txBody>
          <a:bodyPr/>
          <a:lstStyle/>
          <a:p>
            <a:pPr marL="57150" indent="0" eaLnBrk="1" hangingPunct="1">
              <a:buNone/>
              <a:defRPr/>
            </a:pPr>
            <a:endParaRPr lang="en-US" altLang="en-US" sz="2000" dirty="0" smtClean="0"/>
          </a:p>
          <a:p>
            <a:pPr marL="57150" indent="0" eaLnBrk="1" hangingPunct="1">
              <a:buNone/>
              <a:defRPr/>
            </a:pPr>
            <a:r>
              <a:rPr lang="en-US" altLang="en-US" sz="2000" dirty="0" smtClean="0"/>
              <a:t>Rack topology script pseudo-code for getRackInfo.sh:</a:t>
            </a:r>
          </a:p>
          <a:p>
            <a:pPr marL="57150" indent="0" eaLnBrk="1" hangingPunct="1">
              <a:buNone/>
              <a:defRPr/>
            </a:pPr>
            <a:endParaRPr lang="en-US" altLang="en-US" sz="2000" dirty="0" smtClean="0"/>
          </a:p>
          <a:p>
            <a:pPr marL="457200" lvl="1" indent="0" eaLnBrk="1" hangingPunct="1">
              <a:buNone/>
              <a:defRPr/>
            </a:pPr>
            <a:r>
              <a:rPr lang="en-US" altLang="en-US" sz="1800" dirty="0" err="1" smtClean="0"/>
              <a:t>getRackInfo</a:t>
            </a:r>
            <a:r>
              <a:rPr lang="en-US" altLang="en-US" sz="1800" dirty="0" smtClean="0"/>
              <a:t>(string </a:t>
            </a:r>
            <a:r>
              <a:rPr lang="en-US" altLang="en-US" sz="1800" dirty="0" err="1" smtClean="0"/>
              <a:t>hostIn</a:t>
            </a:r>
            <a:r>
              <a:rPr lang="en-US" altLang="en-US" sz="1800" dirty="0" smtClean="0"/>
              <a:t>)</a:t>
            </a:r>
          </a:p>
          <a:p>
            <a:pPr marL="457200" lvl="1" indent="0" eaLnBrk="1" hangingPunct="1">
              <a:buNone/>
              <a:defRPr/>
            </a:pPr>
            <a:r>
              <a:rPr lang="en-US" altLang="en-US" sz="1800" dirty="0" smtClean="0"/>
              <a:t>    set </a:t>
            </a:r>
            <a:r>
              <a:rPr lang="en-US" altLang="en-US" sz="1800" dirty="0" err="1" smtClean="0"/>
              <a:t>defaultRack</a:t>
            </a:r>
            <a:r>
              <a:rPr lang="en-US" altLang="en-US" sz="1800" dirty="0" smtClean="0"/>
              <a:t> = “/dc/default-rack”</a:t>
            </a:r>
          </a:p>
          <a:p>
            <a:pPr marL="457200" lvl="1" indent="0" eaLnBrk="1" hangingPunct="1">
              <a:buNone/>
              <a:defRPr/>
            </a:pPr>
            <a:r>
              <a:rPr lang="en-US" altLang="en-US" sz="1800" dirty="0" smtClean="0"/>
              <a:t>    set </a:t>
            </a:r>
            <a:r>
              <a:rPr lang="en-US" altLang="en-US" sz="1800" dirty="0" err="1" smtClean="0"/>
              <a:t>rackInfoFile</a:t>
            </a:r>
            <a:r>
              <a:rPr lang="en-US" altLang="en-US" sz="1800" dirty="0" smtClean="0"/>
              <a:t> = “/etc/hadoop/</a:t>
            </a:r>
            <a:r>
              <a:rPr lang="en-US" altLang="en-US" sz="1800" dirty="0" err="1" smtClean="0"/>
              <a:t>conf</a:t>
            </a:r>
            <a:r>
              <a:rPr lang="en-US" altLang="en-US" sz="1800" dirty="0" smtClean="0"/>
              <a:t>/rack-info.txt”</a:t>
            </a:r>
          </a:p>
          <a:p>
            <a:pPr marL="457200" lvl="1" indent="0" eaLnBrk="1" hangingPunct="1">
              <a:buNone/>
              <a:defRPr/>
            </a:pPr>
            <a:endParaRPr lang="en-US" altLang="en-US" sz="1800" dirty="0" smtClean="0"/>
          </a:p>
          <a:p>
            <a:pPr marL="457200" lvl="1" indent="0" eaLnBrk="1" hangingPunct="1">
              <a:buNone/>
              <a:defRPr/>
            </a:pPr>
            <a:r>
              <a:rPr lang="en-US" altLang="en-US" sz="1800" dirty="0" smtClean="0"/>
              <a:t>    while not </a:t>
            </a:r>
            <a:r>
              <a:rPr lang="en-US" altLang="en-US" sz="1800" dirty="0" err="1" smtClean="0"/>
              <a:t>eof</a:t>
            </a:r>
            <a:r>
              <a:rPr lang="en-US" altLang="en-US" sz="1800" dirty="0" smtClean="0"/>
              <a:t>(</a:t>
            </a:r>
            <a:r>
              <a:rPr lang="en-US" altLang="en-US" sz="1800" dirty="0" err="1" smtClean="0"/>
              <a:t>rackInfoFile</a:t>
            </a:r>
            <a:r>
              <a:rPr lang="en-US" altLang="en-US" sz="1800" dirty="0" smtClean="0"/>
              <a:t>)</a:t>
            </a:r>
          </a:p>
          <a:p>
            <a:pPr marL="457200" lvl="1" indent="0" eaLnBrk="1" hangingPunct="1">
              <a:buNone/>
              <a:defRPr/>
            </a:pPr>
            <a:r>
              <a:rPr lang="en-US" altLang="en-US" sz="1800" dirty="0" smtClean="0"/>
              <a:t>        inline = </a:t>
            </a:r>
            <a:r>
              <a:rPr lang="en-US" altLang="en-US" sz="1800" dirty="0" err="1" smtClean="0"/>
              <a:t>readline</a:t>
            </a:r>
            <a:r>
              <a:rPr lang="en-US" altLang="en-US" sz="1800" dirty="0" smtClean="0"/>
              <a:t>(</a:t>
            </a:r>
            <a:r>
              <a:rPr lang="en-US" altLang="en-US" sz="1800" dirty="0" err="1" smtClean="0"/>
              <a:t>rackInfoFile</a:t>
            </a:r>
            <a:r>
              <a:rPr lang="en-US" altLang="en-US" sz="1800" dirty="0" smtClean="0"/>
              <a:t>)</a:t>
            </a:r>
          </a:p>
          <a:p>
            <a:pPr marL="457200" lvl="1" indent="0" eaLnBrk="1" hangingPunct="1">
              <a:buNone/>
              <a:defRPr/>
            </a:pPr>
            <a:r>
              <a:rPr lang="en-US" altLang="en-US" sz="1800" dirty="0" smtClean="0"/>
              <a:t>        if (inline contains </a:t>
            </a:r>
            <a:r>
              <a:rPr lang="en-US" altLang="en-US" sz="1800" dirty="0" err="1" smtClean="0"/>
              <a:t>hostIn</a:t>
            </a:r>
            <a:r>
              <a:rPr lang="en-US" altLang="en-US" sz="1800" dirty="0" smtClean="0"/>
              <a:t>)</a:t>
            </a:r>
          </a:p>
          <a:p>
            <a:pPr marL="457200" lvl="1" indent="0" eaLnBrk="1" hangingPunct="1">
              <a:buNone/>
              <a:defRPr/>
            </a:pPr>
            <a:r>
              <a:rPr lang="en-US" altLang="en-US" sz="1800" dirty="0"/>
              <a:t> </a:t>
            </a:r>
            <a:r>
              <a:rPr lang="en-US" altLang="en-US" sz="1800" dirty="0" smtClean="0"/>
              <a:t>           return inline datacenter and rack </a:t>
            </a:r>
          </a:p>
          <a:p>
            <a:pPr marL="457200" lvl="1" indent="0" eaLnBrk="1" hangingPunct="1">
              <a:buNone/>
              <a:defRPr/>
            </a:pPr>
            <a:r>
              <a:rPr lang="en-US" altLang="en-US" sz="1800" dirty="0"/>
              <a:t> </a:t>
            </a:r>
            <a:r>
              <a:rPr lang="en-US" altLang="en-US" sz="1800" dirty="0" smtClean="0"/>
              <a:t>   end while</a:t>
            </a:r>
          </a:p>
          <a:p>
            <a:pPr marL="457200" lvl="1" indent="0" eaLnBrk="1" hangingPunct="1">
              <a:buNone/>
              <a:defRPr/>
            </a:pPr>
            <a:r>
              <a:rPr lang="en-US" altLang="en-US" sz="1800" dirty="0" smtClean="0"/>
              <a:t>    return </a:t>
            </a:r>
            <a:r>
              <a:rPr lang="en-US" altLang="en-US" sz="1800" dirty="0" err="1" smtClean="0"/>
              <a:t>defaultRack</a:t>
            </a:r>
            <a:endParaRPr lang="en-US" altLang="en-US" sz="1800" dirty="0" smtClean="0"/>
          </a:p>
          <a:p>
            <a:pPr marL="457200" lvl="1" indent="0" eaLnBrk="1" hangingPunct="1">
              <a:buNone/>
              <a:defRPr/>
            </a:pPr>
            <a:r>
              <a:rPr lang="en-US" altLang="en-US" sz="1800" dirty="0" smtClean="0"/>
              <a:t>end </a:t>
            </a:r>
            <a:r>
              <a:rPr lang="en-US" altLang="en-US" sz="1800" dirty="0" err="1" smtClean="0"/>
              <a:t>getRackInfo</a:t>
            </a:r>
            <a:endParaRPr lang="en-US" altLang="en-US" sz="1800" dirty="0" smtClean="0"/>
          </a:p>
        </p:txBody>
      </p:sp>
    </p:spTree>
    <p:extLst>
      <p:ext uri="{BB962C8B-B14F-4D97-AF65-F5344CB8AC3E}">
        <p14:creationId xmlns:p14="http://schemas.microsoft.com/office/powerpoint/2010/main" val="238855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71DE7F6-445A-4B58-8E2E-ACF390D0C73E}" type="slidenum">
              <a:rPr lang="en-US" altLang="en-US" sz="900" smtClean="0">
                <a:latin typeface="Verdana" pitchFamily="34" charset="0"/>
              </a:rPr>
              <a:pPr eaLnBrk="1" hangingPunct="1">
                <a:spcBef>
                  <a:spcPct val="0"/>
                </a:spcBef>
                <a:buClrTx/>
                <a:buFontTx/>
                <a:buNone/>
              </a:pPr>
              <a:t>28</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t>Hadoop and Task Placement</a:t>
            </a:r>
            <a:br>
              <a:rPr lang="en-US" altLang="en-US" sz="2000" dirty="0" smtClean="0"/>
            </a:br>
            <a:r>
              <a:rPr lang="en-US" altLang="en-US" sz="900" dirty="0" smtClean="0"/>
              <a:t>Class 4 </a:t>
            </a:r>
          </a:p>
        </p:txBody>
      </p:sp>
      <p:sp>
        <p:nvSpPr>
          <p:cNvPr id="717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u="sng" dirty="0" smtClean="0"/>
              <a:t>Agenda</a:t>
            </a:r>
          </a:p>
          <a:p>
            <a:pPr eaLnBrk="1" hangingPunct="1">
              <a:lnSpc>
                <a:spcPct val="80000"/>
              </a:lnSpc>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smtClean="0"/>
              <a:t>Review</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NFS vs. HDFS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a:t>Hadoop 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smtClean="0"/>
              <a:t>Awareness</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solidFill>
                  <a:srgbClr val="FF0000"/>
                </a:solidFill>
              </a:rPr>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 project discussion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marL="0" indent="0" eaLnBrk="1" hangingPunct="1">
              <a:lnSpc>
                <a:spcPct val="80000"/>
              </a:lnSpc>
              <a:buNone/>
            </a:pPr>
            <a:endParaRPr lang="en-US" altLang="en-US" sz="1600" dirty="0" smtClean="0"/>
          </a:p>
        </p:txBody>
      </p:sp>
    </p:spTree>
    <p:extLst>
      <p:ext uri="{BB962C8B-B14F-4D97-AF65-F5344CB8AC3E}">
        <p14:creationId xmlns:p14="http://schemas.microsoft.com/office/powerpoint/2010/main" val="4104472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29</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p:txBody>
          <a:bodyPr/>
          <a:lstStyle/>
          <a:p>
            <a:pPr marL="457200" indent="-457200" eaLnBrk="1" hangingPunct="1">
              <a:buFont typeface="Wingdings" pitchFamily="2" charset="2"/>
              <a:buNone/>
              <a:defRPr/>
            </a:pPr>
            <a:endParaRPr lang="en-US" altLang="en-US" sz="1600" dirty="0" smtClean="0"/>
          </a:p>
          <a:p>
            <a:pPr marL="0" indent="0" eaLnBrk="1" hangingPunct="1">
              <a:buNone/>
              <a:defRPr/>
            </a:pPr>
            <a:r>
              <a:rPr lang="en-US" altLang="en-US" sz="2800" dirty="0"/>
              <a:t>Data Locality Optimization and Map </a:t>
            </a:r>
            <a:r>
              <a:rPr lang="en-US" altLang="en-US" sz="2800" dirty="0" smtClean="0"/>
              <a:t>Tasks</a:t>
            </a:r>
          </a:p>
          <a:p>
            <a:pPr marL="400050" lvl="1" indent="0" eaLnBrk="1" hangingPunct="1">
              <a:buNone/>
              <a:defRPr/>
            </a:pPr>
            <a:endParaRPr lang="en-US" altLang="en-US" sz="2800" dirty="0"/>
          </a:p>
          <a:p>
            <a:pPr marL="457200" indent="-457200" eaLnBrk="1" hangingPunct="1">
              <a:defRPr/>
            </a:pPr>
            <a:r>
              <a:rPr lang="en-US" altLang="en-US" dirty="0"/>
              <a:t>Map tasks benefit from optimized placement </a:t>
            </a:r>
          </a:p>
          <a:p>
            <a:pPr marL="457200" indent="-457200" eaLnBrk="1" hangingPunct="1">
              <a:defRPr/>
            </a:pPr>
            <a:endParaRPr lang="en-US" altLang="en-US" sz="2000" dirty="0"/>
          </a:p>
          <a:p>
            <a:pPr marL="857250" lvl="1" indent="-457200" eaLnBrk="1" hangingPunct="1">
              <a:defRPr/>
            </a:pPr>
            <a:r>
              <a:rPr lang="en-US" altLang="en-US" sz="1800" dirty="0"/>
              <a:t>One map task operates on one split, typically an HDFS block</a:t>
            </a:r>
          </a:p>
          <a:p>
            <a:pPr marL="857250" lvl="1" indent="-457200" eaLnBrk="1" hangingPunct="1">
              <a:defRPr/>
            </a:pPr>
            <a:endParaRPr lang="en-US" altLang="en-US" sz="1800" dirty="0"/>
          </a:p>
          <a:p>
            <a:pPr marL="857250" lvl="1" indent="-457200" eaLnBrk="1" hangingPunct="1">
              <a:defRPr/>
            </a:pPr>
            <a:r>
              <a:rPr lang="en-US" altLang="en-US" sz="1800" dirty="0"/>
              <a:t>Data-local placement is optimal, rack-local placement is the next best option</a:t>
            </a:r>
          </a:p>
          <a:p>
            <a:pPr marL="857250" lvl="1" indent="-457200" eaLnBrk="1" hangingPunct="1">
              <a:defRPr/>
            </a:pPr>
            <a:endParaRPr lang="en-US" altLang="en-US" sz="1800" dirty="0"/>
          </a:p>
          <a:p>
            <a:pPr marL="857250" lvl="1" indent="-457200" eaLnBrk="1" hangingPunct="1">
              <a:defRPr/>
            </a:pPr>
            <a:r>
              <a:rPr lang="en-US" altLang="en-US" sz="1800" dirty="0"/>
              <a:t>Map tasks </a:t>
            </a:r>
            <a:r>
              <a:rPr lang="en-US" altLang="en-US" sz="1800" dirty="0" smtClean="0"/>
              <a:t>running in a Hadoop cluster write </a:t>
            </a:r>
            <a:r>
              <a:rPr lang="en-US" altLang="en-US" sz="1800" dirty="0"/>
              <a:t>data to local disks, but they read </a:t>
            </a:r>
            <a:r>
              <a:rPr lang="en-US" altLang="en-US" sz="1800" dirty="0" smtClean="0"/>
              <a:t>their input from HDFS</a:t>
            </a:r>
            <a:endParaRPr lang="en-US" altLang="en-US" sz="1800" dirty="0"/>
          </a:p>
          <a:p>
            <a:pPr marL="857250" lvl="1" indent="-457200" eaLnBrk="1" hangingPunct="1">
              <a:defRPr/>
            </a:pPr>
            <a:endParaRPr lang="en-US" altLang="en-US" sz="2800" dirty="0" smtClean="0"/>
          </a:p>
          <a:p>
            <a:pPr marL="857250" lvl="1" indent="-457200" eaLnBrk="1" hangingPunct="1">
              <a:buFont typeface="Wingdings" pitchFamily="2" charset="2"/>
              <a:buNone/>
              <a:defRPr/>
            </a:pPr>
            <a:endParaRPr lang="en-US" altLang="en-US" sz="3200" dirty="0" smtClean="0"/>
          </a:p>
        </p:txBody>
      </p:sp>
    </p:spTree>
    <p:extLst>
      <p:ext uri="{BB962C8B-B14F-4D97-AF65-F5344CB8AC3E}">
        <p14:creationId xmlns:p14="http://schemas.microsoft.com/office/powerpoint/2010/main" val="2816065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71DE7F6-445A-4B58-8E2E-ACF390D0C73E}"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717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u="sng" dirty="0" smtClean="0"/>
              <a:t>Agenda</a:t>
            </a:r>
          </a:p>
          <a:p>
            <a:pPr eaLnBrk="1" hangingPunct="1">
              <a:lnSpc>
                <a:spcPct val="80000"/>
              </a:lnSpc>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smtClean="0"/>
              <a:t>Review</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solidFill>
                  <a:srgbClr val="FF0000"/>
                </a:solidFill>
              </a:rPr>
              <a:t>NFS vs. HDFS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a:t>Hadoop 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a:t>Awareness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Hadoop and Task </a:t>
            </a:r>
            <a:r>
              <a:rPr lang="en-US" altLang="en-US" sz="1600" dirty="0" smtClean="0"/>
              <a:t>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 project discussion</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endParaRPr lang="en-US" altLang="en-US" sz="1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30</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199" y="1143000"/>
            <a:ext cx="7869383" cy="4987925"/>
          </a:xfrm>
        </p:spPr>
        <p:txBody>
          <a:bodyPr/>
          <a:lstStyle/>
          <a:p>
            <a:pPr marL="457200" indent="-457200" eaLnBrk="1" hangingPunct="1">
              <a:buFont typeface="Wingdings" pitchFamily="2" charset="2"/>
              <a:buNone/>
              <a:defRPr/>
            </a:pPr>
            <a:endParaRPr lang="en-US" altLang="en-US" sz="1600" dirty="0" smtClean="0"/>
          </a:p>
          <a:p>
            <a:pPr marL="0" indent="0" eaLnBrk="1" hangingPunct="1">
              <a:buNone/>
              <a:defRPr/>
            </a:pPr>
            <a:r>
              <a:rPr lang="en-US" altLang="en-US" sz="2800" dirty="0"/>
              <a:t>Data Locality </a:t>
            </a:r>
            <a:r>
              <a:rPr lang="en-US" altLang="en-US" sz="2800" dirty="0" smtClean="0"/>
              <a:t>Optimization and Reduce Tasks</a:t>
            </a:r>
          </a:p>
          <a:p>
            <a:pPr marL="400050" lvl="1" indent="0" eaLnBrk="1" hangingPunct="1">
              <a:buNone/>
              <a:defRPr/>
            </a:pPr>
            <a:endParaRPr lang="en-US" altLang="en-US" sz="1200" dirty="0"/>
          </a:p>
          <a:p>
            <a:pPr marL="457200" indent="-457200" eaLnBrk="1" hangingPunct="1">
              <a:defRPr/>
            </a:pPr>
            <a:r>
              <a:rPr lang="en-US" altLang="en-US" sz="2000" dirty="0"/>
              <a:t>R</a:t>
            </a:r>
            <a:r>
              <a:rPr lang="en-US" altLang="en-US" sz="2000" dirty="0" smtClean="0"/>
              <a:t>educe </a:t>
            </a:r>
            <a:r>
              <a:rPr lang="en-US" altLang="en-US" sz="2000" dirty="0"/>
              <a:t>tasks do not </a:t>
            </a:r>
            <a:r>
              <a:rPr lang="en-US" altLang="en-US" sz="2000" dirty="0" smtClean="0"/>
              <a:t>generally benefit </a:t>
            </a:r>
            <a:r>
              <a:rPr lang="en-US" altLang="en-US" sz="2000" dirty="0"/>
              <a:t>from data-local or rack-local </a:t>
            </a:r>
            <a:r>
              <a:rPr lang="en-US" altLang="en-US" sz="2000" dirty="0" smtClean="0"/>
              <a:t>placement</a:t>
            </a:r>
          </a:p>
          <a:p>
            <a:pPr marL="457200" indent="-457200" eaLnBrk="1" hangingPunct="1">
              <a:defRPr/>
            </a:pPr>
            <a:endParaRPr lang="en-US" altLang="en-US" sz="2000" dirty="0" smtClean="0"/>
          </a:p>
          <a:p>
            <a:pPr marL="457200" indent="-457200" eaLnBrk="1" hangingPunct="1">
              <a:defRPr/>
            </a:pPr>
            <a:r>
              <a:rPr lang="en-US" altLang="en-US" sz="2000" dirty="0" smtClean="0"/>
              <a:t>One </a:t>
            </a:r>
            <a:r>
              <a:rPr lang="en-US" altLang="en-US" sz="2000" dirty="0"/>
              <a:t>reduce task operates on output from </a:t>
            </a:r>
            <a:r>
              <a:rPr lang="en-US" altLang="en-US" sz="2000" dirty="0" smtClean="0"/>
              <a:t>multiple map tasks that ran in a distributed fashion throughout the cluster</a:t>
            </a:r>
            <a:endParaRPr lang="en-US" altLang="en-US" sz="2000" dirty="0" smtClean="0"/>
          </a:p>
          <a:p>
            <a:pPr marL="457200" indent="-457200" eaLnBrk="1" hangingPunct="1">
              <a:defRPr/>
            </a:pPr>
            <a:endParaRPr lang="en-US" altLang="en-US" sz="2000" dirty="0" smtClean="0"/>
          </a:p>
          <a:p>
            <a:pPr marL="457200" indent="-457200" eaLnBrk="1" hangingPunct="1">
              <a:defRPr/>
            </a:pPr>
            <a:r>
              <a:rPr lang="en-US" altLang="en-US" sz="2000" dirty="0" smtClean="0"/>
              <a:t>Sorted </a:t>
            </a:r>
            <a:r>
              <a:rPr lang="en-US" altLang="en-US" sz="2000" dirty="0"/>
              <a:t>mapper outputs </a:t>
            </a:r>
            <a:r>
              <a:rPr lang="en-US" altLang="en-US" sz="2000" dirty="0" smtClean="0"/>
              <a:t>are </a:t>
            </a:r>
            <a:r>
              <a:rPr lang="en-US" altLang="en-US" sz="2000" dirty="0"/>
              <a:t>transferred over the network to </a:t>
            </a:r>
            <a:r>
              <a:rPr lang="en-US" altLang="en-US" sz="2000" dirty="0" smtClean="0"/>
              <a:t>the node where a given reduce task will run</a:t>
            </a:r>
            <a:endParaRPr lang="en-US" altLang="en-US" sz="2000" dirty="0"/>
          </a:p>
          <a:p>
            <a:pPr marL="857250" lvl="1" indent="-457200" eaLnBrk="1" hangingPunct="1">
              <a:defRPr/>
            </a:pPr>
            <a:endParaRPr lang="en-US" altLang="en-US" sz="2000" dirty="0"/>
          </a:p>
        </p:txBody>
      </p:sp>
    </p:spTree>
    <p:extLst>
      <p:ext uri="{BB962C8B-B14F-4D97-AF65-F5344CB8AC3E}">
        <p14:creationId xmlns:p14="http://schemas.microsoft.com/office/powerpoint/2010/main" val="3480432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77D3DE0-4CFA-47B8-A1D1-53C02BA1BE3C}" type="slidenum">
              <a:rPr lang="en-US" altLang="en-US" sz="900" smtClean="0">
                <a:latin typeface="Verdana" pitchFamily="34" charset="0"/>
              </a:rPr>
              <a:pPr eaLnBrk="1" hangingPunct="1">
                <a:spcBef>
                  <a:spcPct val="0"/>
                </a:spcBef>
                <a:buClrTx/>
                <a:buFontTx/>
                <a:buNone/>
              </a:pPr>
              <a:t>31</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34821" name="Rectangle 3"/>
          <p:cNvSpPr>
            <a:spLocks noGrp="1" noChangeArrowheads="1"/>
          </p:cNvSpPr>
          <p:nvPr>
            <p:ph type="body" idx="1"/>
          </p:nvPr>
        </p:nvSpPr>
        <p:spPr>
          <a:xfrm>
            <a:off x="457199" y="1143000"/>
            <a:ext cx="7966365" cy="4987925"/>
          </a:xfrm>
        </p:spPr>
        <p:txBody>
          <a:bodyPr/>
          <a:lstStyle/>
          <a:p>
            <a:pPr marL="457200" indent="-457200" eaLnBrk="1" hangingPunct="1">
              <a:buFont typeface="Wingdings" pitchFamily="2" charset="2"/>
              <a:buNone/>
              <a:defRPr/>
            </a:pPr>
            <a:endParaRPr lang="en-US" altLang="en-US" sz="1600" dirty="0" smtClean="0"/>
          </a:p>
          <a:p>
            <a:pPr marL="0" indent="0" eaLnBrk="1" hangingPunct="1">
              <a:buNone/>
              <a:defRPr/>
            </a:pPr>
            <a:r>
              <a:rPr lang="en-US" altLang="en-US" sz="2800" dirty="0"/>
              <a:t>Data Locality </a:t>
            </a:r>
            <a:r>
              <a:rPr lang="en-US" altLang="en-US" sz="2800" dirty="0" smtClean="0"/>
              <a:t>Optimization and Reduce Tasks </a:t>
            </a:r>
            <a:r>
              <a:rPr lang="en-US" altLang="en-US" sz="2000" dirty="0" smtClean="0"/>
              <a:t>(continued)</a:t>
            </a:r>
            <a:endParaRPr lang="en-US" altLang="en-US" sz="2800" dirty="0" smtClean="0"/>
          </a:p>
          <a:p>
            <a:pPr marL="57150" indent="0" eaLnBrk="1" hangingPunct="1">
              <a:buNone/>
              <a:defRPr/>
            </a:pPr>
            <a:endParaRPr lang="en-US" altLang="en-US" sz="2000" dirty="0" smtClean="0"/>
          </a:p>
          <a:p>
            <a:pPr marL="438150" indent="-381000" eaLnBrk="1" hangingPunct="1">
              <a:defRPr/>
            </a:pPr>
            <a:r>
              <a:rPr lang="en-US" altLang="en-US" sz="2000" dirty="0" smtClean="0"/>
              <a:t>In Hadoop 1 architecture, reduce </a:t>
            </a:r>
            <a:r>
              <a:rPr lang="en-US" altLang="en-US" sz="2000" dirty="0" smtClean="0"/>
              <a:t>tasks </a:t>
            </a:r>
            <a:r>
              <a:rPr lang="en-US" altLang="en-US" sz="2000" dirty="0" smtClean="0"/>
              <a:t>get </a:t>
            </a:r>
            <a:r>
              <a:rPr lang="en-US" altLang="en-US" sz="2000" dirty="0" smtClean="0"/>
              <a:t>scheduled to run in reduce slots </a:t>
            </a:r>
            <a:r>
              <a:rPr lang="en-US" altLang="en-US" sz="2000" dirty="0" smtClean="0"/>
              <a:t>throughout </a:t>
            </a:r>
            <a:r>
              <a:rPr lang="en-US" altLang="en-US" sz="2000" dirty="0" smtClean="0"/>
              <a:t>the </a:t>
            </a:r>
            <a:r>
              <a:rPr lang="en-US" altLang="en-US" sz="2000" dirty="0" smtClean="0"/>
              <a:t>cluster, as the slots become available</a:t>
            </a:r>
          </a:p>
          <a:p>
            <a:pPr marL="438150" indent="-381000" eaLnBrk="1" hangingPunct="1">
              <a:defRPr/>
            </a:pPr>
            <a:endParaRPr lang="en-US" altLang="en-US" sz="2000" dirty="0"/>
          </a:p>
          <a:p>
            <a:pPr marL="438150" indent="-381000" eaLnBrk="1" hangingPunct="1">
              <a:defRPr/>
            </a:pPr>
            <a:r>
              <a:rPr lang="en-US" altLang="en-US" sz="2000" dirty="0"/>
              <a:t>A reduce task cannot proceed until all mapper outputs it needs have been transferred to the node where the reduce task is to run</a:t>
            </a:r>
          </a:p>
          <a:p>
            <a:pPr marL="438150" indent="-381000" eaLnBrk="1" hangingPunct="1">
              <a:defRPr/>
            </a:pPr>
            <a:endParaRPr lang="en-US" altLang="en-US" sz="2000" dirty="0" smtClean="0"/>
          </a:p>
          <a:p>
            <a:pPr marL="438150" indent="-381000" eaLnBrk="1" hangingPunct="1">
              <a:defRPr/>
            </a:pPr>
            <a:endParaRPr lang="en-US" altLang="en-US" sz="2000" dirty="0" smtClean="0"/>
          </a:p>
        </p:txBody>
      </p:sp>
    </p:spTree>
    <p:extLst>
      <p:ext uri="{BB962C8B-B14F-4D97-AF65-F5344CB8AC3E}">
        <p14:creationId xmlns:p14="http://schemas.microsoft.com/office/powerpoint/2010/main" val="3551457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32</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200" y="1143000"/>
            <a:ext cx="7862047" cy="4987925"/>
          </a:xfrm>
        </p:spPr>
        <p:txBody>
          <a:bodyPr/>
          <a:lstStyle/>
          <a:p>
            <a:pPr marL="0" indent="0" algn="ctr" eaLnBrk="1" hangingPunct="1">
              <a:buNone/>
            </a:pPr>
            <a:endParaRPr lang="en-US" altLang="en-US" sz="800" dirty="0"/>
          </a:p>
          <a:p>
            <a:pPr marL="457200" indent="-457200" eaLnBrk="1" hangingPunct="1">
              <a:buFont typeface="Wingdings" pitchFamily="2" charset="2"/>
              <a:buNone/>
            </a:pPr>
            <a:endParaRPr lang="en-US" altLang="en-US" sz="900" dirty="0" smtClean="0"/>
          </a:p>
          <a:p>
            <a:pPr eaLnBrk="1" hangingPunct="1"/>
            <a:r>
              <a:rPr lang="en-US" altLang="en-US" sz="2000" dirty="0"/>
              <a:t>We have established that, unlike reduce tasks, map </a:t>
            </a:r>
            <a:r>
              <a:rPr lang="en-US" altLang="en-US" sz="2000" dirty="0" smtClean="0"/>
              <a:t>tasks always benefit </a:t>
            </a:r>
            <a:r>
              <a:rPr lang="en-US" altLang="en-US" sz="2000" dirty="0"/>
              <a:t>from data-local or rack-local </a:t>
            </a:r>
            <a:r>
              <a:rPr lang="en-US" altLang="en-US" sz="2000" dirty="0" smtClean="0"/>
              <a:t>placement.</a:t>
            </a:r>
          </a:p>
          <a:p>
            <a:pPr marL="0" indent="0" eaLnBrk="1" hangingPunct="1">
              <a:buNone/>
            </a:pPr>
            <a:endParaRPr lang="en-US" altLang="en-US" sz="2000" dirty="0" smtClean="0"/>
          </a:p>
          <a:p>
            <a:pPr eaLnBrk="1" hangingPunct="1"/>
            <a:r>
              <a:rPr lang="en-US" altLang="en-US" sz="2000" dirty="0"/>
              <a:t>How does Hadoop know where to schedule map tasks for locality optimization</a:t>
            </a:r>
            <a:r>
              <a:rPr lang="en-US" altLang="en-US" sz="2000" dirty="0" smtClean="0"/>
              <a:t>?</a:t>
            </a:r>
          </a:p>
          <a:p>
            <a:pPr eaLnBrk="1" hangingPunct="1"/>
            <a:endParaRPr lang="en-US" altLang="en-US" sz="1800" dirty="0" smtClean="0"/>
          </a:p>
          <a:p>
            <a:pPr lvl="1" eaLnBrk="1" hangingPunct="1"/>
            <a:r>
              <a:rPr lang="en-US" altLang="en-US" dirty="0" smtClean="0"/>
              <a:t>Hadoop uses the </a:t>
            </a:r>
            <a:r>
              <a:rPr lang="en-US" altLang="en-US" dirty="0" smtClean="0"/>
              <a:t>information about the host </a:t>
            </a:r>
            <a:r>
              <a:rPr lang="en-US" altLang="en-US" dirty="0" smtClean="0"/>
              <a:t>to rack </a:t>
            </a:r>
            <a:r>
              <a:rPr lang="en-US" altLang="en-US" dirty="0" smtClean="0"/>
              <a:t>mapping to compute ‘distance’ between two nodes</a:t>
            </a:r>
            <a:endParaRPr lang="en-US" altLang="en-US" dirty="0" smtClean="0"/>
          </a:p>
          <a:p>
            <a:pPr lvl="2" eaLnBrk="1" hangingPunct="1"/>
            <a:r>
              <a:rPr lang="en-US" altLang="en-US" dirty="0" smtClean="0"/>
              <a:t>See previous section for </a:t>
            </a:r>
            <a:r>
              <a:rPr lang="en-US" altLang="en-US" dirty="0" smtClean="0"/>
              <a:t>instructions on creating a </a:t>
            </a:r>
            <a:r>
              <a:rPr lang="en-US" altLang="en-US" dirty="0" smtClean="0"/>
              <a:t>network topology</a:t>
            </a:r>
            <a:r>
              <a:rPr lang="en-US" altLang="en-US" dirty="0" smtClean="0"/>
              <a:t> </a:t>
            </a:r>
            <a:r>
              <a:rPr lang="en-US" altLang="en-US" dirty="0" smtClean="0"/>
              <a:t>file and script</a:t>
            </a:r>
          </a:p>
          <a:p>
            <a:pPr marL="457200" indent="-457200" eaLnBrk="1" hangingPunct="1"/>
            <a:endParaRPr lang="en-US" altLang="en-US" sz="600" dirty="0" smtClean="0"/>
          </a:p>
        </p:txBody>
      </p:sp>
      <p:sp>
        <p:nvSpPr>
          <p:cNvPr id="21510"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http://developer.yahoo.com/hadoop/tutorial/module2.html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33</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10"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dirty="0">
                <a:latin typeface="Verdana" pitchFamily="34" charset="0"/>
              </a:rPr>
              <a:t>Reference: http://developer.yahoo.com/hadoop/tutorial/module2.html</a:t>
            </a:r>
          </a:p>
        </p:txBody>
      </p:sp>
      <p:sp>
        <p:nvSpPr>
          <p:cNvPr id="7" name="Rectangle 3"/>
          <p:cNvSpPr txBox="1">
            <a:spLocks noChangeArrowheads="1"/>
          </p:cNvSpPr>
          <p:nvPr/>
        </p:nvSpPr>
        <p:spPr bwMode="auto">
          <a:xfrm>
            <a:off x="429484" y="1177495"/>
            <a:ext cx="8130316" cy="128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a:lstStyle>
          <a:p>
            <a:pPr marL="457200" indent="-457200" algn="ctr" eaLnBrk="1" hangingPunct="1">
              <a:buFont typeface="Wingdings" pitchFamily="2" charset="2"/>
              <a:buNone/>
            </a:pPr>
            <a:r>
              <a:rPr lang="en-US" altLang="en-US" sz="2000" b="1" kern="0" dirty="0" smtClean="0"/>
              <a:t>How is distance between nodes measured?</a:t>
            </a:r>
          </a:p>
          <a:p>
            <a:pPr marL="438150" indent="-381000" eaLnBrk="1" hangingPunct="1"/>
            <a:endParaRPr lang="en-US" altLang="en-US" sz="1100" dirty="0" smtClean="0"/>
          </a:p>
          <a:p>
            <a:pPr marL="438150" indent="-381000" eaLnBrk="1" hangingPunct="1"/>
            <a:r>
              <a:rPr lang="en-US" altLang="en-US" sz="1800" dirty="0" smtClean="0"/>
              <a:t>We </a:t>
            </a:r>
            <a:r>
              <a:rPr lang="en-US" altLang="en-US" sz="1800" dirty="0"/>
              <a:t>express a node in the datacenter as: /</a:t>
            </a:r>
            <a:r>
              <a:rPr lang="en-US" altLang="en-US" sz="1800" b="1" dirty="0">
                <a:solidFill>
                  <a:srgbClr val="0000CC"/>
                </a:solidFill>
              </a:rPr>
              <a:t>datacenter 1</a:t>
            </a:r>
            <a:r>
              <a:rPr lang="en-US" altLang="en-US" sz="1800" dirty="0"/>
              <a:t>/</a:t>
            </a:r>
            <a:r>
              <a:rPr lang="en-US" altLang="en-US" sz="1800" b="1" dirty="0">
                <a:solidFill>
                  <a:srgbClr val="0000CC"/>
                </a:solidFill>
              </a:rPr>
              <a:t>rack 1</a:t>
            </a:r>
            <a:r>
              <a:rPr lang="en-US" altLang="en-US" sz="1800" dirty="0"/>
              <a:t>/</a:t>
            </a:r>
            <a:r>
              <a:rPr lang="en-US" altLang="en-US" sz="1800" b="1" dirty="0">
                <a:solidFill>
                  <a:srgbClr val="0000CC"/>
                </a:solidFill>
              </a:rPr>
              <a:t>node 1</a:t>
            </a:r>
          </a:p>
          <a:p>
            <a:pPr marL="838200" lvl="1" indent="-381000" eaLnBrk="1" hangingPunct="1"/>
            <a:r>
              <a:rPr lang="en-US" altLang="en-US" sz="1800" dirty="0"/>
              <a:t>Given a datacenter d1, rack r1, and node n1, we write: /</a:t>
            </a:r>
            <a:r>
              <a:rPr lang="en-US" altLang="en-US" sz="1800" dirty="0" smtClean="0"/>
              <a:t>d1/r1/n1</a:t>
            </a:r>
            <a:endParaRPr lang="en-US" alt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840383357"/>
              </p:ext>
            </p:extLst>
          </p:nvPr>
        </p:nvGraphicFramePr>
        <p:xfrm>
          <a:off x="959223" y="2738771"/>
          <a:ext cx="7234518" cy="3382629"/>
        </p:xfrm>
        <a:graphic>
          <a:graphicData uri="http://schemas.openxmlformats.org/drawingml/2006/table">
            <a:tbl>
              <a:tblPr firstRow="1" bandRow="1">
                <a:tableStyleId>{BDBED569-4797-4DF1-A0F4-6AAB3CD982D8}</a:tableStyleId>
              </a:tblPr>
              <a:tblGrid>
                <a:gridCol w="5238377"/>
                <a:gridCol w="1996141"/>
              </a:tblGrid>
              <a:tr h="53659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Given…</a:t>
                      </a:r>
                      <a:endParaRPr lang="en-US" altLang="en-US" sz="1800" b="0" dirty="0" smtClean="0"/>
                    </a:p>
                  </a:txBody>
                  <a:tcPr/>
                </a:tc>
                <a:tc>
                  <a:txBody>
                    <a:bodyPr/>
                    <a:lstStyle/>
                    <a:p>
                      <a:pPr algn="ctr"/>
                      <a:r>
                        <a:rPr lang="en-US" dirty="0" smtClean="0"/>
                        <a:t>Distance </a:t>
                      </a:r>
                      <a:r>
                        <a:rPr lang="en-US" baseline="0" dirty="0" smtClean="0"/>
                        <a:t>is…</a:t>
                      </a:r>
                      <a:endParaRPr lang="en-US" b="0" dirty="0"/>
                    </a:p>
                  </a:txBody>
                  <a:tcPr/>
                </a:tc>
              </a:tr>
              <a:tr h="49876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slots on the same node</a:t>
                      </a:r>
                      <a:endParaRPr lang="en-US" altLang="en-US" sz="1800" b="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0" dirty="0" smtClean="0"/>
                        <a:t>0</a:t>
                      </a:r>
                      <a:endParaRPr lang="en-US" altLang="en-US" sz="1800" kern="0" dirty="0" smtClean="0"/>
                    </a:p>
                    <a:p>
                      <a:pPr algn="ctr"/>
                      <a:endParaRPr lang="en-US" sz="1800" b="0" dirty="0"/>
                    </a:p>
                  </a:txBody>
                  <a:tcPr/>
                </a:tc>
              </a:tr>
              <a:tr h="7175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slots on different nodes in the same rack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0" dirty="0" smtClean="0"/>
                        <a:t>2</a:t>
                      </a:r>
                      <a:endParaRPr lang="en-US" altLang="en-US" sz="1800" kern="0" dirty="0" smtClean="0"/>
                    </a:p>
                    <a:p>
                      <a:pPr algn="ctr"/>
                      <a:endParaRPr lang="en-US" sz="1800" dirty="0"/>
                    </a:p>
                  </a:txBody>
                  <a:tcPr/>
                </a:tc>
              </a:tr>
              <a:tr h="590204">
                <a:tc>
                  <a:txBody>
                    <a:bodyPr/>
                    <a:lstStyle/>
                    <a:p>
                      <a:r>
                        <a:rPr lang="en-US" altLang="en-US" sz="1800" dirty="0" smtClean="0"/>
                        <a:t>Two slots on nodes in different racks</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0" dirty="0" smtClean="0"/>
                        <a:t>4</a:t>
                      </a:r>
                      <a:endParaRPr lang="en-US" altLang="en-US" sz="1800" kern="0" dirty="0" smtClean="0"/>
                    </a:p>
                    <a:p>
                      <a:pPr algn="ctr"/>
                      <a:endParaRPr lang="en-US" sz="1800" dirty="0"/>
                    </a:p>
                  </a:txBody>
                  <a:tcPr/>
                </a:tc>
              </a:tr>
              <a:tr h="8483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a:t>
                      </a:r>
                      <a:r>
                        <a:rPr lang="en-US" altLang="en-US" sz="1800" dirty="0" smtClean="0"/>
                        <a:t>slots on nodes in different datacenters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sz="11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400" dirty="0" smtClean="0"/>
                        <a:t>Note</a:t>
                      </a:r>
                      <a:r>
                        <a:rPr lang="en-US" altLang="en-US" sz="1400" dirty="0" smtClean="0"/>
                        <a:t>: Hadoop does not </a:t>
                      </a:r>
                      <a:r>
                        <a:rPr lang="en-US" altLang="en-US" sz="1400" dirty="0" smtClean="0"/>
                        <a:t>fully</a:t>
                      </a:r>
                      <a:r>
                        <a:rPr lang="en-US" altLang="en-US" sz="1400" baseline="0" dirty="0" smtClean="0"/>
                        <a:t> </a:t>
                      </a:r>
                      <a:r>
                        <a:rPr lang="en-US" altLang="en-US" sz="1400" dirty="0" smtClean="0"/>
                        <a:t>support </a:t>
                      </a:r>
                      <a:r>
                        <a:rPr lang="en-US" altLang="en-US" sz="1400" dirty="0" smtClean="0"/>
                        <a:t>this </a:t>
                      </a:r>
                      <a:r>
                        <a:rPr lang="en-US" altLang="en-US" sz="1400" dirty="0" smtClean="0"/>
                        <a:t>model</a:t>
                      </a:r>
                      <a:r>
                        <a:rPr lang="en-US" altLang="en-US" sz="1400" baseline="0" dirty="0" smtClean="0"/>
                        <a:t> yet.</a:t>
                      </a:r>
                      <a:endParaRPr lang="en-US"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0" dirty="0" smtClean="0"/>
                        <a:t>6</a:t>
                      </a:r>
                      <a:endParaRPr lang="en-US" altLang="en-US" sz="1800" kern="0" dirty="0" smtClean="0"/>
                    </a:p>
                    <a:p>
                      <a:pPr algn="ctr"/>
                      <a:endParaRPr lang="en-US" sz="1800" dirty="0"/>
                    </a:p>
                  </a:txBody>
                  <a:tcPr/>
                </a:tc>
              </a:tr>
            </a:tbl>
          </a:graphicData>
        </a:graphic>
      </p:graphicFrame>
    </p:spTree>
    <p:extLst>
      <p:ext uri="{BB962C8B-B14F-4D97-AF65-F5344CB8AC3E}">
        <p14:creationId xmlns:p14="http://schemas.microsoft.com/office/powerpoint/2010/main" val="1117403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800589" y="1951898"/>
            <a:ext cx="3505200" cy="3463637"/>
          </a:xfrm>
          <a:prstGeom prst="roundRect">
            <a:avLst/>
          </a:prstGeom>
          <a:solidFill>
            <a:srgbClr val="00B0F0">
              <a:alpha val="2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86691" y="1964908"/>
            <a:ext cx="3505200" cy="3463637"/>
          </a:xfrm>
          <a:prstGeom prst="roundRect">
            <a:avLst/>
          </a:prstGeom>
          <a:solidFill>
            <a:srgbClr val="99CC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34</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824345"/>
          </a:xfrm>
        </p:spPr>
        <p:txBody>
          <a:bodyPr/>
          <a:lstStyle/>
          <a:p>
            <a:pPr marL="457200" indent="-457200" algn="ctr" eaLnBrk="1" hangingPunct="1">
              <a:buFont typeface="Wingdings" pitchFamily="2" charset="2"/>
              <a:buNone/>
            </a:pPr>
            <a:r>
              <a:rPr lang="en-US" altLang="en-US"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2" name="Rectangle 1"/>
          <p:cNvSpPr/>
          <p:nvPr/>
        </p:nvSpPr>
        <p:spPr>
          <a:xfrm>
            <a:off x="1496300" y="3120789"/>
            <a:ext cx="969818" cy="1698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0198" y="3120789"/>
            <a:ext cx="969818" cy="1698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68280" y="3120789"/>
            <a:ext cx="969818" cy="1698177"/>
          </a:xfrm>
          <a:prstGeom prst="rect">
            <a:avLst/>
          </a:prstGeom>
          <a:solidFill>
            <a:srgbClr val="00B0F0"/>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F0"/>
                </a:solidFill>
              </a:ln>
            </a:endParaRPr>
          </a:p>
        </p:txBody>
      </p:sp>
      <p:sp>
        <p:nvSpPr>
          <p:cNvPr id="3" name="TextBox 2"/>
          <p:cNvSpPr txBox="1"/>
          <p:nvPr/>
        </p:nvSpPr>
        <p:spPr>
          <a:xfrm>
            <a:off x="1496300" y="2148001"/>
            <a:ext cx="2313743" cy="338554"/>
          </a:xfrm>
          <a:prstGeom prst="rect">
            <a:avLst/>
          </a:prstGeom>
          <a:noFill/>
        </p:spPr>
        <p:txBody>
          <a:bodyPr wrap="square" rtlCol="0">
            <a:spAutoFit/>
          </a:bodyPr>
          <a:lstStyle/>
          <a:p>
            <a:pPr algn="ctr"/>
            <a:r>
              <a:rPr lang="en-US" sz="1600" b="1" dirty="0" smtClean="0"/>
              <a:t>Datacenter = d1</a:t>
            </a:r>
            <a:endParaRPr lang="en-US" sz="1600" b="1" dirty="0"/>
          </a:p>
        </p:txBody>
      </p:sp>
      <p:sp>
        <p:nvSpPr>
          <p:cNvPr id="11" name="TextBox 10"/>
          <p:cNvSpPr txBox="1"/>
          <p:nvPr/>
        </p:nvSpPr>
        <p:spPr>
          <a:xfrm>
            <a:off x="5507171" y="2148001"/>
            <a:ext cx="2092036" cy="338554"/>
          </a:xfrm>
          <a:prstGeom prst="rect">
            <a:avLst/>
          </a:prstGeom>
          <a:noFill/>
        </p:spPr>
        <p:txBody>
          <a:bodyPr wrap="square" rtlCol="0">
            <a:spAutoFit/>
          </a:bodyPr>
          <a:lstStyle/>
          <a:p>
            <a:pPr algn="ctr"/>
            <a:r>
              <a:rPr lang="en-US" sz="1600" b="1" dirty="0" smtClean="0"/>
              <a:t>Datacenter = d2</a:t>
            </a:r>
            <a:endParaRPr lang="en-US" sz="1600" b="1" dirty="0"/>
          </a:p>
        </p:txBody>
      </p:sp>
      <p:sp>
        <p:nvSpPr>
          <p:cNvPr id="12" name="TextBox 11"/>
          <p:cNvSpPr txBox="1"/>
          <p:nvPr/>
        </p:nvSpPr>
        <p:spPr>
          <a:xfrm>
            <a:off x="1397589" y="2685345"/>
            <a:ext cx="1167240" cy="307777"/>
          </a:xfrm>
          <a:prstGeom prst="rect">
            <a:avLst/>
          </a:prstGeom>
          <a:noFill/>
        </p:spPr>
        <p:txBody>
          <a:bodyPr wrap="square" rtlCol="0">
            <a:spAutoFit/>
          </a:bodyPr>
          <a:lstStyle/>
          <a:p>
            <a:pPr algn="ctr"/>
            <a:r>
              <a:rPr lang="en-US" b="1" dirty="0" smtClean="0"/>
              <a:t>Rack = r1</a:t>
            </a:r>
            <a:endParaRPr lang="en-US" b="1" dirty="0"/>
          </a:p>
        </p:txBody>
      </p:sp>
      <p:sp>
        <p:nvSpPr>
          <p:cNvPr id="13" name="TextBox 12"/>
          <p:cNvSpPr txBox="1"/>
          <p:nvPr/>
        </p:nvSpPr>
        <p:spPr>
          <a:xfrm>
            <a:off x="2741487" y="2685340"/>
            <a:ext cx="1167240" cy="307777"/>
          </a:xfrm>
          <a:prstGeom prst="rect">
            <a:avLst/>
          </a:prstGeom>
          <a:noFill/>
        </p:spPr>
        <p:txBody>
          <a:bodyPr wrap="square" rtlCol="0">
            <a:spAutoFit/>
          </a:bodyPr>
          <a:lstStyle/>
          <a:p>
            <a:pPr algn="ctr"/>
            <a:r>
              <a:rPr lang="en-US" b="1" dirty="0" smtClean="0"/>
              <a:t>Rack = r2</a:t>
            </a:r>
            <a:endParaRPr lang="en-US" b="1" dirty="0"/>
          </a:p>
        </p:txBody>
      </p:sp>
      <p:sp>
        <p:nvSpPr>
          <p:cNvPr id="14" name="TextBox 13"/>
          <p:cNvSpPr txBox="1"/>
          <p:nvPr/>
        </p:nvSpPr>
        <p:spPr>
          <a:xfrm>
            <a:off x="5969569" y="2688317"/>
            <a:ext cx="1167240" cy="307777"/>
          </a:xfrm>
          <a:prstGeom prst="rect">
            <a:avLst/>
          </a:prstGeom>
          <a:noFill/>
        </p:spPr>
        <p:txBody>
          <a:bodyPr wrap="square" rtlCol="0">
            <a:spAutoFit/>
          </a:bodyPr>
          <a:lstStyle/>
          <a:p>
            <a:pPr algn="ctr"/>
            <a:r>
              <a:rPr lang="en-US" b="1" dirty="0" smtClean="0"/>
              <a:t>Rack = r3</a:t>
            </a:r>
            <a:endParaRPr lang="en-US" b="1" dirty="0"/>
          </a:p>
        </p:txBody>
      </p:sp>
      <p:sp>
        <p:nvSpPr>
          <p:cNvPr id="16" name="Rectangle 15"/>
          <p:cNvSpPr/>
          <p:nvPr/>
        </p:nvSpPr>
        <p:spPr>
          <a:xfrm>
            <a:off x="1496290" y="3770103"/>
            <a:ext cx="969818" cy="3602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n10</a:t>
            </a:r>
            <a:endParaRPr lang="en-US" dirty="0">
              <a:solidFill>
                <a:schemeClr val="tx1"/>
              </a:solidFill>
            </a:endParaRPr>
          </a:p>
        </p:txBody>
      </p:sp>
      <p:sp>
        <p:nvSpPr>
          <p:cNvPr id="18" name="Rectangle 17"/>
          <p:cNvSpPr/>
          <p:nvPr/>
        </p:nvSpPr>
        <p:spPr>
          <a:xfrm>
            <a:off x="2840225" y="3433508"/>
            <a:ext cx="969818" cy="3602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n9</a:t>
            </a:r>
            <a:endParaRPr lang="en-US" dirty="0">
              <a:solidFill>
                <a:schemeClr val="tx1"/>
              </a:solidFill>
            </a:endParaRPr>
          </a:p>
        </p:txBody>
      </p:sp>
      <p:sp>
        <p:nvSpPr>
          <p:cNvPr id="19" name="Rectangle 18"/>
          <p:cNvSpPr/>
          <p:nvPr/>
        </p:nvSpPr>
        <p:spPr>
          <a:xfrm>
            <a:off x="2840220" y="4098543"/>
            <a:ext cx="969818" cy="3602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n11</a:t>
            </a:r>
            <a:endParaRPr lang="en-US" dirty="0">
              <a:solidFill>
                <a:schemeClr val="tx1"/>
              </a:solidFill>
            </a:endParaRPr>
          </a:p>
        </p:txBody>
      </p:sp>
      <p:sp>
        <p:nvSpPr>
          <p:cNvPr id="23" name="Rectangle 22"/>
          <p:cNvSpPr/>
          <p:nvPr/>
        </p:nvSpPr>
        <p:spPr>
          <a:xfrm>
            <a:off x="6068280" y="3480792"/>
            <a:ext cx="969818" cy="360201"/>
          </a:xfrm>
          <a:prstGeom prst="rect">
            <a:avLst/>
          </a:prstGeom>
          <a:solidFill>
            <a:srgbClr val="CCFFCC"/>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n17</a:t>
            </a:r>
            <a:endParaRPr lang="en-US" dirty="0">
              <a:solidFill>
                <a:schemeClr val="tx1"/>
              </a:solidFill>
            </a:endParaRPr>
          </a:p>
        </p:txBody>
      </p:sp>
      <p:sp>
        <p:nvSpPr>
          <p:cNvPr id="25" name="Rectangle 24"/>
          <p:cNvSpPr/>
          <p:nvPr/>
        </p:nvSpPr>
        <p:spPr>
          <a:xfrm>
            <a:off x="6068275" y="3122187"/>
            <a:ext cx="969818" cy="360201"/>
          </a:xfrm>
          <a:prstGeom prst="rect">
            <a:avLst/>
          </a:prstGeom>
          <a:solidFill>
            <a:srgbClr val="CCFFCC"/>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n8</a:t>
            </a:r>
            <a:endParaRPr lang="en-US" dirty="0">
              <a:solidFill>
                <a:schemeClr val="tx1"/>
              </a:solidFill>
            </a:endParaRPr>
          </a:p>
        </p:txBody>
      </p:sp>
      <p:sp>
        <p:nvSpPr>
          <p:cNvPr id="17" name="Rectangle 16"/>
          <p:cNvSpPr/>
          <p:nvPr/>
        </p:nvSpPr>
        <p:spPr>
          <a:xfrm>
            <a:off x="1496290" y="4130333"/>
            <a:ext cx="969818" cy="360201"/>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n2</a:t>
            </a:r>
            <a:endParaRPr lang="en-US" b="1" dirty="0">
              <a:solidFill>
                <a:schemeClr val="tx1"/>
              </a:solidFill>
            </a:endParaRPr>
          </a:p>
        </p:txBody>
      </p:sp>
      <p:sp>
        <p:nvSpPr>
          <p:cNvPr id="20" name="Rectangle 19"/>
          <p:cNvSpPr/>
          <p:nvPr/>
        </p:nvSpPr>
        <p:spPr>
          <a:xfrm>
            <a:off x="2840220" y="4458773"/>
            <a:ext cx="969818" cy="360201"/>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n3</a:t>
            </a:r>
            <a:endParaRPr lang="en-US" b="1" dirty="0">
              <a:solidFill>
                <a:schemeClr val="tx1"/>
              </a:solidFill>
            </a:endParaRPr>
          </a:p>
        </p:txBody>
      </p:sp>
      <p:sp>
        <p:nvSpPr>
          <p:cNvPr id="24" name="Rectangle 23"/>
          <p:cNvSpPr/>
          <p:nvPr/>
        </p:nvSpPr>
        <p:spPr>
          <a:xfrm>
            <a:off x="6068275" y="4138492"/>
            <a:ext cx="969818" cy="360201"/>
          </a:xfrm>
          <a:prstGeom prst="rect">
            <a:avLst/>
          </a:prstGeom>
          <a:solidFill>
            <a:srgbClr val="CCFFCC"/>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n4</a:t>
            </a:r>
            <a:endParaRPr lang="en-US" b="1" dirty="0">
              <a:solidFill>
                <a:schemeClr val="tx1"/>
              </a:solidFill>
            </a:endParaRPr>
          </a:p>
        </p:txBody>
      </p:sp>
      <p:sp>
        <p:nvSpPr>
          <p:cNvPr id="15" name="Rectangle 14"/>
          <p:cNvSpPr/>
          <p:nvPr/>
        </p:nvSpPr>
        <p:spPr>
          <a:xfrm>
            <a:off x="1496295" y="3409878"/>
            <a:ext cx="969818" cy="360201"/>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n1</a:t>
            </a:r>
            <a:endParaRPr lang="en-US" b="1" dirty="0">
              <a:solidFill>
                <a:schemeClr val="tx1"/>
              </a:solidFill>
            </a:endParaRPr>
          </a:p>
        </p:txBody>
      </p:sp>
    </p:spTree>
    <p:extLst>
      <p:ext uri="{BB962C8B-B14F-4D97-AF65-F5344CB8AC3E}">
        <p14:creationId xmlns:p14="http://schemas.microsoft.com/office/powerpoint/2010/main" val="2082345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35</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grpSp>
        <p:nvGrpSpPr>
          <p:cNvPr id="83" name="Group 82"/>
          <p:cNvGrpSpPr/>
          <p:nvPr/>
        </p:nvGrpSpPr>
        <p:grpSpPr>
          <a:xfrm>
            <a:off x="528952" y="1729284"/>
            <a:ext cx="2884715" cy="2056565"/>
            <a:chOff x="528952" y="1729284"/>
            <a:chExt cx="2884715" cy="2056565"/>
          </a:xfrm>
        </p:grpSpPr>
        <p:sp>
          <p:nvSpPr>
            <p:cNvPr id="4" name="Rounded Rectangle 3"/>
            <p:cNvSpPr/>
            <p:nvPr/>
          </p:nvSpPr>
          <p:spPr>
            <a:xfrm>
              <a:off x="528952" y="1729284"/>
              <a:ext cx="2884715" cy="2056565"/>
            </a:xfrm>
            <a:prstGeom prst="roundRect">
              <a:avLst/>
            </a:prstGeom>
            <a:solidFill>
              <a:srgbClr val="99CC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Rectangle 1"/>
            <p:cNvSpPr/>
            <p:nvPr/>
          </p:nvSpPr>
          <p:spPr>
            <a:xfrm>
              <a:off x="1030649" y="2415598"/>
              <a:ext cx="798142" cy="100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2136652" y="2415598"/>
              <a:ext cx="798142" cy="100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1030649" y="1837997"/>
              <a:ext cx="1904168" cy="261610"/>
            </a:xfrm>
            <a:prstGeom prst="rect">
              <a:avLst/>
            </a:prstGeom>
            <a:noFill/>
          </p:spPr>
          <p:txBody>
            <a:bodyPr wrap="square" rtlCol="0">
              <a:spAutoFit/>
            </a:bodyPr>
            <a:lstStyle/>
            <a:p>
              <a:pPr algn="ctr"/>
              <a:r>
                <a:rPr lang="en-US" sz="1100" b="1" dirty="0" smtClean="0"/>
                <a:t>Datacenter = d1</a:t>
              </a:r>
              <a:endParaRPr lang="en-US" sz="1100" b="1" dirty="0"/>
            </a:p>
          </p:txBody>
        </p:sp>
        <p:sp>
          <p:nvSpPr>
            <p:cNvPr id="12" name="TextBox 11"/>
            <p:cNvSpPr txBox="1"/>
            <p:nvPr/>
          </p:nvSpPr>
          <p:spPr>
            <a:xfrm>
              <a:off x="949412" y="2157050"/>
              <a:ext cx="960618" cy="253916"/>
            </a:xfrm>
            <a:prstGeom prst="rect">
              <a:avLst/>
            </a:prstGeom>
            <a:noFill/>
          </p:spPr>
          <p:txBody>
            <a:bodyPr wrap="square" rtlCol="0">
              <a:spAutoFit/>
            </a:bodyPr>
            <a:lstStyle/>
            <a:p>
              <a:pPr algn="ctr"/>
              <a:r>
                <a:rPr lang="en-US" sz="1050" b="1" dirty="0" smtClean="0"/>
                <a:t>Rack = r1</a:t>
              </a:r>
              <a:endParaRPr lang="en-US" sz="1050" b="1" dirty="0"/>
            </a:p>
          </p:txBody>
        </p:sp>
        <p:sp>
          <p:nvSpPr>
            <p:cNvPr id="13" name="TextBox 12"/>
            <p:cNvSpPr txBox="1"/>
            <p:nvPr/>
          </p:nvSpPr>
          <p:spPr>
            <a:xfrm>
              <a:off x="2055415" y="2157047"/>
              <a:ext cx="960618" cy="253916"/>
            </a:xfrm>
            <a:prstGeom prst="rect">
              <a:avLst/>
            </a:prstGeom>
            <a:noFill/>
          </p:spPr>
          <p:txBody>
            <a:bodyPr wrap="square" rtlCol="0">
              <a:spAutoFit/>
            </a:bodyPr>
            <a:lstStyle/>
            <a:p>
              <a:pPr algn="ctr"/>
              <a:r>
                <a:rPr lang="en-US" sz="1050" b="1" dirty="0" smtClean="0"/>
                <a:t>Rack = r2</a:t>
              </a:r>
              <a:endParaRPr lang="en-US" sz="1050" b="1" dirty="0"/>
            </a:p>
          </p:txBody>
        </p:sp>
        <p:sp>
          <p:nvSpPr>
            <p:cNvPr id="15" name="Rectangle 14"/>
            <p:cNvSpPr/>
            <p:nvPr/>
          </p:nvSpPr>
          <p:spPr>
            <a:xfrm>
              <a:off x="1030645" y="2576601"/>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n1</a:t>
              </a:r>
              <a:endParaRPr lang="en-US" sz="1050" b="1" dirty="0">
                <a:solidFill>
                  <a:schemeClr val="tx1"/>
                </a:solidFill>
              </a:endParaRPr>
            </a:p>
          </p:txBody>
        </p:sp>
        <p:sp>
          <p:nvSpPr>
            <p:cNvPr id="17" name="Rectangle 16"/>
            <p:cNvSpPr/>
            <p:nvPr/>
          </p:nvSpPr>
          <p:spPr>
            <a:xfrm>
              <a:off x="1030641" y="3020347"/>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n2</a:t>
              </a:r>
              <a:endParaRPr lang="en-US" sz="1050" b="1" dirty="0">
                <a:solidFill>
                  <a:schemeClr val="tx1"/>
                </a:solidFill>
              </a:endParaRPr>
            </a:p>
          </p:txBody>
        </p:sp>
        <p:sp>
          <p:nvSpPr>
            <p:cNvPr id="20" name="Rectangle 19"/>
            <p:cNvSpPr/>
            <p:nvPr/>
          </p:nvSpPr>
          <p:spPr>
            <a:xfrm>
              <a:off x="2136670" y="3210038"/>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n3</a:t>
              </a:r>
              <a:endParaRPr lang="en-US" sz="1050" b="1" dirty="0">
                <a:solidFill>
                  <a:schemeClr val="tx1"/>
                </a:solidFill>
              </a:endParaRPr>
            </a:p>
          </p:txBody>
        </p:sp>
      </p:grpSp>
      <p:grpSp>
        <p:nvGrpSpPr>
          <p:cNvPr id="84" name="Group 83"/>
          <p:cNvGrpSpPr/>
          <p:nvPr/>
        </p:nvGrpSpPr>
        <p:grpSpPr>
          <a:xfrm>
            <a:off x="5632667" y="1655254"/>
            <a:ext cx="2884715" cy="2056565"/>
            <a:chOff x="5632667" y="1721559"/>
            <a:chExt cx="2884715" cy="2056565"/>
          </a:xfrm>
        </p:grpSpPr>
        <p:sp>
          <p:nvSpPr>
            <p:cNvPr id="22" name="Rounded Rectangle 21"/>
            <p:cNvSpPr/>
            <p:nvPr/>
          </p:nvSpPr>
          <p:spPr>
            <a:xfrm>
              <a:off x="5632667" y="1721559"/>
              <a:ext cx="2884715" cy="2056565"/>
            </a:xfrm>
            <a:prstGeom prst="roundRect">
              <a:avLst/>
            </a:prstGeom>
            <a:solidFill>
              <a:srgbClr val="00B0F0">
                <a:alpha val="2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p:cNvSpPr/>
            <p:nvPr/>
          </p:nvSpPr>
          <p:spPr>
            <a:xfrm>
              <a:off x="6675954" y="2415598"/>
              <a:ext cx="798142" cy="1008308"/>
            </a:xfrm>
            <a:prstGeom prst="rect">
              <a:avLst/>
            </a:prstGeom>
            <a:solidFill>
              <a:srgbClr val="00B0F0"/>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n>
                  <a:solidFill>
                    <a:srgbClr val="00B0F0"/>
                  </a:solidFill>
                </a:ln>
              </a:endParaRPr>
            </a:p>
          </p:txBody>
        </p:sp>
        <p:sp>
          <p:nvSpPr>
            <p:cNvPr id="11" name="TextBox 10"/>
            <p:cNvSpPr txBox="1"/>
            <p:nvPr/>
          </p:nvSpPr>
          <p:spPr>
            <a:xfrm>
              <a:off x="6214171" y="1837997"/>
              <a:ext cx="1721707" cy="261610"/>
            </a:xfrm>
            <a:prstGeom prst="rect">
              <a:avLst/>
            </a:prstGeom>
            <a:noFill/>
          </p:spPr>
          <p:txBody>
            <a:bodyPr wrap="square" rtlCol="0">
              <a:spAutoFit/>
            </a:bodyPr>
            <a:lstStyle/>
            <a:p>
              <a:pPr algn="ctr"/>
              <a:r>
                <a:rPr lang="en-US" sz="1100" b="1" dirty="0" smtClean="0"/>
                <a:t>Datacenter = d2</a:t>
              </a:r>
              <a:endParaRPr lang="en-US" sz="1100" b="1" dirty="0"/>
            </a:p>
          </p:txBody>
        </p:sp>
        <p:sp>
          <p:nvSpPr>
            <p:cNvPr id="14" name="TextBox 13"/>
            <p:cNvSpPr txBox="1"/>
            <p:nvPr/>
          </p:nvSpPr>
          <p:spPr>
            <a:xfrm>
              <a:off x="6594716" y="2158814"/>
              <a:ext cx="960618" cy="253916"/>
            </a:xfrm>
            <a:prstGeom prst="rect">
              <a:avLst/>
            </a:prstGeom>
            <a:noFill/>
          </p:spPr>
          <p:txBody>
            <a:bodyPr wrap="square" rtlCol="0">
              <a:spAutoFit/>
            </a:bodyPr>
            <a:lstStyle/>
            <a:p>
              <a:pPr algn="ctr"/>
              <a:r>
                <a:rPr lang="en-US" sz="1050" b="1" dirty="0" smtClean="0"/>
                <a:t>Rack = r3</a:t>
              </a:r>
              <a:endParaRPr lang="en-US" sz="1050" b="1" dirty="0"/>
            </a:p>
          </p:txBody>
        </p:sp>
        <p:sp>
          <p:nvSpPr>
            <p:cNvPr id="24" name="Rectangle 23"/>
            <p:cNvSpPr/>
            <p:nvPr/>
          </p:nvSpPr>
          <p:spPr>
            <a:xfrm>
              <a:off x="6675949" y="3019869"/>
              <a:ext cx="798142" cy="213873"/>
            </a:xfrm>
            <a:prstGeom prst="rect">
              <a:avLst/>
            </a:prstGeom>
            <a:solidFill>
              <a:srgbClr val="CCFFCC"/>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n4</a:t>
              </a:r>
              <a:endParaRPr lang="en-US" sz="1050" b="1" dirty="0">
                <a:solidFill>
                  <a:schemeClr val="tx1"/>
                </a:solidFill>
              </a:endParaRPr>
            </a:p>
          </p:txBody>
        </p:sp>
      </p:grpSp>
      <p:sp>
        <p:nvSpPr>
          <p:cNvPr id="6" name="Oval 5"/>
          <p:cNvSpPr/>
          <p:nvPr/>
        </p:nvSpPr>
        <p:spPr>
          <a:xfrm>
            <a:off x="819788"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35496" y="517263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70506" y="4372027"/>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44280"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86254" y="5504330"/>
            <a:ext cx="363913"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50167" y="550433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701962" y="4703721"/>
            <a:ext cx="68321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43786" y="517263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43786"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58457" y="550433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85177" y="470372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91399" y="437202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91399" y="515745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91399" y="593738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806070" y="548915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806070" y="470372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99848" y="413135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84376" y="413135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50659" y="389068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Tree>
    <p:extLst>
      <p:ext uri="{BB962C8B-B14F-4D97-AF65-F5344CB8AC3E}">
        <p14:creationId xmlns:p14="http://schemas.microsoft.com/office/powerpoint/2010/main" val="4060584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36</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grpSp>
        <p:nvGrpSpPr>
          <p:cNvPr id="83" name="Group 82"/>
          <p:cNvGrpSpPr/>
          <p:nvPr/>
        </p:nvGrpSpPr>
        <p:grpSpPr>
          <a:xfrm>
            <a:off x="528952" y="1729284"/>
            <a:ext cx="2884715" cy="2056565"/>
            <a:chOff x="528952" y="1729284"/>
            <a:chExt cx="2884715" cy="2056565"/>
          </a:xfrm>
        </p:grpSpPr>
        <p:sp>
          <p:nvSpPr>
            <p:cNvPr id="4" name="Rounded Rectangle 3"/>
            <p:cNvSpPr/>
            <p:nvPr/>
          </p:nvSpPr>
          <p:spPr>
            <a:xfrm>
              <a:off x="528952" y="1729284"/>
              <a:ext cx="2884715" cy="2056565"/>
            </a:xfrm>
            <a:prstGeom prst="roundRect">
              <a:avLst/>
            </a:prstGeom>
            <a:solidFill>
              <a:srgbClr val="99CC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Rectangle 1"/>
            <p:cNvSpPr/>
            <p:nvPr/>
          </p:nvSpPr>
          <p:spPr>
            <a:xfrm>
              <a:off x="1030649" y="2415598"/>
              <a:ext cx="798142" cy="100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2136652" y="2415598"/>
              <a:ext cx="798142" cy="100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1030649" y="1837997"/>
              <a:ext cx="1904168" cy="261610"/>
            </a:xfrm>
            <a:prstGeom prst="rect">
              <a:avLst/>
            </a:prstGeom>
            <a:noFill/>
          </p:spPr>
          <p:txBody>
            <a:bodyPr wrap="square" rtlCol="0">
              <a:spAutoFit/>
            </a:bodyPr>
            <a:lstStyle/>
            <a:p>
              <a:pPr algn="ctr"/>
              <a:r>
                <a:rPr lang="en-US" sz="1100" b="1" dirty="0" smtClean="0"/>
                <a:t>Datacenter = d1</a:t>
              </a:r>
              <a:endParaRPr lang="en-US" sz="1100" b="1" dirty="0"/>
            </a:p>
          </p:txBody>
        </p:sp>
        <p:sp>
          <p:nvSpPr>
            <p:cNvPr id="12" name="TextBox 11"/>
            <p:cNvSpPr txBox="1"/>
            <p:nvPr/>
          </p:nvSpPr>
          <p:spPr>
            <a:xfrm>
              <a:off x="949412" y="2157050"/>
              <a:ext cx="960618" cy="253916"/>
            </a:xfrm>
            <a:prstGeom prst="rect">
              <a:avLst/>
            </a:prstGeom>
            <a:noFill/>
          </p:spPr>
          <p:txBody>
            <a:bodyPr wrap="square" rtlCol="0">
              <a:spAutoFit/>
            </a:bodyPr>
            <a:lstStyle/>
            <a:p>
              <a:pPr algn="ctr"/>
              <a:r>
                <a:rPr lang="en-US" sz="1050" b="1" dirty="0" smtClean="0"/>
                <a:t>Rack = r1</a:t>
              </a:r>
              <a:endParaRPr lang="en-US" sz="1050" b="1" dirty="0"/>
            </a:p>
          </p:txBody>
        </p:sp>
        <p:sp>
          <p:nvSpPr>
            <p:cNvPr id="13" name="TextBox 12"/>
            <p:cNvSpPr txBox="1"/>
            <p:nvPr/>
          </p:nvSpPr>
          <p:spPr>
            <a:xfrm>
              <a:off x="2055415" y="2157047"/>
              <a:ext cx="960618" cy="253916"/>
            </a:xfrm>
            <a:prstGeom prst="rect">
              <a:avLst/>
            </a:prstGeom>
            <a:noFill/>
          </p:spPr>
          <p:txBody>
            <a:bodyPr wrap="square" rtlCol="0">
              <a:spAutoFit/>
            </a:bodyPr>
            <a:lstStyle/>
            <a:p>
              <a:pPr algn="ctr"/>
              <a:r>
                <a:rPr lang="en-US" sz="1050" b="1" dirty="0" smtClean="0"/>
                <a:t>Rack = r2</a:t>
              </a:r>
              <a:endParaRPr lang="en-US" sz="1050" b="1" dirty="0"/>
            </a:p>
          </p:txBody>
        </p:sp>
        <p:sp>
          <p:nvSpPr>
            <p:cNvPr id="15" name="Rectangle 14"/>
            <p:cNvSpPr/>
            <p:nvPr/>
          </p:nvSpPr>
          <p:spPr>
            <a:xfrm>
              <a:off x="1030645" y="2576601"/>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n1</a:t>
              </a:r>
              <a:endParaRPr lang="en-US" sz="1050" b="1" dirty="0">
                <a:solidFill>
                  <a:schemeClr val="tx1"/>
                </a:solidFill>
              </a:endParaRPr>
            </a:p>
          </p:txBody>
        </p:sp>
        <p:sp>
          <p:nvSpPr>
            <p:cNvPr id="17" name="Rectangle 16"/>
            <p:cNvSpPr/>
            <p:nvPr/>
          </p:nvSpPr>
          <p:spPr>
            <a:xfrm>
              <a:off x="1030641" y="3020347"/>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n2</a:t>
              </a:r>
              <a:endParaRPr lang="en-US" sz="1050" b="1" dirty="0">
                <a:solidFill>
                  <a:schemeClr val="tx1"/>
                </a:solidFill>
              </a:endParaRPr>
            </a:p>
          </p:txBody>
        </p:sp>
        <p:sp>
          <p:nvSpPr>
            <p:cNvPr id="20" name="Rectangle 19"/>
            <p:cNvSpPr/>
            <p:nvPr/>
          </p:nvSpPr>
          <p:spPr>
            <a:xfrm>
              <a:off x="2136670" y="3210038"/>
              <a:ext cx="798142" cy="213873"/>
            </a:xfrm>
            <a:prstGeom prst="rect">
              <a:avLst/>
            </a:prstGeom>
            <a:solidFill>
              <a:schemeClr val="accent1">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n3</a:t>
              </a:r>
              <a:endParaRPr lang="en-US" sz="1050" b="1" dirty="0">
                <a:solidFill>
                  <a:schemeClr val="tx1"/>
                </a:solidFill>
              </a:endParaRPr>
            </a:p>
          </p:txBody>
        </p:sp>
      </p:grpSp>
      <p:grpSp>
        <p:nvGrpSpPr>
          <p:cNvPr id="84" name="Group 83"/>
          <p:cNvGrpSpPr/>
          <p:nvPr/>
        </p:nvGrpSpPr>
        <p:grpSpPr>
          <a:xfrm>
            <a:off x="5632667" y="1655254"/>
            <a:ext cx="2884715" cy="2056565"/>
            <a:chOff x="5632667" y="1721559"/>
            <a:chExt cx="2884715" cy="2056565"/>
          </a:xfrm>
        </p:grpSpPr>
        <p:sp>
          <p:nvSpPr>
            <p:cNvPr id="22" name="Rounded Rectangle 21"/>
            <p:cNvSpPr/>
            <p:nvPr/>
          </p:nvSpPr>
          <p:spPr>
            <a:xfrm>
              <a:off x="5632667" y="1721559"/>
              <a:ext cx="2884715" cy="2056565"/>
            </a:xfrm>
            <a:prstGeom prst="roundRect">
              <a:avLst/>
            </a:prstGeom>
            <a:solidFill>
              <a:srgbClr val="00B0F0">
                <a:alpha val="2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p:cNvSpPr/>
            <p:nvPr/>
          </p:nvSpPr>
          <p:spPr>
            <a:xfrm>
              <a:off x="6675954" y="2415598"/>
              <a:ext cx="798142" cy="1008308"/>
            </a:xfrm>
            <a:prstGeom prst="rect">
              <a:avLst/>
            </a:prstGeom>
            <a:solidFill>
              <a:srgbClr val="00B0F0"/>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n>
                  <a:solidFill>
                    <a:srgbClr val="00B0F0"/>
                  </a:solidFill>
                </a:ln>
              </a:endParaRPr>
            </a:p>
          </p:txBody>
        </p:sp>
        <p:sp>
          <p:nvSpPr>
            <p:cNvPr id="11" name="TextBox 10"/>
            <p:cNvSpPr txBox="1"/>
            <p:nvPr/>
          </p:nvSpPr>
          <p:spPr>
            <a:xfrm>
              <a:off x="6214171" y="1837997"/>
              <a:ext cx="1721707" cy="261610"/>
            </a:xfrm>
            <a:prstGeom prst="rect">
              <a:avLst/>
            </a:prstGeom>
            <a:noFill/>
          </p:spPr>
          <p:txBody>
            <a:bodyPr wrap="square" rtlCol="0">
              <a:spAutoFit/>
            </a:bodyPr>
            <a:lstStyle/>
            <a:p>
              <a:pPr algn="ctr"/>
              <a:r>
                <a:rPr lang="en-US" sz="1100" b="1" dirty="0" smtClean="0"/>
                <a:t>Datacenter = d2</a:t>
              </a:r>
              <a:endParaRPr lang="en-US" sz="1100" b="1" dirty="0"/>
            </a:p>
          </p:txBody>
        </p:sp>
        <p:sp>
          <p:nvSpPr>
            <p:cNvPr id="14" name="TextBox 13"/>
            <p:cNvSpPr txBox="1"/>
            <p:nvPr/>
          </p:nvSpPr>
          <p:spPr>
            <a:xfrm>
              <a:off x="6594716" y="2158814"/>
              <a:ext cx="960618" cy="253916"/>
            </a:xfrm>
            <a:prstGeom prst="rect">
              <a:avLst/>
            </a:prstGeom>
            <a:noFill/>
          </p:spPr>
          <p:txBody>
            <a:bodyPr wrap="square" rtlCol="0">
              <a:spAutoFit/>
            </a:bodyPr>
            <a:lstStyle/>
            <a:p>
              <a:pPr algn="ctr"/>
              <a:r>
                <a:rPr lang="en-US" sz="1050" b="1" dirty="0" smtClean="0"/>
                <a:t>Rack = r3</a:t>
              </a:r>
              <a:endParaRPr lang="en-US" sz="1050" b="1" dirty="0"/>
            </a:p>
          </p:txBody>
        </p:sp>
        <p:sp>
          <p:nvSpPr>
            <p:cNvPr id="24" name="Rectangle 23"/>
            <p:cNvSpPr/>
            <p:nvPr/>
          </p:nvSpPr>
          <p:spPr>
            <a:xfrm>
              <a:off x="6675949" y="3019869"/>
              <a:ext cx="798142" cy="213873"/>
            </a:xfrm>
            <a:prstGeom prst="rect">
              <a:avLst/>
            </a:prstGeom>
            <a:solidFill>
              <a:srgbClr val="CCFFCC"/>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n4</a:t>
              </a:r>
              <a:endParaRPr lang="en-US" sz="1050" b="1" dirty="0">
                <a:solidFill>
                  <a:schemeClr val="tx1"/>
                </a:solidFill>
              </a:endParaRPr>
            </a:p>
          </p:txBody>
        </p:sp>
      </p:grpSp>
      <p:sp>
        <p:nvSpPr>
          <p:cNvPr id="6" name="Oval 5"/>
          <p:cNvSpPr/>
          <p:nvPr/>
        </p:nvSpPr>
        <p:spPr>
          <a:xfrm>
            <a:off x="819788"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35496" y="517263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70506" y="4372027"/>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44280"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86254" y="5504330"/>
            <a:ext cx="363913"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50167" y="550433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701962" y="4703721"/>
            <a:ext cx="68321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43786" y="517263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43786" y="595256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58457" y="550433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85177" y="470372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91399" y="437202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91399" y="515745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91399" y="593738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806070" y="548915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806070" y="470372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99848" y="413135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84376" y="413135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50659" y="389068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44336" y="5574768"/>
            <a:ext cx="471054" cy="276999"/>
          </a:xfrm>
          <a:prstGeom prst="rect">
            <a:avLst/>
          </a:prstGeom>
          <a:noFill/>
        </p:spPr>
        <p:txBody>
          <a:bodyPr wrap="square" rtlCol="0">
            <a:spAutoFit/>
          </a:bodyPr>
          <a:lstStyle/>
          <a:p>
            <a:r>
              <a:rPr lang="en-US" sz="1200" b="1" dirty="0" smtClean="0"/>
              <a:t>+1</a:t>
            </a:r>
            <a:endParaRPr lang="en-US" sz="1200" b="1" dirty="0"/>
          </a:p>
        </p:txBody>
      </p:sp>
      <p:sp>
        <p:nvSpPr>
          <p:cNvPr id="43" name="TextBox 42"/>
          <p:cNvSpPr txBox="1"/>
          <p:nvPr/>
        </p:nvSpPr>
        <p:spPr>
          <a:xfrm>
            <a:off x="1706356" y="5574763"/>
            <a:ext cx="471054" cy="276999"/>
          </a:xfrm>
          <a:prstGeom prst="rect">
            <a:avLst/>
          </a:prstGeom>
          <a:noFill/>
        </p:spPr>
        <p:txBody>
          <a:bodyPr wrap="square" rtlCol="0">
            <a:spAutoFit/>
          </a:bodyPr>
          <a:lstStyle/>
          <a:p>
            <a:r>
              <a:rPr lang="en-US" sz="1200" b="1" dirty="0" smtClean="0"/>
              <a:t>+1</a:t>
            </a:r>
            <a:endParaRPr lang="en-US" sz="1200" b="1" dirty="0"/>
          </a:p>
        </p:txBody>
      </p:sp>
      <p:sp>
        <p:nvSpPr>
          <p:cNvPr id="44" name="TextBox 43"/>
          <p:cNvSpPr txBox="1"/>
          <p:nvPr/>
        </p:nvSpPr>
        <p:spPr>
          <a:xfrm>
            <a:off x="1553951" y="4812738"/>
            <a:ext cx="471054" cy="276999"/>
          </a:xfrm>
          <a:prstGeom prst="rect">
            <a:avLst/>
          </a:prstGeom>
          <a:noFill/>
        </p:spPr>
        <p:txBody>
          <a:bodyPr wrap="square" rtlCol="0">
            <a:spAutoFit/>
          </a:bodyPr>
          <a:lstStyle/>
          <a:p>
            <a:r>
              <a:rPr lang="en-US" sz="1200" b="1" dirty="0" smtClean="0"/>
              <a:t>+1</a:t>
            </a:r>
            <a:endParaRPr lang="en-US" sz="1200" b="1" dirty="0"/>
          </a:p>
        </p:txBody>
      </p:sp>
      <p:sp>
        <p:nvSpPr>
          <p:cNvPr id="45" name="TextBox 44"/>
          <p:cNvSpPr txBox="1"/>
          <p:nvPr/>
        </p:nvSpPr>
        <p:spPr>
          <a:xfrm>
            <a:off x="2690061" y="4812738"/>
            <a:ext cx="471054" cy="276999"/>
          </a:xfrm>
          <a:prstGeom prst="rect">
            <a:avLst/>
          </a:prstGeom>
          <a:noFill/>
        </p:spPr>
        <p:txBody>
          <a:bodyPr wrap="square" rtlCol="0">
            <a:spAutoFit/>
          </a:bodyPr>
          <a:lstStyle/>
          <a:p>
            <a:r>
              <a:rPr lang="en-US" sz="1200" b="1" dirty="0" smtClean="0"/>
              <a:t>+1</a:t>
            </a:r>
            <a:endParaRPr lang="en-US" sz="1200" b="1" dirty="0"/>
          </a:p>
        </p:txBody>
      </p:sp>
      <p:sp>
        <p:nvSpPr>
          <p:cNvPr id="46" name="TextBox 45"/>
          <p:cNvSpPr txBox="1"/>
          <p:nvPr/>
        </p:nvSpPr>
        <p:spPr>
          <a:xfrm>
            <a:off x="3119566" y="5574763"/>
            <a:ext cx="471054" cy="276999"/>
          </a:xfrm>
          <a:prstGeom prst="rect">
            <a:avLst/>
          </a:prstGeom>
          <a:noFill/>
        </p:spPr>
        <p:txBody>
          <a:bodyPr wrap="square" rtlCol="0">
            <a:spAutoFit/>
          </a:bodyPr>
          <a:lstStyle/>
          <a:p>
            <a:r>
              <a:rPr lang="en-US" sz="1200" b="1" dirty="0" smtClean="0"/>
              <a:t>+1</a:t>
            </a:r>
            <a:endParaRPr lang="en-US" sz="1200" b="1" dirty="0"/>
          </a:p>
        </p:txBody>
      </p:sp>
      <p:sp>
        <p:nvSpPr>
          <p:cNvPr id="47" name="TextBox 46"/>
          <p:cNvSpPr txBox="1"/>
          <p:nvPr/>
        </p:nvSpPr>
        <p:spPr>
          <a:xfrm>
            <a:off x="2828611" y="4119988"/>
            <a:ext cx="471054" cy="276999"/>
          </a:xfrm>
          <a:prstGeom prst="rect">
            <a:avLst/>
          </a:prstGeom>
          <a:noFill/>
        </p:spPr>
        <p:txBody>
          <a:bodyPr wrap="square" rtlCol="0">
            <a:spAutoFit/>
          </a:bodyPr>
          <a:lstStyle/>
          <a:p>
            <a:r>
              <a:rPr lang="en-US" sz="1200" b="1" dirty="0" smtClean="0"/>
              <a:t>+1</a:t>
            </a:r>
            <a:endParaRPr lang="en-US" sz="1200" b="1" dirty="0"/>
          </a:p>
        </p:txBody>
      </p:sp>
      <p:sp>
        <p:nvSpPr>
          <p:cNvPr id="52" name="TextBox 51"/>
          <p:cNvSpPr txBox="1"/>
          <p:nvPr/>
        </p:nvSpPr>
        <p:spPr>
          <a:xfrm>
            <a:off x="5624147" y="4086415"/>
            <a:ext cx="471054" cy="276999"/>
          </a:xfrm>
          <a:prstGeom prst="rect">
            <a:avLst/>
          </a:prstGeom>
          <a:noFill/>
        </p:spPr>
        <p:txBody>
          <a:bodyPr wrap="square" rtlCol="0">
            <a:spAutoFit/>
          </a:bodyPr>
          <a:lstStyle/>
          <a:p>
            <a:r>
              <a:rPr lang="en-US" sz="1200" b="1" dirty="0" smtClean="0"/>
              <a:t>+1</a:t>
            </a:r>
            <a:endParaRPr lang="en-US" sz="1200" b="1" dirty="0"/>
          </a:p>
        </p:txBody>
      </p:sp>
      <p:sp>
        <p:nvSpPr>
          <p:cNvPr id="53" name="TextBox 52"/>
          <p:cNvSpPr txBox="1"/>
          <p:nvPr/>
        </p:nvSpPr>
        <p:spPr>
          <a:xfrm>
            <a:off x="6839498" y="4792089"/>
            <a:ext cx="471054" cy="276999"/>
          </a:xfrm>
          <a:prstGeom prst="rect">
            <a:avLst/>
          </a:prstGeom>
          <a:noFill/>
        </p:spPr>
        <p:txBody>
          <a:bodyPr wrap="square" rtlCol="0">
            <a:spAutoFit/>
          </a:bodyPr>
          <a:lstStyle/>
          <a:p>
            <a:r>
              <a:rPr lang="en-US" sz="1200" b="1" dirty="0" smtClean="0"/>
              <a:t>+1</a:t>
            </a:r>
            <a:endParaRPr lang="en-US" sz="1200" b="1" dirty="0"/>
          </a:p>
        </p:txBody>
      </p:sp>
      <p:sp>
        <p:nvSpPr>
          <p:cNvPr id="54" name="TextBox 53"/>
          <p:cNvSpPr txBox="1"/>
          <p:nvPr/>
        </p:nvSpPr>
        <p:spPr>
          <a:xfrm>
            <a:off x="6839498" y="5574768"/>
            <a:ext cx="471054" cy="276999"/>
          </a:xfrm>
          <a:prstGeom prst="rect">
            <a:avLst/>
          </a:prstGeom>
          <a:noFill/>
        </p:spPr>
        <p:txBody>
          <a:bodyPr wrap="square" rtlCol="0">
            <a:spAutoFit/>
          </a:bodyPr>
          <a:lstStyle/>
          <a:p>
            <a:r>
              <a:rPr lang="en-US" sz="1200" b="1" dirty="0" smtClean="0"/>
              <a:t>+1</a:t>
            </a:r>
            <a:endParaRPr lang="en-US" sz="1200" b="1" dirty="0"/>
          </a:p>
        </p:txBody>
      </p:sp>
    </p:spTree>
    <p:extLst>
      <p:ext uri="{BB962C8B-B14F-4D97-AF65-F5344CB8AC3E}">
        <p14:creationId xmlns:p14="http://schemas.microsoft.com/office/powerpoint/2010/main" val="3649879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37</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6" name="Oval 5"/>
          <p:cNvSpPr/>
          <p:nvPr/>
        </p:nvSpPr>
        <p:spPr>
          <a:xfrm>
            <a:off x="802419" y="3798385"/>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1812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53137" y="2217847"/>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26911"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68885" y="3350150"/>
            <a:ext cx="363913"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32798" y="335015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684593" y="2549541"/>
            <a:ext cx="68321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2641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26417"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41088" y="335015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67808" y="254954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74030" y="221784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74030" y="300327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74030" y="378320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788701" y="333497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788701" y="254954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82479" y="197717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67007" y="197717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33290" y="173650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26967" y="3420588"/>
            <a:ext cx="471054" cy="276999"/>
          </a:xfrm>
          <a:prstGeom prst="rect">
            <a:avLst/>
          </a:prstGeom>
          <a:noFill/>
        </p:spPr>
        <p:txBody>
          <a:bodyPr wrap="square" rtlCol="0">
            <a:spAutoFit/>
          </a:bodyPr>
          <a:lstStyle/>
          <a:p>
            <a:r>
              <a:rPr lang="en-US" sz="1200" b="1" dirty="0" smtClean="0"/>
              <a:t>+1</a:t>
            </a:r>
            <a:endParaRPr lang="en-US" sz="1200" b="1" dirty="0"/>
          </a:p>
        </p:txBody>
      </p:sp>
      <p:sp>
        <p:nvSpPr>
          <p:cNvPr id="43" name="TextBox 42"/>
          <p:cNvSpPr txBox="1"/>
          <p:nvPr/>
        </p:nvSpPr>
        <p:spPr>
          <a:xfrm>
            <a:off x="168898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4" name="TextBox 43"/>
          <p:cNvSpPr txBox="1"/>
          <p:nvPr/>
        </p:nvSpPr>
        <p:spPr>
          <a:xfrm>
            <a:off x="153658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5" name="TextBox 44"/>
          <p:cNvSpPr txBox="1"/>
          <p:nvPr/>
        </p:nvSpPr>
        <p:spPr>
          <a:xfrm>
            <a:off x="267269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6" name="TextBox 45"/>
          <p:cNvSpPr txBox="1"/>
          <p:nvPr/>
        </p:nvSpPr>
        <p:spPr>
          <a:xfrm>
            <a:off x="310219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7" name="TextBox 46"/>
          <p:cNvSpPr txBox="1"/>
          <p:nvPr/>
        </p:nvSpPr>
        <p:spPr>
          <a:xfrm>
            <a:off x="2811242" y="1965808"/>
            <a:ext cx="471054" cy="276999"/>
          </a:xfrm>
          <a:prstGeom prst="rect">
            <a:avLst/>
          </a:prstGeom>
          <a:noFill/>
        </p:spPr>
        <p:txBody>
          <a:bodyPr wrap="square" rtlCol="0">
            <a:spAutoFit/>
          </a:bodyPr>
          <a:lstStyle/>
          <a:p>
            <a:r>
              <a:rPr lang="en-US" sz="1200" b="1" dirty="0" smtClean="0"/>
              <a:t>+1</a:t>
            </a:r>
            <a:endParaRPr lang="en-US" sz="1200" b="1" dirty="0"/>
          </a:p>
        </p:txBody>
      </p:sp>
      <p:sp>
        <p:nvSpPr>
          <p:cNvPr id="52" name="TextBox 51"/>
          <p:cNvSpPr txBox="1"/>
          <p:nvPr/>
        </p:nvSpPr>
        <p:spPr>
          <a:xfrm>
            <a:off x="5606778" y="1932235"/>
            <a:ext cx="471054" cy="276999"/>
          </a:xfrm>
          <a:prstGeom prst="rect">
            <a:avLst/>
          </a:prstGeom>
          <a:noFill/>
        </p:spPr>
        <p:txBody>
          <a:bodyPr wrap="square" rtlCol="0">
            <a:spAutoFit/>
          </a:bodyPr>
          <a:lstStyle/>
          <a:p>
            <a:r>
              <a:rPr lang="en-US" sz="1200" b="1" dirty="0" smtClean="0"/>
              <a:t>+1</a:t>
            </a:r>
            <a:endParaRPr lang="en-US" sz="1200" b="1" dirty="0"/>
          </a:p>
        </p:txBody>
      </p:sp>
      <p:sp>
        <p:nvSpPr>
          <p:cNvPr id="53" name="TextBox 52"/>
          <p:cNvSpPr txBox="1"/>
          <p:nvPr/>
        </p:nvSpPr>
        <p:spPr>
          <a:xfrm>
            <a:off x="6822129" y="2637909"/>
            <a:ext cx="471054" cy="276999"/>
          </a:xfrm>
          <a:prstGeom prst="rect">
            <a:avLst/>
          </a:prstGeom>
          <a:noFill/>
        </p:spPr>
        <p:txBody>
          <a:bodyPr wrap="square" rtlCol="0">
            <a:spAutoFit/>
          </a:bodyPr>
          <a:lstStyle/>
          <a:p>
            <a:r>
              <a:rPr lang="en-US" sz="1200" b="1" dirty="0" smtClean="0"/>
              <a:t>+1</a:t>
            </a:r>
            <a:endParaRPr lang="en-US" sz="1200" b="1" dirty="0"/>
          </a:p>
        </p:txBody>
      </p:sp>
      <p:sp>
        <p:nvSpPr>
          <p:cNvPr id="54" name="TextBox 53"/>
          <p:cNvSpPr txBox="1"/>
          <p:nvPr/>
        </p:nvSpPr>
        <p:spPr>
          <a:xfrm>
            <a:off x="6822129" y="3420588"/>
            <a:ext cx="471054" cy="276999"/>
          </a:xfrm>
          <a:prstGeom prst="rect">
            <a:avLst/>
          </a:prstGeom>
          <a:noFill/>
        </p:spPr>
        <p:txBody>
          <a:bodyPr wrap="square" rtlCol="0">
            <a:spAutoFit/>
          </a:bodyPr>
          <a:lstStyle/>
          <a:p>
            <a:r>
              <a:rPr lang="en-US" sz="1200" b="1" dirty="0" smtClean="0"/>
              <a:t>+1</a:t>
            </a:r>
            <a:endParaRPr lang="en-US" sz="1200" b="1" dirty="0"/>
          </a:p>
        </p:txBody>
      </p:sp>
      <p:graphicFrame>
        <p:nvGraphicFramePr>
          <p:cNvPr id="55" name="Table 54"/>
          <p:cNvGraphicFramePr>
            <a:graphicFrameLocks noGrp="1"/>
          </p:cNvGraphicFramePr>
          <p:nvPr>
            <p:extLst>
              <p:ext uri="{D42A27DB-BD31-4B8C-83A1-F6EECF244321}">
                <p14:modId xmlns:p14="http://schemas.microsoft.com/office/powerpoint/2010/main" val="298351280"/>
              </p:ext>
            </p:extLst>
          </p:nvPr>
        </p:nvGraphicFramePr>
        <p:xfrm>
          <a:off x="490767" y="4361137"/>
          <a:ext cx="8174181" cy="715171"/>
        </p:xfrm>
        <a:graphic>
          <a:graphicData uri="http://schemas.openxmlformats.org/drawingml/2006/table">
            <a:tbl>
              <a:tblPr firstRow="1" bandRow="1">
                <a:tableStyleId>{BDBED569-4797-4DF1-A0F4-6AAB3CD982D8}</a:tableStyleId>
              </a:tblPr>
              <a:tblGrid>
                <a:gridCol w="4576533"/>
                <a:gridCol w="3597648"/>
              </a:tblGrid>
              <a:tr h="3494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i="1" dirty="0" smtClean="0"/>
                        <a:t>Given…</a:t>
                      </a:r>
                      <a:endParaRPr lang="en-US" altLang="en-US" sz="1600" b="0" i="1" dirty="0" smtClean="0"/>
                    </a:p>
                  </a:txBody>
                  <a:tcPr/>
                </a:tc>
                <a:tc>
                  <a:txBody>
                    <a:bodyPr/>
                    <a:lstStyle/>
                    <a:p>
                      <a:r>
                        <a:rPr lang="en-US" sz="1600" i="1" dirty="0" smtClean="0"/>
                        <a:t>Distance </a:t>
                      </a:r>
                      <a:r>
                        <a:rPr lang="en-US" sz="1600" i="1" baseline="0" dirty="0" smtClean="0"/>
                        <a:t>is…</a:t>
                      </a:r>
                      <a:endParaRPr lang="en-US" sz="1600" b="0" i="1" dirty="0"/>
                    </a:p>
                  </a:txBody>
                  <a:tcPr/>
                </a:tc>
              </a:tr>
              <a:tr h="34742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slots on the same node</a:t>
                      </a:r>
                      <a:endParaRPr lang="en-US" altLang="en-US" sz="18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kern="0" dirty="0" smtClean="0"/>
                        <a:t>distance(/d1/r1/n1, /d1/r1/n1) = 0</a:t>
                      </a:r>
                    </a:p>
                  </a:txBody>
                  <a:tcPr/>
                </a:tc>
              </a:tr>
            </a:tbl>
          </a:graphicData>
        </a:graphic>
      </p:graphicFrame>
    </p:spTree>
    <p:extLst>
      <p:ext uri="{BB962C8B-B14F-4D97-AF65-F5344CB8AC3E}">
        <p14:creationId xmlns:p14="http://schemas.microsoft.com/office/powerpoint/2010/main" val="915877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38</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6" name="Oval 5"/>
          <p:cNvSpPr/>
          <p:nvPr/>
        </p:nvSpPr>
        <p:spPr>
          <a:xfrm>
            <a:off x="802419" y="3798385"/>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18127" y="3018456"/>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53137" y="2217847"/>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26911" y="3798385"/>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68885" y="3350150"/>
            <a:ext cx="363913" cy="4968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32798" y="3350150"/>
            <a:ext cx="356989" cy="4968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684593" y="2549541"/>
            <a:ext cx="68321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2641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26417"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41088" y="335015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67808" y="254954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74030" y="221784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74030" y="300327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74030" y="378320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788701" y="333497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788701" y="254954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82479" y="197717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67007" y="197717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33290" y="173650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26967" y="342058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3" name="TextBox 42"/>
          <p:cNvSpPr txBox="1"/>
          <p:nvPr/>
        </p:nvSpPr>
        <p:spPr>
          <a:xfrm>
            <a:off x="1688987" y="3420583"/>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4" name="TextBox 43"/>
          <p:cNvSpPr txBox="1"/>
          <p:nvPr/>
        </p:nvSpPr>
        <p:spPr>
          <a:xfrm>
            <a:off x="153658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5" name="TextBox 44"/>
          <p:cNvSpPr txBox="1"/>
          <p:nvPr/>
        </p:nvSpPr>
        <p:spPr>
          <a:xfrm>
            <a:off x="267269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6" name="TextBox 45"/>
          <p:cNvSpPr txBox="1"/>
          <p:nvPr/>
        </p:nvSpPr>
        <p:spPr>
          <a:xfrm>
            <a:off x="310219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7" name="TextBox 46"/>
          <p:cNvSpPr txBox="1"/>
          <p:nvPr/>
        </p:nvSpPr>
        <p:spPr>
          <a:xfrm>
            <a:off x="2811242" y="1965808"/>
            <a:ext cx="471054" cy="276999"/>
          </a:xfrm>
          <a:prstGeom prst="rect">
            <a:avLst/>
          </a:prstGeom>
          <a:noFill/>
        </p:spPr>
        <p:txBody>
          <a:bodyPr wrap="square" rtlCol="0">
            <a:spAutoFit/>
          </a:bodyPr>
          <a:lstStyle/>
          <a:p>
            <a:r>
              <a:rPr lang="en-US" sz="1200" b="1" dirty="0" smtClean="0"/>
              <a:t>+1</a:t>
            </a:r>
            <a:endParaRPr lang="en-US" sz="1200" b="1" dirty="0"/>
          </a:p>
        </p:txBody>
      </p:sp>
      <p:sp>
        <p:nvSpPr>
          <p:cNvPr id="52" name="TextBox 51"/>
          <p:cNvSpPr txBox="1"/>
          <p:nvPr/>
        </p:nvSpPr>
        <p:spPr>
          <a:xfrm>
            <a:off x="5606778" y="1932235"/>
            <a:ext cx="471054" cy="276999"/>
          </a:xfrm>
          <a:prstGeom prst="rect">
            <a:avLst/>
          </a:prstGeom>
          <a:noFill/>
        </p:spPr>
        <p:txBody>
          <a:bodyPr wrap="square" rtlCol="0">
            <a:spAutoFit/>
          </a:bodyPr>
          <a:lstStyle/>
          <a:p>
            <a:r>
              <a:rPr lang="en-US" sz="1200" b="1" dirty="0" smtClean="0"/>
              <a:t>+1</a:t>
            </a:r>
            <a:endParaRPr lang="en-US" sz="1200" b="1" dirty="0"/>
          </a:p>
        </p:txBody>
      </p:sp>
      <p:sp>
        <p:nvSpPr>
          <p:cNvPr id="53" name="TextBox 52"/>
          <p:cNvSpPr txBox="1"/>
          <p:nvPr/>
        </p:nvSpPr>
        <p:spPr>
          <a:xfrm>
            <a:off x="6822129" y="2637909"/>
            <a:ext cx="471054" cy="276999"/>
          </a:xfrm>
          <a:prstGeom prst="rect">
            <a:avLst/>
          </a:prstGeom>
          <a:noFill/>
        </p:spPr>
        <p:txBody>
          <a:bodyPr wrap="square" rtlCol="0">
            <a:spAutoFit/>
          </a:bodyPr>
          <a:lstStyle/>
          <a:p>
            <a:r>
              <a:rPr lang="en-US" sz="1200" b="1" dirty="0" smtClean="0"/>
              <a:t>+1</a:t>
            </a:r>
            <a:endParaRPr lang="en-US" sz="1200" b="1" dirty="0"/>
          </a:p>
        </p:txBody>
      </p:sp>
      <p:sp>
        <p:nvSpPr>
          <p:cNvPr id="54" name="TextBox 53"/>
          <p:cNvSpPr txBox="1"/>
          <p:nvPr/>
        </p:nvSpPr>
        <p:spPr>
          <a:xfrm>
            <a:off x="6822129" y="3420588"/>
            <a:ext cx="471054" cy="276999"/>
          </a:xfrm>
          <a:prstGeom prst="rect">
            <a:avLst/>
          </a:prstGeom>
          <a:noFill/>
        </p:spPr>
        <p:txBody>
          <a:bodyPr wrap="square" rtlCol="0">
            <a:spAutoFit/>
          </a:bodyPr>
          <a:lstStyle/>
          <a:p>
            <a:r>
              <a:rPr lang="en-US" sz="1200" b="1" dirty="0" smtClean="0"/>
              <a:t>+1</a:t>
            </a:r>
            <a:endParaRPr lang="en-US" sz="1200" b="1" dirty="0"/>
          </a:p>
        </p:txBody>
      </p:sp>
      <p:graphicFrame>
        <p:nvGraphicFramePr>
          <p:cNvPr id="55" name="Table 54"/>
          <p:cNvGraphicFramePr>
            <a:graphicFrameLocks noGrp="1"/>
          </p:cNvGraphicFramePr>
          <p:nvPr>
            <p:extLst>
              <p:ext uri="{D42A27DB-BD31-4B8C-83A1-F6EECF244321}">
                <p14:modId xmlns:p14="http://schemas.microsoft.com/office/powerpoint/2010/main" val="3227369792"/>
              </p:ext>
            </p:extLst>
          </p:nvPr>
        </p:nvGraphicFramePr>
        <p:xfrm>
          <a:off x="490767" y="4361137"/>
          <a:ext cx="8174181" cy="989491"/>
        </p:xfrm>
        <a:graphic>
          <a:graphicData uri="http://schemas.openxmlformats.org/drawingml/2006/table">
            <a:tbl>
              <a:tblPr firstRow="1" bandRow="1">
                <a:tableStyleId>{BDBED569-4797-4DF1-A0F4-6AAB3CD982D8}</a:tableStyleId>
              </a:tblPr>
              <a:tblGrid>
                <a:gridCol w="4601933"/>
                <a:gridCol w="3572248"/>
              </a:tblGrid>
              <a:tr h="3494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i="1" dirty="0" smtClean="0"/>
                        <a:t>Given…</a:t>
                      </a:r>
                      <a:endParaRPr lang="en-US" altLang="en-US" sz="1600" b="0" i="1" dirty="0" smtClean="0"/>
                    </a:p>
                  </a:txBody>
                  <a:tcPr/>
                </a:tc>
                <a:tc>
                  <a:txBody>
                    <a:bodyPr/>
                    <a:lstStyle/>
                    <a:p>
                      <a:r>
                        <a:rPr lang="en-US" sz="1600" i="1" dirty="0" smtClean="0"/>
                        <a:t>Distance </a:t>
                      </a:r>
                      <a:r>
                        <a:rPr lang="en-US" sz="1600" i="1" baseline="0" dirty="0" smtClean="0"/>
                        <a:t>is…</a:t>
                      </a:r>
                      <a:endParaRPr lang="en-US" sz="1600" b="0" i="1" dirty="0"/>
                    </a:p>
                  </a:txBody>
                  <a:tcPr/>
                </a:tc>
              </a:tr>
              <a:tr h="3635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slots on different nodes in the same rack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kern="0" dirty="0" smtClean="0"/>
                        <a:t>distance(/d1/r1/n1, /d1/r1/n2) = 2</a:t>
                      </a:r>
                    </a:p>
                  </a:txBody>
                  <a:tcPr/>
                </a:tc>
              </a:tr>
            </a:tbl>
          </a:graphicData>
        </a:graphic>
      </p:graphicFrame>
    </p:spTree>
    <p:extLst>
      <p:ext uri="{BB962C8B-B14F-4D97-AF65-F5344CB8AC3E}">
        <p14:creationId xmlns:p14="http://schemas.microsoft.com/office/powerpoint/2010/main" val="2280452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39</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6" name="Oval 5"/>
          <p:cNvSpPr/>
          <p:nvPr/>
        </p:nvSpPr>
        <p:spPr>
          <a:xfrm>
            <a:off x="802419" y="3798385"/>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18127" y="3018456"/>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53137" y="2217847"/>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26911"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68885" y="3350150"/>
            <a:ext cx="363913" cy="4968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32798" y="335015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684593" y="2549541"/>
            <a:ext cx="683215" cy="5174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26417" y="3018456"/>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26417" y="3798385"/>
            <a:ext cx="429342" cy="331694"/>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41088" y="3350150"/>
            <a:ext cx="0" cy="4482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67808" y="2549541"/>
            <a:ext cx="621485" cy="5174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74030" y="221784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74030" y="300327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74030" y="378320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788701" y="333497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788701" y="254954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82479" y="197717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67007" y="197717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33290" y="173650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26967" y="342058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3" name="TextBox 42"/>
          <p:cNvSpPr txBox="1"/>
          <p:nvPr/>
        </p:nvSpPr>
        <p:spPr>
          <a:xfrm>
            <a:off x="168898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4" name="TextBox 43"/>
          <p:cNvSpPr txBox="1"/>
          <p:nvPr/>
        </p:nvSpPr>
        <p:spPr>
          <a:xfrm>
            <a:off x="1536582" y="265855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5" name="TextBox 44"/>
          <p:cNvSpPr txBox="1"/>
          <p:nvPr/>
        </p:nvSpPr>
        <p:spPr>
          <a:xfrm>
            <a:off x="2672692" y="265855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6" name="TextBox 45"/>
          <p:cNvSpPr txBox="1"/>
          <p:nvPr/>
        </p:nvSpPr>
        <p:spPr>
          <a:xfrm>
            <a:off x="3102197" y="3420583"/>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7" name="TextBox 46"/>
          <p:cNvSpPr txBox="1"/>
          <p:nvPr/>
        </p:nvSpPr>
        <p:spPr>
          <a:xfrm>
            <a:off x="2811242" y="1965808"/>
            <a:ext cx="471054" cy="276999"/>
          </a:xfrm>
          <a:prstGeom prst="rect">
            <a:avLst/>
          </a:prstGeom>
          <a:noFill/>
        </p:spPr>
        <p:txBody>
          <a:bodyPr wrap="square" rtlCol="0">
            <a:spAutoFit/>
          </a:bodyPr>
          <a:lstStyle/>
          <a:p>
            <a:r>
              <a:rPr lang="en-US" sz="1200" b="1" dirty="0" smtClean="0"/>
              <a:t>+1</a:t>
            </a:r>
            <a:endParaRPr lang="en-US" sz="1200" b="1" dirty="0"/>
          </a:p>
        </p:txBody>
      </p:sp>
      <p:sp>
        <p:nvSpPr>
          <p:cNvPr id="52" name="TextBox 51"/>
          <p:cNvSpPr txBox="1"/>
          <p:nvPr/>
        </p:nvSpPr>
        <p:spPr>
          <a:xfrm>
            <a:off x="5606778" y="1932235"/>
            <a:ext cx="471054" cy="276999"/>
          </a:xfrm>
          <a:prstGeom prst="rect">
            <a:avLst/>
          </a:prstGeom>
          <a:noFill/>
        </p:spPr>
        <p:txBody>
          <a:bodyPr wrap="square" rtlCol="0">
            <a:spAutoFit/>
          </a:bodyPr>
          <a:lstStyle/>
          <a:p>
            <a:r>
              <a:rPr lang="en-US" sz="1200" b="1" dirty="0" smtClean="0"/>
              <a:t>+1</a:t>
            </a:r>
            <a:endParaRPr lang="en-US" sz="1200" b="1" dirty="0"/>
          </a:p>
        </p:txBody>
      </p:sp>
      <p:sp>
        <p:nvSpPr>
          <p:cNvPr id="53" name="TextBox 52"/>
          <p:cNvSpPr txBox="1"/>
          <p:nvPr/>
        </p:nvSpPr>
        <p:spPr>
          <a:xfrm>
            <a:off x="6822129" y="2637909"/>
            <a:ext cx="471054" cy="276999"/>
          </a:xfrm>
          <a:prstGeom prst="rect">
            <a:avLst/>
          </a:prstGeom>
          <a:noFill/>
        </p:spPr>
        <p:txBody>
          <a:bodyPr wrap="square" rtlCol="0">
            <a:spAutoFit/>
          </a:bodyPr>
          <a:lstStyle/>
          <a:p>
            <a:r>
              <a:rPr lang="en-US" sz="1200" b="1" dirty="0" smtClean="0"/>
              <a:t>+1</a:t>
            </a:r>
            <a:endParaRPr lang="en-US" sz="1200" b="1" dirty="0"/>
          </a:p>
        </p:txBody>
      </p:sp>
      <p:sp>
        <p:nvSpPr>
          <p:cNvPr id="54" name="TextBox 53"/>
          <p:cNvSpPr txBox="1"/>
          <p:nvPr/>
        </p:nvSpPr>
        <p:spPr>
          <a:xfrm>
            <a:off x="6822129" y="3420588"/>
            <a:ext cx="471054" cy="276999"/>
          </a:xfrm>
          <a:prstGeom prst="rect">
            <a:avLst/>
          </a:prstGeom>
          <a:noFill/>
        </p:spPr>
        <p:txBody>
          <a:bodyPr wrap="square" rtlCol="0">
            <a:spAutoFit/>
          </a:bodyPr>
          <a:lstStyle/>
          <a:p>
            <a:r>
              <a:rPr lang="en-US" sz="1200" b="1" dirty="0" smtClean="0"/>
              <a:t>+1</a:t>
            </a:r>
            <a:endParaRPr lang="en-US" sz="1200" b="1" dirty="0"/>
          </a:p>
        </p:txBody>
      </p:sp>
      <p:graphicFrame>
        <p:nvGraphicFramePr>
          <p:cNvPr id="55" name="Table 54"/>
          <p:cNvGraphicFramePr>
            <a:graphicFrameLocks noGrp="1"/>
          </p:cNvGraphicFramePr>
          <p:nvPr>
            <p:extLst>
              <p:ext uri="{D42A27DB-BD31-4B8C-83A1-F6EECF244321}">
                <p14:modId xmlns:p14="http://schemas.microsoft.com/office/powerpoint/2010/main" val="2612052956"/>
              </p:ext>
            </p:extLst>
          </p:nvPr>
        </p:nvGraphicFramePr>
        <p:xfrm>
          <a:off x="490767" y="4361137"/>
          <a:ext cx="8174181" cy="715171"/>
        </p:xfrm>
        <a:graphic>
          <a:graphicData uri="http://schemas.openxmlformats.org/drawingml/2006/table">
            <a:tbl>
              <a:tblPr firstRow="1" bandRow="1">
                <a:tableStyleId>{BDBED569-4797-4DF1-A0F4-6AAB3CD982D8}</a:tableStyleId>
              </a:tblPr>
              <a:tblGrid>
                <a:gridCol w="4525733"/>
                <a:gridCol w="3648448"/>
              </a:tblGrid>
              <a:tr h="3494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i="1" dirty="0" smtClean="0"/>
                        <a:t>Given…</a:t>
                      </a:r>
                      <a:endParaRPr lang="en-US" altLang="en-US" sz="1600" b="0" i="1" dirty="0" smtClean="0"/>
                    </a:p>
                  </a:txBody>
                  <a:tcPr/>
                </a:tc>
                <a:tc>
                  <a:txBody>
                    <a:bodyPr/>
                    <a:lstStyle/>
                    <a:p>
                      <a:r>
                        <a:rPr lang="en-US" sz="1600" i="1" dirty="0" smtClean="0"/>
                        <a:t>Distance </a:t>
                      </a:r>
                      <a:r>
                        <a:rPr lang="en-US" sz="1600" i="1" baseline="0" dirty="0" smtClean="0"/>
                        <a:t>is…</a:t>
                      </a:r>
                      <a:endParaRPr lang="en-US" sz="1600" b="0" i="1" dirty="0"/>
                    </a:p>
                  </a:txBody>
                  <a:tcPr/>
                </a:tc>
              </a:tr>
              <a:tr h="364503">
                <a:tc>
                  <a:txBody>
                    <a:bodyPr/>
                    <a:lstStyle/>
                    <a:p>
                      <a:r>
                        <a:rPr lang="en-US" altLang="en-US" sz="1800" dirty="0" smtClean="0"/>
                        <a:t>Two slots on nodes in different racks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kern="0" dirty="0" smtClean="0"/>
                        <a:t>distance(/d1/r1/n1, /d1/r2/n3) = 4</a:t>
                      </a:r>
                    </a:p>
                  </a:txBody>
                  <a:tcPr/>
                </a:tc>
              </a:tr>
            </a:tbl>
          </a:graphicData>
        </a:graphic>
      </p:graphicFrame>
    </p:spTree>
    <p:extLst>
      <p:ext uri="{BB962C8B-B14F-4D97-AF65-F5344CB8AC3E}">
        <p14:creationId xmlns:p14="http://schemas.microsoft.com/office/powerpoint/2010/main" val="190989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1B951246-5344-4255-8158-2B6DE04E6B71}"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24581" name="Rectangle 3"/>
          <p:cNvSpPr>
            <a:spLocks noGrp="1" noChangeArrowheads="1"/>
          </p:cNvSpPr>
          <p:nvPr>
            <p:ph type="body" idx="1"/>
          </p:nvPr>
        </p:nvSpPr>
        <p:spPr/>
        <p:txBody>
          <a:bodyPr/>
          <a:lstStyle/>
          <a:p>
            <a:pPr marL="838200" lvl="1" indent="-381000" eaLnBrk="1" hangingPunct="1"/>
            <a:endParaRPr lang="en-US" altLang="en-US" sz="1600" smtClean="0"/>
          </a:p>
          <a:p>
            <a:pPr marL="457200" indent="-457200" eaLnBrk="1" hangingPunct="1">
              <a:buFont typeface="Wingdings" pitchFamily="2" charset="2"/>
              <a:buNone/>
            </a:pPr>
            <a:r>
              <a:rPr lang="en-US" altLang="en-US" sz="2000" smtClean="0"/>
              <a:t>Another distributed file system:  </a:t>
            </a:r>
            <a:r>
              <a:rPr lang="en-US" altLang="en-US" sz="2000" b="1" smtClean="0"/>
              <a:t>NFS </a:t>
            </a:r>
            <a:r>
              <a:rPr lang="en-US" altLang="en-US" sz="2000" smtClean="0"/>
              <a:t>(Network File System)</a:t>
            </a:r>
          </a:p>
          <a:p>
            <a:pPr marL="457200" indent="-457200" eaLnBrk="1" hangingPunct="1">
              <a:buFont typeface="Wingdings" pitchFamily="2" charset="2"/>
              <a:buNone/>
            </a:pPr>
            <a:endParaRPr lang="en-US" altLang="en-US" sz="2000" smtClean="0"/>
          </a:p>
          <a:p>
            <a:pPr marL="838200" lvl="1" indent="-381000" eaLnBrk="1" hangingPunct="1"/>
            <a:r>
              <a:rPr lang="en-US" altLang="en-US" sz="1600" smtClean="0"/>
              <a:t>One of the oldest</a:t>
            </a:r>
          </a:p>
          <a:p>
            <a:pPr marL="838200" lvl="1" indent="-381000" eaLnBrk="1" hangingPunct="1"/>
            <a:r>
              <a:rPr lang="en-US" altLang="en-US" sz="1600" smtClean="0"/>
              <a:t>NFS server makes local file system visible to network</a:t>
            </a:r>
          </a:p>
          <a:p>
            <a:pPr marL="838200" lvl="1" indent="-381000" eaLnBrk="1" hangingPunct="1"/>
            <a:r>
              <a:rPr lang="en-US" altLang="en-US" sz="1600" smtClean="0"/>
              <a:t>Once mounted, the fact that the files are remote is transparent to the client</a:t>
            </a:r>
          </a:p>
          <a:p>
            <a:pPr marL="838200" lvl="1" indent="-381000" eaLnBrk="1" hangingPunct="1"/>
            <a:r>
              <a:rPr lang="en-US" altLang="en-US" sz="1600" smtClean="0"/>
              <a:t>Files all reside on one machine, therefore limit to how much data can be stored</a:t>
            </a:r>
          </a:p>
          <a:p>
            <a:pPr marL="838200" lvl="1" indent="-381000" eaLnBrk="1" hangingPunct="1"/>
            <a:r>
              <a:rPr lang="en-US" altLang="en-US" sz="1600" smtClean="0"/>
              <a:t>Not extensible</a:t>
            </a:r>
          </a:p>
          <a:p>
            <a:pPr marL="838200" lvl="1" indent="-381000" eaLnBrk="1" hangingPunct="1"/>
            <a:r>
              <a:rPr lang="en-US" altLang="en-US" sz="1600" smtClean="0"/>
              <a:t>No reliability guarantee</a:t>
            </a:r>
          </a:p>
          <a:p>
            <a:pPr marL="838200" lvl="1" indent="-381000" eaLnBrk="1" hangingPunct="1"/>
            <a:r>
              <a:rPr lang="en-US" altLang="en-US" sz="1600" smtClean="0"/>
              <a:t>All clients contend for service from the NFS server</a:t>
            </a:r>
          </a:p>
          <a:p>
            <a:pPr marL="838200" lvl="1" indent="-381000" eaLnBrk="1" hangingPunct="1"/>
            <a:r>
              <a:rPr lang="en-US" altLang="en-US" sz="1600" smtClean="0"/>
              <a:t>Clients must copy the data locally to process it</a:t>
            </a:r>
          </a:p>
          <a:p>
            <a:pPr marL="457200" indent="-457200" eaLnBrk="1" hangingPunct="1">
              <a:buFont typeface="Wingdings" pitchFamily="2" charset="2"/>
              <a:buNone/>
            </a:pPr>
            <a:endParaRPr lang="en-US" altLang="en-US" sz="18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40</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How 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6" name="Oval 5"/>
          <p:cNvSpPr/>
          <p:nvPr/>
        </p:nvSpPr>
        <p:spPr>
          <a:xfrm>
            <a:off x="802419" y="3798385"/>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18127" y="3018456"/>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53137" y="2217847"/>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26911"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68885" y="3350150"/>
            <a:ext cx="363913" cy="4968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32798" y="335015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684593" y="2549541"/>
            <a:ext cx="683215" cy="51749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2641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26417"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41088" y="335015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67808" y="254954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74030" y="2217848"/>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74030" y="3003277"/>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74030" y="3783206"/>
            <a:ext cx="429342" cy="331694"/>
          </a:xfrm>
          <a:prstGeom prst="ellipse">
            <a:avLst/>
          </a:prstGeom>
          <a:solidFill>
            <a:srgbClr val="FF999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788701" y="3334971"/>
            <a:ext cx="0" cy="44823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788701" y="2549542"/>
            <a:ext cx="0" cy="45373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82479" y="1977175"/>
            <a:ext cx="1550811" cy="406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67007" y="1977175"/>
            <a:ext cx="1607023" cy="40652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33290" y="1736502"/>
            <a:ext cx="833717" cy="481345"/>
          </a:xfrm>
          <a:prstGeom prst="ellipse">
            <a:avLst/>
          </a:prstGeom>
          <a:solidFill>
            <a:srgbClr val="FF99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26967" y="342058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3" name="TextBox 42"/>
          <p:cNvSpPr txBox="1"/>
          <p:nvPr/>
        </p:nvSpPr>
        <p:spPr>
          <a:xfrm>
            <a:off x="168898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4" name="TextBox 43"/>
          <p:cNvSpPr txBox="1"/>
          <p:nvPr/>
        </p:nvSpPr>
        <p:spPr>
          <a:xfrm>
            <a:off x="1536582" y="265855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45" name="TextBox 44"/>
          <p:cNvSpPr txBox="1"/>
          <p:nvPr/>
        </p:nvSpPr>
        <p:spPr>
          <a:xfrm>
            <a:off x="267269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6" name="TextBox 45"/>
          <p:cNvSpPr txBox="1"/>
          <p:nvPr/>
        </p:nvSpPr>
        <p:spPr>
          <a:xfrm>
            <a:off x="310219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7" name="TextBox 46"/>
          <p:cNvSpPr txBox="1"/>
          <p:nvPr/>
        </p:nvSpPr>
        <p:spPr>
          <a:xfrm>
            <a:off x="2811242" y="196580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52" name="TextBox 51"/>
          <p:cNvSpPr txBox="1"/>
          <p:nvPr/>
        </p:nvSpPr>
        <p:spPr>
          <a:xfrm>
            <a:off x="5606778" y="1932235"/>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53" name="TextBox 52"/>
          <p:cNvSpPr txBox="1"/>
          <p:nvPr/>
        </p:nvSpPr>
        <p:spPr>
          <a:xfrm>
            <a:off x="6822129" y="2637909"/>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sp>
        <p:nvSpPr>
          <p:cNvPr id="54" name="TextBox 53"/>
          <p:cNvSpPr txBox="1"/>
          <p:nvPr/>
        </p:nvSpPr>
        <p:spPr>
          <a:xfrm>
            <a:off x="6822129" y="3420588"/>
            <a:ext cx="471054" cy="276999"/>
          </a:xfrm>
          <a:prstGeom prst="rect">
            <a:avLst/>
          </a:prstGeom>
          <a:noFill/>
        </p:spPr>
        <p:txBody>
          <a:bodyPr wrap="square" rtlCol="0">
            <a:spAutoFit/>
          </a:bodyPr>
          <a:lstStyle/>
          <a:p>
            <a:r>
              <a:rPr lang="en-US" sz="1200" b="1" dirty="0" smtClean="0">
                <a:solidFill>
                  <a:srgbClr val="C00000"/>
                </a:solidFill>
              </a:rPr>
              <a:t>+1</a:t>
            </a:r>
            <a:endParaRPr lang="en-US" sz="1200" b="1" dirty="0">
              <a:solidFill>
                <a:srgbClr val="C00000"/>
              </a:solidFill>
            </a:endParaRPr>
          </a:p>
        </p:txBody>
      </p:sp>
      <p:graphicFrame>
        <p:nvGraphicFramePr>
          <p:cNvPr id="55" name="Table 54"/>
          <p:cNvGraphicFramePr>
            <a:graphicFrameLocks noGrp="1"/>
          </p:cNvGraphicFramePr>
          <p:nvPr>
            <p:extLst>
              <p:ext uri="{D42A27DB-BD31-4B8C-83A1-F6EECF244321}">
                <p14:modId xmlns:p14="http://schemas.microsoft.com/office/powerpoint/2010/main" val="1096529635"/>
              </p:ext>
            </p:extLst>
          </p:nvPr>
        </p:nvGraphicFramePr>
        <p:xfrm>
          <a:off x="490767" y="4361137"/>
          <a:ext cx="8174181" cy="1303063"/>
        </p:xfrm>
        <a:graphic>
          <a:graphicData uri="http://schemas.openxmlformats.org/drawingml/2006/table">
            <a:tbl>
              <a:tblPr firstRow="1" bandRow="1">
                <a:tableStyleId>{BDBED569-4797-4DF1-A0F4-6AAB3CD982D8}</a:tableStyleId>
              </a:tblPr>
              <a:tblGrid>
                <a:gridCol w="4601933"/>
                <a:gridCol w="3572248"/>
              </a:tblGrid>
              <a:tr h="39872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i="1" dirty="0" smtClean="0"/>
                        <a:t>Given…</a:t>
                      </a:r>
                      <a:endParaRPr lang="en-US" altLang="en-US" sz="1600" b="0" i="1" dirty="0" smtClean="0"/>
                    </a:p>
                  </a:txBody>
                  <a:tcPr/>
                </a:tc>
                <a:tc>
                  <a:txBody>
                    <a:bodyPr/>
                    <a:lstStyle/>
                    <a:p>
                      <a:r>
                        <a:rPr lang="en-US" sz="1600" i="1" dirty="0" smtClean="0"/>
                        <a:t>Distance </a:t>
                      </a:r>
                      <a:r>
                        <a:rPr lang="en-US" sz="1600" i="1" baseline="0" dirty="0" smtClean="0"/>
                        <a:t>is…</a:t>
                      </a:r>
                      <a:endParaRPr lang="en-US" sz="1600" b="0" i="1" dirty="0"/>
                    </a:p>
                  </a:txBody>
                  <a:tcPr/>
                </a:tc>
              </a:tr>
              <a:tr h="90433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Two </a:t>
                      </a:r>
                      <a:r>
                        <a:rPr lang="en-US" altLang="en-US" sz="1800" dirty="0" smtClean="0"/>
                        <a:t>slots on nodes in different datacenters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sz="1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400" dirty="0" smtClean="0"/>
                        <a:t>Note: Hadoop does not fully</a:t>
                      </a:r>
                      <a:r>
                        <a:rPr lang="en-US" altLang="en-US" sz="1400" baseline="0" dirty="0" smtClean="0"/>
                        <a:t> </a:t>
                      </a:r>
                      <a:r>
                        <a:rPr lang="en-US" altLang="en-US" sz="1400" dirty="0" smtClean="0"/>
                        <a:t>support this model</a:t>
                      </a:r>
                      <a:r>
                        <a:rPr lang="en-US" altLang="en-US" sz="1400" baseline="0" dirty="0" smtClean="0"/>
                        <a:t> yet.</a:t>
                      </a:r>
                      <a:endParaRPr lang="en-US"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kern="0" dirty="0" smtClean="0"/>
                        <a:t>distance(/d1/r1/n1, /d2/r3/n4) = 6</a:t>
                      </a:r>
                    </a:p>
                  </a:txBody>
                  <a:tcPr/>
                </a:tc>
              </a:tr>
            </a:tbl>
          </a:graphicData>
        </a:graphic>
      </p:graphicFrame>
    </p:spTree>
    <p:extLst>
      <p:ext uri="{BB962C8B-B14F-4D97-AF65-F5344CB8AC3E}">
        <p14:creationId xmlns:p14="http://schemas.microsoft.com/office/powerpoint/2010/main" val="1911392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405AB10-483B-413E-9E77-86105704C3AB}" type="slidenum">
              <a:rPr lang="en-US" altLang="en-US" sz="900" smtClean="0">
                <a:latin typeface="Verdana" pitchFamily="34" charset="0"/>
              </a:rPr>
              <a:pPr eaLnBrk="1" hangingPunct="1">
                <a:spcBef>
                  <a:spcPct val="0"/>
                </a:spcBef>
                <a:buClrTx/>
                <a:buFontTx/>
                <a:buNone/>
              </a:pPr>
              <a:t>41</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2000" dirty="0"/>
              <a:t>Hadoop and Task Placement</a:t>
            </a:r>
            <a:r>
              <a:rPr lang="en-US" altLang="en-US" sz="2000" dirty="0" smtClean="0"/>
              <a:t/>
            </a:r>
            <a:br>
              <a:rPr lang="en-US" altLang="en-US" sz="2000" dirty="0" smtClean="0"/>
            </a:br>
            <a:r>
              <a:rPr lang="en-US" altLang="en-US" sz="900" dirty="0" smtClean="0"/>
              <a:t>Class 4 </a:t>
            </a:r>
          </a:p>
        </p:txBody>
      </p:sp>
      <p:sp>
        <p:nvSpPr>
          <p:cNvPr id="21509" name="Rectangle 3"/>
          <p:cNvSpPr>
            <a:spLocks noGrp="1" noChangeArrowheads="1"/>
          </p:cNvSpPr>
          <p:nvPr>
            <p:ph type="body" idx="1"/>
          </p:nvPr>
        </p:nvSpPr>
        <p:spPr>
          <a:xfrm>
            <a:off x="457199" y="1143000"/>
            <a:ext cx="8188037" cy="398929"/>
          </a:xfrm>
        </p:spPr>
        <p:txBody>
          <a:bodyPr/>
          <a:lstStyle/>
          <a:p>
            <a:pPr marL="457200" indent="-457200" algn="ctr" eaLnBrk="1" hangingPunct="1">
              <a:buFont typeface="Wingdings" pitchFamily="2" charset="2"/>
              <a:buNone/>
            </a:pPr>
            <a:r>
              <a:rPr lang="en-US" altLang="en-US" sz="2000" b="1" dirty="0" smtClean="0"/>
              <a:t>Summary: How </a:t>
            </a:r>
            <a:r>
              <a:rPr lang="en-US" altLang="en-US" sz="2000" b="1" dirty="0" smtClean="0"/>
              <a:t>is distance between nodes measured?</a:t>
            </a:r>
          </a:p>
          <a:p>
            <a:pPr marL="457200" indent="-457200" eaLnBrk="1" hangingPunct="1">
              <a:buFont typeface="Wingdings" pitchFamily="2" charset="2"/>
              <a:buNone/>
            </a:pPr>
            <a:endParaRPr lang="en-US" altLang="en-US" sz="700" dirty="0"/>
          </a:p>
          <a:p>
            <a:pPr marL="457200" indent="-457200" eaLnBrk="1" hangingPunct="1">
              <a:buFont typeface="Wingdings" pitchFamily="2" charset="2"/>
              <a:buNone/>
            </a:pPr>
            <a:endParaRPr lang="en-US" altLang="en-US" sz="100" dirty="0" smtClean="0"/>
          </a:p>
        </p:txBody>
      </p:sp>
      <p:sp>
        <p:nvSpPr>
          <p:cNvPr id="6" name="Oval 5"/>
          <p:cNvSpPr/>
          <p:nvPr/>
        </p:nvSpPr>
        <p:spPr>
          <a:xfrm>
            <a:off x="802419"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n1</a:t>
            </a:r>
            <a:endParaRPr lang="en-US" sz="1800" dirty="0">
              <a:solidFill>
                <a:schemeClr val="tx1"/>
              </a:solidFill>
            </a:endParaRPr>
          </a:p>
        </p:txBody>
      </p:sp>
      <p:sp>
        <p:nvSpPr>
          <p:cNvPr id="27" name="Oval 26"/>
          <p:cNvSpPr/>
          <p:nvPr/>
        </p:nvSpPr>
        <p:spPr>
          <a:xfrm>
            <a:off x="131812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r</a:t>
            </a:r>
            <a:r>
              <a:rPr lang="en-US" sz="1600" dirty="0" smtClean="0">
                <a:solidFill>
                  <a:schemeClr val="tx1"/>
                </a:solidFill>
              </a:rPr>
              <a:t>1</a:t>
            </a:r>
            <a:endParaRPr lang="en-US" sz="1800" dirty="0">
              <a:solidFill>
                <a:schemeClr val="tx1"/>
              </a:solidFill>
            </a:endParaRPr>
          </a:p>
        </p:txBody>
      </p:sp>
      <p:sp>
        <p:nvSpPr>
          <p:cNvPr id="28" name="Oval 27"/>
          <p:cNvSpPr/>
          <p:nvPr/>
        </p:nvSpPr>
        <p:spPr>
          <a:xfrm>
            <a:off x="2153137" y="2217847"/>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d1</a:t>
            </a:r>
            <a:endParaRPr lang="en-US" sz="1800" dirty="0">
              <a:solidFill>
                <a:schemeClr val="tx1"/>
              </a:solidFill>
            </a:endParaRPr>
          </a:p>
        </p:txBody>
      </p:sp>
      <p:sp>
        <p:nvSpPr>
          <p:cNvPr id="29" name="Oval 28"/>
          <p:cNvSpPr/>
          <p:nvPr/>
        </p:nvSpPr>
        <p:spPr>
          <a:xfrm>
            <a:off x="1826911"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n2</a:t>
            </a:r>
            <a:endParaRPr lang="en-US" sz="1800" dirty="0">
              <a:solidFill>
                <a:schemeClr val="tx1"/>
              </a:solidFill>
            </a:endParaRPr>
          </a:p>
        </p:txBody>
      </p:sp>
      <p:cxnSp>
        <p:nvCxnSpPr>
          <p:cNvPr id="10" name="Straight Connector 9"/>
          <p:cNvCxnSpPr>
            <a:stCxn id="6" idx="7"/>
            <a:endCxn id="27" idx="4"/>
          </p:cNvCxnSpPr>
          <p:nvPr/>
        </p:nvCxnSpPr>
        <p:spPr>
          <a:xfrm flipV="1">
            <a:off x="1168885" y="3350150"/>
            <a:ext cx="363913"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4"/>
            <a:endCxn id="29" idx="1"/>
          </p:cNvCxnSpPr>
          <p:nvPr/>
        </p:nvCxnSpPr>
        <p:spPr>
          <a:xfrm>
            <a:off x="1532798" y="3350150"/>
            <a:ext cx="356989" cy="49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7" idx="7"/>
            <a:endCxn id="28" idx="4"/>
          </p:cNvCxnSpPr>
          <p:nvPr/>
        </p:nvCxnSpPr>
        <p:spPr>
          <a:xfrm flipV="1">
            <a:off x="1684593" y="2549541"/>
            <a:ext cx="68321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26417" y="3018456"/>
            <a:ext cx="429342" cy="331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a:t>
            </a:r>
            <a:r>
              <a:rPr lang="en-US" sz="1600" dirty="0">
                <a:solidFill>
                  <a:schemeClr val="tx1"/>
                </a:solidFill>
              </a:rPr>
              <a:t>2</a:t>
            </a:r>
            <a:endParaRPr lang="en-US" sz="1800" dirty="0">
              <a:solidFill>
                <a:schemeClr val="tx1"/>
              </a:solidFill>
            </a:endParaRPr>
          </a:p>
        </p:txBody>
      </p:sp>
      <p:sp>
        <p:nvSpPr>
          <p:cNvPr id="49" name="Oval 48"/>
          <p:cNvSpPr/>
          <p:nvPr/>
        </p:nvSpPr>
        <p:spPr>
          <a:xfrm>
            <a:off x="2926417" y="3798385"/>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n3</a:t>
            </a:r>
            <a:endParaRPr lang="en-US" sz="1800" dirty="0">
              <a:solidFill>
                <a:schemeClr val="tx1"/>
              </a:solidFill>
            </a:endParaRPr>
          </a:p>
        </p:txBody>
      </p:sp>
      <p:cxnSp>
        <p:nvCxnSpPr>
          <p:cNvPr id="50" name="Straight Connector 49"/>
          <p:cNvCxnSpPr>
            <a:stCxn id="48" idx="4"/>
            <a:endCxn id="49" idx="0"/>
          </p:cNvCxnSpPr>
          <p:nvPr/>
        </p:nvCxnSpPr>
        <p:spPr>
          <a:xfrm>
            <a:off x="3141088" y="3350150"/>
            <a:ext cx="0" cy="44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4"/>
            <a:endCxn id="48" idx="1"/>
          </p:cNvCxnSpPr>
          <p:nvPr/>
        </p:nvCxnSpPr>
        <p:spPr>
          <a:xfrm>
            <a:off x="2367808" y="2549541"/>
            <a:ext cx="621485" cy="517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574030" y="2217848"/>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d2</a:t>
            </a:r>
            <a:endParaRPr lang="en-US" sz="1800" dirty="0">
              <a:solidFill>
                <a:schemeClr val="tx1"/>
              </a:solidFill>
            </a:endParaRPr>
          </a:p>
        </p:txBody>
      </p:sp>
      <p:sp>
        <p:nvSpPr>
          <p:cNvPr id="64" name="Oval 63"/>
          <p:cNvSpPr/>
          <p:nvPr/>
        </p:nvSpPr>
        <p:spPr>
          <a:xfrm>
            <a:off x="6574030" y="3003277"/>
            <a:ext cx="429342" cy="331694"/>
          </a:xfrm>
          <a:prstGeom prst="ellipse">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r3</a:t>
            </a:r>
            <a:endParaRPr lang="en-US" sz="1800" dirty="0">
              <a:solidFill>
                <a:schemeClr val="tx1"/>
              </a:solidFill>
            </a:endParaRPr>
          </a:p>
        </p:txBody>
      </p:sp>
      <p:sp>
        <p:nvSpPr>
          <p:cNvPr id="65" name="Oval 64"/>
          <p:cNvSpPr/>
          <p:nvPr/>
        </p:nvSpPr>
        <p:spPr>
          <a:xfrm>
            <a:off x="6574030" y="3783206"/>
            <a:ext cx="429342" cy="33169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n4</a:t>
            </a:r>
            <a:endParaRPr lang="en-US" sz="1800" dirty="0">
              <a:solidFill>
                <a:schemeClr val="tx1"/>
              </a:solidFill>
            </a:endParaRPr>
          </a:p>
        </p:txBody>
      </p:sp>
      <p:cxnSp>
        <p:nvCxnSpPr>
          <p:cNvPr id="66" name="Straight Connector 65"/>
          <p:cNvCxnSpPr>
            <a:stCxn id="64" idx="4"/>
            <a:endCxn id="65" idx="0"/>
          </p:cNvCxnSpPr>
          <p:nvPr/>
        </p:nvCxnSpPr>
        <p:spPr>
          <a:xfrm>
            <a:off x="6788701" y="3334971"/>
            <a:ext cx="0" cy="4482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4"/>
            <a:endCxn id="64" idx="0"/>
          </p:cNvCxnSpPr>
          <p:nvPr/>
        </p:nvCxnSpPr>
        <p:spPr>
          <a:xfrm>
            <a:off x="6788701" y="2549542"/>
            <a:ext cx="0" cy="453735"/>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6"/>
            <a:endCxn id="75" idx="2"/>
          </p:cNvCxnSpPr>
          <p:nvPr/>
        </p:nvCxnSpPr>
        <p:spPr>
          <a:xfrm flipV="1">
            <a:off x="2582479" y="1977175"/>
            <a:ext cx="1550811" cy="406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5" idx="6"/>
            <a:endCxn id="63" idx="2"/>
          </p:cNvCxnSpPr>
          <p:nvPr/>
        </p:nvCxnSpPr>
        <p:spPr>
          <a:xfrm>
            <a:off x="4967007" y="1977175"/>
            <a:ext cx="1607023" cy="40652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133290" y="1736502"/>
            <a:ext cx="833717" cy="481345"/>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i="1" dirty="0" smtClean="0">
                <a:solidFill>
                  <a:schemeClr val="tx1"/>
                </a:solidFill>
              </a:rPr>
              <a:t>Network</a:t>
            </a:r>
          </a:p>
          <a:p>
            <a:pPr algn="ctr"/>
            <a:r>
              <a:rPr lang="en-US" sz="1200" i="1" dirty="0" smtClean="0">
                <a:solidFill>
                  <a:schemeClr val="tx1"/>
                </a:solidFill>
              </a:rPr>
              <a:t>switch</a:t>
            </a:r>
            <a:endParaRPr lang="en-US" i="1" dirty="0">
              <a:solidFill>
                <a:schemeClr val="tx1"/>
              </a:solidFill>
            </a:endParaRPr>
          </a:p>
        </p:txBody>
      </p:sp>
      <p:sp>
        <p:nvSpPr>
          <p:cNvPr id="5" name="TextBox 4"/>
          <p:cNvSpPr txBox="1"/>
          <p:nvPr/>
        </p:nvSpPr>
        <p:spPr>
          <a:xfrm>
            <a:off x="926967" y="3420588"/>
            <a:ext cx="471054" cy="276999"/>
          </a:xfrm>
          <a:prstGeom prst="rect">
            <a:avLst/>
          </a:prstGeom>
          <a:noFill/>
        </p:spPr>
        <p:txBody>
          <a:bodyPr wrap="square" rtlCol="0">
            <a:spAutoFit/>
          </a:bodyPr>
          <a:lstStyle/>
          <a:p>
            <a:r>
              <a:rPr lang="en-US" sz="1200" b="1" dirty="0" smtClean="0"/>
              <a:t>+1</a:t>
            </a:r>
            <a:endParaRPr lang="en-US" sz="1200" b="1" dirty="0"/>
          </a:p>
        </p:txBody>
      </p:sp>
      <p:sp>
        <p:nvSpPr>
          <p:cNvPr id="43" name="TextBox 42"/>
          <p:cNvSpPr txBox="1"/>
          <p:nvPr/>
        </p:nvSpPr>
        <p:spPr>
          <a:xfrm>
            <a:off x="168898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4" name="TextBox 43"/>
          <p:cNvSpPr txBox="1"/>
          <p:nvPr/>
        </p:nvSpPr>
        <p:spPr>
          <a:xfrm>
            <a:off x="153658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5" name="TextBox 44"/>
          <p:cNvSpPr txBox="1"/>
          <p:nvPr/>
        </p:nvSpPr>
        <p:spPr>
          <a:xfrm>
            <a:off x="2672692" y="2658558"/>
            <a:ext cx="471054" cy="276999"/>
          </a:xfrm>
          <a:prstGeom prst="rect">
            <a:avLst/>
          </a:prstGeom>
          <a:noFill/>
        </p:spPr>
        <p:txBody>
          <a:bodyPr wrap="square" rtlCol="0">
            <a:spAutoFit/>
          </a:bodyPr>
          <a:lstStyle/>
          <a:p>
            <a:r>
              <a:rPr lang="en-US" sz="1200" b="1" dirty="0" smtClean="0"/>
              <a:t>+1</a:t>
            </a:r>
            <a:endParaRPr lang="en-US" sz="1200" b="1" dirty="0"/>
          </a:p>
        </p:txBody>
      </p:sp>
      <p:sp>
        <p:nvSpPr>
          <p:cNvPr id="46" name="TextBox 45"/>
          <p:cNvSpPr txBox="1"/>
          <p:nvPr/>
        </p:nvSpPr>
        <p:spPr>
          <a:xfrm>
            <a:off x="3102197" y="3420583"/>
            <a:ext cx="471054" cy="276999"/>
          </a:xfrm>
          <a:prstGeom prst="rect">
            <a:avLst/>
          </a:prstGeom>
          <a:noFill/>
        </p:spPr>
        <p:txBody>
          <a:bodyPr wrap="square" rtlCol="0">
            <a:spAutoFit/>
          </a:bodyPr>
          <a:lstStyle/>
          <a:p>
            <a:r>
              <a:rPr lang="en-US" sz="1200" b="1" dirty="0" smtClean="0"/>
              <a:t>+1</a:t>
            </a:r>
            <a:endParaRPr lang="en-US" sz="1200" b="1" dirty="0"/>
          </a:p>
        </p:txBody>
      </p:sp>
      <p:sp>
        <p:nvSpPr>
          <p:cNvPr id="47" name="TextBox 46"/>
          <p:cNvSpPr txBox="1"/>
          <p:nvPr/>
        </p:nvSpPr>
        <p:spPr>
          <a:xfrm>
            <a:off x="2811242" y="1965808"/>
            <a:ext cx="471054" cy="276999"/>
          </a:xfrm>
          <a:prstGeom prst="rect">
            <a:avLst/>
          </a:prstGeom>
          <a:noFill/>
        </p:spPr>
        <p:txBody>
          <a:bodyPr wrap="square" rtlCol="0">
            <a:spAutoFit/>
          </a:bodyPr>
          <a:lstStyle/>
          <a:p>
            <a:r>
              <a:rPr lang="en-US" sz="1200" b="1" dirty="0" smtClean="0"/>
              <a:t>+1</a:t>
            </a:r>
            <a:endParaRPr lang="en-US" sz="1200" b="1" dirty="0"/>
          </a:p>
        </p:txBody>
      </p:sp>
      <p:sp>
        <p:nvSpPr>
          <p:cNvPr id="52" name="TextBox 51"/>
          <p:cNvSpPr txBox="1"/>
          <p:nvPr/>
        </p:nvSpPr>
        <p:spPr>
          <a:xfrm>
            <a:off x="5606778" y="1932235"/>
            <a:ext cx="471054" cy="276999"/>
          </a:xfrm>
          <a:prstGeom prst="rect">
            <a:avLst/>
          </a:prstGeom>
          <a:noFill/>
        </p:spPr>
        <p:txBody>
          <a:bodyPr wrap="square" rtlCol="0">
            <a:spAutoFit/>
          </a:bodyPr>
          <a:lstStyle/>
          <a:p>
            <a:r>
              <a:rPr lang="en-US" sz="1200" b="1" dirty="0" smtClean="0"/>
              <a:t>+1</a:t>
            </a:r>
            <a:endParaRPr lang="en-US" sz="1200" b="1" dirty="0"/>
          </a:p>
        </p:txBody>
      </p:sp>
      <p:sp>
        <p:nvSpPr>
          <p:cNvPr id="53" name="TextBox 52"/>
          <p:cNvSpPr txBox="1"/>
          <p:nvPr/>
        </p:nvSpPr>
        <p:spPr>
          <a:xfrm>
            <a:off x="6822129" y="2637909"/>
            <a:ext cx="471054" cy="276999"/>
          </a:xfrm>
          <a:prstGeom prst="rect">
            <a:avLst/>
          </a:prstGeom>
          <a:noFill/>
        </p:spPr>
        <p:txBody>
          <a:bodyPr wrap="square" rtlCol="0">
            <a:spAutoFit/>
          </a:bodyPr>
          <a:lstStyle/>
          <a:p>
            <a:r>
              <a:rPr lang="en-US" sz="1200" b="1" dirty="0" smtClean="0"/>
              <a:t>+1</a:t>
            </a:r>
            <a:endParaRPr lang="en-US" sz="1200" b="1" dirty="0"/>
          </a:p>
        </p:txBody>
      </p:sp>
      <p:sp>
        <p:nvSpPr>
          <p:cNvPr id="54" name="TextBox 53"/>
          <p:cNvSpPr txBox="1"/>
          <p:nvPr/>
        </p:nvSpPr>
        <p:spPr>
          <a:xfrm>
            <a:off x="6822129" y="3420588"/>
            <a:ext cx="471054" cy="276999"/>
          </a:xfrm>
          <a:prstGeom prst="rect">
            <a:avLst/>
          </a:prstGeom>
          <a:noFill/>
        </p:spPr>
        <p:txBody>
          <a:bodyPr wrap="square" rtlCol="0">
            <a:spAutoFit/>
          </a:bodyPr>
          <a:lstStyle/>
          <a:p>
            <a:r>
              <a:rPr lang="en-US" sz="1200" b="1" dirty="0" smtClean="0"/>
              <a:t>+1</a:t>
            </a:r>
            <a:endParaRPr lang="en-US" sz="1200" b="1" dirty="0"/>
          </a:p>
        </p:txBody>
      </p:sp>
      <p:graphicFrame>
        <p:nvGraphicFramePr>
          <p:cNvPr id="55" name="Table 54"/>
          <p:cNvGraphicFramePr>
            <a:graphicFrameLocks noGrp="1"/>
          </p:cNvGraphicFramePr>
          <p:nvPr>
            <p:extLst>
              <p:ext uri="{D42A27DB-BD31-4B8C-83A1-F6EECF244321}">
                <p14:modId xmlns:p14="http://schemas.microsoft.com/office/powerpoint/2010/main" val="2573356333"/>
              </p:ext>
            </p:extLst>
          </p:nvPr>
        </p:nvGraphicFramePr>
        <p:xfrm>
          <a:off x="490767" y="4361137"/>
          <a:ext cx="8174181" cy="1983242"/>
        </p:xfrm>
        <a:graphic>
          <a:graphicData uri="http://schemas.openxmlformats.org/drawingml/2006/table">
            <a:tbl>
              <a:tblPr firstRow="1" bandRow="1">
                <a:tableStyleId>{BDBED569-4797-4DF1-A0F4-6AAB3CD982D8}</a:tableStyleId>
              </a:tblPr>
              <a:tblGrid>
                <a:gridCol w="4718542"/>
                <a:gridCol w="3455639"/>
              </a:tblGrid>
              <a:tr h="3494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i="1" dirty="0" smtClean="0"/>
                        <a:t>Given…</a:t>
                      </a:r>
                      <a:endParaRPr lang="en-US" altLang="en-US" sz="1600" b="0" i="1" dirty="0" smtClean="0"/>
                    </a:p>
                  </a:txBody>
                  <a:tcPr/>
                </a:tc>
                <a:tc>
                  <a:txBody>
                    <a:bodyPr/>
                    <a:lstStyle/>
                    <a:p>
                      <a:r>
                        <a:rPr lang="en-US" sz="1600" i="1" dirty="0" smtClean="0"/>
                        <a:t>Distance </a:t>
                      </a:r>
                      <a:r>
                        <a:rPr lang="en-US" sz="1600" i="1" baseline="0" dirty="0" smtClean="0"/>
                        <a:t>is…</a:t>
                      </a:r>
                      <a:endParaRPr lang="en-US" sz="1600" b="0" i="1" dirty="0"/>
                    </a:p>
                  </a:txBody>
                  <a:tcPr/>
                </a:tc>
              </a:tr>
              <a:tr h="34742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dirty="0" smtClean="0"/>
                        <a:t>Two slots on the same node</a:t>
                      </a:r>
                      <a:endParaRPr lang="en-US" altLang="en-US" sz="16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kern="0" dirty="0" smtClean="0"/>
                        <a:t>distance(/d1/r1/n1, /d1/r1/n1) = 0</a:t>
                      </a:r>
                    </a:p>
                  </a:txBody>
                  <a:tcPr/>
                </a:tc>
              </a:tr>
              <a:tr h="3635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dirty="0" smtClean="0"/>
                        <a:t>Two slots on different nodes in the same rack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kern="0" dirty="0" smtClean="0"/>
                        <a:t>distance(/d1/r1/n1, /d1/r1/n2) = 2</a:t>
                      </a:r>
                    </a:p>
                  </a:txBody>
                  <a:tcPr/>
                </a:tc>
              </a:tr>
              <a:tr h="364503">
                <a:tc>
                  <a:txBody>
                    <a:bodyPr/>
                    <a:lstStyle/>
                    <a:p>
                      <a:r>
                        <a:rPr lang="en-US" altLang="en-US" sz="1600" dirty="0" smtClean="0"/>
                        <a:t>Two slots on nodes in different racks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kern="0" dirty="0" smtClean="0"/>
                        <a:t>distance(/d1/r1/n1, /d1/r2/n3) = 4</a:t>
                      </a:r>
                    </a:p>
                  </a:txBody>
                  <a:tcPr/>
                </a:tc>
              </a:tr>
              <a:tr h="5583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600" dirty="0" smtClean="0"/>
                        <a:t>Two slots on nodes in different datacenters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Note: Hadoop does not yet support this model.</a:t>
                      </a:r>
                      <a:endParaRPr lang="en-US" alt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kern="0" dirty="0" smtClean="0"/>
                        <a:t>distance(/d1/r1/n1, /d2/r3/n4) = 6</a:t>
                      </a:r>
                    </a:p>
                  </a:txBody>
                  <a:tcPr/>
                </a:tc>
              </a:tr>
            </a:tbl>
          </a:graphicData>
        </a:graphic>
      </p:graphicFrame>
    </p:spTree>
    <p:extLst>
      <p:ext uri="{BB962C8B-B14F-4D97-AF65-F5344CB8AC3E}">
        <p14:creationId xmlns:p14="http://schemas.microsoft.com/office/powerpoint/2010/main" val="372608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88AEAE7-4492-4150-B4DF-F740FAF84A80}" type="slidenum">
              <a:rPr lang="en-US" altLang="en-US" sz="900" smtClean="0">
                <a:latin typeface="Verdana" pitchFamily="34" charset="0"/>
              </a:rPr>
              <a:pPr eaLnBrk="1" hangingPunct="1">
                <a:spcBef>
                  <a:spcPct val="0"/>
                </a:spcBef>
                <a:buClrTx/>
                <a:buFontTx/>
                <a:buNone/>
              </a:pPr>
              <a:t>42</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a:t>Review</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NFS vs. HDFS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Hadoop 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a:t>Awareness</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solidFill>
                  <a:srgbClr val="FF0000"/>
                </a:solidFill>
              </a:rPr>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 project discussion</a:t>
            </a:r>
          </a:p>
          <a:p>
            <a:pPr eaLnBrk="1" hangingPunct="1">
              <a:lnSpc>
                <a:spcPct val="80000"/>
              </a:lnSpc>
              <a:buFont typeface="Wingdings" pitchFamily="2" charset="2"/>
              <a:buAutoNum type="arabicPeriod"/>
            </a:pPr>
            <a:endParaRPr lang="en-US" altLang="en-US" sz="1600" dirty="0"/>
          </a:p>
        </p:txBody>
      </p:sp>
      <p:sp>
        <p:nvSpPr>
          <p:cNvPr id="14341" name="Rectangle 5"/>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856250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D18DFE2-E4B9-4D3B-8EA9-68CFAE1BB917}" type="slidenum">
              <a:rPr lang="en-US" altLang="en-US" sz="900" smtClean="0">
                <a:latin typeface="Verdana" pitchFamily="34" charset="0"/>
              </a:rPr>
              <a:pPr eaLnBrk="1" hangingPunct="1">
                <a:spcBef>
                  <a:spcPct val="0"/>
                </a:spcBef>
                <a:buClrTx/>
                <a:buFontTx/>
                <a:buNone/>
              </a:pPr>
              <a:t>43</a:t>
            </a:fld>
            <a:endParaRPr lang="en-US" altLang="en-US" sz="900" smtClean="0">
              <a:latin typeface="Verdana" pitchFamily="34" charset="0"/>
            </a:endParaRPr>
          </a:p>
        </p:txBody>
      </p:sp>
      <p:sp>
        <p:nvSpPr>
          <p:cNvPr id="15364" name="Rectangle 3"/>
          <p:cNvSpPr>
            <a:spLocks noGrp="1" noChangeArrowheads="1"/>
          </p:cNvSpPr>
          <p:nvPr>
            <p:ph type="body" idx="1"/>
          </p:nvPr>
        </p:nvSpPr>
        <p:spPr/>
        <p:txBody>
          <a:bodyPr/>
          <a:lstStyle/>
          <a:p>
            <a:pPr marL="381000" indent="-381000" eaLnBrk="1" hangingPunct="1">
              <a:buFont typeface="Wingdings" pitchFamily="2" charset="2"/>
              <a:buNone/>
            </a:pPr>
            <a:r>
              <a:rPr lang="en-US" altLang="en-US" dirty="0" smtClean="0"/>
              <a:t>Introduction to programming in Pig Latin</a:t>
            </a:r>
          </a:p>
          <a:p>
            <a:pPr marL="381000" indent="-381000" eaLnBrk="1" hangingPunct="1">
              <a:buFont typeface="Wingdings" pitchFamily="2" charset="2"/>
              <a:buNone/>
            </a:pPr>
            <a:endParaRPr lang="en-US" altLang="en-US" sz="1800" dirty="0" smtClean="0"/>
          </a:p>
          <a:p>
            <a:pPr marL="381000" indent="-381000" eaLnBrk="1" hangingPunct="1">
              <a:buFont typeface="Wingdings" pitchFamily="2" charset="2"/>
              <a:buNone/>
            </a:pPr>
            <a:endParaRPr lang="en-US" altLang="en-US" sz="1800" dirty="0" smtClean="0"/>
          </a:p>
          <a:p>
            <a:pPr marL="381000" indent="-381000" eaLnBrk="1" hangingPunct="1"/>
            <a:r>
              <a:rPr lang="en-US" altLang="en-US" sz="1800" dirty="0" smtClean="0"/>
              <a:t>Pig Latin is a scripting language for exploring large datasets</a:t>
            </a:r>
          </a:p>
          <a:p>
            <a:pPr marL="381000" indent="-381000" eaLnBrk="1" hangingPunct="1"/>
            <a:endParaRPr lang="en-US" altLang="en-US" sz="1800" dirty="0" smtClean="0"/>
          </a:p>
          <a:p>
            <a:pPr marL="381000" indent="-381000" eaLnBrk="1" hangingPunct="1"/>
            <a:r>
              <a:rPr lang="en-US" altLang="en-US" sz="1800" dirty="0" smtClean="0"/>
              <a:t>Pig programs execute in parallel on Hadoop</a:t>
            </a:r>
          </a:p>
          <a:p>
            <a:pPr marL="800100" lvl="1" indent="-342900" eaLnBrk="1" hangingPunct="1"/>
            <a:r>
              <a:rPr lang="en-US" altLang="en-US" sz="1600" dirty="0" smtClean="0"/>
              <a:t>Underneath it all, Pig </a:t>
            </a:r>
            <a:r>
              <a:rPr lang="en-US" altLang="en-US" sz="1600" dirty="0" smtClean="0"/>
              <a:t>generates and runs MapReduce programs</a:t>
            </a:r>
            <a:endParaRPr lang="en-US" altLang="en-US" sz="1600" dirty="0" smtClean="0"/>
          </a:p>
          <a:p>
            <a:pPr marL="800100" lvl="1" indent="-342900" eaLnBrk="1" hangingPunct="1"/>
            <a:r>
              <a:rPr lang="en-US" altLang="en-US" sz="1600" dirty="0" smtClean="0"/>
              <a:t>Mapper and Reducer </a:t>
            </a:r>
            <a:r>
              <a:rPr lang="en-US" altLang="en-US" sz="1600" dirty="0" smtClean="0"/>
              <a:t>code is automatically </a:t>
            </a:r>
            <a:r>
              <a:rPr lang="en-US" altLang="en-US" sz="1600" dirty="0" smtClean="0"/>
              <a:t>generated from your Pig code by Pig</a:t>
            </a:r>
          </a:p>
          <a:p>
            <a:pPr marL="800100" lvl="1" indent="-342900" eaLnBrk="1" hangingPunct="1"/>
            <a:r>
              <a:rPr lang="en-US" altLang="en-US" sz="1600" dirty="0" smtClean="0"/>
              <a:t>Like MapReduce, Pig programs are suited to batch processing of data</a:t>
            </a:r>
          </a:p>
          <a:p>
            <a:pPr marL="800100" lvl="1" indent="-342900" eaLnBrk="1" hangingPunct="1"/>
            <a:endParaRPr lang="en-US" altLang="en-US" sz="1600" dirty="0" smtClean="0"/>
          </a:p>
          <a:p>
            <a:pPr marL="381000" indent="-381000" eaLnBrk="1" hangingPunct="1"/>
            <a:r>
              <a:rPr lang="en-US" altLang="en-US" sz="1800" dirty="0" smtClean="0"/>
              <a:t>A Pig Latin script describes a Directed Acyclic Graph (DAG)</a:t>
            </a:r>
          </a:p>
          <a:p>
            <a:pPr marL="800100" lvl="1" indent="-342900" eaLnBrk="1" hangingPunct="1"/>
            <a:r>
              <a:rPr lang="en-US" altLang="en-US" sz="1600" dirty="0" smtClean="0"/>
              <a:t>Edges of the graph are data flows</a:t>
            </a:r>
          </a:p>
          <a:p>
            <a:pPr marL="800100" lvl="1" indent="-342900" eaLnBrk="1" hangingPunct="1"/>
            <a:r>
              <a:rPr lang="en-US" altLang="en-US" sz="1600" dirty="0" smtClean="0"/>
              <a:t>Nodes are operators that process the data</a:t>
            </a:r>
          </a:p>
          <a:p>
            <a:pPr marL="800100" lvl="1" indent="-342900" eaLnBrk="1" hangingPunct="1"/>
            <a:endParaRPr lang="en-US" altLang="en-US" sz="1400" dirty="0" smtClean="0"/>
          </a:p>
          <a:p>
            <a:pPr marL="800100" lvl="1" indent="-342900" eaLnBrk="1" hangingPunct="1"/>
            <a:endParaRPr lang="en-US" altLang="en-US" sz="1400" dirty="0" smtClean="0"/>
          </a:p>
        </p:txBody>
      </p:sp>
      <p:sp>
        <p:nvSpPr>
          <p:cNvPr id="15365" name="Text Box 6"/>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Hadoop: The Definitive Guide (Chapter 11), by Tom White and Programming Pig, by Alan Gates</a:t>
            </a:r>
          </a:p>
        </p:txBody>
      </p:sp>
      <p:sp>
        <p:nvSpPr>
          <p:cNvPr id="15366" name="Rectangle 8"/>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127598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13A1C42-A459-4EA4-80DF-E4310B351AC7}" type="slidenum">
              <a:rPr lang="en-US" altLang="en-US" sz="900" smtClean="0">
                <a:latin typeface="Verdana" pitchFamily="34" charset="0"/>
              </a:rPr>
              <a:pPr eaLnBrk="1" hangingPunct="1">
                <a:spcBef>
                  <a:spcPct val="0"/>
                </a:spcBef>
                <a:buClrTx/>
                <a:buFontTx/>
                <a:buNone/>
              </a:pPr>
              <a:t>44</a:t>
            </a:fld>
            <a:endParaRPr lang="en-US" altLang="en-US" sz="900" smtClean="0">
              <a:latin typeface="Verdana" pitchFamily="34" charset="0"/>
            </a:endParaRPr>
          </a:p>
        </p:txBody>
      </p:sp>
      <p:sp>
        <p:nvSpPr>
          <p:cNvPr id="16388" name="Rectangle 2"/>
          <p:cNvSpPr>
            <a:spLocks noGrp="1" noChangeArrowheads="1"/>
          </p:cNvSpPr>
          <p:nvPr>
            <p:ph type="body" idx="1"/>
          </p:nvPr>
        </p:nvSpPr>
        <p:spPr/>
        <p:txBody>
          <a:bodyPr/>
          <a:lstStyle/>
          <a:p>
            <a:pPr marL="381000" indent="-381000" eaLnBrk="1" hangingPunct="1">
              <a:buFont typeface="Wingdings" pitchFamily="2" charset="2"/>
              <a:buNone/>
            </a:pPr>
            <a:endParaRPr lang="en-US" altLang="en-US" sz="1800" dirty="0" smtClean="0"/>
          </a:p>
          <a:p>
            <a:pPr marL="381000" indent="-381000" eaLnBrk="1" hangingPunct="1"/>
            <a:r>
              <a:rPr lang="en-US" altLang="en-US" sz="2000" dirty="0" smtClean="0"/>
              <a:t>Advantages of Pig over MapReduce</a:t>
            </a:r>
          </a:p>
          <a:p>
            <a:pPr marL="381000" indent="-381000" eaLnBrk="1" hangingPunct="1"/>
            <a:endParaRPr lang="en-US" altLang="en-US" sz="2000" dirty="0" smtClean="0"/>
          </a:p>
          <a:p>
            <a:pPr marL="800100" lvl="1" indent="-342900" eaLnBrk="1" hangingPunct="1"/>
            <a:r>
              <a:rPr lang="en-US" altLang="en-US" sz="1800" dirty="0" smtClean="0"/>
              <a:t>Faster to code a solution in Pig</a:t>
            </a:r>
          </a:p>
          <a:p>
            <a:pPr marL="1219200" lvl="2" indent="-304800" eaLnBrk="1" hangingPunct="1"/>
            <a:r>
              <a:rPr lang="en-US" altLang="en-US" sz="1600" dirty="0" smtClean="0"/>
              <a:t>Pig translates your scripted transformations into MapReduce jobs</a:t>
            </a:r>
          </a:p>
          <a:p>
            <a:pPr marL="1219200" lvl="2" indent="-304800" eaLnBrk="1" hangingPunct="1"/>
            <a:endParaRPr lang="en-US" altLang="en-US" sz="1600" dirty="0" smtClean="0"/>
          </a:p>
          <a:p>
            <a:pPr marL="800100" lvl="1" indent="-342900" eaLnBrk="1" hangingPunct="1"/>
            <a:r>
              <a:rPr lang="en-US" altLang="en-US" sz="1800" dirty="0" smtClean="0"/>
              <a:t>Easier for non-programmers to use Pig than MapReduce</a:t>
            </a:r>
          </a:p>
          <a:p>
            <a:pPr marL="1219200" lvl="2" indent="-304800" eaLnBrk="1" hangingPunct="1"/>
            <a:r>
              <a:rPr lang="en-US" altLang="en-US" sz="1600" dirty="0" smtClean="0"/>
              <a:t>E.g. analysts</a:t>
            </a:r>
          </a:p>
          <a:p>
            <a:pPr marL="800100" lvl="1" indent="-342900" eaLnBrk="1" hangingPunct="1"/>
            <a:endParaRPr lang="en-US" altLang="en-US" sz="1400" dirty="0" smtClean="0"/>
          </a:p>
        </p:txBody>
      </p:sp>
      <p:sp>
        <p:nvSpPr>
          <p:cNvPr id="16389"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Hadoop: The Definitive Guide (Chapter 11), by Tom White and Programming Pig, by Alan Gates</a:t>
            </a:r>
          </a:p>
        </p:txBody>
      </p:sp>
      <p:sp>
        <p:nvSpPr>
          <p:cNvPr id="16390" name="Rectangle 4"/>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235961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42A9C56-FB9D-4F38-AD53-63A5A6C8D5BA}" type="slidenum">
              <a:rPr lang="en-US" altLang="en-US" sz="900" smtClean="0">
                <a:latin typeface="Verdana" pitchFamily="34" charset="0"/>
              </a:rPr>
              <a:pPr eaLnBrk="1" hangingPunct="1">
                <a:spcBef>
                  <a:spcPct val="0"/>
                </a:spcBef>
                <a:buClrTx/>
                <a:buFontTx/>
                <a:buNone/>
              </a:pPr>
              <a:t>45</a:t>
            </a:fld>
            <a:endParaRPr lang="en-US" altLang="en-US" sz="900" smtClean="0">
              <a:latin typeface="Verdana" pitchFamily="34" charset="0"/>
            </a:endParaRPr>
          </a:p>
        </p:txBody>
      </p:sp>
      <p:sp>
        <p:nvSpPr>
          <p:cNvPr id="17412" name="Rectangle 3"/>
          <p:cNvSpPr>
            <a:spLocks noGrp="1" noChangeArrowheads="1"/>
          </p:cNvSpPr>
          <p:nvPr>
            <p:ph type="body" idx="1"/>
          </p:nvPr>
        </p:nvSpPr>
        <p:spPr/>
        <p:txBody>
          <a:bodyPr/>
          <a:lstStyle/>
          <a:p>
            <a:pPr marL="381000" indent="-381000" eaLnBrk="1" hangingPunct="1">
              <a:buFont typeface="Wingdings" pitchFamily="2" charset="2"/>
              <a:buNone/>
            </a:pPr>
            <a:endParaRPr lang="en-US" altLang="en-US" sz="1600" dirty="0" smtClean="0"/>
          </a:p>
          <a:p>
            <a:pPr marL="381000" indent="-381000" eaLnBrk="1" hangingPunct="1">
              <a:buFont typeface="Wingdings" pitchFamily="2" charset="2"/>
              <a:buNone/>
            </a:pPr>
            <a:r>
              <a:rPr lang="en-US" altLang="en-US" sz="1800" b="1" dirty="0" smtClean="0">
                <a:latin typeface="Comic Sans MS" pitchFamily="66" charset="0"/>
              </a:rPr>
              <a:t>Script</a:t>
            </a:r>
          </a:p>
          <a:p>
            <a:pPr marL="800100" lvl="1" indent="-342900" eaLnBrk="1" hangingPunct="1"/>
            <a:r>
              <a:rPr lang="en-US" altLang="en-US" sz="1600" dirty="0" smtClean="0"/>
              <a:t>Pig commands can be written to a script file and then executed from the command line or from Grunt using run and exec</a:t>
            </a:r>
          </a:p>
          <a:p>
            <a:pPr marL="800100" lvl="1" indent="-342900" eaLnBrk="1" hangingPunct="1"/>
            <a:endParaRPr lang="en-US" altLang="en-US" sz="1600" dirty="0" smtClean="0"/>
          </a:p>
          <a:p>
            <a:pPr marL="381000" indent="-381000" eaLnBrk="1" hangingPunct="1">
              <a:buFont typeface="Wingdings" pitchFamily="2" charset="2"/>
              <a:buNone/>
            </a:pPr>
            <a:r>
              <a:rPr lang="en-US" altLang="en-US" sz="1800" b="1" dirty="0" smtClean="0">
                <a:latin typeface="Comic Sans MS" pitchFamily="66" charset="0"/>
              </a:rPr>
              <a:t>Grunt</a:t>
            </a:r>
          </a:p>
          <a:p>
            <a:pPr marL="800100" lvl="1" indent="-342900" eaLnBrk="1" hangingPunct="1"/>
            <a:r>
              <a:rPr lang="en-US" altLang="en-US" sz="1600" dirty="0" smtClean="0"/>
              <a:t>An interactive shell for running Pig commands</a:t>
            </a:r>
          </a:p>
          <a:p>
            <a:pPr marL="800100" lvl="1" indent="-342900" eaLnBrk="1" hangingPunct="1"/>
            <a:r>
              <a:rPr lang="en-US" altLang="en-US" sz="1600" dirty="0" smtClean="0"/>
              <a:t>Supports same set of commands as running a Pig script</a:t>
            </a:r>
          </a:p>
          <a:p>
            <a:pPr marL="1219200" lvl="2" indent="-304800" eaLnBrk="1" hangingPunct="1"/>
            <a:endParaRPr lang="en-US" altLang="en-US" sz="1400" dirty="0" smtClean="0"/>
          </a:p>
          <a:p>
            <a:pPr marL="1219200" lvl="2" indent="-304800" eaLnBrk="1" hangingPunct="1"/>
            <a:endParaRPr lang="en-US" altLang="en-US" sz="1400" dirty="0" smtClean="0"/>
          </a:p>
          <a:p>
            <a:pPr marL="381000" indent="-381000" algn="ctr" eaLnBrk="1" hangingPunct="1">
              <a:buFont typeface="Wingdings" pitchFamily="2" charset="2"/>
              <a:buNone/>
            </a:pPr>
            <a:r>
              <a:rPr lang="en-US" altLang="en-US" sz="1800" dirty="0" smtClean="0"/>
              <a:t>In both cases, the commands you enter in the script or </a:t>
            </a:r>
            <a:r>
              <a:rPr lang="en-US" altLang="en-US" sz="1800" dirty="0" smtClean="0"/>
              <a:t>in</a:t>
            </a:r>
            <a:r>
              <a:rPr lang="en-US" altLang="en-US" sz="1800" dirty="0" smtClean="0"/>
              <a:t> </a:t>
            </a:r>
            <a:r>
              <a:rPr lang="en-US" altLang="en-US" sz="1800" dirty="0" smtClean="0"/>
              <a:t>the Grunt </a:t>
            </a:r>
            <a:r>
              <a:rPr lang="en-US" altLang="en-US" sz="1800" dirty="0" smtClean="0"/>
              <a:t>shell </a:t>
            </a:r>
            <a:r>
              <a:rPr lang="en-US" altLang="en-US" sz="1800" dirty="0" smtClean="0"/>
              <a:t>are transformed into MapReduce jobs.</a:t>
            </a:r>
          </a:p>
        </p:txBody>
      </p:sp>
      <p:sp>
        <p:nvSpPr>
          <p:cNvPr id="17413" name="Text Box 6"/>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Hadoop: The Definitive Guide (Chapter 11), by Tom White and Programming Pig, by Alan Gates</a:t>
            </a:r>
          </a:p>
        </p:txBody>
      </p:sp>
      <p:sp>
        <p:nvSpPr>
          <p:cNvPr id="17414" name="Rectangle 8"/>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3835828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1F33E37-C15C-4871-93E1-353CF69D5515}" type="slidenum">
              <a:rPr lang="en-US" altLang="en-US" sz="900" smtClean="0">
                <a:latin typeface="Verdana" pitchFamily="34" charset="0"/>
              </a:rPr>
              <a:pPr eaLnBrk="1" hangingPunct="1">
                <a:spcBef>
                  <a:spcPct val="0"/>
                </a:spcBef>
                <a:buClrTx/>
                <a:buFontTx/>
                <a:buNone/>
              </a:pPr>
              <a:t>46</a:t>
            </a:fld>
            <a:endParaRPr lang="en-US" altLang="en-US" sz="900" smtClean="0">
              <a:latin typeface="Verdana" pitchFamily="34" charset="0"/>
            </a:endParaRPr>
          </a:p>
        </p:txBody>
      </p:sp>
      <p:sp>
        <p:nvSpPr>
          <p:cNvPr id="18436" name="Rectangle 3"/>
          <p:cNvSpPr>
            <a:spLocks noGrp="1" noChangeArrowheads="1"/>
          </p:cNvSpPr>
          <p:nvPr>
            <p:ph type="body" idx="1"/>
          </p:nvPr>
        </p:nvSpPr>
        <p:spPr/>
        <p:txBody>
          <a:bodyPr/>
          <a:lstStyle/>
          <a:p>
            <a:pPr marL="381000" indent="-381000" eaLnBrk="1" hangingPunct="1">
              <a:buFont typeface="Wingdings" pitchFamily="2" charset="2"/>
              <a:buNone/>
            </a:pPr>
            <a:r>
              <a:rPr lang="en-US" altLang="en-US" sz="1600" dirty="0" smtClean="0"/>
              <a:t>Pig Latin vs. SQL</a:t>
            </a:r>
          </a:p>
          <a:p>
            <a:pPr marL="800100" lvl="1" indent="-342900" eaLnBrk="1" hangingPunct="1"/>
            <a:r>
              <a:rPr lang="en-US" altLang="en-US" sz="1400" dirty="0" smtClean="0"/>
              <a:t>Tempted to consider them </a:t>
            </a:r>
            <a:r>
              <a:rPr lang="en-US" altLang="en-US" sz="1400" dirty="0" smtClean="0"/>
              <a:t>similar because syntax looks similar, we will look at the differences</a:t>
            </a:r>
            <a:endParaRPr lang="en-US" altLang="en-US" sz="1400" dirty="0" smtClean="0"/>
          </a:p>
          <a:p>
            <a:pPr marL="800100" lvl="1" indent="-342900" eaLnBrk="1" hangingPunct="1"/>
            <a:r>
              <a:rPr lang="en-US" altLang="en-US" sz="1400" dirty="0" smtClean="0"/>
              <a:t>Both have operators </a:t>
            </a:r>
            <a:r>
              <a:rPr lang="en-US" altLang="en-US" sz="1400" dirty="0" smtClean="0"/>
              <a:t>for sorting, for filtering, etc.</a:t>
            </a:r>
            <a:endParaRPr lang="en-US" altLang="en-US" sz="1400" i="1" dirty="0" smtClean="0"/>
          </a:p>
          <a:p>
            <a:pPr marL="381000" indent="-381000" eaLnBrk="1" hangingPunct="1">
              <a:buFont typeface="Wingdings" pitchFamily="2" charset="2"/>
              <a:buNone/>
            </a:pPr>
            <a:endParaRPr lang="en-US" altLang="en-US" sz="800" i="1" dirty="0" smtClean="0"/>
          </a:p>
          <a:p>
            <a:pPr marL="381000" indent="-381000" eaLnBrk="1" hangingPunct="1">
              <a:buFont typeface="Wingdings" pitchFamily="2" charset="2"/>
              <a:buNone/>
            </a:pPr>
            <a:r>
              <a:rPr lang="en-US" altLang="en-US" sz="1600" dirty="0" smtClean="0"/>
              <a:t>Pig Latin</a:t>
            </a:r>
          </a:p>
          <a:p>
            <a:pPr marL="800100" lvl="1" indent="-342900" eaLnBrk="1" hangingPunct="1"/>
            <a:r>
              <a:rPr lang="en-US" altLang="en-US" sz="1400" dirty="0" smtClean="0"/>
              <a:t>Data flow programming language</a:t>
            </a:r>
          </a:p>
          <a:p>
            <a:pPr marL="1219200" lvl="2" indent="-304800" eaLnBrk="1" hangingPunct="1"/>
            <a:r>
              <a:rPr lang="en-US" altLang="en-US" sz="1200" dirty="0" smtClean="0"/>
              <a:t>Each step in a Pig program is a single transformation performed on an input </a:t>
            </a:r>
          </a:p>
          <a:p>
            <a:pPr marL="800100" lvl="1" indent="-342900" eaLnBrk="1" hangingPunct="1"/>
            <a:r>
              <a:rPr lang="en-US" altLang="en-US" sz="1400" dirty="0" smtClean="0"/>
              <a:t>Schema is optional</a:t>
            </a:r>
          </a:p>
          <a:p>
            <a:pPr marL="800100" lvl="1" indent="-342900" eaLnBrk="1" hangingPunct="1"/>
            <a:r>
              <a:rPr lang="en-US" altLang="en-US" sz="1400" dirty="0" smtClean="0"/>
              <a:t>Random reads or queries are an order of magnitude greater than tens of milliseconds</a:t>
            </a:r>
          </a:p>
          <a:p>
            <a:pPr marL="800100" lvl="1" indent="-342900" eaLnBrk="1" hangingPunct="1"/>
            <a:r>
              <a:rPr lang="en-US" altLang="en-US" sz="1400" dirty="0" smtClean="0"/>
              <a:t>Random writes/updates are not supported</a:t>
            </a:r>
          </a:p>
          <a:p>
            <a:pPr marL="1219200" lvl="2" indent="-304800" eaLnBrk="1" hangingPunct="1"/>
            <a:r>
              <a:rPr lang="en-US" altLang="en-US" sz="1200" dirty="0" smtClean="0"/>
              <a:t>Only bulk streaming writes are supported, just as with MapReduce</a:t>
            </a:r>
          </a:p>
          <a:p>
            <a:pPr marL="800100" lvl="1" indent="-342900" eaLnBrk="1" hangingPunct="1">
              <a:buFont typeface="Wingdings" pitchFamily="2" charset="2"/>
              <a:buNone/>
            </a:pPr>
            <a:endParaRPr lang="en-US" altLang="en-US" sz="400" dirty="0" smtClean="0"/>
          </a:p>
          <a:p>
            <a:pPr marL="381000" indent="-381000" eaLnBrk="1" hangingPunct="1">
              <a:buFont typeface="Wingdings" pitchFamily="2" charset="2"/>
              <a:buNone/>
            </a:pPr>
            <a:r>
              <a:rPr lang="en-US" altLang="en-US" sz="1600" dirty="0" smtClean="0"/>
              <a:t>SQL</a:t>
            </a:r>
          </a:p>
          <a:p>
            <a:pPr marL="800100" lvl="1" indent="-342900" eaLnBrk="1" hangingPunct="1"/>
            <a:r>
              <a:rPr lang="en-US" altLang="en-US" sz="1400" dirty="0" smtClean="0"/>
              <a:t>Declarative programming language</a:t>
            </a:r>
          </a:p>
          <a:p>
            <a:pPr marL="1219200" lvl="2" indent="-304800" eaLnBrk="1" hangingPunct="1"/>
            <a:r>
              <a:rPr lang="en-US" altLang="en-US" sz="1200" dirty="0" smtClean="0"/>
              <a:t>Specifies a set of constraints that together will define the output</a:t>
            </a:r>
          </a:p>
          <a:p>
            <a:pPr marL="800100" lvl="1" indent="-342900" eaLnBrk="1" hangingPunct="1"/>
            <a:r>
              <a:rPr lang="en-US" altLang="en-US" sz="1400" dirty="0" smtClean="0"/>
              <a:t>Tightly pre-defined schemas</a:t>
            </a:r>
          </a:p>
          <a:p>
            <a:pPr marL="800100" lvl="1" indent="-342900" eaLnBrk="1" hangingPunct="1"/>
            <a:r>
              <a:rPr lang="en-US" altLang="en-US" sz="1400" dirty="0" smtClean="0"/>
              <a:t>Supports low-latency queries</a:t>
            </a:r>
          </a:p>
          <a:p>
            <a:pPr marL="800100" lvl="1" indent="-342900" eaLnBrk="1" hangingPunct="1"/>
            <a:r>
              <a:rPr lang="en-US" altLang="en-US" sz="1400" dirty="0" smtClean="0"/>
              <a:t>Supports random reads in the tens of milliseconds</a:t>
            </a:r>
          </a:p>
          <a:p>
            <a:pPr marL="800100" lvl="1" indent="-342900" eaLnBrk="1" hangingPunct="1"/>
            <a:r>
              <a:rPr lang="en-US" altLang="en-US" sz="1400" dirty="0" smtClean="0"/>
              <a:t>Supports random writes/updates</a:t>
            </a:r>
            <a:endParaRPr lang="en-US" altLang="en-US" sz="1200" dirty="0" smtClean="0"/>
          </a:p>
        </p:txBody>
      </p:sp>
      <p:sp>
        <p:nvSpPr>
          <p:cNvPr id="18437"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Hadoop: The Definitive Guide (Chapter 11), by Tom White</a:t>
            </a:r>
          </a:p>
        </p:txBody>
      </p:sp>
      <p:sp>
        <p:nvSpPr>
          <p:cNvPr id="18438" name="Rectangle 6"/>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187375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9D6A800-8CB4-47F7-9F77-F85DC6237137}" type="slidenum">
              <a:rPr lang="en-US" altLang="en-US" sz="900" smtClean="0">
                <a:latin typeface="Verdana" pitchFamily="34" charset="0"/>
              </a:rPr>
              <a:pPr eaLnBrk="1" hangingPunct="1">
                <a:spcBef>
                  <a:spcPct val="0"/>
                </a:spcBef>
                <a:buClrTx/>
                <a:buFontTx/>
                <a:buNone/>
              </a:pPr>
              <a:t>47</a:t>
            </a:fld>
            <a:endParaRPr lang="en-US" altLang="en-US" sz="900" smtClean="0">
              <a:latin typeface="Verdana" pitchFamily="34" charset="0"/>
            </a:endParaRPr>
          </a:p>
        </p:txBody>
      </p:sp>
      <p:sp>
        <p:nvSpPr>
          <p:cNvPr id="19460" name="Rectangle 2"/>
          <p:cNvSpPr>
            <a:spLocks noGrp="1" noChangeArrowheads="1"/>
          </p:cNvSpPr>
          <p:nvPr>
            <p:ph type="body" idx="1"/>
          </p:nvPr>
        </p:nvSpPr>
        <p:spPr>
          <a:xfrm>
            <a:off x="457200" y="1143000"/>
            <a:ext cx="7655668" cy="4987925"/>
          </a:xfrm>
        </p:spPr>
        <p:txBody>
          <a:bodyPr/>
          <a:lstStyle/>
          <a:p>
            <a:pPr marL="381000" indent="-381000" eaLnBrk="1" hangingPunct="1"/>
            <a:endParaRPr lang="en-US" altLang="en-US" sz="1600" dirty="0" smtClean="0"/>
          </a:p>
          <a:p>
            <a:pPr marL="381000" indent="-381000" eaLnBrk="1" hangingPunct="1"/>
            <a:endParaRPr lang="en-US" altLang="en-US" sz="1800" dirty="0" smtClean="0"/>
          </a:p>
          <a:p>
            <a:pPr marL="381000" indent="-381000" eaLnBrk="1" hangingPunct="1"/>
            <a:r>
              <a:rPr lang="en-US" altLang="en-US" sz="1800" dirty="0"/>
              <a:t>Data types</a:t>
            </a:r>
          </a:p>
          <a:p>
            <a:pPr marL="800100" lvl="1" indent="-342900" eaLnBrk="1" hangingPunct="1"/>
            <a:r>
              <a:rPr lang="en-US" altLang="en-US" sz="1600" dirty="0" err="1"/>
              <a:t>int</a:t>
            </a:r>
            <a:r>
              <a:rPr lang="en-US" altLang="en-US" sz="1600" dirty="0"/>
              <a:t>, long, float, double, </a:t>
            </a:r>
            <a:r>
              <a:rPr lang="en-US" altLang="en-US" sz="1600" dirty="0" err="1"/>
              <a:t>chararray</a:t>
            </a:r>
            <a:r>
              <a:rPr lang="en-US" altLang="en-US" sz="1600" dirty="0"/>
              <a:t>, </a:t>
            </a:r>
            <a:r>
              <a:rPr lang="en-US" altLang="en-US" sz="1600" dirty="0" err="1"/>
              <a:t>bytearray</a:t>
            </a:r>
            <a:r>
              <a:rPr lang="en-US" altLang="en-US" sz="1600" dirty="0"/>
              <a:t>, </a:t>
            </a:r>
            <a:r>
              <a:rPr lang="en-US" altLang="en-US" sz="1600" dirty="0" err="1"/>
              <a:t>boolean</a:t>
            </a:r>
            <a:endParaRPr lang="en-US" altLang="en-US" sz="1600" dirty="0"/>
          </a:p>
          <a:p>
            <a:pPr marL="800100" lvl="1" indent="-342900" eaLnBrk="1" hangingPunct="1"/>
            <a:r>
              <a:rPr lang="en-US" altLang="en-US" sz="1600" dirty="0"/>
              <a:t>Tuple - sequence of fields</a:t>
            </a:r>
          </a:p>
          <a:p>
            <a:pPr marL="800100" lvl="1" indent="-342900" eaLnBrk="1" hangingPunct="1"/>
            <a:r>
              <a:rPr lang="en-US" altLang="en-US" sz="1600" dirty="0"/>
              <a:t>Bag - unordered collection of tuples</a:t>
            </a:r>
          </a:p>
          <a:p>
            <a:pPr marL="800100" lvl="1" indent="-342900" eaLnBrk="1" hangingPunct="1"/>
            <a:r>
              <a:rPr lang="en-US" altLang="en-US" sz="1600" dirty="0"/>
              <a:t>Map - set of key-value pairs</a:t>
            </a:r>
          </a:p>
          <a:p>
            <a:pPr marL="381000" indent="-381000" eaLnBrk="1" hangingPunct="1"/>
            <a:endParaRPr lang="en-US" altLang="en-US" sz="1800" dirty="0" smtClean="0"/>
          </a:p>
          <a:p>
            <a:pPr marL="381000" indent="-381000" eaLnBrk="1" hangingPunct="1"/>
            <a:r>
              <a:rPr lang="en-US" altLang="en-US" sz="1800" dirty="0" smtClean="0"/>
              <a:t>Install Pig on </a:t>
            </a:r>
            <a:r>
              <a:rPr lang="en-US" altLang="en-US" sz="1800" dirty="0" smtClean="0"/>
              <a:t>a client machine</a:t>
            </a:r>
            <a:endParaRPr lang="en-US" altLang="en-US" sz="1800" dirty="0" smtClean="0"/>
          </a:p>
          <a:p>
            <a:pPr marL="800100" lvl="1" indent="-342900" eaLnBrk="1" hangingPunct="1"/>
            <a:r>
              <a:rPr lang="en-US" altLang="en-US" sz="1600" dirty="0"/>
              <a:t>If you’re using the Quickstart VM, Pig is already installed for you</a:t>
            </a:r>
          </a:p>
          <a:p>
            <a:pPr marL="800100" lvl="1" indent="-342900" eaLnBrk="1" hangingPunct="1"/>
            <a:r>
              <a:rPr lang="en-US" altLang="en-US" sz="1600" dirty="0" smtClean="0"/>
              <a:t>For </a:t>
            </a:r>
            <a:r>
              <a:rPr lang="en-US" altLang="en-US" sz="1600" dirty="0" smtClean="0"/>
              <a:t>prototyping - run in </a:t>
            </a:r>
            <a:r>
              <a:rPr lang="en-US" altLang="en-US" sz="1600" dirty="0" smtClean="0"/>
              <a:t>‘local mode’ </a:t>
            </a:r>
            <a:r>
              <a:rPr lang="en-US" altLang="en-US" sz="1600" dirty="0" smtClean="0"/>
              <a:t>(no Hadoop, no HDFS required)</a:t>
            </a:r>
          </a:p>
          <a:p>
            <a:pPr marL="800100" lvl="1" indent="-342900" eaLnBrk="1" hangingPunct="1"/>
            <a:endParaRPr lang="en-US" altLang="en-US" sz="1600" dirty="0" smtClean="0"/>
          </a:p>
          <a:p>
            <a:pPr marL="800100" lvl="1" indent="-342900" eaLnBrk="1" hangingPunct="1"/>
            <a:endParaRPr lang="en-US" altLang="en-US" sz="1400" dirty="0" smtClean="0"/>
          </a:p>
          <a:p>
            <a:pPr marL="381000" indent="-381000" eaLnBrk="1" hangingPunct="1"/>
            <a:endParaRPr lang="en-US" altLang="en-US" sz="1600" dirty="0" smtClean="0"/>
          </a:p>
          <a:p>
            <a:pPr marL="800100" lvl="1" indent="-342900" eaLnBrk="1" hangingPunct="1"/>
            <a:endParaRPr lang="en-US" altLang="en-US" sz="1400" dirty="0" smtClean="0"/>
          </a:p>
          <a:p>
            <a:pPr marL="381000" indent="-381000" eaLnBrk="1" hangingPunct="1"/>
            <a:endParaRPr lang="en-US" altLang="en-US" sz="1600" dirty="0" smtClean="0"/>
          </a:p>
        </p:txBody>
      </p:sp>
      <p:sp>
        <p:nvSpPr>
          <p:cNvPr id="19461"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Programming Pig, by Alan Gates</a:t>
            </a:r>
          </a:p>
        </p:txBody>
      </p:sp>
      <p:sp>
        <p:nvSpPr>
          <p:cNvPr id="19462" name="Rectangle 4"/>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576181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18E0115-69DF-4E53-B8B4-76AEC4BE3E41}" type="slidenum">
              <a:rPr lang="en-US" altLang="en-US" sz="900" smtClean="0">
                <a:latin typeface="Verdana" pitchFamily="34" charset="0"/>
              </a:rPr>
              <a:pPr eaLnBrk="1" hangingPunct="1">
                <a:spcBef>
                  <a:spcPct val="0"/>
                </a:spcBef>
                <a:buClrTx/>
                <a:buFontTx/>
                <a:buNone/>
              </a:pPr>
              <a:t>48</a:t>
            </a:fld>
            <a:endParaRPr lang="en-US" altLang="en-US" sz="900" smtClean="0">
              <a:latin typeface="Verdana" pitchFamily="34" charset="0"/>
            </a:endParaRPr>
          </a:p>
        </p:txBody>
      </p:sp>
      <p:sp>
        <p:nvSpPr>
          <p:cNvPr id="20484" name="Rectangle 2"/>
          <p:cNvSpPr>
            <a:spLocks noGrp="1" noChangeArrowheads="1"/>
          </p:cNvSpPr>
          <p:nvPr>
            <p:ph type="body" idx="1"/>
          </p:nvPr>
        </p:nvSpPr>
        <p:spPr/>
        <p:txBody>
          <a:bodyPr/>
          <a:lstStyle/>
          <a:p>
            <a:pPr marL="381000" indent="-381000" eaLnBrk="1" hangingPunct="1">
              <a:lnSpc>
                <a:spcPct val="90000"/>
              </a:lnSpc>
              <a:buFont typeface="Wingdings" pitchFamily="2" charset="2"/>
              <a:buNone/>
              <a:defRPr/>
            </a:pPr>
            <a:r>
              <a:rPr lang="en-US" altLang="en-US" sz="1600" b="1" dirty="0" smtClean="0">
                <a:solidFill>
                  <a:srgbClr val="C00000"/>
                </a:solidFill>
              </a:rPr>
              <a:t>Instructions for installing Pig – skip this if you are using the Quickstart VM.</a:t>
            </a:r>
            <a:endParaRPr lang="en-US" altLang="en-US" sz="1600" b="1" dirty="0" smtClean="0">
              <a:solidFill>
                <a:srgbClr val="C00000"/>
              </a:solidFill>
            </a:endParaRPr>
          </a:p>
          <a:p>
            <a:pPr marL="381000" indent="-381000" eaLnBrk="1" hangingPunct="1">
              <a:lnSpc>
                <a:spcPct val="90000"/>
              </a:lnSpc>
              <a:buFont typeface="Wingdings" pitchFamily="2" charset="2"/>
              <a:buNone/>
              <a:defRPr/>
            </a:pPr>
            <a:endParaRPr lang="en-US" altLang="en-US" sz="1400" b="1" dirty="0" smtClean="0"/>
          </a:p>
          <a:p>
            <a:pPr marL="381000" indent="-381000" eaLnBrk="1" hangingPunct="1">
              <a:lnSpc>
                <a:spcPct val="90000"/>
              </a:lnSpc>
              <a:buFont typeface="Wingdings" pitchFamily="2" charset="2"/>
              <a:buNone/>
              <a:defRPr/>
            </a:pPr>
            <a:r>
              <a:rPr lang="en-US" altLang="en-US" sz="1400" b="1" dirty="0" smtClean="0"/>
              <a:t>Installing </a:t>
            </a:r>
            <a:r>
              <a:rPr lang="en-US" altLang="en-US" sz="1400" b="1" dirty="0" smtClean="0"/>
              <a:t>Pig</a:t>
            </a:r>
          </a:p>
          <a:p>
            <a:pPr marL="381000" indent="-381000" eaLnBrk="1" hangingPunct="1">
              <a:lnSpc>
                <a:spcPct val="90000"/>
              </a:lnSpc>
              <a:buFont typeface="Wingdings" pitchFamily="2" charset="2"/>
              <a:buAutoNum type="arabicPeriod"/>
              <a:defRPr/>
            </a:pPr>
            <a:r>
              <a:rPr lang="en-US" altLang="en-US" sz="1400" dirty="0" smtClean="0"/>
              <a:t>To run the scripts in </a:t>
            </a:r>
            <a:r>
              <a:rPr lang="en-US" altLang="en-US" sz="1400" dirty="0" smtClean="0"/>
              <a:t>‘local mode’, </a:t>
            </a:r>
            <a:r>
              <a:rPr lang="en-US" altLang="en-US" sz="1400" dirty="0" smtClean="0"/>
              <a:t>no Hadoop or HDFS installation is required. All files are installed and run from your local host and file system.</a:t>
            </a:r>
          </a:p>
          <a:p>
            <a:pPr marL="381000" indent="-381000" eaLnBrk="1" hangingPunct="1">
              <a:lnSpc>
                <a:spcPct val="90000"/>
              </a:lnSpc>
              <a:buFont typeface="Wingdings" pitchFamily="2" charset="2"/>
              <a:buAutoNum type="arabicPeriod"/>
              <a:defRPr/>
            </a:pPr>
            <a:endParaRPr lang="en-US" altLang="en-US" sz="1400" dirty="0" smtClean="0"/>
          </a:p>
          <a:p>
            <a:pPr marL="381000" indent="-381000" eaLnBrk="1" hangingPunct="1">
              <a:lnSpc>
                <a:spcPct val="90000"/>
              </a:lnSpc>
              <a:buFont typeface="Wingdings" pitchFamily="2" charset="2"/>
              <a:buAutoNum type="arabicPeriod"/>
              <a:defRPr/>
            </a:pPr>
            <a:r>
              <a:rPr lang="en-US" altLang="en-US" sz="1400" dirty="0" smtClean="0"/>
              <a:t>The Pig tutorial file (pigtutorial.tar.gz) or the tutorial/pigtutorial.tar.gz file in the pig distribution) includes the Pig JAR file (pig.jar) and the tutorial files (tutorial.jar, Pigs scripts, log files). These files work with </a:t>
            </a:r>
            <a:r>
              <a:rPr lang="en-US" altLang="en-US" sz="1400" dirty="0" err="1" smtClean="0"/>
              <a:t>Hadoop</a:t>
            </a:r>
            <a:r>
              <a:rPr lang="en-US" altLang="en-US" sz="1400" dirty="0" smtClean="0"/>
              <a:t> 0.18 and provide everything you need to run the Pig scripts. To get started, follow these basic steps:</a:t>
            </a:r>
          </a:p>
          <a:p>
            <a:pPr marL="781050" lvl="1" indent="-381000" eaLnBrk="1" hangingPunct="1">
              <a:lnSpc>
                <a:spcPct val="90000"/>
              </a:lnSpc>
              <a:buFont typeface="Wingdings" pitchFamily="2" charset="2"/>
              <a:buAutoNum type="arabicPeriod"/>
              <a:defRPr/>
            </a:pPr>
            <a:r>
              <a:rPr lang="en-US" altLang="en-US" sz="1050" dirty="0" smtClean="0"/>
              <a:t>Install Java.</a:t>
            </a:r>
          </a:p>
          <a:p>
            <a:pPr marL="781050" lvl="1" indent="-381000" eaLnBrk="1" hangingPunct="1">
              <a:lnSpc>
                <a:spcPct val="90000"/>
              </a:lnSpc>
              <a:buFont typeface="Wingdings" pitchFamily="2" charset="2"/>
              <a:buAutoNum type="arabicPeriod"/>
              <a:defRPr/>
            </a:pPr>
            <a:r>
              <a:rPr lang="en-US" altLang="en-US" sz="1050" dirty="0" smtClean="0"/>
              <a:t>Download the Pig tutorial file and install Pig.</a:t>
            </a:r>
          </a:p>
          <a:p>
            <a:pPr marL="781050" lvl="1" indent="-381000" eaLnBrk="1" hangingPunct="1">
              <a:lnSpc>
                <a:spcPct val="90000"/>
              </a:lnSpc>
              <a:buFont typeface="Wingdings" pitchFamily="2" charset="2"/>
              <a:buAutoNum type="arabicPeriod"/>
              <a:defRPr/>
            </a:pPr>
            <a:r>
              <a:rPr lang="en-US" altLang="en-US" sz="1050" dirty="0" smtClean="0"/>
              <a:t>Run the Pig scripts in local mode.</a:t>
            </a:r>
          </a:p>
          <a:p>
            <a:pPr marL="381000" indent="-381000" eaLnBrk="1" hangingPunct="1">
              <a:lnSpc>
                <a:spcPct val="90000"/>
              </a:lnSpc>
              <a:buFont typeface="Wingdings" pitchFamily="2" charset="2"/>
              <a:buNone/>
              <a:defRPr/>
            </a:pPr>
            <a:endParaRPr lang="en-US" altLang="en-US" sz="1400" b="1" dirty="0" smtClean="0"/>
          </a:p>
          <a:p>
            <a:pPr marL="381000" indent="-381000" eaLnBrk="1" hangingPunct="1">
              <a:lnSpc>
                <a:spcPct val="90000"/>
              </a:lnSpc>
              <a:buFont typeface="Wingdings" pitchFamily="2" charset="2"/>
              <a:buNone/>
              <a:defRPr/>
            </a:pPr>
            <a:r>
              <a:rPr lang="en-US" altLang="en-US" sz="1400" b="1" dirty="0" smtClean="0"/>
              <a:t>Java Installation</a:t>
            </a:r>
          </a:p>
          <a:p>
            <a:pPr marL="381000" indent="-381000" eaLnBrk="1" hangingPunct="1">
              <a:lnSpc>
                <a:spcPct val="90000"/>
              </a:lnSpc>
              <a:buFont typeface="Wingdings" pitchFamily="2" charset="2"/>
              <a:buAutoNum type="arabicPeriod"/>
              <a:defRPr/>
            </a:pPr>
            <a:r>
              <a:rPr lang="en-US" altLang="en-US" sz="1400" dirty="0" smtClean="0"/>
              <a:t>You will need Java 1.6 or higher (preferably Sun/Oracle Java).</a:t>
            </a:r>
          </a:p>
          <a:p>
            <a:pPr marL="381000" indent="-381000" eaLnBrk="1" hangingPunct="1">
              <a:lnSpc>
                <a:spcPct val="90000"/>
              </a:lnSpc>
              <a:buFont typeface="Wingdings" pitchFamily="2" charset="2"/>
              <a:buAutoNum type="arabicPeriod"/>
              <a:defRPr/>
            </a:pPr>
            <a:r>
              <a:rPr lang="en-US" altLang="en-US" sz="1400" dirty="0" smtClean="0"/>
              <a:t>Set your JAVA_HOME environment variable to the root of your Java installation.</a:t>
            </a:r>
          </a:p>
          <a:p>
            <a:pPr marL="381000" indent="-381000" eaLnBrk="1" hangingPunct="1">
              <a:lnSpc>
                <a:spcPct val="90000"/>
              </a:lnSpc>
              <a:buFont typeface="Wingdings" pitchFamily="2" charset="2"/>
              <a:buNone/>
              <a:defRPr/>
            </a:pPr>
            <a:endParaRPr lang="en-US" altLang="en-US" sz="1400" b="1" dirty="0" smtClean="0"/>
          </a:p>
          <a:p>
            <a:pPr marL="381000" indent="-381000" eaLnBrk="1" hangingPunct="1">
              <a:lnSpc>
                <a:spcPct val="90000"/>
              </a:lnSpc>
              <a:buFont typeface="Wingdings" pitchFamily="2" charset="2"/>
              <a:buNone/>
              <a:defRPr/>
            </a:pPr>
            <a:endParaRPr lang="en-US" altLang="en-US" sz="1400" b="1" dirty="0" smtClean="0"/>
          </a:p>
          <a:p>
            <a:pPr marL="381000" indent="-381000" eaLnBrk="1" hangingPunct="1">
              <a:lnSpc>
                <a:spcPct val="90000"/>
              </a:lnSpc>
              <a:buFont typeface="Wingdings" pitchFamily="2" charset="2"/>
              <a:buNone/>
              <a:defRPr/>
            </a:pPr>
            <a:endParaRPr lang="en-US" altLang="en-US" sz="1600" b="1" dirty="0" smtClean="0"/>
          </a:p>
          <a:p>
            <a:pPr marL="381000" indent="-381000" eaLnBrk="1" hangingPunct="1">
              <a:lnSpc>
                <a:spcPct val="90000"/>
              </a:lnSpc>
              <a:buFont typeface="Wingdings" pitchFamily="2" charset="2"/>
              <a:buNone/>
              <a:defRPr/>
            </a:pPr>
            <a:endParaRPr lang="en-US" altLang="en-US" sz="1600" b="1" dirty="0" smtClean="0"/>
          </a:p>
          <a:p>
            <a:pPr marL="381000" indent="-381000" eaLnBrk="1" hangingPunct="1">
              <a:lnSpc>
                <a:spcPct val="90000"/>
              </a:lnSpc>
              <a:buFont typeface="Wingdings" pitchFamily="2" charset="2"/>
              <a:buNone/>
              <a:defRPr/>
            </a:pPr>
            <a:r>
              <a:rPr lang="en-US" altLang="en-US" sz="1200" b="1" dirty="0" smtClean="0"/>
              <a:t>Continued…</a:t>
            </a:r>
          </a:p>
        </p:txBody>
      </p:sp>
      <p:sp>
        <p:nvSpPr>
          <p:cNvPr id="20485"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https://cwiki.apache.org/confluence/display/PIG/PigTutorial</a:t>
            </a:r>
          </a:p>
        </p:txBody>
      </p:sp>
      <p:sp>
        <p:nvSpPr>
          <p:cNvPr id="20486" name="Rectangle 4"/>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2948526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CE9BE8A-A474-469C-A653-E55353DDEF5A}" type="slidenum">
              <a:rPr lang="en-US" altLang="en-US" sz="900" smtClean="0">
                <a:latin typeface="Verdana" pitchFamily="34" charset="0"/>
              </a:rPr>
              <a:pPr eaLnBrk="1" hangingPunct="1">
                <a:spcBef>
                  <a:spcPct val="0"/>
                </a:spcBef>
                <a:buClrTx/>
                <a:buFontTx/>
                <a:buNone/>
              </a:pPr>
              <a:t>49</a:t>
            </a:fld>
            <a:endParaRPr lang="en-US" altLang="en-US" sz="900" smtClean="0">
              <a:latin typeface="Verdana" pitchFamily="34" charset="0"/>
            </a:endParaRPr>
          </a:p>
        </p:txBody>
      </p:sp>
      <p:sp>
        <p:nvSpPr>
          <p:cNvPr id="21508" name="Rectangle 2"/>
          <p:cNvSpPr>
            <a:spLocks noGrp="1" noChangeArrowheads="1"/>
          </p:cNvSpPr>
          <p:nvPr>
            <p:ph type="body" idx="1"/>
          </p:nvPr>
        </p:nvSpPr>
        <p:spPr/>
        <p:txBody>
          <a:bodyPr/>
          <a:lstStyle/>
          <a:p>
            <a:pPr marL="381000" indent="-381000" eaLnBrk="1" hangingPunct="1">
              <a:lnSpc>
                <a:spcPct val="80000"/>
              </a:lnSpc>
              <a:buNone/>
            </a:pPr>
            <a:r>
              <a:rPr lang="en-US" altLang="en-US" sz="1600" b="1" dirty="0" smtClean="0">
                <a:solidFill>
                  <a:srgbClr val="C00000"/>
                </a:solidFill>
              </a:rPr>
              <a:t>…</a:t>
            </a:r>
            <a:r>
              <a:rPr lang="en-US" altLang="en-US" sz="1600" b="1" dirty="0" smtClean="0">
                <a:solidFill>
                  <a:srgbClr val="C00000"/>
                </a:solidFill>
              </a:rPr>
              <a:t>Continued, skip </a:t>
            </a:r>
            <a:r>
              <a:rPr lang="en-US" altLang="en-US" sz="1600" b="1" dirty="0" smtClean="0">
                <a:solidFill>
                  <a:srgbClr val="C00000"/>
                </a:solidFill>
              </a:rPr>
              <a:t>this </a:t>
            </a:r>
            <a:r>
              <a:rPr lang="en-US" altLang="en-US" sz="1600" b="1" dirty="0">
                <a:solidFill>
                  <a:srgbClr val="C00000"/>
                </a:solidFill>
              </a:rPr>
              <a:t>if you are using the Quickstart VM.</a:t>
            </a:r>
          </a:p>
          <a:p>
            <a:pPr marL="381000" indent="-381000" eaLnBrk="1" hangingPunct="1">
              <a:lnSpc>
                <a:spcPct val="80000"/>
              </a:lnSpc>
              <a:buFont typeface="Wingdings" pitchFamily="2" charset="2"/>
              <a:buNone/>
            </a:pPr>
            <a:endParaRPr lang="en-US" altLang="en-US" sz="2000" b="1" dirty="0" smtClean="0"/>
          </a:p>
          <a:p>
            <a:pPr marL="381000" indent="-381000" eaLnBrk="1" hangingPunct="1">
              <a:lnSpc>
                <a:spcPct val="80000"/>
              </a:lnSpc>
              <a:buFont typeface="Wingdings" pitchFamily="2" charset="2"/>
              <a:buNone/>
            </a:pPr>
            <a:r>
              <a:rPr lang="en-US" altLang="en-US" sz="1600" b="1" dirty="0" smtClean="0"/>
              <a:t>Pig </a:t>
            </a:r>
            <a:r>
              <a:rPr lang="en-US" altLang="en-US" sz="1600" b="1" dirty="0" smtClean="0"/>
              <a:t>Installation</a:t>
            </a:r>
            <a:endParaRPr lang="en-US" altLang="en-US" sz="1600" b="1" dirty="0" smtClean="0"/>
          </a:p>
          <a:p>
            <a:pPr marL="381000" indent="-381000" eaLnBrk="1" hangingPunct="1">
              <a:spcBef>
                <a:spcPts val="600"/>
              </a:spcBef>
              <a:buFont typeface="Wingdings" pitchFamily="2" charset="2"/>
              <a:buAutoNum type="arabicPeriod"/>
            </a:pPr>
            <a:r>
              <a:rPr lang="en-US" altLang="en-US" sz="1600" dirty="0" smtClean="0"/>
              <a:t>Download the Pig tutorial file to your local directory (pigtutorial.tar.gz</a:t>
            </a:r>
            <a:r>
              <a:rPr lang="en-US" altLang="en-US" sz="1600" dirty="0" smtClean="0"/>
              <a:t>)</a:t>
            </a:r>
            <a:endParaRPr lang="en-US" altLang="en-US" sz="1600" dirty="0" smtClean="0"/>
          </a:p>
          <a:p>
            <a:pPr marL="381000" indent="-381000" eaLnBrk="1" hangingPunct="1">
              <a:spcBef>
                <a:spcPts val="600"/>
              </a:spcBef>
              <a:buFont typeface="Wingdings" pitchFamily="2" charset="2"/>
              <a:buAutoNum type="arabicPeriod"/>
            </a:pPr>
            <a:r>
              <a:rPr lang="en-US" altLang="en-US" sz="1600" dirty="0" smtClean="0"/>
              <a:t>Unzip the Pig tutorial file (the files are stored in a newly created directory, </a:t>
            </a:r>
            <a:r>
              <a:rPr lang="en-US" altLang="en-US" sz="1600" dirty="0" err="1" smtClean="0"/>
              <a:t>pigtmp</a:t>
            </a:r>
            <a:r>
              <a:rPr lang="en-US" altLang="en-US" sz="1600" dirty="0" smtClean="0"/>
              <a:t>).$ tar -</a:t>
            </a:r>
            <a:r>
              <a:rPr lang="en-US" altLang="en-US" sz="1600" dirty="0" err="1" smtClean="0"/>
              <a:t>xzf</a:t>
            </a:r>
            <a:r>
              <a:rPr lang="en-US" altLang="en-US" sz="1600" dirty="0" smtClean="0"/>
              <a:t> pigtutorial.tar.gz </a:t>
            </a:r>
          </a:p>
          <a:p>
            <a:pPr marL="381000" indent="-381000" eaLnBrk="1" hangingPunct="1">
              <a:spcBef>
                <a:spcPts val="600"/>
              </a:spcBef>
              <a:buFont typeface="Wingdings" pitchFamily="2" charset="2"/>
              <a:buAutoNum type="arabicPeriod"/>
            </a:pPr>
            <a:r>
              <a:rPr lang="en-US" altLang="en-US" sz="1600" dirty="0" smtClean="0"/>
              <a:t>Move to the </a:t>
            </a:r>
            <a:r>
              <a:rPr lang="en-US" altLang="en-US" sz="1600" dirty="0" err="1" smtClean="0"/>
              <a:t>pigtmp</a:t>
            </a:r>
            <a:r>
              <a:rPr lang="en-US" altLang="en-US" sz="1600" dirty="0" smtClean="0"/>
              <a:t> </a:t>
            </a:r>
            <a:r>
              <a:rPr lang="en-US" altLang="en-US" sz="1600" dirty="0" smtClean="0"/>
              <a:t>directory.</a:t>
            </a:r>
          </a:p>
          <a:p>
            <a:pPr marL="381000" indent="-381000" eaLnBrk="1" hangingPunct="1">
              <a:spcBef>
                <a:spcPts val="600"/>
              </a:spcBef>
              <a:buFont typeface="Wingdings" pitchFamily="2" charset="2"/>
              <a:buAutoNum type="arabicPeriod"/>
            </a:pPr>
            <a:r>
              <a:rPr lang="en-US" altLang="en-US" sz="1600" dirty="0" smtClean="0"/>
              <a:t>Review the contents of the Pig tutorial file.</a:t>
            </a:r>
          </a:p>
          <a:p>
            <a:pPr marL="381000" indent="-381000" eaLnBrk="1" hangingPunct="1">
              <a:spcBef>
                <a:spcPts val="600"/>
              </a:spcBef>
              <a:buFont typeface="Wingdings" pitchFamily="2" charset="2"/>
              <a:buAutoNum type="arabicPeriod"/>
            </a:pPr>
            <a:r>
              <a:rPr lang="en-US" altLang="en-US" sz="1600" dirty="0" smtClean="0"/>
              <a:t>Copy </a:t>
            </a:r>
            <a:r>
              <a:rPr lang="en-US" altLang="en-US" sz="1600" dirty="0" smtClean="0"/>
              <a:t>the </a:t>
            </a:r>
            <a:r>
              <a:rPr lang="en-US" altLang="en-US" sz="1600" b="1" dirty="0" smtClean="0"/>
              <a:t>pig.jar</a:t>
            </a:r>
            <a:r>
              <a:rPr lang="en-US" altLang="en-US" sz="1600" dirty="0" smtClean="0"/>
              <a:t> file to the appropriate directory on your system. For example: /home/me/pig</a:t>
            </a:r>
            <a:r>
              <a:rPr lang="en-US" altLang="en-US" sz="1600" dirty="0" smtClean="0"/>
              <a:t>.</a:t>
            </a:r>
            <a:endParaRPr lang="en-US" altLang="en-US" sz="1600" dirty="0" smtClean="0"/>
          </a:p>
          <a:p>
            <a:pPr marL="381000" indent="-381000" eaLnBrk="1" hangingPunct="1">
              <a:spcBef>
                <a:spcPts val="600"/>
              </a:spcBef>
              <a:buFont typeface="Wingdings" pitchFamily="2" charset="2"/>
              <a:buAutoNum type="arabicPeriod"/>
            </a:pPr>
            <a:r>
              <a:rPr lang="en-US" altLang="en-US" sz="1600" dirty="0" smtClean="0"/>
              <a:t>Create an environment variable, </a:t>
            </a:r>
            <a:r>
              <a:rPr lang="en-US" altLang="en-US" sz="1600" b="1" dirty="0" smtClean="0"/>
              <a:t>PIGDIR</a:t>
            </a:r>
            <a:r>
              <a:rPr lang="en-US" altLang="en-US" sz="1600" dirty="0" smtClean="0"/>
              <a:t>, and point it to your directory. For example: export PIGDIR=/home/me/pig (bash, </a:t>
            </a:r>
            <a:r>
              <a:rPr lang="en-US" altLang="en-US" sz="1600" dirty="0" err="1" smtClean="0"/>
              <a:t>sh</a:t>
            </a:r>
            <a:r>
              <a:rPr lang="en-US" altLang="en-US" sz="1600" dirty="0" smtClean="0"/>
              <a:t>) or </a:t>
            </a:r>
            <a:r>
              <a:rPr lang="en-US" altLang="en-US" sz="1600" dirty="0" err="1" smtClean="0"/>
              <a:t>setenv</a:t>
            </a:r>
            <a:r>
              <a:rPr lang="en-US" altLang="en-US" sz="1600" dirty="0" smtClean="0"/>
              <a:t> PIGDIR /home/me/pig (</a:t>
            </a:r>
            <a:r>
              <a:rPr lang="en-US" altLang="en-US" sz="1600" dirty="0" err="1" smtClean="0"/>
              <a:t>tcsh</a:t>
            </a:r>
            <a:r>
              <a:rPr lang="en-US" altLang="en-US" sz="1600" dirty="0" smtClean="0"/>
              <a:t>, </a:t>
            </a:r>
            <a:r>
              <a:rPr lang="en-US" altLang="en-US" sz="1600" dirty="0" err="1" smtClean="0"/>
              <a:t>csh</a:t>
            </a:r>
            <a:r>
              <a:rPr lang="en-US" altLang="en-US" sz="1600" dirty="0" smtClean="0"/>
              <a:t>).</a:t>
            </a:r>
          </a:p>
          <a:p>
            <a:pPr marL="381000" indent="-381000" eaLnBrk="1" hangingPunct="1">
              <a:spcBef>
                <a:spcPts val="600"/>
              </a:spcBef>
              <a:buFont typeface="Wingdings" pitchFamily="2" charset="2"/>
              <a:buAutoNum type="arabicPeriod"/>
            </a:pPr>
            <a:r>
              <a:rPr lang="en-US" altLang="en-US" sz="1600" dirty="0" smtClean="0"/>
              <a:t>Move to the </a:t>
            </a:r>
            <a:r>
              <a:rPr lang="en-US" altLang="en-US" sz="1600" dirty="0" err="1" smtClean="0"/>
              <a:t>pigtmp</a:t>
            </a:r>
            <a:r>
              <a:rPr lang="en-US" altLang="en-US" sz="1600" dirty="0" smtClean="0"/>
              <a:t> directory, review Pig Script 1 and Pig Script 2.</a:t>
            </a:r>
          </a:p>
          <a:p>
            <a:pPr marL="381000" indent="-381000" eaLnBrk="1" hangingPunct="1">
              <a:spcBef>
                <a:spcPts val="600"/>
              </a:spcBef>
              <a:buFont typeface="Wingdings" pitchFamily="2" charset="2"/>
              <a:buAutoNum type="arabicPeriod"/>
            </a:pPr>
            <a:r>
              <a:rPr lang="en-US" altLang="en-US" sz="1600" dirty="0" smtClean="0"/>
              <a:t>Execute the following command (using either script1-local.pig or script2-local.pig).$ java -cp $PIGDIR/pig.jar </a:t>
            </a:r>
            <a:r>
              <a:rPr lang="en-US" altLang="en-US" sz="1600" dirty="0" err="1" smtClean="0"/>
              <a:t>org.apache.pig.Main</a:t>
            </a:r>
            <a:r>
              <a:rPr lang="en-US" altLang="en-US" sz="1600" dirty="0" smtClean="0"/>
              <a:t> -x local script1-local.pig </a:t>
            </a:r>
          </a:p>
          <a:p>
            <a:pPr marL="381000" indent="-381000" eaLnBrk="1" hangingPunct="1">
              <a:spcBef>
                <a:spcPts val="600"/>
              </a:spcBef>
              <a:buFont typeface="Wingdings" pitchFamily="2" charset="2"/>
              <a:buAutoNum type="arabicPeriod"/>
            </a:pPr>
            <a:r>
              <a:rPr lang="en-US" altLang="en-US" sz="1600" dirty="0" smtClean="0"/>
              <a:t>Review the result file (either script1-local-results.txt or script2-local-results.txt):$ </a:t>
            </a:r>
            <a:r>
              <a:rPr lang="en-US" altLang="en-US" sz="1600" dirty="0" err="1" smtClean="0"/>
              <a:t>ls</a:t>
            </a:r>
            <a:r>
              <a:rPr lang="en-US" altLang="en-US" sz="1600" dirty="0" smtClean="0"/>
              <a:t> -l script1-local-results.txt $ cat script1-local-results.txt </a:t>
            </a:r>
          </a:p>
          <a:p>
            <a:pPr marL="381000" indent="-381000" eaLnBrk="1" hangingPunct="1">
              <a:lnSpc>
                <a:spcPct val="80000"/>
              </a:lnSpc>
              <a:buFont typeface="Wingdings" pitchFamily="2" charset="2"/>
              <a:buNone/>
            </a:pPr>
            <a:endParaRPr lang="en-US" altLang="en-US" sz="1600" b="1" dirty="0" smtClean="0"/>
          </a:p>
        </p:txBody>
      </p:sp>
      <p:sp>
        <p:nvSpPr>
          <p:cNvPr id="21509"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https://cwiki.apache.org/confluence/display/PIG/PigTutorial</a:t>
            </a:r>
          </a:p>
        </p:txBody>
      </p:sp>
      <p:sp>
        <p:nvSpPr>
          <p:cNvPr id="21510" name="Rectangle 4"/>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Tree>
    <p:extLst>
      <p:ext uri="{BB962C8B-B14F-4D97-AF65-F5344CB8AC3E}">
        <p14:creationId xmlns:p14="http://schemas.microsoft.com/office/powerpoint/2010/main" val="1881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8C73EB0-E787-4B2A-A2F6-7B4A9F2022CC}"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sp>
        <p:nvSpPr>
          <p:cNvPr id="25604"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graphicFrame>
        <p:nvGraphicFramePr>
          <p:cNvPr id="743646" name="Group 222"/>
          <p:cNvGraphicFramePr>
            <a:graphicFrameLocks noGrp="1"/>
          </p:cNvGraphicFramePr>
          <p:nvPr>
            <p:ph sz="half" idx="2"/>
          </p:nvPr>
        </p:nvGraphicFramePr>
        <p:xfrm>
          <a:off x="1143000" y="1752600"/>
          <a:ext cx="6286500" cy="4159251"/>
        </p:xfrm>
        <a:graphic>
          <a:graphicData uri="http://schemas.openxmlformats.org/drawingml/2006/table">
            <a:tbl>
              <a:tblPr/>
              <a:tblGrid>
                <a:gridCol w="2514600"/>
                <a:gridCol w="1676400"/>
                <a:gridCol w="2095500"/>
              </a:tblGrid>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marT="45716" marB="45716"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1" u="none" strike="noStrike" cap="none" normalizeH="0" baseline="0" smtClean="0">
                          <a:ln>
                            <a:noFill/>
                          </a:ln>
                          <a:solidFill>
                            <a:schemeClr val="tx1"/>
                          </a:solidFill>
                          <a:effectLst/>
                          <a:latin typeface="Arial" charset="0"/>
                          <a:cs typeface="Arial" charset="0"/>
                        </a:rPr>
                        <a:t>NFS</a:t>
                      </a:r>
                    </a:p>
                  </a:txBody>
                  <a:tcPr marT="45716" marB="45716" anchor="ctr" horzOverflow="overflow">
                    <a:lnL>
                      <a:noFill/>
                    </a:lnL>
                    <a:lnR>
                      <a:noFill/>
                    </a:lnR>
                    <a:lnT cap="fla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1" u="none" strike="noStrike" cap="none" normalizeH="0" baseline="0" smtClean="0">
                          <a:ln>
                            <a:noFill/>
                          </a:ln>
                          <a:solidFill>
                            <a:schemeClr val="tx1"/>
                          </a:solidFill>
                          <a:effectLst/>
                          <a:latin typeface="Arial" charset="0"/>
                          <a:cs typeface="Arial" charset="0"/>
                        </a:rPr>
                        <a:t>HDFS</a:t>
                      </a:r>
                    </a:p>
                  </a:txBody>
                  <a:tcPr marT="45716" marB="45716" anchor="ctr" horzOverflow="overflow">
                    <a:lnL>
                      <a:noFill/>
                    </a:lnL>
                    <a:lnR cap="flat">
                      <a:noFill/>
                    </a:lnR>
                    <a:lnT cap="flat">
                      <a:noFill/>
                    </a:lnT>
                    <a:lnB>
                      <a:noFill/>
                    </a:lnB>
                    <a:lnTlToBr>
                      <a:noFill/>
                    </a:lnTlToBr>
                    <a:lnBlToTr>
                      <a:noFill/>
                    </a:lnBlToTr>
                    <a:solidFill>
                      <a:schemeClr val="bg1"/>
                    </a:solidFill>
                  </a:tcPr>
                </a:tc>
              </a:tr>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Mature technology?</a:t>
                      </a:r>
                    </a:p>
                  </a:txBody>
                  <a:tcPr marT="45716" marB="45716" anchor="ctr"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 (1984)</a:t>
                      </a:r>
                    </a:p>
                  </a:txBody>
                  <a:tcPr marT="45716" marB="45716" anchor="ctr"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 (2004)</a:t>
                      </a:r>
                    </a:p>
                  </a:txBody>
                  <a:tcPr marT="45716" marB="45716" anchor="ctr" horzOverflow="overflow">
                    <a:lnL>
                      <a:noFill/>
                    </a:lnL>
                    <a:lnR cap="flat">
                      <a:noFill/>
                    </a:lnR>
                    <a:lnT>
                      <a:noFill/>
                    </a:lnT>
                    <a:lnB>
                      <a:noFill/>
                    </a:lnB>
                    <a:lnTlToBr>
                      <a:noFill/>
                    </a:lnTlToBr>
                    <a:lnBlToTr>
                      <a:noFill/>
                    </a:lnBlToTr>
                    <a:solidFill>
                      <a:srgbClr val="FFFF99"/>
                    </a:solidFill>
                  </a:tcPr>
                </a:tc>
              </a:tr>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Serves multiple clients?</a:t>
                      </a:r>
                    </a:p>
                  </a:txBody>
                  <a:tcPr marT="45716" marB="45716"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cap="flat">
                      <a:noFill/>
                    </a:lnR>
                    <a:lnT>
                      <a:noFill/>
                    </a:lnT>
                    <a:lnB>
                      <a:noFill/>
                    </a:lnB>
                    <a:lnTlToBr>
                      <a:noFill/>
                    </a:lnTlToBr>
                    <a:lnBlToTr>
                      <a:noFill/>
                    </a:lnBlToTr>
                    <a:noFill/>
                  </a:tcPr>
                </a:tc>
              </a:tr>
              <a:tr h="41429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Number of machines</a:t>
                      </a:r>
                    </a:p>
                  </a:txBody>
                  <a:tcPr marT="45716" marB="45716" anchor="ctr"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16" marB="45716" anchor="ctr"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Many</a:t>
                      </a:r>
                    </a:p>
                  </a:txBody>
                  <a:tcPr marT="45716" marB="45716" anchor="ctr" horzOverflow="overflow">
                    <a:lnL>
                      <a:noFill/>
                    </a:lnL>
                    <a:lnR cap="flat">
                      <a:noFill/>
                    </a:lnR>
                    <a:lnT>
                      <a:noFill/>
                    </a:lnT>
                    <a:lnB>
                      <a:noFill/>
                    </a:lnB>
                    <a:lnTlToBr>
                      <a:noFill/>
                    </a:lnTlToBr>
                    <a:lnBlToTr>
                      <a:noFill/>
                    </a:lnBlToTr>
                    <a:solidFill>
                      <a:srgbClr val="FFFF99"/>
                    </a:solidFill>
                  </a:tcPr>
                </a:tc>
              </a:tr>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Size of file system</a:t>
                      </a:r>
                    </a:p>
                  </a:txBody>
                  <a:tcPr marT="45716" marB="45716"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Fixed</a:t>
                      </a:r>
                    </a:p>
                  </a:txBody>
                  <a:tcPr marT="45716" marB="45716"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Extensible, scalable</a:t>
                      </a:r>
                    </a:p>
                  </a:txBody>
                  <a:tcPr marT="45716" marB="45716" anchor="ctr" horzOverflow="overflow">
                    <a:lnL>
                      <a:noFill/>
                    </a:lnL>
                    <a:lnR cap="flat">
                      <a:noFill/>
                    </a:lnR>
                    <a:lnT>
                      <a:noFill/>
                    </a:lnT>
                    <a:lnB>
                      <a:noFill/>
                    </a:lnB>
                    <a:lnTlToBr>
                      <a:noFill/>
                    </a:lnTlToBr>
                    <a:lnBlToTr>
                      <a:noFill/>
                    </a:lnBlToTr>
                    <a:noFill/>
                  </a:tcPr>
                </a:tc>
              </a:tr>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Reliability guaranteed?</a:t>
                      </a:r>
                    </a:p>
                  </a:txBody>
                  <a:tcPr marT="45716" marB="45716" anchor="ctr"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No</a:t>
                      </a:r>
                    </a:p>
                  </a:txBody>
                  <a:tcPr marT="45716" marB="45716" anchor="ctr"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cap="flat">
                      <a:noFill/>
                    </a:lnR>
                    <a:lnT>
                      <a:noFill/>
                    </a:lnT>
                    <a:lnB>
                      <a:noFill/>
                    </a:lnB>
                    <a:lnTlToBr>
                      <a:noFill/>
                    </a:lnTlToBr>
                    <a:lnBlToTr>
                      <a:noFill/>
                    </a:lnBlToTr>
                    <a:solidFill>
                      <a:srgbClr val="FFFF99"/>
                    </a:solidFill>
                  </a:tcPr>
                </a:tc>
              </a:tr>
              <a:tr h="73151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Clients contend for service?</a:t>
                      </a:r>
                    </a:p>
                  </a:txBody>
                  <a:tcPr marT="45716" marB="45716"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 but clients are distributed across n  servers</a:t>
                      </a:r>
                    </a:p>
                  </a:txBody>
                  <a:tcPr marT="45716" marB="45716" anchor="ctr" horzOverflow="overflow">
                    <a:lnL>
                      <a:noFill/>
                    </a:lnL>
                    <a:lnR cap="flat">
                      <a:noFill/>
                    </a:lnR>
                    <a:lnT>
                      <a:noFill/>
                    </a:lnT>
                    <a:lnB>
                      <a:noFill/>
                    </a:lnB>
                    <a:lnTlToBr>
                      <a:noFill/>
                    </a:lnTlToBr>
                    <a:lnBlToTr>
                      <a:noFill/>
                    </a:lnBlToTr>
                    <a:noFill/>
                  </a:tcPr>
                </a:tc>
              </a:tr>
              <a:tr h="51815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Clients copy data before processing it?</a:t>
                      </a:r>
                    </a:p>
                  </a:txBody>
                  <a:tcPr marT="45716" marB="45716" anchor="ctr"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No</a:t>
                      </a:r>
                    </a:p>
                  </a:txBody>
                  <a:tcPr marT="45716" marB="45716" anchor="ctr" horzOverflow="overflow">
                    <a:lnL>
                      <a:noFill/>
                    </a:lnL>
                    <a:lnR cap="flat">
                      <a:noFill/>
                    </a:lnR>
                    <a:lnT>
                      <a:noFill/>
                    </a:lnT>
                    <a:lnB>
                      <a:noFill/>
                    </a:lnB>
                    <a:lnTlToBr>
                      <a:noFill/>
                    </a:lnTlToBr>
                    <a:lnBlToTr>
                      <a:noFill/>
                    </a:lnBlToTr>
                    <a:solidFill>
                      <a:srgbClr val="FFFF99"/>
                    </a:solidFill>
                  </a:tcPr>
                </a:tc>
              </a:tr>
              <a:tr h="4158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1" u="none" strike="noStrike" cap="none" normalizeH="0" baseline="0" smtClean="0">
                          <a:ln>
                            <a:noFill/>
                          </a:ln>
                          <a:solidFill>
                            <a:schemeClr val="tx1"/>
                          </a:solidFill>
                          <a:effectLst/>
                          <a:latin typeface="Arial" charset="0"/>
                          <a:cs typeface="Arial" charset="0"/>
                        </a:rPr>
                        <a:t>Supports very large file sizes</a:t>
                      </a:r>
                    </a:p>
                  </a:txBody>
                  <a:tcPr marT="45716" marB="45716" anchor="ctr" horzOverflow="overflow">
                    <a:lnL cap="flat">
                      <a:noFill/>
                    </a:lnL>
                    <a:lnR>
                      <a:noFill/>
                    </a:lnR>
                    <a:lnT>
                      <a:noFill/>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No</a:t>
                      </a:r>
                    </a:p>
                  </a:txBody>
                  <a:tcPr marT="45716" marB="45716" anchor="ctr" horzOverflow="overflow">
                    <a:lnL>
                      <a:noFill/>
                    </a:lnL>
                    <a:lnR>
                      <a:noFill/>
                    </a:lnR>
                    <a:lnT>
                      <a:noFill/>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Yes</a:t>
                      </a:r>
                    </a:p>
                  </a:txBody>
                  <a:tcPr marT="45716" marB="45716" anchor="ctr" horzOverflow="overflow">
                    <a:lnL>
                      <a:noFill/>
                    </a:lnL>
                    <a:lnR cap="flat">
                      <a:noFill/>
                    </a:lnR>
                    <a:lnT>
                      <a:noFill/>
                    </a:lnT>
                    <a:lnB cap="flat">
                      <a:noFill/>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9869632-3C2E-42D0-B172-1AB642118BD4}" type="slidenum">
              <a:rPr lang="en-US" altLang="en-US" sz="900" smtClean="0">
                <a:latin typeface="Verdana" pitchFamily="34" charset="0"/>
              </a:rPr>
              <a:pPr eaLnBrk="1" hangingPunct="1">
                <a:spcBef>
                  <a:spcPct val="0"/>
                </a:spcBef>
                <a:buClrTx/>
                <a:buFontTx/>
                <a:buNone/>
              </a:pPr>
              <a:t>50</a:t>
            </a:fld>
            <a:endParaRPr lang="en-US" altLang="en-US" sz="900" smtClean="0">
              <a:latin typeface="Verdana" pitchFamily="34" charset="0"/>
            </a:endParaRPr>
          </a:p>
        </p:txBody>
      </p:sp>
      <p:sp>
        <p:nvSpPr>
          <p:cNvPr id="22532" name="Rectangle 2"/>
          <p:cNvSpPr>
            <a:spLocks noGrp="1" noChangeArrowheads="1"/>
          </p:cNvSpPr>
          <p:nvPr>
            <p:ph type="body" idx="1"/>
          </p:nvPr>
        </p:nvSpPr>
        <p:spPr>
          <a:xfrm>
            <a:off x="457200" y="1143000"/>
            <a:ext cx="8229600" cy="5105400"/>
          </a:xfrm>
        </p:spPr>
        <p:txBody>
          <a:bodyPr/>
          <a:lstStyle/>
          <a:p>
            <a:pPr marL="381000" indent="-381000" algn="ctr" eaLnBrk="1" hangingPunct="1">
              <a:lnSpc>
                <a:spcPct val="80000"/>
              </a:lnSpc>
              <a:buNone/>
            </a:pPr>
            <a:endParaRPr lang="en-US" altLang="en-US" sz="1600" b="1" dirty="0" smtClean="0"/>
          </a:p>
          <a:p>
            <a:pPr marL="381000" indent="-381000" algn="ctr" eaLnBrk="1" hangingPunct="1">
              <a:lnSpc>
                <a:spcPct val="80000"/>
              </a:lnSpc>
              <a:buNone/>
            </a:pPr>
            <a:r>
              <a:rPr lang="en-US" altLang="en-US" sz="1800" b="1" dirty="0" smtClean="0"/>
              <a:t>Example: Pig Tutorial on Query Phrase Popularity</a:t>
            </a:r>
            <a:endParaRPr lang="en-US" altLang="en-US" sz="1800" b="1" dirty="0" smtClean="0"/>
          </a:p>
          <a:p>
            <a:pPr marL="381000" indent="-381000" eaLnBrk="1" hangingPunct="1">
              <a:lnSpc>
                <a:spcPct val="80000"/>
              </a:lnSpc>
              <a:buFont typeface="Wingdings" pitchFamily="2" charset="2"/>
              <a:buNone/>
            </a:pPr>
            <a:endParaRPr lang="en-US" altLang="en-US" sz="1200" b="1" dirty="0" smtClean="0"/>
          </a:p>
          <a:p>
            <a:pPr marL="381000" indent="-381000" eaLnBrk="1" hangingPunct="1">
              <a:lnSpc>
                <a:spcPct val="80000"/>
              </a:lnSpc>
              <a:buNone/>
            </a:pPr>
            <a:r>
              <a:rPr lang="en-US" altLang="en-US" sz="1600" b="1" dirty="0" smtClean="0"/>
              <a:t>Description:  </a:t>
            </a:r>
            <a:r>
              <a:rPr lang="en-US" altLang="en-US" sz="1600" dirty="0" smtClean="0"/>
              <a:t>The </a:t>
            </a:r>
            <a:r>
              <a:rPr lang="en-US" altLang="en-US" sz="1600" dirty="0"/>
              <a:t>Query Phrase Popularity script (script1-local.pig) processes a search query log file from the Excite search engine and finds search phrases that occur with particular high frequency during certain times of the day.</a:t>
            </a:r>
          </a:p>
          <a:p>
            <a:pPr marL="381000" indent="-381000" eaLnBrk="1" hangingPunct="1">
              <a:lnSpc>
                <a:spcPct val="80000"/>
              </a:lnSpc>
              <a:buFont typeface="Wingdings" pitchFamily="2" charset="2"/>
              <a:buNone/>
            </a:pPr>
            <a:endParaRPr lang="en-US" altLang="en-US" sz="1200" b="1" dirty="0" smtClean="0"/>
          </a:p>
          <a:p>
            <a:pPr marL="381000" indent="-381000" eaLnBrk="1" hangingPunct="1">
              <a:lnSpc>
                <a:spcPct val="80000"/>
              </a:lnSpc>
              <a:buFont typeface="Wingdings" pitchFamily="2" charset="2"/>
              <a:buNone/>
            </a:pPr>
            <a:endParaRPr lang="en-US" altLang="en-US" sz="1200" b="1" dirty="0" smtClean="0"/>
          </a:p>
          <a:p>
            <a:pPr marL="381000" indent="-381000" eaLnBrk="1" hangingPunct="1">
              <a:lnSpc>
                <a:spcPct val="80000"/>
              </a:lnSpc>
              <a:buFont typeface="Wingdings" pitchFamily="2" charset="2"/>
              <a:buNone/>
            </a:pPr>
            <a:r>
              <a:rPr lang="en-US" altLang="en-US" sz="1200" b="1" dirty="0" smtClean="0"/>
              <a:t>Pig </a:t>
            </a:r>
            <a:r>
              <a:rPr lang="en-US" altLang="en-US" sz="1200" b="1" dirty="0" smtClean="0"/>
              <a:t>Tutorial File Contents:</a:t>
            </a:r>
          </a:p>
          <a:p>
            <a:pPr marL="381000" indent="-381000" eaLnBrk="1" hangingPunct="1">
              <a:lnSpc>
                <a:spcPct val="80000"/>
              </a:lnSpc>
              <a:buFont typeface="Wingdings" pitchFamily="2" charset="2"/>
              <a:buNone/>
            </a:pPr>
            <a:endParaRPr lang="en-US" altLang="en-US" sz="1200" b="1" dirty="0" smtClean="0"/>
          </a:p>
          <a:p>
            <a:pPr marL="381000" indent="-381000" eaLnBrk="1" hangingPunct="1">
              <a:lnSpc>
                <a:spcPct val="80000"/>
              </a:lnSpc>
              <a:buFont typeface="Wingdings" pitchFamily="2" charset="2"/>
              <a:buNone/>
            </a:pPr>
            <a:r>
              <a:rPr lang="en-US" altLang="en-US" sz="1000" b="1" i="1" dirty="0" smtClean="0"/>
              <a:t>File			Description</a:t>
            </a:r>
          </a:p>
          <a:p>
            <a:pPr marL="381000" indent="-381000" eaLnBrk="1" hangingPunct="1">
              <a:lnSpc>
                <a:spcPct val="80000"/>
              </a:lnSpc>
              <a:buFont typeface="Wingdings" pitchFamily="2" charset="2"/>
              <a:buNone/>
            </a:pPr>
            <a:r>
              <a:rPr lang="en-US" altLang="en-US" sz="1200" dirty="0" smtClean="0"/>
              <a:t>pig.jar		Pig JAR file</a:t>
            </a:r>
          </a:p>
          <a:p>
            <a:pPr marL="381000" indent="-381000" eaLnBrk="1" hangingPunct="1">
              <a:lnSpc>
                <a:spcPct val="80000"/>
              </a:lnSpc>
              <a:buFont typeface="Wingdings" pitchFamily="2" charset="2"/>
              <a:buNone/>
            </a:pPr>
            <a:r>
              <a:rPr lang="en-US" altLang="en-US" sz="1200" dirty="0" smtClean="0"/>
              <a:t>tutorial.jar		User-defined functions (UDFs) and Java classes</a:t>
            </a:r>
          </a:p>
          <a:p>
            <a:pPr marL="381000" indent="-381000" eaLnBrk="1" hangingPunct="1">
              <a:lnSpc>
                <a:spcPct val="80000"/>
              </a:lnSpc>
              <a:buFont typeface="Wingdings" pitchFamily="2" charset="2"/>
              <a:buNone/>
            </a:pPr>
            <a:r>
              <a:rPr lang="en-US" altLang="en-US" sz="1200" dirty="0" smtClean="0"/>
              <a:t>script1-local.pig	Pig Script 1, Query Phrase Popularity (local mode)</a:t>
            </a:r>
          </a:p>
          <a:p>
            <a:pPr marL="381000" indent="-381000" eaLnBrk="1" hangingPunct="1">
              <a:lnSpc>
                <a:spcPct val="80000"/>
              </a:lnSpc>
              <a:buFont typeface="Wingdings" pitchFamily="2" charset="2"/>
              <a:buNone/>
            </a:pPr>
            <a:r>
              <a:rPr lang="en-US" altLang="en-US" sz="1200" dirty="0" smtClean="0"/>
              <a:t>excite-small.log	Log file, Excite search engine (local mode)</a:t>
            </a:r>
          </a:p>
          <a:p>
            <a:pPr marL="381000" indent="-381000" eaLnBrk="1" hangingPunct="1">
              <a:lnSpc>
                <a:spcPct val="80000"/>
              </a:lnSpc>
              <a:buFont typeface="Wingdings" pitchFamily="2" charset="2"/>
              <a:buNone/>
            </a:pPr>
            <a:endParaRPr lang="en-US" altLang="en-US" sz="1200" dirty="0" smtClean="0"/>
          </a:p>
          <a:p>
            <a:pPr marL="381000" indent="-381000" eaLnBrk="1" hangingPunct="1">
              <a:lnSpc>
                <a:spcPct val="80000"/>
              </a:lnSpc>
              <a:buFont typeface="Wingdings" pitchFamily="2" charset="2"/>
              <a:buNone/>
            </a:pPr>
            <a:endParaRPr lang="en-US" altLang="en-US" sz="1200" dirty="0" smtClean="0"/>
          </a:p>
          <a:p>
            <a:pPr marL="381000" indent="-381000" eaLnBrk="1" hangingPunct="1">
              <a:lnSpc>
                <a:spcPct val="80000"/>
              </a:lnSpc>
              <a:buFont typeface="Wingdings" pitchFamily="2" charset="2"/>
              <a:buNone/>
            </a:pPr>
            <a:r>
              <a:rPr lang="en-US" altLang="en-US" sz="1200" b="1" dirty="0" smtClean="0"/>
              <a:t>The user-defined functions (UDFs):</a:t>
            </a:r>
          </a:p>
          <a:p>
            <a:pPr marL="381000" indent="-381000" eaLnBrk="1" hangingPunct="1">
              <a:lnSpc>
                <a:spcPct val="80000"/>
              </a:lnSpc>
              <a:buFont typeface="Wingdings" pitchFamily="2" charset="2"/>
              <a:buNone/>
            </a:pPr>
            <a:endParaRPr lang="en-US" altLang="en-US" sz="1200" b="1" dirty="0" smtClean="0"/>
          </a:p>
          <a:p>
            <a:pPr marL="381000" indent="-381000" eaLnBrk="1" hangingPunct="1">
              <a:lnSpc>
                <a:spcPct val="80000"/>
              </a:lnSpc>
              <a:buFont typeface="Wingdings" pitchFamily="2" charset="2"/>
              <a:buNone/>
            </a:pPr>
            <a:r>
              <a:rPr lang="en-US" altLang="en-US" sz="1000" b="1" i="1" dirty="0" smtClean="0"/>
              <a:t>UDF			Description</a:t>
            </a:r>
          </a:p>
          <a:p>
            <a:pPr marL="381000" indent="-381000" eaLnBrk="1" hangingPunct="1">
              <a:lnSpc>
                <a:spcPct val="80000"/>
              </a:lnSpc>
              <a:buFont typeface="Wingdings" pitchFamily="2" charset="2"/>
              <a:buNone/>
            </a:pPr>
            <a:r>
              <a:rPr lang="en-US" altLang="en-US" sz="1200" dirty="0" err="1" smtClean="0"/>
              <a:t>ExtractHour</a:t>
            </a:r>
            <a:r>
              <a:rPr lang="en-US" altLang="en-US" sz="1200" dirty="0" smtClean="0"/>
              <a:t>		Extracts the hour from the record.</a:t>
            </a:r>
          </a:p>
          <a:p>
            <a:pPr marL="381000" indent="-381000" eaLnBrk="1" hangingPunct="1">
              <a:lnSpc>
                <a:spcPct val="80000"/>
              </a:lnSpc>
              <a:buFont typeface="Wingdings" pitchFamily="2" charset="2"/>
              <a:buNone/>
            </a:pPr>
            <a:r>
              <a:rPr lang="en-US" altLang="en-US" sz="1200" dirty="0" err="1" smtClean="0"/>
              <a:t>NGramGenerator</a:t>
            </a:r>
            <a:r>
              <a:rPr lang="en-US" altLang="en-US" sz="1200" dirty="0" smtClean="0"/>
              <a:t>	Composes n-grams from the set of words.</a:t>
            </a:r>
          </a:p>
          <a:p>
            <a:pPr marL="381000" indent="-381000" eaLnBrk="1" hangingPunct="1">
              <a:lnSpc>
                <a:spcPct val="80000"/>
              </a:lnSpc>
              <a:buFont typeface="Wingdings" pitchFamily="2" charset="2"/>
              <a:buNone/>
            </a:pPr>
            <a:r>
              <a:rPr lang="en-US" altLang="en-US" sz="1200" dirty="0" err="1" smtClean="0"/>
              <a:t>NonURLDetector</a:t>
            </a:r>
            <a:r>
              <a:rPr lang="en-US" altLang="en-US" sz="1200" dirty="0" smtClean="0"/>
              <a:t>	Removes the record if the query field is empty,  or if it contains a URL.</a:t>
            </a:r>
          </a:p>
          <a:p>
            <a:pPr marL="381000" indent="-381000" eaLnBrk="1" hangingPunct="1">
              <a:lnSpc>
                <a:spcPct val="80000"/>
              </a:lnSpc>
              <a:buFont typeface="Wingdings" pitchFamily="2" charset="2"/>
              <a:buNone/>
            </a:pPr>
            <a:r>
              <a:rPr lang="en-US" altLang="en-US" sz="1200" dirty="0" err="1" smtClean="0"/>
              <a:t>ScoreGenerator</a:t>
            </a:r>
            <a:r>
              <a:rPr lang="en-US" altLang="en-US" sz="1200" dirty="0" smtClean="0"/>
              <a:t>	Calculates a "popularity" score for the n-gram.</a:t>
            </a:r>
          </a:p>
          <a:p>
            <a:pPr marL="381000" indent="-381000" eaLnBrk="1" hangingPunct="1">
              <a:lnSpc>
                <a:spcPct val="80000"/>
              </a:lnSpc>
              <a:buFont typeface="Wingdings" pitchFamily="2" charset="2"/>
              <a:buNone/>
            </a:pPr>
            <a:r>
              <a:rPr lang="en-US" altLang="en-US" sz="1200" dirty="0" err="1" smtClean="0"/>
              <a:t>ToLower</a:t>
            </a:r>
            <a:r>
              <a:rPr lang="en-US" altLang="en-US" sz="1200" dirty="0" smtClean="0"/>
              <a:t>		Changes the query field to lowercase.</a:t>
            </a:r>
          </a:p>
          <a:p>
            <a:pPr marL="381000" indent="-381000" eaLnBrk="1" hangingPunct="1">
              <a:lnSpc>
                <a:spcPct val="80000"/>
              </a:lnSpc>
              <a:buFont typeface="Wingdings" pitchFamily="2" charset="2"/>
              <a:buNone/>
            </a:pPr>
            <a:r>
              <a:rPr lang="en-US" altLang="en-US" sz="1200" dirty="0" err="1" smtClean="0"/>
              <a:t>TutorialUtil</a:t>
            </a:r>
            <a:r>
              <a:rPr lang="en-US" altLang="en-US" sz="1200" dirty="0" smtClean="0"/>
              <a:t>		Divides the query string into a set of words.</a:t>
            </a:r>
          </a:p>
          <a:p>
            <a:pPr marL="381000" indent="-381000" eaLnBrk="1" hangingPunct="1">
              <a:lnSpc>
                <a:spcPct val="80000"/>
              </a:lnSpc>
              <a:buFont typeface="Wingdings" pitchFamily="2" charset="2"/>
              <a:buNone/>
            </a:pPr>
            <a:endParaRPr lang="en-US" altLang="en-US" sz="1200" dirty="0" smtClean="0"/>
          </a:p>
          <a:p>
            <a:pPr marL="381000" indent="-381000" eaLnBrk="1" hangingPunct="1">
              <a:lnSpc>
                <a:spcPct val="80000"/>
              </a:lnSpc>
              <a:buFont typeface="Wingdings" pitchFamily="2" charset="2"/>
              <a:buNone/>
            </a:pPr>
            <a:endParaRPr lang="en-US" altLang="en-US" sz="1200" dirty="0" smtClean="0"/>
          </a:p>
        </p:txBody>
      </p:sp>
      <p:sp>
        <p:nvSpPr>
          <p:cNvPr id="22533" name="Rectangle 4"/>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2534" name="Text Box 5"/>
          <p:cNvSpPr txBox="1">
            <a:spLocks noChangeArrowheads="1"/>
          </p:cNvSpPr>
          <p:nvPr/>
        </p:nvSpPr>
        <p:spPr bwMode="auto">
          <a:xfrm>
            <a:off x="457200" y="6248400"/>
            <a:ext cx="822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600">
                <a:latin typeface="Verdana" pitchFamily="34" charset="0"/>
              </a:rPr>
              <a:t>References: https://cwiki.apache.org/confluence/display/PIG/PigTutorial and https://cwiki.apache.org/confluence/download/attachments/27822259/script1-local-with-added-documentation.pig .</a:t>
            </a:r>
            <a:r>
              <a:rPr lang="en-US" altLang="en-US" sz="1000">
                <a:latin typeface="Verdana" pitchFamily="34" charset="0"/>
              </a:rPr>
              <a:t> </a:t>
            </a:r>
            <a:endParaRPr lang="en-US" altLang="en-US" sz="500">
              <a:latin typeface="Verdana" pitchFamily="34" charset="0"/>
            </a:endParaRPr>
          </a:p>
        </p:txBody>
      </p:sp>
    </p:spTree>
    <p:extLst>
      <p:ext uri="{BB962C8B-B14F-4D97-AF65-F5344CB8AC3E}">
        <p14:creationId xmlns:p14="http://schemas.microsoft.com/office/powerpoint/2010/main" val="2138808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BF48F58-4891-4DA7-B15B-0025C4EA4994}" type="slidenum">
              <a:rPr lang="en-US" altLang="en-US" sz="900" smtClean="0">
                <a:latin typeface="Verdana" pitchFamily="34" charset="0"/>
              </a:rPr>
              <a:pPr eaLnBrk="1" hangingPunct="1">
                <a:spcBef>
                  <a:spcPct val="0"/>
                </a:spcBef>
                <a:buClrTx/>
                <a:buFontTx/>
                <a:buNone/>
              </a:pPr>
              <a:t>51</a:t>
            </a:fld>
            <a:endParaRPr lang="en-US" altLang="en-US" sz="900" smtClean="0">
              <a:latin typeface="Verdana" pitchFamily="34" charset="0"/>
            </a:endParaRPr>
          </a:p>
        </p:txBody>
      </p:sp>
      <p:sp>
        <p:nvSpPr>
          <p:cNvPr id="23556" name="Rectangle 2"/>
          <p:cNvSpPr>
            <a:spLocks noGrp="1" noChangeArrowheads="1"/>
          </p:cNvSpPr>
          <p:nvPr>
            <p:ph type="body" idx="1"/>
          </p:nvPr>
        </p:nvSpPr>
        <p:spPr/>
        <p:txBody>
          <a:bodyPr/>
          <a:lstStyle/>
          <a:p>
            <a:pPr marL="381000" indent="-381000" eaLnBrk="1" hangingPunct="1">
              <a:lnSpc>
                <a:spcPct val="80000"/>
              </a:lnSpc>
              <a:buFont typeface="Wingdings" pitchFamily="2" charset="2"/>
              <a:buNone/>
              <a:defRPr/>
            </a:pPr>
            <a:r>
              <a:rPr lang="en-US" altLang="en-US" sz="1400" b="1" dirty="0" smtClean="0"/>
              <a:t>Pig Script 1: Query Phrase Popularity</a:t>
            </a:r>
          </a:p>
          <a:p>
            <a:pPr marL="381000" indent="-381000" eaLnBrk="1" hangingPunct="1">
              <a:lnSpc>
                <a:spcPct val="80000"/>
              </a:lnSpc>
              <a:buFont typeface="Wingdings" pitchFamily="2" charset="2"/>
              <a:buNone/>
              <a:defRPr/>
            </a:pPr>
            <a:r>
              <a:rPr lang="en-US" altLang="en-US" sz="1100" dirty="0" smtClean="0"/>
              <a:t>Partial outputs shown.</a:t>
            </a:r>
            <a:endParaRPr lang="en-US" altLang="en-US" sz="1050" dirty="0" smtClean="0"/>
          </a:p>
          <a:p>
            <a:pPr marL="381000" indent="-381000" eaLnBrk="1" hangingPunct="1">
              <a:lnSpc>
                <a:spcPct val="80000"/>
              </a:lnSpc>
              <a:defRPr/>
            </a:pPr>
            <a:endParaRPr lang="en-US" altLang="en-US" sz="1200" dirty="0" smtClean="0"/>
          </a:p>
          <a:p>
            <a:pPr marL="381000" indent="-381000" eaLnBrk="1" hangingPunct="1">
              <a:lnSpc>
                <a:spcPct val="80000"/>
              </a:lnSpc>
              <a:defRPr/>
            </a:pPr>
            <a:r>
              <a:rPr lang="en-US" altLang="en-US" sz="1200" dirty="0" smtClean="0"/>
              <a:t>Register the tutorial JAR file so that the included UDFs can be called in the script.</a:t>
            </a:r>
          </a:p>
          <a:p>
            <a:pPr marL="800100" lvl="1" indent="-342900" eaLnBrk="1" hangingPunct="1">
              <a:lnSpc>
                <a:spcPct val="80000"/>
              </a:lnSpc>
              <a:buFont typeface="Wingdings" pitchFamily="2" charset="2"/>
              <a:buNone/>
              <a:defRPr/>
            </a:pPr>
            <a:r>
              <a:rPr lang="en-US" altLang="en-US" sz="1200" dirty="0" smtClean="0">
                <a:solidFill>
                  <a:srgbClr val="0070C0"/>
                </a:solidFill>
              </a:rPr>
              <a:t>REGISTER ./tutorial.jar; </a:t>
            </a:r>
          </a:p>
          <a:p>
            <a:pPr marL="381000" indent="-381000" eaLnBrk="1" hangingPunct="1">
              <a:lnSpc>
                <a:spcPct val="80000"/>
              </a:lnSpc>
              <a:buFont typeface="Wingdings" pitchFamily="2" charset="2"/>
              <a:buNone/>
              <a:defRPr/>
            </a:pPr>
            <a:endParaRPr lang="en-US" altLang="en-US" sz="1200" dirty="0" smtClean="0"/>
          </a:p>
          <a:p>
            <a:pPr marL="381000" indent="-381000" eaLnBrk="1" hangingPunct="1">
              <a:lnSpc>
                <a:spcPct val="80000"/>
              </a:lnSpc>
              <a:defRPr/>
            </a:pPr>
            <a:r>
              <a:rPr lang="en-US" altLang="en-US" sz="1200" dirty="0" smtClean="0"/>
              <a:t>Use the </a:t>
            </a:r>
            <a:r>
              <a:rPr lang="en-US" altLang="en-US" sz="1200" dirty="0" err="1" smtClean="0"/>
              <a:t>PigStorage</a:t>
            </a:r>
            <a:r>
              <a:rPr lang="en-US" altLang="en-US" sz="1200" dirty="0" smtClean="0"/>
              <a:t> function to load the excite log file (excite.log or excite-small.log) into the "raw" bag as an array of records with the fields </a:t>
            </a:r>
            <a:r>
              <a:rPr lang="en-US" altLang="en-US" sz="1200" b="1" dirty="0" smtClean="0"/>
              <a:t>user</a:t>
            </a:r>
            <a:r>
              <a:rPr lang="en-US" altLang="en-US" sz="1200" dirty="0" smtClean="0"/>
              <a:t>, </a:t>
            </a:r>
            <a:r>
              <a:rPr lang="en-US" altLang="en-US" sz="1200" b="1" dirty="0" smtClean="0"/>
              <a:t>time</a:t>
            </a:r>
            <a:r>
              <a:rPr lang="en-US" altLang="en-US" sz="1200" dirty="0" smtClean="0"/>
              <a:t>, and </a:t>
            </a:r>
            <a:r>
              <a:rPr lang="en-US" altLang="en-US" sz="1200" b="1" dirty="0" smtClean="0"/>
              <a:t>query</a:t>
            </a:r>
            <a:r>
              <a:rPr lang="en-US" altLang="en-US" sz="1200" dirty="0" smtClean="0"/>
              <a:t>.</a:t>
            </a:r>
          </a:p>
          <a:p>
            <a:pPr marL="800100" lvl="1" indent="-342900" eaLnBrk="1" hangingPunct="1">
              <a:lnSpc>
                <a:spcPct val="80000"/>
              </a:lnSpc>
              <a:buFont typeface="Wingdings" pitchFamily="2" charset="2"/>
              <a:buNone/>
              <a:defRPr/>
            </a:pPr>
            <a:r>
              <a:rPr lang="en-US" altLang="en-US" sz="1200" dirty="0" smtClean="0">
                <a:solidFill>
                  <a:srgbClr val="0070C0"/>
                </a:solidFill>
              </a:rPr>
              <a:t>raw = LOAD 'excite.log' USING </a:t>
            </a:r>
            <a:r>
              <a:rPr lang="en-US" altLang="en-US" sz="1200" dirty="0" err="1" smtClean="0">
                <a:solidFill>
                  <a:srgbClr val="0070C0"/>
                </a:solidFill>
              </a:rPr>
              <a:t>PigStorage</a:t>
            </a:r>
            <a:r>
              <a:rPr lang="en-US" altLang="en-US" sz="1200" dirty="0" smtClean="0">
                <a:solidFill>
                  <a:srgbClr val="0070C0"/>
                </a:solidFill>
              </a:rPr>
              <a:t>('\t') AS (user, time, query); </a:t>
            </a:r>
          </a:p>
          <a:p>
            <a:pPr marL="800100" lvl="1" indent="-342900" eaLnBrk="1" hangingPunct="1">
              <a:lnSpc>
                <a:spcPct val="80000"/>
              </a:lnSpc>
              <a:buFont typeface="Wingdings" pitchFamily="2" charset="2"/>
              <a:buNone/>
              <a:defRPr/>
            </a:pPr>
            <a:endParaRPr lang="en-US" altLang="en-US" sz="1200" dirty="0" smtClean="0"/>
          </a:p>
          <a:p>
            <a:pPr marL="800100" lvl="1" indent="-342900" eaLnBrk="1" hangingPunct="1">
              <a:lnSpc>
                <a:spcPct val="80000"/>
              </a:lnSpc>
              <a:buFont typeface="Wingdings" pitchFamily="2" charset="2"/>
              <a:buNone/>
              <a:defRPr/>
            </a:pPr>
            <a:r>
              <a:rPr lang="en-US" altLang="en-US" sz="1200" dirty="0" smtClean="0"/>
              <a:t>raw:</a:t>
            </a:r>
          </a:p>
          <a:p>
            <a:pPr marL="800100" lvl="1" indent="-342900" eaLnBrk="1" hangingPunct="1">
              <a:lnSpc>
                <a:spcPct val="80000"/>
              </a:lnSpc>
              <a:buFont typeface="Wingdings" pitchFamily="2" charset="2"/>
              <a:buNone/>
              <a:defRPr/>
            </a:pPr>
            <a:r>
              <a:rPr lang="en-US" altLang="en-US" sz="1200" dirty="0" smtClean="0"/>
              <a:t>user			time	query</a:t>
            </a:r>
          </a:p>
          <a:p>
            <a:pPr marL="800100" lvl="1" indent="-342900" eaLnBrk="1" hangingPunct="1">
              <a:lnSpc>
                <a:spcPct val="80000"/>
              </a:lnSpc>
              <a:buFont typeface="Wingdings" pitchFamily="2" charset="2"/>
              <a:buNone/>
              <a:defRPr/>
            </a:pPr>
            <a:r>
              <a:rPr lang="en-US" altLang="en-US" sz="900" dirty="0" smtClean="0"/>
              <a:t>BED75271605EBD0C	970916001954	Yahoo chat</a:t>
            </a:r>
          </a:p>
          <a:p>
            <a:pPr marL="800100" lvl="1" indent="-342900" eaLnBrk="1" hangingPunct="1">
              <a:lnSpc>
                <a:spcPct val="80000"/>
              </a:lnSpc>
              <a:buFont typeface="Wingdings" pitchFamily="2" charset="2"/>
              <a:buNone/>
              <a:defRPr/>
            </a:pPr>
            <a:r>
              <a:rPr lang="en-US" altLang="en-US" sz="900" dirty="0" smtClean="0"/>
              <a:t>BED75271605EBD0C	970916003523	Yahoo chat</a:t>
            </a:r>
          </a:p>
          <a:p>
            <a:pPr marL="800100" lvl="1" indent="-342900" eaLnBrk="1" hangingPunct="1">
              <a:lnSpc>
                <a:spcPct val="80000"/>
              </a:lnSpc>
              <a:buFont typeface="Wingdings" pitchFamily="2" charset="2"/>
              <a:buNone/>
              <a:defRPr/>
            </a:pPr>
            <a:r>
              <a:rPr lang="en-US" altLang="en-US" sz="900" dirty="0" smtClean="0"/>
              <a:t>2B73EFE0F9FC9E0B	970916195507	http://educationalproducts.com</a:t>
            </a:r>
          </a:p>
          <a:p>
            <a:pPr marL="800100" lvl="1" indent="-342900" eaLnBrk="1" hangingPunct="1">
              <a:lnSpc>
                <a:spcPct val="80000"/>
              </a:lnSpc>
              <a:buFont typeface="Wingdings" pitchFamily="2" charset="2"/>
              <a:buNone/>
              <a:defRPr/>
            </a:pPr>
            <a:r>
              <a:rPr lang="en-US" altLang="en-US" sz="900" dirty="0" smtClean="0"/>
              <a:t>CD37F95FC0886E1D	970916084059	</a:t>
            </a:r>
            <a:r>
              <a:rPr lang="en-US" altLang="en-US" sz="900" dirty="0" err="1" smtClean="0"/>
              <a:t>www:http</a:t>
            </a:r>
            <a:r>
              <a:rPr lang="en-US" altLang="en-US" sz="900" dirty="0" smtClean="0"/>
              <a:t>:/www.tti.com</a:t>
            </a:r>
          </a:p>
          <a:p>
            <a:pPr marL="381000" indent="-381000" eaLnBrk="1" hangingPunct="1">
              <a:lnSpc>
                <a:spcPct val="80000"/>
              </a:lnSpc>
              <a:buFont typeface="Wingdings" pitchFamily="2" charset="2"/>
              <a:buNone/>
              <a:defRPr/>
            </a:pPr>
            <a:r>
              <a:rPr lang="en-US" altLang="en-US" sz="900" dirty="0" smtClean="0"/>
              <a:t>	…</a:t>
            </a:r>
          </a:p>
          <a:p>
            <a:pPr marL="381000" indent="-381000" eaLnBrk="1" hangingPunct="1">
              <a:lnSpc>
                <a:spcPct val="80000"/>
              </a:lnSpc>
              <a:buFont typeface="Wingdings" pitchFamily="2" charset="2"/>
              <a:buNone/>
              <a:defRPr/>
            </a:pPr>
            <a:endParaRPr lang="en-US" altLang="en-US" sz="900" dirty="0" smtClean="0"/>
          </a:p>
          <a:p>
            <a:pPr marL="381000" indent="-381000" eaLnBrk="1" hangingPunct="1">
              <a:lnSpc>
                <a:spcPct val="80000"/>
              </a:lnSpc>
              <a:defRPr/>
            </a:pPr>
            <a:r>
              <a:rPr lang="en-US" altLang="en-US" sz="1200" dirty="0" smtClean="0"/>
              <a:t>Call the </a:t>
            </a:r>
            <a:r>
              <a:rPr lang="en-US" altLang="en-US" sz="1200" dirty="0" err="1" smtClean="0"/>
              <a:t>NonURLDetector</a:t>
            </a:r>
            <a:r>
              <a:rPr lang="en-US" altLang="en-US" sz="1200" dirty="0" smtClean="0"/>
              <a:t> UDF to remove records if the query field is empty or if it is a URL.</a:t>
            </a:r>
          </a:p>
          <a:p>
            <a:pPr marL="381000" indent="-381000" eaLnBrk="1" hangingPunct="1">
              <a:lnSpc>
                <a:spcPct val="80000"/>
              </a:lnSpc>
              <a:buFont typeface="Wingdings" pitchFamily="2" charset="2"/>
              <a:buNone/>
              <a:defRPr/>
            </a:pPr>
            <a:r>
              <a:rPr lang="en-US" altLang="en-US" sz="1200" dirty="0" smtClean="0">
                <a:solidFill>
                  <a:srgbClr val="0070C0"/>
                </a:solidFill>
              </a:rPr>
              <a:t>	clean1 = FILTER raw BY </a:t>
            </a:r>
            <a:r>
              <a:rPr lang="en-US" altLang="en-US" sz="1200" dirty="0" err="1" smtClean="0">
                <a:solidFill>
                  <a:srgbClr val="0070C0"/>
                </a:solidFill>
              </a:rPr>
              <a:t>org.apache.pig.tutorial.</a:t>
            </a:r>
            <a:r>
              <a:rPr lang="en-US" altLang="en-US" sz="1200" b="1" dirty="0" err="1" smtClean="0">
                <a:solidFill>
                  <a:srgbClr val="0070C0"/>
                </a:solidFill>
              </a:rPr>
              <a:t>NonURLDetector</a:t>
            </a:r>
            <a:r>
              <a:rPr lang="en-US" altLang="en-US" sz="1200" dirty="0" smtClean="0">
                <a:solidFill>
                  <a:srgbClr val="0070C0"/>
                </a:solidFill>
              </a:rPr>
              <a:t>(query); </a:t>
            </a:r>
          </a:p>
          <a:p>
            <a:pPr marL="381000" indent="-381000" eaLnBrk="1" hangingPunct="1">
              <a:lnSpc>
                <a:spcPct val="80000"/>
              </a:lnSpc>
              <a:buFont typeface="Wingdings" pitchFamily="2" charset="2"/>
              <a:buNone/>
              <a:defRPr/>
            </a:pPr>
            <a:endParaRPr lang="en-US" altLang="en-US" sz="1200" dirty="0" smtClean="0"/>
          </a:p>
          <a:p>
            <a:pPr marL="381000" indent="-381000" eaLnBrk="1" hangingPunct="1">
              <a:lnSpc>
                <a:spcPct val="80000"/>
              </a:lnSpc>
              <a:buFont typeface="Wingdings" pitchFamily="2" charset="2"/>
              <a:buNone/>
              <a:defRPr/>
            </a:pPr>
            <a:r>
              <a:rPr lang="en-US" altLang="en-US" sz="1200" dirty="0" smtClean="0"/>
              <a:t>	clean1:</a:t>
            </a:r>
          </a:p>
          <a:p>
            <a:pPr marL="800100" lvl="1" indent="-342900" eaLnBrk="1" hangingPunct="1">
              <a:lnSpc>
                <a:spcPct val="80000"/>
              </a:lnSpc>
              <a:buFont typeface="Wingdings" pitchFamily="2" charset="2"/>
              <a:buNone/>
              <a:defRPr/>
            </a:pPr>
            <a:r>
              <a:rPr lang="en-US" altLang="en-US" sz="1200" dirty="0" smtClean="0"/>
              <a:t>user			time	query</a:t>
            </a:r>
            <a:endParaRPr lang="en-US" altLang="en-US" sz="1400" dirty="0" smtClean="0"/>
          </a:p>
          <a:p>
            <a:pPr marL="800100" lvl="1" indent="-342900" eaLnBrk="1" hangingPunct="1">
              <a:lnSpc>
                <a:spcPct val="80000"/>
              </a:lnSpc>
              <a:buFont typeface="Wingdings" pitchFamily="2" charset="2"/>
              <a:buNone/>
              <a:defRPr/>
            </a:pPr>
            <a:r>
              <a:rPr lang="en-US" altLang="en-US" sz="900" dirty="0" smtClean="0"/>
              <a:t>BED75271605EBD0C	970916001954	Yahoo chat</a:t>
            </a:r>
          </a:p>
          <a:p>
            <a:pPr marL="800100" lvl="1" indent="-342900" eaLnBrk="1" hangingPunct="1">
              <a:lnSpc>
                <a:spcPct val="80000"/>
              </a:lnSpc>
              <a:buFont typeface="Wingdings" pitchFamily="2" charset="2"/>
              <a:buNone/>
              <a:defRPr/>
            </a:pPr>
            <a:r>
              <a:rPr lang="en-US" altLang="en-US" sz="900" dirty="0" smtClean="0"/>
              <a:t>BED75271605EBD0C	970916003523	Yahoo chat</a:t>
            </a:r>
          </a:p>
          <a:p>
            <a:pPr marL="381000" indent="-381000" eaLnBrk="1" hangingPunct="1">
              <a:lnSpc>
                <a:spcPct val="80000"/>
              </a:lnSpc>
              <a:buFont typeface="Wingdings" pitchFamily="2" charset="2"/>
              <a:buNone/>
              <a:defRPr/>
            </a:pPr>
            <a:r>
              <a:rPr lang="en-US" altLang="en-US" sz="900" dirty="0" smtClean="0"/>
              <a:t>	…</a:t>
            </a:r>
          </a:p>
          <a:p>
            <a:pPr marL="381000" indent="-381000" eaLnBrk="1" hangingPunct="1">
              <a:lnSpc>
                <a:spcPct val="80000"/>
              </a:lnSpc>
              <a:buFont typeface="Wingdings" pitchFamily="2" charset="2"/>
              <a:buNone/>
              <a:defRPr/>
            </a:pPr>
            <a:endParaRPr lang="en-US" altLang="en-US" sz="900" dirty="0" smtClean="0"/>
          </a:p>
        </p:txBody>
      </p:sp>
      <p:sp>
        <p:nvSpPr>
          <p:cNvPr id="23557"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3558" name="Text Box 4"/>
          <p:cNvSpPr txBox="1">
            <a:spLocks noChangeArrowheads="1"/>
          </p:cNvSpPr>
          <p:nvPr/>
        </p:nvSpPr>
        <p:spPr bwMode="auto">
          <a:xfrm>
            <a:off x="276225" y="5934075"/>
            <a:ext cx="84582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a:t>
            </a:r>
            <a:r>
              <a:rPr lang="en-US" altLang="en-US" sz="600">
                <a:latin typeface="Verdana" pitchFamily="34" charset="0"/>
              </a:rPr>
              <a:t>https://cwiki.apache.org/confluence/display/PIG/PigTutorial and https://cwiki.apache.org/confluence/download/attachments/27822259/script1-local-with-added-documentation.pig  </a:t>
            </a:r>
          </a:p>
          <a:p>
            <a:pPr eaLnBrk="1" hangingPunct="1">
              <a:spcBef>
                <a:spcPct val="50000"/>
              </a:spcBef>
              <a:buClrTx/>
              <a:buFontTx/>
              <a:buNone/>
            </a:pPr>
            <a:r>
              <a:rPr lang="en-US" altLang="en-US" sz="600">
                <a:latin typeface="Verdana" pitchFamily="34" charset="0"/>
              </a:rPr>
              <a:t>Licensed to the Apache Software Foundation (ASF) under one or more contributor license agreements.  See the NOTICE file distributed with this work for additional information regarding copyright ownership.  The ASF licenses this file to you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p:txBody>
      </p:sp>
    </p:spTree>
    <p:extLst>
      <p:ext uri="{BB962C8B-B14F-4D97-AF65-F5344CB8AC3E}">
        <p14:creationId xmlns:p14="http://schemas.microsoft.com/office/powerpoint/2010/main" val="546102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BE39FD6-9275-4C12-B55E-13A9DB82B8F6}" type="slidenum">
              <a:rPr lang="en-US" altLang="en-US" sz="900" smtClean="0">
                <a:latin typeface="Verdana" pitchFamily="34" charset="0"/>
              </a:rPr>
              <a:pPr eaLnBrk="1" hangingPunct="1">
                <a:spcBef>
                  <a:spcPct val="0"/>
                </a:spcBef>
                <a:buClrTx/>
                <a:buFontTx/>
                <a:buNone/>
              </a:pPr>
              <a:t>52</a:t>
            </a:fld>
            <a:endParaRPr lang="en-US" altLang="en-US" sz="900" smtClean="0">
              <a:latin typeface="Verdana" pitchFamily="34" charset="0"/>
            </a:endParaRPr>
          </a:p>
        </p:txBody>
      </p:sp>
      <p:sp>
        <p:nvSpPr>
          <p:cNvPr id="24580" name="Rectangle 2"/>
          <p:cNvSpPr>
            <a:spLocks noGrp="1" noChangeArrowheads="1"/>
          </p:cNvSpPr>
          <p:nvPr>
            <p:ph type="body" idx="1"/>
          </p:nvPr>
        </p:nvSpPr>
        <p:spPr/>
        <p:txBody>
          <a:bodyPr/>
          <a:lstStyle/>
          <a:p>
            <a:pPr marL="381000" indent="-381000" eaLnBrk="1" hangingPunct="1">
              <a:lnSpc>
                <a:spcPct val="80000"/>
              </a:lnSpc>
              <a:buFont typeface="Wingdings" pitchFamily="2" charset="2"/>
              <a:buNone/>
            </a:pPr>
            <a:r>
              <a:rPr lang="en-US" altLang="en-US" sz="1400" b="1" dirty="0" smtClean="0"/>
              <a:t>Pig Script 1: Query Phrase Popularity</a:t>
            </a:r>
          </a:p>
          <a:p>
            <a:pPr marL="381000" indent="-381000" eaLnBrk="1" hangingPunct="1">
              <a:lnSpc>
                <a:spcPct val="80000"/>
              </a:lnSpc>
              <a:buNone/>
            </a:pPr>
            <a:endParaRPr lang="en-US" altLang="en-US" sz="1050" dirty="0" smtClean="0"/>
          </a:p>
          <a:p>
            <a:pPr marL="381000" indent="-381000" eaLnBrk="1" hangingPunct="1">
              <a:lnSpc>
                <a:spcPct val="80000"/>
              </a:lnSpc>
              <a:buNone/>
            </a:pPr>
            <a:r>
              <a:rPr lang="en-US" altLang="en-US" sz="1050" dirty="0" smtClean="0"/>
              <a:t>… </a:t>
            </a:r>
            <a:r>
              <a:rPr lang="en-US" altLang="en-US" sz="1050" dirty="0"/>
              <a:t>Continued …</a:t>
            </a:r>
          </a:p>
          <a:p>
            <a:pPr marL="381000" indent="-381000" eaLnBrk="1" hangingPunct="1">
              <a:lnSpc>
                <a:spcPct val="80000"/>
              </a:lnSpc>
              <a:buFont typeface="Wingdings" pitchFamily="2" charset="2"/>
              <a:buNone/>
            </a:pPr>
            <a:endParaRPr lang="en-US" altLang="en-US" sz="1400" b="1" dirty="0" smtClean="0"/>
          </a:p>
          <a:p>
            <a:pPr marL="381000" indent="-381000" eaLnBrk="1" hangingPunct="1">
              <a:lnSpc>
                <a:spcPct val="80000"/>
              </a:lnSpc>
            </a:pPr>
            <a:endParaRPr lang="en-US" altLang="en-US" sz="900" dirty="0" smtClean="0"/>
          </a:p>
          <a:p>
            <a:pPr marL="381000" indent="-381000" eaLnBrk="1" hangingPunct="1">
              <a:lnSpc>
                <a:spcPct val="80000"/>
              </a:lnSpc>
            </a:pPr>
            <a:r>
              <a:rPr lang="en-US" altLang="en-US" sz="1200" dirty="0" smtClean="0"/>
              <a:t>Call the </a:t>
            </a:r>
            <a:r>
              <a:rPr lang="en-US" altLang="en-US" sz="1200" dirty="0" err="1" smtClean="0"/>
              <a:t>ToLower</a:t>
            </a:r>
            <a:r>
              <a:rPr lang="en-US" altLang="en-US" sz="1200" dirty="0" smtClean="0"/>
              <a:t> UDF to change the query field to lowercase.</a:t>
            </a:r>
          </a:p>
          <a:p>
            <a:pPr marL="381000" indent="-381000" eaLnBrk="1" hangingPunct="1">
              <a:lnSpc>
                <a:spcPct val="80000"/>
              </a:lnSpc>
              <a:buFont typeface="Wingdings" pitchFamily="2" charset="2"/>
              <a:buNone/>
            </a:pPr>
            <a:r>
              <a:rPr lang="en-US" altLang="en-US" sz="1200" dirty="0" smtClean="0">
                <a:solidFill>
                  <a:srgbClr val="0070C0"/>
                </a:solidFill>
              </a:rPr>
              <a:t>	clean2 = FOREACH clean1 GENERATE user, time, </a:t>
            </a:r>
            <a:r>
              <a:rPr lang="en-US" altLang="en-US" sz="1200" dirty="0" err="1" smtClean="0">
                <a:solidFill>
                  <a:srgbClr val="0070C0"/>
                </a:solidFill>
              </a:rPr>
              <a:t>org.apache.pig.tutorial.</a:t>
            </a:r>
            <a:r>
              <a:rPr lang="en-US" altLang="en-US" sz="1200" b="1" dirty="0" err="1" smtClean="0">
                <a:solidFill>
                  <a:srgbClr val="0070C0"/>
                </a:solidFill>
              </a:rPr>
              <a:t>ToLower</a:t>
            </a:r>
            <a:r>
              <a:rPr lang="en-US" altLang="en-US" sz="1200" b="1" dirty="0" smtClean="0">
                <a:solidFill>
                  <a:srgbClr val="0070C0"/>
                </a:solidFill>
              </a:rPr>
              <a:t>(</a:t>
            </a:r>
            <a:r>
              <a:rPr lang="en-US" altLang="en-US" sz="1200" dirty="0" smtClean="0">
                <a:solidFill>
                  <a:srgbClr val="0070C0"/>
                </a:solidFill>
              </a:rPr>
              <a:t>query) as query; </a:t>
            </a:r>
          </a:p>
          <a:p>
            <a:pPr marL="381000" indent="-381000" eaLnBrk="1" hangingPunct="1">
              <a:lnSpc>
                <a:spcPct val="80000"/>
              </a:lnSpc>
              <a:buFont typeface="Wingdings" pitchFamily="2" charset="2"/>
              <a:buNone/>
            </a:pPr>
            <a:endParaRPr lang="en-US" altLang="en-US" sz="1200" dirty="0" smtClean="0"/>
          </a:p>
          <a:p>
            <a:pPr marL="381000" indent="-381000" eaLnBrk="1" hangingPunct="1">
              <a:lnSpc>
                <a:spcPct val="80000"/>
              </a:lnSpc>
              <a:buFont typeface="Wingdings" pitchFamily="2" charset="2"/>
              <a:buNone/>
            </a:pPr>
            <a:r>
              <a:rPr lang="en-US" altLang="en-US" sz="1200" dirty="0" smtClean="0"/>
              <a:t>	clean2:</a:t>
            </a:r>
          </a:p>
          <a:p>
            <a:pPr marL="800100" lvl="1" indent="-342900" eaLnBrk="1" hangingPunct="1">
              <a:lnSpc>
                <a:spcPct val="80000"/>
              </a:lnSpc>
              <a:buFont typeface="Wingdings" pitchFamily="2" charset="2"/>
              <a:buNone/>
            </a:pPr>
            <a:r>
              <a:rPr lang="en-US" altLang="en-US" sz="1200" dirty="0" smtClean="0"/>
              <a:t>user			time	query</a:t>
            </a:r>
            <a:endParaRPr lang="en-US" altLang="en-US" sz="1400" dirty="0" smtClean="0"/>
          </a:p>
          <a:p>
            <a:pPr marL="800100" lvl="1" indent="-342900" eaLnBrk="1" hangingPunct="1">
              <a:lnSpc>
                <a:spcPct val="80000"/>
              </a:lnSpc>
              <a:buFont typeface="Wingdings" pitchFamily="2" charset="2"/>
              <a:buNone/>
            </a:pPr>
            <a:r>
              <a:rPr lang="en-US" altLang="en-US" sz="900" dirty="0" smtClean="0"/>
              <a:t>BED75271605EBD0C	970916001954	yahoo chat</a:t>
            </a:r>
          </a:p>
          <a:p>
            <a:pPr marL="800100" lvl="1" indent="-342900" eaLnBrk="1" hangingPunct="1">
              <a:lnSpc>
                <a:spcPct val="80000"/>
              </a:lnSpc>
              <a:buFont typeface="Wingdings" pitchFamily="2" charset="2"/>
              <a:buNone/>
            </a:pPr>
            <a:r>
              <a:rPr lang="en-US" altLang="en-US" sz="900" dirty="0" smtClean="0"/>
              <a:t>BED75271605EBD0C	970916003523	yahoo chat</a:t>
            </a:r>
          </a:p>
          <a:p>
            <a:pPr marL="800100" lvl="1" indent="-342900" eaLnBrk="1" hangingPunct="1">
              <a:lnSpc>
                <a:spcPct val="80000"/>
              </a:lnSpc>
              <a:buFont typeface="Wingdings" pitchFamily="2" charset="2"/>
              <a:buNone/>
            </a:pPr>
            <a:endParaRPr lang="en-US" altLang="en-US" sz="900" dirty="0" smtClean="0"/>
          </a:p>
          <a:p>
            <a:pPr marL="800100" lvl="1" indent="-342900" eaLnBrk="1" hangingPunct="1">
              <a:lnSpc>
                <a:spcPct val="80000"/>
              </a:lnSpc>
              <a:buFont typeface="Wingdings" pitchFamily="2" charset="2"/>
              <a:buNone/>
            </a:pPr>
            <a:endParaRPr lang="en-US" altLang="en-US" sz="900" dirty="0" smtClean="0"/>
          </a:p>
          <a:p>
            <a:pPr marL="800100" lvl="1" indent="-342900" eaLnBrk="1" hangingPunct="1">
              <a:lnSpc>
                <a:spcPct val="80000"/>
              </a:lnSpc>
              <a:buFont typeface="Wingdings" pitchFamily="2" charset="2"/>
              <a:buNone/>
            </a:pPr>
            <a:endParaRPr lang="en-US" altLang="en-US" sz="900" dirty="0" smtClean="0"/>
          </a:p>
          <a:p>
            <a:pPr marL="381000" indent="-381000" eaLnBrk="1" hangingPunct="1">
              <a:lnSpc>
                <a:spcPct val="80000"/>
              </a:lnSpc>
            </a:pPr>
            <a:r>
              <a:rPr lang="en-US" altLang="en-US" sz="1200" dirty="0" smtClean="0"/>
              <a:t>Because the log file only contains queries for a single day, we are only interested in the hour. The excite query log timestamp format is YYMMDDHHMMSS. Call the </a:t>
            </a:r>
            <a:r>
              <a:rPr lang="en-US" altLang="en-US" sz="1200" dirty="0" err="1" smtClean="0"/>
              <a:t>ExtractHour</a:t>
            </a:r>
            <a:r>
              <a:rPr lang="en-US" altLang="en-US" sz="1200" dirty="0" smtClean="0"/>
              <a:t> UDF to extract the hour (HH) from the time field.</a:t>
            </a:r>
          </a:p>
          <a:p>
            <a:pPr marL="381000" indent="-381000" eaLnBrk="1" hangingPunct="1">
              <a:lnSpc>
                <a:spcPct val="80000"/>
              </a:lnSpc>
              <a:buFont typeface="Wingdings" pitchFamily="2" charset="2"/>
              <a:buNone/>
            </a:pPr>
            <a:r>
              <a:rPr lang="en-US" altLang="en-US" sz="1200" dirty="0" smtClean="0">
                <a:solidFill>
                  <a:srgbClr val="0070C0"/>
                </a:solidFill>
              </a:rPr>
              <a:t>	</a:t>
            </a:r>
            <a:r>
              <a:rPr lang="en-US" altLang="en-US" sz="1200" dirty="0" err="1" smtClean="0">
                <a:solidFill>
                  <a:srgbClr val="0070C0"/>
                </a:solidFill>
              </a:rPr>
              <a:t>houred</a:t>
            </a:r>
            <a:r>
              <a:rPr lang="en-US" altLang="en-US" sz="1200" dirty="0" smtClean="0">
                <a:solidFill>
                  <a:srgbClr val="0070C0"/>
                </a:solidFill>
              </a:rPr>
              <a:t> = FOREACH clean2 GENERATE user, </a:t>
            </a:r>
            <a:r>
              <a:rPr lang="en-US" altLang="en-US" sz="1200" dirty="0" err="1" smtClean="0">
                <a:solidFill>
                  <a:srgbClr val="0070C0"/>
                </a:solidFill>
              </a:rPr>
              <a:t>org.apache.pig.tutorial.</a:t>
            </a:r>
            <a:r>
              <a:rPr lang="en-US" altLang="en-US" sz="1200" b="1" dirty="0" err="1" smtClean="0">
                <a:solidFill>
                  <a:srgbClr val="0070C0"/>
                </a:solidFill>
              </a:rPr>
              <a:t>ExtractHour</a:t>
            </a:r>
            <a:r>
              <a:rPr lang="en-US" altLang="en-US" sz="1200" dirty="0" smtClean="0">
                <a:solidFill>
                  <a:srgbClr val="0070C0"/>
                </a:solidFill>
              </a:rPr>
              <a:t>(time) as hour, query; </a:t>
            </a:r>
          </a:p>
          <a:p>
            <a:pPr marL="381000" indent="-381000" eaLnBrk="1" hangingPunct="1">
              <a:lnSpc>
                <a:spcPct val="80000"/>
              </a:lnSpc>
              <a:buFont typeface="Wingdings" pitchFamily="2" charset="2"/>
              <a:buNone/>
            </a:pPr>
            <a:r>
              <a:rPr lang="en-US" altLang="en-US" sz="1200" dirty="0" smtClean="0"/>
              <a:t>	</a:t>
            </a:r>
          </a:p>
          <a:p>
            <a:pPr marL="381000" indent="-381000" eaLnBrk="1" hangingPunct="1">
              <a:lnSpc>
                <a:spcPct val="80000"/>
              </a:lnSpc>
              <a:buFont typeface="Wingdings" pitchFamily="2" charset="2"/>
              <a:buNone/>
            </a:pPr>
            <a:r>
              <a:rPr lang="en-US" altLang="en-US" sz="1200" dirty="0" smtClean="0"/>
              <a:t>	</a:t>
            </a:r>
            <a:r>
              <a:rPr lang="en-US" altLang="en-US" sz="1200" dirty="0" err="1" smtClean="0"/>
              <a:t>houred</a:t>
            </a:r>
            <a:r>
              <a:rPr lang="en-US" altLang="en-US" sz="1200" dirty="0" smtClean="0"/>
              <a:t>:</a:t>
            </a:r>
          </a:p>
          <a:p>
            <a:pPr marL="381000" indent="-381000" eaLnBrk="1" hangingPunct="1">
              <a:lnSpc>
                <a:spcPct val="80000"/>
              </a:lnSpc>
              <a:buFont typeface="Wingdings" pitchFamily="2" charset="2"/>
              <a:buNone/>
            </a:pPr>
            <a:r>
              <a:rPr lang="en-US" altLang="en-US" sz="1200" dirty="0" smtClean="0"/>
              <a:t>	  user		hour	query</a:t>
            </a:r>
          </a:p>
          <a:p>
            <a:pPr marL="800100" lvl="1" indent="-342900" eaLnBrk="1" hangingPunct="1">
              <a:lnSpc>
                <a:spcPct val="80000"/>
              </a:lnSpc>
              <a:buFont typeface="Wingdings" pitchFamily="2" charset="2"/>
              <a:buNone/>
            </a:pPr>
            <a:r>
              <a:rPr lang="en-US" altLang="en-US" sz="900" dirty="0" smtClean="0"/>
              <a:t>BED75271605EBD0C	00	yahoo chat</a:t>
            </a:r>
          </a:p>
          <a:p>
            <a:pPr marL="800100" lvl="1" indent="-342900" eaLnBrk="1" hangingPunct="1">
              <a:lnSpc>
                <a:spcPct val="80000"/>
              </a:lnSpc>
              <a:buFont typeface="Wingdings" pitchFamily="2" charset="2"/>
              <a:buNone/>
            </a:pPr>
            <a:r>
              <a:rPr lang="en-US" altLang="en-US" sz="900" dirty="0" smtClean="0"/>
              <a:t>BED75271605EBD0C	00	yahoo chat</a:t>
            </a:r>
          </a:p>
          <a:p>
            <a:pPr marL="381000" indent="-381000" eaLnBrk="1" hangingPunct="1">
              <a:lnSpc>
                <a:spcPct val="80000"/>
              </a:lnSpc>
              <a:buFont typeface="Wingdings" pitchFamily="2" charset="2"/>
              <a:buNone/>
            </a:pPr>
            <a:endParaRPr lang="en-US" altLang="en-US" sz="900" dirty="0" smtClean="0"/>
          </a:p>
          <a:p>
            <a:pPr marL="381000" indent="-381000" eaLnBrk="1" hangingPunct="1">
              <a:lnSpc>
                <a:spcPct val="80000"/>
              </a:lnSpc>
              <a:buFont typeface="Wingdings" pitchFamily="2" charset="2"/>
              <a:buNone/>
            </a:pPr>
            <a:endParaRPr lang="en-US" altLang="en-US" sz="1400" dirty="0" smtClean="0"/>
          </a:p>
          <a:p>
            <a:pPr marL="381000" indent="-381000" eaLnBrk="1" hangingPunct="1">
              <a:lnSpc>
                <a:spcPct val="80000"/>
              </a:lnSpc>
              <a:buFont typeface="Wingdings" pitchFamily="2" charset="2"/>
              <a:buNone/>
            </a:pPr>
            <a:endParaRPr lang="en-US" altLang="en-US" sz="1400" dirty="0" smtClean="0"/>
          </a:p>
          <a:p>
            <a:pPr marL="381000" indent="-381000" eaLnBrk="1" hangingPunct="1">
              <a:lnSpc>
                <a:spcPct val="80000"/>
              </a:lnSpc>
              <a:buFont typeface="Wingdings" pitchFamily="2" charset="2"/>
              <a:buNone/>
            </a:pPr>
            <a:endParaRPr lang="en-US" altLang="en-US" sz="1400" dirty="0" smtClean="0"/>
          </a:p>
        </p:txBody>
      </p:sp>
      <p:sp>
        <p:nvSpPr>
          <p:cNvPr id="24581"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4582" name="Text Box 4"/>
          <p:cNvSpPr txBox="1">
            <a:spLocks noChangeArrowheads="1"/>
          </p:cNvSpPr>
          <p:nvPr/>
        </p:nvSpPr>
        <p:spPr bwMode="auto">
          <a:xfrm>
            <a:off x="276225" y="5934075"/>
            <a:ext cx="84582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a:t>
            </a:r>
            <a:r>
              <a:rPr lang="en-US" altLang="en-US" sz="600">
                <a:latin typeface="Verdana" pitchFamily="34" charset="0"/>
              </a:rPr>
              <a:t>https://cwiki.apache.org/confluence/display/PIG/PigTutorial and https://cwiki.apache.org/confluence/download/attachments/27822259/script1-local-with-added-documentation.pig  </a:t>
            </a:r>
          </a:p>
          <a:p>
            <a:pPr eaLnBrk="1" hangingPunct="1">
              <a:spcBef>
                <a:spcPct val="50000"/>
              </a:spcBef>
              <a:buClrTx/>
              <a:buFontTx/>
              <a:buNone/>
            </a:pPr>
            <a:r>
              <a:rPr lang="en-US" altLang="en-US" sz="600">
                <a:latin typeface="Verdana" pitchFamily="34" charset="0"/>
              </a:rPr>
              <a:t>Licensed to the Apache Software Foundation (ASF) under one or more contributor license agreements.  See the NOTICE file distributed with this work for additional information regarding copyright ownership.  The ASF licenses this file to you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a:p>
            <a:pPr eaLnBrk="1" hangingPunct="1">
              <a:spcBef>
                <a:spcPct val="50000"/>
              </a:spcBef>
              <a:buClrTx/>
              <a:buFontTx/>
              <a:buNone/>
            </a:pPr>
            <a:endParaRPr lang="en-US" altLang="en-US" sz="600">
              <a:latin typeface="Verdana" pitchFamily="34" charset="0"/>
            </a:endParaRPr>
          </a:p>
        </p:txBody>
      </p:sp>
    </p:spTree>
    <p:extLst>
      <p:ext uri="{BB962C8B-B14F-4D97-AF65-F5344CB8AC3E}">
        <p14:creationId xmlns:p14="http://schemas.microsoft.com/office/powerpoint/2010/main" val="551591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4F3294D-DA18-44E0-B9DB-FD3CA2D3DA68}" type="slidenum">
              <a:rPr lang="en-US" altLang="en-US" sz="900" smtClean="0">
                <a:latin typeface="Verdana" pitchFamily="34" charset="0"/>
              </a:rPr>
              <a:pPr eaLnBrk="1" hangingPunct="1">
                <a:spcBef>
                  <a:spcPct val="0"/>
                </a:spcBef>
                <a:buClrTx/>
                <a:buFontTx/>
                <a:buNone/>
              </a:pPr>
              <a:t>53</a:t>
            </a:fld>
            <a:endParaRPr lang="en-US" altLang="en-US" sz="900" dirty="0" smtClean="0">
              <a:latin typeface="Verdana" pitchFamily="34" charset="0"/>
            </a:endParaRPr>
          </a:p>
        </p:txBody>
      </p:sp>
      <p:sp>
        <p:nvSpPr>
          <p:cNvPr id="25604" name="Rectangle 2"/>
          <p:cNvSpPr>
            <a:spLocks noGrp="1" noChangeArrowheads="1"/>
          </p:cNvSpPr>
          <p:nvPr>
            <p:ph type="body" idx="1"/>
          </p:nvPr>
        </p:nvSpPr>
        <p:spPr>
          <a:xfrm>
            <a:off x="136187" y="1143000"/>
            <a:ext cx="8920264" cy="5105400"/>
          </a:xfrm>
        </p:spPr>
        <p:txBody>
          <a:bodyPr/>
          <a:lstStyle/>
          <a:p>
            <a:pPr marL="381000" indent="-381000" eaLnBrk="1" hangingPunct="1">
              <a:lnSpc>
                <a:spcPct val="80000"/>
              </a:lnSpc>
              <a:buFont typeface="Wingdings" pitchFamily="2" charset="2"/>
              <a:buNone/>
            </a:pPr>
            <a:r>
              <a:rPr lang="en-US" altLang="en-US" sz="1200" b="1" dirty="0" smtClean="0"/>
              <a:t>Pig Script 1: Query Phrase Popularity</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Continued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pPr>
            <a:r>
              <a:rPr lang="en-US" altLang="en-US" sz="1200" dirty="0" smtClean="0"/>
              <a:t>Call the </a:t>
            </a:r>
            <a:r>
              <a:rPr lang="en-US" altLang="en-US" sz="1200" dirty="0" err="1" smtClean="0"/>
              <a:t>NGramGenerator</a:t>
            </a:r>
            <a:r>
              <a:rPr lang="en-US" altLang="en-US" sz="1200" dirty="0" smtClean="0"/>
              <a:t> UDF to compose the n-grams of the query.</a:t>
            </a:r>
          </a:p>
          <a:p>
            <a:pPr marL="381000" indent="-381000" eaLnBrk="1" hangingPunct="1">
              <a:lnSpc>
                <a:spcPct val="80000"/>
              </a:lnSpc>
            </a:pPr>
            <a:endParaRPr lang="en-US" altLang="en-US" sz="1200" dirty="0" smtClean="0"/>
          </a:p>
          <a:p>
            <a:pPr marL="381000" indent="-381000" eaLnBrk="1" hangingPunct="1">
              <a:lnSpc>
                <a:spcPct val="80000"/>
              </a:lnSpc>
              <a:buFont typeface="Wingdings" pitchFamily="2" charset="2"/>
              <a:buNone/>
            </a:pPr>
            <a:r>
              <a:rPr lang="en-US" altLang="en-US" sz="1200" dirty="0" smtClean="0">
                <a:solidFill>
                  <a:srgbClr val="0070C0"/>
                </a:solidFill>
              </a:rPr>
              <a:t>	ngramed1 = FOREACH </a:t>
            </a:r>
            <a:r>
              <a:rPr lang="en-US" altLang="en-US" sz="1200" dirty="0" err="1" smtClean="0">
                <a:solidFill>
                  <a:srgbClr val="0070C0"/>
                </a:solidFill>
              </a:rPr>
              <a:t>houred</a:t>
            </a:r>
            <a:r>
              <a:rPr lang="en-US" altLang="en-US" sz="1200" dirty="0" smtClean="0">
                <a:solidFill>
                  <a:srgbClr val="0070C0"/>
                </a:solidFill>
              </a:rPr>
              <a:t> GENERATE user, hour, flatten(</a:t>
            </a:r>
            <a:r>
              <a:rPr lang="en-US" altLang="en-US" sz="1200" dirty="0" err="1" smtClean="0">
                <a:solidFill>
                  <a:srgbClr val="0070C0"/>
                </a:solidFill>
              </a:rPr>
              <a:t>org.apache.pig.tutorial.</a:t>
            </a:r>
            <a:r>
              <a:rPr lang="en-US" altLang="en-US" sz="1200" b="1" dirty="0" err="1" smtClean="0">
                <a:solidFill>
                  <a:srgbClr val="0070C0"/>
                </a:solidFill>
              </a:rPr>
              <a:t>NGramGenerator</a:t>
            </a:r>
            <a:r>
              <a:rPr lang="en-US" altLang="en-US" sz="1200" dirty="0" smtClean="0">
                <a:solidFill>
                  <a:srgbClr val="0070C0"/>
                </a:solidFill>
              </a:rPr>
              <a:t>(query)) as </a:t>
            </a:r>
            <a:r>
              <a:rPr lang="en-US" altLang="en-US" sz="1200" dirty="0" err="1" smtClean="0">
                <a:solidFill>
                  <a:srgbClr val="0070C0"/>
                </a:solidFill>
              </a:rPr>
              <a:t>ngram</a:t>
            </a:r>
            <a:r>
              <a:rPr lang="en-US" altLang="en-US" sz="1200" dirty="0" smtClean="0">
                <a:solidFill>
                  <a:srgbClr val="0070C0"/>
                </a:solidFill>
              </a:rPr>
              <a:t>; </a:t>
            </a:r>
          </a:p>
          <a:p>
            <a:pPr marL="381000" indent="-381000" eaLnBrk="1" hangingPunct="1">
              <a:lnSpc>
                <a:spcPct val="80000"/>
              </a:lnSpc>
              <a:buFont typeface="Wingdings" pitchFamily="2" charset="2"/>
              <a:buNone/>
            </a:pPr>
            <a:r>
              <a:rPr lang="en-US" altLang="en-US" sz="1200" dirty="0" smtClean="0"/>
              <a:t>	</a:t>
            </a:r>
          </a:p>
          <a:p>
            <a:pPr marL="381000" indent="-381000" eaLnBrk="1" hangingPunct="1">
              <a:lnSpc>
                <a:spcPct val="80000"/>
              </a:lnSpc>
              <a:buFont typeface="Wingdings" pitchFamily="2" charset="2"/>
              <a:buNone/>
            </a:pPr>
            <a:r>
              <a:rPr lang="en-US" altLang="en-US" sz="1200" dirty="0" smtClean="0"/>
              <a:t>	ngramed1</a:t>
            </a:r>
            <a:r>
              <a:rPr lang="en-US" altLang="en-US" sz="1400" dirty="0" smtClean="0"/>
              <a:t>:</a:t>
            </a:r>
          </a:p>
          <a:p>
            <a:pPr marL="381000" indent="-381000" eaLnBrk="1" hangingPunct="1">
              <a:lnSpc>
                <a:spcPct val="80000"/>
              </a:lnSpc>
              <a:buFont typeface="Wingdings" pitchFamily="2" charset="2"/>
              <a:buNone/>
            </a:pPr>
            <a:r>
              <a:rPr lang="en-US" altLang="en-US" sz="1050" dirty="0" smtClean="0"/>
              <a:t>	  user		    hour  </a:t>
            </a:r>
            <a:r>
              <a:rPr lang="en-US" altLang="en-US" sz="1050" dirty="0" err="1" smtClean="0"/>
              <a:t>ngram</a:t>
            </a:r>
            <a:endParaRPr lang="en-US" altLang="en-US" sz="1050" dirty="0" smtClean="0"/>
          </a:p>
          <a:p>
            <a:pPr marL="800100" lvl="1" indent="-342900" eaLnBrk="1" hangingPunct="1">
              <a:lnSpc>
                <a:spcPct val="80000"/>
              </a:lnSpc>
              <a:buFont typeface="Wingdings" pitchFamily="2" charset="2"/>
              <a:buNone/>
            </a:pPr>
            <a:r>
              <a:rPr lang="en-US" altLang="en-US" sz="1000" dirty="0" smtClean="0"/>
              <a:t>BED75271605EBD0C        00      chat</a:t>
            </a:r>
          </a:p>
          <a:p>
            <a:pPr marL="800100" lvl="1" indent="-342900" eaLnBrk="1" hangingPunct="1">
              <a:lnSpc>
                <a:spcPct val="80000"/>
              </a:lnSpc>
              <a:buFont typeface="Wingdings" pitchFamily="2" charset="2"/>
              <a:buNone/>
            </a:pPr>
            <a:r>
              <a:rPr lang="en-US" altLang="en-US" sz="1000" dirty="0" smtClean="0"/>
              <a:t>BED75271605EBD0C        00      yahoo</a:t>
            </a:r>
          </a:p>
          <a:p>
            <a:pPr marL="800100" lvl="1" indent="-342900" eaLnBrk="1" hangingPunct="1">
              <a:lnSpc>
                <a:spcPct val="80000"/>
              </a:lnSpc>
              <a:buFont typeface="Wingdings" pitchFamily="2" charset="2"/>
              <a:buNone/>
            </a:pPr>
            <a:r>
              <a:rPr lang="en-US" altLang="en-US" sz="1000" dirty="0" smtClean="0"/>
              <a:t>BED75271605EBD0C        00      yahoo chat</a:t>
            </a:r>
          </a:p>
          <a:p>
            <a:pPr marL="800100" lvl="1" indent="-342900" eaLnBrk="1" hangingPunct="1">
              <a:lnSpc>
                <a:spcPct val="80000"/>
              </a:lnSpc>
              <a:buFont typeface="Wingdings" pitchFamily="2" charset="2"/>
              <a:buNone/>
            </a:pPr>
            <a:r>
              <a:rPr lang="en-US" altLang="en-US" sz="1000" dirty="0" smtClean="0"/>
              <a:t>BED75271605EBD0C        00      chat</a:t>
            </a:r>
          </a:p>
          <a:p>
            <a:pPr marL="800100" lvl="1" indent="-342900" eaLnBrk="1" hangingPunct="1">
              <a:lnSpc>
                <a:spcPct val="80000"/>
              </a:lnSpc>
              <a:buFont typeface="Wingdings" pitchFamily="2" charset="2"/>
              <a:buNone/>
            </a:pPr>
            <a:r>
              <a:rPr lang="en-US" altLang="en-US" sz="1000" dirty="0" smtClean="0"/>
              <a:t>BED75271605EBD0C        00      yahoo</a:t>
            </a:r>
          </a:p>
          <a:p>
            <a:pPr marL="800100" lvl="1" indent="-342900" eaLnBrk="1" hangingPunct="1">
              <a:lnSpc>
                <a:spcPct val="80000"/>
              </a:lnSpc>
              <a:buFont typeface="Wingdings" pitchFamily="2" charset="2"/>
              <a:buNone/>
            </a:pPr>
            <a:r>
              <a:rPr lang="en-US" altLang="en-US" sz="1000" dirty="0" smtClean="0"/>
              <a:t>BED75271605EBD0C        00      yahoo chat </a:t>
            </a:r>
          </a:p>
          <a:p>
            <a:pPr marL="800100" lvl="1" indent="-342900" eaLnBrk="1" hangingPunct="1">
              <a:lnSpc>
                <a:spcPct val="80000"/>
              </a:lnSpc>
              <a:buFont typeface="Wingdings" pitchFamily="2" charset="2"/>
              <a:buNone/>
            </a:pPr>
            <a:endParaRPr lang="en-US" altLang="en-US" sz="900" dirty="0" smtClean="0"/>
          </a:p>
          <a:p>
            <a:pPr marL="400050" lvl="1" indent="0">
              <a:buNone/>
            </a:pPr>
            <a:r>
              <a:rPr lang="en-US" sz="1200" dirty="0" smtClean="0"/>
              <a:t>What does the </a:t>
            </a:r>
            <a:r>
              <a:rPr lang="en-US" sz="1200" dirty="0"/>
              <a:t>FLATTEN operator </a:t>
            </a:r>
            <a:r>
              <a:rPr lang="en-US" sz="1200" dirty="0" smtClean="0"/>
              <a:t>do? It un-nests tuples </a:t>
            </a:r>
            <a:r>
              <a:rPr lang="en-US" sz="1200" dirty="0"/>
              <a:t>and </a:t>
            </a:r>
            <a:r>
              <a:rPr lang="en-US" sz="1200" dirty="0" smtClean="0"/>
              <a:t>bags.</a:t>
            </a:r>
          </a:p>
          <a:p>
            <a:pPr marL="400050" lvl="1" indent="0">
              <a:buNone/>
            </a:pPr>
            <a:endParaRPr lang="en-US" sz="700" dirty="0" smtClean="0"/>
          </a:p>
          <a:p>
            <a:pPr marL="400050" lvl="1" indent="0">
              <a:buNone/>
            </a:pPr>
            <a:r>
              <a:rPr lang="en-US" sz="1200" dirty="0" smtClean="0"/>
              <a:t>Tuples: Given: A </a:t>
            </a:r>
            <a:r>
              <a:rPr lang="en-US" sz="1200" dirty="0"/>
              <a:t>relation that has a tuple of the form (a, (b, c</a:t>
            </a:r>
            <a:r>
              <a:rPr lang="en-US" sz="1200" dirty="0" smtClean="0"/>
              <a:t>))</a:t>
            </a:r>
          </a:p>
          <a:p>
            <a:pPr marL="400050" lvl="1" indent="0">
              <a:buNone/>
            </a:pPr>
            <a:r>
              <a:rPr lang="en-US" sz="1200" dirty="0"/>
              <a:t> </a:t>
            </a:r>
            <a:r>
              <a:rPr lang="en-US" sz="1200" dirty="0" smtClean="0"/>
              <a:t>            GENERATE </a:t>
            </a:r>
            <a:r>
              <a:rPr lang="en-US" sz="1200" dirty="0"/>
              <a:t>$0, flatten($</a:t>
            </a:r>
            <a:r>
              <a:rPr lang="en-US" sz="1200" dirty="0" smtClean="0"/>
              <a:t>1) generates : (a</a:t>
            </a:r>
            <a:r>
              <a:rPr lang="en-US" sz="1200" dirty="0"/>
              <a:t>, b, c</a:t>
            </a:r>
            <a:r>
              <a:rPr lang="en-US" sz="1200" dirty="0" smtClean="0"/>
              <a:t>)</a:t>
            </a:r>
          </a:p>
          <a:p>
            <a:pPr marL="400050" lvl="1" indent="0">
              <a:buNone/>
            </a:pPr>
            <a:endParaRPr lang="en-US" sz="700" dirty="0"/>
          </a:p>
          <a:p>
            <a:pPr marL="400050" lvl="1" indent="0">
              <a:buNone/>
            </a:pPr>
            <a:r>
              <a:rPr lang="en-US" sz="1200" dirty="0" smtClean="0"/>
              <a:t>Bags:    Given: A </a:t>
            </a:r>
            <a:r>
              <a:rPr lang="en-US" sz="1200" dirty="0"/>
              <a:t>relation </a:t>
            </a:r>
            <a:r>
              <a:rPr lang="en-US" sz="1200" dirty="0" smtClean="0"/>
              <a:t>made </a:t>
            </a:r>
            <a:r>
              <a:rPr lang="en-US" sz="1200" dirty="0"/>
              <a:t>up of tuples of the form ({(</a:t>
            </a:r>
            <a:r>
              <a:rPr lang="en-US" sz="1200" dirty="0" err="1"/>
              <a:t>b,c</a:t>
            </a:r>
            <a:r>
              <a:rPr lang="en-US" sz="1200" dirty="0"/>
              <a:t>),(</a:t>
            </a:r>
            <a:r>
              <a:rPr lang="en-US" sz="1200" dirty="0" err="1"/>
              <a:t>d,e</a:t>
            </a:r>
            <a:r>
              <a:rPr lang="en-US" sz="1200" dirty="0"/>
              <a:t>)}) </a:t>
            </a:r>
            <a:endParaRPr lang="en-US" sz="1200" dirty="0" smtClean="0"/>
          </a:p>
          <a:p>
            <a:pPr marL="400050" lvl="1" indent="0">
              <a:buNone/>
            </a:pPr>
            <a:r>
              <a:rPr lang="en-US" sz="1200" dirty="0"/>
              <a:t> </a:t>
            </a:r>
            <a:r>
              <a:rPr lang="en-US" sz="1200" dirty="0" smtClean="0"/>
              <a:t>            GENERATE </a:t>
            </a:r>
            <a:r>
              <a:rPr lang="en-US" sz="1200" dirty="0"/>
              <a:t>flatten($0</a:t>
            </a:r>
            <a:r>
              <a:rPr lang="en-US" sz="1200" dirty="0" smtClean="0"/>
              <a:t>) generates two tuples: </a:t>
            </a:r>
            <a:r>
              <a:rPr lang="en-US" sz="1200" dirty="0"/>
              <a:t>(</a:t>
            </a:r>
            <a:r>
              <a:rPr lang="en-US" sz="1200" dirty="0" err="1"/>
              <a:t>b,c</a:t>
            </a:r>
            <a:r>
              <a:rPr lang="en-US" sz="1200" dirty="0"/>
              <a:t>) and (</a:t>
            </a:r>
            <a:r>
              <a:rPr lang="en-US" sz="1200" dirty="0" err="1" smtClean="0"/>
              <a:t>d,e</a:t>
            </a:r>
            <a:r>
              <a:rPr lang="en-US" sz="1200" dirty="0" smtClean="0"/>
              <a:t>)</a:t>
            </a:r>
          </a:p>
          <a:p>
            <a:pPr marL="400050" lvl="1" indent="0">
              <a:buNone/>
            </a:pPr>
            <a:endParaRPr lang="en-US" sz="600" dirty="0" smtClean="0"/>
          </a:p>
          <a:p>
            <a:pPr marL="400050" lvl="1" indent="0">
              <a:buNone/>
            </a:pPr>
            <a:r>
              <a:rPr lang="en-US" sz="1200" dirty="0"/>
              <a:t> </a:t>
            </a:r>
            <a:r>
              <a:rPr lang="en-US" sz="1200" dirty="0" smtClean="0"/>
              <a:t>            When we </a:t>
            </a:r>
            <a:r>
              <a:rPr lang="en-US" sz="1200" dirty="0"/>
              <a:t>remove a level of nesting in a bag, sometimes we cause a cross product to </a:t>
            </a:r>
            <a:r>
              <a:rPr lang="en-US" sz="1200" dirty="0" smtClean="0"/>
              <a:t>happen, e.g.:</a:t>
            </a:r>
          </a:p>
          <a:p>
            <a:pPr marL="400050" lvl="1" indent="0">
              <a:buNone/>
            </a:pPr>
            <a:r>
              <a:rPr lang="en-US" sz="1200" dirty="0"/>
              <a:t> </a:t>
            </a:r>
            <a:r>
              <a:rPr lang="en-US" sz="1200" dirty="0" smtClean="0"/>
              <a:t>            Given: A relation with tuple </a:t>
            </a:r>
            <a:r>
              <a:rPr lang="en-US" sz="1200" dirty="0"/>
              <a:t>(a, {(</a:t>
            </a:r>
            <a:r>
              <a:rPr lang="en-US" sz="1200" dirty="0" err="1"/>
              <a:t>b,c</a:t>
            </a:r>
            <a:r>
              <a:rPr lang="en-US" sz="1200" dirty="0"/>
              <a:t>), (</a:t>
            </a:r>
            <a:r>
              <a:rPr lang="en-US" sz="1200" dirty="0" err="1" smtClean="0"/>
              <a:t>d,e</a:t>
            </a:r>
            <a:r>
              <a:rPr lang="en-US" sz="1200" dirty="0" smtClean="0"/>
              <a:t>)})</a:t>
            </a:r>
          </a:p>
          <a:p>
            <a:pPr marL="400050" lvl="1" indent="0">
              <a:buNone/>
            </a:pPr>
            <a:r>
              <a:rPr lang="en-US" sz="1200" dirty="0" smtClean="0"/>
              <a:t>             GENERATE </a:t>
            </a:r>
            <a:r>
              <a:rPr lang="en-US" sz="1200" dirty="0"/>
              <a:t>$0, flatten($1) </a:t>
            </a:r>
            <a:r>
              <a:rPr lang="en-US" sz="1200" dirty="0" smtClean="0"/>
              <a:t>generates </a:t>
            </a:r>
            <a:r>
              <a:rPr lang="en-US" sz="1200" dirty="0"/>
              <a:t>new tuples: (a, b, c) and (a, d, e</a:t>
            </a:r>
            <a:r>
              <a:rPr lang="en-US" sz="1200" dirty="0" smtClean="0"/>
              <a:t>)</a:t>
            </a:r>
            <a:endParaRPr lang="en-US" sz="1200" dirty="0"/>
          </a:p>
          <a:p>
            <a:pPr marL="381000" indent="-381000" eaLnBrk="1" hangingPunct="1">
              <a:lnSpc>
                <a:spcPct val="80000"/>
              </a:lnSpc>
              <a:buFont typeface="Wingdings" pitchFamily="2" charset="2"/>
              <a:buNone/>
            </a:pPr>
            <a:endParaRPr lang="en-US" altLang="en-US" sz="800" dirty="0" smtClean="0"/>
          </a:p>
        </p:txBody>
      </p:sp>
      <p:sp>
        <p:nvSpPr>
          <p:cNvPr id="25605"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5606" name="Text Box 4"/>
          <p:cNvSpPr txBox="1">
            <a:spLocks noChangeArrowheads="1"/>
          </p:cNvSpPr>
          <p:nvPr/>
        </p:nvSpPr>
        <p:spPr bwMode="auto">
          <a:xfrm>
            <a:off x="247650" y="6248400"/>
            <a:ext cx="88963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dirty="0">
                <a:latin typeface="Verdana" pitchFamily="34" charset="0"/>
              </a:rPr>
              <a:t>References: https://cwiki.apache.org/confluence/display/PIG/PigTutorial and https://cwiki.apache.org/confluence/download/attachments/27822259/script1-local-with-added-documentation.pig  </a:t>
            </a:r>
          </a:p>
        </p:txBody>
      </p:sp>
    </p:spTree>
    <p:extLst>
      <p:ext uri="{BB962C8B-B14F-4D97-AF65-F5344CB8AC3E}">
        <p14:creationId xmlns:p14="http://schemas.microsoft.com/office/powerpoint/2010/main" val="1485038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34F3294D-DA18-44E0-B9DB-FD3CA2D3DA68}" type="slidenum">
              <a:rPr lang="en-US" altLang="en-US" sz="900" smtClean="0">
                <a:latin typeface="Verdana" pitchFamily="34" charset="0"/>
              </a:rPr>
              <a:pPr eaLnBrk="1" hangingPunct="1">
                <a:spcBef>
                  <a:spcPct val="0"/>
                </a:spcBef>
                <a:buClrTx/>
                <a:buFontTx/>
                <a:buNone/>
              </a:pPr>
              <a:t>54</a:t>
            </a:fld>
            <a:endParaRPr lang="en-US" altLang="en-US" sz="900" smtClean="0">
              <a:latin typeface="Verdana" pitchFamily="34" charset="0"/>
            </a:endParaRPr>
          </a:p>
        </p:txBody>
      </p:sp>
      <p:sp>
        <p:nvSpPr>
          <p:cNvPr id="25604" name="Rectangle 2"/>
          <p:cNvSpPr>
            <a:spLocks noGrp="1" noChangeArrowheads="1"/>
          </p:cNvSpPr>
          <p:nvPr>
            <p:ph type="body" idx="1"/>
          </p:nvPr>
        </p:nvSpPr>
        <p:spPr/>
        <p:txBody>
          <a:bodyPr/>
          <a:lstStyle/>
          <a:p>
            <a:pPr marL="381000" indent="-381000" eaLnBrk="1" hangingPunct="1">
              <a:lnSpc>
                <a:spcPct val="80000"/>
              </a:lnSpc>
              <a:buFont typeface="Wingdings" pitchFamily="2" charset="2"/>
              <a:buNone/>
            </a:pPr>
            <a:r>
              <a:rPr lang="en-US" altLang="en-US" sz="1200" b="1" dirty="0" smtClean="0"/>
              <a:t>Pig Script 1: Query Phrase Popularity</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Continued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endParaRPr lang="en-US" altLang="en-US" sz="800" dirty="0" smtClean="0"/>
          </a:p>
          <a:p>
            <a:pPr marL="800100" lvl="1" indent="-342900" eaLnBrk="1" hangingPunct="1">
              <a:lnSpc>
                <a:spcPct val="80000"/>
              </a:lnSpc>
              <a:buFont typeface="Wingdings" pitchFamily="2" charset="2"/>
              <a:buNone/>
            </a:pPr>
            <a:endParaRPr lang="en-US" altLang="en-US" sz="900" dirty="0" smtClean="0"/>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pPr>
            <a:r>
              <a:rPr lang="en-US" altLang="en-US" sz="1400" dirty="0" smtClean="0"/>
              <a:t>Use the DISTINCT command to get the unique n-grams for all records.</a:t>
            </a:r>
          </a:p>
          <a:p>
            <a:pPr marL="381000" indent="-381000" eaLnBrk="1" hangingPunct="1">
              <a:lnSpc>
                <a:spcPct val="80000"/>
              </a:lnSpc>
            </a:pPr>
            <a:endParaRPr lang="en-US" altLang="en-US" sz="1000" dirty="0" smtClean="0"/>
          </a:p>
          <a:p>
            <a:pPr marL="0" indent="0" eaLnBrk="1" hangingPunct="1">
              <a:lnSpc>
                <a:spcPct val="80000"/>
              </a:lnSpc>
              <a:buNone/>
            </a:pPr>
            <a:r>
              <a:rPr lang="en-US" altLang="en-US" sz="1400" dirty="0"/>
              <a:t> </a:t>
            </a:r>
            <a:r>
              <a:rPr lang="en-US" altLang="en-US" sz="1400" dirty="0" smtClean="0"/>
              <a:t>       Only distinct tuples are retained, and their ordering may change from the input order.</a:t>
            </a:r>
          </a:p>
          <a:p>
            <a:pPr marL="0" indent="0" eaLnBrk="1" hangingPunct="1">
              <a:lnSpc>
                <a:spcPct val="80000"/>
              </a:lnSpc>
              <a:buNone/>
            </a:pPr>
            <a:endParaRPr lang="en-US" altLang="en-US" sz="1400" dirty="0"/>
          </a:p>
          <a:p>
            <a:pPr marL="0" indent="0" eaLnBrk="1" hangingPunct="1">
              <a:lnSpc>
                <a:spcPct val="80000"/>
              </a:lnSpc>
              <a:buNone/>
            </a:pPr>
            <a:endParaRPr lang="en-US" altLang="en-US" sz="1400" dirty="0" smtClean="0"/>
          </a:p>
          <a:p>
            <a:pPr marL="381000" indent="-381000" eaLnBrk="1" hangingPunct="1">
              <a:lnSpc>
                <a:spcPct val="80000"/>
              </a:lnSpc>
              <a:buFont typeface="Wingdings" pitchFamily="2" charset="2"/>
              <a:buNone/>
            </a:pPr>
            <a:r>
              <a:rPr lang="en-US" altLang="en-US" sz="1400" dirty="0" smtClean="0">
                <a:solidFill>
                  <a:srgbClr val="0070C0"/>
                </a:solidFill>
              </a:rPr>
              <a:t>	ngramed2 = DISTINCT ngramed1; </a:t>
            </a:r>
          </a:p>
          <a:p>
            <a:pPr marL="381000" indent="-381000" eaLnBrk="1" hangingPunct="1">
              <a:lnSpc>
                <a:spcPct val="80000"/>
              </a:lnSpc>
              <a:buFont typeface="Wingdings" pitchFamily="2" charset="2"/>
              <a:buNone/>
            </a:pPr>
            <a:endParaRPr lang="en-US" altLang="en-US" sz="1400" dirty="0" smtClean="0"/>
          </a:p>
          <a:p>
            <a:pPr marL="381000" indent="-381000" eaLnBrk="1" hangingPunct="1">
              <a:lnSpc>
                <a:spcPct val="80000"/>
              </a:lnSpc>
              <a:buFont typeface="Wingdings" pitchFamily="2" charset="2"/>
              <a:buNone/>
            </a:pPr>
            <a:r>
              <a:rPr lang="en-US" altLang="en-US" sz="1400" dirty="0" smtClean="0"/>
              <a:t>	ngramed2:</a:t>
            </a:r>
          </a:p>
          <a:p>
            <a:pPr marL="381000" indent="-381000" eaLnBrk="1" hangingPunct="1">
              <a:lnSpc>
                <a:spcPct val="80000"/>
              </a:lnSpc>
              <a:buFont typeface="Wingdings" pitchFamily="2" charset="2"/>
              <a:buNone/>
            </a:pPr>
            <a:r>
              <a:rPr lang="en-US" altLang="en-US" sz="1000" dirty="0" smtClean="0"/>
              <a:t>	  </a:t>
            </a:r>
            <a:r>
              <a:rPr lang="en-US" altLang="en-US" sz="1600" dirty="0" smtClean="0"/>
              <a:t>user		</a:t>
            </a:r>
            <a:r>
              <a:rPr lang="en-US" altLang="en-US" sz="1600" dirty="0"/>
              <a:t> </a:t>
            </a:r>
            <a:r>
              <a:rPr lang="en-US" altLang="en-US" sz="1600" dirty="0" smtClean="0"/>
              <a:t>            hour </a:t>
            </a:r>
            <a:r>
              <a:rPr lang="en-US" altLang="en-US" sz="1600" dirty="0"/>
              <a:t> </a:t>
            </a:r>
            <a:r>
              <a:rPr lang="en-US" altLang="en-US" sz="1600" dirty="0" err="1" smtClean="0"/>
              <a:t>ngram</a:t>
            </a:r>
            <a:endParaRPr lang="en-US" altLang="en-US" sz="1600" dirty="0" smtClean="0"/>
          </a:p>
          <a:p>
            <a:pPr marL="800100" lvl="1" indent="-342900" eaLnBrk="1" hangingPunct="1">
              <a:lnSpc>
                <a:spcPct val="80000"/>
              </a:lnSpc>
              <a:buFont typeface="Wingdings" pitchFamily="2" charset="2"/>
              <a:buNone/>
            </a:pPr>
            <a:r>
              <a:rPr lang="en-US" altLang="en-US" sz="1400" dirty="0" smtClean="0"/>
              <a:t>BED75271605EBD0C        00      chat</a:t>
            </a:r>
          </a:p>
          <a:p>
            <a:pPr marL="800100" lvl="1" indent="-342900" eaLnBrk="1" hangingPunct="1">
              <a:lnSpc>
                <a:spcPct val="80000"/>
              </a:lnSpc>
              <a:buFont typeface="Wingdings" pitchFamily="2" charset="2"/>
              <a:buNone/>
            </a:pPr>
            <a:r>
              <a:rPr lang="en-US" altLang="en-US" sz="1400" dirty="0" smtClean="0"/>
              <a:t>BED75271605EBD0C        00      yahoo</a:t>
            </a:r>
          </a:p>
          <a:p>
            <a:pPr marL="800100" lvl="1" indent="-342900" eaLnBrk="1" hangingPunct="1">
              <a:lnSpc>
                <a:spcPct val="80000"/>
              </a:lnSpc>
              <a:buFont typeface="Wingdings" pitchFamily="2" charset="2"/>
              <a:buNone/>
            </a:pPr>
            <a:r>
              <a:rPr lang="en-US" altLang="en-US" sz="1400" dirty="0" smtClean="0"/>
              <a:t>BED75271605EBD0C        00      yahoo chat</a:t>
            </a:r>
          </a:p>
          <a:p>
            <a:pPr marL="381000" indent="-381000" eaLnBrk="1" hangingPunct="1">
              <a:lnSpc>
                <a:spcPct val="80000"/>
              </a:lnSpc>
              <a:buFont typeface="Wingdings" pitchFamily="2" charset="2"/>
              <a:buNone/>
            </a:pPr>
            <a:endParaRPr lang="en-US" altLang="en-US" sz="900" dirty="0" smtClean="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800" dirty="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800" dirty="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800" dirty="0" smtClean="0"/>
          </a:p>
        </p:txBody>
      </p:sp>
      <p:sp>
        <p:nvSpPr>
          <p:cNvPr id="25605"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5606" name="Text Box 4"/>
          <p:cNvSpPr txBox="1">
            <a:spLocks noChangeArrowheads="1"/>
          </p:cNvSpPr>
          <p:nvPr/>
        </p:nvSpPr>
        <p:spPr bwMode="auto">
          <a:xfrm>
            <a:off x="247650" y="6248400"/>
            <a:ext cx="88963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https://cwiki.apache.org/confluence/display/PIG/PigTutorial and https://cwiki.apache.org/confluence/download/attachments/27822259/script1-local-with-added-documentation.pig  </a:t>
            </a:r>
          </a:p>
        </p:txBody>
      </p:sp>
    </p:spTree>
    <p:extLst>
      <p:ext uri="{BB962C8B-B14F-4D97-AF65-F5344CB8AC3E}">
        <p14:creationId xmlns:p14="http://schemas.microsoft.com/office/powerpoint/2010/main" val="27348114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B016A46-7E41-4FC0-87CE-C41EFB1E92BC}" type="slidenum">
              <a:rPr lang="en-US" altLang="en-US" sz="900" smtClean="0">
                <a:latin typeface="Verdana" pitchFamily="34" charset="0"/>
              </a:rPr>
              <a:pPr eaLnBrk="1" hangingPunct="1">
                <a:spcBef>
                  <a:spcPct val="0"/>
                </a:spcBef>
                <a:buClrTx/>
                <a:buFontTx/>
                <a:buNone/>
              </a:pPr>
              <a:t>55</a:t>
            </a:fld>
            <a:endParaRPr lang="en-US" altLang="en-US" sz="900" smtClean="0">
              <a:latin typeface="Verdana" pitchFamily="34" charset="0"/>
            </a:endParaRPr>
          </a:p>
        </p:txBody>
      </p:sp>
      <p:sp>
        <p:nvSpPr>
          <p:cNvPr id="26628" name="Rectangle 2"/>
          <p:cNvSpPr>
            <a:spLocks noGrp="1" noChangeArrowheads="1"/>
          </p:cNvSpPr>
          <p:nvPr>
            <p:ph type="body" idx="1"/>
          </p:nvPr>
        </p:nvSpPr>
        <p:spPr>
          <a:xfrm>
            <a:off x="457200" y="1143000"/>
            <a:ext cx="8562975" cy="4987925"/>
          </a:xfrm>
        </p:spPr>
        <p:txBody>
          <a:bodyPr/>
          <a:lstStyle/>
          <a:p>
            <a:pPr marL="381000" indent="-381000" eaLnBrk="1" hangingPunct="1">
              <a:lnSpc>
                <a:spcPct val="80000"/>
              </a:lnSpc>
              <a:buFont typeface="Wingdings" pitchFamily="2" charset="2"/>
              <a:buNone/>
            </a:pPr>
            <a:r>
              <a:rPr lang="en-US" altLang="en-US" sz="1200" b="1" dirty="0" smtClean="0"/>
              <a:t>Pig Script 1: Query Phrase Popularity</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Continued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pPr>
            <a:r>
              <a:rPr lang="en-US" altLang="en-US" sz="1000" dirty="0" smtClean="0"/>
              <a:t>Use the GROUP command to group records by n-gram and hour.</a:t>
            </a:r>
          </a:p>
          <a:p>
            <a:pPr marL="381000" indent="-381000" eaLnBrk="1" hangingPunct="1">
              <a:lnSpc>
                <a:spcPct val="80000"/>
              </a:lnSpc>
              <a:buFont typeface="Wingdings" pitchFamily="2" charset="2"/>
              <a:buNone/>
            </a:pPr>
            <a:r>
              <a:rPr lang="en-US" altLang="en-US" sz="1000" dirty="0" smtClean="0">
                <a:solidFill>
                  <a:srgbClr val="0070C0"/>
                </a:solidFill>
              </a:rPr>
              <a:t>	hour_frequency1 = GROUP ngramed2 BY (</a:t>
            </a:r>
            <a:r>
              <a:rPr lang="en-US" altLang="en-US" sz="1000" dirty="0" err="1" smtClean="0">
                <a:solidFill>
                  <a:srgbClr val="0070C0"/>
                </a:solidFill>
              </a:rPr>
              <a:t>ngram</a:t>
            </a:r>
            <a:r>
              <a:rPr lang="en-US" altLang="en-US" sz="1000" dirty="0" smtClean="0">
                <a:solidFill>
                  <a:srgbClr val="0070C0"/>
                </a:solidFill>
              </a:rPr>
              <a:t>, hour);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hour_frequency1:</a:t>
            </a:r>
          </a:p>
          <a:p>
            <a:pPr marL="381000" indent="-381000" eaLnBrk="1" hangingPunct="1">
              <a:lnSpc>
                <a:spcPct val="80000"/>
              </a:lnSpc>
              <a:buFont typeface="Wingdings" pitchFamily="2" charset="2"/>
              <a:buNone/>
            </a:pPr>
            <a:r>
              <a:rPr lang="en-US" altLang="en-US" sz="700" dirty="0" smtClean="0"/>
              <a:t>	group::</a:t>
            </a:r>
            <a:r>
              <a:rPr lang="en-US" altLang="en-US" sz="700" dirty="0" err="1" smtClean="0"/>
              <a:t>ngram</a:t>
            </a:r>
            <a:r>
              <a:rPr lang="en-US" altLang="en-US" sz="700" dirty="0" smtClean="0"/>
              <a:t> and group::hour</a:t>
            </a:r>
          </a:p>
          <a:p>
            <a:pPr marL="800100" lvl="1" indent="-342900" eaLnBrk="1" hangingPunct="1">
              <a:lnSpc>
                <a:spcPct val="80000"/>
              </a:lnSpc>
              <a:buFont typeface="Wingdings" pitchFamily="2" charset="2"/>
              <a:buNone/>
            </a:pPr>
            <a:r>
              <a:rPr lang="en-US" altLang="en-US" sz="800" dirty="0" smtClean="0"/>
              <a:t>(chat,00)		   {(BED75271605EBD0C,00,chat)}</a:t>
            </a:r>
          </a:p>
          <a:p>
            <a:pPr marL="800100" lvl="1" indent="-342900" eaLnBrk="1" hangingPunct="1">
              <a:lnSpc>
                <a:spcPct val="80000"/>
              </a:lnSpc>
              <a:buFont typeface="Wingdings" pitchFamily="2" charset="2"/>
              <a:buNone/>
            </a:pPr>
            <a:r>
              <a:rPr lang="en-US" altLang="en-US" sz="800" dirty="0" smtClean="0"/>
              <a:t>(yahoo chat,00)	   {(BED75271605EBD0C,00,yahoo chat)}</a:t>
            </a:r>
          </a:p>
          <a:p>
            <a:pPr marL="800100" lvl="1" indent="-342900" eaLnBrk="1" hangingPunct="1">
              <a:lnSpc>
                <a:spcPct val="80000"/>
              </a:lnSpc>
              <a:buFont typeface="Wingdings" pitchFamily="2" charset="2"/>
              <a:buNone/>
            </a:pPr>
            <a:r>
              <a:rPr lang="en-US" altLang="en-US" sz="800" dirty="0" smtClean="0"/>
              <a:t>(yahoo,00)	   {(BED75271605EBD0C,00,yahoo)}</a:t>
            </a:r>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pPr>
            <a:r>
              <a:rPr lang="en-US" altLang="en-US" sz="1000" dirty="0" smtClean="0"/>
              <a:t>Use the COUNT function to get the count (occurrences) of each n-gram.</a:t>
            </a:r>
          </a:p>
          <a:p>
            <a:pPr marL="381000" indent="-381000" eaLnBrk="1" hangingPunct="1">
              <a:lnSpc>
                <a:spcPct val="80000"/>
              </a:lnSpc>
              <a:buFont typeface="Wingdings" pitchFamily="2" charset="2"/>
              <a:buNone/>
            </a:pPr>
            <a:r>
              <a:rPr lang="en-US" altLang="en-US" sz="1000" dirty="0" smtClean="0">
                <a:solidFill>
                  <a:srgbClr val="0070C0"/>
                </a:solidFill>
              </a:rPr>
              <a:t>	hour_frequency2 = FOREACH hour_frequency1 GENERATE flatten($0), COUNT($1) as count;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hour_frequency2:</a:t>
            </a:r>
          </a:p>
          <a:p>
            <a:pPr marL="381000" indent="-381000" eaLnBrk="1" hangingPunct="1">
              <a:lnSpc>
                <a:spcPct val="80000"/>
              </a:lnSpc>
              <a:buFont typeface="Wingdings" pitchFamily="2" charset="2"/>
              <a:buNone/>
            </a:pPr>
            <a:r>
              <a:rPr lang="en-US" altLang="en-US" sz="800" dirty="0" smtClean="0"/>
              <a:t>				count</a:t>
            </a:r>
          </a:p>
          <a:p>
            <a:pPr marL="800100" lvl="1" indent="-342900" eaLnBrk="1" hangingPunct="1">
              <a:lnSpc>
                <a:spcPct val="80000"/>
              </a:lnSpc>
              <a:buFont typeface="Wingdings" pitchFamily="2" charset="2"/>
              <a:buNone/>
            </a:pPr>
            <a:r>
              <a:rPr lang="en-US" altLang="en-US" sz="800" dirty="0" smtClean="0"/>
              <a:t>yahoo			00	1</a:t>
            </a:r>
          </a:p>
          <a:p>
            <a:pPr marL="800100" lvl="1" indent="-342900" eaLnBrk="1" hangingPunct="1">
              <a:lnSpc>
                <a:spcPct val="80000"/>
              </a:lnSpc>
              <a:buFont typeface="Wingdings" pitchFamily="2" charset="2"/>
              <a:buNone/>
            </a:pPr>
            <a:r>
              <a:rPr lang="en-US" altLang="en-US" sz="800" dirty="0" smtClean="0"/>
              <a:t>chat			00	1</a:t>
            </a:r>
          </a:p>
          <a:p>
            <a:pPr marL="800100" lvl="1" indent="-342900" eaLnBrk="1" hangingPunct="1">
              <a:lnSpc>
                <a:spcPct val="80000"/>
              </a:lnSpc>
              <a:buFont typeface="Wingdings" pitchFamily="2" charset="2"/>
              <a:buNone/>
            </a:pPr>
            <a:r>
              <a:rPr lang="en-US" altLang="en-US" sz="800" dirty="0" smtClean="0"/>
              <a:t>yahoo chat	00	1</a:t>
            </a:r>
          </a:p>
          <a:p>
            <a:pPr marL="800100" lvl="1" indent="-3429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pPr>
            <a:r>
              <a:rPr lang="en-US" altLang="en-US" sz="1000" dirty="0" smtClean="0"/>
              <a:t>Use the GROUP command to group records by n-gram only. Each group now corresponds to a distinct n-gram and has the count for each hour.</a:t>
            </a:r>
          </a:p>
          <a:p>
            <a:pPr marL="381000" indent="-381000" eaLnBrk="1" hangingPunct="1">
              <a:lnSpc>
                <a:spcPct val="80000"/>
              </a:lnSpc>
              <a:buFont typeface="Wingdings" pitchFamily="2" charset="2"/>
              <a:buNone/>
            </a:pPr>
            <a:r>
              <a:rPr lang="en-US" altLang="en-US" sz="1000" dirty="0" smtClean="0">
                <a:solidFill>
                  <a:srgbClr val="0070C0"/>
                </a:solidFill>
              </a:rPr>
              <a:t>	uniq_frequency1 = GROUP hour_frequency2 BY group::</a:t>
            </a:r>
            <a:r>
              <a:rPr lang="en-US" altLang="en-US" sz="1000" dirty="0" err="1" smtClean="0">
                <a:solidFill>
                  <a:srgbClr val="0070C0"/>
                </a:solidFill>
              </a:rPr>
              <a:t>ngram</a:t>
            </a:r>
            <a:r>
              <a:rPr lang="en-US" altLang="en-US" sz="1000" dirty="0" smtClean="0">
                <a:solidFill>
                  <a:srgbClr val="0070C0"/>
                </a:solidFill>
              </a:rPr>
              <a:t>;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uniq_frequency1:</a:t>
            </a:r>
            <a:r>
              <a:rPr lang="en-US" altLang="en-US" sz="800" dirty="0" smtClean="0"/>
              <a:t> </a:t>
            </a:r>
          </a:p>
          <a:p>
            <a:pPr marL="800100" lvl="1" indent="-342900" eaLnBrk="1" hangingPunct="1">
              <a:lnSpc>
                <a:spcPct val="80000"/>
              </a:lnSpc>
              <a:buFont typeface="Wingdings" pitchFamily="2" charset="2"/>
              <a:buNone/>
            </a:pPr>
            <a:r>
              <a:rPr lang="en-US" altLang="en-US" sz="800" dirty="0" smtClean="0"/>
              <a:t>yahoo           {(yahoo,04,1),(yahoo,00,1),(yahoo,01,1),(yahoo,02,1),(yahoo,03,1),(yahoo,09,1),(yahoo,10,1),(yahoo,19,1),(yahoo,20,1)}</a:t>
            </a:r>
          </a:p>
          <a:p>
            <a:pPr marL="800100" lvl="1" indent="-342900" eaLnBrk="1" hangingPunct="1">
              <a:lnSpc>
                <a:spcPct val="80000"/>
              </a:lnSpc>
              <a:buFont typeface="Wingdings" pitchFamily="2" charset="2"/>
              <a:buNone/>
            </a:pPr>
            <a:r>
              <a:rPr lang="en-US" altLang="en-US" sz="800" dirty="0" smtClean="0"/>
              <a:t>chat              {(chat,00,1),(chat,01,1),(chat,02,1),(chat,03,1),(chat,04,2),(chat,05,1),(chat,06,1),(chat,07,1),(chat,08,1),(chat,09,1),(chat,13,1),(chat,17,3),(chat,19,2),(chat,20,1)}</a:t>
            </a:r>
          </a:p>
          <a:p>
            <a:pPr marL="800100" lvl="1" indent="-342900" eaLnBrk="1" hangingPunct="1">
              <a:lnSpc>
                <a:spcPct val="80000"/>
              </a:lnSpc>
              <a:buFont typeface="Wingdings" pitchFamily="2" charset="2"/>
              <a:buNone/>
            </a:pPr>
            <a:r>
              <a:rPr lang="en-US" altLang="en-US" sz="800" dirty="0" smtClean="0"/>
              <a:t>yahoo chat    {(yahoo chat,00,1),(yahoo chat,01,1),(yahoo chat,02,1),(yahoo chat,03,1),(yahoo chat,04,1),(yahoo chat,09,1),(yahoo chat,19,1),(yahoo chat,20,1)}</a:t>
            </a:r>
          </a:p>
          <a:p>
            <a:pPr marL="800100" lvl="1" indent="-342900" eaLnBrk="1" hangingPunct="1">
              <a:lnSpc>
                <a:spcPct val="80000"/>
              </a:lnSpc>
              <a:buFont typeface="Wingdings" pitchFamily="2" charset="2"/>
              <a:buNone/>
            </a:pPr>
            <a:endParaRPr lang="en-US" altLang="en-US" sz="800" dirty="0" smtClean="0"/>
          </a:p>
          <a:p>
            <a:pPr marL="800100" lvl="1" indent="-342900" eaLnBrk="1" hangingPunct="1">
              <a:lnSpc>
                <a:spcPct val="80000"/>
              </a:lnSpc>
              <a:buFont typeface="Wingdings" pitchFamily="2" charset="2"/>
              <a:buNone/>
            </a:pPr>
            <a:endParaRPr lang="en-US" altLang="en-US" sz="800" dirty="0" smtClean="0"/>
          </a:p>
        </p:txBody>
      </p:sp>
      <p:sp>
        <p:nvSpPr>
          <p:cNvPr id="26629"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6630" name="Text Box 5"/>
          <p:cNvSpPr txBox="1">
            <a:spLocks noChangeArrowheads="1"/>
          </p:cNvSpPr>
          <p:nvPr/>
        </p:nvSpPr>
        <p:spPr bwMode="auto">
          <a:xfrm>
            <a:off x="247650" y="6248400"/>
            <a:ext cx="88963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https://cwiki.apache.org/confluence/display/PIG/PigTutorial and https://cwiki.apache.org/confluence/download/attachments/27822259/script1-local-with-added-documentation.pig  </a:t>
            </a:r>
          </a:p>
        </p:txBody>
      </p:sp>
    </p:spTree>
    <p:extLst>
      <p:ext uri="{BB962C8B-B14F-4D97-AF65-F5344CB8AC3E}">
        <p14:creationId xmlns:p14="http://schemas.microsoft.com/office/powerpoint/2010/main" val="2977222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4BDA9D0-A537-44FE-80EC-14B4AAECF7C3}" type="slidenum">
              <a:rPr lang="en-US" altLang="en-US" sz="900" smtClean="0">
                <a:latin typeface="Verdana" pitchFamily="34" charset="0"/>
              </a:rPr>
              <a:pPr eaLnBrk="1" hangingPunct="1">
                <a:spcBef>
                  <a:spcPct val="0"/>
                </a:spcBef>
                <a:buClrTx/>
                <a:buFontTx/>
                <a:buNone/>
              </a:pPr>
              <a:t>56</a:t>
            </a:fld>
            <a:endParaRPr lang="en-US" altLang="en-US" sz="900" smtClean="0">
              <a:latin typeface="Verdana" pitchFamily="34" charset="0"/>
            </a:endParaRPr>
          </a:p>
        </p:txBody>
      </p:sp>
      <p:sp>
        <p:nvSpPr>
          <p:cNvPr id="27652" name="Rectangle 2"/>
          <p:cNvSpPr>
            <a:spLocks noGrp="1" noChangeArrowheads="1"/>
          </p:cNvSpPr>
          <p:nvPr>
            <p:ph type="body" idx="1"/>
          </p:nvPr>
        </p:nvSpPr>
        <p:spPr>
          <a:xfrm>
            <a:off x="457200" y="1143000"/>
            <a:ext cx="8562975" cy="4987925"/>
          </a:xfrm>
        </p:spPr>
        <p:txBody>
          <a:bodyPr/>
          <a:lstStyle/>
          <a:p>
            <a:pPr marL="381000" indent="-381000" eaLnBrk="1" hangingPunct="1">
              <a:lnSpc>
                <a:spcPct val="80000"/>
              </a:lnSpc>
              <a:buFont typeface="Wingdings" pitchFamily="2" charset="2"/>
              <a:buNone/>
            </a:pPr>
            <a:r>
              <a:rPr lang="en-US" altLang="en-US" sz="1200" b="1" dirty="0" smtClean="0"/>
              <a:t>Pig Script 1: Query Phrase Popularity</a:t>
            </a:r>
          </a:p>
          <a:p>
            <a:pPr marL="381000" indent="-381000" eaLnBrk="1" hangingPunct="1">
              <a:lnSpc>
                <a:spcPct val="80000"/>
              </a:lnSpc>
              <a:buFont typeface="Wingdings" pitchFamily="2" charset="2"/>
              <a:buNone/>
            </a:pPr>
            <a:endParaRPr lang="en-US" altLang="en-US" sz="400" dirty="0" smtClean="0"/>
          </a:p>
          <a:p>
            <a:pPr marL="381000" indent="-381000" eaLnBrk="1" hangingPunct="1">
              <a:lnSpc>
                <a:spcPct val="80000"/>
              </a:lnSpc>
              <a:buFont typeface="Wingdings" pitchFamily="2" charset="2"/>
              <a:buNone/>
            </a:pPr>
            <a:r>
              <a:rPr lang="en-US" altLang="en-US" sz="1000" dirty="0" smtClean="0"/>
              <a:t>… Continued …</a:t>
            </a:r>
          </a:p>
          <a:p>
            <a:pPr marL="381000" indent="-381000" eaLnBrk="1" hangingPunct="1">
              <a:lnSpc>
                <a:spcPct val="80000"/>
              </a:lnSpc>
            </a:pPr>
            <a:r>
              <a:rPr lang="en-US" altLang="en-US" sz="1000" dirty="0" smtClean="0"/>
              <a:t>For each group, identify the hour in which this n-gram is used with a particularly high frequency. Call the </a:t>
            </a:r>
            <a:r>
              <a:rPr lang="en-US" altLang="en-US" sz="1000" dirty="0" err="1" smtClean="0"/>
              <a:t>ScoreGenerator</a:t>
            </a:r>
            <a:r>
              <a:rPr lang="en-US" altLang="en-US" sz="1000" dirty="0" smtClean="0"/>
              <a:t> UDF to calculate a "popularity" score for the n-gram.</a:t>
            </a:r>
          </a:p>
          <a:p>
            <a:pPr marL="800100" lvl="1" indent="-342900" eaLnBrk="1" hangingPunct="1">
              <a:lnSpc>
                <a:spcPct val="80000"/>
              </a:lnSpc>
              <a:buFont typeface="Wingdings" pitchFamily="2" charset="2"/>
              <a:buNone/>
            </a:pPr>
            <a:r>
              <a:rPr lang="en-US" altLang="en-US" sz="1000" dirty="0" smtClean="0">
                <a:solidFill>
                  <a:srgbClr val="0070C0"/>
                </a:solidFill>
              </a:rPr>
              <a:t>uniq_frequency2 = FOREACH uniq_frequency1 GENERATE flatten($0), flatten(</a:t>
            </a:r>
            <a:r>
              <a:rPr lang="en-US" altLang="en-US" sz="1000" dirty="0" err="1" smtClean="0">
                <a:solidFill>
                  <a:srgbClr val="0070C0"/>
                </a:solidFill>
              </a:rPr>
              <a:t>org.apache.pig.tutorial.</a:t>
            </a:r>
            <a:r>
              <a:rPr lang="en-US" altLang="en-US" sz="1000" b="1" dirty="0" err="1" smtClean="0">
                <a:solidFill>
                  <a:srgbClr val="0070C0"/>
                </a:solidFill>
              </a:rPr>
              <a:t>ScoreGenerator</a:t>
            </a:r>
            <a:r>
              <a:rPr lang="en-US" altLang="en-US" sz="1000" dirty="0" smtClean="0">
                <a:solidFill>
                  <a:srgbClr val="0070C0"/>
                </a:solidFill>
              </a:rPr>
              <a:t>($1)); </a:t>
            </a:r>
          </a:p>
          <a:p>
            <a:pPr marL="381000" indent="-381000" eaLnBrk="1" hangingPunct="1">
              <a:lnSpc>
                <a:spcPct val="80000"/>
              </a:lnSpc>
              <a:buFont typeface="Wingdings" pitchFamily="2" charset="2"/>
              <a:buNone/>
            </a:pPr>
            <a:endParaRPr lang="en-US" altLang="en-US" sz="300" dirty="0" smtClean="0"/>
          </a:p>
          <a:p>
            <a:pPr marL="381000" indent="-381000" eaLnBrk="1" hangingPunct="1">
              <a:lnSpc>
                <a:spcPct val="80000"/>
              </a:lnSpc>
              <a:buFont typeface="Wingdings" pitchFamily="2" charset="2"/>
              <a:buNone/>
            </a:pPr>
            <a:r>
              <a:rPr lang="en-US" altLang="en-US" sz="1000" dirty="0" smtClean="0"/>
              <a:t>	uniq_frequency2:</a:t>
            </a:r>
          </a:p>
          <a:p>
            <a:pPr marL="381000" indent="-381000" eaLnBrk="1" hangingPunct="1">
              <a:lnSpc>
                <a:spcPct val="80000"/>
              </a:lnSpc>
              <a:buFont typeface="Wingdings" pitchFamily="2" charset="2"/>
              <a:buNone/>
            </a:pPr>
            <a:r>
              <a:rPr lang="en-US" altLang="en-US" sz="1000" dirty="0" smtClean="0"/>
              <a:t>	 </a:t>
            </a:r>
            <a:r>
              <a:rPr lang="en-US" altLang="en-US" sz="1000" dirty="0" err="1" smtClean="0"/>
              <a:t>ngram</a:t>
            </a:r>
            <a:r>
              <a:rPr lang="en-US" altLang="en-US" sz="1000" dirty="0" smtClean="0"/>
              <a:t>	hour	score          		count	mean</a:t>
            </a:r>
          </a:p>
          <a:p>
            <a:pPr marL="800100" lvl="1" indent="-342900" eaLnBrk="1" hangingPunct="1">
              <a:lnSpc>
                <a:spcPct val="80000"/>
              </a:lnSpc>
              <a:buFont typeface="Wingdings" pitchFamily="2" charset="2"/>
              <a:buNone/>
            </a:pPr>
            <a:r>
              <a:rPr lang="en-US" altLang="en-US" sz="800" dirty="0" smtClean="0"/>
              <a:t>chat		19	1.2126781251816656	2	1.2857142857142854 	// mean = 18 mentions / 14 hours</a:t>
            </a:r>
          </a:p>
          <a:p>
            <a:pPr marL="800100" lvl="1" indent="-342900" eaLnBrk="1" hangingPunct="1">
              <a:lnSpc>
                <a:spcPct val="80000"/>
              </a:lnSpc>
              <a:buFont typeface="Wingdings" pitchFamily="2" charset="2"/>
              <a:buNone/>
            </a:pPr>
            <a:r>
              <a:rPr lang="en-US" altLang="en-US" sz="800" dirty="0" smtClean="0"/>
              <a:t>chat		04	1.2126781251816656	2	1.2857142857142854	// mean = 18 mentions / 14 hours</a:t>
            </a:r>
          </a:p>
          <a:p>
            <a:pPr marL="800100" lvl="1" indent="-342900" eaLnBrk="1" hangingPunct="1">
              <a:lnSpc>
                <a:spcPct val="80000"/>
              </a:lnSpc>
              <a:buFont typeface="Wingdings" pitchFamily="2" charset="2"/>
              <a:buNone/>
            </a:pPr>
            <a:r>
              <a:rPr lang="en-US" altLang="en-US" sz="800" dirty="0" smtClean="0"/>
              <a:t>chat		17	2.9104275004359965	3	1.2857142857142854	// mean = 18 mentions / 14 hours</a:t>
            </a:r>
          </a:p>
          <a:p>
            <a:pPr marL="800100" lvl="1" indent="-342900" eaLnBrk="1" hangingPunct="1">
              <a:lnSpc>
                <a:spcPct val="80000"/>
              </a:lnSpc>
              <a:buFont typeface="Wingdings" pitchFamily="2" charset="2"/>
              <a:buNone/>
            </a:pPr>
            <a:r>
              <a:rPr lang="en-US" altLang="en-US" sz="800" dirty="0" smtClean="0"/>
              <a:t>new     		07	2.4494897427831788      	2       	1.1428571428571426</a:t>
            </a:r>
          </a:p>
          <a:p>
            <a:pPr marL="800100" lvl="1" indent="-342900" eaLnBrk="1" hangingPunct="1">
              <a:lnSpc>
                <a:spcPct val="80000"/>
              </a:lnSpc>
              <a:buFont typeface="Wingdings" pitchFamily="2" charset="2"/>
              <a:buNone/>
            </a:pPr>
            <a:r>
              <a:rPr lang="en-US" altLang="en-US" sz="800" dirty="0" smtClean="0"/>
              <a:t>the     		08	1.5895540678349904      	4       	1.9375</a:t>
            </a:r>
          </a:p>
          <a:p>
            <a:pPr marL="800100" lvl="1" indent="-342900" eaLnBrk="1" hangingPunct="1">
              <a:lnSpc>
                <a:spcPct val="80000"/>
              </a:lnSpc>
              <a:buFont typeface="Wingdings" pitchFamily="2" charset="2"/>
              <a:buNone/>
            </a:pPr>
            <a:r>
              <a:rPr lang="en-US" altLang="en-US" sz="800" dirty="0" smtClean="0"/>
              <a:t>the  		09	0.0481683050859088      	2       	1.9375</a:t>
            </a:r>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pPr>
            <a:r>
              <a:rPr lang="en-US" altLang="en-US" sz="1000" dirty="0" smtClean="0"/>
              <a:t>Use the FOREACH-GENERATE command to assign names to the fields.</a:t>
            </a:r>
          </a:p>
          <a:p>
            <a:pPr marL="381000" indent="-381000" eaLnBrk="1" hangingPunct="1">
              <a:lnSpc>
                <a:spcPct val="80000"/>
              </a:lnSpc>
              <a:buFont typeface="Wingdings" pitchFamily="2" charset="2"/>
              <a:buNone/>
            </a:pPr>
            <a:r>
              <a:rPr lang="en-US" altLang="en-US" sz="1000" dirty="0" smtClean="0">
                <a:solidFill>
                  <a:srgbClr val="0070C0"/>
                </a:solidFill>
              </a:rPr>
              <a:t>	uniq_frequency3 = FOREACH uniq_frequency2 GENERATE $1 as hour, $0 as </a:t>
            </a:r>
            <a:r>
              <a:rPr lang="en-US" altLang="en-US" sz="1000" dirty="0" err="1" smtClean="0">
                <a:solidFill>
                  <a:srgbClr val="0070C0"/>
                </a:solidFill>
              </a:rPr>
              <a:t>ngram</a:t>
            </a:r>
            <a:r>
              <a:rPr lang="en-US" altLang="en-US" sz="1000" dirty="0" smtClean="0">
                <a:solidFill>
                  <a:srgbClr val="0070C0"/>
                </a:solidFill>
              </a:rPr>
              <a:t>, $2 as score, $3 as count, $4 as mean; </a:t>
            </a:r>
          </a:p>
          <a:p>
            <a:pPr marL="381000" indent="-381000" eaLnBrk="1" hangingPunct="1">
              <a:lnSpc>
                <a:spcPct val="80000"/>
              </a:lnSpc>
              <a:buFont typeface="Wingdings" pitchFamily="2" charset="2"/>
              <a:buNone/>
            </a:pPr>
            <a:endParaRPr lang="en-US" altLang="en-US" sz="300" dirty="0" smtClean="0"/>
          </a:p>
          <a:p>
            <a:pPr marL="381000" indent="-381000" eaLnBrk="1" hangingPunct="1">
              <a:lnSpc>
                <a:spcPct val="80000"/>
              </a:lnSpc>
              <a:buFont typeface="Wingdings" pitchFamily="2" charset="2"/>
              <a:buNone/>
            </a:pPr>
            <a:r>
              <a:rPr lang="en-US" altLang="en-US" sz="1000" dirty="0" smtClean="0"/>
              <a:t>	uniq_frequency3:</a:t>
            </a:r>
          </a:p>
          <a:p>
            <a:pPr marL="381000" indent="-381000" eaLnBrk="1" hangingPunct="1">
              <a:lnSpc>
                <a:spcPct val="80000"/>
              </a:lnSpc>
              <a:buFont typeface="Wingdings" pitchFamily="2" charset="2"/>
              <a:buNone/>
            </a:pPr>
            <a:r>
              <a:rPr lang="en-US" altLang="en-US" sz="1000" dirty="0" smtClean="0"/>
              <a:t>	hour   </a:t>
            </a:r>
            <a:r>
              <a:rPr lang="en-US" altLang="en-US" sz="1000" dirty="0" err="1" smtClean="0"/>
              <a:t>ngram</a:t>
            </a:r>
            <a:r>
              <a:rPr lang="en-US" altLang="en-US" sz="1000" dirty="0" smtClean="0"/>
              <a:t>	score                        count	mean</a:t>
            </a:r>
          </a:p>
          <a:p>
            <a:pPr marL="800100" lvl="1" indent="-342900" eaLnBrk="1" hangingPunct="1">
              <a:lnSpc>
                <a:spcPct val="80000"/>
              </a:lnSpc>
              <a:buFont typeface="Wingdings" pitchFamily="2" charset="2"/>
              <a:buNone/>
            </a:pPr>
            <a:r>
              <a:rPr lang="en-US" altLang="en-US" sz="800" dirty="0" smtClean="0"/>
              <a:t>10      The	0.0481683050859088      2       	1.9375</a:t>
            </a:r>
          </a:p>
          <a:p>
            <a:pPr marL="800100" lvl="1" indent="-342900" eaLnBrk="1" hangingPunct="1">
              <a:lnSpc>
                <a:spcPct val="80000"/>
              </a:lnSpc>
              <a:buFont typeface="Wingdings" pitchFamily="2" charset="2"/>
              <a:buNone/>
            </a:pPr>
            <a:r>
              <a:rPr lang="en-US" altLang="en-US" sz="800" dirty="0" smtClean="0"/>
              <a:t>19      chat	1.2126781251816656      2       	1.2857142857142854</a:t>
            </a:r>
          </a:p>
          <a:p>
            <a:pPr marL="800100" lvl="1" indent="-342900" eaLnBrk="1" hangingPunct="1">
              <a:lnSpc>
                <a:spcPct val="80000"/>
              </a:lnSpc>
              <a:buFont typeface="Wingdings" pitchFamily="2" charset="2"/>
              <a:buNone/>
            </a:pPr>
            <a:r>
              <a:rPr lang="en-US" altLang="en-US" sz="800" dirty="0" smtClean="0"/>
              <a:t>04      chat	1.2126781251816656      2       	1.2857142857142854</a:t>
            </a:r>
          </a:p>
          <a:p>
            <a:pPr marL="800100" lvl="1" indent="-342900" eaLnBrk="1" hangingPunct="1">
              <a:lnSpc>
                <a:spcPct val="80000"/>
              </a:lnSpc>
              <a:buFont typeface="Wingdings" pitchFamily="2" charset="2"/>
              <a:buNone/>
            </a:pPr>
            <a:r>
              <a:rPr lang="en-US" altLang="en-US" sz="800" dirty="0" smtClean="0"/>
              <a:t>17      chat	2.9104275004359965      3       	1.2857142857142854</a:t>
            </a:r>
          </a:p>
          <a:p>
            <a:pPr marL="800100" lvl="1" indent="-342900" eaLnBrk="1" hangingPunct="1">
              <a:lnSpc>
                <a:spcPct val="80000"/>
              </a:lnSpc>
              <a:buFont typeface="Wingdings" pitchFamily="2" charset="2"/>
              <a:buNone/>
            </a:pPr>
            <a:r>
              <a:rPr lang="en-US" altLang="en-US" sz="800" dirty="0" smtClean="0"/>
              <a:t>14      city		2.2360679774997902      2       	1.1666666666666665</a:t>
            </a:r>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pPr>
            <a:r>
              <a:rPr lang="en-US" altLang="en-US" sz="1000" dirty="0" smtClean="0"/>
              <a:t>Use the FILTER command to remove all records with a score less than or equal to 2.0.</a:t>
            </a:r>
          </a:p>
          <a:p>
            <a:pPr marL="381000" indent="-381000" eaLnBrk="1" hangingPunct="1">
              <a:lnSpc>
                <a:spcPct val="80000"/>
              </a:lnSpc>
              <a:buFont typeface="Wingdings" pitchFamily="2" charset="2"/>
              <a:buNone/>
            </a:pPr>
            <a:r>
              <a:rPr lang="en-US" altLang="en-US" sz="1000" dirty="0" smtClean="0">
                <a:solidFill>
                  <a:srgbClr val="0070C0"/>
                </a:solidFill>
              </a:rPr>
              <a:t>	</a:t>
            </a:r>
            <a:r>
              <a:rPr lang="en-US" altLang="en-US" sz="1000" dirty="0" err="1" smtClean="0">
                <a:solidFill>
                  <a:srgbClr val="0070C0"/>
                </a:solidFill>
              </a:rPr>
              <a:t>filtered_uniq_frequency</a:t>
            </a:r>
            <a:r>
              <a:rPr lang="en-US" altLang="en-US" sz="1000" dirty="0" smtClean="0">
                <a:solidFill>
                  <a:srgbClr val="0070C0"/>
                </a:solidFill>
              </a:rPr>
              <a:t> = FILTER uniq_frequency3 BY score &gt; 2.0; </a:t>
            </a:r>
          </a:p>
          <a:p>
            <a:pPr marL="381000" indent="-381000" eaLnBrk="1" hangingPunct="1">
              <a:lnSpc>
                <a:spcPct val="80000"/>
              </a:lnSpc>
              <a:buFont typeface="Wingdings" pitchFamily="2" charset="2"/>
              <a:buNone/>
            </a:pPr>
            <a:endParaRPr lang="en-US" altLang="en-US" sz="300" dirty="0" smtClean="0"/>
          </a:p>
          <a:p>
            <a:pPr marL="381000" indent="-381000" eaLnBrk="1" hangingPunct="1">
              <a:lnSpc>
                <a:spcPct val="80000"/>
              </a:lnSpc>
              <a:buFont typeface="Wingdings" pitchFamily="2" charset="2"/>
              <a:buNone/>
            </a:pPr>
            <a:r>
              <a:rPr lang="en-US" altLang="en-US" sz="1000" dirty="0" smtClean="0"/>
              <a:t>	</a:t>
            </a:r>
            <a:r>
              <a:rPr lang="en-US" altLang="en-US" sz="1000" dirty="0" err="1" smtClean="0"/>
              <a:t>filtered_uniq_frequency</a:t>
            </a:r>
            <a:r>
              <a:rPr lang="en-US" altLang="en-US" sz="1000" dirty="0" smtClean="0"/>
              <a:t>:</a:t>
            </a:r>
          </a:p>
          <a:p>
            <a:pPr marL="381000" indent="-381000" eaLnBrk="1" hangingPunct="1">
              <a:lnSpc>
                <a:spcPct val="80000"/>
              </a:lnSpc>
              <a:buFont typeface="Wingdings" pitchFamily="2" charset="2"/>
              <a:buNone/>
            </a:pPr>
            <a:r>
              <a:rPr lang="en-US" altLang="en-US" sz="1000" dirty="0" smtClean="0"/>
              <a:t>	hour   </a:t>
            </a:r>
            <a:r>
              <a:rPr lang="en-US" altLang="en-US" sz="1000" dirty="0" err="1" smtClean="0"/>
              <a:t>ngram</a:t>
            </a:r>
            <a:r>
              <a:rPr lang="en-US" altLang="en-US" sz="1000" dirty="0" smtClean="0"/>
              <a:t>	score                  	count	mean</a:t>
            </a:r>
          </a:p>
          <a:p>
            <a:pPr marL="800100" lvl="1" indent="-342900" eaLnBrk="1" hangingPunct="1">
              <a:lnSpc>
                <a:spcPct val="80000"/>
              </a:lnSpc>
              <a:buFont typeface="Wingdings" pitchFamily="2" charset="2"/>
              <a:buNone/>
            </a:pPr>
            <a:r>
              <a:rPr lang="en-US" altLang="en-US" sz="800" dirty="0" smtClean="0"/>
              <a:t>08      S		2.54558441227157		3	1.3636363636363635</a:t>
            </a:r>
          </a:p>
          <a:p>
            <a:pPr marL="800100" lvl="1" indent="-342900" eaLnBrk="1" hangingPunct="1">
              <a:lnSpc>
                <a:spcPct val="80000"/>
              </a:lnSpc>
              <a:buFont typeface="Wingdings" pitchFamily="2" charset="2"/>
              <a:buNone/>
            </a:pPr>
            <a:r>
              <a:rPr lang="en-US" altLang="en-US" sz="800" dirty="0" smtClean="0"/>
              <a:t>19      in      	2.1572774865200244      	3	1.4285714285714284</a:t>
            </a:r>
          </a:p>
          <a:p>
            <a:pPr marL="800100" lvl="1" indent="-342900" eaLnBrk="1" hangingPunct="1">
              <a:lnSpc>
                <a:spcPct val="80000"/>
              </a:lnSpc>
              <a:buFont typeface="Wingdings" pitchFamily="2" charset="2"/>
              <a:buNone/>
            </a:pPr>
            <a:r>
              <a:rPr lang="en-US" altLang="en-US" sz="800" dirty="0" smtClean="0"/>
              <a:t>11      in      	2.1572774865200244      	3	1.4285714285714284</a:t>
            </a:r>
          </a:p>
          <a:p>
            <a:pPr marL="800100" lvl="1" indent="-342900" eaLnBrk="1" hangingPunct="1">
              <a:lnSpc>
                <a:spcPct val="80000"/>
              </a:lnSpc>
              <a:buFont typeface="Wingdings" pitchFamily="2" charset="2"/>
              <a:buNone/>
            </a:pPr>
            <a:r>
              <a:rPr lang="en-US" altLang="en-US" sz="800" dirty="0" smtClean="0"/>
              <a:t>10      to      	2.6457513110645903      	2	1.125</a:t>
            </a:r>
          </a:p>
          <a:p>
            <a:pPr marL="800100" lvl="1" indent="-342900" eaLnBrk="1" hangingPunct="1">
              <a:lnSpc>
                <a:spcPct val="80000"/>
              </a:lnSpc>
              <a:buFont typeface="Wingdings" pitchFamily="2" charset="2"/>
              <a:buNone/>
            </a:pPr>
            <a:r>
              <a:rPr lang="en-US" altLang="en-US" sz="800" dirty="0" smtClean="0"/>
              <a:t>19      car    	2.23606797749979         	3	1.3333333333333333</a:t>
            </a:r>
          </a:p>
          <a:p>
            <a:pPr marL="800100" lvl="1" indent="-342900" eaLnBrk="1" hangingPunct="1">
              <a:lnSpc>
                <a:spcPct val="80000"/>
              </a:lnSpc>
              <a:buFont typeface="Wingdings" pitchFamily="2" charset="2"/>
              <a:buNone/>
            </a:pPr>
            <a:endParaRPr lang="en-US" altLang="en-US" sz="800" dirty="0" smtClean="0"/>
          </a:p>
          <a:p>
            <a:pPr marL="381000" indent="-381000" eaLnBrk="1" hangingPunct="1">
              <a:lnSpc>
                <a:spcPct val="80000"/>
              </a:lnSpc>
              <a:buFont typeface="Wingdings" pitchFamily="2" charset="2"/>
              <a:buNone/>
            </a:pPr>
            <a:endParaRPr lang="en-US" altLang="en-US" sz="600" dirty="0" smtClean="0"/>
          </a:p>
          <a:p>
            <a:pPr marL="381000" indent="-381000" eaLnBrk="1" hangingPunct="1">
              <a:lnSpc>
                <a:spcPct val="80000"/>
              </a:lnSpc>
              <a:buFont typeface="Wingdings" pitchFamily="2" charset="2"/>
              <a:buNone/>
            </a:pPr>
            <a:r>
              <a:rPr lang="en-US" altLang="en-US" sz="1000" dirty="0" smtClean="0"/>
              <a:t>Continued on next page…</a:t>
            </a:r>
          </a:p>
        </p:txBody>
      </p:sp>
      <p:sp>
        <p:nvSpPr>
          <p:cNvPr id="27653"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7654" name="Text Box 5"/>
          <p:cNvSpPr txBox="1">
            <a:spLocks noChangeArrowheads="1"/>
          </p:cNvSpPr>
          <p:nvPr/>
        </p:nvSpPr>
        <p:spPr bwMode="auto">
          <a:xfrm>
            <a:off x="247650" y="6248400"/>
            <a:ext cx="88963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https://cwiki.apache.org/confluence/display/PIG/PigTutorial and https://cwiki.apache.org/confluence/download/attachments/27822259/script1-local-with-added-documentation.pig  </a:t>
            </a:r>
          </a:p>
        </p:txBody>
      </p:sp>
    </p:spTree>
    <p:extLst>
      <p:ext uri="{BB962C8B-B14F-4D97-AF65-F5344CB8AC3E}">
        <p14:creationId xmlns:p14="http://schemas.microsoft.com/office/powerpoint/2010/main" val="3583008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38BC8D-CA64-4A3D-8DE6-D24512892028}" type="slidenum">
              <a:rPr lang="en-US" altLang="en-US" sz="900" smtClean="0">
                <a:latin typeface="Verdana" pitchFamily="34" charset="0"/>
              </a:rPr>
              <a:pPr eaLnBrk="1" hangingPunct="1">
                <a:spcBef>
                  <a:spcPct val="0"/>
                </a:spcBef>
                <a:buClrTx/>
                <a:buFontTx/>
                <a:buNone/>
              </a:pPr>
              <a:t>57</a:t>
            </a:fld>
            <a:endParaRPr lang="en-US" altLang="en-US" sz="900" smtClean="0">
              <a:latin typeface="Verdana" pitchFamily="34" charset="0"/>
            </a:endParaRPr>
          </a:p>
        </p:txBody>
      </p:sp>
      <p:sp>
        <p:nvSpPr>
          <p:cNvPr id="28676" name="Rectangle 2"/>
          <p:cNvSpPr>
            <a:spLocks noGrp="1" noChangeArrowheads="1"/>
          </p:cNvSpPr>
          <p:nvPr>
            <p:ph type="body" idx="1"/>
          </p:nvPr>
        </p:nvSpPr>
        <p:spPr>
          <a:xfrm>
            <a:off x="457200" y="1143000"/>
            <a:ext cx="8562975" cy="4987925"/>
          </a:xfrm>
        </p:spPr>
        <p:txBody>
          <a:bodyPr/>
          <a:lstStyle/>
          <a:p>
            <a:pPr marL="381000" indent="-381000" eaLnBrk="1" hangingPunct="1">
              <a:lnSpc>
                <a:spcPct val="80000"/>
              </a:lnSpc>
              <a:buFont typeface="Wingdings" pitchFamily="2" charset="2"/>
              <a:buNone/>
            </a:pPr>
            <a:r>
              <a:rPr lang="en-US" altLang="en-US" sz="1200" b="1" dirty="0" smtClean="0"/>
              <a:t>Pig Script 1: Query Phrase Popularity</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Continued …</a:t>
            </a:r>
          </a:p>
          <a:p>
            <a:pPr marL="381000" indent="-381000" eaLnBrk="1" hangingPunct="1">
              <a:lnSpc>
                <a:spcPct val="80000"/>
              </a:lnSpc>
              <a:buFont typeface="Wingdings" pitchFamily="2" charset="2"/>
              <a:buNone/>
            </a:pPr>
            <a:endParaRPr lang="en-US" altLang="en-US" sz="700" dirty="0" smtClean="0"/>
          </a:p>
          <a:p>
            <a:pPr marL="381000" indent="-381000" eaLnBrk="1" hangingPunct="1">
              <a:lnSpc>
                <a:spcPct val="80000"/>
              </a:lnSpc>
              <a:buFont typeface="Wingdings" pitchFamily="2" charset="2"/>
              <a:buNone/>
            </a:pPr>
            <a:endParaRPr lang="en-US" altLang="en-US" sz="800" dirty="0" smtClean="0"/>
          </a:p>
          <a:p>
            <a:pPr marL="381000" indent="-381000" eaLnBrk="1" hangingPunct="1">
              <a:lnSpc>
                <a:spcPct val="80000"/>
              </a:lnSpc>
            </a:pPr>
            <a:r>
              <a:rPr lang="en-US" altLang="en-US" sz="1000" dirty="0" smtClean="0"/>
              <a:t>Use the ORDER command to sort the remaining records by hour and score.</a:t>
            </a:r>
          </a:p>
          <a:p>
            <a:pPr marL="381000" indent="-381000" eaLnBrk="1" hangingPunct="1">
              <a:lnSpc>
                <a:spcPct val="80000"/>
              </a:lnSpc>
              <a:buFont typeface="Wingdings" pitchFamily="2" charset="2"/>
              <a:buNone/>
            </a:pPr>
            <a:r>
              <a:rPr lang="en-US" altLang="en-US" sz="1000" dirty="0" smtClean="0">
                <a:solidFill>
                  <a:srgbClr val="0070C0"/>
                </a:solidFill>
              </a:rPr>
              <a:t>	</a:t>
            </a:r>
            <a:r>
              <a:rPr lang="en-US" altLang="en-US" sz="1000" dirty="0" err="1" smtClean="0">
                <a:solidFill>
                  <a:srgbClr val="0070C0"/>
                </a:solidFill>
              </a:rPr>
              <a:t>ordered_uniq_frequency</a:t>
            </a:r>
            <a:r>
              <a:rPr lang="en-US" altLang="en-US" sz="1000" dirty="0" smtClean="0">
                <a:solidFill>
                  <a:srgbClr val="0070C0"/>
                </a:solidFill>
              </a:rPr>
              <a:t> = ORDER </a:t>
            </a:r>
            <a:r>
              <a:rPr lang="en-US" altLang="en-US" sz="1000" dirty="0" err="1" smtClean="0">
                <a:solidFill>
                  <a:srgbClr val="0070C0"/>
                </a:solidFill>
              </a:rPr>
              <a:t>filtered_uniq_frequency</a:t>
            </a:r>
            <a:r>
              <a:rPr lang="en-US" altLang="en-US" sz="1000" dirty="0" smtClean="0">
                <a:solidFill>
                  <a:srgbClr val="0070C0"/>
                </a:solidFill>
              </a:rPr>
              <a:t> BY (hour, score); </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r>
              <a:rPr lang="en-US" altLang="en-US" sz="1000" dirty="0" smtClean="0"/>
              <a:t>	</a:t>
            </a:r>
            <a:r>
              <a:rPr lang="en-US" altLang="en-US" sz="1000" dirty="0" err="1" smtClean="0"/>
              <a:t>ordered_uniq_frequency</a:t>
            </a:r>
            <a:r>
              <a:rPr lang="en-US" altLang="en-US" sz="1000" dirty="0" smtClean="0"/>
              <a:t>:</a:t>
            </a:r>
          </a:p>
          <a:p>
            <a:pPr marL="381000" indent="-381000" eaLnBrk="1" hangingPunct="1">
              <a:lnSpc>
                <a:spcPct val="80000"/>
              </a:lnSpc>
              <a:buFont typeface="Wingdings" pitchFamily="2" charset="2"/>
              <a:buNone/>
            </a:pPr>
            <a:r>
              <a:rPr lang="en-US" altLang="en-US" sz="1000" dirty="0" smtClean="0"/>
              <a:t>	  hour  </a:t>
            </a:r>
            <a:r>
              <a:rPr lang="en-US" altLang="en-US" sz="1000" dirty="0" err="1" smtClean="0"/>
              <a:t>ngram</a:t>
            </a:r>
            <a:r>
              <a:rPr lang="en-US" altLang="en-US" sz="1000" dirty="0" smtClean="0"/>
              <a:t>	score                  	count	mean</a:t>
            </a:r>
          </a:p>
          <a:p>
            <a:pPr marL="800100" lvl="1" indent="-342900" eaLnBrk="1" hangingPunct="1">
              <a:lnSpc>
                <a:spcPct val="80000"/>
              </a:lnSpc>
              <a:buFont typeface="Wingdings" pitchFamily="2" charset="2"/>
              <a:buNone/>
            </a:pPr>
            <a:r>
              <a:rPr lang="en-US" altLang="en-US" sz="900" dirty="0" smtClean="0"/>
              <a:t>07	new	2.4494897427831788	2	1.1428571428571426</a:t>
            </a:r>
          </a:p>
          <a:p>
            <a:pPr marL="800100" lvl="1" indent="-342900" eaLnBrk="1" hangingPunct="1">
              <a:lnSpc>
                <a:spcPct val="80000"/>
              </a:lnSpc>
              <a:buFont typeface="Wingdings" pitchFamily="2" charset="2"/>
              <a:buNone/>
            </a:pPr>
            <a:r>
              <a:rPr lang="en-US" altLang="en-US" sz="900" dirty="0" smtClean="0"/>
              <a:t>08	pictures	2.04939015319192	3	1.4999999999999998</a:t>
            </a:r>
          </a:p>
          <a:p>
            <a:pPr marL="800100" lvl="1" indent="-342900" eaLnBrk="1" hangingPunct="1">
              <a:lnSpc>
                <a:spcPct val="80000"/>
              </a:lnSpc>
              <a:buFont typeface="Wingdings" pitchFamily="2" charset="2"/>
              <a:buNone/>
            </a:pPr>
            <a:r>
              <a:rPr lang="en-US" altLang="en-US" sz="900" dirty="0" smtClean="0"/>
              <a:t>08	computer	2.4494897427831788	2	1.1428571428571426</a:t>
            </a:r>
          </a:p>
          <a:p>
            <a:pPr marL="800100" lvl="1" indent="-342900" eaLnBrk="1" hangingPunct="1">
              <a:lnSpc>
                <a:spcPct val="80000"/>
              </a:lnSpc>
              <a:buFont typeface="Wingdings" pitchFamily="2" charset="2"/>
              <a:buNone/>
            </a:pPr>
            <a:r>
              <a:rPr lang="en-US" altLang="en-US" sz="900" dirty="0" smtClean="0"/>
              <a:t>08	s		2.545584412271571	3	1.3636363636363635</a:t>
            </a:r>
          </a:p>
          <a:p>
            <a:pPr marL="800100" lvl="1" indent="-342900" eaLnBrk="1" hangingPunct="1">
              <a:lnSpc>
                <a:spcPct val="80000"/>
              </a:lnSpc>
              <a:buFont typeface="Wingdings" pitchFamily="2" charset="2"/>
              <a:buNone/>
            </a:pPr>
            <a:r>
              <a:rPr lang="en-US" altLang="en-US" sz="900" dirty="0" smtClean="0"/>
              <a:t>10	free	2.2657896674010605	4	1.923076923076923</a:t>
            </a:r>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buFont typeface="Wingdings" pitchFamily="2" charset="2"/>
              <a:buNone/>
            </a:pPr>
            <a:endParaRPr lang="en-US" altLang="en-US" sz="1000" dirty="0" smtClean="0"/>
          </a:p>
          <a:p>
            <a:pPr marL="381000" indent="-381000" eaLnBrk="1" hangingPunct="1">
              <a:lnSpc>
                <a:spcPct val="80000"/>
              </a:lnSpc>
            </a:pPr>
            <a:r>
              <a:rPr lang="en-US" altLang="en-US" sz="1000" dirty="0" smtClean="0"/>
              <a:t>Use the </a:t>
            </a:r>
            <a:r>
              <a:rPr lang="en-US" altLang="en-US" sz="1000" dirty="0" err="1" smtClean="0"/>
              <a:t>PigStorage</a:t>
            </a:r>
            <a:r>
              <a:rPr lang="en-US" altLang="en-US" sz="1000" dirty="0" smtClean="0"/>
              <a:t> function to store the results. The output file contains a list of n-grams with the following fields: </a:t>
            </a:r>
            <a:r>
              <a:rPr lang="en-US" altLang="en-US" sz="1000" b="1" dirty="0" smtClean="0"/>
              <a:t>hour</a:t>
            </a:r>
            <a:r>
              <a:rPr lang="en-US" altLang="en-US" sz="1000" dirty="0" smtClean="0"/>
              <a:t>, </a:t>
            </a:r>
            <a:r>
              <a:rPr lang="en-US" altLang="en-US" sz="1000" b="1" dirty="0" err="1" smtClean="0"/>
              <a:t>ngram</a:t>
            </a:r>
            <a:r>
              <a:rPr lang="en-US" altLang="en-US" sz="1000" dirty="0" smtClean="0"/>
              <a:t>, </a:t>
            </a:r>
            <a:r>
              <a:rPr lang="en-US" altLang="en-US" sz="1000" b="1" dirty="0" smtClean="0"/>
              <a:t>score</a:t>
            </a:r>
            <a:r>
              <a:rPr lang="en-US" altLang="en-US" sz="1000" dirty="0" smtClean="0"/>
              <a:t>, </a:t>
            </a:r>
            <a:r>
              <a:rPr lang="en-US" altLang="en-US" sz="1000" b="1" dirty="0" smtClean="0"/>
              <a:t>count</a:t>
            </a:r>
            <a:r>
              <a:rPr lang="en-US" altLang="en-US" sz="1000" dirty="0" smtClean="0"/>
              <a:t>, </a:t>
            </a:r>
            <a:r>
              <a:rPr lang="en-US" altLang="en-US" sz="1000" b="1" dirty="0" smtClean="0"/>
              <a:t>mean</a:t>
            </a:r>
            <a:r>
              <a:rPr lang="en-US" altLang="en-US" sz="1000" dirty="0" smtClean="0"/>
              <a:t>.</a:t>
            </a:r>
          </a:p>
          <a:p>
            <a:pPr marL="381000" indent="-381000" eaLnBrk="1" hangingPunct="1">
              <a:lnSpc>
                <a:spcPct val="80000"/>
              </a:lnSpc>
              <a:buFont typeface="Wingdings" pitchFamily="2" charset="2"/>
              <a:buNone/>
            </a:pPr>
            <a:r>
              <a:rPr lang="en-US" altLang="en-US" sz="1000" dirty="0" smtClean="0">
                <a:solidFill>
                  <a:srgbClr val="0070C0"/>
                </a:solidFill>
              </a:rPr>
              <a:t>	STORE </a:t>
            </a:r>
            <a:r>
              <a:rPr lang="en-US" altLang="en-US" sz="1000" dirty="0" err="1" smtClean="0">
                <a:solidFill>
                  <a:srgbClr val="0070C0"/>
                </a:solidFill>
              </a:rPr>
              <a:t>ordered_uniq_frequency</a:t>
            </a:r>
            <a:r>
              <a:rPr lang="en-US" altLang="en-US" sz="1000" dirty="0" smtClean="0">
                <a:solidFill>
                  <a:srgbClr val="0070C0"/>
                </a:solidFill>
              </a:rPr>
              <a:t> INTO '/tmp/tutorial-results' USING </a:t>
            </a:r>
            <a:r>
              <a:rPr lang="en-US" altLang="en-US" sz="1000" dirty="0" err="1" smtClean="0">
                <a:solidFill>
                  <a:srgbClr val="0070C0"/>
                </a:solidFill>
              </a:rPr>
              <a:t>PigStorage</a:t>
            </a:r>
            <a:r>
              <a:rPr lang="en-US" altLang="en-US" sz="1000" dirty="0" smtClean="0">
                <a:solidFill>
                  <a:srgbClr val="0070C0"/>
                </a:solidFill>
              </a:rPr>
              <a:t>(); </a:t>
            </a:r>
          </a:p>
          <a:p>
            <a:pPr marL="381000" indent="-381000" eaLnBrk="1" hangingPunct="1">
              <a:lnSpc>
                <a:spcPct val="80000"/>
              </a:lnSpc>
              <a:buFont typeface="Wingdings" pitchFamily="2" charset="2"/>
              <a:buNone/>
            </a:pPr>
            <a:endParaRPr lang="en-US" altLang="en-US" sz="1000" dirty="0" smtClean="0"/>
          </a:p>
        </p:txBody>
      </p:sp>
      <p:sp>
        <p:nvSpPr>
          <p:cNvPr id="28677" name="Rectangle 3"/>
          <p:cNvSpPr>
            <a:spLocks noGrp="1" noChangeArrowheads="1"/>
          </p:cNvSpPr>
          <p:nvPr>
            <p:ph type="title"/>
          </p:nvPr>
        </p:nvSpPr>
        <p:spPr>
          <a:noFill/>
        </p:spPr>
        <p:txBody>
          <a:bodyPr/>
          <a:lstStyle/>
          <a:p>
            <a:pPr eaLnBrk="1" hangingPunct="1"/>
            <a:r>
              <a:rPr lang="en-US" altLang="en-US" dirty="0" smtClean="0"/>
              <a:t>Pig Programming</a:t>
            </a:r>
            <a:br>
              <a:rPr lang="en-US" altLang="en-US" dirty="0" smtClean="0"/>
            </a:br>
            <a:r>
              <a:rPr lang="en-US" altLang="en-US" sz="1000" dirty="0" smtClean="0"/>
              <a:t>Class 4 </a:t>
            </a:r>
          </a:p>
        </p:txBody>
      </p:sp>
      <p:sp>
        <p:nvSpPr>
          <p:cNvPr id="28678" name="Text Box 5"/>
          <p:cNvSpPr txBox="1">
            <a:spLocks noChangeArrowheads="1"/>
          </p:cNvSpPr>
          <p:nvPr/>
        </p:nvSpPr>
        <p:spPr bwMode="auto">
          <a:xfrm>
            <a:off x="247650" y="6248400"/>
            <a:ext cx="88963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References: https://cwiki.apache.org/confluence/display/PIG/PigTutorial and https://cwiki.apache.org/confluence/download/attachments/27822259/script1-local-with-added-documentation.pig  </a:t>
            </a:r>
          </a:p>
        </p:txBody>
      </p:sp>
    </p:spTree>
    <p:extLst>
      <p:ext uri="{BB962C8B-B14F-4D97-AF65-F5344CB8AC3E}">
        <p14:creationId xmlns:p14="http://schemas.microsoft.com/office/powerpoint/2010/main" val="3975586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DA94E56-6886-42F3-ADC2-16974C8FABFD}" type="slidenum">
              <a:rPr lang="en-US" altLang="en-US" sz="900" smtClean="0">
                <a:latin typeface="Verdana" pitchFamily="34" charset="0"/>
              </a:rPr>
              <a:pPr eaLnBrk="1" hangingPunct="1">
                <a:spcBef>
                  <a:spcPct val="0"/>
                </a:spcBef>
                <a:buClrTx/>
                <a:buFontTx/>
                <a:buNone/>
              </a:pPr>
              <a:t>58</a:t>
            </a:fld>
            <a:endParaRPr lang="en-US" altLang="en-US" sz="900" smtClean="0">
              <a:latin typeface="Verdana" pitchFamily="34" charset="0"/>
            </a:endParaRPr>
          </a:p>
        </p:txBody>
      </p:sp>
      <p:sp>
        <p:nvSpPr>
          <p:cNvPr id="29700"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a:t>Review</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NFS vs. HDFS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Hadoop 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a:t>Awareness</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marL="381000" indent="-381000" eaLnBrk="1" hangingPunct="1">
              <a:buFont typeface="Wingdings" pitchFamily="2" charset="2"/>
              <a:buAutoNum type="arabicPeriod"/>
            </a:pPr>
            <a:r>
              <a:rPr lang="en-US" altLang="en-US" sz="1600" dirty="0" smtClean="0">
                <a:solidFill>
                  <a:srgbClr val="FF3300"/>
                </a:solidFill>
              </a:rPr>
              <a:t>Analytics</a:t>
            </a:r>
          </a:p>
          <a:p>
            <a:pPr marL="381000" indent="-381000" eaLnBrk="1" hangingPunct="1">
              <a:buFont typeface="Wingdings" pitchFamily="2" charset="2"/>
              <a:buAutoNum type="arabicPeriod"/>
            </a:pPr>
            <a:endParaRPr lang="en-US" altLang="en-US" sz="1600" dirty="0" smtClean="0">
              <a:solidFill>
                <a:srgbClr val="FF3300"/>
              </a:solidFill>
            </a:endParaRPr>
          </a:p>
          <a:p>
            <a:pPr marL="381000" indent="-381000" eaLnBrk="1" hangingPunct="1">
              <a:buFont typeface="Wingdings" pitchFamily="2" charset="2"/>
              <a:buAutoNum type="arabicPeriod"/>
            </a:pPr>
            <a:r>
              <a:rPr lang="en-US" altLang="en-US" sz="1600" dirty="0"/>
              <a:t>Analytics project discussion</a:t>
            </a:r>
          </a:p>
          <a:p>
            <a:pPr marL="381000" indent="-381000" eaLnBrk="1" hangingPunct="1">
              <a:buFont typeface="Wingdings" pitchFamily="2" charset="2"/>
              <a:buAutoNum type="arabicPeriod"/>
            </a:pPr>
            <a:endParaRPr lang="en-US" altLang="en-US" sz="1600" dirty="0" smtClean="0">
              <a:solidFill>
                <a:srgbClr val="FF3300"/>
              </a:solidFill>
            </a:endParaRPr>
          </a:p>
          <a:p>
            <a:pPr marL="381000" indent="-381000" eaLnBrk="1" hangingPunct="1">
              <a:buFont typeface="Wingdings" pitchFamily="2" charset="2"/>
              <a:buAutoNum type="arabicPeriod"/>
            </a:pPr>
            <a:endParaRPr lang="en-US" altLang="en-US" sz="1600" dirty="0" smtClean="0">
              <a:solidFill>
                <a:srgbClr val="FF3300"/>
              </a:solidFill>
            </a:endParaRPr>
          </a:p>
          <a:p>
            <a:pPr marL="800100" lvl="1" indent="-342900" eaLnBrk="1" hangingPunct="1">
              <a:buFont typeface="Wingdings" pitchFamily="2" charset="2"/>
              <a:buNone/>
            </a:pPr>
            <a:endParaRPr lang="en-US" altLang="en-US" sz="1400" dirty="0" smtClean="0"/>
          </a:p>
        </p:txBody>
      </p:sp>
      <p:sp>
        <p:nvSpPr>
          <p:cNvPr id="29701"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2268632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F1CF55B-4ABA-4DE0-A085-296B0A63151F}" type="slidenum">
              <a:rPr lang="en-US" altLang="en-US" sz="900" smtClean="0">
                <a:latin typeface="Verdana" pitchFamily="34" charset="0"/>
              </a:rPr>
              <a:pPr eaLnBrk="1" hangingPunct="1">
                <a:spcBef>
                  <a:spcPct val="0"/>
                </a:spcBef>
                <a:buClrTx/>
                <a:buFontTx/>
                <a:buNone/>
              </a:pPr>
              <a:t>59</a:t>
            </a:fld>
            <a:endParaRPr lang="en-US" altLang="en-US" sz="900" smtClean="0">
              <a:latin typeface="Verdana" pitchFamily="34" charset="0"/>
            </a:endParaRPr>
          </a:p>
        </p:txBody>
      </p:sp>
      <p:sp>
        <p:nvSpPr>
          <p:cNvPr id="30724" name="Rectangle 3"/>
          <p:cNvSpPr>
            <a:spLocks noGrp="1" noChangeArrowheads="1"/>
          </p:cNvSpPr>
          <p:nvPr>
            <p:ph type="body" idx="1"/>
          </p:nvPr>
        </p:nvSpPr>
        <p:spPr/>
        <p:txBody>
          <a:bodyPr/>
          <a:lstStyle/>
          <a:p>
            <a:pPr marL="457200" indent="-457200" eaLnBrk="1" hangingPunct="1">
              <a:lnSpc>
                <a:spcPct val="80000"/>
              </a:lnSpc>
              <a:buFont typeface="Wingdings" pitchFamily="2" charset="2"/>
              <a:buNone/>
            </a:pPr>
            <a:endParaRPr lang="en-US" altLang="en-US" sz="1000" dirty="0" smtClean="0"/>
          </a:p>
          <a:p>
            <a:pPr marL="457200" indent="-457200" eaLnBrk="1" hangingPunct="1">
              <a:lnSpc>
                <a:spcPct val="80000"/>
              </a:lnSpc>
              <a:buFont typeface="Wingdings" pitchFamily="2" charset="2"/>
              <a:buNone/>
            </a:pPr>
            <a:r>
              <a:rPr lang="en-US" altLang="en-US" b="1" dirty="0" smtClean="0"/>
              <a:t>Analytics</a:t>
            </a:r>
          </a:p>
          <a:p>
            <a:pPr marL="457200" indent="-457200" eaLnBrk="1" hangingPunct="1">
              <a:lnSpc>
                <a:spcPct val="80000"/>
              </a:lnSpc>
              <a:buFont typeface="Wingdings" pitchFamily="2" charset="2"/>
              <a:buNone/>
            </a:pPr>
            <a:endParaRPr lang="en-US" altLang="en-US" b="1" dirty="0" smtClean="0"/>
          </a:p>
          <a:p>
            <a:pPr marL="457200" indent="-457200" eaLnBrk="1" hangingPunct="1">
              <a:lnSpc>
                <a:spcPct val="80000"/>
              </a:lnSpc>
            </a:pPr>
            <a:r>
              <a:rPr lang="en-US" altLang="en-US" sz="1800" dirty="0" smtClean="0"/>
              <a:t>Discovery and communication of meaningful patterns in data</a:t>
            </a:r>
          </a:p>
          <a:p>
            <a:pPr marL="457200" indent="-457200" eaLnBrk="1" hangingPunct="1">
              <a:lnSpc>
                <a:spcPct val="80000"/>
              </a:lnSpc>
            </a:pPr>
            <a:endParaRPr lang="en-US" altLang="en-US" sz="1800" dirty="0" smtClean="0"/>
          </a:p>
          <a:p>
            <a:pPr marL="457200" indent="-457200" eaLnBrk="1" hangingPunct="1">
              <a:lnSpc>
                <a:spcPct val="80000"/>
              </a:lnSpc>
            </a:pPr>
            <a:r>
              <a:rPr lang="en-US" altLang="en-US" sz="1800" dirty="0" smtClean="0"/>
              <a:t>Especially valuable in areas rich with </a:t>
            </a:r>
            <a:r>
              <a:rPr lang="en-US" altLang="en-US" sz="1800" dirty="0" smtClean="0"/>
              <a:t>recorded information</a:t>
            </a:r>
            <a:endParaRPr lang="en-US" altLang="en-US" sz="1800" dirty="0" smtClean="0"/>
          </a:p>
          <a:p>
            <a:pPr marL="457200" indent="-457200" eaLnBrk="1" hangingPunct="1">
              <a:lnSpc>
                <a:spcPct val="80000"/>
              </a:lnSpc>
            </a:pPr>
            <a:endParaRPr lang="en-US" altLang="en-US" sz="1800" dirty="0" smtClean="0"/>
          </a:p>
          <a:p>
            <a:pPr marL="457200" indent="-457200" eaLnBrk="1" hangingPunct="1">
              <a:lnSpc>
                <a:spcPct val="80000"/>
              </a:lnSpc>
            </a:pPr>
            <a:r>
              <a:rPr lang="en-US" altLang="en-US" sz="1800" dirty="0" smtClean="0"/>
              <a:t>Relies on simultaneous application of statistics, computer </a:t>
            </a:r>
            <a:r>
              <a:rPr lang="en-US" altLang="en-US" sz="1800" dirty="0" smtClean="0"/>
              <a:t>programming, </a:t>
            </a:r>
            <a:r>
              <a:rPr lang="en-US" altLang="en-US" sz="1800" dirty="0" smtClean="0"/>
              <a:t>and operations </a:t>
            </a:r>
            <a:r>
              <a:rPr lang="en-US" altLang="en-US" sz="1800" dirty="0" smtClean="0"/>
              <a:t>research</a:t>
            </a:r>
            <a:endParaRPr lang="en-US" altLang="en-US" sz="1800" dirty="0" smtClean="0"/>
          </a:p>
          <a:p>
            <a:pPr marL="457200" indent="-457200" eaLnBrk="1" hangingPunct="1">
              <a:lnSpc>
                <a:spcPct val="80000"/>
              </a:lnSpc>
            </a:pPr>
            <a:endParaRPr lang="en-US" altLang="en-US" sz="1800" dirty="0" smtClean="0"/>
          </a:p>
          <a:p>
            <a:pPr marL="457200" indent="-457200" eaLnBrk="1" hangingPunct="1">
              <a:lnSpc>
                <a:spcPct val="80000"/>
              </a:lnSpc>
            </a:pPr>
            <a:r>
              <a:rPr lang="en-US" altLang="en-US" sz="1800" dirty="0" smtClean="0"/>
              <a:t>Analytics often favors data visualization to communicate insight</a:t>
            </a:r>
          </a:p>
          <a:p>
            <a:pPr marL="457200" indent="-457200" eaLnBrk="1" hangingPunct="1">
              <a:lnSpc>
                <a:spcPct val="80000"/>
              </a:lnSpc>
            </a:pPr>
            <a:endParaRPr lang="en-US" altLang="en-US" sz="1800" dirty="0" smtClean="0"/>
          </a:p>
          <a:p>
            <a:pPr marL="457200" indent="-457200" eaLnBrk="1" hangingPunct="1">
              <a:lnSpc>
                <a:spcPct val="80000"/>
              </a:lnSpc>
            </a:pPr>
            <a:endParaRPr lang="en-US" altLang="en-US" sz="1800" dirty="0" smtClean="0"/>
          </a:p>
        </p:txBody>
      </p:sp>
      <p:sp>
        <p:nvSpPr>
          <p:cNvPr id="30725" name="Rectangle 9"/>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3355043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169CAD95-5545-4DA1-BCA1-E4CEF8AE4CA8}" type="slidenum">
              <a:rPr lang="en-US" altLang="en-US" sz="900" smtClean="0">
                <a:latin typeface="Verdana" pitchFamily="34" charset="0"/>
              </a:rPr>
              <a:pPr eaLnBrk="1" hangingPunct="1">
                <a:spcBef>
                  <a:spcPct val="0"/>
                </a:spcBef>
                <a:buClrTx/>
                <a:buFontTx/>
                <a:buNone/>
              </a:pPr>
              <a:t>6</a:t>
            </a:fld>
            <a:endParaRPr lang="en-US" altLang="en-US" sz="900" smtClean="0">
              <a:latin typeface="Verdana" pitchFamily="34" charset="0"/>
            </a:endParaRPr>
          </a:p>
        </p:txBody>
      </p:sp>
      <p:sp>
        <p:nvSpPr>
          <p:cNvPr id="26628"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26629" name="Rectangle 3"/>
          <p:cNvSpPr>
            <a:spLocks noGrp="1" noChangeArrowheads="1"/>
          </p:cNvSpPr>
          <p:nvPr>
            <p:ph type="body" idx="1"/>
          </p:nvPr>
        </p:nvSpPr>
        <p:spPr/>
        <p:txBody>
          <a:bodyPr/>
          <a:lstStyle/>
          <a:p>
            <a:pPr marL="457200" indent="-457200" eaLnBrk="1" hangingPunct="1">
              <a:buFont typeface="Wingdings" pitchFamily="2" charset="2"/>
              <a:buNone/>
            </a:pPr>
            <a:endParaRPr lang="en-US" altLang="en-US" sz="2800" b="1" smtClean="0"/>
          </a:p>
          <a:p>
            <a:pPr marL="457200" indent="-457200" eaLnBrk="1" hangingPunct="1">
              <a:buFont typeface="Wingdings" pitchFamily="2" charset="2"/>
              <a:buNone/>
            </a:pPr>
            <a:r>
              <a:rPr lang="en-US" altLang="en-US" sz="2000" b="1" smtClean="0"/>
              <a:t>Disadvantages of HDFS…</a:t>
            </a:r>
          </a:p>
          <a:p>
            <a:pPr marL="457200" indent="-457200" eaLnBrk="1" hangingPunct="1">
              <a:buFont typeface="Wingdings" pitchFamily="2" charset="2"/>
              <a:buNone/>
            </a:pPr>
            <a:endParaRPr lang="en-US" altLang="en-US" sz="2000" b="1" smtClean="0"/>
          </a:p>
          <a:p>
            <a:pPr marL="457200" indent="-457200" eaLnBrk="1" hangingPunct="1">
              <a:buFontTx/>
              <a:buChar char="-"/>
            </a:pPr>
            <a:r>
              <a:rPr lang="en-US" altLang="en-US" sz="1800" smtClean="0"/>
              <a:t>Not as general-purpose as NFS</a:t>
            </a:r>
          </a:p>
          <a:p>
            <a:pPr marL="457200" indent="-457200" eaLnBrk="1" hangingPunct="1">
              <a:buFontTx/>
              <a:buChar char="-"/>
            </a:pPr>
            <a:endParaRPr lang="en-US" altLang="en-US" sz="1000" smtClean="0"/>
          </a:p>
          <a:p>
            <a:pPr marL="457200" indent="-457200" eaLnBrk="1" hangingPunct="1">
              <a:buFontTx/>
              <a:buChar char="-"/>
            </a:pPr>
            <a:r>
              <a:rPr lang="en-US" altLang="en-US" sz="1800" smtClean="0"/>
              <a:t>HDFS is not suitable for applications that perform random seeks to read from arbitrary locations within a file</a:t>
            </a:r>
          </a:p>
          <a:p>
            <a:pPr marL="457200" indent="-457200" eaLnBrk="1" hangingPunct="1">
              <a:buFontTx/>
              <a:buChar char="-"/>
            </a:pPr>
            <a:endParaRPr lang="en-US" altLang="en-US" sz="1800" smtClean="0"/>
          </a:p>
          <a:p>
            <a:pPr marL="457200" indent="-457200" eaLnBrk="1" hangingPunct="1">
              <a:buFontTx/>
              <a:buChar char="-"/>
            </a:pPr>
            <a:r>
              <a:rPr lang="en-US" altLang="en-US" sz="1800" smtClean="0"/>
              <a:t>HDFS is not suitable for applications that perform random seeks to write to arbitrary locations within a file</a:t>
            </a:r>
          </a:p>
          <a:p>
            <a:pPr marL="457200" indent="-457200" eaLnBrk="1" hangingPunct="1">
              <a:buFontTx/>
              <a:buNone/>
            </a:pPr>
            <a:endParaRPr lang="en-US" altLang="en-US" sz="1600" smtClean="0"/>
          </a:p>
          <a:p>
            <a:pPr marL="457200" indent="-457200" eaLnBrk="1" hangingPunct="1">
              <a:buFontTx/>
              <a:buChar char="-"/>
            </a:pPr>
            <a:r>
              <a:rPr lang="en-US" altLang="en-US" sz="1800" smtClean="0"/>
              <a:t>HDFS does not have support for multiple writers to a file</a:t>
            </a:r>
          </a:p>
          <a:p>
            <a:pPr marL="457200" indent="-457200" eaLnBrk="1" hangingPunct="1">
              <a:buFontTx/>
              <a:buNone/>
            </a:pPr>
            <a:endParaRPr lang="en-US" altLang="en-US" sz="1800" smtClean="0"/>
          </a:p>
        </p:txBody>
      </p:sp>
      <p:sp>
        <p:nvSpPr>
          <p:cNvPr id="26630"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http://developer.yahoo.com/hadoop/tutorial/module2.html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60</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57200" indent="-457200" eaLnBrk="1" hangingPunct="1">
              <a:lnSpc>
                <a:spcPct val="80000"/>
              </a:lnSpc>
              <a:buFont typeface="Wingdings" pitchFamily="2" charset="2"/>
              <a:buNone/>
            </a:pPr>
            <a:endParaRPr lang="en-US" altLang="en-US" sz="1600" dirty="0" smtClean="0"/>
          </a:p>
          <a:p>
            <a:pPr marL="457200" indent="-457200" eaLnBrk="1" hangingPunct="1">
              <a:lnSpc>
                <a:spcPct val="80000"/>
              </a:lnSpc>
              <a:buFont typeface="Wingdings" pitchFamily="2" charset="2"/>
              <a:buNone/>
            </a:pPr>
            <a:endParaRPr lang="en-US" altLang="en-US" sz="1600" dirty="0" smtClean="0"/>
          </a:p>
          <a:p>
            <a:pPr marL="0" indent="0" eaLnBrk="1" hangingPunct="1">
              <a:lnSpc>
                <a:spcPct val="80000"/>
              </a:lnSpc>
              <a:buNone/>
            </a:pPr>
            <a:r>
              <a:rPr lang="en-US" altLang="en-US" b="1" dirty="0" smtClean="0"/>
              <a:t>Analytics applications</a:t>
            </a:r>
          </a:p>
          <a:p>
            <a:pPr marL="457200" indent="-457200" eaLnBrk="1" hangingPunct="1">
              <a:lnSpc>
                <a:spcPct val="80000"/>
              </a:lnSpc>
            </a:pPr>
            <a:endParaRPr lang="en-US" altLang="en-US" dirty="0" smtClean="0"/>
          </a:p>
          <a:p>
            <a:pPr marL="838200" lvl="1" indent="-381000" eaLnBrk="1" hangingPunct="1">
              <a:spcBef>
                <a:spcPts val="600"/>
              </a:spcBef>
            </a:pPr>
            <a:r>
              <a:rPr lang="en-US" altLang="en-US" sz="1800" dirty="0" smtClean="0"/>
              <a:t>Business management – to describe, predict, and improve business performance</a:t>
            </a:r>
          </a:p>
          <a:p>
            <a:pPr marL="838200" lvl="1" indent="-381000" eaLnBrk="1" hangingPunct="1">
              <a:spcBef>
                <a:spcPts val="600"/>
              </a:spcBef>
            </a:pPr>
            <a:r>
              <a:rPr lang="en-US" altLang="en-US" sz="1800" dirty="0" smtClean="0"/>
              <a:t>Enterprise decision management</a:t>
            </a:r>
          </a:p>
          <a:p>
            <a:pPr marL="838200" lvl="1" indent="-381000" eaLnBrk="1" hangingPunct="1">
              <a:spcBef>
                <a:spcPts val="600"/>
              </a:spcBef>
            </a:pPr>
            <a:r>
              <a:rPr lang="en-US" altLang="en-US" sz="1800" dirty="0" smtClean="0"/>
              <a:t>Retail</a:t>
            </a:r>
          </a:p>
          <a:p>
            <a:pPr marL="838200" lvl="1" indent="-381000" eaLnBrk="1" hangingPunct="1">
              <a:spcBef>
                <a:spcPts val="600"/>
              </a:spcBef>
            </a:pPr>
            <a:r>
              <a:rPr lang="en-US" altLang="en-US" sz="1800" dirty="0" smtClean="0"/>
              <a:t>Marketing optimization</a:t>
            </a:r>
          </a:p>
          <a:p>
            <a:pPr marL="838200" lvl="1" indent="-381000" eaLnBrk="1" hangingPunct="1">
              <a:spcBef>
                <a:spcPts val="600"/>
              </a:spcBef>
            </a:pPr>
            <a:r>
              <a:rPr lang="en-US" altLang="en-US" sz="1800" dirty="0" smtClean="0"/>
              <a:t>Web analytics</a:t>
            </a:r>
          </a:p>
          <a:p>
            <a:pPr marL="838200" lvl="1" indent="-381000" eaLnBrk="1" hangingPunct="1">
              <a:spcBef>
                <a:spcPts val="600"/>
              </a:spcBef>
            </a:pPr>
            <a:r>
              <a:rPr lang="en-US" altLang="en-US" sz="1800" dirty="0" smtClean="0"/>
              <a:t>Predictive science</a:t>
            </a:r>
          </a:p>
          <a:p>
            <a:pPr marL="838200" lvl="1" indent="-381000" eaLnBrk="1" hangingPunct="1">
              <a:spcBef>
                <a:spcPts val="600"/>
              </a:spcBef>
            </a:pPr>
            <a:r>
              <a:rPr lang="en-US" altLang="en-US" sz="1800" dirty="0" smtClean="0"/>
              <a:t>Fraud analytics</a:t>
            </a:r>
          </a:p>
          <a:p>
            <a:pPr marL="838200" lvl="1" indent="-381000" eaLnBrk="1" hangingPunct="1">
              <a:spcBef>
                <a:spcPts val="600"/>
              </a:spcBef>
            </a:pPr>
            <a:r>
              <a:rPr lang="en-US" altLang="en-US" sz="1800" dirty="0" smtClean="0"/>
              <a:t>Computer Security analytics</a:t>
            </a:r>
          </a:p>
          <a:p>
            <a:pPr marL="838200" lvl="1" indent="-381000" eaLnBrk="1" hangingPunct="1">
              <a:spcBef>
                <a:spcPts val="600"/>
              </a:spcBef>
            </a:pPr>
            <a:r>
              <a:rPr lang="en-US" altLang="en-US" sz="1800" dirty="0" smtClean="0"/>
              <a:t>Energy usage optimization</a:t>
            </a:r>
          </a:p>
          <a:p>
            <a:pPr marL="838200" lvl="1" indent="-381000" eaLnBrk="1" hangingPunct="1">
              <a:lnSpc>
                <a:spcPct val="80000"/>
              </a:lnSpc>
            </a:pPr>
            <a:endParaRPr lang="en-US" altLang="en-US" sz="1800" dirty="0" smtClean="0"/>
          </a:p>
          <a:p>
            <a:pPr marL="457200" indent="-457200" eaLnBrk="1" hangingPunct="1">
              <a:lnSpc>
                <a:spcPct val="80000"/>
              </a:lnSpc>
            </a:pPr>
            <a:endParaRPr lang="en-US" altLang="en-US" sz="1800" dirty="0" smtClean="0"/>
          </a:p>
          <a:p>
            <a:pPr marL="0" indent="0" eaLnBrk="1" hangingPunct="1">
              <a:lnSpc>
                <a:spcPct val="80000"/>
              </a:lnSpc>
              <a:buNone/>
            </a:pPr>
            <a:endParaRPr lang="en-US" altLang="en-US" sz="16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36514562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61</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57200" lvl="1" indent="0" eaLnBrk="1" hangingPunct="1">
              <a:lnSpc>
                <a:spcPct val="80000"/>
              </a:lnSpc>
              <a:buNone/>
            </a:pPr>
            <a:endParaRPr lang="en-US" altLang="en-US" sz="1600" dirty="0"/>
          </a:p>
          <a:p>
            <a:pPr marL="457200" lvl="1" indent="0" eaLnBrk="1" hangingPunct="1">
              <a:lnSpc>
                <a:spcPct val="80000"/>
              </a:lnSpc>
              <a:buNone/>
            </a:pPr>
            <a:endParaRPr lang="en-US" altLang="en-US" sz="1200" dirty="0" smtClean="0"/>
          </a:p>
          <a:p>
            <a:pPr marL="457200" indent="-457200" eaLnBrk="1" hangingPunct="1">
              <a:lnSpc>
                <a:spcPct val="80000"/>
              </a:lnSpc>
            </a:pPr>
            <a:endParaRPr lang="en-US" altLang="en-US" sz="1200" dirty="0" smtClean="0"/>
          </a:p>
          <a:p>
            <a:pPr marL="457200" indent="-457200" eaLnBrk="1" hangingPunct="1">
              <a:lnSpc>
                <a:spcPct val="80000"/>
              </a:lnSpc>
            </a:pPr>
            <a:r>
              <a:rPr lang="en-US" altLang="en-US" sz="2800" dirty="0" smtClean="0"/>
              <a:t>Diagnosis</a:t>
            </a:r>
          </a:p>
          <a:p>
            <a:pPr marL="857250" lvl="1" indent="-457200" eaLnBrk="1" hangingPunct="1">
              <a:lnSpc>
                <a:spcPct val="80000"/>
              </a:lnSpc>
            </a:pPr>
            <a:r>
              <a:rPr lang="en-US" altLang="en-US" sz="2400" dirty="0"/>
              <a:t>d</a:t>
            </a:r>
            <a:r>
              <a:rPr lang="en-US" altLang="en-US" sz="2400" dirty="0" smtClean="0"/>
              <a:t>escriptive models</a:t>
            </a:r>
          </a:p>
          <a:p>
            <a:pPr marL="857250" lvl="1" indent="-457200" eaLnBrk="1" hangingPunct="1">
              <a:lnSpc>
                <a:spcPct val="80000"/>
              </a:lnSpc>
            </a:pPr>
            <a:r>
              <a:rPr lang="en-US" altLang="en-US" sz="2400" dirty="0" smtClean="0"/>
              <a:t>predictive models </a:t>
            </a:r>
          </a:p>
          <a:p>
            <a:pPr marL="857250" lvl="1" indent="-457200" eaLnBrk="1" hangingPunct="1">
              <a:lnSpc>
                <a:spcPct val="80000"/>
              </a:lnSpc>
            </a:pPr>
            <a:r>
              <a:rPr lang="en-US" altLang="en-US" sz="2400" dirty="0" smtClean="0"/>
              <a:t>gain valuable knowledge from data</a:t>
            </a:r>
          </a:p>
          <a:p>
            <a:pPr marL="457200" indent="-457200" eaLnBrk="1" hangingPunct="1">
              <a:lnSpc>
                <a:spcPct val="80000"/>
              </a:lnSpc>
            </a:pPr>
            <a:endParaRPr lang="en-US" altLang="en-US" sz="2800" dirty="0" smtClean="0"/>
          </a:p>
          <a:p>
            <a:pPr marL="457200" indent="-457200" eaLnBrk="1" hangingPunct="1">
              <a:lnSpc>
                <a:spcPct val="80000"/>
              </a:lnSpc>
            </a:pPr>
            <a:r>
              <a:rPr lang="en-US" altLang="en-US" sz="2800" dirty="0" smtClean="0"/>
              <a:t>Remediation</a:t>
            </a:r>
          </a:p>
          <a:p>
            <a:pPr marL="857250" lvl="1" indent="-457200" eaLnBrk="1" hangingPunct="1">
              <a:lnSpc>
                <a:spcPct val="80000"/>
              </a:lnSpc>
            </a:pPr>
            <a:r>
              <a:rPr lang="en-US" altLang="en-US" sz="2400" dirty="0" smtClean="0"/>
              <a:t>recommend action</a:t>
            </a:r>
          </a:p>
          <a:p>
            <a:pPr marL="857250" lvl="1" indent="-457200" eaLnBrk="1" hangingPunct="1">
              <a:lnSpc>
                <a:spcPct val="80000"/>
              </a:lnSpc>
            </a:pPr>
            <a:r>
              <a:rPr lang="en-US" altLang="en-US" sz="2400" dirty="0" smtClean="0"/>
              <a:t>guide decision making</a:t>
            </a:r>
          </a:p>
          <a:p>
            <a:pPr marL="857250" lvl="1" indent="-457200" eaLnBrk="1" hangingPunct="1">
              <a:lnSpc>
                <a:spcPct val="80000"/>
              </a:lnSpc>
            </a:pPr>
            <a:r>
              <a:rPr lang="en-US" altLang="en-US" sz="2400" dirty="0"/>
              <a:t>d</a:t>
            </a:r>
            <a:r>
              <a:rPr lang="en-US" altLang="en-US" sz="2400" dirty="0" smtClean="0"/>
              <a:t>isprove long held beliefs</a:t>
            </a:r>
          </a:p>
          <a:p>
            <a:pPr marL="457200" indent="-457200" eaLnBrk="1" hangingPunct="1">
              <a:lnSpc>
                <a:spcPct val="80000"/>
              </a:lnSpc>
            </a:pPr>
            <a:endParaRPr lang="en-US" altLang="en-US" sz="2000" dirty="0" smtClean="0"/>
          </a:p>
          <a:p>
            <a:pPr marL="457200" indent="-457200" eaLnBrk="1" hangingPunct="1">
              <a:lnSpc>
                <a:spcPct val="80000"/>
              </a:lnSpc>
            </a:pPr>
            <a:endParaRPr lang="en-US" altLang="en-US" sz="20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499855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62</a:t>
            </a:fld>
            <a:endParaRPr lang="en-US" altLang="en-US" sz="900" smtClean="0">
              <a:latin typeface="Verdana" pitchFamily="34" charset="0"/>
            </a:endParaRPr>
          </a:p>
        </p:txBody>
      </p:sp>
      <p:sp>
        <p:nvSpPr>
          <p:cNvPr id="31748" name="Rectangle 2"/>
          <p:cNvSpPr>
            <a:spLocks noGrp="1" noChangeArrowheads="1"/>
          </p:cNvSpPr>
          <p:nvPr>
            <p:ph type="body" idx="1"/>
          </p:nvPr>
        </p:nvSpPr>
        <p:spPr>
          <a:xfrm>
            <a:off x="457200" y="1143000"/>
            <a:ext cx="8229600" cy="5134232"/>
          </a:xfrm>
        </p:spPr>
        <p:txBody>
          <a:bodyPr/>
          <a:lstStyle/>
          <a:p>
            <a:pPr marL="400050" lvl="1" indent="0">
              <a:buNone/>
            </a:pPr>
            <a:endParaRPr lang="en-US" sz="1050" b="1" i="1" dirty="0" smtClean="0"/>
          </a:p>
          <a:p>
            <a:pPr marL="400050" lvl="1" indent="0">
              <a:buNone/>
            </a:pPr>
            <a:r>
              <a:rPr lang="en-US" b="1" i="1" dirty="0" smtClean="0"/>
              <a:t>Steps </a:t>
            </a:r>
            <a:r>
              <a:rPr lang="en-US" b="1" i="1" dirty="0" smtClean="0"/>
              <a:t>for Developing your Analytic</a:t>
            </a:r>
          </a:p>
          <a:p>
            <a:pPr marL="400050" lvl="1" indent="0">
              <a:buNone/>
            </a:pPr>
            <a:endParaRPr lang="en-US" sz="1800" dirty="0" smtClean="0"/>
          </a:p>
          <a:p>
            <a:pPr marL="400050" lvl="1" indent="0">
              <a:spcBef>
                <a:spcPts val="600"/>
              </a:spcBef>
              <a:buNone/>
            </a:pPr>
            <a:r>
              <a:rPr lang="en-US" sz="1600" b="1" dirty="0" smtClean="0">
                <a:solidFill>
                  <a:srgbClr val="0000CC"/>
                </a:solidFill>
              </a:rPr>
              <a:t>Define t</a:t>
            </a:r>
            <a:r>
              <a:rPr lang="en-US" sz="1600" b="1" dirty="0" smtClean="0">
                <a:solidFill>
                  <a:srgbClr val="0000CC"/>
                </a:solidFill>
              </a:rPr>
              <a:t>he Problem</a:t>
            </a:r>
          </a:p>
          <a:p>
            <a:pPr marL="1085850" lvl="2" indent="-285750">
              <a:spcBef>
                <a:spcPts val="600"/>
              </a:spcBef>
            </a:pPr>
            <a:r>
              <a:rPr lang="en-US" sz="1400" dirty="0"/>
              <a:t>F</a:t>
            </a:r>
            <a:r>
              <a:rPr lang="en-US" sz="1400" dirty="0" smtClean="0"/>
              <a:t>ormulate the problem to be solved and then try to find supporting data. </a:t>
            </a:r>
          </a:p>
          <a:p>
            <a:pPr marL="1085850" lvl="2" indent="-285750">
              <a:spcBef>
                <a:spcPts val="600"/>
              </a:spcBef>
            </a:pPr>
            <a:r>
              <a:rPr lang="en-US" sz="1400" dirty="0" smtClean="0"/>
              <a:t>Alternately, you can first assess the data that is available to you and then identify a problem that can be solved using the available data.</a:t>
            </a:r>
            <a:endParaRPr lang="en-US" sz="1400" dirty="0" smtClean="0"/>
          </a:p>
          <a:p>
            <a:pPr marL="1085850" lvl="2" indent="-285750">
              <a:spcBef>
                <a:spcPts val="600"/>
              </a:spcBef>
            </a:pPr>
            <a:r>
              <a:rPr lang="en-US" sz="1400" dirty="0" smtClean="0"/>
              <a:t>Whatever problem you choose to solve, be sure that your team understands the problem space or is willing to learn about it.</a:t>
            </a:r>
          </a:p>
          <a:p>
            <a:pPr marL="1085850" lvl="2" indent="-285750">
              <a:spcBef>
                <a:spcPts val="600"/>
              </a:spcBef>
            </a:pPr>
            <a:endParaRPr lang="en-US" sz="1400" dirty="0"/>
          </a:p>
          <a:p>
            <a:pPr marL="400050" lvl="1" indent="0">
              <a:spcBef>
                <a:spcPts val="600"/>
              </a:spcBef>
              <a:buNone/>
            </a:pPr>
            <a:r>
              <a:rPr lang="en-US" sz="1600" b="1" dirty="0" smtClean="0">
                <a:solidFill>
                  <a:srgbClr val="0000CC"/>
                </a:solidFill>
              </a:rPr>
              <a:t>Consider Feasibility</a:t>
            </a:r>
          </a:p>
          <a:p>
            <a:pPr marL="1085850" lvl="2" indent="-285750">
              <a:spcBef>
                <a:spcPts val="600"/>
              </a:spcBef>
            </a:pPr>
            <a:r>
              <a:rPr lang="en-US" sz="1400" dirty="0" smtClean="0"/>
              <a:t>Can your analytic software be developed by the end of the semester?</a:t>
            </a:r>
          </a:p>
          <a:p>
            <a:pPr marL="1085850" lvl="2" indent="-285750">
              <a:spcBef>
                <a:spcPts val="600"/>
              </a:spcBef>
            </a:pPr>
            <a:r>
              <a:rPr lang="en-US" sz="1400" dirty="0" smtClean="0"/>
              <a:t>Does the number of team members you have, and their collective skills, support the analytic you want to build?</a:t>
            </a:r>
          </a:p>
          <a:p>
            <a:pPr marL="1085850" lvl="2" indent="-285750">
              <a:spcBef>
                <a:spcPts val="600"/>
              </a:spcBef>
            </a:pPr>
            <a:r>
              <a:rPr lang="en-US" sz="1400" dirty="0" smtClean="0"/>
              <a:t>Can you obtain the required data in time to use it in your proposed analytic?</a:t>
            </a:r>
          </a:p>
          <a:p>
            <a:pPr marL="1085850" lvl="2" indent="-285750">
              <a:spcBef>
                <a:spcPts val="600"/>
              </a:spcBef>
            </a:pPr>
            <a:endParaRPr lang="en-US" sz="14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35632976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63</a:t>
            </a:fld>
            <a:endParaRPr lang="en-US" altLang="en-US" sz="900" smtClean="0">
              <a:latin typeface="Verdana" pitchFamily="34" charset="0"/>
            </a:endParaRPr>
          </a:p>
        </p:txBody>
      </p:sp>
      <p:sp>
        <p:nvSpPr>
          <p:cNvPr id="31748" name="Rectangle 2"/>
          <p:cNvSpPr>
            <a:spLocks noGrp="1" noChangeArrowheads="1"/>
          </p:cNvSpPr>
          <p:nvPr>
            <p:ph type="body" idx="1"/>
          </p:nvPr>
        </p:nvSpPr>
        <p:spPr>
          <a:xfrm>
            <a:off x="457200" y="1143000"/>
            <a:ext cx="8229600" cy="5134232"/>
          </a:xfrm>
        </p:spPr>
        <p:txBody>
          <a:bodyPr/>
          <a:lstStyle/>
          <a:p>
            <a:pPr marL="400050" lvl="1" indent="0">
              <a:buNone/>
            </a:pPr>
            <a:endParaRPr lang="en-US" sz="1050" b="1" i="1" dirty="0" smtClean="0"/>
          </a:p>
          <a:p>
            <a:pPr marL="400050" lvl="1" indent="0">
              <a:buNone/>
            </a:pPr>
            <a:r>
              <a:rPr lang="en-US" b="1" i="1" dirty="0" smtClean="0"/>
              <a:t>Steps </a:t>
            </a:r>
            <a:r>
              <a:rPr lang="en-US" b="1" i="1" dirty="0" smtClean="0"/>
              <a:t>for Developing your </a:t>
            </a:r>
            <a:r>
              <a:rPr lang="en-US" b="1" i="1" dirty="0"/>
              <a:t>Analytic </a:t>
            </a:r>
            <a:r>
              <a:rPr lang="en-US" b="1" i="1" dirty="0" smtClean="0"/>
              <a:t>       </a:t>
            </a:r>
            <a:r>
              <a:rPr lang="en-US" sz="1400" b="1" i="1" dirty="0" smtClean="0"/>
              <a:t>(</a:t>
            </a:r>
            <a:r>
              <a:rPr lang="en-US" sz="1400" b="1" i="1" dirty="0"/>
              <a:t>continued)</a:t>
            </a:r>
            <a:endParaRPr lang="en-US" b="1" i="1" dirty="0" smtClean="0"/>
          </a:p>
          <a:p>
            <a:pPr marL="400050" lvl="1" indent="0">
              <a:buNone/>
            </a:pPr>
            <a:endParaRPr lang="en-US" sz="1800" dirty="0" smtClean="0"/>
          </a:p>
          <a:p>
            <a:pPr marL="400050" lvl="1" indent="0">
              <a:spcBef>
                <a:spcPts val="600"/>
              </a:spcBef>
              <a:buNone/>
            </a:pPr>
            <a:r>
              <a:rPr lang="en-US" sz="1600" b="1" dirty="0" smtClean="0">
                <a:solidFill>
                  <a:srgbClr val="0000CC"/>
                </a:solidFill>
              </a:rPr>
              <a:t>The Data</a:t>
            </a:r>
          </a:p>
          <a:p>
            <a:pPr marL="1085850" lvl="2" indent="-285750">
              <a:spcBef>
                <a:spcPts val="600"/>
              </a:spcBef>
            </a:pPr>
            <a:r>
              <a:rPr lang="en-US" sz="1400" dirty="0"/>
              <a:t>What types of data do you need for your analytic?</a:t>
            </a:r>
          </a:p>
          <a:p>
            <a:pPr marL="1085850" lvl="2" indent="-285750">
              <a:spcBef>
                <a:spcPts val="600"/>
              </a:spcBef>
            </a:pPr>
            <a:r>
              <a:rPr lang="en-US" sz="1400" dirty="0"/>
              <a:t>How hard or easy will it be to obtain the data that you need?</a:t>
            </a:r>
          </a:p>
          <a:p>
            <a:pPr marL="1085850" lvl="2" indent="-285750">
              <a:spcBef>
                <a:spcPts val="600"/>
              </a:spcBef>
            </a:pPr>
            <a:r>
              <a:rPr lang="en-US" sz="1400" dirty="0" smtClean="0"/>
              <a:t>Is ther</a:t>
            </a:r>
            <a:r>
              <a:rPr lang="en-US" sz="1400" dirty="0" smtClean="0"/>
              <a:t>e open data available on the internet or by request?</a:t>
            </a:r>
          </a:p>
          <a:p>
            <a:pPr marL="1085850" lvl="2" indent="-285750">
              <a:spcBef>
                <a:spcPts val="600"/>
              </a:spcBef>
            </a:pPr>
            <a:r>
              <a:rPr lang="en-US" sz="1400" dirty="0" smtClean="0"/>
              <a:t>Is the data that you need privately held and will you be able to secure permission to use it?</a:t>
            </a:r>
          </a:p>
          <a:p>
            <a:pPr marL="1085850" lvl="2" indent="-285750">
              <a:spcBef>
                <a:spcPts val="600"/>
              </a:spcBef>
            </a:pPr>
            <a:r>
              <a:rPr lang="en-US" sz="1400" dirty="0" smtClean="0"/>
              <a:t>If you need to request access, it is best to send an email as soon as possible. It is better to have permission to use data even if you wind up not needing it.</a:t>
            </a:r>
          </a:p>
          <a:p>
            <a:pPr marL="1085850" lvl="2" indent="-285750">
              <a:spcBef>
                <a:spcPts val="600"/>
              </a:spcBef>
            </a:pPr>
            <a:r>
              <a:rPr lang="en-US" sz="1400" dirty="0" smtClean="0"/>
              <a:t>Is the data very sensitive, such as patient medical data? If so, it may be possible to obtain the data if the data owner is willing to pre-process it to anonymize it. This type of data is often very hard to obtain.</a:t>
            </a:r>
          </a:p>
          <a:p>
            <a:pPr marL="1085850" lvl="2" indent="-285750">
              <a:spcBef>
                <a:spcPts val="600"/>
              </a:spcBef>
            </a:pPr>
            <a:r>
              <a:rPr lang="en-US" sz="1400" dirty="0"/>
              <a:t>Can you identify alternative data sources and approaches in case the data you need cannot be obtained</a:t>
            </a:r>
            <a:r>
              <a:rPr lang="en-US" sz="1400" dirty="0" smtClean="0"/>
              <a:t>?</a:t>
            </a:r>
          </a:p>
          <a:p>
            <a:pPr marL="1085850" lvl="2" indent="-285750">
              <a:spcBef>
                <a:spcPts val="600"/>
              </a:spcBef>
            </a:pPr>
            <a:r>
              <a:rPr lang="en-US" sz="1400" dirty="0" smtClean="0"/>
              <a:t>How much cleaning and reformatting of the data is required in order to make it useful for your analytic?</a:t>
            </a:r>
            <a:endParaRPr lang="en-US" sz="1400" dirty="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16947256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64</a:t>
            </a:fld>
            <a:endParaRPr lang="en-US" altLang="en-US" sz="900" smtClean="0">
              <a:latin typeface="Verdana" pitchFamily="34" charset="0"/>
            </a:endParaRPr>
          </a:p>
        </p:txBody>
      </p:sp>
      <p:sp>
        <p:nvSpPr>
          <p:cNvPr id="31748" name="Rectangle 2"/>
          <p:cNvSpPr>
            <a:spLocks noGrp="1" noChangeArrowheads="1"/>
          </p:cNvSpPr>
          <p:nvPr>
            <p:ph type="body" idx="1"/>
          </p:nvPr>
        </p:nvSpPr>
        <p:spPr>
          <a:xfrm>
            <a:off x="457200" y="1143000"/>
            <a:ext cx="8229600" cy="5134232"/>
          </a:xfrm>
        </p:spPr>
        <p:txBody>
          <a:bodyPr/>
          <a:lstStyle/>
          <a:p>
            <a:pPr marL="400050" lvl="1" indent="0">
              <a:buNone/>
            </a:pPr>
            <a:endParaRPr lang="en-US" sz="1050" b="1" i="1" dirty="0" smtClean="0"/>
          </a:p>
          <a:p>
            <a:pPr marL="400050" lvl="1" indent="0">
              <a:buNone/>
            </a:pPr>
            <a:r>
              <a:rPr lang="en-US" b="1" i="1" dirty="0" smtClean="0"/>
              <a:t>Steps </a:t>
            </a:r>
            <a:r>
              <a:rPr lang="en-US" b="1" i="1" dirty="0" smtClean="0"/>
              <a:t>for Developing your </a:t>
            </a:r>
            <a:r>
              <a:rPr lang="en-US" b="1" i="1" dirty="0" smtClean="0"/>
              <a:t>Analytic      </a:t>
            </a:r>
            <a:r>
              <a:rPr lang="en-US" sz="1400" b="1" i="1" dirty="0" smtClean="0"/>
              <a:t>(continued)</a:t>
            </a:r>
            <a:endParaRPr lang="en-US" b="1" i="1" dirty="0" smtClean="0"/>
          </a:p>
          <a:p>
            <a:pPr marL="400050" lvl="1" indent="0">
              <a:buNone/>
            </a:pPr>
            <a:endParaRPr lang="en-US" sz="1800" dirty="0" smtClean="0"/>
          </a:p>
          <a:p>
            <a:pPr marL="400050" lvl="1" indent="0">
              <a:spcBef>
                <a:spcPts val="600"/>
              </a:spcBef>
              <a:buNone/>
            </a:pPr>
            <a:r>
              <a:rPr lang="en-US" sz="1600" b="1" dirty="0" smtClean="0">
                <a:solidFill>
                  <a:srgbClr val="0000CC"/>
                </a:solidFill>
              </a:rPr>
              <a:t>The Technologies</a:t>
            </a:r>
          </a:p>
          <a:p>
            <a:pPr marL="1085850" lvl="2" indent="-285750">
              <a:spcBef>
                <a:spcPts val="600"/>
              </a:spcBef>
            </a:pPr>
            <a:r>
              <a:rPr lang="en-US" sz="1400" dirty="0" smtClean="0"/>
              <a:t>Which Hadoop technologies will you use in your analytic?</a:t>
            </a:r>
          </a:p>
          <a:p>
            <a:pPr marL="1085850" lvl="2" indent="-285750">
              <a:spcBef>
                <a:spcPts val="600"/>
              </a:spcBef>
            </a:pPr>
            <a:r>
              <a:rPr lang="en-US" sz="1400" dirty="0" smtClean="0"/>
              <a:t>Do you need to install these technologies or are they already available in your Hadoop environment?</a:t>
            </a:r>
            <a:endParaRPr lang="en-US" sz="1400" dirty="0" smtClean="0"/>
          </a:p>
          <a:p>
            <a:pPr marL="1085850" lvl="2" indent="-285750">
              <a:spcBef>
                <a:spcPts val="600"/>
              </a:spcBef>
            </a:pPr>
            <a:r>
              <a:rPr lang="en-US" sz="1400" dirty="0" smtClean="0"/>
              <a:t>Does your team possess the skills to apply those technologies? </a:t>
            </a:r>
          </a:p>
          <a:p>
            <a:pPr marL="1085850" lvl="2" indent="-285750">
              <a:spcBef>
                <a:spcPts val="600"/>
              </a:spcBef>
            </a:pPr>
            <a:r>
              <a:rPr lang="en-US" sz="1400" dirty="0" smtClean="0"/>
              <a:t>Will there be a need for some ramp-up time to learn new technologies?</a:t>
            </a:r>
          </a:p>
          <a:p>
            <a:pPr marL="800100" lvl="2" indent="0">
              <a:spcBef>
                <a:spcPts val="600"/>
              </a:spcBef>
              <a:buNone/>
            </a:pPr>
            <a:r>
              <a:rPr lang="en-US" sz="1400" dirty="0"/>
              <a:t> </a:t>
            </a:r>
            <a:endParaRPr lang="en-US" sz="1400" dirty="0" smtClean="0"/>
          </a:p>
          <a:p>
            <a:pPr marL="400050" lvl="1" indent="0">
              <a:spcBef>
                <a:spcPts val="600"/>
              </a:spcBef>
              <a:buNone/>
            </a:pPr>
            <a:r>
              <a:rPr lang="en-US" sz="1600" b="1" dirty="0">
                <a:solidFill>
                  <a:srgbClr val="0000CC"/>
                </a:solidFill>
              </a:rPr>
              <a:t> </a:t>
            </a:r>
            <a:r>
              <a:rPr lang="en-US" sz="1600" b="1" dirty="0" smtClean="0">
                <a:solidFill>
                  <a:srgbClr val="0000CC"/>
                </a:solidFill>
              </a:rPr>
              <a:t>The Hadoop Environment</a:t>
            </a:r>
          </a:p>
          <a:p>
            <a:pPr marL="1085850" lvl="2" indent="-285750">
              <a:spcBef>
                <a:spcPts val="600"/>
              </a:spcBef>
            </a:pPr>
            <a:r>
              <a:rPr lang="en-US" sz="1400" dirty="0" smtClean="0"/>
              <a:t>Where will you run your analytic?</a:t>
            </a:r>
          </a:p>
          <a:p>
            <a:pPr marL="1085850" lvl="2" indent="-285750">
              <a:spcBef>
                <a:spcPts val="600"/>
              </a:spcBef>
            </a:pPr>
            <a:r>
              <a:rPr lang="en-US" sz="1400" dirty="0" smtClean="0"/>
              <a:t>Will the data fit in your environment?</a:t>
            </a:r>
          </a:p>
          <a:p>
            <a:pPr marL="1085850" lvl="2" indent="-285750">
              <a:spcBef>
                <a:spcPts val="600"/>
              </a:spcBef>
            </a:pPr>
            <a:r>
              <a:rPr lang="en-US" sz="1400" dirty="0" smtClean="0"/>
              <a:t>How will you move data from the source into your environment?</a:t>
            </a:r>
          </a:p>
          <a:p>
            <a:pPr marL="1085850" lvl="2" indent="-285750">
              <a:spcBef>
                <a:spcPts val="600"/>
              </a:spcBef>
            </a:pPr>
            <a:r>
              <a:rPr lang="en-US" sz="1400" dirty="0" smtClean="0"/>
              <a:t>What are the limitations of the environment in terms of size of data?</a:t>
            </a:r>
            <a:endParaRPr lang="en-US" sz="1400" dirty="0"/>
          </a:p>
          <a:p>
            <a:pPr marL="0" indent="0">
              <a:buNone/>
            </a:pPr>
            <a:endParaRPr lang="en-US" altLang="en-US" sz="16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38623137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65</a:t>
            </a:fld>
            <a:endParaRPr lang="en-US" altLang="en-US" sz="900" smtClean="0">
              <a:latin typeface="Verdana" pitchFamily="34" charset="0"/>
            </a:endParaRPr>
          </a:p>
        </p:txBody>
      </p:sp>
      <p:sp>
        <p:nvSpPr>
          <p:cNvPr id="31748" name="Rectangle 2"/>
          <p:cNvSpPr>
            <a:spLocks noGrp="1" noChangeArrowheads="1"/>
          </p:cNvSpPr>
          <p:nvPr>
            <p:ph type="body" idx="1"/>
          </p:nvPr>
        </p:nvSpPr>
        <p:spPr>
          <a:xfrm>
            <a:off x="457200" y="1143000"/>
            <a:ext cx="8229600" cy="5134232"/>
          </a:xfrm>
        </p:spPr>
        <p:txBody>
          <a:bodyPr/>
          <a:lstStyle/>
          <a:p>
            <a:pPr marL="400050" lvl="1" indent="0">
              <a:buNone/>
            </a:pPr>
            <a:endParaRPr lang="en-US" sz="1050" b="1" i="1" dirty="0" smtClean="0"/>
          </a:p>
          <a:p>
            <a:pPr marL="400050" lvl="1" indent="0">
              <a:buNone/>
            </a:pPr>
            <a:r>
              <a:rPr lang="en-US" b="1" i="1" dirty="0" smtClean="0"/>
              <a:t>Steps </a:t>
            </a:r>
            <a:r>
              <a:rPr lang="en-US" b="1" i="1" dirty="0" smtClean="0"/>
              <a:t>for Developing your </a:t>
            </a:r>
            <a:r>
              <a:rPr lang="en-US" b="1" i="1" dirty="0" smtClean="0"/>
              <a:t>Analytic      </a:t>
            </a:r>
            <a:r>
              <a:rPr lang="en-US" sz="1400" b="1" i="1" dirty="0" smtClean="0"/>
              <a:t>(continued)</a:t>
            </a:r>
            <a:endParaRPr lang="en-US" b="1" i="1" dirty="0" smtClean="0"/>
          </a:p>
          <a:p>
            <a:pPr marL="800100" lvl="2" indent="0">
              <a:spcBef>
                <a:spcPts val="600"/>
              </a:spcBef>
              <a:buNone/>
            </a:pPr>
            <a:endParaRPr lang="en-US" sz="1400" dirty="0" smtClean="0"/>
          </a:p>
          <a:p>
            <a:pPr marL="400050" lvl="1" indent="0">
              <a:spcBef>
                <a:spcPts val="600"/>
              </a:spcBef>
              <a:buNone/>
            </a:pPr>
            <a:r>
              <a:rPr lang="en-US" sz="1600" b="1" dirty="0">
                <a:solidFill>
                  <a:srgbClr val="0000CC"/>
                </a:solidFill>
              </a:rPr>
              <a:t>The </a:t>
            </a:r>
            <a:r>
              <a:rPr lang="en-US" sz="1600" b="1" dirty="0" smtClean="0">
                <a:solidFill>
                  <a:srgbClr val="0000CC"/>
                </a:solidFill>
              </a:rPr>
              <a:t>Results</a:t>
            </a:r>
            <a:endParaRPr lang="en-US" sz="1600" b="1" dirty="0">
              <a:solidFill>
                <a:srgbClr val="0000CC"/>
              </a:solidFill>
            </a:endParaRPr>
          </a:p>
          <a:p>
            <a:pPr marL="1085850" lvl="2" indent="-285750">
              <a:spcBef>
                <a:spcPts val="600"/>
              </a:spcBef>
            </a:pPr>
            <a:r>
              <a:rPr lang="en-US" sz="1400" dirty="0" smtClean="0"/>
              <a:t>Try to find out early if your thesis will hold by analyzing a subset of the data. It may help to characterize the data by writing MapReduce/Hive/Pig/etc. code to profile the data.</a:t>
            </a:r>
            <a:endParaRPr lang="en-US" sz="1400" dirty="0"/>
          </a:p>
          <a:p>
            <a:pPr marL="1085850" lvl="2" indent="-285750">
              <a:spcBef>
                <a:spcPts val="600"/>
              </a:spcBef>
            </a:pPr>
            <a:r>
              <a:rPr lang="en-US" sz="1400" dirty="0" smtClean="0"/>
              <a:t>An ‘agile’ based approach is a good way to go – following this approach to software development means that you are always striving to have something demo-able at the end of each sprint.</a:t>
            </a:r>
          </a:p>
          <a:p>
            <a:pPr marL="1085850" lvl="2" indent="-285750">
              <a:spcBef>
                <a:spcPts val="600"/>
              </a:spcBef>
            </a:pPr>
            <a:r>
              <a:rPr lang="en-US" sz="1400" dirty="0"/>
              <a:t>Iterate on your approach until your goal is achieved</a:t>
            </a:r>
            <a:r>
              <a:rPr lang="en-US" sz="1400" dirty="0" smtClean="0"/>
              <a:t>.</a:t>
            </a:r>
          </a:p>
          <a:p>
            <a:pPr marL="1085850" lvl="2" indent="-285750">
              <a:spcBef>
                <a:spcPts val="600"/>
              </a:spcBef>
            </a:pPr>
            <a:r>
              <a:rPr lang="en-US" sz="1400" b="1" i="1" dirty="0" smtClean="0">
                <a:solidFill>
                  <a:srgbClr val="FF0000"/>
                </a:solidFill>
              </a:rPr>
              <a:t>Look </a:t>
            </a:r>
            <a:r>
              <a:rPr lang="en-US" sz="1400" b="1" i="1" dirty="0" smtClean="0">
                <a:solidFill>
                  <a:srgbClr val="FF0000"/>
                </a:solidFill>
              </a:rPr>
              <a:t>critically at your </a:t>
            </a:r>
            <a:r>
              <a:rPr lang="en-US" sz="1400" b="1" i="1" dirty="0" smtClean="0">
                <a:solidFill>
                  <a:srgbClr val="FF0000"/>
                </a:solidFill>
              </a:rPr>
              <a:t>results – your thesis may or may not hold.</a:t>
            </a:r>
            <a:endParaRPr lang="en-US" sz="1400" b="1" i="1" dirty="0" smtClean="0">
              <a:solidFill>
                <a:srgbClr val="FF0000"/>
              </a:solidFill>
            </a:endParaRPr>
          </a:p>
          <a:p>
            <a:pPr marL="1085850" lvl="2" indent="-285750">
              <a:spcBef>
                <a:spcPts val="600"/>
              </a:spcBef>
            </a:pPr>
            <a:r>
              <a:rPr lang="en-US" sz="1400" dirty="0" smtClean="0"/>
              <a:t>Assess </a:t>
            </a:r>
            <a:r>
              <a:rPr lang="en-US" sz="1400" dirty="0" smtClean="0"/>
              <a:t>the goodness of your </a:t>
            </a:r>
            <a:r>
              <a:rPr lang="en-US" sz="1400" dirty="0" smtClean="0"/>
              <a:t>analytic</a:t>
            </a:r>
            <a:r>
              <a:rPr lang="en-US" sz="1400" dirty="0" smtClean="0"/>
              <a:t>.</a:t>
            </a:r>
          </a:p>
          <a:p>
            <a:pPr marL="1085850" lvl="2" indent="-285750">
              <a:spcBef>
                <a:spcPts val="600"/>
              </a:spcBef>
            </a:pPr>
            <a:r>
              <a:rPr lang="en-US" sz="1400" dirty="0" smtClean="0"/>
              <a:t>If your thesis did not hold, analyze the root cause – which assumption was proven wrong and why?</a:t>
            </a:r>
            <a:endParaRPr lang="en-US" sz="1400" dirty="0"/>
          </a:p>
          <a:p>
            <a:pPr marL="0" indent="0">
              <a:buNone/>
            </a:pPr>
            <a:r>
              <a:rPr lang="en-US" sz="1200" dirty="0"/>
              <a:t/>
            </a:r>
            <a:br>
              <a:rPr lang="en-US" sz="1200" dirty="0"/>
            </a:br>
            <a:endParaRPr lang="en-US" altLang="en-US" sz="16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36431910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66</a:t>
            </a:fld>
            <a:endParaRPr lang="en-US" altLang="en-US" sz="900" smtClean="0">
              <a:latin typeface="Verdana" pitchFamily="34" charset="0"/>
            </a:endParaRPr>
          </a:p>
        </p:txBody>
      </p:sp>
      <p:sp>
        <p:nvSpPr>
          <p:cNvPr id="31748" name="Rectangle 2"/>
          <p:cNvSpPr>
            <a:spLocks noGrp="1" noChangeArrowheads="1"/>
          </p:cNvSpPr>
          <p:nvPr>
            <p:ph type="body" idx="1"/>
          </p:nvPr>
        </p:nvSpPr>
        <p:spPr>
          <a:xfrm>
            <a:off x="457200" y="1143000"/>
            <a:ext cx="8229600" cy="5134232"/>
          </a:xfrm>
        </p:spPr>
        <p:txBody>
          <a:bodyPr/>
          <a:lstStyle/>
          <a:p>
            <a:pPr marL="400050" lvl="1" indent="0">
              <a:buNone/>
            </a:pPr>
            <a:endParaRPr lang="en-US" sz="1050" b="1" i="1" dirty="0" smtClean="0"/>
          </a:p>
          <a:p>
            <a:pPr marL="400050" lvl="1" indent="0">
              <a:buNone/>
            </a:pPr>
            <a:r>
              <a:rPr lang="en-US" b="1" i="1" dirty="0" smtClean="0"/>
              <a:t>Summary - Steps </a:t>
            </a:r>
            <a:r>
              <a:rPr lang="en-US" b="1" i="1" dirty="0" smtClean="0"/>
              <a:t>for Developing your Analytic</a:t>
            </a:r>
          </a:p>
          <a:p>
            <a:pPr marL="400050" lvl="1" indent="0">
              <a:buNone/>
            </a:pPr>
            <a:endParaRPr lang="en-US" sz="1800" dirty="0" smtClean="0"/>
          </a:p>
          <a:p>
            <a:pPr marL="628650" lvl="1" indent="-228600">
              <a:spcBef>
                <a:spcPts val="600"/>
              </a:spcBef>
              <a:buFont typeface="+mj-lt"/>
              <a:buAutoNum type="arabicPeriod"/>
            </a:pPr>
            <a:r>
              <a:rPr lang="en-US" sz="1600" dirty="0" smtClean="0"/>
              <a:t>Formulate a general idea of the type of </a:t>
            </a:r>
            <a:r>
              <a:rPr lang="en-US" sz="1600" dirty="0" smtClean="0"/>
              <a:t>analytic to </a:t>
            </a:r>
            <a:r>
              <a:rPr lang="en-US" sz="1600" dirty="0" smtClean="0"/>
              <a:t>be developed, what are you trying to solve?</a:t>
            </a:r>
          </a:p>
          <a:p>
            <a:pPr marL="628650" lvl="1" indent="-228600">
              <a:spcBef>
                <a:spcPts val="600"/>
              </a:spcBef>
              <a:buFont typeface="+mj-lt"/>
              <a:buAutoNum type="arabicPeriod"/>
            </a:pPr>
            <a:r>
              <a:rPr lang="en-US" sz="1600" dirty="0" smtClean="0"/>
              <a:t>Learn </a:t>
            </a:r>
            <a:r>
              <a:rPr lang="en-US" sz="1600" dirty="0"/>
              <a:t>about the data that's available to </a:t>
            </a:r>
            <a:r>
              <a:rPr lang="en-US" sz="1600" dirty="0" smtClean="0"/>
              <a:t>you in your </a:t>
            </a:r>
            <a:r>
              <a:rPr lang="en-US" sz="1600" dirty="0" smtClean="0"/>
              <a:t>pursuit.</a:t>
            </a:r>
            <a:endParaRPr lang="en-US" sz="1600" dirty="0" smtClean="0"/>
          </a:p>
          <a:p>
            <a:pPr marL="628650" lvl="1" indent="-228600">
              <a:spcBef>
                <a:spcPts val="600"/>
              </a:spcBef>
              <a:buFont typeface="+mj-lt"/>
              <a:buAutoNum type="arabicPeriod"/>
            </a:pPr>
            <a:r>
              <a:rPr lang="en-US" sz="1600" dirty="0" smtClean="0"/>
              <a:t>Request  access to the data – do this early, request access to many sources, even if you wind up not using all of </a:t>
            </a:r>
            <a:r>
              <a:rPr lang="en-US" sz="1600" dirty="0" smtClean="0"/>
              <a:t>them.</a:t>
            </a:r>
            <a:endParaRPr lang="en-US" sz="1600" dirty="0" smtClean="0"/>
          </a:p>
          <a:p>
            <a:pPr marL="628650" lvl="1" indent="-228600">
              <a:spcBef>
                <a:spcPts val="600"/>
              </a:spcBef>
              <a:buFont typeface="+mj-lt"/>
              <a:buAutoNum type="arabicPeriod"/>
            </a:pPr>
            <a:r>
              <a:rPr lang="en-US" sz="1600" dirty="0" smtClean="0"/>
              <a:t>Identify </a:t>
            </a:r>
            <a:r>
              <a:rPr lang="en-US" sz="1600" dirty="0"/>
              <a:t>an analytic that can provide an actionable </a:t>
            </a:r>
            <a:r>
              <a:rPr lang="en-US" sz="1600" dirty="0" smtClean="0"/>
              <a:t>insight given the data you </a:t>
            </a:r>
            <a:r>
              <a:rPr lang="en-US" sz="1600" dirty="0" smtClean="0"/>
              <a:t>have.</a:t>
            </a:r>
            <a:endParaRPr lang="en-US" sz="1600" dirty="0" smtClean="0"/>
          </a:p>
          <a:p>
            <a:pPr marL="628650" lvl="1" indent="-228600">
              <a:spcBef>
                <a:spcPts val="600"/>
              </a:spcBef>
              <a:buFont typeface="+mj-lt"/>
              <a:buAutoNum type="arabicPeriod"/>
            </a:pPr>
            <a:r>
              <a:rPr lang="en-US" sz="1600" dirty="0" smtClean="0"/>
              <a:t>Clean out the </a:t>
            </a:r>
            <a:r>
              <a:rPr lang="en-US" sz="1600" dirty="0"/>
              <a:t>data to remove irregularities (sometimes there are hiccups in the </a:t>
            </a:r>
            <a:r>
              <a:rPr lang="en-US" sz="1600" dirty="0" smtClean="0"/>
              <a:t>data</a:t>
            </a:r>
            <a:r>
              <a:rPr lang="en-US" sz="1600" dirty="0" smtClean="0"/>
              <a:t>).</a:t>
            </a:r>
            <a:endParaRPr lang="en-US" sz="1600" dirty="0" smtClean="0"/>
          </a:p>
          <a:p>
            <a:pPr marL="628650" lvl="1" indent="-228600">
              <a:spcBef>
                <a:spcPts val="600"/>
              </a:spcBef>
              <a:buFont typeface="+mj-lt"/>
              <a:buAutoNum type="arabicPeriod"/>
            </a:pPr>
            <a:r>
              <a:rPr lang="en-US" sz="1600" dirty="0" smtClean="0"/>
              <a:t>Identify the </a:t>
            </a:r>
            <a:r>
              <a:rPr lang="en-US" sz="1600" dirty="0"/>
              <a:t>right technologies (MapReduce and/or Hive and/or </a:t>
            </a:r>
            <a:r>
              <a:rPr lang="en-US" sz="1600" dirty="0" smtClean="0"/>
              <a:t>Impala </a:t>
            </a:r>
            <a:r>
              <a:rPr lang="en-US" sz="1600" dirty="0"/>
              <a:t>and/or Mahout, etc</a:t>
            </a:r>
            <a:r>
              <a:rPr lang="en-US" sz="1600" dirty="0" smtClean="0"/>
              <a:t>.).</a:t>
            </a:r>
            <a:endParaRPr lang="en-US" sz="1600" dirty="0" smtClean="0"/>
          </a:p>
          <a:p>
            <a:pPr marL="628650" lvl="1" indent="-228600">
              <a:spcBef>
                <a:spcPts val="600"/>
              </a:spcBef>
              <a:buFont typeface="+mj-lt"/>
              <a:buAutoNum type="arabicPeriod"/>
            </a:pPr>
            <a:r>
              <a:rPr lang="en-US" sz="1600" dirty="0" smtClean="0"/>
              <a:t>Develop </a:t>
            </a:r>
            <a:r>
              <a:rPr lang="en-US" sz="1600" dirty="0"/>
              <a:t>the first version of the </a:t>
            </a:r>
            <a:r>
              <a:rPr lang="en-US" sz="1600" dirty="0" smtClean="0"/>
              <a:t>analytic.</a:t>
            </a:r>
            <a:endParaRPr lang="en-US" sz="1600" dirty="0" smtClean="0"/>
          </a:p>
          <a:p>
            <a:pPr marL="628650" lvl="1" indent="-228600">
              <a:spcBef>
                <a:spcPts val="600"/>
              </a:spcBef>
              <a:buClr>
                <a:srgbClr val="FF0000"/>
              </a:buClr>
              <a:buFont typeface="+mj-lt"/>
              <a:buAutoNum type="arabicPeriod"/>
            </a:pPr>
            <a:r>
              <a:rPr lang="en-US" sz="1600" b="1" i="1" dirty="0" smtClean="0">
                <a:solidFill>
                  <a:srgbClr val="FF0000"/>
                </a:solidFill>
              </a:rPr>
              <a:t>Look critically at your </a:t>
            </a:r>
            <a:r>
              <a:rPr lang="en-US" sz="1600" b="1" i="1" dirty="0" smtClean="0">
                <a:solidFill>
                  <a:srgbClr val="FF0000"/>
                </a:solidFill>
              </a:rPr>
              <a:t>results.</a:t>
            </a:r>
            <a:endParaRPr lang="en-US" sz="1600" b="1" i="1" dirty="0" smtClean="0">
              <a:solidFill>
                <a:srgbClr val="FF0000"/>
              </a:solidFill>
            </a:endParaRPr>
          </a:p>
          <a:p>
            <a:pPr marL="628650" lvl="1" indent="-228600">
              <a:spcBef>
                <a:spcPts val="600"/>
              </a:spcBef>
              <a:buFont typeface="+mj-lt"/>
              <a:buAutoNum type="arabicPeriod"/>
            </a:pPr>
            <a:r>
              <a:rPr lang="en-US" sz="1600" dirty="0" smtClean="0"/>
              <a:t>Iterate on your approach until goal </a:t>
            </a:r>
            <a:r>
              <a:rPr lang="en-US" sz="1600" dirty="0" smtClean="0"/>
              <a:t>achieved.</a:t>
            </a:r>
            <a:endParaRPr lang="en-US" sz="1600" dirty="0" smtClean="0"/>
          </a:p>
          <a:p>
            <a:pPr marL="628650" lvl="1" indent="-228600">
              <a:spcBef>
                <a:spcPts val="600"/>
              </a:spcBef>
              <a:buFont typeface="+mj-lt"/>
              <a:buAutoNum type="arabicPeriod"/>
            </a:pPr>
            <a:r>
              <a:rPr lang="en-US" sz="1600" dirty="0" smtClean="0"/>
              <a:t> Assess the goodness of your </a:t>
            </a:r>
            <a:r>
              <a:rPr lang="en-US" sz="1600" dirty="0" smtClean="0"/>
              <a:t>analytic</a:t>
            </a:r>
            <a:r>
              <a:rPr lang="en-US" sz="1600" dirty="0"/>
              <a:t>.</a:t>
            </a:r>
            <a:endParaRPr lang="en-US" sz="1600" dirty="0"/>
          </a:p>
          <a:p>
            <a:pPr marL="0" indent="0">
              <a:buNone/>
            </a:pPr>
            <a:r>
              <a:rPr lang="en-US" sz="1200" dirty="0"/>
              <a:t/>
            </a:r>
            <a:br>
              <a:rPr lang="en-US" sz="1200" dirty="0"/>
            </a:br>
            <a:endParaRPr lang="en-US" altLang="en-US" sz="16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16401610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67</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00050" lvl="1" indent="0">
              <a:buNone/>
            </a:pPr>
            <a:endParaRPr lang="en-US" b="1" i="1" dirty="0" smtClean="0"/>
          </a:p>
          <a:p>
            <a:pPr marL="400050" lvl="1" indent="0">
              <a:buNone/>
            </a:pPr>
            <a:r>
              <a:rPr lang="en-US" b="1" i="1" dirty="0" smtClean="0"/>
              <a:t>Iterating </a:t>
            </a:r>
            <a:r>
              <a:rPr lang="en-US" b="1" i="1" dirty="0" smtClean="0"/>
              <a:t>Over Your Analytic</a:t>
            </a:r>
          </a:p>
          <a:p>
            <a:pPr marL="400050" lvl="1" indent="0">
              <a:buNone/>
            </a:pPr>
            <a:endParaRPr lang="en-US" sz="1800" dirty="0" smtClean="0"/>
          </a:p>
          <a:p>
            <a:pPr lvl="1"/>
            <a:r>
              <a:rPr lang="en-US" dirty="0" smtClean="0"/>
              <a:t>Sometimes</a:t>
            </a:r>
            <a:r>
              <a:rPr lang="en-US" dirty="0"/>
              <a:t>, the results are not what was </a:t>
            </a:r>
            <a:r>
              <a:rPr lang="en-US" dirty="0" smtClean="0"/>
              <a:t>expected …</a:t>
            </a:r>
          </a:p>
          <a:p>
            <a:pPr lvl="1"/>
            <a:endParaRPr lang="en-US" sz="1800" dirty="0" smtClean="0"/>
          </a:p>
          <a:p>
            <a:pPr lvl="2"/>
            <a:r>
              <a:rPr lang="en-US" dirty="0" smtClean="0"/>
              <a:t>Leave time to research what went wrong</a:t>
            </a:r>
          </a:p>
          <a:p>
            <a:pPr lvl="2"/>
            <a:endParaRPr lang="en-US" dirty="0" smtClean="0"/>
          </a:p>
          <a:p>
            <a:pPr lvl="2"/>
            <a:r>
              <a:rPr lang="en-US" dirty="0" smtClean="0"/>
              <a:t>Identify </a:t>
            </a:r>
            <a:r>
              <a:rPr lang="en-US" dirty="0" smtClean="0"/>
              <a:t>the root </a:t>
            </a:r>
            <a:r>
              <a:rPr lang="en-US" dirty="0" smtClean="0"/>
              <a:t>cause of the problem</a:t>
            </a:r>
          </a:p>
          <a:p>
            <a:pPr lvl="2"/>
            <a:endParaRPr lang="en-US" dirty="0" smtClean="0"/>
          </a:p>
          <a:p>
            <a:pPr lvl="2"/>
            <a:r>
              <a:rPr lang="en-US" dirty="0" smtClean="0"/>
              <a:t>Research what can be done about the </a:t>
            </a:r>
            <a:r>
              <a:rPr lang="en-US" dirty="0" smtClean="0"/>
              <a:t>problem</a:t>
            </a:r>
          </a:p>
          <a:p>
            <a:pPr lvl="2"/>
            <a:endParaRPr lang="en-US" dirty="0"/>
          </a:p>
          <a:p>
            <a:pPr lvl="1"/>
            <a:endParaRPr lang="en-US" sz="16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21834804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68</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00050" lvl="1" indent="0">
              <a:buNone/>
            </a:pPr>
            <a:endParaRPr lang="en-US" b="1" i="1" dirty="0" smtClean="0"/>
          </a:p>
          <a:p>
            <a:pPr marL="400050" lvl="1" indent="0">
              <a:buNone/>
            </a:pPr>
            <a:r>
              <a:rPr lang="en-US" b="1" i="1" dirty="0" smtClean="0"/>
              <a:t>… Iterating </a:t>
            </a:r>
            <a:r>
              <a:rPr lang="en-US" b="1" i="1" dirty="0" smtClean="0"/>
              <a:t>Over Your Analytic</a:t>
            </a:r>
          </a:p>
          <a:p>
            <a:pPr marL="400050" lvl="1" indent="0">
              <a:buNone/>
            </a:pPr>
            <a:endParaRPr lang="en-US" sz="1800" dirty="0" smtClean="0"/>
          </a:p>
          <a:p>
            <a:pPr lvl="1"/>
            <a:r>
              <a:rPr lang="en-US" sz="1800" dirty="0" smtClean="0"/>
              <a:t>A failed analytic is the first step in the evolutionary process of an analytic, don’t worry, a better approach evolves</a:t>
            </a:r>
          </a:p>
          <a:p>
            <a:pPr lvl="1"/>
            <a:endParaRPr lang="en-US" sz="1800" dirty="0" smtClean="0"/>
          </a:p>
          <a:p>
            <a:pPr lvl="2"/>
            <a:r>
              <a:rPr lang="en-US" dirty="0" smtClean="0"/>
              <a:t>It m</a:t>
            </a:r>
            <a:r>
              <a:rPr lang="en-US" dirty="0" smtClean="0"/>
              <a:t>ay </a:t>
            </a:r>
            <a:r>
              <a:rPr lang="en-US" dirty="0" smtClean="0"/>
              <a:t>require </a:t>
            </a:r>
            <a:r>
              <a:rPr lang="en-US" dirty="0" smtClean="0"/>
              <a:t>re-design</a:t>
            </a:r>
          </a:p>
          <a:p>
            <a:pPr lvl="2"/>
            <a:endParaRPr lang="en-US" dirty="0" smtClean="0"/>
          </a:p>
          <a:p>
            <a:pPr lvl="2"/>
            <a:r>
              <a:rPr lang="en-US" dirty="0" smtClean="0"/>
              <a:t>It m</a:t>
            </a:r>
            <a:r>
              <a:rPr lang="en-US" dirty="0" smtClean="0"/>
              <a:t>ay </a:t>
            </a:r>
            <a:r>
              <a:rPr lang="en-US" dirty="0" smtClean="0"/>
              <a:t>require addition </a:t>
            </a:r>
            <a:r>
              <a:rPr lang="en-US" dirty="0"/>
              <a:t>of one </a:t>
            </a:r>
            <a:r>
              <a:rPr lang="en-US" dirty="0" smtClean="0"/>
              <a:t>or more data sources (</a:t>
            </a:r>
            <a:r>
              <a:rPr lang="en-US" dirty="0" smtClean="0"/>
              <a:t>common)</a:t>
            </a:r>
          </a:p>
          <a:p>
            <a:pPr lvl="2"/>
            <a:endParaRPr lang="en-US" dirty="0"/>
          </a:p>
          <a:p>
            <a:pPr lvl="1"/>
            <a:r>
              <a:rPr lang="en-US" dirty="0" smtClean="0"/>
              <a:t>Be </a:t>
            </a:r>
            <a:r>
              <a:rPr lang="en-US" dirty="0"/>
              <a:t>prepared to report on what went wrong, why, and what can be done in the future to address the problem</a:t>
            </a:r>
          </a:p>
          <a:p>
            <a:pPr marL="0" indent="0">
              <a:buNone/>
            </a:pPr>
            <a:r>
              <a:rPr lang="en-US" sz="1200" dirty="0"/>
              <a:t/>
            </a:r>
            <a:br>
              <a:rPr lang="en-US" sz="1200" dirty="0"/>
            </a:br>
            <a:endParaRPr lang="en-US" sz="1200" dirty="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24043538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69</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00050" lvl="1" indent="0">
              <a:buNone/>
            </a:pPr>
            <a:endParaRPr lang="en-US" b="1" i="1" dirty="0" smtClean="0"/>
          </a:p>
          <a:p>
            <a:pPr marL="0" indent="0" algn="ctr">
              <a:buNone/>
            </a:pPr>
            <a:r>
              <a:rPr lang="en-US" sz="2800" b="1" i="1" dirty="0" smtClean="0"/>
              <a:t>Take a Risk!</a:t>
            </a:r>
          </a:p>
          <a:p>
            <a:pPr marL="400050" lvl="1" indent="0">
              <a:buNone/>
            </a:pPr>
            <a:endParaRPr lang="en-US" sz="1800" dirty="0" smtClean="0"/>
          </a:p>
          <a:p>
            <a:r>
              <a:rPr lang="en-US" sz="1800" dirty="0" smtClean="0"/>
              <a:t>This is key!</a:t>
            </a:r>
          </a:p>
          <a:p>
            <a:r>
              <a:rPr lang="en-US" sz="1800" dirty="0" smtClean="0"/>
              <a:t>Follow the process, start getting data sources early</a:t>
            </a:r>
          </a:p>
          <a:p>
            <a:r>
              <a:rPr lang="en-US" sz="1800" dirty="0" smtClean="0"/>
              <a:t>Aim high</a:t>
            </a:r>
          </a:p>
          <a:p>
            <a:r>
              <a:rPr lang="en-US" sz="1800" dirty="0" smtClean="0"/>
              <a:t>The penalty for not taking a risk is higher than for trying and falling a little short</a:t>
            </a:r>
          </a:p>
          <a:p>
            <a:r>
              <a:rPr lang="en-US" sz="1800" dirty="0" smtClean="0"/>
              <a:t>With </a:t>
            </a:r>
            <a:r>
              <a:rPr lang="en-US" sz="1800" dirty="0"/>
              <a:t>time and effort, issues can be </a:t>
            </a:r>
            <a:r>
              <a:rPr lang="en-US" sz="1800" dirty="0" smtClean="0"/>
              <a:t>overcome</a:t>
            </a:r>
            <a:endParaRPr lang="en-US" sz="18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2332325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BE889EC-A376-4022-9D4E-2813A51FD308}" type="slidenum">
              <a:rPr lang="en-US" altLang="en-US" sz="900" smtClean="0">
                <a:latin typeface="Verdana" pitchFamily="34" charset="0"/>
              </a:rPr>
              <a:pPr eaLnBrk="1" hangingPunct="1">
                <a:spcBef>
                  <a:spcPct val="0"/>
                </a:spcBef>
                <a:buClrTx/>
                <a:buFontTx/>
                <a:buNone/>
              </a:pPr>
              <a:t>7</a:t>
            </a:fld>
            <a:endParaRPr lang="en-US" altLang="en-US" sz="900" smtClean="0">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22533" name="Rectangle 3"/>
          <p:cNvSpPr>
            <a:spLocks noGrp="1" noChangeArrowheads="1"/>
          </p:cNvSpPr>
          <p:nvPr>
            <p:ph type="body" idx="1"/>
          </p:nvPr>
        </p:nvSpPr>
        <p:spPr/>
        <p:txBody>
          <a:bodyPr/>
          <a:lstStyle/>
          <a:p>
            <a:pPr marL="457200" indent="-457200" eaLnBrk="1" hangingPunct="1">
              <a:buFont typeface="Wingdings" pitchFamily="2" charset="2"/>
              <a:buNone/>
            </a:pPr>
            <a:endParaRPr lang="en-US" altLang="en-US" sz="900" dirty="0" smtClean="0"/>
          </a:p>
          <a:p>
            <a:pPr marL="457200" indent="-457200" eaLnBrk="1" hangingPunct="1">
              <a:buFont typeface="Wingdings" pitchFamily="2" charset="2"/>
              <a:buNone/>
            </a:pPr>
            <a:r>
              <a:rPr lang="en-US" altLang="en-US" dirty="0" smtClean="0"/>
              <a:t>HDFS Coherency Model</a:t>
            </a:r>
          </a:p>
          <a:p>
            <a:pPr marL="838200" lvl="1" indent="-381000" eaLnBrk="1" hangingPunct="1"/>
            <a:endParaRPr lang="en-US" altLang="en-US" sz="1600" dirty="0" smtClean="0"/>
          </a:p>
          <a:p>
            <a:pPr marL="838200" lvl="1" indent="-381000" eaLnBrk="1" hangingPunct="1"/>
            <a:r>
              <a:rPr lang="en-US" altLang="en-US" sz="1800" dirty="0" smtClean="0"/>
              <a:t>Be aware that writes may not be visible, even after flush</a:t>
            </a:r>
          </a:p>
          <a:p>
            <a:pPr marL="838200" lvl="1" indent="-381000" eaLnBrk="1" hangingPunct="1"/>
            <a:endParaRPr lang="en-US" altLang="en-US" sz="1800" dirty="0" smtClean="0"/>
          </a:p>
          <a:p>
            <a:pPr marL="838200" lvl="1" indent="-381000" eaLnBrk="1" hangingPunct="1"/>
            <a:r>
              <a:rPr lang="en-US" altLang="en-US" sz="1800" dirty="0" smtClean="0"/>
              <a:t>The current block being written will not be visible to readers</a:t>
            </a:r>
          </a:p>
          <a:p>
            <a:pPr marL="838200" lvl="1" indent="-381000" eaLnBrk="1" hangingPunct="1"/>
            <a:endParaRPr lang="en-US" altLang="en-US" sz="1800" dirty="0" smtClean="0"/>
          </a:p>
          <a:p>
            <a:pPr marL="838200" lvl="1" indent="-381000" eaLnBrk="1" hangingPunct="1"/>
            <a:r>
              <a:rPr lang="en-US" altLang="en-US" sz="1800" dirty="0" smtClean="0"/>
              <a:t>Once more than one block’s worth of data is written, the first block will become visible to readers</a:t>
            </a:r>
          </a:p>
          <a:p>
            <a:pPr marL="838200" lvl="1" indent="-381000" eaLnBrk="1" hangingPunct="1"/>
            <a:endParaRPr lang="en-US" altLang="en-US" sz="1800" dirty="0" smtClean="0"/>
          </a:p>
          <a:p>
            <a:pPr marL="838200" lvl="1" indent="-381000" eaLnBrk="1" hangingPunct="1"/>
            <a:endParaRPr lang="en-US" altLang="en-US" sz="1800" dirty="0" smtClean="0"/>
          </a:p>
        </p:txBody>
      </p:sp>
      <p:sp>
        <p:nvSpPr>
          <p:cNvPr id="22534"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http://developer.yahoo.com/hadoop/tutorial/module2.html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8B8D1F-28D2-491D-9FF6-3C89AB8FF9D4}" type="slidenum">
              <a:rPr lang="en-US" altLang="en-US" sz="900" smtClean="0">
                <a:latin typeface="Verdana" pitchFamily="34" charset="0"/>
              </a:rPr>
              <a:pPr eaLnBrk="1" hangingPunct="1">
                <a:spcBef>
                  <a:spcPct val="0"/>
                </a:spcBef>
                <a:buClrTx/>
                <a:buFontTx/>
                <a:buNone/>
              </a:pPr>
              <a:t>70</a:t>
            </a:fld>
            <a:endParaRPr lang="en-US" altLang="en-US" sz="900" smtClean="0">
              <a:latin typeface="Verdana" pitchFamily="34" charset="0"/>
            </a:endParaRPr>
          </a:p>
        </p:txBody>
      </p:sp>
      <p:sp>
        <p:nvSpPr>
          <p:cNvPr id="31748" name="Rectangle 2"/>
          <p:cNvSpPr>
            <a:spLocks noGrp="1" noChangeArrowheads="1"/>
          </p:cNvSpPr>
          <p:nvPr>
            <p:ph type="body" idx="1"/>
          </p:nvPr>
        </p:nvSpPr>
        <p:spPr/>
        <p:txBody>
          <a:bodyPr/>
          <a:lstStyle/>
          <a:p>
            <a:pPr marL="400050" lvl="1" indent="0">
              <a:buNone/>
            </a:pPr>
            <a:endParaRPr lang="en-US" b="1" i="1" dirty="0" smtClean="0"/>
          </a:p>
          <a:p>
            <a:pPr marL="400050" lvl="1" indent="0">
              <a:buNone/>
            </a:pPr>
            <a:endParaRPr lang="en-US" b="1" i="1" dirty="0"/>
          </a:p>
          <a:p>
            <a:pPr marL="400050" lvl="1" indent="0" algn="ctr">
              <a:buNone/>
            </a:pPr>
            <a:r>
              <a:rPr lang="en-US" b="1" i="1" dirty="0" smtClean="0"/>
              <a:t>Analytics: The Philosophy</a:t>
            </a:r>
          </a:p>
          <a:p>
            <a:pPr marL="400050" lvl="1" indent="0">
              <a:buNone/>
            </a:pPr>
            <a:endParaRPr lang="en-US" sz="1800" dirty="0" smtClean="0"/>
          </a:p>
          <a:p>
            <a:pPr marL="0" indent="0" algn="ctr">
              <a:buNone/>
            </a:pPr>
            <a:r>
              <a:rPr lang="en-US" sz="1800" dirty="0" smtClean="0"/>
              <a:t>Developing an analytic is a journey, because the minute you think that you have reached the destination, a new set of possibilities opens up, and you are compelled by curiosity to continue on the journey.</a:t>
            </a:r>
            <a:br>
              <a:rPr lang="en-US" sz="1800" dirty="0" smtClean="0"/>
            </a:br>
            <a:endParaRPr lang="en-US" sz="1800" dirty="0" smtClean="0"/>
          </a:p>
        </p:txBody>
      </p:sp>
      <p:sp>
        <p:nvSpPr>
          <p:cNvPr id="31749" name="Rectangle 3"/>
          <p:cNvSpPr>
            <a:spLocks noGrp="1" noChangeArrowheads="1"/>
          </p:cNvSpPr>
          <p:nvPr>
            <p:ph type="title"/>
          </p:nvPr>
        </p:nvSpPr>
        <p:spPr>
          <a:noFill/>
        </p:spPr>
        <p:txBody>
          <a:bodyPr/>
          <a:lstStyle/>
          <a:p>
            <a:pPr eaLnBrk="1" hangingPunct="1"/>
            <a:r>
              <a:rPr lang="en-US" altLang="en-US" dirty="0" smtClean="0"/>
              <a:t>Analytics</a:t>
            </a:r>
            <a:br>
              <a:rPr lang="en-US" altLang="en-US" dirty="0" smtClean="0"/>
            </a:br>
            <a:r>
              <a:rPr lang="en-US" altLang="en-US" sz="1000" dirty="0" smtClean="0"/>
              <a:t>Class 4 </a:t>
            </a:r>
          </a:p>
        </p:txBody>
      </p:sp>
    </p:spTree>
    <p:extLst>
      <p:ext uri="{BB962C8B-B14F-4D97-AF65-F5344CB8AC3E}">
        <p14:creationId xmlns:p14="http://schemas.microsoft.com/office/powerpoint/2010/main" val="22415284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633C864-F633-4F2E-BB65-131346B707DB}" type="slidenum">
              <a:rPr lang="en-US" altLang="en-US" sz="900" smtClean="0">
                <a:latin typeface="Verdana" pitchFamily="34" charset="0"/>
              </a:rPr>
              <a:pPr eaLnBrk="1" hangingPunct="1">
                <a:spcBef>
                  <a:spcPct val="0"/>
                </a:spcBef>
                <a:buClrTx/>
                <a:buFontTx/>
                <a:buNone/>
              </a:pPr>
              <a:t>71</a:t>
            </a:fld>
            <a:endParaRPr lang="en-US" altLang="en-US" sz="900" smtClean="0">
              <a:latin typeface="Verdana" pitchFamily="34" charset="0"/>
            </a:endParaRPr>
          </a:p>
        </p:txBody>
      </p:sp>
      <p:sp>
        <p:nvSpPr>
          <p:cNvPr id="32772" name="Rectangle 2"/>
          <p:cNvSpPr>
            <a:spLocks noGrp="1" noChangeArrowheads="1"/>
          </p:cNvSpPr>
          <p:nvPr>
            <p:ph type="body" idx="1"/>
          </p:nvPr>
        </p:nvSpPr>
        <p:spPr/>
        <p:txBody>
          <a:bodyPr/>
          <a:lstStyle/>
          <a:p>
            <a:pPr marL="381000" indent="-381000" eaLnBrk="1" hangingPunct="1">
              <a:buFont typeface="Wingdings" pitchFamily="2" charset="2"/>
              <a:buNone/>
            </a:pPr>
            <a:r>
              <a:rPr lang="en-US" altLang="en-US" sz="2000" b="1" u="sng" dirty="0" smtClean="0"/>
              <a:t>Agenda</a:t>
            </a:r>
          </a:p>
          <a:p>
            <a:pPr marL="381000" indent="-381000" eaLnBrk="1" hangingPunct="1">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a:t>Review</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NFS vs. HDFS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Hadoop and Data Locality</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a:t>Awareness</a:t>
            </a:r>
          </a:p>
          <a:p>
            <a:pPr eaLnBrk="1" hangingPunct="1">
              <a:lnSpc>
                <a:spcPct val="80000"/>
              </a:lnSpc>
              <a:buFont typeface="Wingdings" pitchFamily="2" charset="2"/>
              <a:buAutoNum type="arabicPeriod"/>
            </a:pPr>
            <a:endParaRPr lang="en-US" altLang="en-US" sz="1600" dirty="0">
              <a:solidFill>
                <a:srgbClr val="FF0000"/>
              </a:solidFill>
            </a:endParaRPr>
          </a:p>
          <a:p>
            <a:pPr eaLnBrk="1" hangingPunct="1">
              <a:lnSpc>
                <a:spcPct val="80000"/>
              </a:lnSpc>
              <a:buFont typeface="Wingdings" pitchFamily="2" charset="2"/>
              <a:buAutoNum type="arabicPeriod"/>
            </a:pPr>
            <a:r>
              <a:rPr lang="en-US" altLang="en-US" sz="1600" dirty="0"/>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marL="381000" indent="-381000" eaLnBrk="1" hangingPunct="1">
              <a:buFont typeface="Wingdings" pitchFamily="2" charset="2"/>
              <a:buAutoNum type="arabicPeriod"/>
            </a:pPr>
            <a:r>
              <a:rPr lang="en-US" altLang="en-US" sz="1600" dirty="0" smtClean="0"/>
              <a:t>Analytics</a:t>
            </a:r>
          </a:p>
          <a:p>
            <a:pPr marL="381000" indent="-381000" eaLnBrk="1" hangingPunct="1">
              <a:buFont typeface="Wingdings" pitchFamily="2" charset="2"/>
              <a:buAutoNum type="arabicPeriod"/>
            </a:pPr>
            <a:endParaRPr lang="en-US" altLang="en-US" sz="1600" dirty="0" smtClean="0"/>
          </a:p>
          <a:p>
            <a:pPr marL="381000" indent="-381000" eaLnBrk="1" hangingPunct="1">
              <a:buFont typeface="Wingdings" pitchFamily="2" charset="2"/>
              <a:buAutoNum type="arabicPeriod"/>
            </a:pPr>
            <a:r>
              <a:rPr lang="en-US" altLang="en-US" sz="1600" dirty="0" smtClean="0">
                <a:solidFill>
                  <a:srgbClr val="FF3300"/>
                </a:solidFill>
              </a:rPr>
              <a:t>Analytics project discussion</a:t>
            </a:r>
          </a:p>
          <a:p>
            <a:pPr marL="0" indent="0" eaLnBrk="1" hangingPunct="1">
              <a:buNone/>
            </a:pPr>
            <a:endParaRPr lang="en-US" altLang="en-US" sz="1600" dirty="0" smtClean="0"/>
          </a:p>
          <a:p>
            <a:pPr marL="800100" lvl="1" indent="-342900" eaLnBrk="1" hangingPunct="1">
              <a:buFont typeface="Wingdings" pitchFamily="2" charset="2"/>
              <a:buNone/>
            </a:pPr>
            <a:endParaRPr lang="en-US" altLang="en-US" sz="1400" dirty="0" smtClean="0"/>
          </a:p>
        </p:txBody>
      </p:sp>
      <p:sp>
        <p:nvSpPr>
          <p:cNvPr id="32773" name="Rectangle 3"/>
          <p:cNvSpPr>
            <a:spLocks noGrp="1" noChangeArrowheads="1"/>
          </p:cNvSpPr>
          <p:nvPr>
            <p:ph type="title"/>
          </p:nvPr>
        </p:nvSpPr>
        <p:spPr>
          <a:noFill/>
        </p:spPr>
        <p:txBody>
          <a:bodyPr/>
          <a:lstStyle/>
          <a:p>
            <a:pPr eaLnBrk="1" hangingPunct="1"/>
            <a:r>
              <a:rPr lang="en-US" altLang="en-US" dirty="0" smtClean="0"/>
              <a:t>Analytics Project</a:t>
            </a:r>
            <a:br>
              <a:rPr lang="en-US" altLang="en-US" dirty="0" smtClean="0"/>
            </a:br>
            <a:r>
              <a:rPr lang="en-US" altLang="en-US" sz="1000" dirty="0" smtClean="0"/>
              <a:t>Class 4 </a:t>
            </a:r>
          </a:p>
        </p:txBody>
      </p:sp>
    </p:spTree>
    <p:extLst>
      <p:ext uri="{BB962C8B-B14F-4D97-AF65-F5344CB8AC3E}">
        <p14:creationId xmlns:p14="http://schemas.microsoft.com/office/powerpoint/2010/main" val="21506577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0FB3337-29CB-4DC4-9874-401DB49FB5FD}" type="slidenum">
              <a:rPr lang="en-US" altLang="en-US" sz="900" smtClean="0">
                <a:latin typeface="Verdana" pitchFamily="34" charset="0"/>
              </a:rPr>
              <a:pPr eaLnBrk="1" hangingPunct="1">
                <a:spcBef>
                  <a:spcPct val="0"/>
                </a:spcBef>
                <a:buClrTx/>
                <a:buFontTx/>
                <a:buNone/>
              </a:pPr>
              <a:t>72</a:t>
            </a:fld>
            <a:endParaRPr lang="en-US" altLang="en-US" sz="900" smtClean="0">
              <a:latin typeface="Verdana" pitchFamily="34" charset="0"/>
            </a:endParaRPr>
          </a:p>
        </p:txBody>
      </p:sp>
      <p:sp>
        <p:nvSpPr>
          <p:cNvPr id="33796" name="Rectangle 3"/>
          <p:cNvSpPr>
            <a:spLocks noChangeArrowheads="1"/>
          </p:cNvSpPr>
          <p:nvPr/>
        </p:nvSpPr>
        <p:spPr bwMode="auto">
          <a:xfrm>
            <a:off x="3209925" y="1876425"/>
            <a:ext cx="48863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FF3300"/>
                </a:solidFill>
                <a:latin typeface="Comic Sans MS" pitchFamily="66" charset="0"/>
              </a:rPr>
              <a:t>Computing	</a:t>
            </a:r>
          </a:p>
          <a:p>
            <a:pPr eaLnBrk="1" hangingPunct="1">
              <a:spcBef>
                <a:spcPct val="0"/>
              </a:spcBef>
              <a:buClrTx/>
              <a:buFontTx/>
              <a:buNone/>
            </a:pPr>
            <a:r>
              <a:rPr lang="en-US" altLang="en-US" sz="1400">
                <a:solidFill>
                  <a:srgbClr val="000000"/>
                </a:solidFill>
                <a:latin typeface="Comic Sans MS" pitchFamily="66" charset="0"/>
              </a:rPr>
              <a:t>Internet of Things (IoT)    http://asmarterplanet.com/blog/2012/12/22400.html</a:t>
            </a:r>
          </a:p>
          <a:p>
            <a:pPr eaLnBrk="1" hangingPunct="1">
              <a:spcBef>
                <a:spcPct val="0"/>
              </a:spcBef>
              <a:buClrTx/>
              <a:buFontTx/>
              <a:buNone/>
            </a:pPr>
            <a:r>
              <a:rPr lang="en-US" altLang="en-US" sz="1400">
                <a:solidFill>
                  <a:srgbClr val="000000"/>
                </a:solidFill>
                <a:latin typeface="Comic Sans MS" pitchFamily="66" charset="0"/>
              </a:rPr>
              <a:t>Robotics	</a:t>
            </a:r>
          </a:p>
          <a:p>
            <a:pPr eaLnBrk="1" hangingPunct="1">
              <a:spcBef>
                <a:spcPct val="0"/>
              </a:spcBef>
              <a:buClrTx/>
              <a:buFontTx/>
              <a:buNone/>
            </a:pPr>
            <a:r>
              <a:rPr lang="en-US" altLang="en-US" sz="1400">
                <a:solidFill>
                  <a:srgbClr val="000000"/>
                </a:solidFill>
                <a:latin typeface="Comic Sans MS" pitchFamily="66" charset="0"/>
              </a:rPr>
              <a:t>Linked Data	</a:t>
            </a:r>
            <a:endParaRPr lang="en-US" altLang="en-US" sz="800" b="1">
              <a:solidFill>
                <a:srgbClr val="000000"/>
              </a:solidFill>
              <a:latin typeface="Comic Sans MS" pitchFamily="66" charset="0"/>
            </a:endParaRPr>
          </a:p>
        </p:txBody>
      </p:sp>
      <p:sp>
        <p:nvSpPr>
          <p:cNvPr id="33797" name="Rectangle 5"/>
          <p:cNvSpPr>
            <a:spLocks noChangeArrowheads="1"/>
          </p:cNvSpPr>
          <p:nvPr/>
        </p:nvSpPr>
        <p:spPr bwMode="auto">
          <a:xfrm>
            <a:off x="609600" y="1143000"/>
            <a:ext cx="4371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0000CC"/>
                </a:solidFill>
                <a:latin typeface="Comic Sans MS" pitchFamily="66" charset="0"/>
              </a:rPr>
              <a:t>What kinds of analtyics projects can we consider??</a:t>
            </a:r>
          </a:p>
        </p:txBody>
      </p:sp>
      <p:sp>
        <p:nvSpPr>
          <p:cNvPr id="33798" name="Rectangle 6"/>
          <p:cNvSpPr>
            <a:spLocks noChangeArrowheads="1"/>
          </p:cNvSpPr>
          <p:nvPr/>
        </p:nvSpPr>
        <p:spPr bwMode="auto">
          <a:xfrm>
            <a:off x="4772025" y="4921250"/>
            <a:ext cx="1343025"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chemeClr val="hlink"/>
                </a:solidFill>
                <a:latin typeface="Comic Sans MS" pitchFamily="66" charset="0"/>
              </a:rPr>
              <a:t>Politics	</a:t>
            </a:r>
          </a:p>
          <a:p>
            <a:pPr eaLnBrk="1" hangingPunct="1">
              <a:spcBef>
                <a:spcPct val="0"/>
              </a:spcBef>
              <a:buClrTx/>
              <a:buFontTx/>
              <a:buNone/>
            </a:pPr>
            <a:r>
              <a:rPr lang="en-US" altLang="en-US" sz="1400">
                <a:solidFill>
                  <a:srgbClr val="000000"/>
                </a:solidFill>
                <a:latin typeface="Comic Sans MS" pitchFamily="66" charset="0"/>
              </a:rPr>
              <a:t>Election	</a:t>
            </a:r>
          </a:p>
          <a:p>
            <a:pPr eaLnBrk="1" hangingPunct="1">
              <a:spcBef>
                <a:spcPct val="0"/>
              </a:spcBef>
              <a:buClrTx/>
              <a:buFontTx/>
              <a:buNone/>
            </a:pPr>
            <a:r>
              <a:rPr lang="en-US" altLang="en-US" sz="1400">
                <a:solidFill>
                  <a:srgbClr val="000000"/>
                </a:solidFill>
                <a:latin typeface="Comic Sans MS" pitchFamily="66" charset="0"/>
              </a:rPr>
              <a:t>Hot topics</a:t>
            </a:r>
          </a:p>
          <a:p>
            <a:pPr eaLnBrk="1" hangingPunct="1">
              <a:spcBef>
                <a:spcPct val="0"/>
              </a:spcBef>
              <a:buClrTx/>
              <a:buFontTx/>
              <a:buNone/>
            </a:pPr>
            <a:r>
              <a:rPr lang="en-US" altLang="en-US" sz="1400">
                <a:solidFill>
                  <a:srgbClr val="000000"/>
                </a:solidFill>
                <a:latin typeface="Comic Sans MS" pitchFamily="66" charset="0"/>
              </a:rPr>
              <a:t>Peace</a:t>
            </a:r>
          </a:p>
          <a:p>
            <a:pPr eaLnBrk="1" hangingPunct="1">
              <a:spcBef>
                <a:spcPct val="0"/>
              </a:spcBef>
              <a:buClrTx/>
              <a:buFontTx/>
              <a:buNone/>
            </a:pPr>
            <a:endParaRPr lang="en-US" altLang="en-US" sz="800">
              <a:solidFill>
                <a:srgbClr val="000000"/>
              </a:solidFill>
              <a:latin typeface="Comic Sans MS" pitchFamily="66" charset="0"/>
            </a:endParaRPr>
          </a:p>
        </p:txBody>
      </p:sp>
      <p:sp>
        <p:nvSpPr>
          <p:cNvPr id="33799" name="Rectangle 7"/>
          <p:cNvSpPr>
            <a:spLocks noChangeArrowheads="1"/>
          </p:cNvSpPr>
          <p:nvPr/>
        </p:nvSpPr>
        <p:spPr bwMode="auto">
          <a:xfrm>
            <a:off x="1866900" y="4391025"/>
            <a:ext cx="297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b="1" i="1">
                <a:solidFill>
                  <a:srgbClr val="CC66FF"/>
                </a:solidFill>
                <a:latin typeface="Comic Sans MS" pitchFamily="66" charset="0"/>
              </a:rPr>
              <a:t>Smarter Solutions	</a:t>
            </a:r>
          </a:p>
          <a:p>
            <a:pPr eaLnBrk="1" hangingPunct="1">
              <a:spcBef>
                <a:spcPct val="0"/>
              </a:spcBef>
              <a:buClrTx/>
              <a:buFontTx/>
              <a:buNone/>
            </a:pPr>
            <a:r>
              <a:rPr lang="en-US" altLang="en-US" sz="1400">
                <a:solidFill>
                  <a:srgbClr val="000000"/>
                </a:solidFill>
                <a:latin typeface="Comic Sans MS" pitchFamily="66" charset="0"/>
              </a:rPr>
              <a:t>Smarter Buildings	</a:t>
            </a:r>
          </a:p>
          <a:p>
            <a:pPr eaLnBrk="1" hangingPunct="1">
              <a:spcBef>
                <a:spcPct val="0"/>
              </a:spcBef>
              <a:buClrTx/>
              <a:buFontTx/>
              <a:buNone/>
            </a:pPr>
            <a:r>
              <a:rPr lang="en-US" altLang="en-US" sz="1400">
                <a:solidFill>
                  <a:srgbClr val="000000"/>
                </a:solidFill>
                <a:latin typeface="Comic Sans MS" pitchFamily="66" charset="0"/>
              </a:rPr>
              <a:t>Smarter Infrastructure	</a:t>
            </a:r>
          </a:p>
          <a:p>
            <a:pPr eaLnBrk="1" hangingPunct="1">
              <a:spcBef>
                <a:spcPct val="0"/>
              </a:spcBef>
              <a:buClrTx/>
              <a:buFontTx/>
              <a:buNone/>
            </a:pPr>
            <a:r>
              <a:rPr lang="en-US" altLang="en-US" sz="1400">
                <a:solidFill>
                  <a:srgbClr val="000000"/>
                </a:solidFill>
                <a:latin typeface="Comic Sans MS" pitchFamily="66" charset="0"/>
              </a:rPr>
              <a:t>Smarter Transportation	</a:t>
            </a:r>
          </a:p>
          <a:p>
            <a:pPr eaLnBrk="1" hangingPunct="1">
              <a:spcBef>
                <a:spcPct val="0"/>
              </a:spcBef>
              <a:buClrTx/>
              <a:buFontTx/>
              <a:buNone/>
            </a:pPr>
            <a:r>
              <a:rPr lang="en-US" altLang="en-US" sz="1400">
                <a:solidFill>
                  <a:srgbClr val="000000"/>
                </a:solidFill>
                <a:latin typeface="Comic Sans MS" pitchFamily="66" charset="0"/>
              </a:rPr>
              <a:t>Smarter Security	</a:t>
            </a:r>
          </a:p>
          <a:p>
            <a:pPr eaLnBrk="1" hangingPunct="1">
              <a:spcBef>
                <a:spcPct val="0"/>
              </a:spcBef>
              <a:buClrTx/>
              <a:buFontTx/>
              <a:buNone/>
            </a:pPr>
            <a:r>
              <a:rPr lang="en-US" altLang="en-US" sz="1400">
                <a:solidFill>
                  <a:srgbClr val="000000"/>
                </a:solidFill>
                <a:latin typeface="Comic Sans MS" pitchFamily="66" charset="0"/>
              </a:rPr>
              <a:t>Smarter Datacenter</a:t>
            </a:r>
            <a:r>
              <a:rPr lang="en-US" altLang="en-US" sz="1600">
                <a:solidFill>
                  <a:srgbClr val="7402CA"/>
                </a:solidFill>
                <a:latin typeface="Comic Sans MS" pitchFamily="66" charset="0"/>
              </a:rPr>
              <a:t>		</a:t>
            </a:r>
          </a:p>
        </p:txBody>
      </p:sp>
      <p:sp>
        <p:nvSpPr>
          <p:cNvPr id="33800" name="Rectangle 9"/>
          <p:cNvSpPr>
            <a:spLocks noGrp="1" noChangeArrowheads="1"/>
          </p:cNvSpPr>
          <p:nvPr>
            <p:ph type="title"/>
          </p:nvPr>
        </p:nvSpPr>
        <p:spPr>
          <a:noFill/>
        </p:spPr>
        <p:txBody>
          <a:bodyPr/>
          <a:lstStyle/>
          <a:p>
            <a:pPr eaLnBrk="1" hangingPunct="1"/>
            <a:r>
              <a:rPr lang="en-US" altLang="en-US" dirty="0"/>
              <a:t>Analytics Project</a:t>
            </a:r>
            <a:r>
              <a:rPr lang="en-US" altLang="en-US" dirty="0" smtClean="0"/>
              <a:t/>
            </a:r>
            <a:br>
              <a:rPr lang="en-US" altLang="en-US" dirty="0" smtClean="0"/>
            </a:br>
            <a:r>
              <a:rPr lang="en-US" altLang="en-US" sz="1000" dirty="0" smtClean="0"/>
              <a:t>Class 4 </a:t>
            </a:r>
          </a:p>
        </p:txBody>
      </p:sp>
      <p:sp>
        <p:nvSpPr>
          <p:cNvPr id="33801" name="Text Box 10"/>
          <p:cNvSpPr txBox="1">
            <a:spLocks noChangeArrowheads="1"/>
          </p:cNvSpPr>
          <p:nvPr/>
        </p:nvSpPr>
        <p:spPr bwMode="auto">
          <a:xfrm>
            <a:off x="0" y="6248400"/>
            <a:ext cx="91440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100" b="1">
                <a:solidFill>
                  <a:srgbClr val="7402CA"/>
                </a:solidFill>
                <a:latin typeface="Verdana" pitchFamily="34" charset="0"/>
              </a:rPr>
              <a:t>*NYU Green Grants info - http://www.nyu.edu/sustainability/campus.projects/greengrants/index.php</a:t>
            </a:r>
          </a:p>
          <a:p>
            <a:pPr eaLnBrk="1" hangingPunct="1">
              <a:spcBef>
                <a:spcPct val="50000"/>
              </a:spcBef>
              <a:buClrTx/>
              <a:buFontTx/>
              <a:buNone/>
            </a:pPr>
            <a:endParaRPr lang="en-US" altLang="en-US" sz="1100" b="1">
              <a:solidFill>
                <a:srgbClr val="7402CA"/>
              </a:solidFill>
              <a:latin typeface="Verdana" pitchFamily="34" charset="0"/>
            </a:endParaRPr>
          </a:p>
        </p:txBody>
      </p:sp>
      <p:sp>
        <p:nvSpPr>
          <p:cNvPr id="33802" name="Rectangle 11"/>
          <p:cNvSpPr>
            <a:spLocks noChangeArrowheads="1"/>
          </p:cNvSpPr>
          <p:nvPr/>
        </p:nvSpPr>
        <p:spPr bwMode="auto">
          <a:xfrm>
            <a:off x="5524500" y="2778125"/>
            <a:ext cx="331470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endParaRPr lang="en-US" altLang="en-US" sz="900">
              <a:solidFill>
                <a:srgbClr val="000000"/>
              </a:solidFill>
              <a:latin typeface="Comic Sans MS" pitchFamily="66" charset="0"/>
            </a:endParaRPr>
          </a:p>
          <a:p>
            <a:pPr eaLnBrk="1" hangingPunct="1">
              <a:spcBef>
                <a:spcPct val="0"/>
              </a:spcBef>
              <a:buClrTx/>
              <a:buFontTx/>
              <a:buNone/>
            </a:pPr>
            <a:r>
              <a:rPr lang="en-US" altLang="en-US" sz="2000" b="1" i="1">
                <a:solidFill>
                  <a:schemeClr val="accent1"/>
                </a:solidFill>
                <a:latin typeface="Comic Sans MS" pitchFamily="66" charset="0"/>
              </a:rPr>
              <a:t>Sustainable Energy	</a:t>
            </a:r>
          </a:p>
          <a:p>
            <a:pPr eaLnBrk="1" hangingPunct="1">
              <a:spcBef>
                <a:spcPct val="0"/>
              </a:spcBef>
              <a:buClrTx/>
              <a:buFontTx/>
              <a:buNone/>
            </a:pPr>
            <a:r>
              <a:rPr lang="en-US" altLang="en-US" sz="1400">
                <a:solidFill>
                  <a:srgbClr val="000000"/>
                </a:solidFill>
                <a:latin typeface="Comic Sans MS" pitchFamily="66" charset="0"/>
              </a:rPr>
              <a:t>Recycling	</a:t>
            </a:r>
          </a:p>
          <a:p>
            <a:pPr eaLnBrk="1" hangingPunct="1">
              <a:spcBef>
                <a:spcPct val="0"/>
              </a:spcBef>
              <a:buClrTx/>
              <a:buFontTx/>
              <a:buNone/>
            </a:pPr>
            <a:r>
              <a:rPr lang="en-US" altLang="en-US" sz="1400">
                <a:solidFill>
                  <a:srgbClr val="000000"/>
                </a:solidFill>
                <a:latin typeface="Comic Sans MS" pitchFamily="66" charset="0"/>
              </a:rPr>
              <a:t>Renewables	</a:t>
            </a:r>
          </a:p>
          <a:p>
            <a:pPr eaLnBrk="1" hangingPunct="1">
              <a:spcBef>
                <a:spcPct val="0"/>
              </a:spcBef>
              <a:buClrTx/>
              <a:buFontTx/>
              <a:buNone/>
            </a:pPr>
            <a:r>
              <a:rPr lang="en-US" altLang="en-US" sz="1400" b="1" i="1">
                <a:latin typeface="Comic Sans MS" pitchFamily="66" charset="0"/>
              </a:rPr>
              <a:t>*NYU Green Grants </a:t>
            </a:r>
          </a:p>
          <a:p>
            <a:pPr eaLnBrk="1" hangingPunct="1">
              <a:spcBef>
                <a:spcPct val="0"/>
              </a:spcBef>
              <a:buClrTx/>
              <a:buFontTx/>
              <a:buNone/>
            </a:pPr>
            <a:r>
              <a:rPr lang="en-US" altLang="en-US" sz="1400">
                <a:solidFill>
                  <a:srgbClr val="000000"/>
                </a:solidFill>
                <a:latin typeface="Comic Sans MS" pitchFamily="66" charset="0"/>
              </a:rPr>
              <a:t>Solar Energy	</a:t>
            </a:r>
          </a:p>
          <a:p>
            <a:pPr eaLnBrk="1" hangingPunct="1">
              <a:spcBef>
                <a:spcPct val="0"/>
              </a:spcBef>
              <a:buClrTx/>
              <a:buFontTx/>
              <a:buNone/>
            </a:pPr>
            <a:r>
              <a:rPr lang="en-US" altLang="en-US" sz="1400">
                <a:solidFill>
                  <a:srgbClr val="000000"/>
                </a:solidFill>
                <a:latin typeface="Comic Sans MS" pitchFamily="66" charset="0"/>
              </a:rPr>
              <a:t>Green Energy Initiatives	</a:t>
            </a:r>
          </a:p>
          <a:p>
            <a:pPr eaLnBrk="1" hangingPunct="1">
              <a:spcBef>
                <a:spcPct val="0"/>
              </a:spcBef>
              <a:buClrTx/>
              <a:buFontTx/>
              <a:buNone/>
            </a:pPr>
            <a:r>
              <a:rPr lang="en-US" altLang="en-US" sz="1400">
                <a:solidFill>
                  <a:srgbClr val="000000"/>
                </a:solidFill>
                <a:latin typeface="Comic Sans MS" pitchFamily="66" charset="0"/>
              </a:rPr>
              <a:t>Potable Drinking Water</a:t>
            </a:r>
            <a:r>
              <a:rPr lang="en-US" altLang="en-US" sz="1600">
                <a:solidFill>
                  <a:srgbClr val="000000"/>
                </a:solidFill>
                <a:latin typeface="Comic Sans MS" pitchFamily="66" charset="0"/>
              </a:rPr>
              <a:t>	</a:t>
            </a:r>
          </a:p>
        </p:txBody>
      </p:sp>
      <p:sp>
        <p:nvSpPr>
          <p:cNvPr id="33803" name="Rectangle 12"/>
          <p:cNvSpPr>
            <a:spLocks noChangeArrowheads="1"/>
          </p:cNvSpPr>
          <p:nvPr/>
        </p:nvSpPr>
        <p:spPr bwMode="auto">
          <a:xfrm>
            <a:off x="495300" y="2952750"/>
            <a:ext cx="45720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2000" b="1" i="1">
                <a:solidFill>
                  <a:srgbClr val="FF3399"/>
                </a:solidFill>
                <a:latin typeface="Comic Sans MS" pitchFamily="66" charset="0"/>
              </a:rPr>
              <a:t>Community Service	</a:t>
            </a:r>
          </a:p>
          <a:p>
            <a:pPr eaLnBrk="1" hangingPunct="1">
              <a:spcBef>
                <a:spcPct val="0"/>
              </a:spcBef>
              <a:buClrTx/>
              <a:buFontTx/>
              <a:buNone/>
            </a:pPr>
            <a:r>
              <a:rPr lang="en-US" altLang="en-US" sz="1400">
                <a:solidFill>
                  <a:srgbClr val="000000"/>
                </a:solidFill>
                <a:latin typeface="Comic Sans MS" pitchFamily="66" charset="0"/>
              </a:rPr>
              <a:t>Green Energy Initiatives	</a:t>
            </a:r>
          </a:p>
          <a:p>
            <a:pPr eaLnBrk="1" hangingPunct="1">
              <a:spcBef>
                <a:spcPct val="0"/>
              </a:spcBef>
              <a:buClrTx/>
              <a:buFontTx/>
              <a:buNone/>
            </a:pPr>
            <a:r>
              <a:rPr lang="en-US" altLang="en-US" sz="1400">
                <a:solidFill>
                  <a:srgbClr val="000000"/>
                </a:solidFill>
                <a:latin typeface="Comic Sans MS" pitchFamily="66" charset="0"/>
              </a:rPr>
              <a:t>Meals on Wheels	</a:t>
            </a:r>
          </a:p>
          <a:p>
            <a:pPr eaLnBrk="1" hangingPunct="1">
              <a:spcBef>
                <a:spcPct val="0"/>
              </a:spcBef>
              <a:buClrTx/>
              <a:buFontTx/>
              <a:buNone/>
            </a:pPr>
            <a:r>
              <a:rPr lang="en-US" altLang="en-US" sz="1400">
                <a:solidFill>
                  <a:srgbClr val="000000"/>
                </a:solidFill>
                <a:latin typeface="Comic Sans MS" pitchFamily="66" charset="0"/>
              </a:rPr>
              <a:t>World Health Organization (United Nations WHO)</a:t>
            </a:r>
          </a:p>
          <a:p>
            <a:pPr eaLnBrk="1" hangingPunct="1">
              <a:spcBef>
                <a:spcPct val="0"/>
              </a:spcBef>
              <a:buClrTx/>
              <a:buFontTx/>
              <a:buNone/>
            </a:pPr>
            <a:r>
              <a:rPr lang="en-US" altLang="en-US" sz="1400">
                <a:solidFill>
                  <a:srgbClr val="000000"/>
                </a:solidFill>
                <a:latin typeface="Comic Sans MS" pitchFamily="66" charset="0"/>
              </a:rPr>
              <a:t>Personal Safety	</a:t>
            </a:r>
          </a:p>
          <a:p>
            <a:pPr eaLnBrk="1" hangingPunct="1">
              <a:spcBef>
                <a:spcPct val="0"/>
              </a:spcBef>
              <a:buClrTx/>
              <a:buFontTx/>
              <a:buNone/>
            </a:pPr>
            <a:r>
              <a:rPr lang="en-US" altLang="en-US" sz="1400">
                <a:solidFill>
                  <a:srgbClr val="000000"/>
                </a:solidFill>
                <a:latin typeface="Comic Sans MS" pitchFamily="66" charset="0"/>
              </a:rPr>
              <a:t>Jobs	</a:t>
            </a:r>
          </a:p>
          <a:p>
            <a:pPr eaLnBrk="1" hangingPunct="1">
              <a:spcBef>
                <a:spcPct val="0"/>
              </a:spcBef>
              <a:buClrTx/>
              <a:buFontTx/>
              <a:buNone/>
            </a:pPr>
            <a:r>
              <a:rPr lang="en-US" altLang="en-US" sz="1400">
                <a:solidFill>
                  <a:srgbClr val="000000"/>
                </a:solidFill>
                <a:latin typeface="Comic Sans MS" pitchFamily="66" charset="0"/>
              </a:rPr>
              <a:t>	</a:t>
            </a:r>
            <a:r>
              <a:rPr lang="en-US" altLang="en-US" sz="1600">
                <a:solidFill>
                  <a:srgbClr val="000000"/>
                </a:solidFill>
                <a:latin typeface="Comic Sans MS" pitchFamily="66" charset="0"/>
              </a:rPr>
              <a:t>	</a:t>
            </a:r>
          </a:p>
        </p:txBody>
      </p:sp>
    </p:spTree>
    <p:extLst>
      <p:ext uri="{BB962C8B-B14F-4D97-AF65-F5344CB8AC3E}">
        <p14:creationId xmlns:p14="http://schemas.microsoft.com/office/powerpoint/2010/main" val="26742514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fld id="{CB899112-E8E9-4F36-83F8-2E3DBF42A7DE}" type="slidenum">
              <a:rPr lang="en-US" altLang="en-US" sz="900"/>
              <a:pPr eaLnBrk="1" hangingPunct="1"/>
              <a:t>73</a:t>
            </a:fld>
            <a:endParaRPr lang="en-US" altLang="en-US" sz="900"/>
          </a:p>
        </p:txBody>
      </p:sp>
      <p:sp>
        <p:nvSpPr>
          <p:cNvPr id="111620"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800" dirty="0" smtClean="0"/>
              <a:t>Class 4 </a:t>
            </a:r>
          </a:p>
        </p:txBody>
      </p:sp>
      <p:sp>
        <p:nvSpPr>
          <p:cNvPr id="111621" name="Rectangle 3"/>
          <p:cNvSpPr>
            <a:spLocks noGrp="1" noChangeArrowheads="1"/>
          </p:cNvSpPr>
          <p:nvPr>
            <p:ph type="body" idx="1"/>
          </p:nvPr>
        </p:nvSpPr>
        <p:spPr>
          <a:xfrm>
            <a:off x="457199" y="1104900"/>
            <a:ext cx="8506691" cy="5216525"/>
          </a:xfrm>
        </p:spPr>
        <p:txBody>
          <a:bodyPr/>
          <a:lstStyle/>
          <a:p>
            <a:pPr marL="457200" indent="-457200" algn="r" rtl="1" eaLnBrk="1" hangingPunct="1">
              <a:lnSpc>
                <a:spcPct val="80000"/>
              </a:lnSpc>
              <a:buFont typeface="Wingdings" pitchFamily="2" charset="2"/>
              <a:buAutoNum type="arabicPeriod"/>
            </a:pPr>
            <a:endParaRPr lang="en-US" altLang="en-US" sz="1000" dirty="0" smtClean="0"/>
          </a:p>
          <a:p>
            <a:pPr marL="228600" indent="-228600" eaLnBrk="1" hangingPunct="1">
              <a:lnSpc>
                <a:spcPct val="80000"/>
              </a:lnSpc>
              <a:buFont typeface="+mj-lt"/>
              <a:buAutoNum type="arabicPeriod"/>
            </a:pPr>
            <a:endParaRPr lang="en-US" sz="1000" dirty="0" smtClean="0"/>
          </a:p>
          <a:p>
            <a:pPr marL="228600" indent="-228600" eaLnBrk="1" hangingPunct="1">
              <a:lnSpc>
                <a:spcPct val="80000"/>
              </a:lnSpc>
              <a:buFont typeface="+mj-lt"/>
              <a:buAutoNum type="arabicPeriod"/>
            </a:pPr>
            <a:r>
              <a:rPr lang="en-US" sz="1000" dirty="0" smtClean="0"/>
              <a:t>Pig Program</a:t>
            </a:r>
          </a:p>
          <a:p>
            <a:pPr marL="0" indent="0" eaLnBrk="1" hangingPunct="1">
              <a:lnSpc>
                <a:spcPct val="80000"/>
              </a:lnSpc>
              <a:buNone/>
            </a:pPr>
            <a:r>
              <a:rPr lang="en-US" sz="1000" dirty="0"/>
              <a:t> </a:t>
            </a:r>
            <a:r>
              <a:rPr lang="en-US" sz="1000" dirty="0" smtClean="0"/>
              <a:t>      </a:t>
            </a:r>
            <a:r>
              <a:rPr lang="en-US" sz="1000" dirty="0" smtClean="0"/>
              <a:t>If you’re using the Quickstart VM, </a:t>
            </a:r>
            <a:r>
              <a:rPr lang="en-US" sz="1000" dirty="0" smtClean="0"/>
              <a:t>Pig is already installed. If you are not using the QVM, i</a:t>
            </a:r>
            <a:r>
              <a:rPr lang="en-US" sz="1000" dirty="0" smtClean="0"/>
              <a:t>nstall Pig into your environment if it is not already there.</a:t>
            </a:r>
          </a:p>
          <a:p>
            <a:pPr marL="0" indent="0" eaLnBrk="1" hangingPunct="1">
              <a:lnSpc>
                <a:spcPct val="80000"/>
              </a:lnSpc>
              <a:buNone/>
            </a:pPr>
            <a:r>
              <a:rPr lang="en-US" sz="1000" dirty="0"/>
              <a:t> </a:t>
            </a:r>
            <a:r>
              <a:rPr lang="en-US" sz="1000" dirty="0" smtClean="0"/>
              <a:t>      The homework is to w</a:t>
            </a:r>
            <a:r>
              <a:rPr lang="en-US" sz="1000" dirty="0" smtClean="0"/>
              <a:t>rite </a:t>
            </a:r>
            <a:r>
              <a:rPr lang="en-US" sz="1000" dirty="0"/>
              <a:t>a Pig program that is equivalent to the MapReduce </a:t>
            </a:r>
            <a:r>
              <a:rPr lang="en-US" sz="1000" dirty="0" smtClean="0"/>
              <a:t>word search </a:t>
            </a:r>
            <a:r>
              <a:rPr lang="en-US" sz="1000" dirty="0" smtClean="0"/>
              <a:t>program </a:t>
            </a:r>
            <a:r>
              <a:rPr lang="en-US" sz="1000" dirty="0"/>
              <a:t>you previously wrote. </a:t>
            </a:r>
            <a:endParaRPr lang="en-US" sz="1000" dirty="0" smtClean="0"/>
          </a:p>
          <a:p>
            <a:pPr marL="228600" indent="-228600" eaLnBrk="1" hangingPunct="1">
              <a:lnSpc>
                <a:spcPct val="80000"/>
              </a:lnSpc>
              <a:buFont typeface="+mj-lt"/>
              <a:buAutoNum type="arabicPeriod"/>
            </a:pPr>
            <a:endParaRPr lang="en-US" sz="1000" dirty="0"/>
          </a:p>
          <a:p>
            <a:pPr marL="0" indent="0" eaLnBrk="1" hangingPunct="1">
              <a:lnSpc>
                <a:spcPct val="80000"/>
              </a:lnSpc>
              <a:buNone/>
            </a:pPr>
            <a:r>
              <a:rPr lang="en-US" sz="1000" dirty="0" smtClean="0"/>
              <a:t>       It </a:t>
            </a:r>
            <a:r>
              <a:rPr lang="en-US" sz="1000" dirty="0"/>
              <a:t>is ok to use Grunt, but see if you can also write a Pig script and execute the script. </a:t>
            </a:r>
          </a:p>
          <a:p>
            <a:pPr marL="0" indent="0" eaLnBrk="1" hangingPunct="1">
              <a:lnSpc>
                <a:spcPct val="80000"/>
              </a:lnSpc>
              <a:buNone/>
              <a:defRPr/>
            </a:pPr>
            <a:r>
              <a:rPr lang="en-US" sz="1000" dirty="0"/>
              <a:t>       Please submit your Pig program, input, and output to NYU Classes. Your program </a:t>
            </a:r>
            <a:r>
              <a:rPr lang="en-US" sz="1000" dirty="0" smtClean="0"/>
              <a:t>should do the </a:t>
            </a:r>
            <a:r>
              <a:rPr lang="en-US" sz="1000" dirty="0"/>
              <a:t>following:</a:t>
            </a:r>
          </a:p>
          <a:p>
            <a:pPr marL="457200" indent="-457200" eaLnBrk="1" hangingPunct="1">
              <a:lnSpc>
                <a:spcPct val="80000"/>
              </a:lnSpc>
              <a:buNone/>
              <a:defRPr/>
            </a:pPr>
            <a:r>
              <a:rPr lang="en-US" sz="1000" dirty="0"/>
              <a:t>	</a:t>
            </a:r>
          </a:p>
          <a:p>
            <a:pPr marL="838200" lvl="1" indent="-381000" eaLnBrk="1" hangingPunct="1">
              <a:lnSpc>
                <a:spcPct val="80000"/>
              </a:lnSpc>
              <a:buNone/>
              <a:defRPr/>
            </a:pPr>
            <a:r>
              <a:rPr lang="en-US" sz="1000" dirty="0" smtClean="0"/>
              <a:t>a. Searches </a:t>
            </a:r>
            <a:r>
              <a:rPr lang="en-US" sz="1000" dirty="0" smtClean="0"/>
              <a:t>the given lines of input (see b. below) for these specific tokens, or search terms:</a:t>
            </a:r>
            <a:endParaRPr lang="en-US" sz="1000" dirty="0" smtClean="0"/>
          </a:p>
          <a:p>
            <a:pPr marL="838200" lvl="1" indent="-381000" eaLnBrk="1" hangingPunct="1">
              <a:lnSpc>
                <a:spcPct val="80000"/>
              </a:lnSpc>
              <a:buNone/>
              <a:defRPr/>
            </a:pPr>
            <a:r>
              <a:rPr lang="en-US" sz="1000" dirty="0" smtClean="0"/>
              <a:t>     hackathon</a:t>
            </a:r>
            <a:r>
              <a:rPr lang="en-US" sz="1000" dirty="0"/>
              <a:t>, Dec, Chicago, Java</a:t>
            </a:r>
          </a:p>
          <a:p>
            <a:pPr marL="838200" lvl="1" indent="-381000" eaLnBrk="1" hangingPunct="1">
              <a:lnSpc>
                <a:spcPct val="80000"/>
              </a:lnSpc>
              <a:buNone/>
              <a:defRPr/>
            </a:pPr>
            <a:endParaRPr lang="en-US" sz="1000" dirty="0"/>
          </a:p>
          <a:p>
            <a:pPr marL="838200" lvl="1" indent="-381000" eaLnBrk="1" hangingPunct="1">
              <a:lnSpc>
                <a:spcPct val="80000"/>
              </a:lnSpc>
              <a:buNone/>
              <a:defRPr/>
            </a:pPr>
            <a:r>
              <a:rPr lang="en-US" sz="1000" dirty="0"/>
              <a:t>b. Accepts a small input file containing lines of the form: </a:t>
            </a:r>
            <a:r>
              <a:rPr lang="en-US" sz="1000" b="1" i="1" dirty="0" err="1"/>
              <a:t>Date,Time,Name,Tweet</a:t>
            </a:r>
            <a:r>
              <a:rPr lang="en-US" sz="1000" b="1" i="1" dirty="0"/>
              <a:t>    </a:t>
            </a:r>
            <a:r>
              <a:rPr lang="en-US" sz="1000" dirty="0"/>
              <a:t>  		</a:t>
            </a:r>
          </a:p>
          <a:p>
            <a:pPr marL="857250" lvl="1" indent="-342900" eaLnBrk="1" hangingPunct="1">
              <a:lnSpc>
                <a:spcPct val="80000"/>
              </a:lnSpc>
              <a:buNone/>
              <a:defRPr/>
            </a:pPr>
            <a:r>
              <a:rPr lang="en-US" sz="1250" dirty="0"/>
              <a:t> </a:t>
            </a:r>
            <a:r>
              <a:rPr lang="en-US" sz="1000" dirty="0"/>
              <a:t>Here is the exact data to type into your input file:</a:t>
            </a:r>
          </a:p>
          <a:p>
            <a:pPr marL="857250" lvl="1" indent="-342900" eaLnBrk="1" hangingPunct="1">
              <a:lnSpc>
                <a:spcPct val="80000"/>
              </a:lnSpc>
              <a:buNone/>
              <a:defRPr/>
            </a:pPr>
            <a:endParaRPr lang="en-US" sz="1000" dirty="0"/>
          </a:p>
          <a:p>
            <a:pPr marL="857250" lvl="1" indent="-342900" eaLnBrk="1" hangingPunct="1">
              <a:lnSpc>
                <a:spcPct val="80000"/>
              </a:lnSpc>
              <a:buNone/>
              <a:defRPr/>
            </a:pPr>
            <a:r>
              <a:rPr lang="en-US" sz="1000" dirty="0"/>
              <a:t>  9-Dec-14,5:00PM,</a:t>
            </a:r>
            <a:r>
              <a:rPr lang="ar-SA" sz="1000" dirty="0"/>
              <a:t>‏</a:t>
            </a:r>
            <a:r>
              <a:rPr lang="en-US" sz="1000" dirty="0"/>
              <a:t>#Hackatopia,Tribeca Film Hackathon: Code As A New Language For Content Creators</a:t>
            </a:r>
          </a:p>
          <a:p>
            <a:pPr marL="857250" lvl="1" indent="-342900" eaLnBrk="1" hangingPunct="1">
              <a:lnSpc>
                <a:spcPct val="80000"/>
              </a:lnSpc>
              <a:buNone/>
              <a:defRPr/>
            </a:pPr>
            <a:r>
              <a:rPr lang="en-US" sz="1000" dirty="0"/>
              <a:t>  28-Oct-13,7:00PM,</a:t>
            </a:r>
            <a:r>
              <a:rPr lang="ar-SA" sz="1000" dirty="0"/>
              <a:t>‏</a:t>
            </a:r>
            <a:r>
              <a:rPr lang="en-US" sz="1000" dirty="0"/>
              <a:t>#</a:t>
            </a:r>
            <a:r>
              <a:rPr lang="en-US" sz="1000" dirty="0" err="1"/>
              <a:t>NYCHadoop,Hadoop</a:t>
            </a:r>
            <a:r>
              <a:rPr lang="en-US" sz="1000" dirty="0"/>
              <a:t>-NYC Strata/Hadoop World </a:t>
            </a:r>
            <a:r>
              <a:rPr lang="en-US" sz="1000" dirty="0" err="1"/>
              <a:t>Meetup</a:t>
            </a:r>
            <a:r>
              <a:rPr lang="en-US" sz="1000" dirty="0"/>
              <a:t> at </a:t>
            </a:r>
            <a:r>
              <a:rPr lang="en-US" sz="1000" dirty="0" err="1"/>
              <a:t>AppNexus</a:t>
            </a:r>
            <a:r>
              <a:rPr lang="en-US" sz="1000" dirty="0"/>
              <a:t> NYC</a:t>
            </a:r>
          </a:p>
          <a:p>
            <a:pPr marL="857250" lvl="1" indent="-342900" eaLnBrk="1" hangingPunct="1">
              <a:lnSpc>
                <a:spcPct val="80000"/>
              </a:lnSpc>
              <a:buNone/>
              <a:defRPr/>
            </a:pPr>
            <a:r>
              <a:rPr lang="en-US" sz="1000" dirty="0"/>
              <a:t>  31-Dec-14,3:00PM,</a:t>
            </a:r>
            <a:r>
              <a:rPr lang="ar-SA" sz="1000" dirty="0"/>
              <a:t>‏</a:t>
            </a:r>
            <a:r>
              <a:rPr lang="en-US" sz="1000" dirty="0"/>
              <a:t>#Hackatopia,Designers, Developers, Doers, don't miss this upcoming Chicago </a:t>
            </a:r>
            <a:r>
              <a:rPr lang="en-US" sz="1000" dirty="0" err="1" smtClean="0"/>
              <a:t>hackathon</a:t>
            </a:r>
            <a:endParaRPr lang="en-US" sz="1000" dirty="0" smtClean="0"/>
          </a:p>
          <a:p>
            <a:pPr marL="1257300" lvl="2" indent="-342900" eaLnBrk="1" hangingPunct="1">
              <a:lnSpc>
                <a:spcPct val="80000"/>
              </a:lnSpc>
              <a:buNone/>
              <a:defRPr/>
            </a:pPr>
            <a:endParaRPr lang="en-US" sz="1000" dirty="0"/>
          </a:p>
          <a:p>
            <a:pPr marL="838200" lvl="1" indent="-381000" eaLnBrk="1" hangingPunct="1">
              <a:lnSpc>
                <a:spcPct val="80000"/>
              </a:lnSpc>
              <a:buFontTx/>
              <a:buNone/>
              <a:defRPr/>
            </a:pPr>
            <a:r>
              <a:rPr lang="en-US" sz="1000" dirty="0"/>
              <a:t>c. </a:t>
            </a:r>
            <a:r>
              <a:rPr lang="en-US" sz="1000" dirty="0" smtClean="0"/>
              <a:t>Search for </a:t>
            </a:r>
            <a:r>
              <a:rPr lang="en-US" sz="1000" dirty="0"/>
              <a:t>all of the search terms in all </a:t>
            </a:r>
            <a:r>
              <a:rPr lang="en-US" sz="1000" dirty="0" smtClean="0"/>
              <a:t>lines </a:t>
            </a:r>
            <a:r>
              <a:rPr lang="en-US" sz="1000" dirty="0"/>
              <a:t>of the input file.</a:t>
            </a:r>
          </a:p>
          <a:p>
            <a:pPr marL="838200" lvl="1" indent="-381000" eaLnBrk="1" hangingPunct="1">
              <a:lnSpc>
                <a:spcPct val="80000"/>
              </a:lnSpc>
              <a:buFontTx/>
              <a:buNone/>
              <a:defRPr/>
            </a:pPr>
            <a:endParaRPr lang="en-US" sz="1000" dirty="0"/>
          </a:p>
          <a:p>
            <a:pPr marL="838200" lvl="1" indent="-381000" eaLnBrk="1" hangingPunct="1">
              <a:lnSpc>
                <a:spcPct val="80000"/>
              </a:lnSpc>
              <a:buFontTx/>
              <a:buNone/>
              <a:defRPr/>
            </a:pPr>
            <a:r>
              <a:rPr lang="en-US" sz="1000" dirty="0"/>
              <a:t>d. For each search term, output the number of </a:t>
            </a:r>
            <a:r>
              <a:rPr lang="en-US" sz="1000" dirty="0" smtClean="0"/>
              <a:t>lines that </a:t>
            </a:r>
            <a:r>
              <a:rPr lang="en-US" sz="1000" dirty="0"/>
              <a:t>contained the search term. </a:t>
            </a:r>
            <a:r>
              <a:rPr lang="en-US" sz="1000" dirty="0" smtClean="0"/>
              <a:t>The output </a:t>
            </a:r>
            <a:r>
              <a:rPr lang="en-US" sz="1000" dirty="0"/>
              <a:t>is:</a:t>
            </a:r>
          </a:p>
          <a:p>
            <a:pPr marL="1257300" lvl="2" indent="-342900" eaLnBrk="1" hangingPunct="1">
              <a:lnSpc>
                <a:spcPct val="80000"/>
              </a:lnSpc>
              <a:buFontTx/>
              <a:buNone/>
              <a:defRPr/>
            </a:pPr>
            <a:r>
              <a:rPr lang="en-US" sz="1000" dirty="0" smtClean="0"/>
              <a:t>hackathon 2</a:t>
            </a:r>
            <a:endParaRPr lang="en-US" sz="1000" dirty="0"/>
          </a:p>
          <a:p>
            <a:pPr marL="1257300" lvl="2" indent="-342900" eaLnBrk="1" hangingPunct="1">
              <a:lnSpc>
                <a:spcPct val="80000"/>
              </a:lnSpc>
              <a:buFontTx/>
              <a:buNone/>
              <a:defRPr/>
            </a:pPr>
            <a:r>
              <a:rPr lang="en-US" sz="1000" dirty="0" smtClean="0"/>
              <a:t>Dec 2</a:t>
            </a:r>
            <a:endParaRPr lang="en-US" sz="1000" dirty="0"/>
          </a:p>
          <a:p>
            <a:pPr marL="1257300" lvl="2" indent="-342900" eaLnBrk="1" hangingPunct="1">
              <a:lnSpc>
                <a:spcPct val="80000"/>
              </a:lnSpc>
              <a:buFontTx/>
              <a:buNone/>
              <a:defRPr/>
            </a:pPr>
            <a:r>
              <a:rPr lang="en-US" sz="1000" dirty="0" smtClean="0"/>
              <a:t>Chicago 1</a:t>
            </a:r>
            <a:endParaRPr lang="en-US" sz="1000" dirty="0"/>
          </a:p>
          <a:p>
            <a:pPr marL="1257300" lvl="2" indent="-342900" eaLnBrk="1" hangingPunct="1">
              <a:lnSpc>
                <a:spcPct val="80000"/>
              </a:lnSpc>
              <a:buFontTx/>
              <a:buNone/>
              <a:defRPr/>
            </a:pPr>
            <a:r>
              <a:rPr lang="en-US" sz="1000" dirty="0" smtClean="0"/>
              <a:t>Java 0</a:t>
            </a:r>
            <a:endParaRPr lang="en-US" sz="1000" dirty="0" smtClean="0"/>
          </a:p>
          <a:p>
            <a:pPr marL="114300" indent="0" eaLnBrk="1" hangingPunct="1">
              <a:lnSpc>
                <a:spcPct val="80000"/>
              </a:lnSpc>
              <a:buNone/>
              <a:defRPr/>
            </a:pPr>
            <a:endParaRPr lang="en-US" altLang="en-US" sz="1000" dirty="0" smtClean="0"/>
          </a:p>
          <a:p>
            <a:pPr marL="0" indent="0" eaLnBrk="1" hangingPunct="1">
              <a:lnSpc>
                <a:spcPct val="80000"/>
              </a:lnSpc>
              <a:buNone/>
            </a:pPr>
            <a:r>
              <a:rPr lang="en-US" sz="1000" dirty="0" smtClean="0"/>
              <a:t>        </a:t>
            </a:r>
          </a:p>
          <a:p>
            <a:pPr marL="0" indent="0" eaLnBrk="1" hangingPunct="1">
              <a:lnSpc>
                <a:spcPct val="80000"/>
              </a:lnSpc>
              <a:buNone/>
            </a:pPr>
            <a:r>
              <a:rPr lang="en-US" sz="1000" dirty="0"/>
              <a:t> </a:t>
            </a:r>
            <a:r>
              <a:rPr lang="en-US" sz="1000" dirty="0" smtClean="0"/>
              <a:t>      </a:t>
            </a:r>
            <a:r>
              <a:rPr lang="en-US" sz="1000" dirty="0" smtClean="0"/>
              <a:t>*** Use </a:t>
            </a:r>
            <a:r>
              <a:rPr lang="en-US" sz="1000" dirty="0"/>
              <a:t>the slides and </a:t>
            </a:r>
            <a:r>
              <a:rPr lang="en-US" altLang="en-US" sz="1000" dirty="0"/>
              <a:t>Chapter </a:t>
            </a:r>
            <a:r>
              <a:rPr lang="en-US" altLang="en-US" sz="1000" dirty="0" smtClean="0"/>
              <a:t>11 of TDG (Hadoop: The Definitive Guide) </a:t>
            </a:r>
            <a:r>
              <a:rPr lang="en-US" altLang="en-US" sz="1000" dirty="0"/>
              <a:t>pp.384-394, pp.399-401, and pp.409-411 for </a:t>
            </a:r>
            <a:r>
              <a:rPr lang="en-US" altLang="en-US" sz="1000" dirty="0" smtClean="0"/>
              <a:t>reference</a:t>
            </a:r>
            <a:r>
              <a:rPr lang="en-US" altLang="en-US" sz="1000" dirty="0" smtClean="0"/>
              <a:t>.</a:t>
            </a:r>
          </a:p>
          <a:p>
            <a:pPr marL="0" indent="0" eaLnBrk="1" hangingPunct="1">
              <a:lnSpc>
                <a:spcPct val="80000"/>
              </a:lnSpc>
              <a:buNone/>
              <a:defRPr/>
            </a:pPr>
            <a:r>
              <a:rPr lang="en-US" altLang="en-US" sz="1000" dirty="0" smtClean="0"/>
              <a:t>    </a:t>
            </a:r>
          </a:p>
          <a:p>
            <a:pPr marL="0" indent="0" eaLnBrk="1" hangingPunct="1">
              <a:lnSpc>
                <a:spcPct val="80000"/>
              </a:lnSpc>
              <a:buNone/>
              <a:defRPr/>
            </a:pPr>
            <a:r>
              <a:rPr lang="en-US" altLang="en-US" sz="1000" dirty="0"/>
              <a:t> </a:t>
            </a:r>
            <a:r>
              <a:rPr lang="en-US" altLang="en-US" sz="1000" dirty="0" smtClean="0"/>
              <a:t>   </a:t>
            </a:r>
            <a:r>
              <a:rPr lang="en-US" altLang="en-US" sz="1000" dirty="0" smtClean="0"/>
              <a:t>   </a:t>
            </a:r>
            <a:r>
              <a:rPr lang="en-US" altLang="en-US" sz="1000" dirty="0" smtClean="0"/>
              <a:t>Optional</a:t>
            </a:r>
            <a:r>
              <a:rPr lang="en-US" altLang="en-US" sz="1000" dirty="0"/>
              <a:t>: read “</a:t>
            </a:r>
            <a:r>
              <a:rPr lang="en-US" sz="1000" dirty="0"/>
              <a:t>Pig Latin”, by </a:t>
            </a:r>
            <a:r>
              <a:rPr lang="en-US" sz="1000" dirty="0" err="1"/>
              <a:t>Olston</a:t>
            </a:r>
            <a:r>
              <a:rPr lang="en-US" sz="1000" dirty="0"/>
              <a:t>, Reed, Srivastava, Kumar, Tomkins, SIGMOD’04: http://infolab.stanford.edu/~</a:t>
            </a:r>
            <a:r>
              <a:rPr lang="en-US" sz="1000" dirty="0" smtClean="0"/>
              <a:t>usriv/papers/pig-latin.pdf</a:t>
            </a:r>
            <a:endParaRPr lang="en-US" altLang="en-US" sz="1000" dirty="0"/>
          </a:p>
          <a:p>
            <a:pPr marL="114300" indent="0" eaLnBrk="1" hangingPunct="1">
              <a:lnSpc>
                <a:spcPct val="80000"/>
              </a:lnSpc>
              <a:buNone/>
              <a:defRPr/>
            </a:pPr>
            <a:endParaRPr lang="en-US" altLang="en-US" sz="1000" dirty="0" smtClean="0"/>
          </a:p>
        </p:txBody>
      </p:sp>
    </p:spTree>
    <p:extLst>
      <p:ext uri="{BB962C8B-B14F-4D97-AF65-F5344CB8AC3E}">
        <p14:creationId xmlns:p14="http://schemas.microsoft.com/office/powerpoint/2010/main" val="1656679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fld id="{CB899112-E8E9-4F36-83F8-2E3DBF42A7DE}" type="slidenum">
              <a:rPr lang="en-US" altLang="en-US" sz="900"/>
              <a:pPr eaLnBrk="1" hangingPunct="1"/>
              <a:t>74</a:t>
            </a:fld>
            <a:endParaRPr lang="en-US" altLang="en-US" sz="900"/>
          </a:p>
        </p:txBody>
      </p:sp>
      <p:sp>
        <p:nvSpPr>
          <p:cNvPr id="111620"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800" dirty="0" smtClean="0"/>
              <a:t>Class 4 </a:t>
            </a:r>
          </a:p>
        </p:txBody>
      </p:sp>
      <p:sp>
        <p:nvSpPr>
          <p:cNvPr id="111621" name="Rectangle 3"/>
          <p:cNvSpPr>
            <a:spLocks noGrp="1" noChangeArrowheads="1"/>
          </p:cNvSpPr>
          <p:nvPr>
            <p:ph type="body" idx="1"/>
          </p:nvPr>
        </p:nvSpPr>
        <p:spPr>
          <a:xfrm>
            <a:off x="457200" y="1104900"/>
            <a:ext cx="8561294" cy="5216525"/>
          </a:xfrm>
        </p:spPr>
        <p:txBody>
          <a:bodyPr/>
          <a:lstStyle/>
          <a:p>
            <a:pPr marL="228600" indent="-228600" eaLnBrk="1" hangingPunct="1">
              <a:lnSpc>
                <a:spcPct val="80000"/>
              </a:lnSpc>
              <a:buFont typeface="+mj-lt"/>
              <a:buAutoNum type="arabicPeriod"/>
            </a:pPr>
            <a:endParaRPr lang="en-US" altLang="en-US" sz="1100" dirty="0" smtClean="0"/>
          </a:p>
          <a:p>
            <a:pPr marL="114300" indent="0" eaLnBrk="1" hangingPunct="1">
              <a:lnSpc>
                <a:spcPct val="80000"/>
              </a:lnSpc>
              <a:buNone/>
              <a:defRPr/>
            </a:pPr>
            <a:r>
              <a:rPr lang="en-US" altLang="en-US" sz="1000" dirty="0" smtClean="0"/>
              <a:t>2. Analytics project</a:t>
            </a:r>
          </a:p>
          <a:p>
            <a:pPr marL="457200" indent="-457200" eaLnBrk="1" hangingPunct="1">
              <a:lnSpc>
                <a:spcPct val="80000"/>
              </a:lnSpc>
              <a:buFont typeface="Wingdings" pitchFamily="2" charset="2"/>
              <a:buNone/>
            </a:pPr>
            <a:endParaRPr lang="en-US" altLang="en-US" sz="1000" dirty="0" smtClean="0"/>
          </a:p>
          <a:p>
            <a:pPr marL="457200" indent="-457200" eaLnBrk="1" hangingPunct="1">
              <a:spcBef>
                <a:spcPts val="400"/>
              </a:spcBef>
              <a:buFont typeface="Wingdings" pitchFamily="2" charset="2"/>
              <a:buNone/>
            </a:pPr>
            <a:r>
              <a:rPr lang="en-US" altLang="en-US" sz="1000" dirty="0" smtClean="0"/>
              <a:t>     Please form a project team - two to four members per team. Email me if you have questions about team size</a:t>
            </a:r>
            <a:r>
              <a:rPr lang="en-US" altLang="en-US" sz="1000" dirty="0" smtClean="0"/>
              <a:t>. If you don’t have a team yet, let me know and I will connect you with others who are looking for a team and you can decide if you would like to work together. </a:t>
            </a:r>
          </a:p>
          <a:p>
            <a:pPr marL="457200" indent="-457200" eaLnBrk="1" hangingPunct="1">
              <a:spcBef>
                <a:spcPts val="400"/>
              </a:spcBef>
              <a:buFont typeface="Wingdings" pitchFamily="2" charset="2"/>
              <a:buNone/>
            </a:pPr>
            <a:endParaRPr lang="en-US" altLang="en-US" sz="1000" dirty="0"/>
          </a:p>
          <a:p>
            <a:pPr marL="457200" indent="-457200" eaLnBrk="1" hangingPunct="1">
              <a:spcBef>
                <a:spcPts val="400"/>
              </a:spcBef>
              <a:buFont typeface="Wingdings" pitchFamily="2" charset="2"/>
              <a:buNone/>
            </a:pPr>
            <a:r>
              <a:rPr lang="en-US" altLang="en-US" sz="1000" dirty="0" smtClean="0"/>
              <a:t>     If you prefer to work alone, that’s fine but please let me know – I will introduce you to others who are also working on individual projects.</a:t>
            </a:r>
            <a:endParaRPr lang="en-US" altLang="en-US" sz="1000" dirty="0" smtClean="0"/>
          </a:p>
          <a:p>
            <a:pPr marL="457200" indent="-457200" eaLnBrk="1" hangingPunct="1">
              <a:spcBef>
                <a:spcPts val="400"/>
              </a:spcBef>
              <a:buFont typeface="Wingdings" pitchFamily="2" charset="2"/>
              <a:buNone/>
            </a:pPr>
            <a:endParaRPr lang="en-US" altLang="en-US" sz="1000" dirty="0" smtClean="0"/>
          </a:p>
          <a:p>
            <a:pPr marL="457200" indent="-457200" eaLnBrk="1" hangingPunct="1">
              <a:spcBef>
                <a:spcPts val="400"/>
              </a:spcBef>
              <a:buNone/>
            </a:pPr>
            <a:r>
              <a:rPr lang="en-US" altLang="en-US" sz="1000" dirty="0"/>
              <a:t> </a:t>
            </a:r>
            <a:r>
              <a:rPr lang="en-US" altLang="en-US" sz="1000" dirty="0" smtClean="0"/>
              <a:t>    Write an initial project proposal describing an analytic that your team will develop.</a:t>
            </a:r>
          </a:p>
          <a:p>
            <a:pPr marL="457200" indent="-457200" eaLnBrk="1" hangingPunct="1">
              <a:spcBef>
                <a:spcPts val="400"/>
              </a:spcBef>
              <a:buNone/>
            </a:pPr>
            <a:r>
              <a:rPr lang="en-US" altLang="en-US" sz="1000" dirty="0"/>
              <a:t> </a:t>
            </a:r>
            <a:r>
              <a:rPr lang="en-US" altLang="en-US" sz="1000" dirty="0" smtClean="0"/>
              <a:t>    Please use the format on the following slide – you only need to complete </a:t>
            </a:r>
            <a:r>
              <a:rPr lang="en-US" altLang="en-US" sz="1000" b="1" i="1" dirty="0" smtClean="0">
                <a:solidFill>
                  <a:srgbClr val="0070C0"/>
                </a:solidFill>
              </a:rPr>
              <a:t>Part </a:t>
            </a:r>
            <a:r>
              <a:rPr lang="en-US" altLang="en-US" sz="1000" b="1" i="1" dirty="0" smtClean="0">
                <a:solidFill>
                  <a:srgbClr val="0070C0"/>
                </a:solidFill>
              </a:rPr>
              <a:t>1 </a:t>
            </a:r>
            <a:r>
              <a:rPr lang="en-US" altLang="en-US" sz="1000" b="1" i="1" dirty="0" smtClean="0">
                <a:solidFill>
                  <a:srgbClr val="0070C0"/>
                </a:solidFill>
              </a:rPr>
              <a:t>and Part </a:t>
            </a:r>
            <a:r>
              <a:rPr lang="en-US" altLang="en-US" sz="1000" b="1" i="1" dirty="0" smtClean="0">
                <a:solidFill>
                  <a:srgbClr val="0070C0"/>
                </a:solidFill>
              </a:rPr>
              <a:t>2 </a:t>
            </a:r>
            <a:r>
              <a:rPr lang="en-US" altLang="en-US" sz="1000" dirty="0" smtClean="0"/>
              <a:t> </a:t>
            </a:r>
            <a:r>
              <a:rPr lang="en-US" altLang="en-US" sz="1000" dirty="0" smtClean="0"/>
              <a:t>for this homework</a:t>
            </a:r>
          </a:p>
          <a:p>
            <a:pPr marL="457200" indent="-457200" eaLnBrk="1" hangingPunct="1">
              <a:spcBef>
                <a:spcPts val="400"/>
              </a:spcBef>
              <a:buNone/>
            </a:pPr>
            <a:r>
              <a:rPr lang="en-US" altLang="en-US" sz="1000" dirty="0"/>
              <a:t> </a:t>
            </a:r>
            <a:r>
              <a:rPr lang="en-US" altLang="en-US" sz="1000" dirty="0" smtClean="0"/>
              <a:t>    </a:t>
            </a:r>
            <a:r>
              <a:rPr lang="en-US" altLang="en-US" sz="1000" b="1" u="sng" dirty="0" smtClean="0"/>
              <a:t>Each team member </a:t>
            </a:r>
            <a:r>
              <a:rPr lang="en-US" altLang="en-US" sz="1000" b="1" u="sng" dirty="0"/>
              <a:t>must upload the work to </a:t>
            </a:r>
            <a:r>
              <a:rPr lang="en-US" altLang="en-US" sz="1000" b="1" u="sng" dirty="0" smtClean="0"/>
              <a:t>NYU </a:t>
            </a:r>
            <a:r>
              <a:rPr lang="en-US" altLang="en-US" sz="1000" b="1" u="sng" dirty="0"/>
              <a:t>Classes individually to </a:t>
            </a:r>
            <a:r>
              <a:rPr lang="en-US" altLang="en-US" sz="1000" b="1" u="sng" dirty="0" smtClean="0"/>
              <a:t>receive </a:t>
            </a:r>
            <a:r>
              <a:rPr lang="en-US" altLang="en-US" sz="1000" b="1" u="sng" dirty="0"/>
              <a:t>credit</a:t>
            </a:r>
            <a:r>
              <a:rPr lang="en-US" altLang="en-US" sz="1000" dirty="0" smtClean="0"/>
              <a:t>. </a:t>
            </a:r>
            <a:endParaRPr lang="en-US" altLang="en-US" sz="1000" dirty="0" smtClean="0"/>
          </a:p>
          <a:p>
            <a:pPr marL="457200" indent="-457200" eaLnBrk="1" hangingPunct="1">
              <a:spcBef>
                <a:spcPts val="400"/>
              </a:spcBef>
              <a:buNone/>
            </a:pPr>
            <a:r>
              <a:rPr lang="en-US" altLang="en-US" sz="1000" dirty="0"/>
              <a:t> </a:t>
            </a:r>
            <a:r>
              <a:rPr lang="en-US" altLang="en-US" sz="1000" dirty="0" smtClean="0"/>
              <a:t>    </a:t>
            </a:r>
            <a:r>
              <a:rPr lang="en-US" altLang="en-US" sz="1000" dirty="0" smtClean="0"/>
              <a:t>Include </a:t>
            </a:r>
            <a:r>
              <a:rPr lang="en-US" altLang="en-US" sz="1000" dirty="0" smtClean="0"/>
              <a:t>the names of all team members on the proposal.</a:t>
            </a:r>
            <a:endParaRPr lang="en-US" altLang="en-US" sz="1000" dirty="0"/>
          </a:p>
          <a:p>
            <a:pPr marL="457200" indent="-457200" eaLnBrk="1" hangingPunct="1">
              <a:spcBef>
                <a:spcPts val="400"/>
              </a:spcBef>
              <a:buFont typeface="Wingdings" pitchFamily="2" charset="2"/>
              <a:buNone/>
            </a:pPr>
            <a:endParaRPr lang="en-US" altLang="en-US" sz="1000" dirty="0"/>
          </a:p>
          <a:p>
            <a:pPr marL="457200" indent="-457200" eaLnBrk="1" hangingPunct="1">
              <a:spcBef>
                <a:spcPts val="400"/>
              </a:spcBef>
              <a:buFont typeface="Wingdings" pitchFamily="2" charset="2"/>
              <a:buNone/>
            </a:pPr>
            <a:r>
              <a:rPr lang="en-US" altLang="en-US" sz="1000" dirty="0" smtClean="0"/>
              <a:t>     </a:t>
            </a:r>
            <a:r>
              <a:rPr lang="en-US" altLang="en-US" sz="1000" b="1" u="sng" dirty="0" smtClean="0"/>
              <a:t>Each team member should identify at least two potential data sources</a:t>
            </a:r>
            <a:r>
              <a:rPr lang="en-US" altLang="en-US" sz="1000" dirty="0" smtClean="0"/>
              <a:t> that could be used in the analytic. </a:t>
            </a:r>
          </a:p>
          <a:p>
            <a:pPr marL="457200" indent="-457200" eaLnBrk="1" hangingPunct="1">
              <a:spcBef>
                <a:spcPts val="400"/>
              </a:spcBef>
              <a:buFont typeface="Wingdings" pitchFamily="2" charset="2"/>
              <a:buNone/>
            </a:pPr>
            <a:r>
              <a:rPr lang="en-US" altLang="en-US" sz="1000" dirty="0"/>
              <a:t> </a:t>
            </a:r>
            <a:r>
              <a:rPr lang="en-US" altLang="en-US" sz="1000" dirty="0" smtClean="0"/>
              <a:t>    This is not final, it is just a first attempt at identifying data sources.</a:t>
            </a:r>
          </a:p>
          <a:p>
            <a:pPr marL="457200" indent="-457200" eaLnBrk="1" hangingPunct="1">
              <a:spcBef>
                <a:spcPts val="400"/>
              </a:spcBef>
              <a:buFont typeface="Wingdings" pitchFamily="2" charset="2"/>
              <a:buNone/>
            </a:pPr>
            <a:endParaRPr lang="en-US" altLang="en-US" sz="1000" dirty="0"/>
          </a:p>
          <a:p>
            <a:pPr marL="457200" indent="-457200" eaLnBrk="1" hangingPunct="1">
              <a:spcBef>
                <a:spcPts val="400"/>
              </a:spcBef>
              <a:buFont typeface="Wingdings" pitchFamily="2" charset="2"/>
              <a:buNone/>
            </a:pPr>
            <a:r>
              <a:rPr lang="en-US" altLang="en-US" sz="1000" dirty="0" smtClean="0"/>
              <a:t>     Some things to consider about your data sources: </a:t>
            </a:r>
          </a:p>
          <a:p>
            <a:pPr lvl="1" eaLnBrk="1" hangingPunct="1">
              <a:spcBef>
                <a:spcPts val="400"/>
              </a:spcBef>
            </a:pPr>
            <a:r>
              <a:rPr lang="en-US" altLang="en-US" sz="1000" dirty="0" smtClean="0"/>
              <a:t>Is the data available?</a:t>
            </a:r>
          </a:p>
          <a:p>
            <a:pPr lvl="1" eaLnBrk="1" hangingPunct="1">
              <a:spcBef>
                <a:spcPts val="400"/>
              </a:spcBef>
            </a:pPr>
            <a:r>
              <a:rPr lang="en-US" altLang="en-US" sz="1000" dirty="0" smtClean="0"/>
              <a:t>How much data is there in each source – just magnitude – is it MB? GB? TB? PB? </a:t>
            </a:r>
          </a:p>
          <a:p>
            <a:pPr lvl="1" eaLnBrk="1" hangingPunct="1">
              <a:spcBef>
                <a:spcPts val="400"/>
              </a:spcBef>
            </a:pPr>
            <a:r>
              <a:rPr lang="en-US" altLang="en-US" sz="1000" dirty="0" smtClean="0"/>
              <a:t>If the data is very large, where will you store it?</a:t>
            </a:r>
          </a:p>
          <a:p>
            <a:pPr lvl="1" eaLnBrk="1" hangingPunct="1">
              <a:spcBef>
                <a:spcPts val="400"/>
              </a:spcBef>
            </a:pPr>
            <a:r>
              <a:rPr lang="en-US" altLang="en-US" sz="1000" dirty="0" smtClean="0"/>
              <a:t>How do you gain access? </a:t>
            </a:r>
          </a:p>
          <a:p>
            <a:pPr lvl="1" eaLnBrk="1" hangingPunct="1">
              <a:spcBef>
                <a:spcPts val="400"/>
              </a:spcBef>
            </a:pPr>
            <a:r>
              <a:rPr lang="en-US" altLang="en-US" sz="1000" dirty="0" smtClean="0"/>
              <a:t>Who do you ask for access</a:t>
            </a:r>
            <a:r>
              <a:rPr lang="en-US" altLang="en-US" sz="1000" dirty="0" smtClean="0"/>
              <a:t>?</a:t>
            </a:r>
          </a:p>
          <a:p>
            <a:pPr lvl="1" eaLnBrk="1" hangingPunct="1">
              <a:spcBef>
                <a:spcPts val="400"/>
              </a:spcBef>
            </a:pPr>
            <a:r>
              <a:rPr lang="en-US" altLang="en-US" sz="1000" dirty="0" smtClean="0"/>
              <a:t>Is the data being collected in near real-time? What is the velocity of the data and the volume per unit of time? Can your Hadoop environment support this?</a:t>
            </a:r>
            <a:endParaRPr lang="en-US" altLang="en-US" sz="1000" dirty="0" smtClean="0"/>
          </a:p>
          <a:p>
            <a:pPr marL="457200" indent="-457200" eaLnBrk="1" hangingPunct="1">
              <a:spcBef>
                <a:spcPts val="400"/>
              </a:spcBef>
              <a:buFont typeface="Wingdings" pitchFamily="2" charset="2"/>
              <a:buNone/>
            </a:pPr>
            <a:endParaRPr lang="en-US" altLang="en-US" sz="1000" dirty="0" smtClean="0"/>
          </a:p>
          <a:p>
            <a:pPr marL="457200" indent="-457200" eaLnBrk="1" hangingPunct="1">
              <a:spcBef>
                <a:spcPts val="400"/>
              </a:spcBef>
              <a:buFont typeface="Wingdings" pitchFamily="2" charset="2"/>
              <a:buNone/>
            </a:pPr>
            <a:r>
              <a:rPr lang="en-US" altLang="en-US" sz="1000" dirty="0" smtClean="0"/>
              <a:t>     Use your imagination – this is a long-term project and we will iterate on your proposals over the next couple of classes to refine the ideas. </a:t>
            </a:r>
          </a:p>
          <a:p>
            <a:pPr marL="457200" indent="-457200" eaLnBrk="1" hangingPunct="1">
              <a:spcBef>
                <a:spcPts val="400"/>
              </a:spcBef>
              <a:buFont typeface="Wingdings" pitchFamily="2" charset="2"/>
              <a:buNone/>
            </a:pPr>
            <a:r>
              <a:rPr lang="en-US" altLang="en-US" sz="1000" dirty="0"/>
              <a:t> </a:t>
            </a:r>
            <a:r>
              <a:rPr lang="en-US" altLang="en-US" sz="1000" dirty="0" smtClean="0"/>
              <a:t>    Your initial proposal may change as the idea evolves over time.</a:t>
            </a:r>
            <a:endParaRPr lang="en-US" sz="1000" dirty="0"/>
          </a:p>
        </p:txBody>
      </p:sp>
    </p:spTree>
    <p:extLst>
      <p:ext uri="{BB962C8B-B14F-4D97-AF65-F5344CB8AC3E}">
        <p14:creationId xmlns:p14="http://schemas.microsoft.com/office/powerpoint/2010/main" val="42284704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75</a:t>
            </a:fld>
            <a:endParaRPr lang="en-US" altLang="en-US" sz="900" smtClean="0">
              <a:latin typeface="Verdana" pitchFamily="34" charset="0"/>
            </a:endParaRPr>
          </a:p>
        </p:txBody>
      </p:sp>
      <p:sp>
        <p:nvSpPr>
          <p:cNvPr id="29700" name="Rectangle 2"/>
          <p:cNvSpPr>
            <a:spLocks noGrp="1" noChangeArrowheads="1"/>
          </p:cNvSpPr>
          <p:nvPr>
            <p:ph type="title"/>
          </p:nvPr>
        </p:nvSpPr>
        <p:spPr>
          <a:xfrm>
            <a:off x="457200" y="304800"/>
            <a:ext cx="8229600" cy="712788"/>
          </a:xfrm>
        </p:spPr>
        <p:txBody>
          <a:bodyPr/>
          <a:lstStyle/>
          <a:p>
            <a:pPr eaLnBrk="1" hangingPunct="1"/>
            <a:r>
              <a:rPr lang="en-US" altLang="en-US" b="1" i="1" dirty="0" smtClean="0"/>
              <a:t>Homework</a:t>
            </a:r>
            <a:br>
              <a:rPr lang="en-US" altLang="en-US" b="1" i="1" dirty="0" smtClean="0"/>
            </a:br>
            <a:r>
              <a:rPr lang="en-US" altLang="en-US" sz="900" dirty="0" smtClean="0"/>
              <a:t>Class 4</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1837304563"/>
              </p:ext>
            </p:extLst>
          </p:nvPr>
        </p:nvGraphicFramePr>
        <p:xfrm>
          <a:off x="457200" y="1117415"/>
          <a:ext cx="8444753" cy="5349354"/>
        </p:xfrm>
        <a:graphic>
          <a:graphicData uri="http://schemas.openxmlformats.org/drawingml/2006/table">
            <a:tbl>
              <a:tblPr/>
              <a:tblGrid>
                <a:gridCol w="1568824"/>
                <a:gridCol w="4589929"/>
                <a:gridCol w="2286000"/>
              </a:tblGrid>
              <a:tr h="455709">
                <a:tc gridSpan="3">
                  <a:txBody>
                    <a:bodyPr/>
                    <a:lstStyle/>
                    <a:p>
                      <a:pPr marL="438150" indent="-381000" algn="ctr" eaLnBrk="1" hangingPunct="1">
                        <a:buFont typeface="Wingdings" pitchFamily="2" charset="2"/>
                        <a:buNone/>
                      </a:pPr>
                      <a:r>
                        <a:rPr lang="en-US" altLang="en-US" sz="1400" b="1" i="1" baseline="0" dirty="0" smtClean="0">
                          <a:solidFill>
                            <a:schemeClr val="tx1"/>
                          </a:solidFill>
                        </a:rPr>
                        <a:t> </a:t>
                      </a:r>
                      <a:r>
                        <a:rPr lang="en-US" altLang="en-US" sz="1400" b="1" i="1" dirty="0" smtClean="0">
                          <a:solidFill>
                            <a:schemeClr val="tx1"/>
                          </a:solidFill>
                        </a:rPr>
                        <a:t>Project </a:t>
                      </a:r>
                      <a:r>
                        <a:rPr lang="en-US" altLang="en-US" sz="1400" b="1" i="1" dirty="0" smtClean="0">
                          <a:solidFill>
                            <a:schemeClr val="tx1"/>
                          </a:solidFill>
                        </a:rPr>
                        <a:t>Proposal</a:t>
                      </a:r>
                      <a:endParaRPr lang="en-US" altLang="en-US" sz="1400" b="1" i="1" dirty="0" smtClean="0">
                        <a:solidFill>
                          <a:schemeClr val="tx1"/>
                        </a:solidFill>
                      </a:endParaRPr>
                    </a:p>
                  </a:txBody>
                  <a:tcPr marT="45747" marB="457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23675">
                <a:tc gridSpan="3">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931170">
                <a:tc gridSpan="3">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a:t>
                      </a:r>
                    </a:p>
                    <a:p>
                      <a:pPr marL="438150" indent="-381000" eaLnBrk="1" hangingPunct="1">
                        <a:buFont typeface="Wingdings" pitchFamily="2" charset="2"/>
                        <a:buNone/>
                      </a:pPr>
                      <a:r>
                        <a:rPr lang="en-US" altLang="en-US" sz="900" dirty="0" smtClean="0">
                          <a:solidFill>
                            <a:schemeClr val="tx1"/>
                          </a:solidFill>
                        </a:rPr>
                        <a:t>Project Title: </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Write a one paragraph description of your analytic project.</a:t>
                      </a:r>
                      <a:endParaRPr lang="en-US" altLang="en-US" sz="900" dirty="0" smtClean="0">
                        <a:solidFill>
                          <a:schemeClr val="tx1"/>
                        </a:solidFill>
                      </a:endParaRPr>
                    </a:p>
                    <a:p>
                      <a:pPr marL="438150" indent="-381000" eaLnBrk="1" hangingPunct="1">
                        <a:buFont typeface="Wingdings" pitchFamily="2" charset="2"/>
                        <a:buNone/>
                      </a:pPr>
                      <a:endParaRPr lang="en-US" altLang="en-US" sz="4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Data Sources </a:t>
                      </a:r>
                      <a:r>
                        <a:rPr lang="en-US" altLang="en-US" sz="900" baseline="0" dirty="0" smtClean="0">
                          <a:solidFill>
                            <a:schemeClr val="tx1"/>
                          </a:solidFill>
                        </a:rPr>
                        <a:t>- </a:t>
                      </a:r>
                      <a:r>
                        <a:rPr lang="en-US" altLang="en-US" sz="900" dirty="0" smtClean="0">
                          <a:solidFill>
                            <a:schemeClr val="tx1"/>
                          </a:solidFill>
                        </a:rPr>
                        <a:t>Use the table below to</a:t>
                      </a:r>
                      <a:r>
                        <a:rPr lang="en-US" altLang="en-US" sz="900" baseline="0" dirty="0" smtClean="0">
                          <a:solidFill>
                            <a:schemeClr val="tx1"/>
                          </a:solidFill>
                        </a:rPr>
                        <a:t> list and describe potential data sources.</a:t>
                      </a:r>
                      <a:endParaRPr lang="en-US" altLang="en-US" sz="8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23675">
                <a:tc gridSpan="3">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30441">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E.g. tweets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Estimate size, e.g. MB? GB? TB?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675">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1</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6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6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901">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endParaRPr lang="en-US"/>
                    </a:p>
                  </a:txBody>
                  <a:tcPr/>
                </a:tc>
              </a:tr>
              <a:tr h="855782">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E.g. tweets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Is </a:t>
                      </a:r>
                      <a:r>
                        <a:rPr kumimoji="0" lang="en-US" altLang="en-US" sz="900" b="0" i="0" u="none" strike="noStrike" cap="none" normalizeH="0" baseline="0" dirty="0" smtClean="0">
                          <a:ln>
                            <a:noFill/>
                          </a:ln>
                          <a:solidFill>
                            <a:schemeClr val="tx1"/>
                          </a:solidFill>
                          <a:effectLst/>
                          <a:latin typeface="Arial" charset="0"/>
                          <a:cs typeface="Arial" charset="0"/>
                        </a:rPr>
                        <a:t>the data </a:t>
                      </a:r>
                      <a:r>
                        <a:rPr kumimoji="0" lang="en-US" altLang="en-US" sz="900" b="0" i="0" u="none" strike="noStrike" cap="none" normalizeH="0" baseline="0" dirty="0" smtClean="0">
                          <a:ln>
                            <a:noFill/>
                          </a:ln>
                          <a:solidFill>
                            <a:schemeClr val="tx1"/>
                          </a:solidFill>
                          <a:effectLst/>
                          <a:latin typeface="Arial" charset="0"/>
                          <a:cs typeface="Arial" charset="0"/>
                        </a:rPr>
                        <a:t>source a realtime </a:t>
                      </a:r>
                      <a:r>
                        <a:rPr kumimoji="0" lang="en-US" altLang="en-US" sz="900" b="0" i="0" u="none" strike="noStrike" cap="none" normalizeH="0" baseline="0" dirty="0" smtClean="0">
                          <a:ln>
                            <a:noFill/>
                          </a:ln>
                          <a:solidFill>
                            <a:schemeClr val="tx1"/>
                          </a:solidFill>
                          <a:effectLst/>
                          <a:latin typeface="Arial" charset="0"/>
                          <a:cs typeface="Arial" charset="0"/>
                        </a:rPr>
                        <a:t>source – i.e. are you collecting the data in realtime?</a:t>
                      </a:r>
                      <a:endParaRPr kumimoji="0" lang="en-US" altLang="en-US" sz="9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Is </a:t>
                      </a:r>
                      <a:r>
                        <a:rPr kumimoji="0" lang="en-US" altLang="en-US" sz="900" b="0" i="0" u="none" strike="noStrike" cap="none" normalizeH="0" baseline="0" dirty="0" smtClean="0">
                          <a:ln>
                            <a:noFill/>
                          </a:ln>
                          <a:solidFill>
                            <a:schemeClr val="tx1"/>
                          </a:solidFill>
                          <a:effectLst/>
                          <a:latin typeface="Arial" charset="0"/>
                          <a:cs typeface="Arial" charset="0"/>
                        </a:rPr>
                        <a:t>the data stored someplace and you will collect it periodically in soft realtime? (e.g</a:t>
                      </a:r>
                      <a:r>
                        <a:rPr kumimoji="0" lang="en-US" altLang="en-US" sz="900" b="0" i="0" u="none" strike="noStrike" cap="none" normalizeH="0" baseline="0" dirty="0" smtClean="0">
                          <a:ln>
                            <a:noFill/>
                          </a:ln>
                          <a:solidFill>
                            <a:schemeClr val="tx1"/>
                          </a:solidFill>
                          <a:effectLst/>
                          <a:latin typeface="Arial" charset="0"/>
                          <a:cs typeface="Arial" charset="0"/>
                        </a:rPr>
                        <a:t>. a  </a:t>
                      </a:r>
                      <a:r>
                        <a:rPr kumimoji="0" lang="en-US" altLang="en-US" sz="900" b="0" i="0" u="none" strike="noStrike" cap="none" normalizeH="0" baseline="0" dirty="0" smtClean="0">
                          <a:ln>
                            <a:noFill/>
                          </a:ln>
                          <a:solidFill>
                            <a:schemeClr val="tx1"/>
                          </a:solidFill>
                          <a:effectLst/>
                          <a:latin typeface="Arial" charset="0"/>
                          <a:cs typeface="Arial" charset="0"/>
                        </a:rPr>
                        <a:t>log file)</a:t>
                      </a:r>
                      <a:endParaRPr kumimoji="0" lang="en-US" altLang="en-US" sz="9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Is </a:t>
                      </a:r>
                      <a:r>
                        <a:rPr kumimoji="0" lang="en-US" altLang="en-US" sz="900" b="0" i="0" u="none" strike="noStrike" cap="none" normalizeH="0" baseline="0" dirty="0" smtClean="0">
                          <a:ln>
                            <a:noFill/>
                          </a:ln>
                          <a:solidFill>
                            <a:schemeClr val="tx1"/>
                          </a:solidFill>
                          <a:effectLst/>
                          <a:latin typeface="Arial" charset="0"/>
                          <a:cs typeface="Arial" charset="0"/>
                        </a:rPr>
                        <a:t>the data static? (</a:t>
                      </a:r>
                      <a:r>
                        <a:rPr kumimoji="0" lang="en-US" altLang="en-US" sz="900" b="0" i="0" u="none" strike="noStrike" cap="none" normalizeH="0" baseline="0" dirty="0" smtClean="0">
                          <a:ln>
                            <a:noFill/>
                          </a:ln>
                          <a:solidFill>
                            <a:schemeClr val="tx1"/>
                          </a:solidFill>
                          <a:effectLst/>
                          <a:latin typeface="Arial" charset="0"/>
                          <a:cs typeface="Arial" charset="0"/>
                        </a:rPr>
                        <a:t>e.g. </a:t>
                      </a:r>
                      <a:r>
                        <a:rPr kumimoji="0" lang="en-US" altLang="en-US" sz="900" b="0" i="0" u="none" strike="noStrike" cap="none" normalizeH="0" baseline="0" dirty="0" smtClean="0">
                          <a:ln>
                            <a:noFill/>
                          </a:ln>
                          <a:solidFill>
                            <a:schemeClr val="tx1"/>
                          </a:solidFill>
                          <a:effectLst/>
                          <a:latin typeface="Arial" charset="0"/>
                          <a:cs typeface="Arial" charset="0"/>
                        </a:rPr>
                        <a:t>historic data that you load once)</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If realtime data, what is the </a:t>
                      </a:r>
                      <a:r>
                        <a:rPr kumimoji="0" lang="en-US" altLang="en-US" sz="900" b="0" i="0" u="none" strike="noStrike" cap="none" normalizeH="0" baseline="0" dirty="0" smtClean="0">
                          <a:ln>
                            <a:noFill/>
                          </a:ln>
                          <a:solidFill>
                            <a:schemeClr val="tx1"/>
                          </a:solidFill>
                          <a:effectLst/>
                          <a:latin typeface="Arial" charset="0"/>
                          <a:cs typeface="Arial" charset="0"/>
                        </a:rPr>
                        <a:t>frequency and volume of data per unit time?</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223675">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Data Source 1..n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r>
              <a:tr h="223675">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endParaRPr lang="en-US"/>
                    </a:p>
                  </a:txBody>
                  <a:tcPr/>
                </a:tc>
              </a:tr>
              <a:tr h="299659">
                <a:tc gridSpan="3">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Arial"/>
                          <a:cs typeface="Arial"/>
                        </a:rPr>
                        <a:t>Describe technologies. Will your project make use of MapReduce? Pig? Twitter? HDFS? Flume? HBase? Hive? Impala? Other?</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23675">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endParaRPr lang="en-US"/>
                    </a:p>
                  </a:txBody>
                  <a:tcPr/>
                </a:tc>
              </a:tr>
              <a:tr h="299659">
                <a:tc gridSpan="3">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References – Please add references to all papers/articles read by the team.</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5291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BE889EC-A376-4022-9D4E-2813A51FD308}" type="slidenum">
              <a:rPr lang="en-US" altLang="en-US" sz="900" smtClean="0">
                <a:latin typeface="Verdana" pitchFamily="34" charset="0"/>
              </a:rPr>
              <a:pPr eaLnBrk="1" hangingPunct="1">
                <a:spcBef>
                  <a:spcPct val="0"/>
                </a:spcBef>
                <a:buClrTx/>
                <a:buFontTx/>
                <a:buNone/>
              </a:pPr>
              <a:t>8</a:t>
            </a:fld>
            <a:endParaRPr lang="en-US" altLang="en-US" sz="900" smtClean="0">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altLang="en-US" sz="2000" dirty="0" smtClean="0"/>
              <a:t>Distributed File Systems</a:t>
            </a:r>
            <a:br>
              <a:rPr lang="en-US" altLang="en-US" sz="2000" dirty="0" smtClean="0"/>
            </a:br>
            <a:r>
              <a:rPr lang="en-US" altLang="en-US" sz="900" dirty="0" smtClean="0"/>
              <a:t>Class 4 </a:t>
            </a:r>
          </a:p>
        </p:txBody>
      </p:sp>
      <p:sp>
        <p:nvSpPr>
          <p:cNvPr id="22533" name="Rectangle 3"/>
          <p:cNvSpPr>
            <a:spLocks noGrp="1" noChangeArrowheads="1"/>
          </p:cNvSpPr>
          <p:nvPr>
            <p:ph type="body" idx="1"/>
          </p:nvPr>
        </p:nvSpPr>
        <p:spPr/>
        <p:txBody>
          <a:bodyPr/>
          <a:lstStyle/>
          <a:p>
            <a:pPr marL="457200" indent="-457200" eaLnBrk="1" hangingPunct="1">
              <a:buFont typeface="Wingdings" pitchFamily="2" charset="2"/>
              <a:buNone/>
            </a:pPr>
            <a:endParaRPr lang="en-US" altLang="en-US" sz="900" dirty="0" smtClean="0"/>
          </a:p>
          <a:p>
            <a:pPr marL="457200" indent="-457200" eaLnBrk="1" hangingPunct="1">
              <a:buFont typeface="Wingdings" pitchFamily="2" charset="2"/>
              <a:buNone/>
            </a:pPr>
            <a:r>
              <a:rPr lang="en-US" altLang="en-US" dirty="0" smtClean="0"/>
              <a:t>HDFS Coherency Model  </a:t>
            </a:r>
            <a:r>
              <a:rPr lang="en-US" altLang="en-US" sz="1400" dirty="0" smtClean="0"/>
              <a:t>(continued)</a:t>
            </a:r>
            <a:endParaRPr lang="en-US" altLang="en-US" dirty="0" smtClean="0"/>
          </a:p>
          <a:p>
            <a:pPr marL="838200" lvl="1" indent="-381000" eaLnBrk="1" hangingPunct="1"/>
            <a:endParaRPr lang="en-US" altLang="en-US" sz="1600" dirty="0" smtClean="0"/>
          </a:p>
          <a:p>
            <a:pPr marL="838200" lvl="1" indent="-381000" eaLnBrk="1" hangingPunct="1"/>
            <a:r>
              <a:rPr lang="en-US" altLang="en-US" sz="1800" dirty="0" smtClean="0"/>
              <a:t>HDFS provides sync() method to force all buffers to be synchronized to the </a:t>
            </a:r>
            <a:r>
              <a:rPr lang="en-US" altLang="en-US" sz="1800" dirty="0" err="1" smtClean="0"/>
              <a:t>DataNodes</a:t>
            </a:r>
            <a:endParaRPr lang="en-US" altLang="en-US" sz="1800" dirty="0" smtClean="0"/>
          </a:p>
          <a:p>
            <a:pPr marL="838200" lvl="1" indent="-381000" eaLnBrk="1" hangingPunct="1"/>
            <a:endParaRPr lang="en-US" altLang="en-US" sz="1800" dirty="0" smtClean="0"/>
          </a:p>
          <a:p>
            <a:pPr marL="838200" lvl="1" indent="-381000" eaLnBrk="1" hangingPunct="1"/>
            <a:r>
              <a:rPr lang="en-US" altLang="en-US" sz="1800" dirty="0" smtClean="0"/>
              <a:t>If your application does not call sync(), and a failure occurs, all data of the block currently being written will be unrecoverable</a:t>
            </a:r>
          </a:p>
          <a:p>
            <a:pPr marL="838200" lvl="1" indent="-381000" eaLnBrk="1" hangingPunct="1"/>
            <a:endParaRPr lang="en-US" altLang="en-US" sz="1800" dirty="0" smtClean="0"/>
          </a:p>
          <a:p>
            <a:pPr marL="838200" lvl="1" indent="-381000" eaLnBrk="1" hangingPunct="1"/>
            <a:r>
              <a:rPr lang="en-US" altLang="en-US" sz="1800" dirty="0" smtClean="0"/>
              <a:t>It is advisable to call sync() at appropriate points in your application, remembering that a call to sync() does incur some overhead</a:t>
            </a:r>
          </a:p>
          <a:p>
            <a:pPr marL="838200" lvl="1" indent="-381000" eaLnBrk="1" hangingPunct="1"/>
            <a:endParaRPr lang="en-US" altLang="en-US" sz="1600" dirty="0" smtClean="0"/>
          </a:p>
        </p:txBody>
      </p:sp>
      <p:sp>
        <p:nvSpPr>
          <p:cNvPr id="22534"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http://developer.yahoo.com/hadoop/tutorial/module2.html</a:t>
            </a:r>
          </a:p>
        </p:txBody>
      </p:sp>
    </p:spTree>
    <p:extLst>
      <p:ext uri="{BB962C8B-B14F-4D97-AF65-F5344CB8AC3E}">
        <p14:creationId xmlns:p14="http://schemas.microsoft.com/office/powerpoint/2010/main" val="322968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71DE7F6-445A-4B58-8E2E-ACF390D0C73E}" type="slidenum">
              <a:rPr lang="en-US" altLang="en-US" sz="900" smtClean="0">
                <a:latin typeface="Verdana" pitchFamily="34" charset="0"/>
              </a:rPr>
              <a:pPr eaLnBrk="1" hangingPunct="1">
                <a:spcBef>
                  <a:spcPct val="0"/>
                </a:spcBef>
                <a:buClrTx/>
                <a:buFontTx/>
                <a:buNone/>
              </a:pPr>
              <a:t>9</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t>Hadoop and Data Locality</a:t>
            </a:r>
            <a:br>
              <a:rPr lang="en-US" altLang="en-US" sz="2000" dirty="0" smtClean="0"/>
            </a:br>
            <a:r>
              <a:rPr lang="en-US" altLang="en-US" sz="900" dirty="0" smtClean="0"/>
              <a:t>Class 4 </a:t>
            </a:r>
          </a:p>
        </p:txBody>
      </p:sp>
      <p:sp>
        <p:nvSpPr>
          <p:cNvPr id="717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en-US" sz="2000" b="1" u="sng" dirty="0" smtClean="0"/>
              <a:t>Agenda</a:t>
            </a:r>
          </a:p>
          <a:p>
            <a:pPr eaLnBrk="1" hangingPunct="1">
              <a:lnSpc>
                <a:spcPct val="80000"/>
              </a:lnSpc>
              <a:buFont typeface="Wingdings" pitchFamily="2" charset="2"/>
              <a:buNone/>
            </a:pPr>
            <a:endParaRPr lang="en-US" altLang="en-US" sz="2000" b="1" u="sng" dirty="0" smtClean="0"/>
          </a:p>
          <a:p>
            <a:pPr eaLnBrk="1" hangingPunct="1">
              <a:lnSpc>
                <a:spcPct val="80000"/>
              </a:lnSpc>
              <a:buFont typeface="Wingdings" pitchFamily="2" charset="2"/>
              <a:buAutoNum type="arabicPeriod"/>
            </a:pPr>
            <a:r>
              <a:rPr lang="en-US" altLang="en-US" sz="1600" dirty="0" smtClean="0"/>
              <a:t>Review</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NFS vs. HDFS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a:solidFill>
                  <a:srgbClr val="FF0000"/>
                </a:solidFill>
              </a:rPr>
              <a:t>Hadoop and </a:t>
            </a:r>
            <a:r>
              <a:rPr lang="en-US" altLang="en-US" sz="1600" dirty="0" smtClean="0">
                <a:solidFill>
                  <a:srgbClr val="FF0000"/>
                </a:solidFill>
              </a:rPr>
              <a:t>Data Locality</a:t>
            </a:r>
            <a:endParaRPr lang="en-US" altLang="en-US" sz="1600" dirty="0">
              <a:solidFill>
                <a:srgbClr val="FF0000"/>
              </a:solidFill>
            </a:endParaRPr>
          </a:p>
          <a:p>
            <a:pPr eaLnBrk="1" hangingPunct="1">
              <a:lnSpc>
                <a:spcPct val="80000"/>
              </a:lnSpc>
              <a:buFont typeface="Wingdings" pitchFamily="2" charset="2"/>
              <a:buAutoNum type="arabicPeriod"/>
            </a:pPr>
            <a:endParaRPr lang="en-US" altLang="en-US" sz="1600" dirty="0" smtClean="0">
              <a:solidFill>
                <a:srgbClr val="FF0000"/>
              </a:solidFill>
            </a:endParaRPr>
          </a:p>
          <a:p>
            <a:pPr eaLnBrk="1" hangingPunct="1">
              <a:lnSpc>
                <a:spcPct val="80000"/>
              </a:lnSpc>
              <a:buFont typeface="Wingdings" pitchFamily="2" charset="2"/>
              <a:buAutoNum type="arabicPeriod"/>
            </a:pPr>
            <a:r>
              <a:rPr lang="en-US" altLang="en-US" sz="1600" dirty="0" smtClean="0"/>
              <a:t>Hadoop and Rack </a:t>
            </a:r>
            <a:r>
              <a:rPr lang="en-US" altLang="en-US" sz="1600" dirty="0" smtClean="0"/>
              <a:t>Awareness</a:t>
            </a:r>
          </a:p>
          <a:p>
            <a:pPr eaLnBrk="1" hangingPunct="1">
              <a:lnSpc>
                <a:spcPct val="80000"/>
              </a:lnSpc>
              <a:buFont typeface="Wingdings" pitchFamily="2" charset="2"/>
              <a:buAutoNum type="arabicPeriod"/>
            </a:pPr>
            <a:endParaRPr lang="en-US" altLang="en-US" sz="1600" dirty="0" smtClean="0"/>
          </a:p>
          <a:p>
            <a:pPr eaLnBrk="1" hangingPunct="1">
              <a:lnSpc>
                <a:spcPct val="80000"/>
              </a:lnSpc>
              <a:buFont typeface="Wingdings" pitchFamily="2" charset="2"/>
              <a:buAutoNum type="arabicPeriod"/>
            </a:pPr>
            <a:r>
              <a:rPr lang="en-US" altLang="en-US" sz="1600" dirty="0" smtClean="0"/>
              <a:t>Hadoop and Task Placement</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Pig Latin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smtClean="0"/>
              <a:t>Analytics</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r>
              <a:rPr lang="en-US" altLang="en-US" sz="1600" dirty="0"/>
              <a:t>Analytics project discussion</a:t>
            </a:r>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a:p>
          <a:p>
            <a:pPr eaLnBrk="1" hangingPunct="1">
              <a:lnSpc>
                <a:spcPct val="80000"/>
              </a:lnSpc>
              <a:buFont typeface="Wingdings" pitchFamily="2" charset="2"/>
              <a:buAutoNum type="arabicPeriod"/>
            </a:pPr>
            <a:endParaRPr lang="en-US" altLang="en-US" sz="1600" dirty="0" smtClean="0"/>
          </a:p>
          <a:p>
            <a:pPr marL="0" indent="0" eaLnBrk="1" hangingPunct="1">
              <a:lnSpc>
                <a:spcPct val="80000"/>
              </a:lnSpc>
              <a:buNone/>
            </a:pPr>
            <a:endParaRPr lang="en-US" altLang="en-US" sz="1600" dirty="0" smtClean="0"/>
          </a:p>
        </p:txBody>
      </p:sp>
    </p:spTree>
    <p:extLst>
      <p:ext uri="{BB962C8B-B14F-4D97-AF65-F5344CB8AC3E}">
        <p14:creationId xmlns:p14="http://schemas.microsoft.com/office/powerpoint/2010/main" val="46293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7410</TotalTime>
  <Words>5230</Words>
  <Application>Microsoft Office PowerPoint</Application>
  <PresentationFormat>On-screen Show (4:3)</PresentationFormat>
  <Paragraphs>1381</Paragraphs>
  <Slides>75</Slides>
  <Notes>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Level</vt:lpstr>
      <vt:lpstr>10 September 2009</vt:lpstr>
      <vt:lpstr>Programming for Big Data Analytics</vt:lpstr>
      <vt:lpstr>Distributed File Systems Class 4 </vt:lpstr>
      <vt:lpstr>Distributed File Systems Class 4 </vt:lpstr>
      <vt:lpstr>Distributed File Systems Class 4 </vt:lpstr>
      <vt:lpstr>Distributed File Systems Class 4 </vt:lpstr>
      <vt:lpstr>Distributed File Systems Class 4 </vt:lpstr>
      <vt:lpstr>Distributed File Systems Class 4 </vt:lpstr>
      <vt:lpstr>Distributed File Systems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Data Locality Class 4 </vt:lpstr>
      <vt:lpstr>Hadoop and Rack Awareness Class 4 </vt:lpstr>
      <vt:lpstr>Hadoop and Rack Awareness Class 4 </vt:lpstr>
      <vt:lpstr>Hadoop and Rack Awareness Class 4 </vt:lpstr>
      <vt:lpstr>Hadoop and Rack Awareness Class 4 </vt:lpstr>
      <vt:lpstr>Hadoop and Rack Awareness Class 4 </vt:lpstr>
      <vt:lpstr>Hadoop and Rack Awareness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Hadoop and Task Placement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Pig Programming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Class 4 </vt:lpstr>
      <vt:lpstr>Analytics Project Class 4 </vt:lpstr>
      <vt:lpstr>Analytics Project Class 4 </vt:lpstr>
      <vt:lpstr>Homework Class 4 </vt:lpstr>
      <vt:lpstr>Homework Class 4 </vt:lpstr>
      <vt:lpstr>Homework Class 4</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smcintosh</cp:lastModifiedBy>
  <cp:revision>1177</cp:revision>
  <dcterms:created xsi:type="dcterms:W3CDTF">2013-01-20T16:38:10Z</dcterms:created>
  <dcterms:modified xsi:type="dcterms:W3CDTF">2014-09-25T18:32:01Z</dcterms:modified>
</cp:coreProperties>
</file>