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36"/>
  </p:notesMasterIdLst>
  <p:sldIdLst>
    <p:sldId id="552" r:id="rId3"/>
    <p:sldId id="529" r:id="rId4"/>
    <p:sldId id="530" r:id="rId5"/>
    <p:sldId id="531" r:id="rId6"/>
    <p:sldId id="532" r:id="rId7"/>
    <p:sldId id="533" r:id="rId8"/>
    <p:sldId id="534" r:id="rId9"/>
    <p:sldId id="535" r:id="rId10"/>
    <p:sldId id="536" r:id="rId11"/>
    <p:sldId id="537" r:id="rId12"/>
    <p:sldId id="538" r:id="rId13"/>
    <p:sldId id="545" r:id="rId14"/>
    <p:sldId id="539" r:id="rId15"/>
    <p:sldId id="547" r:id="rId16"/>
    <p:sldId id="540" r:id="rId17"/>
    <p:sldId id="543" r:id="rId18"/>
    <p:sldId id="546" r:id="rId19"/>
    <p:sldId id="548" r:id="rId20"/>
    <p:sldId id="544" r:id="rId21"/>
    <p:sldId id="549" r:id="rId22"/>
    <p:sldId id="512" r:id="rId23"/>
    <p:sldId id="513" r:id="rId24"/>
    <p:sldId id="550" r:id="rId25"/>
    <p:sldId id="503" r:id="rId26"/>
    <p:sldId id="505" r:id="rId27"/>
    <p:sldId id="502" r:id="rId28"/>
    <p:sldId id="506" r:id="rId29"/>
    <p:sldId id="551" r:id="rId30"/>
    <p:sldId id="330" r:id="rId31"/>
    <p:sldId id="335" r:id="rId32"/>
    <p:sldId id="553" r:id="rId33"/>
    <p:sldId id="554" r:id="rId34"/>
    <p:sldId id="555" r:id="rId35"/>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CC"/>
    <a:srgbClr val="FF0000"/>
    <a:srgbClr val="7402CA"/>
    <a:srgbClr val="6600CC"/>
    <a:srgbClr val="9966FF"/>
    <a:srgbClr val="FF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88018" autoAdjust="0"/>
  </p:normalViewPr>
  <p:slideViewPr>
    <p:cSldViewPr snapToGrid="0">
      <p:cViewPr>
        <p:scale>
          <a:sx n="60" d="100"/>
          <a:sy n="60" d="100"/>
        </p:scale>
        <p:origin x="-163"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5DC5E4F-B9B6-44D7-B1EF-F3BA23584196}" type="slidenum">
              <a:rPr lang="en-US" altLang="en-US"/>
              <a:pPr>
                <a:defRPr/>
              </a:pPr>
              <a:t>‹#›</a:t>
            </a:fld>
            <a:endParaRPr lang="en-US" altLang="en-US"/>
          </a:p>
        </p:txBody>
      </p:sp>
    </p:spTree>
    <p:extLst>
      <p:ext uri="{BB962C8B-B14F-4D97-AF65-F5344CB8AC3E}">
        <p14:creationId xmlns:p14="http://schemas.microsoft.com/office/powerpoint/2010/main" val="2655195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alt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alt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ltLang="en-US" dirty="0"/>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ltLang="en-US"/>
              <a:t>Page </a:t>
            </a:r>
            <a:fld id="{C11E741F-AEF7-4BA3-A70E-C27A525FF4A3}" type="slidenum">
              <a:rPr lang="en-US" altLang="en-US"/>
              <a:pPr>
                <a:defRPr/>
              </a:pPr>
              <a:t>‹#›</a:t>
            </a:fld>
            <a:endParaRPr lang="en-US" altLang="en-US"/>
          </a:p>
        </p:txBody>
      </p:sp>
    </p:spTree>
    <p:extLst>
      <p:ext uri="{BB962C8B-B14F-4D97-AF65-F5344CB8AC3E}">
        <p14:creationId xmlns:p14="http://schemas.microsoft.com/office/powerpoint/2010/main" val="61294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83536B0-CACD-464E-A3B3-BB5C8450EB45}"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85188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DD6BAB8-3015-4EE8-994D-359BD081F025}"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55214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EBC953B-AE38-46EE-85F6-7862FB16D289}"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673128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56 w 2880"/>
                <a:gd name="T5" fmla="*/ 288 h 288"/>
                <a:gd name="T6" fmla="*/ 2716 w 2880"/>
                <a:gd name="T7" fmla="*/ 256 h 288"/>
                <a:gd name="T8" fmla="*/ 2546 w 2880"/>
                <a:gd name="T9" fmla="*/ 134 h 288"/>
                <a:gd name="T10" fmla="*/ 2325 w 2880"/>
                <a:gd name="T11" fmla="*/ 46 h 288"/>
                <a:gd name="T12" fmla="*/ 2134 w 2880"/>
                <a:gd name="T13" fmla="*/ 10 h 288"/>
                <a:gd name="T14" fmla="*/ 2021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5 h 290"/>
                <a:gd name="T4" fmla="*/ 3057 w 3194"/>
                <a:gd name="T5" fmla="*/ 297 h 290"/>
                <a:gd name="T6" fmla="*/ 3051 w 3194"/>
                <a:gd name="T7" fmla="*/ 263 h 290"/>
                <a:gd name="T8" fmla="*/ 3024 w 3194"/>
                <a:gd name="T9" fmla="*/ 153 h 290"/>
                <a:gd name="T10" fmla="*/ 2984 w 3194"/>
                <a:gd name="T11" fmla="*/ 34 h 290"/>
                <a:gd name="T12" fmla="*/ 2969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1 w 3194"/>
                <a:gd name="T5" fmla="*/ 0 h 290"/>
                <a:gd name="T6" fmla="*/ 1 w 3194"/>
                <a:gd name="T7" fmla="*/ 156 h 290"/>
                <a:gd name="T8" fmla="*/ 1 w 3194"/>
                <a:gd name="T9" fmla="*/ 254 h 290"/>
                <a:gd name="T10" fmla="*/ 1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alt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altLang="en-US" noProof="0" smtClean="0"/>
          </a:p>
        </p:txBody>
      </p:sp>
    </p:spTree>
    <p:extLst>
      <p:ext uri="{BB962C8B-B14F-4D97-AF65-F5344CB8AC3E}">
        <p14:creationId xmlns:p14="http://schemas.microsoft.com/office/powerpoint/2010/main" val="331639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7F073C9-1D32-458A-BF67-910C1EF219C4}" type="slidenum">
              <a:rPr lang="en-US" altLang="en-US"/>
              <a:pPr>
                <a:defRPr/>
              </a:pPr>
              <a:t>‹#›</a:t>
            </a:fld>
            <a:endParaRPr lang="en-US" altLang="en-US"/>
          </a:p>
        </p:txBody>
      </p:sp>
    </p:spTree>
    <p:extLst>
      <p:ext uri="{BB962C8B-B14F-4D97-AF65-F5344CB8AC3E}">
        <p14:creationId xmlns:p14="http://schemas.microsoft.com/office/powerpoint/2010/main" val="231245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B7A9E90-9F63-4EBF-A502-C95F0975AFB3}" type="slidenum">
              <a:rPr lang="en-US" altLang="en-US"/>
              <a:pPr>
                <a:defRPr/>
              </a:pPr>
              <a:t>‹#›</a:t>
            </a:fld>
            <a:endParaRPr lang="en-US" altLang="en-US"/>
          </a:p>
        </p:txBody>
      </p:sp>
    </p:spTree>
    <p:extLst>
      <p:ext uri="{BB962C8B-B14F-4D97-AF65-F5344CB8AC3E}">
        <p14:creationId xmlns:p14="http://schemas.microsoft.com/office/powerpoint/2010/main" val="66765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D962EA2-3ECD-42AB-B641-BE5B40F67016}" type="slidenum">
              <a:rPr lang="en-US" altLang="en-US"/>
              <a:pPr>
                <a:defRPr/>
              </a:pPr>
              <a:t>‹#›</a:t>
            </a:fld>
            <a:endParaRPr lang="en-US" altLang="en-US"/>
          </a:p>
        </p:txBody>
      </p:sp>
    </p:spTree>
    <p:extLst>
      <p:ext uri="{BB962C8B-B14F-4D97-AF65-F5344CB8AC3E}">
        <p14:creationId xmlns:p14="http://schemas.microsoft.com/office/powerpoint/2010/main" val="202135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5157AFAA-B5E7-4B26-98F2-5945B40C2715}" type="slidenum">
              <a:rPr lang="en-US" altLang="en-US"/>
              <a:pPr>
                <a:defRPr/>
              </a:pPr>
              <a:t>‹#›</a:t>
            </a:fld>
            <a:endParaRPr lang="en-US" altLang="en-US"/>
          </a:p>
        </p:txBody>
      </p:sp>
    </p:spTree>
    <p:extLst>
      <p:ext uri="{BB962C8B-B14F-4D97-AF65-F5344CB8AC3E}">
        <p14:creationId xmlns:p14="http://schemas.microsoft.com/office/powerpoint/2010/main" val="187398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ABA925A7-4552-46DA-A008-C0B0BD568CAE}" type="slidenum">
              <a:rPr lang="en-US" altLang="en-US"/>
              <a:pPr>
                <a:defRPr/>
              </a:pPr>
              <a:t>‹#›</a:t>
            </a:fld>
            <a:endParaRPr lang="en-US" altLang="en-US"/>
          </a:p>
        </p:txBody>
      </p:sp>
    </p:spTree>
    <p:extLst>
      <p:ext uri="{BB962C8B-B14F-4D97-AF65-F5344CB8AC3E}">
        <p14:creationId xmlns:p14="http://schemas.microsoft.com/office/powerpoint/2010/main" val="336826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47A362B5-56B3-4698-BEEA-80F5E745B16D}" type="slidenum">
              <a:rPr lang="en-US" altLang="en-US"/>
              <a:pPr>
                <a:defRPr/>
              </a:pPr>
              <a:t>‹#›</a:t>
            </a:fld>
            <a:endParaRPr lang="en-US" altLang="en-US"/>
          </a:p>
        </p:txBody>
      </p:sp>
    </p:spTree>
    <p:extLst>
      <p:ext uri="{BB962C8B-B14F-4D97-AF65-F5344CB8AC3E}">
        <p14:creationId xmlns:p14="http://schemas.microsoft.com/office/powerpoint/2010/main" val="319785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8FF5847-9957-405F-8EBF-4357D7B731BD}"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667259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9D8CA38-7994-4060-BA08-61C93BC80A14}" type="slidenum">
              <a:rPr lang="en-US" altLang="en-US"/>
              <a:pPr>
                <a:defRPr/>
              </a:pPr>
              <a:t>‹#›</a:t>
            </a:fld>
            <a:endParaRPr lang="en-US" altLang="en-US"/>
          </a:p>
        </p:txBody>
      </p:sp>
    </p:spTree>
    <p:extLst>
      <p:ext uri="{BB962C8B-B14F-4D97-AF65-F5344CB8AC3E}">
        <p14:creationId xmlns:p14="http://schemas.microsoft.com/office/powerpoint/2010/main" val="1484752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5793D6E-BC3A-4E44-9B5E-5423929B36F6}" type="slidenum">
              <a:rPr lang="en-US" altLang="en-US"/>
              <a:pPr>
                <a:defRPr/>
              </a:pPr>
              <a:t>‹#›</a:t>
            </a:fld>
            <a:endParaRPr lang="en-US" altLang="en-US"/>
          </a:p>
        </p:txBody>
      </p:sp>
    </p:spTree>
    <p:extLst>
      <p:ext uri="{BB962C8B-B14F-4D97-AF65-F5344CB8AC3E}">
        <p14:creationId xmlns:p14="http://schemas.microsoft.com/office/powerpoint/2010/main" val="3894691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EBB3C49-FAC7-485D-B3CC-17FFAD66F4B1}" type="slidenum">
              <a:rPr lang="en-US" altLang="en-US"/>
              <a:pPr>
                <a:defRPr/>
              </a:pPr>
              <a:t>‹#›</a:t>
            </a:fld>
            <a:endParaRPr lang="en-US" altLang="en-US"/>
          </a:p>
        </p:txBody>
      </p:sp>
    </p:spTree>
    <p:extLst>
      <p:ext uri="{BB962C8B-B14F-4D97-AF65-F5344CB8AC3E}">
        <p14:creationId xmlns:p14="http://schemas.microsoft.com/office/powerpoint/2010/main" val="2033889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3DED5C6-63EB-4711-AE0C-FBC5661C894F}" type="slidenum">
              <a:rPr lang="en-US" altLang="en-US"/>
              <a:pPr>
                <a:defRPr/>
              </a:pPr>
              <a:t>‹#›</a:t>
            </a:fld>
            <a:endParaRPr lang="en-US" altLang="en-US"/>
          </a:p>
        </p:txBody>
      </p:sp>
    </p:spTree>
    <p:extLst>
      <p:ext uri="{BB962C8B-B14F-4D97-AF65-F5344CB8AC3E}">
        <p14:creationId xmlns:p14="http://schemas.microsoft.com/office/powerpoint/2010/main" val="284280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6B3E2386-5B0C-4182-8C6E-F78AB0A73D6E}"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88258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742E038-B3F2-4B2C-8F36-420D6D8C6CB9}"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48265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482D629-5B21-4A6B-A587-95D554BA051F}" type="slidenum">
              <a:rPr lang="en-US" altLang="en-US"/>
              <a:pPr>
                <a:defRPr/>
              </a:pPr>
              <a:t>‹#›</a:t>
            </a:fld>
            <a:endParaRPr lang="en-US"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6092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FDF17E1-DAAB-410B-801B-9D56E9246D44}" type="slidenum">
              <a:rPr lang="en-US" altLang="en-US"/>
              <a:pPr>
                <a:defRPr/>
              </a:pPr>
              <a:t>‹#›</a:t>
            </a:fld>
            <a:endParaRPr lang="en-US"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86430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A2C7639-79E9-455E-8F03-27139804C730}" type="slidenum">
              <a:rPr lang="en-US" altLang="en-US"/>
              <a:pPr>
                <a:defRPr/>
              </a:pPr>
              <a:t>‹#›</a:t>
            </a:fld>
            <a:endParaRPr lang="en-US"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13535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A652671-01F4-4EAF-B060-C2BF83C60462}"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53462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2379FF0-2E3C-428F-82F4-31999F5D0919}"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83860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98D0BD8F-B59E-4A34-BF5C-4D6C724C6FA4}" type="slidenum">
              <a:rPr lang="en-US" altLang="en-US"/>
              <a:pPr>
                <a:defRPr/>
              </a:pPr>
              <a:t>‹#›</a:t>
            </a:fld>
            <a:endParaRPr lang="en-US" alt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endParaRPr lang="en-US" altLang="en-US" dirty="0"/>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Fall 2014</a:t>
            </a:r>
          </a:p>
        </p:txBody>
      </p:sp>
    </p:spTree>
  </p:cSld>
  <p:clrMap bg1="lt1" tx1="dk1" bg2="lt2" tx2="dk2" accent1="accent1" accent2="accent2" accent3="accent3" accent4="accent4" accent5="accent5" accent6="accent6" hlink="hlink" folHlink="folHlink"/>
  <p:sldLayoutIdLst>
    <p:sldLayoutId id="2147484084"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991F1F6A-BD41-4D70-ABFC-7F32EC04A35E}" type="slidenum">
              <a:rPr lang="en-US" altLang="en-US"/>
              <a:pPr>
                <a:defRPr/>
              </a:pPr>
              <a:t>‹#›</a:t>
            </a:fld>
            <a:endParaRPr lang="en-US" alt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altLang="en-US" sz="2200" smtClean="0">
              <a:latin typeface="Arial" charset="0"/>
            </a:endParaRP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altLang="en-US" sz="800" dirty="0" smtClean="0">
                <a:solidFill>
                  <a:schemeClr val="bg1"/>
                </a:solidFill>
                <a:latin typeface="Arial" charset="0"/>
              </a:rPr>
              <a:t>New York University, Graduate School, Courant Institute of Mathematical Sciences - Fall 2014</a:t>
            </a:r>
          </a:p>
        </p:txBody>
      </p:sp>
    </p:spTree>
  </p:cSld>
  <p:clrMap bg1="dk2" tx1="lt1" bg2="dk1" tx2="lt2" accent1="accent1" accent2="accent2" accent3="accent3" accent4="accent4" accent5="accent5" accent6="accent6" hlink="hlink" folHlink="folHlink"/>
  <p:sldLayoutIdLst>
    <p:sldLayoutId id="2147484085"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1447800"/>
          </a:xfrm>
        </p:spPr>
        <p:txBody>
          <a:bodyPr/>
          <a:lstStyle/>
          <a:p>
            <a:pPr algn="ctr" eaLnBrk="1" hangingPunct="1"/>
            <a:r>
              <a:rPr lang="en-US" altLang="en-US" sz="4000" smtClean="0">
                <a:latin typeface="Garamond" pitchFamily="18" charset="0"/>
              </a:rPr>
              <a:t>Realtime and Big </a:t>
            </a:r>
            <a:r>
              <a:rPr lang="en-US" altLang="en-US" sz="4000" dirty="0" smtClean="0">
                <a:latin typeface="Garamond" pitchFamily="18" charset="0"/>
              </a:rPr>
              <a:t>Data Analytics</a:t>
            </a:r>
          </a:p>
        </p:txBody>
      </p:sp>
      <p:sp>
        <p:nvSpPr>
          <p:cNvPr id="5123" name="Rectangle 3"/>
          <p:cNvSpPr>
            <a:spLocks noGrp="1" noChangeArrowheads="1"/>
          </p:cNvSpPr>
          <p:nvPr>
            <p:ph type="subTitle" idx="1"/>
          </p:nvPr>
        </p:nvSpPr>
        <p:spPr>
          <a:xfrm>
            <a:off x="1371600" y="3270250"/>
            <a:ext cx="6400800" cy="2825750"/>
          </a:xfrm>
        </p:spPr>
        <p:txBody>
          <a:bodyPr/>
          <a:lstStyle/>
          <a:p>
            <a:pPr eaLnBrk="1" hangingPunct="1"/>
            <a:r>
              <a:rPr lang="en-US" altLang="en-US" i="1" dirty="0" smtClean="0"/>
              <a:t>New York University</a:t>
            </a:r>
          </a:p>
          <a:p>
            <a:pPr eaLnBrk="1" hangingPunct="1"/>
            <a:r>
              <a:rPr lang="en-US" altLang="en-US" i="1" dirty="0" smtClean="0"/>
              <a:t>Computer </a:t>
            </a:r>
            <a:r>
              <a:rPr lang="en-US" altLang="en-US" i="1" smtClean="0"/>
              <a:t>Science Department</a:t>
            </a:r>
          </a:p>
          <a:p>
            <a:pPr eaLnBrk="1" hangingPunct="1"/>
            <a:r>
              <a:rPr lang="en-US" altLang="en-US" i="1" smtClean="0"/>
              <a:t>Graduate </a:t>
            </a:r>
            <a:r>
              <a:rPr lang="en-US" altLang="en-US" i="1" dirty="0" smtClean="0"/>
              <a:t>School</a:t>
            </a:r>
          </a:p>
          <a:p>
            <a:pPr eaLnBrk="1" hangingPunct="1"/>
            <a:endParaRPr lang="en-US" altLang="en-US" i="1" dirty="0" smtClean="0"/>
          </a:p>
          <a:p>
            <a:pPr eaLnBrk="1" hangingPunct="1"/>
            <a:r>
              <a:rPr lang="en-US" altLang="en-US" dirty="0" smtClean="0"/>
              <a:t>Fall 2014</a:t>
            </a:r>
          </a:p>
          <a:p>
            <a:pPr eaLnBrk="1" hangingPunct="1"/>
            <a:endParaRPr lang="en-US" altLang="en-US" dirty="0" smtClean="0"/>
          </a:p>
        </p:txBody>
      </p:sp>
    </p:spTree>
    <p:extLst>
      <p:ext uri="{BB962C8B-B14F-4D97-AF65-F5344CB8AC3E}">
        <p14:creationId xmlns:p14="http://schemas.microsoft.com/office/powerpoint/2010/main" val="221282878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3EFACA3-117E-4792-B073-CA033998BF5F}" type="slidenum">
              <a:rPr lang="en-US" altLang="en-US" sz="900" smtClean="0">
                <a:latin typeface="Verdana" pitchFamily="34" charset="0"/>
              </a:rPr>
              <a:pPr eaLnBrk="1" hangingPunct="1">
                <a:spcBef>
                  <a:spcPct val="0"/>
                </a:spcBef>
                <a:buClrTx/>
                <a:buFontTx/>
                <a:buNone/>
              </a:pPr>
              <a:t>10</a:t>
            </a:fld>
            <a:endParaRPr lang="en-US" altLang="en-US" sz="900" smtClean="0">
              <a:latin typeface="Verdana" pitchFamily="34" charset="0"/>
            </a:endParaRPr>
          </a:p>
        </p:txBody>
      </p:sp>
      <p:sp>
        <p:nvSpPr>
          <p:cNvPr id="9220"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600" i="1" dirty="0" smtClean="0"/>
          </a:p>
          <a:p>
            <a:pPr marL="381000" indent="-381000" eaLnBrk="1" hangingPunct="1"/>
            <a:r>
              <a:rPr lang="en-US" altLang="en-US" sz="1600" dirty="0" smtClean="0"/>
              <a:t>Describes original MapReduce, some changes since</a:t>
            </a:r>
          </a:p>
          <a:p>
            <a:pPr marL="381000" indent="-381000" eaLnBrk="1" hangingPunct="1">
              <a:buFont typeface="Wingdings" pitchFamily="2" charset="2"/>
              <a:buNone/>
            </a:pPr>
            <a:endParaRPr lang="en-US" altLang="en-US" sz="1600" dirty="0" smtClean="0"/>
          </a:p>
          <a:p>
            <a:pPr marL="381000" indent="-381000" eaLnBrk="1" hangingPunct="1"/>
            <a:r>
              <a:rPr lang="en-US" altLang="en-US" sz="1400" dirty="0" smtClean="0"/>
              <a:t>MapReduce library automatically</a:t>
            </a:r>
          </a:p>
          <a:p>
            <a:pPr marL="800100" lvl="1" indent="-342900" eaLnBrk="1" hangingPunct="1"/>
            <a:r>
              <a:rPr lang="en-US" altLang="en-US" sz="1200" dirty="0" smtClean="0"/>
              <a:t>Parallelizes user programs</a:t>
            </a:r>
          </a:p>
          <a:p>
            <a:pPr marL="800100" lvl="1" indent="-342900" eaLnBrk="1" hangingPunct="1"/>
            <a:r>
              <a:rPr lang="en-US" altLang="en-US" sz="1200" dirty="0" smtClean="0"/>
              <a:t>Splits the input data across the cluster into M splits</a:t>
            </a:r>
          </a:p>
          <a:p>
            <a:pPr marL="800100" lvl="1" indent="-342900" eaLnBrk="1" hangingPunct="1"/>
            <a:r>
              <a:rPr lang="en-US" altLang="en-US" sz="1200" dirty="0" smtClean="0"/>
              <a:t>Schedules M Map programs for execution on the cluster</a:t>
            </a:r>
          </a:p>
          <a:p>
            <a:pPr marL="800100" lvl="1" indent="-342900" eaLnBrk="1" hangingPunct="1"/>
            <a:r>
              <a:rPr lang="en-US" altLang="en-US" sz="1200" dirty="0" smtClean="0"/>
              <a:t>Partitions the intermediate key space into R pieces</a:t>
            </a:r>
          </a:p>
          <a:p>
            <a:pPr marL="800100" lvl="1" indent="-342900" eaLnBrk="1" hangingPunct="1"/>
            <a:r>
              <a:rPr lang="en-US" altLang="en-US" sz="1200" dirty="0" smtClean="0"/>
              <a:t>Schedules R Reduce programs for execution on the cluster</a:t>
            </a:r>
          </a:p>
          <a:p>
            <a:pPr marL="800100" lvl="1" indent="-342900" eaLnBrk="1" hangingPunct="1"/>
            <a:r>
              <a:rPr lang="en-US" altLang="en-US" sz="1200" dirty="0" smtClean="0"/>
              <a:t>Handles machine failure</a:t>
            </a:r>
          </a:p>
          <a:p>
            <a:pPr marL="800100" lvl="1" indent="-342900" eaLnBrk="1" hangingPunct="1"/>
            <a:r>
              <a:rPr lang="en-US" altLang="en-US" sz="1200" dirty="0" smtClean="0"/>
              <a:t>Manages inter-machine communication</a:t>
            </a:r>
          </a:p>
          <a:p>
            <a:pPr marL="800100" lvl="1" indent="-342900" eaLnBrk="1" hangingPunct="1"/>
            <a:r>
              <a:rPr lang="en-US" altLang="en-US" sz="1200" dirty="0" smtClean="0"/>
              <a:t>Notifies the user when the run is complete – the output is in R output files</a:t>
            </a:r>
          </a:p>
          <a:p>
            <a:pPr marL="800100" lvl="1" indent="-342900" eaLnBrk="1" hangingPunct="1"/>
            <a:endParaRPr lang="en-US" altLang="en-US" sz="1200" dirty="0" smtClean="0"/>
          </a:p>
        </p:txBody>
      </p:sp>
      <p:sp>
        <p:nvSpPr>
          <p:cNvPr id="9221"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solidFill>
                  <a:srgbClr val="000000"/>
                </a:solidFill>
                <a:latin typeface="Verdana" pitchFamily="34" charset="0"/>
              </a:rPr>
              <a:t>Reference: “MapReduce: Simplified Data Processing on Large Clusters”, Dean and Ghemawat, OSDI 2004: </a:t>
            </a:r>
            <a:r>
              <a:rPr lang="en-US" altLang="en-US" sz="700" u="sng">
                <a:solidFill>
                  <a:srgbClr val="000000"/>
                </a:solidFill>
                <a:latin typeface="Verdana" pitchFamily="34" charset="0"/>
              </a:rPr>
              <a:t>http://static.usenix.org/event/osdi04/tech/full_papers/dean/dean.pdf</a:t>
            </a:r>
            <a:r>
              <a:rPr lang="en-US" altLang="en-US" sz="700">
                <a:solidFill>
                  <a:srgbClr val="000000"/>
                </a:solidFill>
                <a:latin typeface="Verdana" pitchFamily="34" charset="0"/>
              </a:rPr>
              <a:t>  </a:t>
            </a:r>
          </a:p>
        </p:txBody>
      </p:sp>
      <p:sp>
        <p:nvSpPr>
          <p:cNvPr id="9222" name="Rectangle 6"/>
          <p:cNvSpPr>
            <a:spLocks noGrp="1" noChangeArrowheads="1"/>
          </p:cNvSpPr>
          <p:nvPr>
            <p:ph type="title"/>
          </p:nvPr>
        </p:nvSpPr>
        <p:spPr>
          <a:noFill/>
        </p:spPr>
        <p:txBody>
          <a:bodyPr/>
          <a:lstStyle/>
          <a:p>
            <a:pPr eaLnBrk="1" hangingPunct="1"/>
            <a:r>
              <a:rPr lang="en-US" altLang="en-US" dirty="0" smtClean="0"/>
              <a:t>MapReduce Paper</a:t>
            </a:r>
            <a:br>
              <a:rPr lang="en-US" altLang="en-US" dirty="0" smtClean="0"/>
            </a:br>
            <a:r>
              <a:rPr lang="en-US" altLang="en-US" sz="1000" dirty="0" smtClean="0"/>
              <a:t>Class 5 </a:t>
            </a:r>
          </a:p>
        </p:txBody>
      </p:sp>
    </p:spTree>
    <p:extLst>
      <p:ext uri="{BB962C8B-B14F-4D97-AF65-F5344CB8AC3E}">
        <p14:creationId xmlns:p14="http://schemas.microsoft.com/office/powerpoint/2010/main" val="286320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2E1D203-7568-49E9-AE92-497B298B5D75}" type="slidenum">
              <a:rPr lang="en-US" altLang="en-US" sz="900" smtClean="0">
                <a:latin typeface="Verdana" pitchFamily="34" charset="0"/>
              </a:rPr>
              <a:pPr eaLnBrk="1" hangingPunct="1">
                <a:spcBef>
                  <a:spcPct val="0"/>
                </a:spcBef>
                <a:buClrTx/>
                <a:buFontTx/>
                <a:buNone/>
              </a:pPr>
              <a:t>11</a:t>
            </a:fld>
            <a:endParaRPr lang="en-US" altLang="en-US" sz="900" smtClean="0">
              <a:latin typeface="Verdana" pitchFamily="34" charset="0"/>
            </a:endParaRPr>
          </a:p>
        </p:txBody>
      </p:sp>
      <p:sp>
        <p:nvSpPr>
          <p:cNvPr id="10244"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400" dirty="0" smtClean="0"/>
          </a:p>
          <a:p>
            <a:pPr marL="0" indent="0" eaLnBrk="1" hangingPunct="1">
              <a:buNone/>
            </a:pPr>
            <a:r>
              <a:rPr lang="en-US" altLang="en-US" b="1" dirty="0" smtClean="0"/>
              <a:t>Map</a:t>
            </a:r>
            <a:endParaRPr lang="en-US" altLang="en-US" sz="2000" b="1" dirty="0" smtClean="0"/>
          </a:p>
          <a:p>
            <a:pPr marL="0" indent="0" eaLnBrk="1" hangingPunct="1">
              <a:buNone/>
            </a:pPr>
            <a:endParaRPr lang="en-US" altLang="en-US" sz="2000" dirty="0" smtClean="0"/>
          </a:p>
          <a:p>
            <a:pPr marL="381000" indent="-381000" eaLnBrk="1" hangingPunct="1"/>
            <a:r>
              <a:rPr lang="en-US" altLang="en-US" sz="2000" dirty="0" smtClean="0"/>
              <a:t>Processes key/value pairs to generate intermediate key/value pairs</a:t>
            </a:r>
          </a:p>
          <a:p>
            <a:pPr marL="381000" indent="-381000" eaLnBrk="1" hangingPunct="1"/>
            <a:endParaRPr lang="en-US" altLang="en-US" sz="2000" dirty="0"/>
          </a:p>
          <a:p>
            <a:pPr marL="381000" indent="-381000" eaLnBrk="1" hangingPunct="1"/>
            <a:r>
              <a:rPr lang="en-US" altLang="en-US" sz="1800" dirty="0" smtClean="0"/>
              <a:t>If a worker machine fails, any tasks in progress OR COMPLETED, are marked idle and scheduled for re-execution on a healthy machine</a:t>
            </a:r>
          </a:p>
          <a:p>
            <a:pPr marL="800100" lvl="1" indent="-342900" eaLnBrk="1" hangingPunct="1"/>
            <a:endParaRPr lang="en-US" altLang="en-US" sz="1800" dirty="0" smtClean="0"/>
          </a:p>
          <a:p>
            <a:pPr marL="800100" lvl="1" indent="-342900" eaLnBrk="1" hangingPunct="1"/>
            <a:r>
              <a:rPr lang="en-US" altLang="en-US" sz="1800" dirty="0" smtClean="0"/>
              <a:t>Map results are stored on worker machines’ local drives, therefore must re-execute completed jobs because assume the drive will not be accessible</a:t>
            </a:r>
          </a:p>
          <a:p>
            <a:pPr marL="800100" lvl="1" indent="-342900" eaLnBrk="1" hangingPunct="1"/>
            <a:endParaRPr lang="en-US" altLang="en-US" sz="1800" dirty="0" smtClean="0"/>
          </a:p>
          <a:p>
            <a:pPr marL="800100" lvl="1" indent="-342900" eaLnBrk="1" hangingPunct="1"/>
            <a:endParaRPr lang="en-US" altLang="en-US" sz="1200" dirty="0" smtClean="0"/>
          </a:p>
        </p:txBody>
      </p:sp>
      <p:sp>
        <p:nvSpPr>
          <p:cNvPr id="10245"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0246"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3678948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2E1D203-7568-49E9-AE92-497B298B5D75}" type="slidenum">
              <a:rPr lang="en-US" altLang="en-US" sz="900" smtClean="0">
                <a:latin typeface="Verdana" pitchFamily="34" charset="0"/>
              </a:rPr>
              <a:pPr eaLnBrk="1" hangingPunct="1">
                <a:spcBef>
                  <a:spcPct val="0"/>
                </a:spcBef>
                <a:buClrTx/>
                <a:buFontTx/>
                <a:buNone/>
              </a:pPr>
              <a:t>12</a:t>
            </a:fld>
            <a:endParaRPr lang="en-US" altLang="en-US" sz="900" smtClean="0">
              <a:latin typeface="Verdana" pitchFamily="34" charset="0"/>
            </a:endParaRPr>
          </a:p>
        </p:txBody>
      </p:sp>
      <p:sp>
        <p:nvSpPr>
          <p:cNvPr id="10244" name="Rectangle 3"/>
          <p:cNvSpPr>
            <a:spLocks noGrp="1" noChangeArrowheads="1"/>
          </p:cNvSpPr>
          <p:nvPr>
            <p:ph type="body" idx="1"/>
          </p:nvPr>
        </p:nvSpPr>
        <p:spPr/>
        <p:txBody>
          <a:bodyPr/>
          <a:lstStyle/>
          <a:p>
            <a:pPr marL="457200" lvl="1" indent="0" eaLnBrk="1" hangingPunct="1">
              <a:buNone/>
            </a:pPr>
            <a:endParaRPr lang="en-US" altLang="en-US" sz="1400" dirty="0"/>
          </a:p>
          <a:p>
            <a:pPr marL="457200" lvl="1" indent="0" eaLnBrk="1" hangingPunct="1">
              <a:buNone/>
            </a:pPr>
            <a:endParaRPr lang="en-US" altLang="en-US" sz="1200" dirty="0" smtClean="0"/>
          </a:p>
          <a:p>
            <a:pPr marL="0" indent="0" eaLnBrk="1" hangingPunct="1">
              <a:buNone/>
            </a:pPr>
            <a:r>
              <a:rPr lang="en-US" altLang="en-US" b="1" dirty="0" smtClean="0"/>
              <a:t>Reduce</a:t>
            </a:r>
            <a:endParaRPr lang="en-US" altLang="en-US" sz="1400" b="1" dirty="0" smtClean="0"/>
          </a:p>
          <a:p>
            <a:pPr marL="0" indent="0" eaLnBrk="1" hangingPunct="1">
              <a:buNone/>
            </a:pPr>
            <a:endParaRPr lang="en-US" altLang="en-US" sz="1400" dirty="0" smtClean="0"/>
          </a:p>
          <a:p>
            <a:pPr marL="381000" indent="-381000" eaLnBrk="1" hangingPunct="1"/>
            <a:r>
              <a:rPr lang="en-US" altLang="en-US" sz="2000" dirty="0" smtClean="0"/>
              <a:t>Merges all intermediate values having the same intermediate key</a:t>
            </a:r>
          </a:p>
          <a:p>
            <a:pPr marL="800100" lvl="1" indent="-342900" eaLnBrk="1" hangingPunct="1"/>
            <a:r>
              <a:rPr lang="en-US" altLang="en-US" sz="1800" dirty="0" smtClean="0"/>
              <a:t>Ordering is guaranteed: Within a given partition, intermediate key/value pairs are processed in increasing key order</a:t>
            </a:r>
          </a:p>
          <a:p>
            <a:pPr marL="800100" lvl="1" indent="-342900" eaLnBrk="1" hangingPunct="1"/>
            <a:endParaRPr lang="en-US" altLang="en-US" sz="1800" dirty="0" smtClean="0"/>
          </a:p>
          <a:p>
            <a:pPr marL="800100" lvl="1" indent="-342900" eaLnBrk="1" hangingPunct="1"/>
            <a:r>
              <a:rPr lang="en-US" altLang="en-US" sz="1800" dirty="0" smtClean="0"/>
              <a:t>Reduce function can be used as ‘Combiner’ function (which runs on the map machines) to merge data before sending it to the Reduce function</a:t>
            </a:r>
          </a:p>
          <a:p>
            <a:pPr marL="800100" lvl="1" indent="-342900" eaLnBrk="1" hangingPunct="1"/>
            <a:endParaRPr lang="en-US" altLang="en-US" sz="1800" dirty="0" smtClean="0"/>
          </a:p>
          <a:p>
            <a:pPr marL="1200150" lvl="2" indent="-342900" eaLnBrk="1" hangingPunct="1"/>
            <a:r>
              <a:rPr lang="en-US" altLang="en-US" sz="2000" dirty="0" smtClean="0"/>
              <a:t>If we choose zero reducers, the combiner will not be run.</a:t>
            </a:r>
          </a:p>
        </p:txBody>
      </p:sp>
      <p:sp>
        <p:nvSpPr>
          <p:cNvPr id="10245"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0246"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324982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D9C3013-B28E-42E5-A449-3737651104A9}" type="slidenum">
              <a:rPr lang="en-US" altLang="en-US" sz="900" smtClean="0">
                <a:latin typeface="Verdana" pitchFamily="34" charset="0"/>
              </a:rPr>
              <a:pPr eaLnBrk="1" hangingPunct="1">
                <a:spcBef>
                  <a:spcPct val="0"/>
                </a:spcBef>
                <a:buClrTx/>
                <a:buFontTx/>
                <a:buNone/>
              </a:pPr>
              <a:t>13</a:t>
            </a:fld>
            <a:endParaRPr lang="en-US" altLang="en-US" sz="900" smtClean="0">
              <a:latin typeface="Verdana" pitchFamily="34" charset="0"/>
            </a:endParaRPr>
          </a:p>
        </p:txBody>
      </p:sp>
      <p:sp>
        <p:nvSpPr>
          <p:cNvPr id="11268"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400" dirty="0" smtClean="0"/>
          </a:p>
          <a:p>
            <a:pPr marL="381000" indent="-381000" eaLnBrk="1" hangingPunct="1">
              <a:buFont typeface="Wingdings" pitchFamily="2" charset="2"/>
              <a:buNone/>
            </a:pPr>
            <a:r>
              <a:rPr lang="en-US" altLang="en-US" sz="1400" dirty="0" smtClean="0"/>
              <a:t>	</a:t>
            </a:r>
            <a:r>
              <a:rPr lang="en-US" altLang="en-US" sz="2000" dirty="0" smtClean="0"/>
              <a:t>Summary of Section 5. Performance </a:t>
            </a:r>
          </a:p>
          <a:p>
            <a:pPr marL="381000" indent="-381000" eaLnBrk="1" hangingPunct="1">
              <a:buFont typeface="Wingdings" pitchFamily="2" charset="2"/>
              <a:buNone/>
            </a:pPr>
            <a:endParaRPr lang="en-US" altLang="en-US" sz="2000" dirty="0" smtClean="0"/>
          </a:p>
          <a:p>
            <a:pPr marL="800100" lvl="1" indent="-342900" eaLnBrk="1" hangingPunct="1"/>
            <a:r>
              <a:rPr lang="en-US" altLang="en-US" sz="1800" dirty="0" smtClean="0"/>
              <a:t>Example is a sort program modeled after </a:t>
            </a:r>
            <a:r>
              <a:rPr lang="en-US" altLang="en-US" sz="1800" dirty="0" err="1" smtClean="0"/>
              <a:t>TeraSort</a:t>
            </a:r>
            <a:r>
              <a:rPr lang="en-US" altLang="en-US" sz="1800" dirty="0" smtClean="0"/>
              <a:t> benchmark</a:t>
            </a:r>
          </a:p>
          <a:p>
            <a:pPr marL="800100" lvl="1" indent="-342900" eaLnBrk="1" hangingPunct="1"/>
            <a:endParaRPr lang="en-US" altLang="en-US" sz="1800" dirty="0" smtClean="0"/>
          </a:p>
          <a:p>
            <a:pPr marL="800100" lvl="1" indent="-342900" eaLnBrk="1" hangingPunct="1"/>
            <a:endParaRPr lang="en-US" altLang="en-US" sz="700" dirty="0" smtClean="0"/>
          </a:p>
          <a:p>
            <a:pPr marL="800100" lvl="1" indent="-342900" eaLnBrk="1" hangingPunct="1"/>
            <a:r>
              <a:rPr lang="en-US" altLang="en-US" sz="1800" dirty="0" smtClean="0"/>
              <a:t>Sorts 10</a:t>
            </a:r>
            <a:r>
              <a:rPr lang="en-US" altLang="en-US" sz="1800" baseline="30000" dirty="0" smtClean="0"/>
              <a:t>10</a:t>
            </a:r>
            <a:r>
              <a:rPr lang="en-US" altLang="en-US" sz="1800" dirty="0" smtClean="0"/>
              <a:t>  100 byte records ~= 1TB of data</a:t>
            </a:r>
          </a:p>
          <a:p>
            <a:pPr marL="800100" lvl="1" indent="-342900" eaLnBrk="1" hangingPunct="1"/>
            <a:endParaRPr lang="en-US" altLang="en-US" sz="1800" dirty="0"/>
          </a:p>
          <a:p>
            <a:pPr marL="800100" lvl="1" indent="-342900" eaLnBrk="1" hangingPunct="1"/>
            <a:r>
              <a:rPr lang="en-US" altLang="en-US" sz="1800" dirty="0" smtClean="0"/>
              <a:t>1800 machines</a:t>
            </a:r>
          </a:p>
          <a:p>
            <a:pPr marL="1200150" lvl="2" indent="-342900" eaLnBrk="1" hangingPunct="1"/>
            <a:r>
              <a:rPr lang="en-US" altLang="en-US" sz="1600" dirty="0" smtClean="0"/>
              <a:t>2GHz Intel Xeon processors, hyper-threading enabled</a:t>
            </a:r>
          </a:p>
          <a:p>
            <a:pPr marL="1200150" lvl="2" indent="-342900" eaLnBrk="1" hangingPunct="1"/>
            <a:r>
              <a:rPr lang="en-US" altLang="en-US" sz="1600" dirty="0" smtClean="0"/>
              <a:t>4GB memory</a:t>
            </a:r>
          </a:p>
          <a:p>
            <a:pPr marL="1200150" lvl="2" indent="-342900" eaLnBrk="1" hangingPunct="1"/>
            <a:r>
              <a:rPr lang="en-US" altLang="en-US" sz="1600" dirty="0" smtClean="0"/>
              <a:t>2 160GB IDE disks</a:t>
            </a:r>
          </a:p>
          <a:p>
            <a:pPr marL="1200150" lvl="2" indent="-342900" eaLnBrk="1" hangingPunct="1"/>
            <a:r>
              <a:rPr lang="en-US" altLang="en-US" sz="1600" dirty="0" smtClean="0"/>
              <a:t>GigE</a:t>
            </a:r>
          </a:p>
          <a:p>
            <a:pPr marL="800100" lvl="1" indent="-342900" eaLnBrk="1" hangingPunct="1"/>
            <a:endParaRPr lang="en-US" altLang="en-US" sz="1400" dirty="0" smtClean="0"/>
          </a:p>
          <a:p>
            <a:pPr marL="800100" lvl="1" indent="-342900" eaLnBrk="1" hangingPunct="1"/>
            <a:endParaRPr lang="en-US" altLang="en-US" sz="1400" dirty="0" smtClean="0"/>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1270"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285797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D9C3013-B28E-42E5-A449-3737651104A9}" type="slidenum">
              <a:rPr lang="en-US" altLang="en-US" sz="900" smtClean="0">
                <a:latin typeface="Verdana" pitchFamily="34" charset="0"/>
              </a:rPr>
              <a:pPr eaLnBrk="1" hangingPunct="1">
                <a:spcBef>
                  <a:spcPct val="0"/>
                </a:spcBef>
                <a:buClrTx/>
                <a:buFontTx/>
                <a:buNone/>
              </a:pPr>
              <a:t>14</a:t>
            </a:fld>
            <a:endParaRPr lang="en-US" altLang="en-US" sz="900" smtClean="0">
              <a:latin typeface="Verdana" pitchFamily="34" charset="0"/>
            </a:endParaRPr>
          </a:p>
        </p:txBody>
      </p:sp>
      <p:sp>
        <p:nvSpPr>
          <p:cNvPr id="11268"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400" dirty="0" smtClean="0"/>
          </a:p>
          <a:p>
            <a:pPr marL="800100" lvl="1" indent="-342900" eaLnBrk="1" hangingPunct="1"/>
            <a:endParaRPr lang="en-US" altLang="en-US" sz="1400" dirty="0" smtClean="0"/>
          </a:p>
          <a:p>
            <a:pPr marL="800100" lvl="1" indent="-342900" eaLnBrk="1" hangingPunct="1">
              <a:buFont typeface="Wingdings" pitchFamily="2" charset="2"/>
              <a:buNone/>
            </a:pPr>
            <a:r>
              <a:rPr lang="en-US" altLang="en-US" sz="2400" b="1" dirty="0" smtClean="0"/>
              <a:t>Experiments</a:t>
            </a:r>
            <a:endParaRPr lang="en-US" altLang="en-US" sz="1400" b="1" dirty="0" smtClean="0"/>
          </a:p>
          <a:p>
            <a:pPr marL="800100" lvl="1" indent="-342900" eaLnBrk="1" hangingPunct="1">
              <a:buFont typeface="Wingdings" pitchFamily="2" charset="2"/>
              <a:buNone/>
            </a:pPr>
            <a:endParaRPr lang="en-US" altLang="en-US" sz="1400" dirty="0" smtClean="0"/>
          </a:p>
          <a:p>
            <a:pPr marL="800100" lvl="1" indent="-342900" eaLnBrk="1" hangingPunct="1"/>
            <a:r>
              <a:rPr lang="en-US" altLang="en-US" sz="1800" dirty="0" smtClean="0"/>
              <a:t>Experiment A: Normal execution</a:t>
            </a:r>
          </a:p>
          <a:p>
            <a:pPr marL="800100" lvl="1" indent="-342900" eaLnBrk="1" hangingPunct="1"/>
            <a:endParaRPr lang="en-US" altLang="en-US" sz="1000" dirty="0" smtClean="0"/>
          </a:p>
          <a:p>
            <a:pPr marL="800100" lvl="1" indent="-342900" eaLnBrk="1" hangingPunct="1"/>
            <a:r>
              <a:rPr lang="en-US" altLang="en-US" sz="1800" dirty="0" smtClean="0"/>
              <a:t>Experiment B: Backup tasks disabled</a:t>
            </a:r>
          </a:p>
          <a:p>
            <a:pPr marL="800100" lvl="1" indent="-342900" eaLnBrk="1" hangingPunct="1"/>
            <a:endParaRPr lang="en-US" altLang="en-US" sz="1000" dirty="0" smtClean="0"/>
          </a:p>
          <a:p>
            <a:pPr marL="800100" lvl="1" indent="-342900" eaLnBrk="1" hangingPunct="1"/>
            <a:r>
              <a:rPr lang="en-US" altLang="en-US" sz="1800" dirty="0" smtClean="0"/>
              <a:t>Experiment C: 200 worker processes are killed after starting to execute</a:t>
            </a:r>
          </a:p>
          <a:p>
            <a:pPr marL="1219200" lvl="2" indent="-304800" eaLnBrk="1" hangingPunct="1"/>
            <a:endParaRPr lang="en-US" altLang="en-US" sz="1600" dirty="0" smtClean="0"/>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1270"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903783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001D979-B73E-4319-85D9-61F62737480B}" type="slidenum">
              <a:rPr lang="en-US" altLang="en-US" sz="900" smtClean="0">
                <a:latin typeface="Verdana" pitchFamily="34" charset="0"/>
              </a:rPr>
              <a:pPr eaLnBrk="1" hangingPunct="1">
                <a:spcBef>
                  <a:spcPct val="0"/>
                </a:spcBef>
                <a:buClrTx/>
                <a:buFontTx/>
                <a:buNone/>
              </a:pPr>
              <a:t>15</a:t>
            </a:fld>
            <a:endParaRPr lang="en-US" altLang="en-US" sz="900" smtClean="0">
              <a:latin typeface="Verdana" pitchFamily="34" charset="0"/>
            </a:endParaRPr>
          </a:p>
        </p:txBody>
      </p:sp>
      <p:sp>
        <p:nvSpPr>
          <p:cNvPr id="12292" name="Rectangle 2"/>
          <p:cNvSpPr>
            <a:spLocks noGrp="1" noChangeArrowheads="1"/>
          </p:cNvSpPr>
          <p:nvPr>
            <p:ph type="body" idx="1"/>
          </p:nvPr>
        </p:nvSpPr>
        <p:spPr>
          <a:xfrm>
            <a:off x="457200" y="1143000"/>
            <a:ext cx="8369300" cy="4987925"/>
          </a:xfrm>
        </p:spPr>
        <p:txBody>
          <a:bodyPr/>
          <a:lstStyle/>
          <a:p>
            <a:pPr marL="381000" indent="-381000" eaLnBrk="1" hangingPunct="1">
              <a:buFont typeface="Wingdings" pitchFamily="2" charset="2"/>
              <a:buNone/>
            </a:pPr>
            <a:endParaRPr lang="en-US" altLang="en-US" dirty="0" smtClean="0"/>
          </a:p>
          <a:p>
            <a:pPr marL="381000" indent="-381000" eaLnBrk="1" hangingPunct="1">
              <a:buFont typeface="Wingdings" pitchFamily="2" charset="2"/>
              <a:buNone/>
            </a:pPr>
            <a:r>
              <a:rPr lang="en-US" altLang="en-US" dirty="0" smtClean="0"/>
              <a:t>Backup Tasks / Speculative Execution</a:t>
            </a:r>
          </a:p>
          <a:p>
            <a:pPr marL="381000" indent="-381000" eaLnBrk="1" hangingPunct="1">
              <a:buFont typeface="Wingdings" pitchFamily="2" charset="2"/>
              <a:buNone/>
            </a:pPr>
            <a:endParaRPr lang="en-US" altLang="en-US" sz="1600" dirty="0" smtClean="0"/>
          </a:p>
          <a:p>
            <a:pPr lvl="2" eaLnBrk="1" hangingPunct="1"/>
            <a:r>
              <a:rPr lang="en-US" altLang="en-US" sz="2000" i="1" dirty="0" smtClean="0"/>
              <a:t> Approach for dealing with stragglers</a:t>
            </a:r>
          </a:p>
          <a:p>
            <a:pPr marL="800100" lvl="1" indent="-342900" eaLnBrk="1" hangingPunct="1">
              <a:buFont typeface="Wingdings" pitchFamily="2" charset="2"/>
              <a:buNone/>
            </a:pPr>
            <a:endParaRPr lang="en-US" altLang="en-US" sz="1600" dirty="0" smtClean="0"/>
          </a:p>
          <a:p>
            <a:pPr marL="1219200" lvl="2" indent="-304800" eaLnBrk="1" hangingPunct="1"/>
            <a:r>
              <a:rPr lang="en-US" altLang="en-US" dirty="0" smtClean="0"/>
              <a:t>When a MapReduce operation is close to completion, the master schedules backup execution of the remaining </a:t>
            </a:r>
            <a:r>
              <a:rPr lang="en-US" altLang="en-US" b="1" dirty="0" smtClean="0"/>
              <a:t>in-progress</a:t>
            </a:r>
            <a:r>
              <a:rPr lang="en-US" altLang="en-US" dirty="0" smtClean="0"/>
              <a:t> tasks</a:t>
            </a:r>
          </a:p>
          <a:p>
            <a:pPr marL="1219200" lvl="2" indent="-304800" eaLnBrk="1" hangingPunct="1"/>
            <a:endParaRPr lang="en-US" altLang="en-US" dirty="0" smtClean="0"/>
          </a:p>
          <a:p>
            <a:pPr marL="1219200" lvl="2" indent="-304800" eaLnBrk="1" hangingPunct="1"/>
            <a:r>
              <a:rPr lang="en-US" altLang="en-US" dirty="0" smtClean="0"/>
              <a:t>This approach counters the negative effect that stragglers have on overall performance</a:t>
            </a:r>
          </a:p>
          <a:p>
            <a:pPr marL="1219200" lvl="2" indent="-304800" eaLnBrk="1" hangingPunct="1"/>
            <a:endParaRPr lang="en-US" altLang="en-US" dirty="0" smtClean="0"/>
          </a:p>
          <a:p>
            <a:pPr marL="1219200" lvl="2" indent="-304800" eaLnBrk="1" hangingPunct="1"/>
            <a:r>
              <a:rPr lang="en-US" altLang="en-US" dirty="0" smtClean="0"/>
              <a:t>Experiment B illustrates the impact of stragglers</a:t>
            </a:r>
          </a:p>
          <a:p>
            <a:pPr marL="1219200" lvl="2" indent="-304800" eaLnBrk="1" hangingPunct="1"/>
            <a:endParaRPr lang="en-US" altLang="en-US" sz="1600" dirty="0" smtClean="0"/>
          </a:p>
        </p:txBody>
      </p:sp>
      <p:sp>
        <p:nvSpPr>
          <p:cNvPr id="12293"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2294" name="Rectangle 4"/>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1588741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8BAF5BA-57BB-4AEC-B2FA-AA8956E92F7A}" type="slidenum">
              <a:rPr lang="en-US" altLang="en-US" sz="900" smtClean="0">
                <a:latin typeface="Verdana" pitchFamily="34" charset="0"/>
              </a:rPr>
              <a:pPr eaLnBrk="1" hangingPunct="1">
                <a:spcBef>
                  <a:spcPct val="0"/>
                </a:spcBef>
                <a:buClrTx/>
                <a:buFontTx/>
                <a:buNone/>
              </a:pPr>
              <a:t>16</a:t>
            </a:fld>
            <a:endParaRPr lang="en-US" altLang="en-US" sz="900" smtClean="0">
              <a:latin typeface="Verdana" pitchFamily="34" charset="0"/>
            </a:endParaRPr>
          </a:p>
        </p:txBody>
      </p:sp>
      <p:sp>
        <p:nvSpPr>
          <p:cNvPr id="13316" name="Rectangle 3"/>
          <p:cNvSpPr>
            <a:spLocks noGrp="1" noChangeArrowheads="1"/>
          </p:cNvSpPr>
          <p:nvPr>
            <p:ph type="body" idx="1"/>
          </p:nvPr>
        </p:nvSpPr>
        <p:spPr/>
        <p:txBody>
          <a:bodyPr/>
          <a:lstStyle/>
          <a:p>
            <a:pPr marL="1219200" lvl="2" indent="-304800" eaLnBrk="1" hangingPunct="1"/>
            <a:endParaRPr lang="en-US" altLang="en-US" sz="900" dirty="0" smtClean="0"/>
          </a:p>
          <a:p>
            <a:pPr marL="1219200" lvl="2" indent="-304800" eaLnBrk="1" hangingPunct="1"/>
            <a:endParaRPr lang="en-US" altLang="en-US" sz="900" dirty="0"/>
          </a:p>
          <a:p>
            <a:pPr marL="1219200" lvl="2" indent="-304800" eaLnBrk="1" hangingPunct="1"/>
            <a:endParaRPr lang="en-US" altLang="en-US" sz="900" dirty="0" smtClean="0"/>
          </a:p>
          <a:p>
            <a:pPr marL="1219200" lvl="2" indent="-304800" eaLnBrk="1" hangingPunct="1"/>
            <a:endParaRPr lang="en-US" altLang="en-US" sz="1400" dirty="0" smtClean="0"/>
          </a:p>
        </p:txBody>
      </p:sp>
      <p:sp>
        <p:nvSpPr>
          <p:cNvPr id="13317" name="Text Box 4"/>
          <p:cNvSpPr txBox="1">
            <a:spLocks noChangeArrowheads="1"/>
          </p:cNvSpPr>
          <p:nvPr/>
        </p:nvSpPr>
        <p:spPr bwMode="auto">
          <a:xfrm>
            <a:off x="457200" y="62611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3318"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101725"/>
            <a:ext cx="8439150"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76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D9C3013-B28E-42E5-A449-3737651104A9}" type="slidenum">
              <a:rPr lang="en-US" altLang="en-US" sz="900" smtClean="0">
                <a:latin typeface="Verdana" pitchFamily="34" charset="0"/>
              </a:rPr>
              <a:pPr eaLnBrk="1" hangingPunct="1">
                <a:spcBef>
                  <a:spcPct val="0"/>
                </a:spcBef>
                <a:buClrTx/>
                <a:buFontTx/>
                <a:buNone/>
              </a:pPr>
              <a:t>17</a:t>
            </a:fld>
            <a:endParaRPr lang="en-US" altLang="en-US" sz="900" smtClean="0">
              <a:latin typeface="Verdana" pitchFamily="34" charset="0"/>
            </a:endParaRPr>
          </a:p>
        </p:txBody>
      </p:sp>
      <p:sp>
        <p:nvSpPr>
          <p:cNvPr id="11268"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400" dirty="0" smtClean="0"/>
          </a:p>
          <a:p>
            <a:pPr marL="800100" lvl="1" indent="-342900" eaLnBrk="1" hangingPunct="1"/>
            <a:endParaRPr lang="en-US" altLang="en-US" sz="1400" dirty="0" smtClean="0"/>
          </a:p>
          <a:p>
            <a:pPr marL="800100" lvl="1" indent="-342900" eaLnBrk="1" hangingPunct="1">
              <a:buFont typeface="Wingdings" pitchFamily="2" charset="2"/>
              <a:buNone/>
            </a:pPr>
            <a:r>
              <a:rPr lang="en-US" altLang="en-US" sz="2400" b="1" dirty="0" smtClean="0"/>
              <a:t>Experiment B</a:t>
            </a:r>
            <a:endParaRPr lang="en-US" altLang="en-US" sz="1400" b="1" dirty="0" smtClean="0"/>
          </a:p>
          <a:p>
            <a:pPr marL="800100" lvl="1" indent="-342900" eaLnBrk="1" hangingPunct="1">
              <a:buFont typeface="Wingdings" pitchFamily="2" charset="2"/>
              <a:buNone/>
            </a:pPr>
            <a:endParaRPr lang="en-US" altLang="en-US" sz="1400" dirty="0" smtClean="0"/>
          </a:p>
          <a:p>
            <a:pPr marL="800100" lvl="1" indent="-342900" eaLnBrk="1" hangingPunct="1"/>
            <a:r>
              <a:rPr lang="en-US" altLang="en-US" dirty="0" smtClean="0"/>
              <a:t>Backup tasks disabled, all but 5 tasks complete in 960 seconds</a:t>
            </a:r>
          </a:p>
          <a:p>
            <a:pPr marL="800100" lvl="1" indent="-342900" eaLnBrk="1" hangingPunct="1"/>
            <a:endParaRPr lang="en-US" altLang="en-US" dirty="0" smtClean="0"/>
          </a:p>
          <a:p>
            <a:pPr marL="1219200" lvl="2" indent="-304800" eaLnBrk="1" hangingPunct="1"/>
            <a:r>
              <a:rPr lang="en-US" altLang="en-US" b="1" dirty="0" smtClean="0"/>
              <a:t>Unfortunately</a:t>
            </a:r>
            <a:r>
              <a:rPr lang="en-US" altLang="en-US" dirty="0" smtClean="0"/>
              <a:t>, the last 5 tasks add about 300 seconds</a:t>
            </a:r>
          </a:p>
          <a:p>
            <a:pPr marL="1219200" lvl="2" indent="-304800" eaLnBrk="1" hangingPunct="1"/>
            <a:endParaRPr lang="en-US" altLang="en-US" dirty="0" smtClean="0"/>
          </a:p>
          <a:p>
            <a:pPr marL="1219200" lvl="2" indent="-304800" eaLnBrk="1" hangingPunct="1"/>
            <a:r>
              <a:rPr lang="en-US" altLang="en-US" dirty="0" smtClean="0"/>
              <a:t>It takes 1283 seconds to complete the sort – an increase of 44% !!</a:t>
            </a:r>
          </a:p>
          <a:p>
            <a:pPr marL="1219200" lvl="2" indent="-304800" eaLnBrk="1" hangingPunct="1"/>
            <a:endParaRPr lang="en-US" altLang="en-US" sz="1050" dirty="0" smtClean="0"/>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1270"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3764972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D9C3013-B28E-42E5-A449-3737651104A9}" type="slidenum">
              <a:rPr lang="en-US" altLang="en-US" sz="900" smtClean="0">
                <a:latin typeface="Verdana" pitchFamily="34" charset="0"/>
              </a:rPr>
              <a:pPr eaLnBrk="1" hangingPunct="1">
                <a:spcBef>
                  <a:spcPct val="0"/>
                </a:spcBef>
                <a:buClrTx/>
                <a:buFontTx/>
                <a:buNone/>
              </a:pPr>
              <a:t>18</a:t>
            </a:fld>
            <a:endParaRPr lang="en-US" altLang="en-US" sz="900" smtClean="0">
              <a:latin typeface="Verdana" pitchFamily="34" charset="0"/>
            </a:endParaRPr>
          </a:p>
        </p:txBody>
      </p:sp>
      <p:sp>
        <p:nvSpPr>
          <p:cNvPr id="11268"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400" dirty="0" smtClean="0"/>
          </a:p>
          <a:p>
            <a:pPr marL="800100" lvl="1" indent="-342900" eaLnBrk="1" hangingPunct="1"/>
            <a:endParaRPr lang="en-US" altLang="en-US" sz="1400" dirty="0" smtClean="0"/>
          </a:p>
          <a:p>
            <a:pPr marL="800100" lvl="1" indent="-342900" eaLnBrk="1" hangingPunct="1">
              <a:buFont typeface="Wingdings" pitchFamily="2" charset="2"/>
              <a:buNone/>
            </a:pPr>
            <a:r>
              <a:rPr lang="en-US" altLang="en-US" sz="2400" b="1" dirty="0" smtClean="0"/>
              <a:t>Experiment C</a:t>
            </a:r>
            <a:endParaRPr lang="en-US" altLang="en-US" sz="1400" b="1" dirty="0" smtClean="0"/>
          </a:p>
          <a:p>
            <a:pPr marL="800100" lvl="1" indent="-342900" eaLnBrk="1" hangingPunct="1">
              <a:buFont typeface="Wingdings" pitchFamily="2" charset="2"/>
              <a:buNone/>
            </a:pPr>
            <a:endParaRPr lang="en-US" altLang="en-US" sz="1600" dirty="0" smtClean="0"/>
          </a:p>
          <a:p>
            <a:pPr marL="800100" lvl="1" indent="-342900" eaLnBrk="1" hangingPunct="1"/>
            <a:r>
              <a:rPr lang="en-US" altLang="en-US" dirty="0" smtClean="0"/>
              <a:t>200 worker processes are killed after starting to execute</a:t>
            </a:r>
          </a:p>
          <a:p>
            <a:pPr marL="800100" lvl="1" indent="-342900" eaLnBrk="1" hangingPunct="1"/>
            <a:endParaRPr lang="en-US" altLang="en-US" dirty="0" smtClean="0"/>
          </a:p>
          <a:p>
            <a:pPr marL="1219200" lvl="2" indent="-304800" eaLnBrk="1" hangingPunct="1"/>
            <a:r>
              <a:rPr lang="en-US" altLang="en-US" dirty="0" smtClean="0"/>
              <a:t>Sort completes in 933 seconds</a:t>
            </a:r>
          </a:p>
          <a:p>
            <a:pPr marL="1219200" lvl="2" indent="-304800" eaLnBrk="1" hangingPunct="1"/>
            <a:endParaRPr lang="en-US" altLang="en-US" dirty="0" smtClean="0"/>
          </a:p>
          <a:p>
            <a:pPr marL="1219200" lvl="2" indent="-304800" eaLnBrk="1" hangingPunct="1"/>
            <a:r>
              <a:rPr lang="en-US" altLang="en-US" dirty="0" smtClean="0"/>
              <a:t>Only 5% longer than normal execution !</a:t>
            </a:r>
          </a:p>
          <a:p>
            <a:pPr marL="1219200" lvl="2" indent="-304800" eaLnBrk="1" hangingPunct="1"/>
            <a:endParaRPr lang="en-US" altLang="en-US" sz="1600" dirty="0" smtClean="0"/>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1270"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2465607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8BAF5BA-57BB-4AEC-B2FA-AA8956E92F7A}" type="slidenum">
              <a:rPr lang="en-US" altLang="en-US" sz="900" smtClean="0">
                <a:latin typeface="Verdana" pitchFamily="34" charset="0"/>
              </a:rPr>
              <a:pPr eaLnBrk="1" hangingPunct="1">
                <a:spcBef>
                  <a:spcPct val="0"/>
                </a:spcBef>
                <a:buClrTx/>
                <a:buFontTx/>
                <a:buNone/>
              </a:pPr>
              <a:t>19</a:t>
            </a:fld>
            <a:endParaRPr lang="en-US" altLang="en-US" sz="900" smtClean="0">
              <a:latin typeface="Verdana" pitchFamily="34" charset="0"/>
            </a:endParaRPr>
          </a:p>
        </p:txBody>
      </p:sp>
      <p:sp>
        <p:nvSpPr>
          <p:cNvPr id="13316" name="Rectangle 3"/>
          <p:cNvSpPr>
            <a:spLocks noGrp="1" noChangeArrowheads="1"/>
          </p:cNvSpPr>
          <p:nvPr>
            <p:ph type="body" idx="1"/>
          </p:nvPr>
        </p:nvSpPr>
        <p:spPr/>
        <p:txBody>
          <a:bodyPr/>
          <a:lstStyle/>
          <a:p>
            <a:pPr marL="381000" indent="-381000" eaLnBrk="1" hangingPunct="1">
              <a:buNone/>
            </a:pPr>
            <a:r>
              <a:rPr lang="en-US" altLang="en-US" dirty="0"/>
              <a:t>Backup Tasks / Speculative Execution</a:t>
            </a:r>
          </a:p>
          <a:p>
            <a:pPr marL="381000" indent="-381000" eaLnBrk="1" hangingPunct="1">
              <a:buFont typeface="Wingdings" pitchFamily="2" charset="2"/>
              <a:buNone/>
            </a:pPr>
            <a:endParaRPr lang="en-US" altLang="en-US" sz="1800" dirty="0" smtClean="0"/>
          </a:p>
          <a:p>
            <a:pPr marL="400050" eaLnBrk="1" hangingPunct="1">
              <a:buFont typeface="Wingdings" pitchFamily="2" charset="2"/>
              <a:buNone/>
            </a:pPr>
            <a:r>
              <a:rPr lang="en-US" altLang="en-US" sz="1800" dirty="0" smtClean="0"/>
              <a:t>Experiment A: Normal execution		– sort completes in 891 seconds</a:t>
            </a:r>
          </a:p>
          <a:p>
            <a:pPr marL="400050" eaLnBrk="1" hangingPunct="1">
              <a:buFont typeface="Wingdings" pitchFamily="2" charset="2"/>
              <a:buNone/>
            </a:pPr>
            <a:r>
              <a:rPr lang="en-US" altLang="en-US" sz="1800" dirty="0" smtClean="0"/>
              <a:t>Experiment B: Backup tasks disabled	– sort completes in </a:t>
            </a:r>
            <a:r>
              <a:rPr lang="en-US" altLang="en-US" sz="1800" b="1" u="sng" dirty="0" smtClean="0">
                <a:solidFill>
                  <a:srgbClr val="FF0000"/>
                </a:solidFill>
              </a:rPr>
              <a:t>1283</a:t>
            </a:r>
            <a:r>
              <a:rPr lang="en-US" altLang="en-US" sz="1800" b="1" dirty="0" smtClean="0"/>
              <a:t> </a:t>
            </a:r>
            <a:r>
              <a:rPr lang="en-US" altLang="en-US" sz="1800" dirty="0" smtClean="0"/>
              <a:t>seconds</a:t>
            </a:r>
          </a:p>
          <a:p>
            <a:pPr marL="400050" eaLnBrk="1" hangingPunct="1">
              <a:buFont typeface="Wingdings" pitchFamily="2" charset="2"/>
              <a:buNone/>
            </a:pPr>
            <a:r>
              <a:rPr lang="en-US" altLang="en-US" sz="1800" dirty="0" smtClean="0"/>
              <a:t>Experiment C: 200 worker processes killed	– sort completes in </a:t>
            </a:r>
            <a:r>
              <a:rPr lang="en-US" altLang="en-US" sz="1800" b="1" u="sng" dirty="0" smtClean="0">
                <a:solidFill>
                  <a:srgbClr val="FF3300"/>
                </a:solidFill>
              </a:rPr>
              <a:t>933</a:t>
            </a:r>
            <a:r>
              <a:rPr lang="en-US" altLang="en-US" sz="1800" dirty="0" smtClean="0"/>
              <a:t> seconds</a:t>
            </a:r>
          </a:p>
          <a:p>
            <a:pPr marL="1219200" lvl="2" indent="-304800" eaLnBrk="1" hangingPunct="1"/>
            <a:endParaRPr lang="en-US" altLang="en-US" sz="1400" dirty="0" smtClean="0"/>
          </a:p>
          <a:p>
            <a:pPr marL="1219200" lvl="2" indent="-304800" eaLnBrk="1" hangingPunct="1"/>
            <a:endParaRPr lang="en-US" altLang="en-US" sz="1600" dirty="0" smtClean="0"/>
          </a:p>
          <a:p>
            <a:pPr marL="800100" lvl="1" indent="-342900" eaLnBrk="1" hangingPunct="1"/>
            <a:r>
              <a:rPr lang="en-US" altLang="en-US" sz="1600" dirty="0" smtClean="0"/>
              <a:t>In this example, we see that just 5 stragglers have caused execution time to increase by 44%, so the effect of stragglers can be substantial.</a:t>
            </a:r>
          </a:p>
          <a:p>
            <a:pPr marL="800100" lvl="1" indent="-342900" eaLnBrk="1" hangingPunct="1"/>
            <a:endParaRPr lang="en-US" altLang="en-US" sz="1600" dirty="0" smtClean="0"/>
          </a:p>
          <a:p>
            <a:pPr marL="800100" lvl="1" indent="-342900" eaLnBrk="1" hangingPunct="1"/>
            <a:r>
              <a:rPr lang="en-US" altLang="en-US" sz="1600" dirty="0" smtClean="0"/>
              <a:t>Normally, these last 5 tasks would have been scheduled to run redundantly on multiple machines, but backup tasks were disabled in Experiment B.</a:t>
            </a:r>
          </a:p>
          <a:p>
            <a:pPr marL="1219200" lvl="2" indent="-304800" eaLnBrk="1" hangingPunct="1"/>
            <a:endParaRPr lang="en-US" altLang="en-US" sz="900" dirty="0" smtClean="0"/>
          </a:p>
          <a:p>
            <a:pPr marL="1219200" lvl="2" indent="-304800" eaLnBrk="1" hangingPunct="1"/>
            <a:endParaRPr lang="en-US" altLang="en-US" sz="1400" dirty="0" smtClean="0"/>
          </a:p>
        </p:txBody>
      </p:sp>
      <p:sp>
        <p:nvSpPr>
          <p:cNvPr id="13317"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“MapReduce: Simplified Data Processing on Large Clusters”, Dean and Ghemawat, OSDI 2004: </a:t>
            </a:r>
            <a:r>
              <a:rPr lang="en-US" altLang="en-US" sz="700" u="sng">
                <a:latin typeface="Verdana" pitchFamily="34" charset="0"/>
              </a:rPr>
              <a:t>http://static.usenix.org/event/osdi04/tech/full_papers/dean/dean.pdf</a:t>
            </a:r>
            <a:r>
              <a:rPr lang="en-US" altLang="en-US" sz="700">
                <a:latin typeface="Verdana" pitchFamily="34" charset="0"/>
              </a:rPr>
              <a:t>  </a:t>
            </a:r>
          </a:p>
        </p:txBody>
      </p:sp>
      <p:sp>
        <p:nvSpPr>
          <p:cNvPr id="13318" name="Rectangle 6"/>
          <p:cNvSpPr>
            <a:spLocks noGrp="1" noChangeArrowheads="1"/>
          </p:cNvSpPr>
          <p:nvPr>
            <p:ph type="title"/>
          </p:nvPr>
        </p:nvSpPr>
        <p:spPr>
          <a:noFill/>
        </p:spPr>
        <p:txBody>
          <a:bodyPr/>
          <a:lstStyle/>
          <a:p>
            <a:pPr eaLnBrk="1" hangingPunct="1"/>
            <a:r>
              <a:rPr lang="en-US" altLang="en-US" dirty="0"/>
              <a:t>MapReduce Paper</a:t>
            </a:r>
            <a:r>
              <a:rPr lang="en-US" altLang="en-US" dirty="0" smtClean="0"/>
              <a:t/>
            </a:r>
            <a:br>
              <a:rPr lang="en-US" altLang="en-US" dirty="0" smtClean="0"/>
            </a:br>
            <a:r>
              <a:rPr lang="en-US" altLang="en-US" sz="1000" dirty="0" smtClean="0"/>
              <a:t>Class 5 </a:t>
            </a:r>
          </a:p>
        </p:txBody>
      </p:sp>
    </p:spTree>
    <p:extLst>
      <p:ext uri="{BB962C8B-B14F-4D97-AF65-F5344CB8AC3E}">
        <p14:creationId xmlns:p14="http://schemas.microsoft.com/office/powerpoint/2010/main" val="468880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76DCA52-6E9D-47FB-9EAC-742222EF0138}"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6148"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marL="381000" indent="-381000" eaLnBrk="1" hangingPunct="1">
              <a:buFont typeface="Wingdings" pitchFamily="2" charset="2"/>
              <a:buAutoNum type="arabicPeriod"/>
            </a:pPr>
            <a:r>
              <a:rPr lang="en-US" altLang="en-US" sz="1600" dirty="0" smtClean="0">
                <a:solidFill>
                  <a:srgbClr val="FF3300"/>
                </a:solidFill>
              </a:rPr>
              <a:t>Academic Papers</a:t>
            </a:r>
          </a:p>
          <a:p>
            <a:pPr marL="381000" indent="-381000" eaLnBrk="1" hangingPunct="1">
              <a:buFont typeface="Wingdings" pitchFamily="2" charset="2"/>
              <a:buAutoNum type="arabicPeriod"/>
            </a:pPr>
            <a:r>
              <a:rPr lang="en-US" altLang="en-US" sz="1600" dirty="0" smtClean="0"/>
              <a:t>MapReduce Paper</a:t>
            </a:r>
            <a:endParaRPr lang="en-US" altLang="en-US" sz="1600" dirty="0" smtClean="0">
              <a:solidFill>
                <a:srgbClr val="FF3300"/>
              </a:solidFill>
            </a:endParaRPr>
          </a:p>
          <a:p>
            <a:pPr eaLnBrk="1" hangingPunct="1">
              <a:buFont typeface="Wingdings" pitchFamily="2" charset="2"/>
              <a:buAutoNum type="arabicPeriod"/>
            </a:pPr>
            <a:r>
              <a:rPr lang="en-US" altLang="en-US" sz="1600" dirty="0" smtClean="0"/>
              <a:t>Project </a:t>
            </a:r>
            <a:r>
              <a:rPr lang="en-US" altLang="en-US" sz="1600" dirty="0"/>
              <a:t>discussion</a:t>
            </a:r>
          </a:p>
          <a:p>
            <a:pPr eaLnBrk="1" hangingPunct="1">
              <a:buFont typeface="Wingdings" pitchFamily="2" charset="2"/>
              <a:buAutoNum type="arabicPeriod"/>
            </a:pPr>
            <a:r>
              <a:rPr lang="en-US" altLang="en-US" sz="1600" dirty="0"/>
              <a:t>Analytics Project Brainstorming</a:t>
            </a:r>
          </a:p>
          <a:p>
            <a:pPr eaLnBrk="1" hangingPunct="1">
              <a:buFont typeface="Wingdings" pitchFamily="2" charset="2"/>
              <a:buAutoNum type="arabicPeriod"/>
            </a:pPr>
            <a:r>
              <a:rPr lang="en-US" altLang="en-US" sz="1600" dirty="0"/>
              <a:t>Examples of real world analytics</a:t>
            </a:r>
          </a:p>
          <a:p>
            <a:pPr marL="381000" indent="-381000" eaLnBrk="1" hangingPunct="1">
              <a:buFont typeface="Wingdings" pitchFamily="2" charset="2"/>
              <a:buAutoNum type="arabicPeriod"/>
            </a:pPr>
            <a:endParaRPr lang="en-US" altLang="en-US" sz="1600" dirty="0" smtClean="0"/>
          </a:p>
          <a:p>
            <a:pPr marL="800100" lvl="1" indent="-342900" eaLnBrk="1" hangingPunct="1">
              <a:buFont typeface="Wingdings" pitchFamily="2" charset="2"/>
              <a:buNone/>
            </a:pPr>
            <a:endParaRPr lang="en-US" altLang="en-US" sz="1400" dirty="0" smtClean="0"/>
          </a:p>
        </p:txBody>
      </p:sp>
      <p:sp>
        <p:nvSpPr>
          <p:cNvPr id="6149" name="Rectangle 3"/>
          <p:cNvSpPr>
            <a:spLocks noGrp="1" noChangeArrowheads="1"/>
          </p:cNvSpPr>
          <p:nvPr>
            <p:ph type="title"/>
          </p:nvPr>
        </p:nvSpPr>
        <p:spPr>
          <a:noFill/>
        </p:spPr>
        <p:txBody>
          <a:bodyPr/>
          <a:lstStyle/>
          <a:p>
            <a:pPr eaLnBrk="1" hangingPunct="1"/>
            <a:r>
              <a:rPr lang="en-US" altLang="en-US" dirty="0" smtClean="0"/>
              <a:t>Pig Programming, Analytics, Realtime Data Collection</a:t>
            </a:r>
            <a:br>
              <a:rPr lang="en-US" altLang="en-US" dirty="0" smtClean="0"/>
            </a:br>
            <a:r>
              <a:rPr lang="en-US" altLang="en-US" sz="1000" dirty="0" smtClean="0"/>
              <a:t>Class 5 </a:t>
            </a:r>
          </a:p>
        </p:txBody>
      </p:sp>
    </p:spTree>
    <p:extLst>
      <p:ext uri="{BB962C8B-B14F-4D97-AF65-F5344CB8AC3E}">
        <p14:creationId xmlns:p14="http://schemas.microsoft.com/office/powerpoint/2010/main" val="3119311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76DCA52-6E9D-47FB-9EAC-742222EF0138}" type="slidenum">
              <a:rPr lang="en-US" altLang="en-US" sz="900" smtClean="0">
                <a:latin typeface="Verdana" pitchFamily="34" charset="0"/>
              </a:rPr>
              <a:pPr eaLnBrk="1" hangingPunct="1">
                <a:spcBef>
                  <a:spcPct val="0"/>
                </a:spcBef>
                <a:buClrTx/>
                <a:buFontTx/>
                <a:buNone/>
              </a:pPr>
              <a:t>20</a:t>
            </a:fld>
            <a:endParaRPr lang="en-US" altLang="en-US" sz="900" smtClean="0">
              <a:latin typeface="Verdana" pitchFamily="34" charset="0"/>
            </a:endParaRPr>
          </a:p>
        </p:txBody>
      </p:sp>
      <p:sp>
        <p:nvSpPr>
          <p:cNvPr id="6148"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marL="381000" indent="-381000" eaLnBrk="1" hangingPunct="1">
              <a:buFont typeface="Wingdings" pitchFamily="2" charset="2"/>
              <a:buAutoNum type="arabicPeriod"/>
            </a:pPr>
            <a:r>
              <a:rPr lang="en-US" altLang="en-US" sz="1600" dirty="0"/>
              <a:t>Academic Papers</a:t>
            </a:r>
          </a:p>
          <a:p>
            <a:pPr marL="381000" indent="-381000" eaLnBrk="1" hangingPunct="1">
              <a:buFont typeface="Wingdings" pitchFamily="2" charset="2"/>
              <a:buAutoNum type="arabicPeriod"/>
            </a:pPr>
            <a:r>
              <a:rPr lang="en-US" altLang="en-US" sz="1600" dirty="0"/>
              <a:t>MapReduce Paper</a:t>
            </a:r>
          </a:p>
          <a:p>
            <a:pPr eaLnBrk="1" hangingPunct="1">
              <a:buFont typeface="Wingdings" pitchFamily="2" charset="2"/>
              <a:buAutoNum type="arabicPeriod"/>
            </a:pPr>
            <a:r>
              <a:rPr lang="en-US" altLang="en-US" sz="1600" dirty="0" smtClean="0">
                <a:solidFill>
                  <a:srgbClr val="FF0000"/>
                </a:solidFill>
              </a:rPr>
              <a:t>Project </a:t>
            </a:r>
            <a:r>
              <a:rPr lang="en-US" altLang="en-US" sz="1600" dirty="0">
                <a:solidFill>
                  <a:srgbClr val="FF0000"/>
                </a:solidFill>
              </a:rPr>
              <a:t>discussion</a:t>
            </a:r>
          </a:p>
          <a:p>
            <a:pPr eaLnBrk="1" hangingPunct="1">
              <a:buFont typeface="Wingdings" pitchFamily="2" charset="2"/>
              <a:buAutoNum type="arabicPeriod"/>
            </a:pPr>
            <a:r>
              <a:rPr lang="en-US" altLang="en-US" sz="1600" dirty="0"/>
              <a:t>Analytics Project Brainstorming</a:t>
            </a:r>
          </a:p>
          <a:p>
            <a:pPr eaLnBrk="1" hangingPunct="1">
              <a:buFont typeface="Wingdings" pitchFamily="2" charset="2"/>
              <a:buAutoNum type="arabicPeriod"/>
            </a:pPr>
            <a:r>
              <a:rPr lang="en-US" altLang="en-US" sz="1600" dirty="0"/>
              <a:t>Examples of real world analytics</a:t>
            </a:r>
          </a:p>
          <a:p>
            <a:pPr marL="800100" lvl="1" indent="-342900" eaLnBrk="1" hangingPunct="1">
              <a:buFont typeface="Wingdings" pitchFamily="2" charset="2"/>
              <a:buNone/>
            </a:pPr>
            <a:endParaRPr lang="en-US" altLang="en-US" sz="1400" dirty="0" smtClean="0"/>
          </a:p>
        </p:txBody>
      </p:sp>
      <p:sp>
        <p:nvSpPr>
          <p:cNvPr id="6149" name="Rectangle 3"/>
          <p:cNvSpPr>
            <a:spLocks noGrp="1" noChangeArrowheads="1"/>
          </p:cNvSpPr>
          <p:nvPr>
            <p:ph type="title"/>
          </p:nvPr>
        </p:nvSpPr>
        <p:spPr>
          <a:noFill/>
        </p:spPr>
        <p:txBody>
          <a:bodyPr/>
          <a:lstStyle/>
          <a:p>
            <a:pPr eaLnBrk="1" hangingPunct="1"/>
            <a:r>
              <a:rPr lang="en-US" altLang="en-US" dirty="0" smtClean="0"/>
              <a:t>Pig Programming, Analytics, Realtime Data Collection</a:t>
            </a:r>
            <a:br>
              <a:rPr lang="en-US" altLang="en-US" dirty="0" smtClean="0"/>
            </a:br>
            <a:r>
              <a:rPr lang="en-US" altLang="en-US" sz="1000" dirty="0" smtClean="0"/>
              <a:t>Class 5 </a:t>
            </a:r>
          </a:p>
        </p:txBody>
      </p:sp>
    </p:spTree>
    <p:extLst>
      <p:ext uri="{BB962C8B-B14F-4D97-AF65-F5344CB8AC3E}">
        <p14:creationId xmlns:p14="http://schemas.microsoft.com/office/powerpoint/2010/main" val="1812928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D242D7-4A49-4AA5-92FB-19436D3CB45E}" type="slidenum">
              <a:rPr lang="en-US" altLang="en-US" sz="900" smtClean="0">
                <a:latin typeface="Verdana" pitchFamily="34" charset="0"/>
              </a:rPr>
              <a:pPr eaLnBrk="1" hangingPunct="1">
                <a:spcBef>
                  <a:spcPct val="0"/>
                </a:spcBef>
                <a:buClrTx/>
                <a:buFontTx/>
                <a:buNone/>
              </a:pPr>
              <a:t>21</a:t>
            </a:fld>
            <a:endParaRPr lang="en-US" altLang="en-US" sz="900" smtClean="0">
              <a:latin typeface="Verdana" pitchFamily="34" charset="0"/>
            </a:endParaRPr>
          </a:p>
        </p:txBody>
      </p:sp>
      <p:sp>
        <p:nvSpPr>
          <p:cNvPr id="12292" name="Rectangle 3"/>
          <p:cNvSpPr>
            <a:spLocks noGrp="1" noChangeArrowheads="1"/>
          </p:cNvSpPr>
          <p:nvPr>
            <p:ph type="body" idx="1"/>
          </p:nvPr>
        </p:nvSpPr>
        <p:spPr/>
        <p:txBody>
          <a:bodyPr/>
          <a:lstStyle/>
          <a:p>
            <a:pPr eaLnBrk="1" hangingPunct="1">
              <a:buFont typeface="Wingdings" pitchFamily="2" charset="2"/>
              <a:buNone/>
            </a:pPr>
            <a:endParaRPr lang="en-US" altLang="en-US" sz="3200" smtClean="0"/>
          </a:p>
          <a:p>
            <a:pPr eaLnBrk="1" hangingPunct="1">
              <a:buFont typeface="Wingdings" pitchFamily="2" charset="2"/>
              <a:buNone/>
            </a:pPr>
            <a:r>
              <a:rPr lang="en-US" altLang="en-US" sz="2000" b="1" i="1" smtClean="0"/>
              <a:t>Analytics Project</a:t>
            </a:r>
          </a:p>
          <a:p>
            <a:pPr eaLnBrk="1" hangingPunct="1">
              <a:buFont typeface="Wingdings" pitchFamily="2" charset="2"/>
              <a:buAutoNum type="arabicPeriod"/>
            </a:pPr>
            <a:endParaRPr lang="en-US" altLang="en-US" sz="2000" b="1" i="1" smtClean="0"/>
          </a:p>
          <a:p>
            <a:pPr eaLnBrk="1" hangingPunct="1">
              <a:buFont typeface="Wingdings" pitchFamily="2" charset="2"/>
              <a:buNone/>
            </a:pPr>
            <a:r>
              <a:rPr lang="en-US" altLang="en-US" sz="1400" smtClean="0"/>
              <a:t>The project assignment for this week was -</a:t>
            </a:r>
          </a:p>
          <a:p>
            <a:pPr eaLnBrk="1" hangingPunct="1">
              <a:buFont typeface="Wingdings" pitchFamily="2" charset="2"/>
              <a:buNone/>
            </a:pPr>
            <a:endParaRPr lang="en-US" altLang="en-US" sz="800" smtClean="0"/>
          </a:p>
          <a:p>
            <a:pPr lvl="1" eaLnBrk="1" hangingPunct="1"/>
            <a:r>
              <a:rPr lang="en-US" altLang="en-US" sz="1200" smtClean="0"/>
              <a:t>Write an initial project proposal describing an analytic that you would like to develop (1 paragraph). </a:t>
            </a:r>
          </a:p>
          <a:p>
            <a:pPr lvl="1" eaLnBrk="1" hangingPunct="1"/>
            <a:r>
              <a:rPr lang="en-US" altLang="en-US" sz="1200" smtClean="0"/>
              <a:t>Use your imagination – this is a long-term project and we will iterate on your proposals over the next couple of classes to refine the ideas.     </a:t>
            </a:r>
          </a:p>
          <a:p>
            <a:pPr lvl="1" eaLnBrk="1" hangingPunct="1"/>
            <a:r>
              <a:rPr lang="en-US" altLang="en-US" sz="1200" smtClean="0"/>
              <a:t>Please hand in your project description at the start of Class 4 to facilitate our discussion.</a:t>
            </a:r>
          </a:p>
          <a:p>
            <a:pPr lvl="1" eaLnBrk="1" hangingPunct="1"/>
            <a:r>
              <a:rPr lang="en-US" altLang="en-US" sz="1200" smtClean="0"/>
              <a:t>You may form teams now, and together hand in one proposal. Or, you may take some more time to find teammates.</a:t>
            </a:r>
            <a:endParaRPr lang="en-US" altLang="en-US" sz="1400" smtClean="0"/>
          </a:p>
        </p:txBody>
      </p:sp>
      <p:sp>
        <p:nvSpPr>
          <p:cNvPr id="12293" name="Rectangle 10"/>
          <p:cNvSpPr>
            <a:spLocks noGrp="1" noChangeArrowheads="1"/>
          </p:cNvSpPr>
          <p:nvPr>
            <p:ph type="title"/>
          </p:nvPr>
        </p:nvSpPr>
        <p:spPr>
          <a:noFill/>
        </p:spPr>
        <p:txBody>
          <a:bodyPr/>
          <a:lstStyle/>
          <a:p>
            <a:pPr eaLnBrk="1" hangingPunct="1"/>
            <a:r>
              <a:rPr lang="en-US" altLang="en-US" sz="2000" dirty="0" smtClean="0"/>
              <a:t>Analytics, Realtime Systems</a:t>
            </a:r>
            <a:r>
              <a:rPr lang="en-US" altLang="en-US" sz="2100" dirty="0" smtClean="0"/>
              <a:t/>
            </a:r>
            <a:br>
              <a:rPr lang="en-US" altLang="en-US" sz="2100" dirty="0" smtClean="0"/>
            </a:br>
            <a:r>
              <a:rPr lang="en-US" altLang="en-US" sz="1000" dirty="0" smtClean="0"/>
              <a:t>Class 5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2062F82-A736-4372-993B-DA3C1A5C6CA4}" type="slidenum">
              <a:rPr lang="en-US" altLang="en-US" sz="900" smtClean="0">
                <a:latin typeface="Verdana" pitchFamily="34" charset="0"/>
              </a:rPr>
              <a:pPr eaLnBrk="1" hangingPunct="1">
                <a:spcBef>
                  <a:spcPct val="0"/>
                </a:spcBef>
                <a:buClrTx/>
                <a:buFontTx/>
                <a:buNone/>
              </a:pPr>
              <a:t>22</a:t>
            </a:fld>
            <a:endParaRPr lang="en-US" altLang="en-US" sz="900" smtClean="0">
              <a:latin typeface="Verdana" pitchFamily="34" charset="0"/>
            </a:endParaRPr>
          </a:p>
        </p:txBody>
      </p:sp>
      <p:sp>
        <p:nvSpPr>
          <p:cNvPr id="13316" name="Rectangle 2"/>
          <p:cNvSpPr>
            <a:spLocks noGrp="1" noChangeArrowheads="1"/>
          </p:cNvSpPr>
          <p:nvPr>
            <p:ph type="body" idx="1"/>
          </p:nvPr>
        </p:nvSpPr>
        <p:spPr/>
        <p:txBody>
          <a:bodyPr/>
          <a:lstStyle/>
          <a:p>
            <a:pPr eaLnBrk="1" hangingPunct="1">
              <a:buFont typeface="Wingdings" pitchFamily="2" charset="2"/>
              <a:buNone/>
            </a:pPr>
            <a:endParaRPr lang="en-US" altLang="en-US" sz="3200" dirty="0" smtClean="0"/>
          </a:p>
          <a:p>
            <a:pPr eaLnBrk="1" hangingPunct="1">
              <a:buFont typeface="Wingdings" pitchFamily="2" charset="2"/>
              <a:buNone/>
            </a:pPr>
            <a:r>
              <a:rPr lang="en-US" altLang="en-US" b="1" i="1" dirty="0" smtClean="0"/>
              <a:t>Analytics Project</a:t>
            </a:r>
          </a:p>
          <a:p>
            <a:pPr eaLnBrk="1" hangingPunct="1">
              <a:buFont typeface="Wingdings" pitchFamily="2" charset="2"/>
              <a:buAutoNum type="arabicPeriod"/>
            </a:pPr>
            <a:endParaRPr lang="en-US" altLang="en-US" sz="1400" dirty="0" smtClean="0"/>
          </a:p>
          <a:p>
            <a:pPr lvl="1" eaLnBrk="1" hangingPunct="1"/>
            <a:r>
              <a:rPr lang="en-US" altLang="en-US" sz="1400" dirty="0" smtClean="0"/>
              <a:t>Your project should incorporate at least two of the technologies covered in this course.</a:t>
            </a:r>
          </a:p>
          <a:p>
            <a:pPr lvl="1" eaLnBrk="1" hangingPunct="1"/>
            <a:endParaRPr lang="en-US" altLang="en-US" sz="1400" dirty="0" smtClean="0"/>
          </a:p>
          <a:p>
            <a:pPr lvl="1" eaLnBrk="1" hangingPunct="1"/>
            <a:r>
              <a:rPr lang="en-US" altLang="en-US" sz="1400" dirty="0" smtClean="0"/>
              <a:t>Which data sources will your project require? Realtime data? Big data? Both?</a:t>
            </a:r>
          </a:p>
          <a:p>
            <a:pPr lvl="1" eaLnBrk="1" hangingPunct="1"/>
            <a:endParaRPr lang="en-US" altLang="en-US" sz="1400" dirty="0" smtClean="0"/>
          </a:p>
          <a:p>
            <a:pPr lvl="1" eaLnBrk="1" hangingPunct="1"/>
            <a:r>
              <a:rPr lang="en-US" altLang="en-US" sz="1400" dirty="0" smtClean="0"/>
              <a:t>If you require storage of big data for your project, can those data reside on your personal computer or will you need to create an HDFS cluster? Can you gain access to a cluster?</a:t>
            </a:r>
          </a:p>
          <a:p>
            <a:pPr eaLnBrk="1" hangingPunct="1">
              <a:buFont typeface="Wingdings" pitchFamily="2" charset="2"/>
              <a:buNone/>
            </a:pPr>
            <a:endParaRPr lang="en-US" altLang="en-US" sz="1600" dirty="0" smtClean="0"/>
          </a:p>
          <a:p>
            <a:pPr eaLnBrk="1" hangingPunct="1">
              <a:buFont typeface="Wingdings" pitchFamily="2" charset="2"/>
              <a:buNone/>
            </a:pPr>
            <a:endParaRPr lang="en-US" altLang="en-US" sz="1600" dirty="0" smtClean="0"/>
          </a:p>
          <a:p>
            <a:pPr algn="ctr" eaLnBrk="1" hangingPunct="1">
              <a:buFont typeface="Wingdings" pitchFamily="2" charset="2"/>
              <a:buNone/>
            </a:pPr>
            <a:r>
              <a:rPr lang="en-US" altLang="en-US" sz="1600" i="1" dirty="0" smtClean="0"/>
              <a:t>Any questions?</a:t>
            </a:r>
          </a:p>
          <a:p>
            <a:pPr algn="ctr" eaLnBrk="1" hangingPunct="1">
              <a:buFont typeface="Wingdings" pitchFamily="2" charset="2"/>
              <a:buNone/>
            </a:pPr>
            <a:r>
              <a:rPr lang="en-US" altLang="en-US" sz="1600" i="1" dirty="0" smtClean="0"/>
              <a:t>Any brave souls willing to present their proposals tonight?</a:t>
            </a:r>
          </a:p>
        </p:txBody>
      </p:sp>
      <p:sp>
        <p:nvSpPr>
          <p:cNvPr id="13317" name="Rectangle 3"/>
          <p:cNvSpPr>
            <a:spLocks noGrp="1" noChangeArrowheads="1"/>
          </p:cNvSpPr>
          <p:nvPr>
            <p:ph type="title"/>
          </p:nvPr>
        </p:nvSpPr>
        <p:spPr>
          <a:noFill/>
        </p:spPr>
        <p:txBody>
          <a:bodyPr/>
          <a:lstStyle/>
          <a:p>
            <a:pPr eaLnBrk="1" hangingPunct="1"/>
            <a:r>
              <a:rPr lang="en-US" altLang="en-US" sz="2000" dirty="0" smtClean="0"/>
              <a:t>Analytics, Realtime Systems</a:t>
            </a:r>
            <a:r>
              <a:rPr lang="en-US" altLang="en-US" sz="2100" dirty="0" smtClean="0"/>
              <a:t/>
            </a:r>
            <a:br>
              <a:rPr lang="en-US" altLang="en-US" sz="2100" dirty="0" smtClean="0"/>
            </a:br>
            <a:r>
              <a:rPr lang="en-US" altLang="en-US" sz="1000" dirty="0" smtClean="0"/>
              <a:t>Class 5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76DCA52-6E9D-47FB-9EAC-742222EF0138}" type="slidenum">
              <a:rPr lang="en-US" altLang="en-US" sz="900" smtClean="0">
                <a:latin typeface="Verdana" pitchFamily="34" charset="0"/>
              </a:rPr>
              <a:pPr eaLnBrk="1" hangingPunct="1">
                <a:spcBef>
                  <a:spcPct val="0"/>
                </a:spcBef>
                <a:buClrTx/>
                <a:buFontTx/>
                <a:buNone/>
              </a:pPr>
              <a:t>23</a:t>
            </a:fld>
            <a:endParaRPr lang="en-US" altLang="en-US" sz="900" smtClean="0">
              <a:latin typeface="Verdana" pitchFamily="34" charset="0"/>
            </a:endParaRPr>
          </a:p>
        </p:txBody>
      </p:sp>
      <p:sp>
        <p:nvSpPr>
          <p:cNvPr id="6148"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marL="381000" indent="-381000" eaLnBrk="1" hangingPunct="1">
              <a:buFont typeface="Wingdings" pitchFamily="2" charset="2"/>
              <a:buAutoNum type="arabicPeriod"/>
            </a:pPr>
            <a:r>
              <a:rPr lang="en-US" altLang="en-US" sz="1600" dirty="0"/>
              <a:t>Academic Papers</a:t>
            </a:r>
          </a:p>
          <a:p>
            <a:pPr marL="381000" indent="-381000" eaLnBrk="1" hangingPunct="1">
              <a:buFont typeface="Wingdings" pitchFamily="2" charset="2"/>
              <a:buAutoNum type="arabicPeriod"/>
            </a:pPr>
            <a:r>
              <a:rPr lang="en-US" altLang="en-US" sz="1600" dirty="0"/>
              <a:t>MapReduce Paper</a:t>
            </a:r>
          </a:p>
          <a:p>
            <a:pPr eaLnBrk="1" hangingPunct="1">
              <a:buFont typeface="Wingdings" pitchFamily="2" charset="2"/>
              <a:buAutoNum type="arabicPeriod"/>
            </a:pPr>
            <a:r>
              <a:rPr lang="en-US" altLang="en-US" sz="1600" dirty="0" smtClean="0"/>
              <a:t>Project </a:t>
            </a:r>
            <a:r>
              <a:rPr lang="en-US" altLang="en-US" sz="1600" dirty="0"/>
              <a:t>discussion</a:t>
            </a:r>
          </a:p>
          <a:p>
            <a:pPr eaLnBrk="1" hangingPunct="1">
              <a:buFont typeface="Wingdings" pitchFamily="2" charset="2"/>
              <a:buAutoNum type="arabicPeriod"/>
            </a:pPr>
            <a:r>
              <a:rPr lang="en-US" altLang="en-US" sz="1600" dirty="0">
                <a:solidFill>
                  <a:srgbClr val="FF0000"/>
                </a:solidFill>
              </a:rPr>
              <a:t>Analytics Project Brainstorming</a:t>
            </a:r>
          </a:p>
          <a:p>
            <a:pPr eaLnBrk="1" hangingPunct="1">
              <a:buFont typeface="Wingdings" pitchFamily="2" charset="2"/>
              <a:buAutoNum type="arabicPeriod"/>
            </a:pPr>
            <a:r>
              <a:rPr lang="en-US" altLang="en-US" sz="1600" dirty="0"/>
              <a:t>Examples of real world analytics</a:t>
            </a:r>
          </a:p>
          <a:p>
            <a:pPr marL="800100" lvl="1" indent="-342900" eaLnBrk="1" hangingPunct="1">
              <a:buFont typeface="Wingdings" pitchFamily="2" charset="2"/>
              <a:buNone/>
            </a:pPr>
            <a:endParaRPr lang="en-US" altLang="en-US" sz="1400" dirty="0" smtClean="0"/>
          </a:p>
        </p:txBody>
      </p:sp>
      <p:sp>
        <p:nvSpPr>
          <p:cNvPr id="6149" name="Rectangle 3"/>
          <p:cNvSpPr>
            <a:spLocks noGrp="1" noChangeArrowheads="1"/>
          </p:cNvSpPr>
          <p:nvPr>
            <p:ph type="title"/>
          </p:nvPr>
        </p:nvSpPr>
        <p:spPr>
          <a:noFill/>
        </p:spPr>
        <p:txBody>
          <a:bodyPr/>
          <a:lstStyle/>
          <a:p>
            <a:pPr eaLnBrk="1" hangingPunct="1"/>
            <a:r>
              <a:rPr lang="en-US" altLang="en-US" dirty="0" smtClean="0"/>
              <a:t>Pig Programming, Analytics, Realtime Data Collection</a:t>
            </a:r>
            <a:br>
              <a:rPr lang="en-US" altLang="en-US" dirty="0" smtClean="0"/>
            </a:br>
            <a:r>
              <a:rPr lang="en-US" altLang="en-US" sz="1000" dirty="0" smtClean="0"/>
              <a:t>Class 5 </a:t>
            </a:r>
          </a:p>
        </p:txBody>
      </p:sp>
    </p:spTree>
    <p:extLst>
      <p:ext uri="{BB962C8B-B14F-4D97-AF65-F5344CB8AC3E}">
        <p14:creationId xmlns:p14="http://schemas.microsoft.com/office/powerpoint/2010/main" val="1812928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CCE40F5-BDFC-4F8D-928A-D794F5459009}" type="slidenum">
              <a:rPr lang="en-US" altLang="en-US" sz="900" smtClean="0">
                <a:latin typeface="Verdana" pitchFamily="34" charset="0"/>
              </a:rPr>
              <a:pPr eaLnBrk="1" hangingPunct="1">
                <a:spcBef>
                  <a:spcPct val="0"/>
                </a:spcBef>
                <a:buClrTx/>
                <a:buFontTx/>
                <a:buNone/>
              </a:pPr>
              <a:t>24</a:t>
            </a:fld>
            <a:endParaRPr lang="en-US" altLang="en-US" sz="900" smtClean="0">
              <a:latin typeface="Verdana" pitchFamily="34" charset="0"/>
            </a:endParaRPr>
          </a:p>
        </p:txBody>
      </p:sp>
      <p:sp>
        <p:nvSpPr>
          <p:cNvPr id="15364" name="Rectangle 2"/>
          <p:cNvSpPr>
            <a:spLocks noChangeArrowheads="1"/>
          </p:cNvSpPr>
          <p:nvPr/>
        </p:nvSpPr>
        <p:spPr bwMode="auto">
          <a:xfrm>
            <a:off x="3219450" y="1581150"/>
            <a:ext cx="48863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dirty="0">
                <a:solidFill>
                  <a:srgbClr val="FF3300"/>
                </a:solidFill>
                <a:latin typeface="Comic Sans MS" pitchFamily="66" charset="0"/>
              </a:rPr>
              <a:t>Computing	</a:t>
            </a:r>
          </a:p>
          <a:p>
            <a:pPr eaLnBrk="1" hangingPunct="1">
              <a:spcBef>
                <a:spcPct val="0"/>
              </a:spcBef>
              <a:buClrTx/>
              <a:buFontTx/>
              <a:buNone/>
            </a:pPr>
            <a:r>
              <a:rPr lang="en-US" altLang="en-US" sz="1400" dirty="0">
                <a:solidFill>
                  <a:srgbClr val="000000"/>
                </a:solidFill>
                <a:latin typeface="Comic Sans MS" pitchFamily="66" charset="0"/>
              </a:rPr>
              <a:t>Internet of Things (</a:t>
            </a:r>
            <a:r>
              <a:rPr lang="en-US" altLang="en-US" sz="1400" dirty="0" err="1">
                <a:solidFill>
                  <a:srgbClr val="000000"/>
                </a:solidFill>
                <a:latin typeface="Comic Sans MS" pitchFamily="66" charset="0"/>
              </a:rPr>
              <a:t>IoT</a:t>
            </a:r>
            <a:r>
              <a:rPr lang="en-US" altLang="en-US" sz="1400" dirty="0">
                <a:solidFill>
                  <a:srgbClr val="000000"/>
                </a:solidFill>
                <a:latin typeface="Comic Sans MS" pitchFamily="66" charset="0"/>
              </a:rPr>
              <a:t>)</a:t>
            </a:r>
          </a:p>
          <a:p>
            <a:pPr eaLnBrk="1" hangingPunct="1">
              <a:spcBef>
                <a:spcPct val="0"/>
              </a:spcBef>
              <a:buClrTx/>
              <a:buFontTx/>
              <a:buNone/>
            </a:pPr>
            <a:r>
              <a:rPr lang="en-US" altLang="en-US" sz="1400" dirty="0">
                <a:solidFill>
                  <a:srgbClr val="000000"/>
                </a:solidFill>
                <a:latin typeface="Comic Sans MS" pitchFamily="66" charset="0"/>
              </a:rPr>
              <a:t>http://asmarterplanet.com/blog/2012/12/22400.html</a:t>
            </a:r>
          </a:p>
          <a:p>
            <a:pPr eaLnBrk="1" hangingPunct="1">
              <a:spcBef>
                <a:spcPct val="0"/>
              </a:spcBef>
              <a:buClrTx/>
              <a:buFontTx/>
              <a:buNone/>
            </a:pPr>
            <a:r>
              <a:rPr lang="en-US" altLang="en-US" sz="1400" dirty="0">
                <a:solidFill>
                  <a:srgbClr val="000000"/>
                </a:solidFill>
                <a:latin typeface="Comic Sans MS" pitchFamily="66" charset="0"/>
              </a:rPr>
              <a:t>Robotics	</a:t>
            </a:r>
          </a:p>
          <a:p>
            <a:pPr eaLnBrk="1" hangingPunct="1">
              <a:spcBef>
                <a:spcPct val="0"/>
              </a:spcBef>
              <a:buClrTx/>
              <a:buFontTx/>
              <a:buNone/>
            </a:pPr>
            <a:r>
              <a:rPr lang="en-US" altLang="en-US" sz="1400" dirty="0">
                <a:solidFill>
                  <a:srgbClr val="000000"/>
                </a:solidFill>
                <a:latin typeface="Comic Sans MS" pitchFamily="66" charset="0"/>
              </a:rPr>
              <a:t>Linked </a:t>
            </a:r>
            <a:r>
              <a:rPr lang="en-US" altLang="en-US" sz="1400" dirty="0" smtClean="0">
                <a:solidFill>
                  <a:srgbClr val="000000"/>
                </a:solidFill>
                <a:latin typeface="Comic Sans MS" pitchFamily="66" charset="0"/>
              </a:rPr>
              <a:t>Data</a:t>
            </a:r>
          </a:p>
          <a:p>
            <a:pPr eaLnBrk="1" hangingPunct="1">
              <a:spcBef>
                <a:spcPct val="0"/>
              </a:spcBef>
              <a:buClrTx/>
              <a:buFontTx/>
              <a:buNone/>
            </a:pPr>
            <a:r>
              <a:rPr lang="en-US" altLang="en-US" sz="1400" dirty="0" smtClean="0">
                <a:solidFill>
                  <a:srgbClr val="000000"/>
                </a:solidFill>
                <a:latin typeface="Comic Sans MS" pitchFamily="66" charset="0"/>
              </a:rPr>
              <a:t>Security</a:t>
            </a:r>
            <a:r>
              <a:rPr lang="en-US" altLang="en-US" sz="1400" dirty="0">
                <a:solidFill>
                  <a:srgbClr val="000000"/>
                </a:solidFill>
                <a:latin typeface="Comic Sans MS" pitchFamily="66" charset="0"/>
              </a:rPr>
              <a:t>	</a:t>
            </a:r>
            <a:endParaRPr lang="en-US" altLang="en-US" sz="800" b="1" dirty="0">
              <a:solidFill>
                <a:srgbClr val="000000"/>
              </a:solidFill>
              <a:latin typeface="Comic Sans MS" pitchFamily="66" charset="0"/>
            </a:endParaRPr>
          </a:p>
        </p:txBody>
      </p:sp>
      <p:sp>
        <p:nvSpPr>
          <p:cNvPr id="15365" name="Rectangle 3"/>
          <p:cNvSpPr>
            <a:spLocks noChangeArrowheads="1"/>
          </p:cNvSpPr>
          <p:nvPr/>
        </p:nvSpPr>
        <p:spPr bwMode="auto">
          <a:xfrm>
            <a:off x="609600" y="1143000"/>
            <a:ext cx="797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0000CC"/>
                </a:solidFill>
                <a:latin typeface="Comic Sans MS" pitchFamily="66" charset="0"/>
              </a:rPr>
              <a:t>Analytics project brainstorming…</a:t>
            </a:r>
          </a:p>
        </p:txBody>
      </p:sp>
      <p:sp>
        <p:nvSpPr>
          <p:cNvPr id="15366" name="Rectangle 4"/>
          <p:cNvSpPr>
            <a:spLocks noChangeArrowheads="1"/>
          </p:cNvSpPr>
          <p:nvPr/>
        </p:nvSpPr>
        <p:spPr bwMode="auto">
          <a:xfrm>
            <a:off x="4572000" y="4797425"/>
            <a:ext cx="203835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chemeClr val="hlink"/>
                </a:solidFill>
                <a:latin typeface="Comic Sans MS" pitchFamily="66" charset="0"/>
              </a:rPr>
              <a:t>Politics	</a:t>
            </a:r>
          </a:p>
          <a:p>
            <a:pPr eaLnBrk="1" hangingPunct="1">
              <a:spcBef>
                <a:spcPct val="0"/>
              </a:spcBef>
              <a:buClrTx/>
              <a:buFontTx/>
              <a:buNone/>
            </a:pPr>
            <a:r>
              <a:rPr lang="en-US" altLang="en-US" sz="1400">
                <a:solidFill>
                  <a:srgbClr val="000000"/>
                </a:solidFill>
                <a:latin typeface="Comic Sans MS" pitchFamily="66" charset="0"/>
              </a:rPr>
              <a:t>Election </a:t>
            </a:r>
          </a:p>
          <a:p>
            <a:pPr eaLnBrk="1" hangingPunct="1">
              <a:spcBef>
                <a:spcPct val="0"/>
              </a:spcBef>
              <a:buClrTx/>
              <a:buFontTx/>
              <a:buNone/>
            </a:pPr>
            <a:r>
              <a:rPr lang="en-US" altLang="en-US" sz="1400">
                <a:solidFill>
                  <a:srgbClr val="000000"/>
                </a:solidFill>
                <a:latin typeface="Comic Sans MS" pitchFamily="66" charset="0"/>
              </a:rPr>
              <a:t>Hot topics</a:t>
            </a:r>
          </a:p>
          <a:p>
            <a:pPr eaLnBrk="1" hangingPunct="1">
              <a:spcBef>
                <a:spcPct val="0"/>
              </a:spcBef>
              <a:buClrTx/>
              <a:buFontTx/>
              <a:buNone/>
            </a:pPr>
            <a:r>
              <a:rPr lang="en-US" altLang="en-US" sz="1400">
                <a:solidFill>
                  <a:srgbClr val="000000"/>
                </a:solidFill>
                <a:latin typeface="Comic Sans MS" pitchFamily="66" charset="0"/>
              </a:rPr>
              <a:t>Peace</a:t>
            </a:r>
          </a:p>
          <a:p>
            <a:pPr eaLnBrk="1" hangingPunct="1">
              <a:spcBef>
                <a:spcPct val="0"/>
              </a:spcBef>
              <a:buClrTx/>
              <a:buFontTx/>
              <a:buNone/>
            </a:pPr>
            <a:endParaRPr lang="en-US" altLang="en-US" sz="800">
              <a:solidFill>
                <a:srgbClr val="000000"/>
              </a:solidFill>
              <a:latin typeface="Comic Sans MS" pitchFamily="66" charset="0"/>
            </a:endParaRPr>
          </a:p>
        </p:txBody>
      </p:sp>
      <p:sp>
        <p:nvSpPr>
          <p:cNvPr id="15367" name="Rectangle 5"/>
          <p:cNvSpPr>
            <a:spLocks noChangeArrowheads="1"/>
          </p:cNvSpPr>
          <p:nvPr/>
        </p:nvSpPr>
        <p:spPr bwMode="auto">
          <a:xfrm>
            <a:off x="1343025" y="4429125"/>
            <a:ext cx="2971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i="1">
                <a:solidFill>
                  <a:srgbClr val="CC66FF"/>
                </a:solidFill>
                <a:latin typeface="Comic Sans MS" pitchFamily="66" charset="0"/>
              </a:rPr>
              <a:t>Smarter Solutions	</a:t>
            </a:r>
          </a:p>
          <a:p>
            <a:pPr eaLnBrk="1" hangingPunct="1">
              <a:spcBef>
                <a:spcPct val="0"/>
              </a:spcBef>
              <a:buClrTx/>
              <a:buFontTx/>
              <a:buNone/>
            </a:pPr>
            <a:r>
              <a:rPr lang="en-US" altLang="en-US" sz="1400">
                <a:solidFill>
                  <a:srgbClr val="000000"/>
                </a:solidFill>
                <a:latin typeface="Comic Sans MS" pitchFamily="66" charset="0"/>
              </a:rPr>
              <a:t>Smarter Buildings	</a:t>
            </a:r>
          </a:p>
          <a:p>
            <a:pPr eaLnBrk="1" hangingPunct="1">
              <a:spcBef>
                <a:spcPct val="0"/>
              </a:spcBef>
              <a:buClrTx/>
              <a:buFontTx/>
              <a:buNone/>
            </a:pPr>
            <a:r>
              <a:rPr lang="en-US" altLang="en-US" sz="1400">
                <a:solidFill>
                  <a:srgbClr val="000000"/>
                </a:solidFill>
                <a:latin typeface="Comic Sans MS" pitchFamily="66" charset="0"/>
              </a:rPr>
              <a:t>Smarter Infrastructure	</a:t>
            </a:r>
          </a:p>
          <a:p>
            <a:pPr eaLnBrk="1" hangingPunct="1">
              <a:spcBef>
                <a:spcPct val="0"/>
              </a:spcBef>
              <a:buClrTx/>
              <a:buFontTx/>
              <a:buNone/>
            </a:pPr>
            <a:r>
              <a:rPr lang="en-US" altLang="en-US" sz="1400">
                <a:solidFill>
                  <a:srgbClr val="000000"/>
                </a:solidFill>
                <a:latin typeface="Comic Sans MS" pitchFamily="66" charset="0"/>
              </a:rPr>
              <a:t>Smarter Transportation	</a:t>
            </a:r>
          </a:p>
          <a:p>
            <a:pPr eaLnBrk="1" hangingPunct="1">
              <a:spcBef>
                <a:spcPct val="0"/>
              </a:spcBef>
              <a:buClrTx/>
              <a:buFontTx/>
              <a:buNone/>
            </a:pPr>
            <a:r>
              <a:rPr lang="en-US" altLang="en-US" sz="1400">
                <a:solidFill>
                  <a:srgbClr val="000000"/>
                </a:solidFill>
                <a:latin typeface="Comic Sans MS" pitchFamily="66" charset="0"/>
              </a:rPr>
              <a:t>Smarter Security	</a:t>
            </a:r>
          </a:p>
          <a:p>
            <a:pPr eaLnBrk="1" hangingPunct="1">
              <a:spcBef>
                <a:spcPct val="0"/>
              </a:spcBef>
              <a:buClrTx/>
              <a:buFontTx/>
              <a:buNone/>
            </a:pPr>
            <a:r>
              <a:rPr lang="en-US" altLang="en-US" sz="1400">
                <a:solidFill>
                  <a:srgbClr val="000000"/>
                </a:solidFill>
                <a:latin typeface="Comic Sans MS" pitchFamily="66" charset="0"/>
              </a:rPr>
              <a:t>Smarter Datacenter</a:t>
            </a:r>
            <a:r>
              <a:rPr lang="en-US" altLang="en-US" sz="1600">
                <a:solidFill>
                  <a:srgbClr val="7402CA"/>
                </a:solidFill>
                <a:latin typeface="Comic Sans MS" pitchFamily="66" charset="0"/>
              </a:rPr>
              <a:t>		</a:t>
            </a:r>
          </a:p>
        </p:txBody>
      </p:sp>
      <p:sp>
        <p:nvSpPr>
          <p:cNvPr id="11272" name="Rectangle 6"/>
          <p:cNvSpPr>
            <a:spLocks noGrp="1" noChangeArrowheads="1"/>
          </p:cNvSpPr>
          <p:nvPr>
            <p:ph type="title"/>
          </p:nvPr>
        </p:nvSpPr>
        <p:spPr/>
        <p:txBody>
          <a:bodyPr/>
          <a:lstStyle/>
          <a:p>
            <a:pPr eaLnBrk="1" hangingPunct="1">
              <a:defRPr/>
            </a:pPr>
            <a:r>
              <a:rPr lang="en-US" altLang="en-US" sz="2000" dirty="0" smtClean="0"/>
              <a:t>Analytics, Realtime Systems</a:t>
            </a:r>
            <a:r>
              <a:rPr lang="en-US" altLang="en-US" sz="2800" dirty="0" smtClean="0"/>
              <a:t/>
            </a:r>
            <a:br>
              <a:rPr lang="en-US" altLang="en-US" sz="2800" dirty="0" smtClean="0"/>
            </a:br>
            <a:r>
              <a:rPr lang="en-US" altLang="en-US" sz="1050" dirty="0" smtClean="0"/>
              <a:t>Class 5 </a:t>
            </a:r>
            <a:endParaRPr lang="en-US" altLang="en-US" sz="1000" dirty="0" smtClean="0"/>
          </a:p>
        </p:txBody>
      </p:sp>
      <p:sp>
        <p:nvSpPr>
          <p:cNvPr id="15369" name="Text Box 7"/>
          <p:cNvSpPr txBox="1">
            <a:spLocks noChangeArrowheads="1"/>
          </p:cNvSpPr>
          <p:nvPr/>
        </p:nvSpPr>
        <p:spPr bwMode="auto">
          <a:xfrm>
            <a:off x="0" y="6248400"/>
            <a:ext cx="91440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100" b="1">
                <a:solidFill>
                  <a:schemeClr val="accent1"/>
                </a:solidFill>
                <a:latin typeface="Verdana" pitchFamily="34" charset="0"/>
              </a:rPr>
              <a:t>*NYU Green Grants info - http://www.nyu.edu/sustainability/campus.projects/greengrants/index.php</a:t>
            </a:r>
          </a:p>
          <a:p>
            <a:pPr eaLnBrk="1" hangingPunct="1">
              <a:spcBef>
                <a:spcPct val="50000"/>
              </a:spcBef>
              <a:buClrTx/>
              <a:buFontTx/>
              <a:buNone/>
            </a:pPr>
            <a:endParaRPr lang="en-US" altLang="en-US" sz="1100" b="1">
              <a:solidFill>
                <a:schemeClr val="accent1"/>
              </a:solidFill>
              <a:latin typeface="Verdana" pitchFamily="34" charset="0"/>
            </a:endParaRPr>
          </a:p>
        </p:txBody>
      </p:sp>
      <p:sp>
        <p:nvSpPr>
          <p:cNvPr id="15370" name="Rectangle 8"/>
          <p:cNvSpPr>
            <a:spLocks noChangeArrowheads="1"/>
          </p:cNvSpPr>
          <p:nvPr/>
        </p:nvSpPr>
        <p:spPr bwMode="auto">
          <a:xfrm>
            <a:off x="5524500" y="2778125"/>
            <a:ext cx="331470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endParaRPr lang="en-US" altLang="en-US" sz="900">
              <a:solidFill>
                <a:srgbClr val="000000"/>
              </a:solidFill>
              <a:latin typeface="Comic Sans MS" pitchFamily="66" charset="0"/>
            </a:endParaRPr>
          </a:p>
          <a:p>
            <a:pPr eaLnBrk="1" hangingPunct="1">
              <a:spcBef>
                <a:spcPct val="0"/>
              </a:spcBef>
              <a:buClrTx/>
              <a:buFontTx/>
              <a:buNone/>
            </a:pPr>
            <a:r>
              <a:rPr lang="en-US" altLang="en-US" sz="2000" b="1" i="1">
                <a:solidFill>
                  <a:schemeClr val="accent1"/>
                </a:solidFill>
                <a:latin typeface="Comic Sans MS" pitchFamily="66" charset="0"/>
              </a:rPr>
              <a:t>Sustainable Energy	</a:t>
            </a:r>
          </a:p>
          <a:p>
            <a:pPr eaLnBrk="1" hangingPunct="1">
              <a:spcBef>
                <a:spcPct val="0"/>
              </a:spcBef>
              <a:buClrTx/>
              <a:buFontTx/>
              <a:buNone/>
            </a:pPr>
            <a:r>
              <a:rPr lang="en-US" altLang="en-US" sz="1400">
                <a:solidFill>
                  <a:srgbClr val="000000"/>
                </a:solidFill>
                <a:latin typeface="Comic Sans MS" pitchFamily="66" charset="0"/>
              </a:rPr>
              <a:t>Recycling	</a:t>
            </a:r>
          </a:p>
          <a:p>
            <a:pPr eaLnBrk="1" hangingPunct="1">
              <a:spcBef>
                <a:spcPct val="0"/>
              </a:spcBef>
              <a:buClrTx/>
              <a:buFontTx/>
              <a:buNone/>
            </a:pPr>
            <a:r>
              <a:rPr lang="en-US" altLang="en-US" sz="1400">
                <a:solidFill>
                  <a:srgbClr val="000000"/>
                </a:solidFill>
                <a:latin typeface="Comic Sans MS" pitchFamily="66" charset="0"/>
              </a:rPr>
              <a:t>Renewables	</a:t>
            </a:r>
          </a:p>
          <a:p>
            <a:pPr eaLnBrk="1" hangingPunct="1">
              <a:spcBef>
                <a:spcPct val="0"/>
              </a:spcBef>
              <a:buClrTx/>
              <a:buFontTx/>
              <a:buNone/>
            </a:pPr>
            <a:r>
              <a:rPr lang="en-US" altLang="en-US" sz="1400" b="1" i="1">
                <a:latin typeface="Comic Sans MS" pitchFamily="66" charset="0"/>
              </a:rPr>
              <a:t>*NYU Green Grants </a:t>
            </a:r>
          </a:p>
          <a:p>
            <a:pPr eaLnBrk="1" hangingPunct="1">
              <a:spcBef>
                <a:spcPct val="0"/>
              </a:spcBef>
              <a:buClrTx/>
              <a:buFontTx/>
              <a:buNone/>
            </a:pPr>
            <a:r>
              <a:rPr lang="en-US" altLang="en-US" sz="1400">
                <a:solidFill>
                  <a:srgbClr val="000000"/>
                </a:solidFill>
                <a:latin typeface="Comic Sans MS" pitchFamily="66" charset="0"/>
              </a:rPr>
              <a:t>Solar Energy	</a:t>
            </a:r>
          </a:p>
          <a:p>
            <a:pPr eaLnBrk="1" hangingPunct="1">
              <a:spcBef>
                <a:spcPct val="0"/>
              </a:spcBef>
              <a:buClrTx/>
              <a:buFontTx/>
              <a:buNone/>
            </a:pPr>
            <a:r>
              <a:rPr lang="en-US" altLang="en-US" sz="1400">
                <a:solidFill>
                  <a:srgbClr val="000000"/>
                </a:solidFill>
                <a:latin typeface="Comic Sans MS" pitchFamily="66" charset="0"/>
              </a:rPr>
              <a:t>Green Energy Initiatives	</a:t>
            </a:r>
          </a:p>
          <a:p>
            <a:pPr eaLnBrk="1" hangingPunct="1">
              <a:spcBef>
                <a:spcPct val="0"/>
              </a:spcBef>
              <a:buClrTx/>
              <a:buFontTx/>
              <a:buNone/>
            </a:pPr>
            <a:r>
              <a:rPr lang="en-US" altLang="en-US" sz="1400">
                <a:solidFill>
                  <a:srgbClr val="000000"/>
                </a:solidFill>
                <a:latin typeface="Comic Sans MS" pitchFamily="66" charset="0"/>
              </a:rPr>
              <a:t>Potable Drinking Water</a:t>
            </a:r>
            <a:r>
              <a:rPr lang="en-US" altLang="en-US" sz="1600">
                <a:solidFill>
                  <a:srgbClr val="000000"/>
                </a:solidFill>
                <a:latin typeface="Comic Sans MS" pitchFamily="66" charset="0"/>
              </a:rPr>
              <a:t>	</a:t>
            </a:r>
          </a:p>
        </p:txBody>
      </p:sp>
      <p:sp>
        <p:nvSpPr>
          <p:cNvPr id="15371" name="Rectangle 9"/>
          <p:cNvSpPr>
            <a:spLocks noChangeArrowheads="1"/>
          </p:cNvSpPr>
          <p:nvPr/>
        </p:nvSpPr>
        <p:spPr bwMode="auto">
          <a:xfrm>
            <a:off x="495300" y="2584450"/>
            <a:ext cx="4572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dirty="0">
                <a:solidFill>
                  <a:srgbClr val="FF3399"/>
                </a:solidFill>
                <a:latin typeface="Comic Sans MS" pitchFamily="66" charset="0"/>
              </a:rPr>
              <a:t>Community Service	</a:t>
            </a:r>
          </a:p>
          <a:p>
            <a:pPr eaLnBrk="1" hangingPunct="1">
              <a:spcBef>
                <a:spcPct val="0"/>
              </a:spcBef>
              <a:buClrTx/>
              <a:buFontTx/>
              <a:buNone/>
            </a:pPr>
            <a:r>
              <a:rPr lang="en-US" altLang="en-US" sz="1400" dirty="0">
                <a:solidFill>
                  <a:srgbClr val="000000"/>
                </a:solidFill>
                <a:latin typeface="Comic Sans MS" pitchFamily="66" charset="0"/>
              </a:rPr>
              <a:t>Green Energy Initiatives	</a:t>
            </a:r>
          </a:p>
          <a:p>
            <a:pPr eaLnBrk="1" hangingPunct="1">
              <a:spcBef>
                <a:spcPct val="0"/>
              </a:spcBef>
              <a:buClrTx/>
              <a:buFontTx/>
              <a:buNone/>
            </a:pPr>
            <a:r>
              <a:rPr lang="en-US" altLang="en-US" sz="1400" dirty="0">
                <a:solidFill>
                  <a:srgbClr val="000000"/>
                </a:solidFill>
                <a:latin typeface="Comic Sans MS" pitchFamily="66" charset="0"/>
              </a:rPr>
              <a:t>Meals on Wheels	</a:t>
            </a:r>
          </a:p>
          <a:p>
            <a:pPr eaLnBrk="1" hangingPunct="1">
              <a:spcBef>
                <a:spcPct val="0"/>
              </a:spcBef>
              <a:buClrTx/>
              <a:buFontTx/>
              <a:buNone/>
            </a:pPr>
            <a:r>
              <a:rPr lang="en-US" altLang="en-US" sz="1400" dirty="0">
                <a:solidFill>
                  <a:srgbClr val="000000"/>
                </a:solidFill>
                <a:latin typeface="Comic Sans MS" pitchFamily="66" charset="0"/>
              </a:rPr>
              <a:t>World Health Organization (United Nations WHO)</a:t>
            </a:r>
          </a:p>
          <a:p>
            <a:pPr eaLnBrk="1" hangingPunct="1">
              <a:spcBef>
                <a:spcPct val="0"/>
              </a:spcBef>
              <a:buClrTx/>
              <a:buFontTx/>
              <a:buNone/>
            </a:pPr>
            <a:r>
              <a:rPr lang="en-US" altLang="en-US" sz="1400" dirty="0">
                <a:solidFill>
                  <a:srgbClr val="000000"/>
                </a:solidFill>
                <a:latin typeface="Comic Sans MS" pitchFamily="66" charset="0"/>
              </a:rPr>
              <a:t>Personal Safety	</a:t>
            </a:r>
          </a:p>
          <a:p>
            <a:pPr eaLnBrk="1" hangingPunct="1">
              <a:spcBef>
                <a:spcPct val="0"/>
              </a:spcBef>
              <a:buClrTx/>
              <a:buFontTx/>
              <a:buNone/>
            </a:pPr>
            <a:r>
              <a:rPr lang="en-US" altLang="en-US" sz="1400" dirty="0">
                <a:solidFill>
                  <a:srgbClr val="000000"/>
                </a:solidFill>
                <a:latin typeface="Comic Sans MS" pitchFamily="66" charset="0"/>
              </a:rPr>
              <a:t>Jobs	</a:t>
            </a:r>
            <a:endParaRPr lang="en-US" altLang="en-US" sz="1400" dirty="0" smtClean="0">
              <a:solidFill>
                <a:srgbClr val="000000"/>
              </a:solidFill>
              <a:latin typeface="Comic Sans MS" pitchFamily="66" charset="0"/>
            </a:endParaRPr>
          </a:p>
          <a:p>
            <a:pPr eaLnBrk="1" hangingPunct="1">
              <a:spcBef>
                <a:spcPct val="0"/>
              </a:spcBef>
              <a:buClrTx/>
              <a:buFontTx/>
              <a:buNone/>
            </a:pPr>
            <a:r>
              <a:rPr lang="en-US" altLang="en-US" sz="1400" dirty="0" smtClean="0">
                <a:solidFill>
                  <a:srgbClr val="000000"/>
                </a:solidFill>
                <a:latin typeface="Comic Sans MS" pitchFamily="66" charset="0"/>
              </a:rPr>
              <a:t>UN Global Pulse</a:t>
            </a:r>
            <a:endParaRPr lang="en-US" altLang="en-US" sz="1400" dirty="0">
              <a:solidFill>
                <a:srgbClr val="000000"/>
              </a:solidFill>
              <a:latin typeface="Comic Sans MS" pitchFamily="66" charset="0"/>
            </a:endParaRPr>
          </a:p>
          <a:p>
            <a:pPr eaLnBrk="1" hangingPunct="1">
              <a:spcBef>
                <a:spcPct val="0"/>
              </a:spcBef>
              <a:buClrTx/>
              <a:buFontTx/>
              <a:buNone/>
            </a:pPr>
            <a:r>
              <a:rPr lang="en-US" altLang="en-US" sz="1400" dirty="0">
                <a:solidFill>
                  <a:srgbClr val="000000"/>
                </a:solidFill>
                <a:latin typeface="Comic Sans MS" pitchFamily="66" charset="0"/>
              </a:rPr>
              <a:t>	</a:t>
            </a:r>
            <a:r>
              <a:rPr lang="en-US" altLang="en-US" sz="1600" dirty="0">
                <a:solidFill>
                  <a:srgbClr val="000000"/>
                </a:solidFill>
                <a:latin typeface="Comic Sans MS" pitchFamily="66"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1588724-AB30-4E15-8AD3-9C9F7BACB50B}" type="slidenum">
              <a:rPr lang="en-US" altLang="en-US" sz="900" smtClean="0">
                <a:latin typeface="Verdana" pitchFamily="34" charset="0"/>
              </a:rPr>
              <a:pPr eaLnBrk="1" hangingPunct="1">
                <a:spcBef>
                  <a:spcPct val="0"/>
                </a:spcBef>
                <a:buClrTx/>
                <a:buFontTx/>
                <a:buNone/>
              </a:pPr>
              <a:t>25</a:t>
            </a:fld>
            <a:endParaRPr lang="en-US" altLang="en-US" sz="900" smtClean="0">
              <a:latin typeface="Verdana" pitchFamily="34" charset="0"/>
            </a:endParaRPr>
          </a:p>
        </p:txBody>
      </p:sp>
      <p:sp>
        <p:nvSpPr>
          <p:cNvPr id="16388" name="Rectangle 3"/>
          <p:cNvSpPr>
            <a:spLocks noChangeArrowheads="1"/>
          </p:cNvSpPr>
          <p:nvPr/>
        </p:nvSpPr>
        <p:spPr bwMode="auto">
          <a:xfrm>
            <a:off x="609600" y="1143000"/>
            <a:ext cx="797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0000CC"/>
                </a:solidFill>
                <a:latin typeface="Comic Sans MS" pitchFamily="66" charset="0"/>
              </a:rPr>
              <a:t>Analytics project brainstorming…</a:t>
            </a:r>
          </a:p>
        </p:txBody>
      </p:sp>
      <p:sp>
        <p:nvSpPr>
          <p:cNvPr id="16389" name="Rectangle 5"/>
          <p:cNvSpPr>
            <a:spLocks noChangeArrowheads="1"/>
          </p:cNvSpPr>
          <p:nvPr/>
        </p:nvSpPr>
        <p:spPr bwMode="auto">
          <a:xfrm>
            <a:off x="695325" y="1876425"/>
            <a:ext cx="811530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i="1">
                <a:solidFill>
                  <a:srgbClr val="CC66FF"/>
                </a:solidFill>
                <a:latin typeface="Comic Sans MS" pitchFamily="66" charset="0"/>
              </a:rPr>
              <a:t>Smarter Solutions</a:t>
            </a:r>
          </a:p>
          <a:p>
            <a:pPr eaLnBrk="1" hangingPunct="1">
              <a:spcBef>
                <a:spcPct val="0"/>
              </a:spcBef>
              <a:buClrTx/>
              <a:buFontTx/>
              <a:buNone/>
            </a:pPr>
            <a:endParaRPr lang="en-US" altLang="en-US" sz="800">
              <a:solidFill>
                <a:srgbClr val="000000"/>
              </a:solidFill>
              <a:latin typeface="Comic Sans MS" pitchFamily="66" charset="0"/>
            </a:endParaRPr>
          </a:p>
          <a:p>
            <a:pPr lvl="1" eaLnBrk="1" hangingPunct="1">
              <a:spcBef>
                <a:spcPct val="0"/>
              </a:spcBef>
              <a:buClrTx/>
              <a:buFontTx/>
              <a:buChar char="•"/>
            </a:pPr>
            <a:r>
              <a:rPr lang="en-US" altLang="en-US" sz="1400">
                <a:solidFill>
                  <a:srgbClr val="000000"/>
                </a:solidFill>
                <a:latin typeface="Comic Sans MS" pitchFamily="66" charset="0"/>
              </a:rPr>
              <a:t> Smarter Buildings	 </a:t>
            </a:r>
          </a:p>
          <a:p>
            <a:pPr lvl="1" eaLnBrk="1" hangingPunct="1">
              <a:spcBef>
                <a:spcPct val="0"/>
              </a:spcBef>
              <a:buClrTx/>
              <a:buFontTx/>
              <a:buChar char="•"/>
            </a:pPr>
            <a:r>
              <a:rPr lang="en-US" altLang="en-US" sz="1400">
                <a:solidFill>
                  <a:srgbClr val="000000"/>
                </a:solidFill>
                <a:latin typeface="Comic Sans MS" pitchFamily="66" charset="0"/>
              </a:rPr>
              <a:t> Smarter Infrastructure	</a:t>
            </a:r>
          </a:p>
          <a:p>
            <a:pPr lvl="1" eaLnBrk="1" hangingPunct="1">
              <a:spcBef>
                <a:spcPct val="0"/>
              </a:spcBef>
              <a:buClrTx/>
              <a:buFontTx/>
              <a:buChar char="•"/>
            </a:pPr>
            <a:r>
              <a:rPr lang="en-US" altLang="en-US" sz="1400">
                <a:solidFill>
                  <a:srgbClr val="000000"/>
                </a:solidFill>
                <a:latin typeface="Comic Sans MS" pitchFamily="66" charset="0"/>
              </a:rPr>
              <a:t> Smarter Transportation	</a:t>
            </a:r>
          </a:p>
          <a:p>
            <a:pPr lvl="1" eaLnBrk="1" hangingPunct="1">
              <a:spcBef>
                <a:spcPct val="0"/>
              </a:spcBef>
              <a:buClrTx/>
              <a:buFontTx/>
              <a:buChar char="•"/>
            </a:pPr>
            <a:r>
              <a:rPr lang="en-US" altLang="en-US" sz="1400">
                <a:solidFill>
                  <a:srgbClr val="000000"/>
                </a:solidFill>
                <a:latin typeface="Comic Sans MS" pitchFamily="66" charset="0"/>
              </a:rPr>
              <a:t> Smarter Security</a:t>
            </a:r>
          </a:p>
          <a:p>
            <a:pPr lvl="1" eaLnBrk="1" hangingPunct="1">
              <a:spcBef>
                <a:spcPct val="0"/>
              </a:spcBef>
              <a:buClrTx/>
              <a:buFontTx/>
              <a:buChar char="•"/>
            </a:pPr>
            <a:r>
              <a:rPr lang="en-US" altLang="en-US" sz="1400">
                <a:solidFill>
                  <a:srgbClr val="000000"/>
                </a:solidFill>
                <a:latin typeface="Comic Sans MS" pitchFamily="66" charset="0"/>
              </a:rPr>
              <a:t> Smarter Datacenter</a:t>
            </a:r>
          </a:p>
          <a:p>
            <a:pPr lvl="1" eaLnBrk="1" hangingPunct="1">
              <a:spcBef>
                <a:spcPct val="0"/>
              </a:spcBef>
              <a:buClrTx/>
              <a:buFontTx/>
              <a:buChar char="•"/>
            </a:pPr>
            <a:endParaRPr lang="en-US" altLang="en-US" sz="1400">
              <a:solidFill>
                <a:srgbClr val="000000"/>
              </a:solidFill>
              <a:latin typeface="Comic Sans MS" pitchFamily="66" charset="0"/>
            </a:endParaRPr>
          </a:p>
          <a:p>
            <a:pPr lvl="1" eaLnBrk="1" hangingPunct="1">
              <a:spcBef>
                <a:spcPct val="0"/>
              </a:spcBef>
              <a:buClrTx/>
              <a:buFontTx/>
              <a:buChar char="•"/>
            </a:pPr>
            <a:endParaRPr lang="en-US" altLang="en-US" sz="1400">
              <a:solidFill>
                <a:srgbClr val="000000"/>
              </a:solidFill>
              <a:latin typeface="Comic Sans MS" pitchFamily="66" charset="0"/>
            </a:endParaRPr>
          </a:p>
          <a:p>
            <a:pPr eaLnBrk="1" hangingPunct="1">
              <a:spcBef>
                <a:spcPct val="0"/>
              </a:spcBef>
              <a:buClrTx/>
              <a:buFontTx/>
              <a:buNone/>
            </a:pPr>
            <a:r>
              <a:rPr lang="en-US" altLang="en-US" sz="1400" b="1" i="1">
                <a:solidFill>
                  <a:srgbClr val="CC66FF"/>
                </a:solidFill>
                <a:latin typeface="Comic Sans MS" pitchFamily="66" charset="0"/>
              </a:rPr>
              <a:t>Smarter Conference Room Example</a:t>
            </a:r>
          </a:p>
          <a:p>
            <a:pPr eaLnBrk="1" hangingPunct="1">
              <a:spcBef>
                <a:spcPct val="0"/>
              </a:spcBef>
              <a:buClrTx/>
              <a:buFontTx/>
              <a:buNone/>
            </a:pPr>
            <a:endParaRPr lang="en-US" altLang="en-US" sz="800" b="1" i="1">
              <a:solidFill>
                <a:srgbClr val="9966FF"/>
              </a:solidFill>
              <a:latin typeface="Comic Sans MS" pitchFamily="66" charset="0"/>
            </a:endParaRPr>
          </a:p>
          <a:p>
            <a:pPr lvl="1" eaLnBrk="1" hangingPunct="1">
              <a:spcBef>
                <a:spcPct val="0"/>
              </a:spcBef>
              <a:spcAft>
                <a:spcPct val="30000"/>
              </a:spcAft>
              <a:buClrTx/>
              <a:buFontTx/>
              <a:buChar char="•"/>
            </a:pPr>
            <a:r>
              <a:rPr lang="en-US" altLang="en-US" sz="1400">
                <a:latin typeface="Comic Sans MS" pitchFamily="66" charset="0"/>
              </a:rPr>
              <a:t> Conference rooms at a premium</a:t>
            </a:r>
          </a:p>
          <a:p>
            <a:pPr lvl="1" eaLnBrk="1" hangingPunct="1">
              <a:spcBef>
                <a:spcPct val="0"/>
              </a:spcBef>
              <a:spcAft>
                <a:spcPct val="30000"/>
              </a:spcAft>
              <a:buClrTx/>
              <a:buFontTx/>
              <a:buChar char="•"/>
            </a:pPr>
            <a:r>
              <a:rPr lang="en-US" altLang="en-US" sz="1400">
                <a:latin typeface="Comic Sans MS" pitchFamily="66" charset="0"/>
              </a:rPr>
              <a:t> Often rooms are reserved but go unused</a:t>
            </a:r>
          </a:p>
          <a:p>
            <a:pPr lvl="1" eaLnBrk="1" hangingPunct="1">
              <a:spcBef>
                <a:spcPct val="0"/>
              </a:spcBef>
              <a:spcAft>
                <a:spcPct val="30000"/>
              </a:spcAft>
              <a:buClrTx/>
              <a:buFontTx/>
              <a:buChar char="•"/>
            </a:pPr>
            <a:r>
              <a:rPr lang="en-US" altLang="en-US" sz="1400">
                <a:latin typeface="Comic Sans MS" pitchFamily="66" charset="0"/>
              </a:rPr>
              <a:t> Reservation system shows room as reserved even though unoccupied</a:t>
            </a:r>
          </a:p>
          <a:p>
            <a:pPr lvl="1" eaLnBrk="1" hangingPunct="1">
              <a:spcBef>
                <a:spcPct val="0"/>
              </a:spcBef>
              <a:spcAft>
                <a:spcPct val="30000"/>
              </a:spcAft>
              <a:buClrTx/>
              <a:buFontTx/>
              <a:buChar char="•"/>
            </a:pPr>
            <a:r>
              <a:rPr lang="en-US" altLang="en-US" sz="1400">
                <a:latin typeface="Comic Sans MS" pitchFamily="66" charset="0"/>
              </a:rPr>
              <a:t> Solution: CO2 sensors as presence detectors</a:t>
            </a:r>
          </a:p>
          <a:p>
            <a:pPr lvl="1" eaLnBrk="1" hangingPunct="1">
              <a:spcBef>
                <a:spcPct val="0"/>
              </a:spcBef>
              <a:spcAft>
                <a:spcPct val="30000"/>
              </a:spcAft>
              <a:buClrTx/>
              <a:buFontTx/>
              <a:buChar char="•"/>
            </a:pPr>
            <a:r>
              <a:rPr lang="en-US" altLang="en-US" sz="1400">
                <a:latin typeface="Comic Sans MS" pitchFamily="66" charset="0"/>
              </a:rPr>
              <a:t> If the room was reserved but is not in use, make the room available for reservation by someone else</a:t>
            </a:r>
          </a:p>
          <a:p>
            <a:pPr lvl="1" eaLnBrk="1" hangingPunct="1">
              <a:spcBef>
                <a:spcPct val="0"/>
              </a:spcBef>
              <a:buClrTx/>
              <a:buFontTx/>
              <a:buNone/>
            </a:pPr>
            <a:endParaRPr lang="en-US" altLang="en-US" sz="1600">
              <a:latin typeface="Comic Sans MS" pitchFamily="66" charset="0"/>
            </a:endParaRPr>
          </a:p>
        </p:txBody>
      </p:sp>
      <p:sp>
        <p:nvSpPr>
          <p:cNvPr id="12294" name="Rectangle 6"/>
          <p:cNvSpPr>
            <a:spLocks noGrp="1" noChangeArrowheads="1"/>
          </p:cNvSpPr>
          <p:nvPr>
            <p:ph type="title"/>
          </p:nvPr>
        </p:nvSpPr>
        <p:spPr/>
        <p:txBody>
          <a:bodyPr/>
          <a:lstStyle/>
          <a:p>
            <a:pPr eaLnBrk="1" hangingPunct="1">
              <a:defRPr/>
            </a:pPr>
            <a:r>
              <a:rPr lang="en-US" altLang="en-US" sz="2000" dirty="0" smtClean="0"/>
              <a:t>Analytics, Realtime Systems</a:t>
            </a:r>
            <a:r>
              <a:rPr lang="en-US" altLang="en-US" sz="2800" dirty="0" smtClean="0"/>
              <a:t/>
            </a:r>
            <a:br>
              <a:rPr lang="en-US" altLang="en-US" sz="2800" dirty="0" smtClean="0"/>
            </a:br>
            <a:r>
              <a:rPr lang="en-US" altLang="en-US" sz="1050" dirty="0" smtClean="0"/>
              <a:t>Class 5 </a:t>
            </a:r>
            <a:endParaRPr lang="en-US" altLang="en-US" sz="10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2840D86-ED28-464B-A68C-9086F3E4016C}" type="slidenum">
              <a:rPr lang="en-US" altLang="en-US" sz="900" smtClean="0">
                <a:latin typeface="Verdana" pitchFamily="34" charset="0"/>
              </a:rPr>
              <a:pPr eaLnBrk="1" hangingPunct="1">
                <a:spcBef>
                  <a:spcPct val="0"/>
                </a:spcBef>
                <a:buClrTx/>
                <a:buFontTx/>
                <a:buNone/>
              </a:pPr>
              <a:t>26</a:t>
            </a:fld>
            <a:endParaRPr lang="en-US" altLang="en-US" sz="900" smtClean="0">
              <a:latin typeface="Verdana" pitchFamily="34" charset="0"/>
            </a:endParaRPr>
          </a:p>
        </p:txBody>
      </p:sp>
      <p:sp>
        <p:nvSpPr>
          <p:cNvPr id="17412" name="Rectangle 2"/>
          <p:cNvSpPr>
            <a:spLocks noChangeArrowheads="1"/>
          </p:cNvSpPr>
          <p:nvPr/>
        </p:nvSpPr>
        <p:spPr bwMode="auto">
          <a:xfrm>
            <a:off x="666750" y="1914525"/>
            <a:ext cx="847725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i="1" dirty="0">
                <a:solidFill>
                  <a:srgbClr val="FF3300"/>
                </a:solidFill>
                <a:latin typeface="Comic Sans MS" pitchFamily="66" charset="0"/>
              </a:rPr>
              <a:t>Computing</a:t>
            </a:r>
            <a:r>
              <a:rPr lang="en-US" altLang="en-US" sz="2000" b="1" i="1" dirty="0">
                <a:solidFill>
                  <a:srgbClr val="FF3300"/>
                </a:solidFill>
                <a:latin typeface="Comic Sans MS" pitchFamily="66" charset="0"/>
              </a:rPr>
              <a:t>	</a:t>
            </a:r>
          </a:p>
          <a:p>
            <a:pPr eaLnBrk="1" hangingPunct="1">
              <a:spcBef>
                <a:spcPct val="0"/>
              </a:spcBef>
              <a:buClrTx/>
              <a:buFontTx/>
              <a:buNone/>
            </a:pPr>
            <a:endParaRPr lang="en-US" altLang="en-US" sz="1000" b="1" i="1" dirty="0">
              <a:solidFill>
                <a:srgbClr val="FF3300"/>
              </a:solidFill>
              <a:latin typeface="Comic Sans MS" pitchFamily="66" charset="0"/>
            </a:endParaRPr>
          </a:p>
          <a:p>
            <a:pPr lvl="1" eaLnBrk="1" hangingPunct="1">
              <a:spcBef>
                <a:spcPct val="0"/>
              </a:spcBef>
              <a:buClrTx/>
              <a:buFontTx/>
              <a:buChar char="•"/>
            </a:pPr>
            <a:r>
              <a:rPr lang="en-US" altLang="en-US" sz="1400" dirty="0">
                <a:solidFill>
                  <a:srgbClr val="000000"/>
                </a:solidFill>
                <a:latin typeface="Comic Sans MS" pitchFamily="66" charset="0"/>
              </a:rPr>
              <a:t> Internet of Things (</a:t>
            </a:r>
            <a:r>
              <a:rPr lang="en-US" altLang="en-US" sz="1400" dirty="0" err="1">
                <a:solidFill>
                  <a:srgbClr val="000000"/>
                </a:solidFill>
                <a:latin typeface="Comic Sans MS" pitchFamily="66" charset="0"/>
              </a:rPr>
              <a:t>IoT</a:t>
            </a:r>
            <a:r>
              <a:rPr lang="en-US" altLang="en-US" sz="1400" dirty="0">
                <a:solidFill>
                  <a:srgbClr val="000000"/>
                </a:solidFill>
                <a:latin typeface="Comic Sans MS" pitchFamily="66" charset="0"/>
              </a:rPr>
              <a:t>)</a:t>
            </a:r>
            <a:endParaRPr lang="en-US" altLang="en-US" sz="1400" dirty="0">
              <a:solidFill>
                <a:srgbClr val="FF0000"/>
              </a:solidFill>
              <a:latin typeface="Comic Sans MS" pitchFamily="66" charset="0"/>
            </a:endParaRPr>
          </a:p>
          <a:p>
            <a:pPr lvl="1" eaLnBrk="1" hangingPunct="1">
              <a:spcBef>
                <a:spcPct val="0"/>
              </a:spcBef>
              <a:buClrTx/>
              <a:buFontTx/>
              <a:buChar char="•"/>
            </a:pPr>
            <a:r>
              <a:rPr lang="en-US" altLang="en-US" sz="1400" dirty="0">
                <a:solidFill>
                  <a:srgbClr val="000000"/>
                </a:solidFill>
                <a:latin typeface="Comic Sans MS" pitchFamily="66" charset="0"/>
              </a:rPr>
              <a:t> http://asmarterplanet.com/blog/2012/12/22400.html</a:t>
            </a:r>
          </a:p>
          <a:p>
            <a:pPr lvl="1" eaLnBrk="1" hangingPunct="1">
              <a:spcBef>
                <a:spcPct val="0"/>
              </a:spcBef>
              <a:buClrTx/>
              <a:buFontTx/>
              <a:buChar char="•"/>
            </a:pPr>
            <a:r>
              <a:rPr lang="en-US" altLang="en-US" sz="1400" dirty="0">
                <a:solidFill>
                  <a:srgbClr val="000000"/>
                </a:solidFill>
                <a:latin typeface="Comic Sans MS" pitchFamily="66" charset="0"/>
              </a:rPr>
              <a:t> Robotics	</a:t>
            </a:r>
          </a:p>
          <a:p>
            <a:pPr lvl="1" eaLnBrk="1" hangingPunct="1">
              <a:spcBef>
                <a:spcPct val="0"/>
              </a:spcBef>
              <a:buClrTx/>
              <a:buFontTx/>
              <a:buChar char="•"/>
            </a:pPr>
            <a:r>
              <a:rPr lang="en-US" altLang="en-US" sz="1400" dirty="0">
                <a:solidFill>
                  <a:srgbClr val="000000"/>
                </a:solidFill>
                <a:latin typeface="Comic Sans MS" pitchFamily="66" charset="0"/>
              </a:rPr>
              <a:t> Linked Data	</a:t>
            </a:r>
            <a:endParaRPr lang="en-US" altLang="en-US" sz="1400" dirty="0" smtClean="0">
              <a:solidFill>
                <a:srgbClr val="000000"/>
              </a:solidFill>
              <a:latin typeface="Comic Sans MS" pitchFamily="66" charset="0"/>
            </a:endParaRPr>
          </a:p>
          <a:p>
            <a:pPr lvl="1" eaLnBrk="1" hangingPunct="1">
              <a:spcBef>
                <a:spcPct val="0"/>
              </a:spcBef>
              <a:buClrTx/>
              <a:buFontTx/>
              <a:buChar char="•"/>
            </a:pPr>
            <a:r>
              <a:rPr lang="en-US" altLang="en-US" sz="1400" dirty="0" smtClean="0">
                <a:solidFill>
                  <a:srgbClr val="000000"/>
                </a:solidFill>
                <a:latin typeface="Comic Sans MS" pitchFamily="66" charset="0"/>
              </a:rPr>
              <a:t> Security</a:t>
            </a:r>
            <a:endParaRPr lang="en-US" altLang="en-US" sz="1400" dirty="0">
              <a:solidFill>
                <a:srgbClr val="000000"/>
              </a:solidFill>
              <a:latin typeface="Comic Sans MS" pitchFamily="66" charset="0"/>
            </a:endParaRPr>
          </a:p>
          <a:p>
            <a:pPr lvl="1" eaLnBrk="1" hangingPunct="1">
              <a:spcBef>
                <a:spcPct val="0"/>
              </a:spcBef>
              <a:buClrTx/>
              <a:buFontTx/>
              <a:buChar char="•"/>
            </a:pPr>
            <a:endParaRPr lang="en-US" altLang="en-US" sz="1400" dirty="0">
              <a:solidFill>
                <a:srgbClr val="000000"/>
              </a:solidFill>
              <a:latin typeface="Comic Sans MS" pitchFamily="66" charset="0"/>
            </a:endParaRPr>
          </a:p>
          <a:p>
            <a:pPr lvl="1" eaLnBrk="1" hangingPunct="1">
              <a:spcBef>
                <a:spcPct val="0"/>
              </a:spcBef>
              <a:buClrTx/>
              <a:buFontTx/>
              <a:buChar char="•"/>
            </a:pPr>
            <a:endParaRPr lang="en-US" altLang="en-US" sz="1400" dirty="0">
              <a:solidFill>
                <a:srgbClr val="000000"/>
              </a:solidFill>
              <a:latin typeface="Comic Sans MS" pitchFamily="66" charset="0"/>
            </a:endParaRPr>
          </a:p>
          <a:p>
            <a:pPr eaLnBrk="1" hangingPunct="1">
              <a:spcBef>
                <a:spcPct val="0"/>
              </a:spcBef>
              <a:buClrTx/>
              <a:buFontTx/>
              <a:buNone/>
            </a:pPr>
            <a:r>
              <a:rPr lang="en-US" altLang="en-US" sz="1400" b="1" i="1" dirty="0">
                <a:solidFill>
                  <a:srgbClr val="FF0000"/>
                </a:solidFill>
                <a:latin typeface="Comic Sans MS" pitchFamily="66" charset="0"/>
              </a:rPr>
              <a:t>Robot Example</a:t>
            </a:r>
          </a:p>
          <a:p>
            <a:pPr eaLnBrk="1" hangingPunct="1">
              <a:spcBef>
                <a:spcPct val="0"/>
              </a:spcBef>
              <a:buClrTx/>
              <a:buFontTx/>
              <a:buNone/>
            </a:pPr>
            <a:endParaRPr lang="en-US" altLang="en-US" sz="800" b="1" i="1" dirty="0">
              <a:solidFill>
                <a:srgbClr val="FF0000"/>
              </a:solidFill>
              <a:latin typeface="Comic Sans MS" pitchFamily="66" charset="0"/>
            </a:endParaRPr>
          </a:p>
          <a:p>
            <a:pPr lvl="1" eaLnBrk="1" hangingPunct="1">
              <a:spcBef>
                <a:spcPct val="0"/>
              </a:spcBef>
              <a:spcAft>
                <a:spcPct val="30000"/>
              </a:spcAft>
              <a:buClrTx/>
              <a:buFontTx/>
              <a:buChar char="•"/>
            </a:pPr>
            <a:r>
              <a:rPr lang="en-US" altLang="en-US" sz="1400" dirty="0">
                <a:latin typeface="Comic Sans MS" pitchFamily="66" charset="0"/>
              </a:rPr>
              <a:t> Robot collects temperatures, humidity, etc. at various elevations in datacenter</a:t>
            </a:r>
          </a:p>
          <a:p>
            <a:pPr lvl="1" eaLnBrk="1" hangingPunct="1">
              <a:spcBef>
                <a:spcPct val="0"/>
              </a:spcBef>
              <a:spcAft>
                <a:spcPct val="30000"/>
              </a:spcAft>
              <a:buClrTx/>
              <a:buFontTx/>
              <a:buChar char="•"/>
            </a:pPr>
            <a:r>
              <a:rPr lang="en-US" altLang="en-US" sz="1400" dirty="0">
                <a:latin typeface="Comic Sans MS" pitchFamily="66" charset="0"/>
              </a:rPr>
              <a:t> Based on Roomba system, modifications to make perforated tiles </a:t>
            </a:r>
            <a:r>
              <a:rPr lang="en-US" altLang="en-US" sz="1400" dirty="0" err="1">
                <a:latin typeface="Comic Sans MS" pitchFamily="66" charset="0"/>
              </a:rPr>
              <a:t>visitable</a:t>
            </a:r>
            <a:endParaRPr lang="en-US" altLang="en-US" sz="1400" dirty="0">
              <a:latin typeface="Comic Sans MS" pitchFamily="66" charset="0"/>
            </a:endParaRPr>
          </a:p>
          <a:p>
            <a:pPr lvl="1" eaLnBrk="1" hangingPunct="1">
              <a:spcBef>
                <a:spcPct val="0"/>
              </a:spcBef>
              <a:spcAft>
                <a:spcPct val="30000"/>
              </a:spcAft>
              <a:buClrTx/>
              <a:buFontTx/>
              <a:buChar char="•"/>
            </a:pPr>
            <a:r>
              <a:rPr lang="en-US" altLang="en-US" sz="1400" dirty="0">
                <a:latin typeface="Comic Sans MS" pitchFamily="66" charset="0"/>
              </a:rPr>
              <a:t> Use </a:t>
            </a:r>
            <a:r>
              <a:rPr lang="en-US" altLang="en-US" sz="1400" dirty="0" err="1">
                <a:latin typeface="Comic Sans MS" pitchFamily="66" charset="0"/>
              </a:rPr>
              <a:t>realtime</a:t>
            </a:r>
            <a:r>
              <a:rPr lang="en-US" altLang="en-US" sz="1400" dirty="0">
                <a:latin typeface="Comic Sans MS" pitchFamily="66" charset="0"/>
              </a:rPr>
              <a:t> data and historical big data to generate on-demand heat maps of datacenter</a:t>
            </a:r>
          </a:p>
          <a:p>
            <a:pPr lvl="1" eaLnBrk="1" hangingPunct="1">
              <a:spcBef>
                <a:spcPct val="0"/>
              </a:spcBef>
              <a:spcAft>
                <a:spcPct val="30000"/>
              </a:spcAft>
              <a:buClrTx/>
              <a:buFontTx/>
              <a:buChar char="•"/>
            </a:pPr>
            <a:r>
              <a:rPr lang="en-US" altLang="en-US" sz="1400" dirty="0">
                <a:latin typeface="Comic Sans MS" pitchFamily="66" charset="0"/>
              </a:rPr>
              <a:t> Facilitates diagnosis of hot and cold spots in a datacenter</a:t>
            </a:r>
          </a:p>
          <a:p>
            <a:pPr lvl="1" eaLnBrk="1" hangingPunct="1">
              <a:spcBef>
                <a:spcPct val="0"/>
              </a:spcBef>
              <a:spcAft>
                <a:spcPct val="30000"/>
              </a:spcAft>
              <a:buClrTx/>
              <a:buFontTx/>
              <a:buChar char="•"/>
            </a:pPr>
            <a:r>
              <a:rPr lang="en-US" altLang="en-US" sz="1400" dirty="0">
                <a:latin typeface="Comic Sans MS" pitchFamily="66" charset="0"/>
              </a:rPr>
              <a:t> Supports software that suggests actionable insights for alleviating hot and cold spots</a:t>
            </a:r>
          </a:p>
          <a:p>
            <a:pPr lvl="1" eaLnBrk="1" hangingPunct="1">
              <a:spcBef>
                <a:spcPct val="0"/>
              </a:spcBef>
              <a:buClrTx/>
              <a:buFontTx/>
              <a:buNone/>
            </a:pPr>
            <a:endParaRPr lang="en-US" altLang="en-US" sz="1400" dirty="0">
              <a:latin typeface="Comic Sans MS" pitchFamily="66" charset="0"/>
            </a:endParaRPr>
          </a:p>
          <a:p>
            <a:pPr lvl="1" eaLnBrk="1" hangingPunct="1">
              <a:spcBef>
                <a:spcPct val="0"/>
              </a:spcBef>
              <a:buClrTx/>
              <a:buFontTx/>
              <a:buChar char="•"/>
            </a:pPr>
            <a:endParaRPr lang="en-US" altLang="en-US" sz="800" b="1" dirty="0">
              <a:solidFill>
                <a:srgbClr val="000000"/>
              </a:solidFill>
              <a:latin typeface="Comic Sans MS" pitchFamily="66" charset="0"/>
            </a:endParaRPr>
          </a:p>
        </p:txBody>
      </p:sp>
      <p:sp>
        <p:nvSpPr>
          <p:cNvPr id="17413" name="Rectangle 3"/>
          <p:cNvSpPr>
            <a:spLocks noChangeArrowheads="1"/>
          </p:cNvSpPr>
          <p:nvPr/>
        </p:nvSpPr>
        <p:spPr bwMode="auto">
          <a:xfrm>
            <a:off x="609600" y="1143000"/>
            <a:ext cx="797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0000CC"/>
                </a:solidFill>
                <a:latin typeface="Comic Sans MS" pitchFamily="66" charset="0"/>
              </a:rPr>
              <a:t>Analytics project brainstorming…</a:t>
            </a:r>
          </a:p>
        </p:txBody>
      </p:sp>
      <p:sp>
        <p:nvSpPr>
          <p:cNvPr id="17414" name="Rectangle 6"/>
          <p:cNvSpPr>
            <a:spLocks noGrp="1" noChangeArrowheads="1"/>
          </p:cNvSpPr>
          <p:nvPr>
            <p:ph type="title"/>
          </p:nvPr>
        </p:nvSpPr>
        <p:spPr>
          <a:noFill/>
        </p:spPr>
        <p:txBody>
          <a:bodyPr/>
          <a:lstStyle/>
          <a:p>
            <a:pPr eaLnBrk="1" hangingPunct="1"/>
            <a:r>
              <a:rPr lang="en-US" altLang="en-US" sz="2000" dirty="0" smtClean="0"/>
              <a:t>Analytics, Realtime Systems</a:t>
            </a:r>
            <a:r>
              <a:rPr lang="en-US" altLang="en-US" sz="2100" dirty="0" smtClean="0"/>
              <a:t/>
            </a:r>
            <a:br>
              <a:rPr lang="en-US" altLang="en-US" sz="2100" dirty="0" smtClean="0"/>
            </a:br>
            <a:r>
              <a:rPr lang="en-US" altLang="en-US" sz="1000" dirty="0" smtClean="0"/>
              <a:t>Class 5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DA273FE-DE70-4B1F-BAC8-50C86047CAF5}" type="slidenum">
              <a:rPr lang="en-US" altLang="en-US" sz="900" smtClean="0">
                <a:latin typeface="Verdana" pitchFamily="34" charset="0"/>
              </a:rPr>
              <a:pPr eaLnBrk="1" hangingPunct="1">
                <a:spcBef>
                  <a:spcPct val="0"/>
                </a:spcBef>
                <a:buClrTx/>
                <a:buFontTx/>
                <a:buNone/>
              </a:pPr>
              <a:t>27</a:t>
            </a:fld>
            <a:endParaRPr lang="en-US" altLang="en-US" sz="900" smtClean="0">
              <a:latin typeface="Verdana" pitchFamily="34" charset="0"/>
            </a:endParaRPr>
          </a:p>
        </p:txBody>
      </p:sp>
      <p:sp>
        <p:nvSpPr>
          <p:cNvPr id="18436" name="Rectangle 3"/>
          <p:cNvSpPr>
            <a:spLocks noChangeArrowheads="1"/>
          </p:cNvSpPr>
          <p:nvPr/>
        </p:nvSpPr>
        <p:spPr bwMode="auto">
          <a:xfrm>
            <a:off x="609600" y="1143000"/>
            <a:ext cx="797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0000CC"/>
                </a:solidFill>
                <a:latin typeface="Comic Sans MS" pitchFamily="66" charset="0"/>
              </a:rPr>
              <a:t>Analytics project brainstorming…</a:t>
            </a:r>
          </a:p>
        </p:txBody>
      </p:sp>
      <p:sp>
        <p:nvSpPr>
          <p:cNvPr id="18437" name="Rectangle 4"/>
          <p:cNvSpPr>
            <a:spLocks noChangeArrowheads="1"/>
          </p:cNvSpPr>
          <p:nvPr/>
        </p:nvSpPr>
        <p:spPr bwMode="auto">
          <a:xfrm>
            <a:off x="657225" y="1854200"/>
            <a:ext cx="8039100"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i="1">
                <a:solidFill>
                  <a:schemeClr val="hlink"/>
                </a:solidFill>
                <a:latin typeface="Comic Sans MS" pitchFamily="66" charset="0"/>
              </a:rPr>
              <a:t>Politics</a:t>
            </a:r>
            <a:r>
              <a:rPr lang="en-US" altLang="en-US" sz="2000" b="1" i="1">
                <a:solidFill>
                  <a:schemeClr val="hlink"/>
                </a:solidFill>
                <a:latin typeface="Comic Sans MS" pitchFamily="66" charset="0"/>
              </a:rPr>
              <a:t>	</a:t>
            </a:r>
          </a:p>
          <a:p>
            <a:pPr lvl="1" eaLnBrk="1" hangingPunct="1">
              <a:spcBef>
                <a:spcPct val="0"/>
              </a:spcBef>
              <a:buClrTx/>
              <a:buFontTx/>
              <a:buChar char="•"/>
            </a:pPr>
            <a:endParaRPr lang="en-US" altLang="en-US" sz="800">
              <a:solidFill>
                <a:srgbClr val="000000"/>
              </a:solidFill>
              <a:latin typeface="Comic Sans MS" pitchFamily="66" charset="0"/>
            </a:endParaRPr>
          </a:p>
          <a:p>
            <a:pPr lvl="1" eaLnBrk="1" hangingPunct="1">
              <a:spcBef>
                <a:spcPct val="0"/>
              </a:spcBef>
              <a:spcAft>
                <a:spcPct val="30000"/>
              </a:spcAft>
              <a:buClrTx/>
              <a:buFontTx/>
              <a:buChar char="•"/>
            </a:pPr>
            <a:r>
              <a:rPr lang="en-US" altLang="en-US" sz="1400">
                <a:solidFill>
                  <a:srgbClr val="000000"/>
                </a:solidFill>
                <a:latin typeface="Comic Sans MS" pitchFamily="66" charset="0"/>
              </a:rPr>
              <a:t> Election </a:t>
            </a:r>
          </a:p>
          <a:p>
            <a:pPr lvl="1" eaLnBrk="1" hangingPunct="1">
              <a:spcBef>
                <a:spcPct val="0"/>
              </a:spcBef>
              <a:spcAft>
                <a:spcPct val="30000"/>
              </a:spcAft>
              <a:buClrTx/>
              <a:buFontTx/>
              <a:buChar char="•"/>
            </a:pPr>
            <a:r>
              <a:rPr lang="en-US" altLang="en-US" sz="1400">
                <a:solidFill>
                  <a:srgbClr val="000000"/>
                </a:solidFill>
                <a:latin typeface="Comic Sans MS" pitchFamily="66" charset="0"/>
              </a:rPr>
              <a:t> Hot topics</a:t>
            </a:r>
          </a:p>
          <a:p>
            <a:pPr lvl="1" eaLnBrk="1" hangingPunct="1">
              <a:spcBef>
                <a:spcPct val="0"/>
              </a:spcBef>
              <a:spcAft>
                <a:spcPct val="30000"/>
              </a:spcAft>
              <a:buClrTx/>
              <a:buFontTx/>
              <a:buChar char="•"/>
            </a:pPr>
            <a:r>
              <a:rPr lang="en-US" altLang="en-US" sz="1400">
                <a:solidFill>
                  <a:srgbClr val="000000"/>
                </a:solidFill>
                <a:latin typeface="Comic Sans MS" pitchFamily="66" charset="0"/>
              </a:rPr>
              <a:t> Peace</a:t>
            </a:r>
          </a:p>
          <a:p>
            <a:pPr eaLnBrk="1" hangingPunct="1">
              <a:spcBef>
                <a:spcPct val="0"/>
              </a:spcBef>
              <a:buClrTx/>
              <a:buFontTx/>
              <a:buNone/>
            </a:pPr>
            <a:endParaRPr lang="en-US" altLang="en-US" sz="1200">
              <a:solidFill>
                <a:srgbClr val="000000"/>
              </a:solidFill>
              <a:latin typeface="Comic Sans MS" pitchFamily="66" charset="0"/>
            </a:endParaRPr>
          </a:p>
          <a:p>
            <a:pPr eaLnBrk="1" hangingPunct="1">
              <a:spcBef>
                <a:spcPct val="0"/>
              </a:spcBef>
              <a:buClrTx/>
              <a:buFontTx/>
              <a:buNone/>
            </a:pPr>
            <a:endParaRPr lang="en-US" altLang="en-US" sz="1200">
              <a:solidFill>
                <a:srgbClr val="000000"/>
              </a:solidFill>
              <a:latin typeface="Comic Sans MS" pitchFamily="66" charset="0"/>
            </a:endParaRPr>
          </a:p>
          <a:p>
            <a:pPr eaLnBrk="1" hangingPunct="1">
              <a:spcBef>
                <a:spcPct val="0"/>
              </a:spcBef>
              <a:buClrTx/>
              <a:buFontTx/>
              <a:buNone/>
            </a:pPr>
            <a:r>
              <a:rPr lang="en-US" altLang="en-US" sz="1400" b="1" i="1">
                <a:solidFill>
                  <a:schemeClr val="hlink"/>
                </a:solidFill>
                <a:latin typeface="Comic Sans MS" pitchFamily="66" charset="0"/>
              </a:rPr>
              <a:t>Election Night Example</a:t>
            </a:r>
          </a:p>
          <a:p>
            <a:pPr eaLnBrk="1" hangingPunct="1">
              <a:spcBef>
                <a:spcPct val="0"/>
              </a:spcBef>
              <a:buClrTx/>
              <a:buFontTx/>
              <a:buNone/>
            </a:pPr>
            <a:endParaRPr lang="en-US" altLang="en-US" sz="800">
              <a:solidFill>
                <a:srgbClr val="000000"/>
              </a:solidFill>
              <a:latin typeface="Comic Sans MS" pitchFamily="66" charset="0"/>
            </a:endParaRPr>
          </a:p>
          <a:p>
            <a:pPr lvl="1" eaLnBrk="1" hangingPunct="1">
              <a:spcBef>
                <a:spcPct val="0"/>
              </a:spcBef>
              <a:spcAft>
                <a:spcPct val="30000"/>
              </a:spcAft>
              <a:buClrTx/>
              <a:buFontTx/>
              <a:buChar char="•"/>
            </a:pPr>
            <a:r>
              <a:rPr lang="en-US" altLang="en-US" sz="1400">
                <a:latin typeface="Comic Sans MS" pitchFamily="66" charset="0"/>
              </a:rPr>
              <a:t> We have tweets available from 2012 election night (125MB)</a:t>
            </a:r>
          </a:p>
          <a:p>
            <a:pPr lvl="1" eaLnBrk="1" hangingPunct="1">
              <a:spcBef>
                <a:spcPct val="0"/>
              </a:spcBef>
              <a:spcAft>
                <a:spcPct val="30000"/>
              </a:spcAft>
              <a:buClrTx/>
              <a:buFontTx/>
              <a:buChar char="•"/>
            </a:pPr>
            <a:r>
              <a:rPr lang="en-US" altLang="en-US" sz="1400">
                <a:latin typeface="Comic Sans MS" pitchFamily="66" charset="0"/>
              </a:rPr>
              <a:t> Could the winner have been predicted from tweet analysis? at what point?</a:t>
            </a:r>
          </a:p>
          <a:p>
            <a:pPr lvl="1" eaLnBrk="1" hangingPunct="1">
              <a:spcBef>
                <a:spcPct val="0"/>
              </a:spcBef>
              <a:spcAft>
                <a:spcPct val="30000"/>
              </a:spcAft>
              <a:buClrTx/>
              <a:buFontTx/>
              <a:buChar char="•"/>
            </a:pPr>
            <a:r>
              <a:rPr lang="en-US" altLang="en-US" sz="1400">
                <a:latin typeface="Comic Sans MS" pitchFamily="66" charset="0"/>
              </a:rPr>
              <a:t> Compare analysis of tweets to exit poll results – do they track?</a:t>
            </a:r>
          </a:p>
          <a:p>
            <a:pPr lvl="1" eaLnBrk="1" hangingPunct="1">
              <a:spcBef>
                <a:spcPct val="0"/>
              </a:spcBef>
              <a:spcAft>
                <a:spcPct val="30000"/>
              </a:spcAft>
              <a:buClrTx/>
              <a:buFontTx/>
              <a:buChar char="•"/>
            </a:pPr>
            <a:r>
              <a:rPr lang="en-US" altLang="en-US" sz="1400">
                <a:latin typeface="Comic Sans MS" pitchFamily="66" charset="0"/>
              </a:rPr>
              <a:t> Can the next election be better called through tweet analysis than exit polls?</a:t>
            </a:r>
          </a:p>
          <a:p>
            <a:pPr lvl="1" eaLnBrk="1" hangingPunct="1">
              <a:spcBef>
                <a:spcPct val="0"/>
              </a:spcBef>
              <a:buClrTx/>
              <a:buFontTx/>
              <a:buNone/>
            </a:pPr>
            <a:endParaRPr lang="en-US" altLang="en-US" sz="1400">
              <a:latin typeface="Comic Sans MS" pitchFamily="66" charset="0"/>
            </a:endParaRPr>
          </a:p>
          <a:p>
            <a:pPr eaLnBrk="1" hangingPunct="1">
              <a:spcBef>
                <a:spcPct val="0"/>
              </a:spcBef>
              <a:buClrTx/>
              <a:buFontTx/>
              <a:buNone/>
            </a:pPr>
            <a:endParaRPr lang="en-US" altLang="en-US" sz="800">
              <a:latin typeface="Comic Sans MS" pitchFamily="66" charset="0"/>
            </a:endParaRPr>
          </a:p>
        </p:txBody>
      </p:sp>
      <p:sp>
        <p:nvSpPr>
          <p:cNvPr id="18438" name="Rectangle 6"/>
          <p:cNvSpPr>
            <a:spLocks noGrp="1" noChangeArrowheads="1"/>
          </p:cNvSpPr>
          <p:nvPr>
            <p:ph type="title"/>
          </p:nvPr>
        </p:nvSpPr>
        <p:spPr>
          <a:noFill/>
        </p:spPr>
        <p:txBody>
          <a:bodyPr/>
          <a:lstStyle/>
          <a:p>
            <a:pPr eaLnBrk="1" hangingPunct="1"/>
            <a:r>
              <a:rPr lang="en-US" altLang="en-US" sz="2000" dirty="0" smtClean="0"/>
              <a:t>Analytics, Realtime Systems</a:t>
            </a:r>
            <a:r>
              <a:rPr lang="en-US" altLang="en-US" sz="2100" dirty="0" smtClean="0"/>
              <a:t/>
            </a:r>
            <a:br>
              <a:rPr lang="en-US" altLang="en-US" sz="2100" dirty="0" smtClean="0"/>
            </a:br>
            <a:r>
              <a:rPr lang="en-US" altLang="en-US" sz="1000" dirty="0" smtClean="0"/>
              <a:t>Class 5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76DCA52-6E9D-47FB-9EAC-742222EF0138}" type="slidenum">
              <a:rPr lang="en-US" altLang="en-US" sz="900" smtClean="0">
                <a:latin typeface="Verdana" pitchFamily="34" charset="0"/>
              </a:rPr>
              <a:pPr eaLnBrk="1" hangingPunct="1">
                <a:spcBef>
                  <a:spcPct val="0"/>
                </a:spcBef>
                <a:buClrTx/>
                <a:buFontTx/>
                <a:buNone/>
              </a:pPr>
              <a:t>28</a:t>
            </a:fld>
            <a:endParaRPr lang="en-US" altLang="en-US" sz="900" smtClean="0">
              <a:latin typeface="Verdana" pitchFamily="34" charset="0"/>
            </a:endParaRPr>
          </a:p>
        </p:txBody>
      </p:sp>
      <p:sp>
        <p:nvSpPr>
          <p:cNvPr id="6148"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marL="381000" indent="-381000" eaLnBrk="1" hangingPunct="1">
              <a:buFont typeface="Wingdings" pitchFamily="2" charset="2"/>
              <a:buAutoNum type="arabicPeriod"/>
            </a:pPr>
            <a:r>
              <a:rPr lang="en-US" altLang="en-US" sz="1600" dirty="0"/>
              <a:t>Academic Papers</a:t>
            </a:r>
          </a:p>
          <a:p>
            <a:pPr marL="381000" indent="-381000" eaLnBrk="1" hangingPunct="1">
              <a:buFont typeface="Wingdings" pitchFamily="2" charset="2"/>
              <a:buAutoNum type="arabicPeriod"/>
            </a:pPr>
            <a:r>
              <a:rPr lang="en-US" altLang="en-US" sz="1600" dirty="0"/>
              <a:t>MapReduce Paper</a:t>
            </a:r>
          </a:p>
          <a:p>
            <a:pPr eaLnBrk="1" hangingPunct="1">
              <a:buFont typeface="Wingdings" pitchFamily="2" charset="2"/>
              <a:buAutoNum type="arabicPeriod"/>
            </a:pPr>
            <a:r>
              <a:rPr lang="en-US" altLang="en-US" sz="1600" dirty="0" smtClean="0"/>
              <a:t>Project </a:t>
            </a:r>
            <a:r>
              <a:rPr lang="en-US" altLang="en-US" sz="1600" dirty="0"/>
              <a:t>discussion</a:t>
            </a:r>
          </a:p>
          <a:p>
            <a:pPr eaLnBrk="1" hangingPunct="1">
              <a:buFont typeface="Wingdings" pitchFamily="2" charset="2"/>
              <a:buAutoNum type="arabicPeriod"/>
            </a:pPr>
            <a:r>
              <a:rPr lang="en-US" altLang="en-US" sz="1600" dirty="0"/>
              <a:t>Analytics Project Brainstorming</a:t>
            </a:r>
          </a:p>
          <a:p>
            <a:pPr eaLnBrk="1" hangingPunct="1">
              <a:buFont typeface="Wingdings" pitchFamily="2" charset="2"/>
              <a:buAutoNum type="arabicPeriod"/>
            </a:pPr>
            <a:r>
              <a:rPr lang="en-US" altLang="en-US" sz="1600" dirty="0">
                <a:solidFill>
                  <a:srgbClr val="FF0000"/>
                </a:solidFill>
              </a:rPr>
              <a:t>Examples of real world </a:t>
            </a:r>
            <a:r>
              <a:rPr lang="en-US" altLang="en-US" sz="1600" dirty="0" smtClean="0">
                <a:solidFill>
                  <a:srgbClr val="FF0000"/>
                </a:solidFill>
              </a:rPr>
              <a:t>analytics (class discussion, not on midterm)</a:t>
            </a:r>
            <a:endParaRPr lang="en-US" altLang="en-US" sz="1600" dirty="0">
              <a:solidFill>
                <a:srgbClr val="FF0000"/>
              </a:solidFill>
            </a:endParaRPr>
          </a:p>
          <a:p>
            <a:pPr marL="800100" lvl="1" indent="-342900" eaLnBrk="1" hangingPunct="1">
              <a:buFont typeface="Wingdings" pitchFamily="2" charset="2"/>
              <a:buNone/>
            </a:pPr>
            <a:endParaRPr lang="en-US" altLang="en-US" sz="1400" dirty="0" smtClean="0"/>
          </a:p>
        </p:txBody>
      </p:sp>
      <p:sp>
        <p:nvSpPr>
          <p:cNvPr id="6149" name="Rectangle 3"/>
          <p:cNvSpPr>
            <a:spLocks noGrp="1" noChangeArrowheads="1"/>
          </p:cNvSpPr>
          <p:nvPr>
            <p:ph type="title"/>
          </p:nvPr>
        </p:nvSpPr>
        <p:spPr>
          <a:noFill/>
        </p:spPr>
        <p:txBody>
          <a:bodyPr/>
          <a:lstStyle/>
          <a:p>
            <a:pPr eaLnBrk="1" hangingPunct="1"/>
            <a:r>
              <a:rPr lang="en-US" altLang="en-US" dirty="0" smtClean="0"/>
              <a:t>Pig Programming, Analytics, Realtime Data Collection</a:t>
            </a:r>
            <a:br>
              <a:rPr lang="en-US" altLang="en-US" dirty="0" smtClean="0"/>
            </a:br>
            <a:r>
              <a:rPr lang="en-US" altLang="en-US" sz="1000" dirty="0" smtClean="0"/>
              <a:t>Class 5 </a:t>
            </a:r>
          </a:p>
        </p:txBody>
      </p:sp>
    </p:spTree>
    <p:extLst>
      <p:ext uri="{BB962C8B-B14F-4D97-AF65-F5344CB8AC3E}">
        <p14:creationId xmlns:p14="http://schemas.microsoft.com/office/powerpoint/2010/main" val="1812928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96EB6BC-40E6-450B-9230-1A6C46699E77}" type="slidenum">
              <a:rPr lang="en-US" altLang="en-US" sz="900" smtClean="0">
                <a:latin typeface="Verdana" pitchFamily="34" charset="0"/>
              </a:rPr>
              <a:pPr eaLnBrk="1" hangingPunct="1">
                <a:spcBef>
                  <a:spcPct val="0"/>
                </a:spcBef>
                <a:buClrTx/>
                <a:buFontTx/>
                <a:buNone/>
              </a:pPr>
              <a:t>29</a:t>
            </a:fld>
            <a:endParaRPr lang="en-US" altLang="en-US" sz="900" smtClean="0">
              <a:latin typeface="Verdana" pitchFamily="34" charset="0"/>
            </a:endParaRPr>
          </a:p>
        </p:txBody>
      </p:sp>
      <p:sp>
        <p:nvSpPr>
          <p:cNvPr id="20484" name="Rectangle 2"/>
          <p:cNvSpPr>
            <a:spLocks noChangeArrowheads="1"/>
          </p:cNvSpPr>
          <p:nvPr/>
        </p:nvSpPr>
        <p:spPr bwMode="auto">
          <a:xfrm>
            <a:off x="457200" y="1111250"/>
            <a:ext cx="8686800" cy="252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a:solidFill>
                  <a:srgbClr val="019BCB"/>
                </a:solidFill>
              </a:rPr>
              <a:t>Reducing Energy Consumption in </a:t>
            </a:r>
            <a:br>
              <a:rPr lang="en-US" altLang="en-US" b="1">
                <a:solidFill>
                  <a:srgbClr val="019BCB"/>
                </a:solidFill>
              </a:rPr>
            </a:br>
            <a:r>
              <a:rPr lang="en-US" altLang="en-US" b="1">
                <a:solidFill>
                  <a:srgbClr val="019BCB"/>
                </a:solidFill>
              </a:rPr>
              <a:t>Data Centers</a:t>
            </a:r>
            <a:r>
              <a:rPr lang="en-US" altLang="en-US">
                <a:solidFill>
                  <a:srgbClr val="019BCB"/>
                </a:solidFill>
              </a:rPr>
              <a:t/>
            </a:r>
            <a:br>
              <a:rPr lang="en-US" altLang="en-US">
                <a:solidFill>
                  <a:srgbClr val="019BCB"/>
                </a:solidFill>
              </a:rPr>
            </a:br>
            <a:r>
              <a:rPr lang="en-US" altLang="en-US" sz="1500" i="1"/>
              <a:t>Innovative Energy Analytics from IBM Research</a:t>
            </a:r>
            <a:r>
              <a:rPr lang="en-US" altLang="en-US" sz="1500" i="1">
                <a:solidFill>
                  <a:srgbClr val="939598"/>
                </a:solidFill>
              </a:rPr>
              <a:t/>
            </a:r>
            <a:br>
              <a:rPr lang="en-US" altLang="en-US" sz="1500" i="1">
                <a:solidFill>
                  <a:srgbClr val="939598"/>
                </a:solidFill>
              </a:rPr>
            </a:br>
            <a:r>
              <a:rPr lang="en-US" altLang="en-US" sz="1500">
                <a:solidFill>
                  <a:schemeClr val="hlink"/>
                </a:solidFill>
              </a:rPr>
              <a:t/>
            </a:r>
            <a:br>
              <a:rPr lang="en-US" altLang="en-US" sz="1500">
                <a:solidFill>
                  <a:schemeClr val="hlink"/>
                </a:solidFill>
              </a:rPr>
            </a:br>
            <a:r>
              <a:rPr lang="en-US" altLang="en-US" sz="1200"/>
              <a:t>Joint work with colleagues at IBM T. J. Watson Research Center, Zurich Research Lab, and </a:t>
            </a:r>
            <a:br>
              <a:rPr lang="en-US" altLang="en-US" sz="1200"/>
            </a:br>
            <a:r>
              <a:rPr lang="en-US" altLang="en-US" sz="1200"/>
              <a:t>China Development Lab</a:t>
            </a:r>
            <a:br>
              <a:rPr lang="en-US" altLang="en-US" sz="1200"/>
            </a:br>
            <a:endParaRPr lang="en-US" altLang="en-US" sz="1200"/>
          </a:p>
        </p:txBody>
      </p:sp>
      <p:sp>
        <p:nvSpPr>
          <p:cNvPr id="20485" name="Rectangle 8"/>
          <p:cNvSpPr>
            <a:spLocks noGrp="1" noChangeArrowheads="1"/>
          </p:cNvSpPr>
          <p:nvPr>
            <p:ph type="title"/>
          </p:nvPr>
        </p:nvSpPr>
        <p:spPr>
          <a:noFill/>
        </p:spPr>
        <p:txBody>
          <a:bodyPr/>
          <a:lstStyle/>
          <a:p>
            <a:pPr eaLnBrk="1" hangingPunct="1"/>
            <a:r>
              <a:rPr lang="en-US" altLang="en-US" sz="2000" dirty="0" smtClean="0"/>
              <a:t>Analytics, Realtime Systems</a:t>
            </a:r>
            <a:r>
              <a:rPr lang="en-US" altLang="en-US" sz="2100" dirty="0" smtClean="0"/>
              <a:t/>
            </a:r>
            <a:br>
              <a:rPr lang="en-US" altLang="en-US" sz="2100" dirty="0" smtClean="0"/>
            </a:br>
            <a:r>
              <a:rPr lang="en-US" altLang="en-US" sz="1000" dirty="0" smtClean="0"/>
              <a:t>Class 5 </a:t>
            </a:r>
          </a:p>
        </p:txBody>
      </p:sp>
    </p:spTree>
  </p:cSld>
  <p:clrMapOvr>
    <a:masterClrMapping/>
  </p:clrMapOvr>
  <p:transition spd="slow" advTm="47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CFAD433-CEE2-4302-A26F-21795347D5B2}" type="slidenum">
              <a:rPr lang="en-US" altLang="en-US" sz="900" smtClean="0">
                <a:latin typeface="Verdana" pitchFamily="34" charset="0"/>
              </a:rPr>
              <a:pPr eaLnBrk="1" hangingPunct="1">
                <a:spcBef>
                  <a:spcPct val="0"/>
                </a:spcBef>
                <a:buClrTx/>
                <a:buFontTx/>
                <a:buNone/>
              </a:pPr>
              <a:t>3</a:t>
            </a:fld>
            <a:endParaRPr lang="en-US" altLang="en-US" sz="900" smtClean="0">
              <a:latin typeface="Verdana" pitchFamily="34" charset="0"/>
            </a:endParaRPr>
          </a:p>
        </p:txBody>
      </p:sp>
      <p:graphicFrame>
        <p:nvGraphicFramePr>
          <p:cNvPr id="750860" name="Group 268"/>
          <p:cNvGraphicFramePr>
            <a:graphicFrameLocks noGrp="1"/>
          </p:cNvGraphicFramePr>
          <p:nvPr>
            <p:ph sz="half" idx="2"/>
            <p:extLst>
              <p:ext uri="{D42A27DB-BD31-4B8C-83A1-F6EECF244321}">
                <p14:modId xmlns:p14="http://schemas.microsoft.com/office/powerpoint/2010/main" val="1027891482"/>
              </p:ext>
            </p:extLst>
          </p:nvPr>
        </p:nvGraphicFramePr>
        <p:xfrm>
          <a:off x="2078463" y="1784130"/>
          <a:ext cx="4623894" cy="4153914"/>
        </p:xfrm>
        <a:graphic>
          <a:graphicData uri="http://schemas.openxmlformats.org/drawingml/2006/table">
            <a:tbl>
              <a:tblPr/>
              <a:tblGrid>
                <a:gridCol w="4623894"/>
              </a:tblGrid>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Abstract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Introduction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Motivation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6983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Design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426706">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Implementation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Experimental Setup</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Experiments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6983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Results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Related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33967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Future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33967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Conclusion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6983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Acknowledgements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r h="27142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References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r>
            </a:tbl>
          </a:graphicData>
        </a:graphic>
      </p:graphicFrame>
      <p:sp>
        <p:nvSpPr>
          <p:cNvPr id="7246" name="Rectangle 269"/>
          <p:cNvSpPr>
            <a:spLocks noGrp="1" noChangeArrowheads="1"/>
          </p:cNvSpPr>
          <p:nvPr>
            <p:ph type="title"/>
          </p:nvPr>
        </p:nvSpPr>
        <p:spPr/>
        <p:txBody>
          <a:bodyPr/>
          <a:lstStyle/>
          <a:p>
            <a:pPr eaLnBrk="1" hangingPunct="1"/>
            <a:r>
              <a:rPr lang="en-US" altLang="en-US" dirty="0" smtClean="0"/>
              <a:t>Academic Papers</a:t>
            </a:r>
            <a:br>
              <a:rPr lang="en-US" altLang="en-US" dirty="0" smtClean="0"/>
            </a:br>
            <a:r>
              <a:rPr lang="en-US" altLang="en-US" sz="1000" dirty="0" smtClean="0"/>
              <a:t>Class 5 </a:t>
            </a:r>
          </a:p>
        </p:txBody>
      </p:sp>
      <p:sp>
        <p:nvSpPr>
          <p:cNvPr id="7247" name="Text Box 270"/>
          <p:cNvSpPr txBox="1">
            <a:spLocks noChangeArrowheads="1"/>
          </p:cNvSpPr>
          <p:nvPr/>
        </p:nvSpPr>
        <p:spPr bwMode="auto">
          <a:xfrm>
            <a:off x="438150" y="1164486"/>
            <a:ext cx="640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800" b="1" i="1" dirty="0" smtClean="0">
                <a:latin typeface="Verdana" pitchFamily="34" charset="0"/>
              </a:rPr>
              <a:t>Standard academic paper format …</a:t>
            </a:r>
            <a:endParaRPr lang="en-US" altLang="en-US" sz="1800" b="1" i="1" dirty="0">
              <a:latin typeface="Verdana" pitchFamily="34" charset="0"/>
            </a:endParaRPr>
          </a:p>
        </p:txBody>
      </p:sp>
    </p:spTree>
    <p:extLst>
      <p:ext uri="{BB962C8B-B14F-4D97-AF65-F5344CB8AC3E}">
        <p14:creationId xmlns:p14="http://schemas.microsoft.com/office/powerpoint/2010/main" val="2768680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11D1C89-45FF-4FB4-B0D7-0E80551F24EB}" type="slidenum">
              <a:rPr lang="en-US" altLang="en-US" sz="900" smtClean="0">
                <a:latin typeface="Verdana" pitchFamily="34" charset="0"/>
              </a:rPr>
              <a:pPr eaLnBrk="1" hangingPunct="1">
                <a:spcBef>
                  <a:spcPct val="0"/>
                </a:spcBef>
                <a:buClrTx/>
                <a:buFontTx/>
                <a:buNone/>
              </a:pPr>
              <a:t>30</a:t>
            </a:fld>
            <a:endParaRPr lang="en-US" altLang="en-US" sz="900" smtClean="0">
              <a:latin typeface="Verdana" pitchFamily="34" charset="0"/>
            </a:endParaRPr>
          </a:p>
        </p:txBody>
      </p:sp>
      <p:sp>
        <p:nvSpPr>
          <p:cNvPr id="21508" name="Rectangle 2"/>
          <p:cNvSpPr>
            <a:spLocks noChangeArrowheads="1"/>
          </p:cNvSpPr>
          <p:nvPr/>
        </p:nvSpPr>
        <p:spPr bwMode="auto">
          <a:xfrm>
            <a:off x="457200" y="1111250"/>
            <a:ext cx="8686800" cy="252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a:solidFill>
                  <a:srgbClr val="019BCB"/>
                </a:solidFill>
              </a:rPr>
              <a:t>Global Positioning System (GPS)</a:t>
            </a:r>
            <a:r>
              <a:rPr lang="en-US" altLang="en-US">
                <a:solidFill>
                  <a:srgbClr val="019BCB"/>
                </a:solidFill>
              </a:rPr>
              <a:t/>
            </a:r>
            <a:br>
              <a:rPr lang="en-US" altLang="en-US">
                <a:solidFill>
                  <a:srgbClr val="019BCB"/>
                </a:solidFill>
              </a:rPr>
            </a:br>
            <a:r>
              <a:rPr lang="en-US" altLang="en-US" sz="1500">
                <a:solidFill>
                  <a:schemeClr val="hlink"/>
                </a:solidFill>
              </a:rPr>
              <a:t/>
            </a:r>
            <a:br>
              <a:rPr lang="en-US" altLang="en-US" sz="1500">
                <a:solidFill>
                  <a:schemeClr val="hlink"/>
                </a:solidFill>
              </a:rPr>
            </a:br>
            <a:r>
              <a:rPr lang="en-US" altLang="en-US" sz="1200"/>
              <a:t>Joint work with colleagues at ITT Exelis, formerly ITT Industries Aerospace / Communications Division</a:t>
            </a:r>
            <a:br>
              <a:rPr lang="en-US" altLang="en-US" sz="1200"/>
            </a:br>
            <a:endParaRPr lang="en-US" altLang="en-US" sz="1200"/>
          </a:p>
        </p:txBody>
      </p:sp>
      <p:sp>
        <p:nvSpPr>
          <p:cNvPr id="21509" name="Rectangle 9"/>
          <p:cNvSpPr>
            <a:spLocks noGrp="1" noChangeArrowheads="1"/>
          </p:cNvSpPr>
          <p:nvPr>
            <p:ph type="title"/>
          </p:nvPr>
        </p:nvSpPr>
        <p:spPr>
          <a:noFill/>
        </p:spPr>
        <p:txBody>
          <a:bodyPr/>
          <a:lstStyle/>
          <a:p>
            <a:pPr eaLnBrk="1" hangingPunct="1"/>
            <a:r>
              <a:rPr lang="en-US" altLang="en-US" sz="2000" dirty="0" smtClean="0"/>
              <a:t>Analytics, Realtime Systems</a:t>
            </a:r>
            <a:r>
              <a:rPr lang="en-US" altLang="en-US" sz="2100" dirty="0" smtClean="0"/>
              <a:t/>
            </a:r>
            <a:br>
              <a:rPr lang="en-US" altLang="en-US" sz="2100" dirty="0" smtClean="0"/>
            </a:br>
            <a:r>
              <a:rPr lang="en-US" altLang="en-US" sz="1000" dirty="0" smtClean="0"/>
              <a:t>Class 5 </a:t>
            </a:r>
          </a:p>
        </p:txBody>
      </p:sp>
    </p:spTree>
  </p:cSld>
  <p:clrMapOvr>
    <a:masterClrMapping/>
  </p:clrMapOvr>
  <p:transition spd="slow" advTm="47000">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838ED19-F1A7-46F0-BA46-6B61893F4DB2}" type="slidenum">
              <a:rPr lang="en-US" altLang="en-US" sz="900" smtClean="0">
                <a:latin typeface="Verdana" pitchFamily="34" charset="0"/>
              </a:rPr>
              <a:pPr eaLnBrk="1" hangingPunct="1">
                <a:spcBef>
                  <a:spcPct val="0"/>
                </a:spcBef>
                <a:buClrTx/>
                <a:buFontTx/>
                <a:buNone/>
              </a:pPr>
              <a:t>31</a:t>
            </a:fld>
            <a:endParaRPr lang="en-US" altLang="en-US" sz="900" smtClean="0">
              <a:latin typeface="Verdana" pitchFamily="34" charset="0"/>
            </a:endParaRPr>
          </a:p>
        </p:txBody>
      </p:sp>
      <p:sp>
        <p:nvSpPr>
          <p:cNvPr id="28676" name="Rectangle 2"/>
          <p:cNvSpPr>
            <a:spLocks noGrp="1" noChangeArrowheads="1"/>
          </p:cNvSpPr>
          <p:nvPr>
            <p:ph type="title"/>
          </p:nvPr>
        </p:nvSpPr>
        <p:spPr>
          <a:xfrm>
            <a:off x="457200" y="304800"/>
            <a:ext cx="8229600" cy="712788"/>
          </a:xfrm>
        </p:spPr>
        <p:txBody>
          <a:bodyPr/>
          <a:lstStyle/>
          <a:p>
            <a:pPr eaLnBrk="1" hangingPunct="1"/>
            <a:r>
              <a:rPr lang="en-US" altLang="en-US" sz="2000" b="1" i="1" dirty="0" smtClean="0"/>
              <a:t>Homework</a:t>
            </a:r>
            <a:r>
              <a:rPr lang="en-US" altLang="en-US" dirty="0" smtClean="0"/>
              <a:t/>
            </a:r>
            <a:br>
              <a:rPr lang="en-US" altLang="en-US" dirty="0" smtClean="0"/>
            </a:br>
            <a:endParaRPr lang="en-US" altLang="en-US" sz="900" dirty="0" smtClean="0"/>
          </a:p>
        </p:txBody>
      </p:sp>
      <p:sp>
        <p:nvSpPr>
          <p:cNvPr id="28677" name="Rectangle 3"/>
          <p:cNvSpPr>
            <a:spLocks noGrp="1" noChangeArrowheads="1"/>
          </p:cNvSpPr>
          <p:nvPr>
            <p:ph type="body" sz="half" idx="1"/>
          </p:nvPr>
        </p:nvSpPr>
        <p:spPr>
          <a:xfrm>
            <a:off x="457200" y="1066800"/>
            <a:ext cx="8511988" cy="5372100"/>
          </a:xfrm>
        </p:spPr>
        <p:txBody>
          <a:bodyPr/>
          <a:lstStyle/>
          <a:p>
            <a:pPr marL="0" indent="0" eaLnBrk="1" hangingPunct="1">
              <a:buNone/>
              <a:defRPr/>
            </a:pPr>
            <a:endParaRPr lang="en-US" altLang="en-US" sz="1100" b="1" dirty="0" smtClean="0"/>
          </a:p>
          <a:p>
            <a:pPr marL="0" indent="0" eaLnBrk="1" hangingPunct="1">
              <a:buNone/>
              <a:defRPr/>
            </a:pPr>
            <a:r>
              <a:rPr lang="en-US" altLang="en-US" sz="1100" b="1" dirty="0" smtClean="0"/>
              <a:t>A. Analytics </a:t>
            </a:r>
            <a:r>
              <a:rPr lang="en-US" altLang="en-US" sz="1100" b="1" dirty="0"/>
              <a:t>Project</a:t>
            </a:r>
          </a:p>
          <a:p>
            <a:pPr marL="400050" lvl="1" indent="0" eaLnBrk="1" hangingPunct="1">
              <a:buNone/>
              <a:defRPr/>
            </a:pPr>
            <a:r>
              <a:rPr lang="en-US" altLang="en-US" sz="1100" dirty="0" smtClean="0"/>
              <a:t>1.</a:t>
            </a:r>
            <a:r>
              <a:rPr lang="en-US" altLang="en-US" sz="1100" dirty="0" smtClean="0"/>
              <a:t> </a:t>
            </a:r>
            <a:r>
              <a:rPr lang="en-US" altLang="en-US" sz="1100" dirty="0"/>
              <a:t>It is useful to understand the state of the art before you begin a project. To do this, we read recently published papers. IEEE and ACM conferences from </a:t>
            </a:r>
            <a:r>
              <a:rPr lang="en-US" altLang="en-US" sz="1100" dirty="0" smtClean="0"/>
              <a:t>2004 </a:t>
            </a:r>
            <a:r>
              <a:rPr lang="en-US" altLang="en-US" sz="1100" dirty="0"/>
              <a:t>to present are a good source (try googling ‘IEEE Big Data Analytics’, for example). This brings up a bunch of conferences to pick from. Let me know if you have trouble finding a paper</a:t>
            </a:r>
            <a:r>
              <a:rPr lang="en-US" altLang="en-US" sz="1100" dirty="0" smtClean="0"/>
              <a:t>.</a:t>
            </a:r>
            <a:endParaRPr lang="en-US" altLang="en-US" sz="1100" dirty="0"/>
          </a:p>
          <a:p>
            <a:pPr marL="400050" lvl="1" indent="0" eaLnBrk="1" hangingPunct="1">
              <a:buNone/>
              <a:defRPr/>
            </a:pPr>
            <a:endParaRPr lang="en-US" altLang="en-US" sz="400" dirty="0"/>
          </a:p>
          <a:p>
            <a:pPr marL="400050" lvl="1" indent="0" eaLnBrk="1" hangingPunct="1">
              <a:buNone/>
              <a:defRPr/>
            </a:pPr>
            <a:r>
              <a:rPr lang="en-US" altLang="en-US" sz="1100" dirty="0"/>
              <a:t>Each team member should read at least two sources (e.g. papers or articles) published in the </a:t>
            </a:r>
            <a:r>
              <a:rPr lang="en-US" altLang="en-US" sz="1100" dirty="0" smtClean="0"/>
              <a:t>recent past and </a:t>
            </a:r>
            <a:r>
              <a:rPr lang="en-US" altLang="en-US" sz="1100" dirty="0"/>
              <a:t>related to your analytics project. Share what you learn with your team members. Please write a short, one paragraph summary </a:t>
            </a:r>
            <a:r>
              <a:rPr lang="en-US" altLang="en-US" sz="1100" dirty="0" smtClean="0"/>
              <a:t>for </a:t>
            </a:r>
            <a:r>
              <a:rPr lang="en-US" altLang="en-US" sz="1100" dirty="0"/>
              <a:t>each paper and upload </a:t>
            </a:r>
            <a:r>
              <a:rPr lang="en-US" altLang="en-US" sz="1100" dirty="0" smtClean="0"/>
              <a:t>to </a:t>
            </a:r>
            <a:r>
              <a:rPr lang="en-US" altLang="en-US" sz="1100" dirty="0"/>
              <a:t>NYU Classes one file that contains your </a:t>
            </a:r>
            <a:r>
              <a:rPr lang="en-US" altLang="en-US" sz="1100" dirty="0" smtClean="0"/>
              <a:t>two summaries</a:t>
            </a:r>
            <a:r>
              <a:rPr lang="en-US" altLang="en-US" sz="1100" dirty="0"/>
              <a:t>. </a:t>
            </a:r>
          </a:p>
          <a:p>
            <a:pPr marL="400050" lvl="1" indent="0" eaLnBrk="1" hangingPunct="1">
              <a:buNone/>
              <a:defRPr/>
            </a:pPr>
            <a:endParaRPr lang="en-US" altLang="en-US" sz="1100" dirty="0"/>
          </a:p>
          <a:p>
            <a:pPr marL="400050" lvl="1" indent="0" eaLnBrk="1" hangingPunct="1">
              <a:buNone/>
              <a:defRPr/>
            </a:pPr>
            <a:r>
              <a:rPr lang="en-US" altLang="en-US" sz="1100" dirty="0" smtClean="0"/>
              <a:t>2.</a:t>
            </a:r>
            <a:r>
              <a:rPr lang="en-US" altLang="en-US" sz="1100" dirty="0" smtClean="0"/>
              <a:t>. </a:t>
            </a:r>
            <a:r>
              <a:rPr lang="en-US" altLang="en-US" sz="1100" dirty="0"/>
              <a:t>It’s time to start collecting your data sources for your analytics project. You may need to ask owners of the data for access/permission –  contact those people now. It’s better to accumulate lots of data, even if you wind up using only a subset, rather than not being able to find any useful data.</a:t>
            </a:r>
          </a:p>
          <a:p>
            <a:pPr marL="400050" lvl="1" indent="0" eaLnBrk="1" hangingPunct="1">
              <a:buNone/>
              <a:defRPr/>
            </a:pPr>
            <a:endParaRPr lang="en-US" altLang="en-US" sz="1100" dirty="0"/>
          </a:p>
          <a:p>
            <a:pPr marL="400050" lvl="1" indent="0" eaLnBrk="1" hangingPunct="1">
              <a:buNone/>
              <a:defRPr/>
            </a:pPr>
            <a:r>
              <a:rPr lang="en-US" altLang="en-US" sz="1100" dirty="0" smtClean="0"/>
              <a:t>3.</a:t>
            </a:r>
            <a:r>
              <a:rPr lang="en-US" altLang="en-US" sz="1100" dirty="0" smtClean="0"/>
              <a:t> </a:t>
            </a:r>
            <a:r>
              <a:rPr lang="en-US" altLang="en-US" sz="1100" dirty="0"/>
              <a:t>Refine your project proposal as necessary, following the format given on the next page. </a:t>
            </a:r>
            <a:r>
              <a:rPr lang="en-US" altLang="en-US" sz="1100" dirty="0" smtClean="0"/>
              <a:t>Complete Part 1. through Part 5. Each </a:t>
            </a:r>
            <a:r>
              <a:rPr lang="en-US" altLang="en-US" sz="1100" dirty="0"/>
              <a:t>team member should upload a copy of the team’s proposal to NYU Classes so that you’ll each receive credit</a:t>
            </a:r>
            <a:r>
              <a:rPr lang="en-US" altLang="en-US" sz="1100" dirty="0" smtClean="0"/>
              <a:t>. </a:t>
            </a:r>
            <a:endParaRPr lang="en-US" altLang="en-US" sz="1100" dirty="0"/>
          </a:p>
          <a:p>
            <a:pPr marL="0" indent="0" eaLnBrk="1" hangingPunct="1">
              <a:buNone/>
              <a:defRPr/>
            </a:pPr>
            <a:endParaRPr lang="en-US" altLang="en-US" sz="1050" dirty="0"/>
          </a:p>
        </p:txBody>
      </p:sp>
    </p:spTree>
    <p:extLst>
      <p:ext uri="{BB962C8B-B14F-4D97-AF65-F5344CB8AC3E}">
        <p14:creationId xmlns:p14="http://schemas.microsoft.com/office/powerpoint/2010/main" val="48345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32</a:t>
            </a:fld>
            <a:endParaRPr lang="en-US" altLang="en-US" sz="900" smtClean="0">
              <a:latin typeface="Verdana" pitchFamily="34" charset="0"/>
            </a:endParaRPr>
          </a:p>
        </p:txBody>
      </p:sp>
      <p:sp>
        <p:nvSpPr>
          <p:cNvPr id="29700" name="Rectangle 2"/>
          <p:cNvSpPr>
            <a:spLocks noGrp="1" noChangeArrowheads="1"/>
          </p:cNvSpPr>
          <p:nvPr>
            <p:ph type="title"/>
          </p:nvPr>
        </p:nvSpPr>
        <p:spPr>
          <a:xfrm>
            <a:off x="457200" y="304800"/>
            <a:ext cx="8229600" cy="712788"/>
          </a:xfrm>
        </p:spPr>
        <p:txBody>
          <a:bodyPr/>
          <a:lstStyle/>
          <a:p>
            <a:pPr eaLnBrk="1" hangingPunct="1"/>
            <a:r>
              <a:rPr lang="en-US" altLang="en-US" sz="2000" b="1" i="1" dirty="0" smtClean="0"/>
              <a:t>Homework</a:t>
            </a:r>
            <a:r>
              <a:rPr lang="en-US" altLang="en-US" sz="2000" dirty="0"/>
              <a:t/>
            </a:r>
            <a:br>
              <a:rPr lang="en-US" altLang="en-US" sz="2000" dirty="0"/>
            </a:br>
            <a:endParaRPr lang="en-US" altLang="en-US" sz="800" dirty="0" smtClean="0"/>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2406056540"/>
              </p:ext>
            </p:extLst>
          </p:nvPr>
        </p:nvGraphicFramePr>
        <p:xfrm>
          <a:off x="457200" y="1113938"/>
          <a:ext cx="8444753" cy="5313649"/>
        </p:xfrm>
        <a:graphic>
          <a:graphicData uri="http://schemas.openxmlformats.org/drawingml/2006/table">
            <a:tbl>
              <a:tblPr/>
              <a:tblGrid>
                <a:gridCol w="1568824"/>
                <a:gridCol w="4589929"/>
                <a:gridCol w="2286000"/>
              </a:tblGrid>
              <a:tr h="429486">
                <a:tc gridSpan="3">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baseline="0" dirty="0" smtClean="0">
                          <a:solidFill>
                            <a:schemeClr val="tx1"/>
                          </a:solidFill>
                        </a:rPr>
                        <a:t>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18740">
                <a:tc gridSpan="3">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965467">
                <a:tc gridSpan="3">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a:t>
                      </a:r>
                    </a:p>
                    <a:p>
                      <a:pPr marL="438150" indent="-381000" eaLnBrk="1" hangingPunct="1">
                        <a:buFont typeface="Wingdings" pitchFamily="2" charset="2"/>
                        <a:buNone/>
                      </a:pPr>
                      <a:r>
                        <a:rPr lang="en-US" altLang="en-US" sz="900" dirty="0" smtClean="0">
                          <a:solidFill>
                            <a:schemeClr val="tx1"/>
                          </a:solidFill>
                        </a:rPr>
                        <a:t>Project Title: </a:t>
                      </a:r>
                    </a:p>
                    <a:p>
                      <a:pPr marL="438150" indent="-381000" eaLnBrk="1" hangingPunct="1">
                        <a:buFont typeface="Wingdings" pitchFamily="2" charset="2"/>
                        <a:buNone/>
                      </a:pPr>
                      <a:endParaRPr lang="en-US" altLang="en-US" sz="500" dirty="0" smtClean="0">
                        <a:solidFill>
                          <a:schemeClr val="tx1"/>
                        </a:solidFill>
                      </a:endParaRPr>
                    </a:p>
                    <a:p>
                      <a:pPr marL="438150" marR="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dirty="0" smtClean="0">
                          <a:solidFill>
                            <a:schemeClr val="tx1"/>
                          </a:solidFill>
                        </a:rPr>
                        <a:t>Project Description:</a:t>
                      </a:r>
                      <a:r>
                        <a:rPr lang="en-US" altLang="en-US" sz="900" baseline="0" dirty="0" smtClean="0">
                          <a:solidFill>
                            <a:schemeClr val="tx1"/>
                          </a:solidFill>
                        </a:rPr>
                        <a:t> Re</a:t>
                      </a:r>
                      <a:r>
                        <a:rPr lang="en-US" altLang="en-US" sz="900" dirty="0" smtClean="0"/>
                        <a:t>fine what you have already written, add to it as needed.</a:t>
                      </a:r>
                      <a:endParaRPr lang="en-US" altLang="en-US" sz="900" dirty="0" smtClean="0">
                        <a:solidFill>
                          <a:schemeClr val="tx1"/>
                        </a:solidFill>
                      </a:endParaRPr>
                    </a:p>
                    <a:p>
                      <a:pPr marL="438150" indent="-381000" eaLnBrk="1" hangingPunct="1">
                        <a:buFont typeface="Wingdings" pitchFamily="2" charset="2"/>
                        <a:buNone/>
                      </a:pPr>
                      <a:endParaRPr lang="en-US" altLang="en-US" sz="4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Data Sources </a:t>
                      </a:r>
                      <a:r>
                        <a:rPr lang="en-US" altLang="en-US" sz="900" baseline="0" dirty="0" smtClean="0">
                          <a:solidFill>
                            <a:schemeClr val="tx1"/>
                          </a:solidFill>
                        </a:rPr>
                        <a:t>- </a:t>
                      </a:r>
                      <a:r>
                        <a:rPr lang="en-US" altLang="en-US" sz="900" dirty="0" smtClean="0">
                          <a:solidFill>
                            <a:schemeClr val="tx1"/>
                          </a:solidFill>
                        </a:rPr>
                        <a:t>Use the table below to</a:t>
                      </a:r>
                      <a:r>
                        <a:rPr lang="en-US" altLang="en-US" sz="900" baseline="0" dirty="0" smtClean="0">
                          <a:solidFill>
                            <a:schemeClr val="tx1"/>
                          </a:solidFill>
                        </a:rPr>
                        <a:t> list and describe potential data sources.</a:t>
                      </a:r>
                      <a:endParaRPr lang="en-US" altLang="en-US" sz="8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06082">
                <a:tc gridSpan="3">
                  <a:txBody>
                    <a:bodyPr/>
                    <a:lstStyle/>
                    <a:p>
                      <a:pPr marL="438150" indent="-381000" eaLnBrk="1" hangingPunct="1">
                        <a:buFont typeface="Wingdings" pitchFamily="2" charset="2"/>
                        <a:buNone/>
                      </a:pPr>
                      <a:r>
                        <a:rPr lang="en-US" altLang="en-US" sz="900" b="1" i="1" dirty="0" smtClean="0">
                          <a:solidFill>
                            <a:srgbClr val="0070C0"/>
                          </a:solidFill>
                        </a:rPr>
                        <a:t>Part 2. General 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46295">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E.g. tweets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 Description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Size</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Estimate size, e.g. MB? GB? TB?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486">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Data Source 1</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41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68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Data Source 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95">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3. Detailed</a:t>
                      </a:r>
                      <a:r>
                        <a:rPr lang="en-US" altLang="en-US" sz="900" b="1" i="1" baseline="0" dirty="0" smtClean="0">
                          <a:solidFill>
                            <a:srgbClr val="0070C0"/>
                          </a:solidFill>
                        </a:rPr>
                        <a:t> </a:t>
                      </a:r>
                      <a:r>
                        <a:rPr lang="en-US" altLang="en-US" sz="900" b="1" i="1" dirty="0" smtClean="0">
                          <a:solidFill>
                            <a:srgbClr val="0070C0"/>
                          </a:solidFill>
                        </a:rPr>
                        <a:t>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310696">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From Part 2. above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Characteristics</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Is data source a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 source?</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Is it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 and stored (e.g. a  log)?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Is it statically loaded data (e.g. historic)?</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Frequency</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If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 data, what is the frequency?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218233">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Data Source 1..n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31626">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4. Technologies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310696">
                <a:tc gridSpan="3">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Arial"/>
                          <a:cs typeface="Arial"/>
                        </a:rPr>
                        <a:t>Describe technologies. Will your project make use of MapReduce? Pig? Twitter? HDFS? Flume? HBase? Hive? Impala? Other?</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9264">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5. References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310696">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References – Please add references to all papers/articles read by the team (should be at least two references per team member).</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589917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838ED19-F1A7-46F0-BA46-6B61893F4DB2}" type="slidenum">
              <a:rPr lang="en-US" altLang="en-US" sz="900" smtClean="0">
                <a:latin typeface="Verdana" pitchFamily="34" charset="0"/>
              </a:rPr>
              <a:pPr eaLnBrk="1" hangingPunct="1">
                <a:spcBef>
                  <a:spcPct val="0"/>
                </a:spcBef>
                <a:buClrTx/>
                <a:buFontTx/>
                <a:buNone/>
              </a:pPr>
              <a:t>33</a:t>
            </a:fld>
            <a:endParaRPr lang="en-US" altLang="en-US" sz="900" smtClean="0">
              <a:latin typeface="Verdana" pitchFamily="34" charset="0"/>
            </a:endParaRPr>
          </a:p>
        </p:txBody>
      </p:sp>
      <p:sp>
        <p:nvSpPr>
          <p:cNvPr id="28676" name="Rectangle 2"/>
          <p:cNvSpPr>
            <a:spLocks noGrp="1" noChangeArrowheads="1"/>
          </p:cNvSpPr>
          <p:nvPr>
            <p:ph type="title"/>
          </p:nvPr>
        </p:nvSpPr>
        <p:spPr>
          <a:xfrm>
            <a:off x="457200" y="304800"/>
            <a:ext cx="8229600" cy="712788"/>
          </a:xfrm>
        </p:spPr>
        <p:txBody>
          <a:bodyPr/>
          <a:lstStyle/>
          <a:p>
            <a:pPr eaLnBrk="1" hangingPunct="1"/>
            <a:r>
              <a:rPr lang="en-US" altLang="en-US" sz="2000" b="1" i="1" dirty="0" smtClean="0"/>
              <a:t>Homework</a:t>
            </a:r>
            <a:r>
              <a:rPr lang="en-US" altLang="en-US" dirty="0" smtClean="0"/>
              <a:t/>
            </a:r>
            <a:br>
              <a:rPr lang="en-US" altLang="en-US" dirty="0" smtClean="0"/>
            </a:br>
            <a:endParaRPr lang="en-US" altLang="en-US" sz="900" dirty="0" smtClean="0"/>
          </a:p>
        </p:txBody>
      </p:sp>
      <p:sp>
        <p:nvSpPr>
          <p:cNvPr id="28677" name="Rectangle 3"/>
          <p:cNvSpPr>
            <a:spLocks noGrp="1" noChangeArrowheads="1"/>
          </p:cNvSpPr>
          <p:nvPr>
            <p:ph type="body" sz="half" idx="1"/>
          </p:nvPr>
        </p:nvSpPr>
        <p:spPr>
          <a:xfrm>
            <a:off x="457200" y="1066800"/>
            <a:ext cx="8511988" cy="5372100"/>
          </a:xfrm>
        </p:spPr>
        <p:txBody>
          <a:bodyPr/>
          <a:lstStyle/>
          <a:p>
            <a:pPr marL="0" indent="0" eaLnBrk="1" hangingPunct="1">
              <a:buNone/>
              <a:defRPr/>
            </a:pPr>
            <a:endParaRPr lang="en-US" altLang="en-US" sz="1050" dirty="0"/>
          </a:p>
          <a:p>
            <a:pPr marL="0" indent="0" eaLnBrk="1" hangingPunct="1">
              <a:buNone/>
              <a:defRPr/>
            </a:pPr>
            <a:r>
              <a:rPr lang="en-US" altLang="en-US" sz="1100" b="1" dirty="0" smtClean="0"/>
              <a:t>B. Extra </a:t>
            </a:r>
            <a:r>
              <a:rPr lang="en-US" altLang="en-US" sz="1100" b="1" dirty="0"/>
              <a:t>Credit: Try out Twitter</a:t>
            </a:r>
          </a:p>
          <a:p>
            <a:pPr marL="400050" lvl="1" indent="0" eaLnBrk="1" hangingPunct="1">
              <a:buNone/>
              <a:defRPr/>
            </a:pPr>
            <a:r>
              <a:rPr lang="en-US" altLang="en-US" sz="1100" dirty="0"/>
              <a:t>1. Download and install the stable version of Twitter4J if you are programming in Java (documentation is at http://twitter4j.org/en/index.html), or select the appropriate library for your language. </a:t>
            </a:r>
          </a:p>
          <a:p>
            <a:pPr marL="400050" lvl="1" indent="0" eaLnBrk="1" hangingPunct="1">
              <a:buNone/>
              <a:defRPr/>
            </a:pPr>
            <a:endParaRPr lang="en-US" altLang="en-US" sz="1050" dirty="0"/>
          </a:p>
          <a:p>
            <a:pPr marL="400050" lvl="1" indent="0" eaLnBrk="1" hangingPunct="1">
              <a:buNone/>
              <a:defRPr/>
            </a:pPr>
            <a:r>
              <a:rPr lang="en-US" altLang="en-US" sz="1100" dirty="0"/>
              <a:t>Info about Twitter’s </a:t>
            </a:r>
            <a:r>
              <a:rPr lang="en-US" altLang="en-US" sz="1100" dirty="0" smtClean="0"/>
              <a:t>APIs </a:t>
            </a:r>
            <a:r>
              <a:rPr lang="en-US" altLang="en-US" sz="1100" dirty="0"/>
              <a:t>is here: https://dev.twitter.com and https://dev.twitter.com/docs/api/1.1</a:t>
            </a:r>
          </a:p>
          <a:p>
            <a:pPr marL="400050" lvl="1" indent="0" eaLnBrk="1" hangingPunct="1">
              <a:buNone/>
              <a:defRPr/>
            </a:pPr>
            <a:r>
              <a:rPr lang="en-US" altLang="en-US" sz="1100" dirty="0"/>
              <a:t>Libraries are here: https://dev.twitter.com/docs/twitter-libraries</a:t>
            </a:r>
          </a:p>
          <a:p>
            <a:pPr marL="400050" lvl="1" indent="0" eaLnBrk="1" hangingPunct="1">
              <a:buNone/>
              <a:defRPr/>
            </a:pPr>
            <a:r>
              <a:rPr lang="en-US" altLang="en-US" sz="1100" dirty="0"/>
              <a:t>Code examples (for Twitter4J) are here: http://twitter4j.org/en/code-examples.html</a:t>
            </a:r>
          </a:p>
          <a:p>
            <a:pPr marL="400050" lvl="1" indent="0" eaLnBrk="1" hangingPunct="1">
              <a:buNone/>
              <a:defRPr/>
            </a:pPr>
            <a:endParaRPr lang="en-US" altLang="en-US" sz="1050" dirty="0"/>
          </a:p>
          <a:p>
            <a:pPr marL="400050" lvl="1" indent="0" eaLnBrk="1" hangingPunct="1">
              <a:buNone/>
              <a:defRPr/>
            </a:pPr>
            <a:r>
              <a:rPr lang="en-US" altLang="en-US" sz="1100" dirty="0"/>
              <a:t>2. Develop a program that gets recent tweets (either through the Streaming API or the REST API) and outputs them to a file. Upload just your program to NYU Classes.</a:t>
            </a:r>
          </a:p>
          <a:p>
            <a:pPr marL="0" indent="0" eaLnBrk="1" hangingPunct="1">
              <a:buNone/>
              <a:defRPr/>
            </a:pPr>
            <a:endParaRPr lang="en-US" altLang="en-US" sz="1050" dirty="0"/>
          </a:p>
        </p:txBody>
      </p:sp>
    </p:spTree>
    <p:extLst>
      <p:ext uri="{BB962C8B-B14F-4D97-AF65-F5344CB8AC3E}">
        <p14:creationId xmlns:p14="http://schemas.microsoft.com/office/powerpoint/2010/main" val="362252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CFAD433-CEE2-4302-A26F-21795347D5B2}"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graphicFrame>
        <p:nvGraphicFramePr>
          <p:cNvPr id="750860" name="Group 268"/>
          <p:cNvGraphicFramePr>
            <a:graphicFrameLocks noGrp="1"/>
          </p:cNvGraphicFramePr>
          <p:nvPr>
            <p:ph sz="half" idx="2"/>
            <p:extLst>
              <p:ext uri="{D42A27DB-BD31-4B8C-83A1-F6EECF244321}">
                <p14:modId xmlns:p14="http://schemas.microsoft.com/office/powerpoint/2010/main" val="3798580011"/>
              </p:ext>
            </p:extLst>
          </p:nvPr>
        </p:nvGraphicFramePr>
        <p:xfrm>
          <a:off x="1537414" y="1424197"/>
          <a:ext cx="6098837" cy="4863752"/>
        </p:xfrm>
        <a:graphic>
          <a:graphicData uri="http://schemas.openxmlformats.org/drawingml/2006/table">
            <a:tbl>
              <a:tblPr/>
              <a:tblGrid>
                <a:gridCol w="2231439"/>
                <a:gridCol w="3867398"/>
              </a:tblGrid>
              <a:tr h="2743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Academic paper format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MapReduce paper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alpha val="60000"/>
                      </a:srgbClr>
                    </a:solidFill>
                  </a:tcPr>
                </a:tc>
              </a:tr>
              <a:tr h="3365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Abstract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019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Introduction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210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Motivation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99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Design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Programming Model</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4267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Implementation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43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Experimental Setup</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Performance (setup)</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019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Experiments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Performance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99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Results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Experience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99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Related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967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Future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3967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Conclusion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232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Acknowledgements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69651">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References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bl>
          </a:graphicData>
        </a:graphic>
      </p:graphicFrame>
      <p:sp>
        <p:nvSpPr>
          <p:cNvPr id="7246" name="Rectangle 269"/>
          <p:cNvSpPr>
            <a:spLocks noGrp="1" noChangeArrowheads="1"/>
          </p:cNvSpPr>
          <p:nvPr>
            <p:ph type="title"/>
          </p:nvPr>
        </p:nvSpPr>
        <p:spPr/>
        <p:txBody>
          <a:bodyPr/>
          <a:lstStyle/>
          <a:p>
            <a:pPr eaLnBrk="1" hangingPunct="1"/>
            <a:r>
              <a:rPr lang="en-US" altLang="en-US" dirty="0"/>
              <a:t>Academic Papers</a:t>
            </a:r>
            <a:r>
              <a:rPr lang="en-US" altLang="en-US" dirty="0" smtClean="0"/>
              <a:t/>
            </a:r>
            <a:br>
              <a:rPr lang="en-US" altLang="en-US" dirty="0" smtClean="0"/>
            </a:br>
            <a:r>
              <a:rPr lang="en-US" altLang="en-US" sz="1000" dirty="0" smtClean="0"/>
              <a:t>Class 5 </a:t>
            </a:r>
          </a:p>
        </p:txBody>
      </p:sp>
      <p:sp>
        <p:nvSpPr>
          <p:cNvPr id="7247" name="Text Box 270"/>
          <p:cNvSpPr txBox="1">
            <a:spLocks noChangeArrowheads="1"/>
          </p:cNvSpPr>
          <p:nvPr/>
        </p:nvSpPr>
        <p:spPr bwMode="auto">
          <a:xfrm>
            <a:off x="438150" y="1028294"/>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800" b="1" i="1" dirty="0" smtClean="0">
                <a:latin typeface="Verdana" pitchFamily="34" charset="0"/>
              </a:rPr>
              <a:t>Comparing academic papers…</a:t>
            </a:r>
            <a:endParaRPr lang="en-US" altLang="en-US" sz="1800" b="1" i="1" dirty="0">
              <a:latin typeface="Verdana" pitchFamily="34" charset="0"/>
            </a:endParaRPr>
          </a:p>
        </p:txBody>
      </p:sp>
    </p:spTree>
    <p:extLst>
      <p:ext uri="{BB962C8B-B14F-4D97-AF65-F5344CB8AC3E}">
        <p14:creationId xmlns:p14="http://schemas.microsoft.com/office/powerpoint/2010/main" val="382314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CFAD433-CEE2-4302-A26F-21795347D5B2}" type="slidenum">
              <a:rPr lang="en-US" altLang="en-US" sz="900" smtClean="0">
                <a:latin typeface="Verdana" pitchFamily="34" charset="0"/>
              </a:rPr>
              <a:pPr eaLnBrk="1" hangingPunct="1">
                <a:spcBef>
                  <a:spcPct val="0"/>
                </a:spcBef>
                <a:buClrTx/>
                <a:buFontTx/>
                <a:buNone/>
              </a:pPr>
              <a:t>5</a:t>
            </a:fld>
            <a:endParaRPr lang="en-US" altLang="en-US" sz="900" smtClean="0">
              <a:latin typeface="Verdana" pitchFamily="34" charset="0"/>
            </a:endParaRPr>
          </a:p>
        </p:txBody>
      </p:sp>
      <p:graphicFrame>
        <p:nvGraphicFramePr>
          <p:cNvPr id="750860" name="Group 268"/>
          <p:cNvGraphicFramePr>
            <a:graphicFrameLocks noGrp="1"/>
          </p:cNvGraphicFramePr>
          <p:nvPr>
            <p:ph sz="half" idx="2"/>
            <p:extLst>
              <p:ext uri="{D42A27DB-BD31-4B8C-83A1-F6EECF244321}">
                <p14:modId xmlns:p14="http://schemas.microsoft.com/office/powerpoint/2010/main" val="4156460530"/>
              </p:ext>
            </p:extLst>
          </p:nvPr>
        </p:nvGraphicFramePr>
        <p:xfrm>
          <a:off x="1488774" y="1424197"/>
          <a:ext cx="6458761" cy="4863752"/>
        </p:xfrm>
        <a:graphic>
          <a:graphicData uri="http://schemas.openxmlformats.org/drawingml/2006/table">
            <a:tbl>
              <a:tblPr/>
              <a:tblGrid>
                <a:gridCol w="2231439"/>
                <a:gridCol w="1649492"/>
                <a:gridCol w="2577830"/>
              </a:tblGrid>
              <a:tr h="2743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Academic paper format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MapReduce paper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alpha val="6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GFS paper</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alpha val="60000"/>
                      </a:srgbClr>
                    </a:solidFill>
                  </a:tcPr>
                </a:tc>
              </a:tr>
              <a:tr h="3365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Abstract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019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Introduction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210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Motivation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99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Design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Programming Model</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4267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Implementation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System Interactions, Master Operation,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Fault Tolerance and Diagnosis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43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Experimental Setup</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Performance (setup)</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Measurements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019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Experiments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Performance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Measurements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99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Results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Experience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0" lang="en-US" sz="1000" b="0" i="0" u="none" strike="noStrike" kern="1200" cap="none" spc="0" normalizeH="0" baseline="0" noProof="0" dirty="0" smtClean="0">
                          <a:ln>
                            <a:noFill/>
                          </a:ln>
                          <a:solidFill>
                            <a:srgbClr val="000000"/>
                          </a:solidFill>
                          <a:effectLst/>
                          <a:uLnTx/>
                          <a:uFillTx/>
                          <a:latin typeface="Arial" charset="0"/>
                          <a:cs typeface="Arial" charset="0"/>
                        </a:rPr>
                        <a:t>√  Experiences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99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Related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967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Future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3967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Conclusion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232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Acknowledgements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69651">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References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bl>
          </a:graphicData>
        </a:graphic>
      </p:graphicFrame>
      <p:sp>
        <p:nvSpPr>
          <p:cNvPr id="7246" name="Rectangle 269"/>
          <p:cNvSpPr>
            <a:spLocks noGrp="1" noChangeArrowheads="1"/>
          </p:cNvSpPr>
          <p:nvPr>
            <p:ph type="title"/>
          </p:nvPr>
        </p:nvSpPr>
        <p:spPr/>
        <p:txBody>
          <a:bodyPr/>
          <a:lstStyle/>
          <a:p>
            <a:pPr eaLnBrk="1" hangingPunct="1"/>
            <a:r>
              <a:rPr lang="en-US" altLang="en-US" dirty="0"/>
              <a:t>Academic Papers</a:t>
            </a:r>
            <a:r>
              <a:rPr lang="en-US" altLang="en-US" dirty="0" smtClean="0"/>
              <a:t/>
            </a:r>
            <a:br>
              <a:rPr lang="en-US" altLang="en-US" dirty="0" smtClean="0"/>
            </a:br>
            <a:r>
              <a:rPr lang="en-US" altLang="en-US" sz="1000" dirty="0" smtClean="0"/>
              <a:t>Class 5 </a:t>
            </a:r>
          </a:p>
        </p:txBody>
      </p:sp>
      <p:sp>
        <p:nvSpPr>
          <p:cNvPr id="7247" name="Text Box 270"/>
          <p:cNvSpPr txBox="1">
            <a:spLocks noChangeArrowheads="1"/>
          </p:cNvSpPr>
          <p:nvPr/>
        </p:nvSpPr>
        <p:spPr bwMode="auto">
          <a:xfrm>
            <a:off x="438150" y="1028294"/>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800" b="1" i="1" dirty="0" smtClean="0">
                <a:latin typeface="Verdana" pitchFamily="34" charset="0"/>
              </a:rPr>
              <a:t>Comparing academic papers…</a:t>
            </a:r>
            <a:endParaRPr lang="en-US" altLang="en-US" sz="1800" b="1" i="1" dirty="0">
              <a:latin typeface="Verdana" pitchFamily="34" charset="0"/>
            </a:endParaRPr>
          </a:p>
        </p:txBody>
      </p:sp>
    </p:spTree>
    <p:extLst>
      <p:ext uri="{BB962C8B-B14F-4D97-AF65-F5344CB8AC3E}">
        <p14:creationId xmlns:p14="http://schemas.microsoft.com/office/powerpoint/2010/main" val="3218340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CFAD433-CEE2-4302-A26F-21795347D5B2}" type="slidenum">
              <a:rPr lang="en-US" altLang="en-US" sz="900" smtClean="0">
                <a:latin typeface="Verdana" pitchFamily="34" charset="0"/>
              </a:rPr>
              <a:pPr eaLnBrk="1" hangingPunct="1">
                <a:spcBef>
                  <a:spcPct val="0"/>
                </a:spcBef>
                <a:buClrTx/>
                <a:buFontTx/>
                <a:buNone/>
              </a:pPr>
              <a:t>6</a:t>
            </a:fld>
            <a:endParaRPr lang="en-US" altLang="en-US" sz="900" smtClean="0">
              <a:latin typeface="Verdana" pitchFamily="34" charset="0"/>
            </a:endParaRPr>
          </a:p>
        </p:txBody>
      </p:sp>
      <p:graphicFrame>
        <p:nvGraphicFramePr>
          <p:cNvPr id="750860" name="Group 268"/>
          <p:cNvGraphicFramePr>
            <a:graphicFrameLocks noGrp="1"/>
          </p:cNvGraphicFramePr>
          <p:nvPr>
            <p:ph sz="half" idx="2"/>
            <p:extLst>
              <p:ext uri="{D42A27DB-BD31-4B8C-83A1-F6EECF244321}">
                <p14:modId xmlns:p14="http://schemas.microsoft.com/office/powerpoint/2010/main" val="1188175819"/>
              </p:ext>
            </p:extLst>
          </p:nvPr>
        </p:nvGraphicFramePr>
        <p:xfrm>
          <a:off x="438150" y="1424197"/>
          <a:ext cx="8151373" cy="4863752"/>
        </p:xfrm>
        <a:graphic>
          <a:graphicData uri="http://schemas.openxmlformats.org/drawingml/2006/table">
            <a:tbl>
              <a:tblPr/>
              <a:tblGrid>
                <a:gridCol w="2231439"/>
                <a:gridCol w="1649492"/>
                <a:gridCol w="2577830"/>
                <a:gridCol w="1692612"/>
              </a:tblGrid>
              <a:tr h="2743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Academic paper format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MapReduce paper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alpha val="6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GFS paper</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alpha val="6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Pig Latin paper</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alpha val="60000"/>
                      </a:srgbClr>
                    </a:solidFill>
                  </a:tcPr>
                </a:tc>
              </a:tr>
              <a:tr h="3365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Abstract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019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Introduction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210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Motivation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99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Design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Programming Model</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Pig Latin</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4267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Implementation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System Interactions, Master Operation,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Fault Tolerance and Diagnosis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43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Experimental Setup</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Performance (setup)</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Measurements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Debugging Environment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019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Experiments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Performance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Measurements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Usage Scenarios</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599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Results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Experience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0" lang="en-US" sz="1000" b="0" i="0" u="none" strike="noStrike" kern="1200" cap="none" spc="0" normalizeH="0" baseline="0" noProof="0" dirty="0" smtClean="0">
                          <a:ln>
                            <a:noFill/>
                          </a:ln>
                          <a:solidFill>
                            <a:srgbClr val="000000"/>
                          </a:solidFill>
                          <a:effectLst/>
                          <a:uLnTx/>
                          <a:uFillTx/>
                          <a:latin typeface="Arial" charset="0"/>
                          <a:cs typeface="Arial" charset="0"/>
                        </a:rPr>
                        <a:t>√  Experiences</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599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Related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967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Future Work</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967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Conclusion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3232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Acknowledgements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r h="369651">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charset="0"/>
                          <a:cs typeface="Arial" charset="0"/>
                        </a:rPr>
                        <a:t>References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cs typeface="Arial" charset="0"/>
                        </a:rPr>
                        <a:t>√ </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alpha val="10000"/>
                      </a:srgbClr>
                    </a:solidFill>
                  </a:tcPr>
                </a:tc>
              </a:tr>
            </a:tbl>
          </a:graphicData>
        </a:graphic>
      </p:graphicFrame>
      <p:sp>
        <p:nvSpPr>
          <p:cNvPr id="7246" name="Rectangle 269"/>
          <p:cNvSpPr>
            <a:spLocks noGrp="1" noChangeArrowheads="1"/>
          </p:cNvSpPr>
          <p:nvPr>
            <p:ph type="title"/>
          </p:nvPr>
        </p:nvSpPr>
        <p:spPr/>
        <p:txBody>
          <a:bodyPr/>
          <a:lstStyle/>
          <a:p>
            <a:pPr eaLnBrk="1" hangingPunct="1"/>
            <a:r>
              <a:rPr lang="en-US" altLang="en-US" dirty="0"/>
              <a:t>Academic Papers</a:t>
            </a:r>
            <a:r>
              <a:rPr lang="en-US" altLang="en-US" dirty="0" smtClean="0"/>
              <a:t/>
            </a:r>
            <a:br>
              <a:rPr lang="en-US" altLang="en-US" dirty="0" smtClean="0"/>
            </a:br>
            <a:r>
              <a:rPr lang="en-US" altLang="en-US" sz="1000" dirty="0" smtClean="0"/>
              <a:t>Class 5 </a:t>
            </a:r>
          </a:p>
        </p:txBody>
      </p:sp>
      <p:sp>
        <p:nvSpPr>
          <p:cNvPr id="7247" name="Text Box 270"/>
          <p:cNvSpPr txBox="1">
            <a:spLocks noChangeArrowheads="1"/>
          </p:cNvSpPr>
          <p:nvPr/>
        </p:nvSpPr>
        <p:spPr bwMode="auto">
          <a:xfrm>
            <a:off x="438150" y="1028294"/>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800" b="1" i="1" dirty="0" smtClean="0">
                <a:latin typeface="Verdana" pitchFamily="34" charset="0"/>
              </a:rPr>
              <a:t>Comparing academic papers…</a:t>
            </a:r>
            <a:endParaRPr lang="en-US" altLang="en-US" sz="1800" b="1" i="1" dirty="0">
              <a:latin typeface="Verdana" pitchFamily="34" charset="0"/>
            </a:endParaRPr>
          </a:p>
        </p:txBody>
      </p:sp>
    </p:spTree>
    <p:extLst>
      <p:ext uri="{BB962C8B-B14F-4D97-AF65-F5344CB8AC3E}">
        <p14:creationId xmlns:p14="http://schemas.microsoft.com/office/powerpoint/2010/main" val="4266626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9B295E7-BBE1-4544-AEF1-D59445A29F10}" type="slidenum">
              <a:rPr lang="en-US" altLang="en-US" sz="900" smtClean="0">
                <a:latin typeface="Verdana" pitchFamily="34" charset="0"/>
              </a:rPr>
              <a:pPr eaLnBrk="1" hangingPunct="1">
                <a:spcBef>
                  <a:spcPct val="0"/>
                </a:spcBef>
                <a:buClrTx/>
                <a:buFontTx/>
                <a:buNone/>
              </a:pPr>
              <a:t>7</a:t>
            </a:fld>
            <a:endParaRPr lang="en-US" altLang="en-US" sz="900" smtClean="0">
              <a:latin typeface="Verdana" pitchFamily="34" charset="0"/>
            </a:endParaRPr>
          </a:p>
        </p:txBody>
      </p:sp>
      <p:sp>
        <p:nvSpPr>
          <p:cNvPr id="8197" name="Rectangle 3"/>
          <p:cNvSpPr>
            <a:spLocks noGrp="1" noChangeArrowheads="1"/>
          </p:cNvSpPr>
          <p:nvPr>
            <p:ph type="body" idx="1"/>
          </p:nvPr>
        </p:nvSpPr>
        <p:spPr>
          <a:xfrm>
            <a:off x="2438400" y="1152524"/>
            <a:ext cx="6365132" cy="4966173"/>
          </a:xfrm>
          <a:solidFill>
            <a:srgbClr val="9966FF">
              <a:alpha val="21000"/>
            </a:srgbClr>
          </a:solidFill>
          <a:ln>
            <a:solidFill>
              <a:srgbClr val="969696"/>
            </a:solidFill>
            <a:miter lim="800000"/>
            <a:headEnd/>
            <a:tailEnd/>
          </a:ln>
        </p:spPr>
        <p:txBody>
          <a:bodyPr/>
          <a:lstStyle/>
          <a:p>
            <a:pPr marL="381000" indent="-381000" algn="ctr" eaLnBrk="1" hangingPunct="1">
              <a:lnSpc>
                <a:spcPct val="80000"/>
              </a:lnSpc>
              <a:buFont typeface="Wingdings" pitchFamily="2" charset="2"/>
              <a:buNone/>
            </a:pPr>
            <a:endParaRPr lang="en-US" altLang="en-US" sz="1000" b="1" i="1" dirty="0" smtClean="0"/>
          </a:p>
          <a:p>
            <a:pPr marL="381000" indent="-381000" algn="ctr" eaLnBrk="1" hangingPunct="1">
              <a:lnSpc>
                <a:spcPct val="80000"/>
              </a:lnSpc>
              <a:buFont typeface="Wingdings" pitchFamily="2" charset="2"/>
              <a:buNone/>
            </a:pPr>
            <a:endParaRPr lang="en-US" altLang="en-US" sz="1800" b="1" i="1" dirty="0" smtClean="0"/>
          </a:p>
          <a:p>
            <a:pPr marL="381000" indent="-381000" algn="ctr" eaLnBrk="1" hangingPunct="1">
              <a:lnSpc>
                <a:spcPct val="80000"/>
              </a:lnSpc>
              <a:buFont typeface="Wingdings" pitchFamily="2" charset="2"/>
              <a:buNone/>
            </a:pPr>
            <a:r>
              <a:rPr lang="en-US" altLang="en-US" sz="1800" b="1" i="1" dirty="0" smtClean="0"/>
              <a:t>Call for Papers (CFP)</a:t>
            </a:r>
          </a:p>
          <a:p>
            <a:pPr marL="381000" indent="-381000" algn="ctr" eaLnBrk="1" hangingPunct="1">
              <a:lnSpc>
                <a:spcPct val="80000"/>
              </a:lnSpc>
              <a:buFont typeface="Wingdings" pitchFamily="2" charset="2"/>
              <a:buNone/>
            </a:pPr>
            <a:endParaRPr lang="en-US" altLang="en-US" sz="1000" b="1" i="1" dirty="0" smtClean="0"/>
          </a:p>
          <a:p>
            <a:pPr marL="381000" indent="-381000" algn="ctr" eaLnBrk="1" hangingPunct="1">
              <a:lnSpc>
                <a:spcPct val="80000"/>
              </a:lnSpc>
              <a:buFont typeface="Wingdings" pitchFamily="2" charset="2"/>
              <a:buNone/>
            </a:pPr>
            <a:endParaRPr lang="en-US" altLang="en-US" sz="1000" b="1" i="1" dirty="0" smtClean="0"/>
          </a:p>
          <a:p>
            <a:pPr marL="381000" indent="-381000" eaLnBrk="1" hangingPunct="1">
              <a:lnSpc>
                <a:spcPct val="80000"/>
              </a:lnSpc>
              <a:buFont typeface="Wingdings" pitchFamily="2" charset="2"/>
              <a:buNone/>
            </a:pPr>
            <a:endParaRPr lang="en-US" altLang="en-US" sz="100" i="1" dirty="0" smtClean="0"/>
          </a:p>
          <a:p>
            <a:pPr marL="381000" indent="-381000" eaLnBrk="1" hangingPunct="1">
              <a:lnSpc>
                <a:spcPct val="80000"/>
              </a:lnSpc>
              <a:buFont typeface="Wingdings" pitchFamily="2" charset="2"/>
              <a:buNone/>
            </a:pPr>
            <a:r>
              <a:rPr lang="en-US" altLang="en-US" sz="1600" dirty="0" smtClean="0"/>
              <a:t>Example: MapReduce paper was published at OSDI 2004 </a:t>
            </a:r>
          </a:p>
          <a:p>
            <a:pPr marL="381000" indent="-381000" eaLnBrk="1" hangingPunct="1">
              <a:lnSpc>
                <a:spcPct val="80000"/>
              </a:lnSpc>
              <a:buFont typeface="Wingdings" pitchFamily="2" charset="2"/>
              <a:buNone/>
            </a:pPr>
            <a:endParaRPr lang="en-US" altLang="en-US" sz="1600" dirty="0" smtClean="0"/>
          </a:p>
          <a:p>
            <a:pPr marL="381000" indent="-381000" eaLnBrk="1" hangingPunct="1">
              <a:lnSpc>
                <a:spcPct val="80000"/>
              </a:lnSpc>
              <a:buFont typeface="Wingdings" pitchFamily="2" charset="2"/>
              <a:buNone/>
            </a:pPr>
            <a:r>
              <a:rPr lang="en-US" altLang="en-US" sz="1600" dirty="0" smtClean="0"/>
              <a:t>OSDI = Operating Systems Design and Implementation Conference</a:t>
            </a:r>
            <a:endParaRPr lang="en-US" altLang="en-US" sz="1600" dirty="0"/>
          </a:p>
          <a:p>
            <a:pPr marL="381000" indent="-381000" eaLnBrk="1" hangingPunct="1">
              <a:lnSpc>
                <a:spcPct val="80000"/>
              </a:lnSpc>
              <a:buFont typeface="Wingdings" pitchFamily="2" charset="2"/>
              <a:buNone/>
            </a:pPr>
            <a:endParaRPr lang="en-US" altLang="en-US" sz="1600" dirty="0" smtClean="0"/>
          </a:p>
          <a:p>
            <a:pPr marL="381000" indent="-381000" eaLnBrk="1" hangingPunct="1">
              <a:lnSpc>
                <a:spcPct val="80000"/>
              </a:lnSpc>
              <a:buNone/>
            </a:pPr>
            <a:r>
              <a:rPr lang="en-US" altLang="en-US" sz="1600" dirty="0" smtClean="0"/>
              <a:t>OSDI </a:t>
            </a:r>
            <a:r>
              <a:rPr lang="en-US" altLang="en-US" sz="1600" b="1" dirty="0"/>
              <a:t>2014</a:t>
            </a:r>
            <a:r>
              <a:rPr lang="en-US" altLang="en-US" sz="1600" dirty="0"/>
              <a:t> </a:t>
            </a:r>
            <a:r>
              <a:rPr lang="en-US" altLang="en-US" sz="1600" dirty="0" smtClean="0"/>
              <a:t>CFP</a:t>
            </a:r>
            <a:r>
              <a:rPr lang="en-US" altLang="en-US" sz="1600" dirty="0"/>
              <a:t>:  </a:t>
            </a:r>
            <a:r>
              <a:rPr lang="en-US" altLang="en-US" sz="1400" dirty="0"/>
              <a:t>https://www.usenix.org/conference/osdi14/call-for-papers</a:t>
            </a:r>
          </a:p>
          <a:p>
            <a:pPr marL="381000" indent="-381000" eaLnBrk="1" hangingPunct="1">
              <a:lnSpc>
                <a:spcPct val="80000"/>
              </a:lnSpc>
              <a:buFontTx/>
              <a:buNone/>
            </a:pPr>
            <a:endParaRPr lang="en-US" altLang="en-US" sz="1600" dirty="0"/>
          </a:p>
          <a:p>
            <a:pPr marL="0" indent="0">
              <a:buNone/>
            </a:pPr>
            <a:r>
              <a:rPr lang="en-US" sz="1400" b="1" dirty="0"/>
              <a:t>Important Dates</a:t>
            </a:r>
          </a:p>
          <a:p>
            <a:pPr marL="400050" lvl="1" indent="0">
              <a:buNone/>
            </a:pPr>
            <a:r>
              <a:rPr lang="en-US" sz="1400" dirty="0"/>
              <a:t>Abstract registration </a:t>
            </a:r>
            <a:r>
              <a:rPr lang="en-US" sz="1400" dirty="0" smtClean="0"/>
              <a:t>due:		</a:t>
            </a:r>
            <a:r>
              <a:rPr lang="en-US" sz="1400" b="1" dirty="0" smtClean="0"/>
              <a:t>April </a:t>
            </a:r>
            <a:r>
              <a:rPr lang="en-US" sz="1400" b="1" dirty="0"/>
              <a:t>24, 2014, 9:00 p.m. PDT</a:t>
            </a:r>
            <a:endParaRPr lang="en-US" sz="1400" dirty="0"/>
          </a:p>
          <a:p>
            <a:pPr marL="400050" lvl="1" indent="0">
              <a:buNone/>
            </a:pPr>
            <a:r>
              <a:rPr lang="en-US" sz="1400" dirty="0"/>
              <a:t>Complete paper submissions </a:t>
            </a:r>
            <a:r>
              <a:rPr lang="en-US" sz="1400" dirty="0" smtClean="0"/>
              <a:t>due:	</a:t>
            </a:r>
            <a:r>
              <a:rPr lang="en-US" sz="1400" b="1" dirty="0" smtClean="0"/>
              <a:t>May </a:t>
            </a:r>
            <a:r>
              <a:rPr lang="en-US" sz="1400" b="1" dirty="0"/>
              <a:t>1, 2014, 9:00 p.m. PDT</a:t>
            </a:r>
            <a:endParaRPr lang="en-US" sz="1400" dirty="0"/>
          </a:p>
          <a:p>
            <a:pPr marL="400050" lvl="1" indent="0">
              <a:buNone/>
            </a:pPr>
            <a:r>
              <a:rPr lang="en-US" sz="1400" dirty="0"/>
              <a:t>Notification to authors: </a:t>
            </a:r>
            <a:r>
              <a:rPr lang="en-US" sz="1400" dirty="0" smtClean="0"/>
              <a:t>		</a:t>
            </a:r>
            <a:r>
              <a:rPr lang="en-US" sz="1400" b="1" dirty="0" smtClean="0"/>
              <a:t>July </a:t>
            </a:r>
            <a:r>
              <a:rPr lang="en-US" sz="1400" b="1" dirty="0"/>
              <a:t>17, 2014</a:t>
            </a:r>
            <a:endParaRPr lang="en-US" sz="1400" dirty="0"/>
          </a:p>
          <a:p>
            <a:pPr marL="400050" lvl="1" indent="0">
              <a:buNone/>
            </a:pPr>
            <a:r>
              <a:rPr lang="en-US" sz="1400" dirty="0"/>
              <a:t>Final papers due: </a:t>
            </a:r>
            <a:r>
              <a:rPr lang="en-US" sz="1400" dirty="0" smtClean="0"/>
              <a:t>			</a:t>
            </a:r>
            <a:r>
              <a:rPr lang="en-US" sz="1400" b="1" dirty="0" smtClean="0"/>
              <a:t>September </a:t>
            </a:r>
            <a:r>
              <a:rPr lang="en-US" sz="1400" b="1" dirty="0"/>
              <a:t>10, 2014</a:t>
            </a:r>
            <a:endParaRPr lang="en-US" sz="1400" dirty="0"/>
          </a:p>
          <a:p>
            <a:pPr marL="2095500" lvl="4" indent="-266700" eaLnBrk="1" hangingPunct="1">
              <a:lnSpc>
                <a:spcPct val="80000"/>
              </a:lnSpc>
              <a:buFont typeface="Wingdings" pitchFamily="2" charset="2"/>
              <a:buNone/>
            </a:pPr>
            <a:endParaRPr lang="en-US" altLang="en-US" dirty="0" smtClean="0"/>
          </a:p>
        </p:txBody>
      </p:sp>
      <p:sp>
        <p:nvSpPr>
          <p:cNvPr id="8200" name="Rectangle 10"/>
          <p:cNvSpPr>
            <a:spLocks noGrp="1" noChangeArrowheads="1"/>
          </p:cNvSpPr>
          <p:nvPr>
            <p:ph type="title"/>
          </p:nvPr>
        </p:nvSpPr>
        <p:spPr>
          <a:noFill/>
        </p:spPr>
        <p:txBody>
          <a:bodyPr/>
          <a:lstStyle/>
          <a:p>
            <a:pPr eaLnBrk="1" hangingPunct="1"/>
            <a:r>
              <a:rPr lang="en-US" altLang="en-US" dirty="0"/>
              <a:t>Academic Papers</a:t>
            </a:r>
            <a:r>
              <a:rPr lang="en-US" altLang="en-US" dirty="0" smtClean="0"/>
              <a:t/>
            </a:r>
            <a:br>
              <a:rPr lang="en-US" altLang="en-US" dirty="0" smtClean="0"/>
            </a:br>
            <a:r>
              <a:rPr lang="en-US" altLang="en-US" sz="1000" dirty="0" smtClean="0"/>
              <a:t>Class 5 </a:t>
            </a:r>
          </a:p>
        </p:txBody>
      </p:sp>
      <p:sp>
        <p:nvSpPr>
          <p:cNvPr id="8202" name="Text Box 13"/>
          <p:cNvSpPr txBox="1">
            <a:spLocks noChangeArrowheads="1"/>
          </p:cNvSpPr>
          <p:nvPr/>
        </p:nvSpPr>
        <p:spPr bwMode="auto">
          <a:xfrm>
            <a:off x="438150" y="1276350"/>
            <a:ext cx="2000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800" b="1" i="1">
                <a:latin typeface="Verdana" pitchFamily="34" charset="0"/>
              </a:rPr>
              <a:t>About academic conferences…</a:t>
            </a:r>
          </a:p>
        </p:txBody>
      </p:sp>
    </p:spTree>
    <p:extLst>
      <p:ext uri="{BB962C8B-B14F-4D97-AF65-F5344CB8AC3E}">
        <p14:creationId xmlns:p14="http://schemas.microsoft.com/office/powerpoint/2010/main" val="323115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9B295E7-BBE1-4544-AEF1-D59445A29F10}" type="slidenum">
              <a:rPr lang="en-US" altLang="en-US" sz="900" smtClean="0">
                <a:latin typeface="Verdana" pitchFamily="34" charset="0"/>
              </a:rPr>
              <a:pPr eaLnBrk="1" hangingPunct="1">
                <a:spcBef>
                  <a:spcPct val="0"/>
                </a:spcBef>
                <a:buClrTx/>
                <a:buFontTx/>
                <a:buNone/>
              </a:pPr>
              <a:t>8</a:t>
            </a:fld>
            <a:endParaRPr lang="en-US" altLang="en-US" sz="900" smtClean="0">
              <a:latin typeface="Verdana" pitchFamily="34" charset="0"/>
            </a:endParaRPr>
          </a:p>
        </p:txBody>
      </p:sp>
      <p:sp>
        <p:nvSpPr>
          <p:cNvPr id="8196" name="Rectangle 11"/>
          <p:cNvSpPr>
            <a:spLocks noChangeArrowheads="1"/>
          </p:cNvSpPr>
          <p:nvPr/>
        </p:nvSpPr>
        <p:spPr bwMode="auto">
          <a:xfrm>
            <a:off x="2438400" y="1118679"/>
            <a:ext cx="6598596" cy="5398854"/>
          </a:xfrm>
          <a:prstGeom prst="rect">
            <a:avLst/>
          </a:prstGeom>
          <a:solidFill>
            <a:srgbClr val="CC66FF">
              <a:alpha val="25000"/>
            </a:srgbClr>
          </a:solidFill>
          <a:ln w="9525" algn="ctr">
            <a:solidFill>
              <a:schemeClr val="tx1"/>
            </a:solidFill>
            <a:miter lim="800000"/>
            <a:headEnd/>
            <a:tailEnd/>
          </a:ln>
          <a:effectLst/>
          <a:extLst/>
        </p:spPr>
        <p:txBody>
          <a:bodyPr wrap="none" anchor="t" anchorCtr="0"/>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a:buNone/>
            </a:pPr>
            <a:r>
              <a:rPr lang="en-US" sz="1400" b="1" dirty="0" smtClean="0"/>
              <a:t>OSDI 2014 Symposium </a:t>
            </a:r>
            <a:r>
              <a:rPr lang="en-US" sz="1400" b="1" dirty="0"/>
              <a:t>Organizers</a:t>
            </a:r>
          </a:p>
        </p:txBody>
      </p:sp>
      <p:sp>
        <p:nvSpPr>
          <p:cNvPr id="8200" name="Rectangle 10"/>
          <p:cNvSpPr>
            <a:spLocks noGrp="1" noChangeArrowheads="1"/>
          </p:cNvSpPr>
          <p:nvPr>
            <p:ph type="title"/>
          </p:nvPr>
        </p:nvSpPr>
        <p:spPr>
          <a:noFill/>
        </p:spPr>
        <p:txBody>
          <a:bodyPr/>
          <a:lstStyle/>
          <a:p>
            <a:pPr eaLnBrk="1" hangingPunct="1"/>
            <a:r>
              <a:rPr lang="en-US" altLang="en-US" dirty="0"/>
              <a:t>Academic Papers</a:t>
            </a:r>
            <a:r>
              <a:rPr lang="en-US" altLang="en-US" dirty="0" smtClean="0"/>
              <a:t/>
            </a:r>
            <a:br>
              <a:rPr lang="en-US" altLang="en-US" dirty="0" smtClean="0"/>
            </a:br>
            <a:r>
              <a:rPr lang="en-US" altLang="en-US" sz="1000" dirty="0" smtClean="0"/>
              <a:t>Class 5 </a:t>
            </a:r>
          </a:p>
        </p:txBody>
      </p:sp>
      <p:sp>
        <p:nvSpPr>
          <p:cNvPr id="8202" name="Text Box 13"/>
          <p:cNvSpPr txBox="1">
            <a:spLocks noChangeArrowheads="1"/>
          </p:cNvSpPr>
          <p:nvPr/>
        </p:nvSpPr>
        <p:spPr bwMode="auto">
          <a:xfrm>
            <a:off x="438150" y="1276350"/>
            <a:ext cx="2000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800" b="1" i="1">
                <a:latin typeface="Verdana" pitchFamily="34" charset="0"/>
              </a:rPr>
              <a:t>About academic conferences…</a:t>
            </a:r>
          </a:p>
        </p:txBody>
      </p:sp>
      <p:sp>
        <p:nvSpPr>
          <p:cNvPr id="3" name="Rectangle 2"/>
          <p:cNvSpPr/>
          <p:nvPr/>
        </p:nvSpPr>
        <p:spPr>
          <a:xfrm>
            <a:off x="2438399" y="1352145"/>
            <a:ext cx="6598597" cy="5165388"/>
          </a:xfrm>
          <a:prstGeom prst="rect">
            <a:avLst/>
          </a:prstGeom>
        </p:spPr>
        <p:txBody>
          <a:bodyPr wrap="square" numCol="2">
            <a:noAutofit/>
          </a:bodyPr>
          <a:lstStyle/>
          <a:p>
            <a:r>
              <a:rPr lang="en-US" sz="1000" b="1" dirty="0" smtClean="0"/>
              <a:t>Program </a:t>
            </a:r>
            <a:r>
              <a:rPr lang="en-US" sz="1000" b="1" dirty="0"/>
              <a:t>Co-Chairs</a:t>
            </a:r>
          </a:p>
          <a:p>
            <a:r>
              <a:rPr lang="en-US" sz="900" dirty="0"/>
              <a:t>Jason </a:t>
            </a:r>
            <a:r>
              <a:rPr lang="en-US" sz="900" dirty="0" err="1"/>
              <a:t>Flinn</a:t>
            </a:r>
            <a:r>
              <a:rPr lang="en-US" sz="900" dirty="0"/>
              <a:t>, </a:t>
            </a:r>
            <a:r>
              <a:rPr lang="en-US" sz="900" i="1" dirty="0"/>
              <a:t>University of Michigan</a:t>
            </a:r>
            <a:endParaRPr lang="en-US" sz="900" dirty="0"/>
          </a:p>
          <a:p>
            <a:r>
              <a:rPr lang="en-US" sz="900" dirty="0"/>
              <a:t>Hank Levy, </a:t>
            </a:r>
            <a:r>
              <a:rPr lang="en-US" sz="900" i="1" dirty="0"/>
              <a:t>University of </a:t>
            </a:r>
            <a:r>
              <a:rPr lang="en-US" sz="900" i="1" dirty="0" smtClean="0"/>
              <a:t>Washington</a:t>
            </a:r>
          </a:p>
          <a:p>
            <a:endParaRPr lang="en-US" sz="200" dirty="0"/>
          </a:p>
          <a:p>
            <a:r>
              <a:rPr lang="en-US" sz="1000" b="1" dirty="0"/>
              <a:t>Program Committee</a:t>
            </a:r>
          </a:p>
          <a:p>
            <a:r>
              <a:rPr lang="en-US" sz="900" dirty="0" err="1"/>
              <a:t>Atul</a:t>
            </a:r>
            <a:r>
              <a:rPr lang="en-US" sz="900" dirty="0"/>
              <a:t> </a:t>
            </a:r>
            <a:r>
              <a:rPr lang="en-US" sz="900" dirty="0" err="1"/>
              <a:t>Adya</a:t>
            </a:r>
            <a:r>
              <a:rPr lang="en-US" sz="900" dirty="0"/>
              <a:t>, </a:t>
            </a:r>
            <a:r>
              <a:rPr lang="en-US" sz="900" i="1" dirty="0"/>
              <a:t>Google</a:t>
            </a:r>
            <a:endParaRPr lang="en-US" sz="900" dirty="0"/>
          </a:p>
          <a:p>
            <a:r>
              <a:rPr lang="en-US" sz="900" dirty="0"/>
              <a:t>Lorenzo </a:t>
            </a:r>
            <a:r>
              <a:rPr lang="en-US" sz="900" dirty="0" err="1"/>
              <a:t>Alvisi</a:t>
            </a:r>
            <a:r>
              <a:rPr lang="en-US" sz="900" dirty="0"/>
              <a:t>, </a:t>
            </a:r>
            <a:r>
              <a:rPr lang="en-US" sz="900" i="1" dirty="0"/>
              <a:t>University of Texas, Austin</a:t>
            </a:r>
            <a:endParaRPr lang="en-US" sz="900" dirty="0"/>
          </a:p>
          <a:p>
            <a:r>
              <a:rPr lang="en-US" sz="900" dirty="0"/>
              <a:t>Dave Andersen, </a:t>
            </a:r>
            <a:r>
              <a:rPr lang="en-US" sz="900" i="1" dirty="0"/>
              <a:t>Carnegie Mellon University</a:t>
            </a:r>
            <a:endParaRPr lang="en-US" sz="900" dirty="0"/>
          </a:p>
          <a:p>
            <a:r>
              <a:rPr lang="en-US" sz="900" dirty="0" err="1"/>
              <a:t>Remzi</a:t>
            </a:r>
            <a:r>
              <a:rPr lang="en-US" sz="900" dirty="0"/>
              <a:t> </a:t>
            </a:r>
            <a:r>
              <a:rPr lang="en-US" sz="900" dirty="0" err="1"/>
              <a:t>Arpaci-Dusseau</a:t>
            </a:r>
            <a:r>
              <a:rPr lang="en-US" sz="900" dirty="0"/>
              <a:t>, </a:t>
            </a:r>
            <a:r>
              <a:rPr lang="en-US" sz="900" i="1" dirty="0" smtClean="0"/>
              <a:t>Univ. Wisconsin-Madison</a:t>
            </a:r>
            <a:endParaRPr lang="en-US" sz="900" dirty="0"/>
          </a:p>
          <a:p>
            <a:r>
              <a:rPr lang="en-US" sz="900" dirty="0"/>
              <a:t>Mihai </a:t>
            </a:r>
            <a:r>
              <a:rPr lang="en-US" sz="900" dirty="0" err="1"/>
              <a:t>Budiu</a:t>
            </a:r>
            <a:r>
              <a:rPr lang="en-US" sz="900" dirty="0"/>
              <a:t>, </a:t>
            </a:r>
            <a:r>
              <a:rPr lang="en-US" sz="900" i="1" dirty="0"/>
              <a:t>Microsoft Research</a:t>
            </a:r>
            <a:endParaRPr lang="en-US" sz="900" dirty="0"/>
          </a:p>
          <a:p>
            <a:r>
              <a:rPr lang="en-US" sz="900" dirty="0"/>
              <a:t>George </a:t>
            </a:r>
            <a:r>
              <a:rPr lang="en-US" sz="900" dirty="0" err="1"/>
              <a:t>Candea</a:t>
            </a:r>
            <a:r>
              <a:rPr lang="en-US" sz="900" dirty="0"/>
              <a:t>, </a:t>
            </a:r>
            <a:r>
              <a:rPr lang="en-US" sz="900" i="1" dirty="0"/>
              <a:t>EPFL</a:t>
            </a:r>
            <a:endParaRPr lang="en-US" sz="900" dirty="0"/>
          </a:p>
          <a:p>
            <a:r>
              <a:rPr lang="en-US" sz="900" dirty="0"/>
              <a:t>Peter Chen, </a:t>
            </a:r>
            <a:r>
              <a:rPr lang="en-US" sz="900" i="1" dirty="0"/>
              <a:t>University of Michigan</a:t>
            </a:r>
            <a:endParaRPr lang="en-US" sz="900" dirty="0"/>
          </a:p>
          <a:p>
            <a:r>
              <a:rPr lang="en-US" sz="900" dirty="0"/>
              <a:t>Allen Clement, </a:t>
            </a:r>
            <a:r>
              <a:rPr lang="en-US" sz="900" i="1" dirty="0"/>
              <a:t>Max Planck </a:t>
            </a:r>
            <a:r>
              <a:rPr lang="en-US" sz="900" i="1" dirty="0" smtClean="0"/>
              <a:t>Inst. For Software Sys.</a:t>
            </a:r>
            <a:endParaRPr lang="en-US" sz="900" dirty="0"/>
          </a:p>
          <a:p>
            <a:r>
              <a:rPr lang="en-US" sz="900" dirty="0"/>
              <a:t>Landon Cox, </a:t>
            </a:r>
            <a:r>
              <a:rPr lang="en-US" sz="900" i="1" dirty="0"/>
              <a:t>Duke University</a:t>
            </a:r>
            <a:endParaRPr lang="en-US" sz="900" dirty="0"/>
          </a:p>
          <a:p>
            <a:r>
              <a:rPr lang="en-US" sz="900" dirty="0"/>
              <a:t>Nick </a:t>
            </a:r>
            <a:r>
              <a:rPr lang="en-US" sz="900" dirty="0" err="1"/>
              <a:t>Feamster</a:t>
            </a:r>
            <a:r>
              <a:rPr lang="en-US" sz="900" dirty="0"/>
              <a:t>, </a:t>
            </a:r>
            <a:r>
              <a:rPr lang="en-US" sz="900" i="1" dirty="0"/>
              <a:t>Georgia Tech</a:t>
            </a:r>
            <a:endParaRPr lang="en-US" sz="900" dirty="0"/>
          </a:p>
          <a:p>
            <a:r>
              <a:rPr lang="en-US" sz="900" dirty="0"/>
              <a:t>Bryan Ford, </a:t>
            </a:r>
            <a:r>
              <a:rPr lang="en-US" sz="900" i="1" dirty="0"/>
              <a:t>Yale University</a:t>
            </a:r>
            <a:endParaRPr lang="en-US" sz="900" dirty="0"/>
          </a:p>
          <a:p>
            <a:r>
              <a:rPr lang="en-US" sz="900" dirty="0"/>
              <a:t>Roxana </a:t>
            </a:r>
            <a:r>
              <a:rPr lang="en-US" sz="900" dirty="0" err="1"/>
              <a:t>Gaembasu</a:t>
            </a:r>
            <a:r>
              <a:rPr lang="en-US" sz="900" dirty="0"/>
              <a:t>, </a:t>
            </a:r>
            <a:r>
              <a:rPr lang="en-US" sz="900" i="1" dirty="0"/>
              <a:t>Columbia University</a:t>
            </a:r>
            <a:endParaRPr lang="en-US" sz="900" dirty="0"/>
          </a:p>
          <a:p>
            <a:r>
              <a:rPr lang="en-US" sz="900" dirty="0"/>
              <a:t>Steve Gribble, </a:t>
            </a:r>
            <a:r>
              <a:rPr lang="en-US" sz="900" i="1" dirty="0" smtClean="0"/>
              <a:t>Univ. of </a:t>
            </a:r>
            <a:r>
              <a:rPr lang="en-US" sz="900" i="1" dirty="0"/>
              <a:t>Washington and Google</a:t>
            </a:r>
            <a:endParaRPr lang="en-US" sz="900" dirty="0"/>
          </a:p>
          <a:p>
            <a:r>
              <a:rPr lang="en-US" sz="900" dirty="0" err="1"/>
              <a:t>Gernot</a:t>
            </a:r>
            <a:r>
              <a:rPr lang="en-US" sz="900" dirty="0"/>
              <a:t> </a:t>
            </a:r>
            <a:r>
              <a:rPr lang="en-US" sz="900" dirty="0" err="1"/>
              <a:t>Heiser</a:t>
            </a:r>
            <a:r>
              <a:rPr lang="en-US" sz="900" dirty="0"/>
              <a:t>, </a:t>
            </a:r>
            <a:r>
              <a:rPr lang="en-US" sz="900" i="1" dirty="0"/>
              <a:t>University of New South Wales</a:t>
            </a:r>
            <a:endParaRPr lang="en-US" sz="900" dirty="0"/>
          </a:p>
          <a:p>
            <a:r>
              <a:rPr lang="en-US" sz="900" dirty="0" err="1"/>
              <a:t>Frans</a:t>
            </a:r>
            <a:r>
              <a:rPr lang="en-US" sz="900" dirty="0"/>
              <a:t> </a:t>
            </a:r>
            <a:r>
              <a:rPr lang="en-US" sz="900" dirty="0" err="1"/>
              <a:t>Kaashoek</a:t>
            </a:r>
            <a:r>
              <a:rPr lang="en-US" sz="900" dirty="0" smtClean="0"/>
              <a:t>,</a:t>
            </a:r>
            <a:r>
              <a:rPr lang="en-US" sz="900" dirty="0"/>
              <a:t> </a:t>
            </a:r>
            <a:r>
              <a:rPr lang="en-US" sz="900" dirty="0" smtClean="0"/>
              <a:t>MIT</a:t>
            </a:r>
            <a:endParaRPr lang="en-US" sz="900" dirty="0"/>
          </a:p>
          <a:p>
            <a:r>
              <a:rPr lang="en-US" sz="900" dirty="0"/>
              <a:t>Ed Nightingale, </a:t>
            </a:r>
            <a:r>
              <a:rPr lang="en-US" sz="900" i="1" dirty="0"/>
              <a:t>Microsoft</a:t>
            </a:r>
            <a:endParaRPr lang="en-US" sz="900" dirty="0"/>
          </a:p>
          <a:p>
            <a:r>
              <a:rPr lang="en-US" sz="900" dirty="0"/>
              <a:t>Timothy Roscoe, </a:t>
            </a:r>
            <a:r>
              <a:rPr lang="en-US" sz="900" i="1" dirty="0"/>
              <a:t>ETH Zurich</a:t>
            </a:r>
            <a:endParaRPr lang="en-US" sz="900" dirty="0"/>
          </a:p>
          <a:p>
            <a:r>
              <a:rPr lang="en-US" sz="900" dirty="0" err="1"/>
              <a:t>Emin</a:t>
            </a:r>
            <a:r>
              <a:rPr lang="en-US" sz="900" dirty="0"/>
              <a:t> </a:t>
            </a:r>
            <a:r>
              <a:rPr lang="en-US" sz="900" dirty="0" err="1"/>
              <a:t>Gün</a:t>
            </a:r>
            <a:r>
              <a:rPr lang="en-US" sz="900" dirty="0"/>
              <a:t> </a:t>
            </a:r>
            <a:r>
              <a:rPr lang="en-US" sz="900" dirty="0" err="1"/>
              <a:t>Sirer</a:t>
            </a:r>
            <a:r>
              <a:rPr lang="en-US" sz="900" dirty="0"/>
              <a:t>, </a:t>
            </a:r>
            <a:r>
              <a:rPr lang="en-US" sz="900" i="1" dirty="0"/>
              <a:t>Cornell University</a:t>
            </a:r>
            <a:endParaRPr lang="en-US" sz="900" dirty="0"/>
          </a:p>
          <a:p>
            <a:r>
              <a:rPr lang="en-US" sz="900" dirty="0"/>
              <a:t>Doug Terry, </a:t>
            </a:r>
            <a:r>
              <a:rPr lang="en-US" sz="900" i="1" dirty="0"/>
              <a:t>Microsoft Research</a:t>
            </a:r>
            <a:endParaRPr lang="en-US" sz="900" dirty="0"/>
          </a:p>
          <a:p>
            <a:r>
              <a:rPr lang="en-US" sz="900" dirty="0"/>
              <a:t>Geoff </a:t>
            </a:r>
            <a:r>
              <a:rPr lang="en-US" sz="900" dirty="0" err="1"/>
              <a:t>Voelker</a:t>
            </a:r>
            <a:r>
              <a:rPr lang="en-US" sz="900" dirty="0"/>
              <a:t>, </a:t>
            </a:r>
            <a:r>
              <a:rPr lang="en-US" sz="900" i="1" dirty="0" smtClean="0"/>
              <a:t>UCSD</a:t>
            </a:r>
            <a:endParaRPr lang="en-US" sz="900" dirty="0"/>
          </a:p>
          <a:p>
            <a:r>
              <a:rPr lang="en-US" sz="900" dirty="0"/>
              <a:t>Andrew Warfield, </a:t>
            </a:r>
            <a:r>
              <a:rPr lang="en-US" sz="900" i="1" dirty="0"/>
              <a:t>University of British Columbia</a:t>
            </a:r>
            <a:endParaRPr lang="en-US" sz="900" dirty="0"/>
          </a:p>
          <a:p>
            <a:r>
              <a:rPr lang="en-US" sz="900" dirty="0" err="1"/>
              <a:t>Junfeng</a:t>
            </a:r>
            <a:r>
              <a:rPr lang="en-US" sz="900" dirty="0"/>
              <a:t> Yang, </a:t>
            </a:r>
            <a:r>
              <a:rPr lang="en-US" sz="900" i="1" dirty="0"/>
              <a:t>Columbia University</a:t>
            </a:r>
            <a:endParaRPr lang="en-US" sz="900" dirty="0"/>
          </a:p>
          <a:p>
            <a:r>
              <a:rPr lang="en-US" sz="900" dirty="0" err="1"/>
              <a:t>Yuanyuan</a:t>
            </a:r>
            <a:r>
              <a:rPr lang="en-US" sz="900" dirty="0"/>
              <a:t> Zhou, </a:t>
            </a:r>
            <a:r>
              <a:rPr lang="en-US" sz="900" i="1" dirty="0" smtClean="0"/>
              <a:t>UCSD</a:t>
            </a:r>
            <a:endParaRPr lang="en-US" sz="900" dirty="0"/>
          </a:p>
          <a:p>
            <a:r>
              <a:rPr lang="en-US" sz="900" dirty="0"/>
              <a:t>Willy </a:t>
            </a:r>
            <a:r>
              <a:rPr lang="en-US" sz="900" dirty="0" err="1"/>
              <a:t>Zwaenepoel</a:t>
            </a:r>
            <a:r>
              <a:rPr lang="en-US" sz="900" dirty="0"/>
              <a:t>, </a:t>
            </a:r>
            <a:r>
              <a:rPr lang="en-US" sz="900" i="1" dirty="0" smtClean="0"/>
              <a:t>EPFL</a:t>
            </a:r>
          </a:p>
          <a:p>
            <a:endParaRPr lang="en-US" sz="200" i="1" dirty="0" smtClean="0"/>
          </a:p>
          <a:p>
            <a:r>
              <a:rPr lang="en-US" sz="1050" b="1" dirty="0"/>
              <a:t>Steering Committee</a:t>
            </a:r>
          </a:p>
          <a:p>
            <a:r>
              <a:rPr lang="en-US" sz="900" dirty="0" err="1"/>
              <a:t>Remzi</a:t>
            </a:r>
            <a:r>
              <a:rPr lang="en-US" sz="900" dirty="0"/>
              <a:t> </a:t>
            </a:r>
            <a:r>
              <a:rPr lang="en-US" sz="900" dirty="0" err="1"/>
              <a:t>Arpaci-Dusseau</a:t>
            </a:r>
            <a:r>
              <a:rPr lang="en-US" sz="900" dirty="0"/>
              <a:t>, </a:t>
            </a:r>
            <a:r>
              <a:rPr lang="en-US" sz="900" i="1" dirty="0"/>
              <a:t>Univ. Wisconsin-Madison</a:t>
            </a:r>
            <a:endParaRPr lang="en-US" sz="900" dirty="0"/>
          </a:p>
          <a:p>
            <a:r>
              <a:rPr lang="en-US" sz="900" dirty="0"/>
              <a:t>Brad Chen, </a:t>
            </a:r>
            <a:r>
              <a:rPr lang="en-US" sz="900" i="1" dirty="0"/>
              <a:t>Google</a:t>
            </a:r>
            <a:endParaRPr lang="en-US" sz="900" dirty="0"/>
          </a:p>
          <a:p>
            <a:r>
              <a:rPr lang="en-US" sz="900" dirty="0"/>
              <a:t>Casey Henderson, </a:t>
            </a:r>
            <a:r>
              <a:rPr lang="en-US" sz="900" i="1" dirty="0"/>
              <a:t>USENIX</a:t>
            </a:r>
            <a:endParaRPr lang="en-US" sz="900" dirty="0"/>
          </a:p>
          <a:p>
            <a:r>
              <a:rPr lang="en-US" sz="900" dirty="0"/>
              <a:t>Brian Noble, </a:t>
            </a:r>
            <a:r>
              <a:rPr lang="en-US" sz="900" i="1" dirty="0"/>
              <a:t>University of Michigan</a:t>
            </a:r>
            <a:endParaRPr lang="en-US" sz="900" dirty="0"/>
          </a:p>
          <a:p>
            <a:r>
              <a:rPr lang="en-US" sz="900" dirty="0"/>
              <a:t>Margo Seltzer, </a:t>
            </a:r>
            <a:r>
              <a:rPr lang="en-US" sz="900" i="1" dirty="0"/>
              <a:t>Harvard School of Eng. App. </a:t>
            </a:r>
            <a:r>
              <a:rPr lang="en-US" sz="900" i="1" dirty="0" err="1"/>
              <a:t>Sci</a:t>
            </a:r>
            <a:r>
              <a:rPr lang="en-US" sz="900" i="1" dirty="0"/>
              <a:t>, Oracle</a:t>
            </a:r>
            <a:endParaRPr lang="en-US" sz="900" dirty="0"/>
          </a:p>
          <a:p>
            <a:r>
              <a:rPr lang="en-US" sz="900" dirty="0" err="1"/>
              <a:t>Chandu</a:t>
            </a:r>
            <a:r>
              <a:rPr lang="en-US" sz="900" dirty="0"/>
              <a:t> </a:t>
            </a:r>
            <a:r>
              <a:rPr lang="en-US" sz="900" dirty="0" err="1"/>
              <a:t>Thekkath</a:t>
            </a:r>
            <a:r>
              <a:rPr lang="en-US" sz="900" dirty="0"/>
              <a:t>, </a:t>
            </a:r>
            <a:r>
              <a:rPr lang="en-US" sz="900" i="1" dirty="0"/>
              <a:t>Microsoft Research Silicon Valley</a:t>
            </a:r>
            <a:endParaRPr lang="en-US" sz="900" dirty="0"/>
          </a:p>
          <a:p>
            <a:r>
              <a:rPr lang="en-US" sz="900" dirty="0"/>
              <a:t>Amin </a:t>
            </a:r>
            <a:r>
              <a:rPr lang="en-US" sz="900" dirty="0" err="1"/>
              <a:t>Vahdat</a:t>
            </a:r>
            <a:r>
              <a:rPr lang="en-US" sz="900" dirty="0"/>
              <a:t>, </a:t>
            </a:r>
            <a:r>
              <a:rPr lang="en-US" sz="900" i="1" dirty="0"/>
              <a:t>Google and UCSD</a:t>
            </a:r>
            <a:endParaRPr lang="en-US" sz="900" dirty="0"/>
          </a:p>
          <a:p>
            <a:endParaRPr lang="en-US" sz="900" i="1" dirty="0" smtClean="0"/>
          </a:p>
          <a:p>
            <a:endParaRPr lang="en-US" sz="900" i="1" dirty="0" smtClean="0"/>
          </a:p>
          <a:p>
            <a:r>
              <a:rPr lang="en-US" sz="1000" b="1" dirty="0" smtClean="0"/>
              <a:t>External </a:t>
            </a:r>
            <a:r>
              <a:rPr lang="en-US" sz="1000" b="1" dirty="0"/>
              <a:t>Review Committee</a:t>
            </a:r>
          </a:p>
          <a:p>
            <a:r>
              <a:rPr lang="en-US" sz="900" dirty="0"/>
              <a:t>Emery Berger, </a:t>
            </a:r>
            <a:r>
              <a:rPr lang="en-US" sz="900" i="1" dirty="0"/>
              <a:t>University of Massachusetts</a:t>
            </a:r>
            <a:endParaRPr lang="en-US" sz="900" dirty="0"/>
          </a:p>
          <a:p>
            <a:r>
              <a:rPr lang="en-US" sz="900" dirty="0"/>
              <a:t>Luis </a:t>
            </a:r>
            <a:r>
              <a:rPr lang="en-US" sz="900" dirty="0" err="1"/>
              <a:t>Ceze</a:t>
            </a:r>
            <a:r>
              <a:rPr lang="en-US" sz="900" dirty="0"/>
              <a:t>, </a:t>
            </a:r>
            <a:r>
              <a:rPr lang="en-US" sz="900" i="1" dirty="0"/>
              <a:t>University of Washington</a:t>
            </a:r>
            <a:endParaRPr lang="en-US" sz="900" dirty="0"/>
          </a:p>
          <a:p>
            <a:r>
              <a:rPr lang="en-US" sz="900" dirty="0"/>
              <a:t>Angela </a:t>
            </a:r>
            <a:r>
              <a:rPr lang="en-US" sz="900" dirty="0" err="1"/>
              <a:t>Demke</a:t>
            </a:r>
            <a:r>
              <a:rPr lang="en-US" sz="900" dirty="0"/>
              <a:t> Brown, </a:t>
            </a:r>
            <a:r>
              <a:rPr lang="en-US" sz="900" i="1" dirty="0"/>
              <a:t>University of Toronto</a:t>
            </a:r>
            <a:endParaRPr lang="en-US" sz="900" dirty="0"/>
          </a:p>
          <a:p>
            <a:r>
              <a:rPr lang="en-US" sz="900" dirty="0"/>
              <a:t>Greg Ganger, </a:t>
            </a:r>
            <a:r>
              <a:rPr lang="en-US" sz="900" i="1" dirty="0"/>
              <a:t>Carnegie Mellon University</a:t>
            </a:r>
            <a:endParaRPr lang="en-US" sz="900" dirty="0"/>
          </a:p>
          <a:p>
            <a:r>
              <a:rPr lang="en-US" sz="900" dirty="0"/>
              <a:t>Joseph Gonzalez, </a:t>
            </a:r>
            <a:r>
              <a:rPr lang="en-US" sz="900" i="1" dirty="0"/>
              <a:t>University of California, Berkeley</a:t>
            </a:r>
            <a:endParaRPr lang="en-US" sz="900" dirty="0"/>
          </a:p>
          <a:p>
            <a:r>
              <a:rPr lang="en-US" sz="900" dirty="0"/>
              <a:t>Andreas </a:t>
            </a:r>
            <a:r>
              <a:rPr lang="en-US" sz="900" dirty="0" err="1"/>
              <a:t>Haeberlen</a:t>
            </a:r>
            <a:r>
              <a:rPr lang="en-US" sz="900" dirty="0"/>
              <a:t>, </a:t>
            </a:r>
            <a:r>
              <a:rPr lang="en-US" sz="900" i="1" dirty="0"/>
              <a:t>University of Pennsylvania</a:t>
            </a:r>
            <a:endParaRPr lang="en-US" sz="900" dirty="0"/>
          </a:p>
          <a:p>
            <a:r>
              <a:rPr lang="en-US" sz="900" dirty="0"/>
              <a:t>Galen Hunt, </a:t>
            </a:r>
            <a:r>
              <a:rPr lang="en-US" sz="900" i="1" dirty="0"/>
              <a:t>Microsoft Research</a:t>
            </a:r>
            <a:endParaRPr lang="en-US" sz="900" dirty="0"/>
          </a:p>
          <a:p>
            <a:r>
              <a:rPr lang="en-US" sz="900" dirty="0"/>
              <a:t>Sam King, </a:t>
            </a:r>
            <a:r>
              <a:rPr lang="en-US" sz="900" i="1" dirty="0"/>
              <a:t>Adrenaline Mobility and University of Illinois</a:t>
            </a:r>
            <a:endParaRPr lang="en-US" sz="900" dirty="0"/>
          </a:p>
          <a:p>
            <a:r>
              <a:rPr lang="en-US" sz="900" dirty="0"/>
              <a:t>Eddie Kohler, </a:t>
            </a:r>
            <a:r>
              <a:rPr lang="en-US" sz="900" i="1" dirty="0"/>
              <a:t>Harvard University</a:t>
            </a:r>
            <a:endParaRPr lang="en-US" sz="900" dirty="0"/>
          </a:p>
          <a:p>
            <a:r>
              <a:rPr lang="en-US" sz="900" dirty="0"/>
              <a:t>Ramakrishna </a:t>
            </a:r>
            <a:r>
              <a:rPr lang="en-US" sz="900" dirty="0" err="1"/>
              <a:t>Kotla</a:t>
            </a:r>
            <a:r>
              <a:rPr lang="en-US" sz="900" dirty="0"/>
              <a:t>, </a:t>
            </a:r>
            <a:r>
              <a:rPr lang="en-US" sz="900" i="1" dirty="0"/>
              <a:t>Microsoft Research</a:t>
            </a:r>
            <a:endParaRPr lang="en-US" sz="900" dirty="0"/>
          </a:p>
          <a:p>
            <a:r>
              <a:rPr lang="en-US" sz="900" b="1" i="1" dirty="0" err="1">
                <a:solidFill>
                  <a:srgbClr val="7402CA"/>
                </a:solidFill>
              </a:rPr>
              <a:t>Jinyang</a:t>
            </a:r>
            <a:r>
              <a:rPr lang="en-US" sz="900" b="1" i="1" dirty="0">
                <a:solidFill>
                  <a:srgbClr val="7402CA"/>
                </a:solidFill>
              </a:rPr>
              <a:t> Li, New York University</a:t>
            </a:r>
          </a:p>
          <a:p>
            <a:r>
              <a:rPr lang="en-US" sz="900" dirty="0"/>
              <a:t>Wyatt Lloyd, </a:t>
            </a:r>
            <a:r>
              <a:rPr lang="en-US" sz="900" i="1" dirty="0"/>
              <a:t>Facebook and </a:t>
            </a:r>
            <a:r>
              <a:rPr lang="en-US" sz="900" i="1" dirty="0" smtClean="0"/>
              <a:t>USC</a:t>
            </a:r>
            <a:endParaRPr lang="en-US" sz="900" dirty="0"/>
          </a:p>
          <a:p>
            <a:r>
              <a:rPr lang="en-US" sz="900" dirty="0"/>
              <a:t>Shan Lu, </a:t>
            </a:r>
            <a:r>
              <a:rPr lang="en-US" sz="900" i="1" dirty="0"/>
              <a:t>University of Wisconsin</a:t>
            </a:r>
            <a:endParaRPr lang="en-US" sz="900" dirty="0"/>
          </a:p>
          <a:p>
            <a:r>
              <a:rPr lang="en-US" sz="900" dirty="0"/>
              <a:t>Jeff Mogul, </a:t>
            </a:r>
            <a:r>
              <a:rPr lang="en-US" sz="900" i="1" dirty="0"/>
              <a:t>Google</a:t>
            </a:r>
            <a:endParaRPr lang="en-US" sz="900" dirty="0"/>
          </a:p>
          <a:p>
            <a:r>
              <a:rPr lang="en-US" sz="900" dirty="0"/>
              <a:t>Satish </a:t>
            </a:r>
            <a:r>
              <a:rPr lang="en-US" sz="900" dirty="0" err="1"/>
              <a:t>Narayanasamy</a:t>
            </a:r>
            <a:r>
              <a:rPr lang="en-US" sz="900" dirty="0"/>
              <a:t>, </a:t>
            </a:r>
            <a:r>
              <a:rPr lang="en-US" sz="900" i="1" dirty="0"/>
              <a:t>University of Michigan</a:t>
            </a:r>
            <a:endParaRPr lang="en-US" sz="900" dirty="0"/>
          </a:p>
          <a:p>
            <a:r>
              <a:rPr lang="en-US" sz="900" dirty="0"/>
              <a:t>Jason </a:t>
            </a:r>
            <a:r>
              <a:rPr lang="en-US" sz="900" dirty="0" err="1"/>
              <a:t>Nieh</a:t>
            </a:r>
            <a:r>
              <a:rPr lang="en-US" sz="900" dirty="0"/>
              <a:t>, </a:t>
            </a:r>
            <a:r>
              <a:rPr lang="en-US" sz="900" i="1" dirty="0"/>
              <a:t>Columbia University</a:t>
            </a:r>
            <a:endParaRPr lang="en-US" sz="900" dirty="0"/>
          </a:p>
          <a:p>
            <a:r>
              <a:rPr lang="en-US" sz="900" dirty="0" err="1"/>
              <a:t>Vivek</a:t>
            </a:r>
            <a:r>
              <a:rPr lang="en-US" sz="900" dirty="0"/>
              <a:t> </a:t>
            </a:r>
            <a:r>
              <a:rPr lang="en-US" sz="900" dirty="0" err="1"/>
              <a:t>Pai</a:t>
            </a:r>
            <a:r>
              <a:rPr lang="en-US" sz="900" dirty="0"/>
              <a:t>, </a:t>
            </a:r>
            <a:r>
              <a:rPr lang="en-US" sz="900" i="1" dirty="0"/>
              <a:t>Princeton University</a:t>
            </a:r>
            <a:endParaRPr lang="en-US" sz="900" dirty="0"/>
          </a:p>
          <a:p>
            <a:r>
              <a:rPr lang="en-US" sz="900" dirty="0"/>
              <a:t>Rodrigo Rodrigues, </a:t>
            </a:r>
            <a:r>
              <a:rPr lang="en-US" sz="900" i="1" dirty="0" err="1"/>
              <a:t>Universidade</a:t>
            </a:r>
            <a:r>
              <a:rPr lang="en-US" sz="900" i="1" dirty="0"/>
              <a:t> Nova de </a:t>
            </a:r>
            <a:r>
              <a:rPr lang="en-US" sz="900" i="1" dirty="0" err="1"/>
              <a:t>Lisboa</a:t>
            </a:r>
            <a:endParaRPr lang="en-US" sz="900" dirty="0"/>
          </a:p>
          <a:p>
            <a:r>
              <a:rPr lang="en-US" sz="900" dirty="0"/>
              <a:t>Bianca Schroeder, </a:t>
            </a:r>
            <a:r>
              <a:rPr lang="en-US" sz="900" i="1" dirty="0"/>
              <a:t>University of Toronto</a:t>
            </a:r>
            <a:endParaRPr lang="en-US" sz="900" dirty="0"/>
          </a:p>
          <a:p>
            <a:r>
              <a:rPr lang="en-US" sz="900" dirty="0"/>
              <a:t>Mike Swift, </a:t>
            </a:r>
            <a:r>
              <a:rPr lang="en-US" sz="900" i="1" dirty="0"/>
              <a:t>University of Wisconsin</a:t>
            </a:r>
            <a:endParaRPr lang="en-US" sz="900" dirty="0"/>
          </a:p>
          <a:p>
            <a:r>
              <a:rPr lang="en-US" sz="900" dirty="0" err="1"/>
              <a:t>Kaushik</a:t>
            </a:r>
            <a:r>
              <a:rPr lang="en-US" sz="900" dirty="0"/>
              <a:t> </a:t>
            </a:r>
            <a:r>
              <a:rPr lang="en-US" sz="900" dirty="0" err="1"/>
              <a:t>Veeraraghavan</a:t>
            </a:r>
            <a:r>
              <a:rPr lang="en-US" sz="900" dirty="0"/>
              <a:t>, </a:t>
            </a:r>
            <a:r>
              <a:rPr lang="en-US" sz="900" i="1" dirty="0"/>
              <a:t>Facebook</a:t>
            </a:r>
            <a:endParaRPr lang="en-US" sz="900" dirty="0"/>
          </a:p>
          <a:p>
            <a:r>
              <a:rPr lang="en-US" sz="900" dirty="0"/>
              <a:t>Hakim Weatherspoon, </a:t>
            </a:r>
            <a:r>
              <a:rPr lang="en-US" sz="900" i="1" dirty="0"/>
              <a:t>Cornell University</a:t>
            </a:r>
            <a:endParaRPr lang="en-US" sz="900" dirty="0"/>
          </a:p>
          <a:p>
            <a:r>
              <a:rPr lang="en-US" sz="900" dirty="0"/>
              <a:t>Matt Welsh, </a:t>
            </a:r>
            <a:r>
              <a:rPr lang="en-US" sz="900" i="1" dirty="0"/>
              <a:t>Google</a:t>
            </a:r>
            <a:endParaRPr lang="en-US" sz="900" dirty="0"/>
          </a:p>
          <a:p>
            <a:r>
              <a:rPr lang="en-US" sz="900" dirty="0"/>
              <a:t>John Wilkes, </a:t>
            </a:r>
            <a:r>
              <a:rPr lang="en-US" sz="900" i="1" dirty="0"/>
              <a:t>Google</a:t>
            </a:r>
            <a:endParaRPr lang="en-US" sz="900" dirty="0"/>
          </a:p>
          <a:p>
            <a:r>
              <a:rPr lang="en-US" sz="900" dirty="0"/>
              <a:t>Emmett </a:t>
            </a:r>
            <a:r>
              <a:rPr lang="en-US" sz="900" dirty="0" err="1"/>
              <a:t>Witchel</a:t>
            </a:r>
            <a:r>
              <a:rPr lang="en-US" sz="900" dirty="0"/>
              <a:t>, </a:t>
            </a:r>
            <a:r>
              <a:rPr lang="en-US" sz="900" i="1" dirty="0"/>
              <a:t>University of Texas</a:t>
            </a:r>
            <a:endParaRPr lang="en-US" sz="900" dirty="0"/>
          </a:p>
          <a:p>
            <a:r>
              <a:rPr lang="en-US" sz="900" dirty="0"/>
              <a:t>Ding Yuan, </a:t>
            </a:r>
            <a:r>
              <a:rPr lang="en-US" sz="900" i="1" dirty="0"/>
              <a:t>University of Toronto</a:t>
            </a:r>
            <a:endParaRPr lang="en-US" sz="900" dirty="0"/>
          </a:p>
          <a:p>
            <a:r>
              <a:rPr lang="en-US" sz="900" dirty="0" err="1"/>
              <a:t>Nickolai</a:t>
            </a:r>
            <a:r>
              <a:rPr lang="en-US" sz="900" dirty="0"/>
              <a:t> </a:t>
            </a:r>
            <a:r>
              <a:rPr lang="en-US" sz="900" dirty="0" err="1"/>
              <a:t>Zeldovich</a:t>
            </a:r>
            <a:r>
              <a:rPr lang="en-US" sz="900" dirty="0"/>
              <a:t>, </a:t>
            </a:r>
            <a:r>
              <a:rPr lang="en-US" sz="900" i="1" dirty="0"/>
              <a:t>MIT CSAIL</a:t>
            </a:r>
            <a:endParaRPr lang="en-US" sz="900" dirty="0"/>
          </a:p>
          <a:p>
            <a:r>
              <a:rPr lang="en-US" sz="900" dirty="0"/>
              <a:t>Feng Zhao, </a:t>
            </a:r>
            <a:r>
              <a:rPr lang="en-US" sz="900" i="1" dirty="0"/>
              <a:t>Microsoft </a:t>
            </a:r>
            <a:r>
              <a:rPr lang="en-US" sz="900" i="1" dirty="0" smtClean="0"/>
              <a:t>Research</a:t>
            </a:r>
          </a:p>
          <a:p>
            <a:endParaRPr lang="en-US" sz="900" dirty="0"/>
          </a:p>
        </p:txBody>
      </p:sp>
    </p:spTree>
    <p:extLst>
      <p:ext uri="{BB962C8B-B14F-4D97-AF65-F5344CB8AC3E}">
        <p14:creationId xmlns:p14="http://schemas.microsoft.com/office/powerpoint/2010/main" val="3786664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76DCA52-6E9D-47FB-9EAC-742222EF0138}" type="slidenum">
              <a:rPr lang="en-US" altLang="en-US" sz="900" smtClean="0">
                <a:latin typeface="Verdana" pitchFamily="34" charset="0"/>
              </a:rPr>
              <a:pPr eaLnBrk="1" hangingPunct="1">
                <a:spcBef>
                  <a:spcPct val="0"/>
                </a:spcBef>
                <a:buClrTx/>
                <a:buFontTx/>
                <a:buNone/>
              </a:pPr>
              <a:t>9</a:t>
            </a:fld>
            <a:endParaRPr lang="en-US" altLang="en-US" sz="900" smtClean="0">
              <a:latin typeface="Verdana" pitchFamily="34" charset="0"/>
            </a:endParaRPr>
          </a:p>
        </p:txBody>
      </p:sp>
      <p:sp>
        <p:nvSpPr>
          <p:cNvPr id="6148"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marL="381000" indent="-381000" eaLnBrk="1" hangingPunct="1">
              <a:buFont typeface="Wingdings" pitchFamily="2" charset="2"/>
              <a:buAutoNum type="arabicPeriod"/>
            </a:pPr>
            <a:r>
              <a:rPr lang="en-US" altLang="en-US" sz="1600" dirty="0"/>
              <a:t>Academic Papers</a:t>
            </a:r>
          </a:p>
          <a:p>
            <a:pPr marL="381000" indent="-381000" eaLnBrk="1" hangingPunct="1">
              <a:buFont typeface="Wingdings" pitchFamily="2" charset="2"/>
              <a:buAutoNum type="arabicPeriod"/>
            </a:pPr>
            <a:r>
              <a:rPr lang="en-US" altLang="en-US" sz="1600" dirty="0">
                <a:solidFill>
                  <a:srgbClr val="FF0000"/>
                </a:solidFill>
              </a:rPr>
              <a:t>MapReduce Paper</a:t>
            </a:r>
          </a:p>
          <a:p>
            <a:pPr eaLnBrk="1" hangingPunct="1">
              <a:buFont typeface="Wingdings" pitchFamily="2" charset="2"/>
              <a:buAutoNum type="arabicPeriod"/>
            </a:pPr>
            <a:r>
              <a:rPr lang="en-US" altLang="en-US" sz="1600" dirty="0" smtClean="0"/>
              <a:t>Project </a:t>
            </a:r>
            <a:r>
              <a:rPr lang="en-US" altLang="en-US" sz="1600" dirty="0"/>
              <a:t>discussion</a:t>
            </a:r>
          </a:p>
          <a:p>
            <a:pPr eaLnBrk="1" hangingPunct="1">
              <a:buFont typeface="Wingdings" pitchFamily="2" charset="2"/>
              <a:buAutoNum type="arabicPeriod"/>
            </a:pPr>
            <a:r>
              <a:rPr lang="en-US" altLang="en-US" sz="1600" dirty="0"/>
              <a:t>Analytics Project Brainstorming</a:t>
            </a:r>
          </a:p>
          <a:p>
            <a:pPr eaLnBrk="1" hangingPunct="1">
              <a:buFont typeface="Wingdings" pitchFamily="2" charset="2"/>
              <a:buAutoNum type="arabicPeriod"/>
            </a:pPr>
            <a:r>
              <a:rPr lang="en-US" altLang="en-US" sz="1600" dirty="0"/>
              <a:t>Examples of real world analytics</a:t>
            </a:r>
          </a:p>
          <a:p>
            <a:pPr marL="800100" lvl="1" indent="-342900" eaLnBrk="1" hangingPunct="1">
              <a:buFont typeface="Wingdings" pitchFamily="2" charset="2"/>
              <a:buNone/>
            </a:pPr>
            <a:endParaRPr lang="en-US" altLang="en-US" sz="1400" dirty="0" smtClean="0"/>
          </a:p>
        </p:txBody>
      </p:sp>
      <p:sp>
        <p:nvSpPr>
          <p:cNvPr id="6149" name="Rectangle 3"/>
          <p:cNvSpPr>
            <a:spLocks noGrp="1" noChangeArrowheads="1"/>
          </p:cNvSpPr>
          <p:nvPr>
            <p:ph type="title"/>
          </p:nvPr>
        </p:nvSpPr>
        <p:spPr>
          <a:noFill/>
        </p:spPr>
        <p:txBody>
          <a:bodyPr/>
          <a:lstStyle/>
          <a:p>
            <a:pPr eaLnBrk="1" hangingPunct="1"/>
            <a:r>
              <a:rPr lang="en-US" altLang="en-US" dirty="0" smtClean="0"/>
              <a:t>Pig Programming, Analytics, Realtime Data Collection</a:t>
            </a:r>
            <a:br>
              <a:rPr lang="en-US" altLang="en-US" dirty="0" smtClean="0"/>
            </a:br>
            <a:r>
              <a:rPr lang="en-US" altLang="en-US" sz="1000" dirty="0" smtClean="0"/>
              <a:t>Class 5 </a:t>
            </a:r>
          </a:p>
        </p:txBody>
      </p:sp>
    </p:spTree>
    <p:extLst>
      <p:ext uri="{BB962C8B-B14F-4D97-AF65-F5344CB8AC3E}">
        <p14:creationId xmlns:p14="http://schemas.microsoft.com/office/powerpoint/2010/main" val="2900264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4492</TotalTime>
  <Words>1878</Words>
  <Application>Microsoft Office PowerPoint</Application>
  <PresentationFormat>On-screen Show (4:3)</PresentationFormat>
  <Paragraphs>586</Paragraphs>
  <Slides>33</Slides>
  <Notes>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Level</vt:lpstr>
      <vt:lpstr>10 September 2009</vt:lpstr>
      <vt:lpstr>Realtime and Big Data Analytics</vt:lpstr>
      <vt:lpstr>Pig Programming, Analytics, Realtime Data Collection Class 5 </vt:lpstr>
      <vt:lpstr>Academic Papers Class 5 </vt:lpstr>
      <vt:lpstr>Academic Papers Class 5 </vt:lpstr>
      <vt:lpstr>Academic Papers Class 5 </vt:lpstr>
      <vt:lpstr>Academic Papers Class 5 </vt:lpstr>
      <vt:lpstr>Academic Papers Class 5 </vt:lpstr>
      <vt:lpstr>Academic Papers Class 5 </vt:lpstr>
      <vt:lpstr>Pig Programming, Analytics, Realtime Data Collection Class 5 </vt:lpstr>
      <vt:lpstr>MapReduce Paper Class 5 </vt:lpstr>
      <vt:lpstr>MapReduce Paper Class 5 </vt:lpstr>
      <vt:lpstr>MapReduce Paper Class 5 </vt:lpstr>
      <vt:lpstr>MapReduce Paper Class 5 </vt:lpstr>
      <vt:lpstr>MapReduce Paper Class 5 </vt:lpstr>
      <vt:lpstr>MapReduce Paper Class 5 </vt:lpstr>
      <vt:lpstr>MapReduce Paper Class 5 </vt:lpstr>
      <vt:lpstr>MapReduce Paper Class 5 </vt:lpstr>
      <vt:lpstr>MapReduce Paper Class 5 </vt:lpstr>
      <vt:lpstr>MapReduce Paper Class 5 </vt:lpstr>
      <vt:lpstr>Pig Programming, Analytics, Realtime Data Collection Class 5 </vt:lpstr>
      <vt:lpstr>Analytics, Realtime Systems Class 5 </vt:lpstr>
      <vt:lpstr>Analytics, Realtime Systems Class 5 </vt:lpstr>
      <vt:lpstr>Pig Programming, Analytics, Realtime Data Collection Class 5 </vt:lpstr>
      <vt:lpstr>Analytics, Realtime Systems Class 5 </vt:lpstr>
      <vt:lpstr>Analytics, Realtime Systems Class 5 </vt:lpstr>
      <vt:lpstr>Analytics, Realtime Systems Class 5 </vt:lpstr>
      <vt:lpstr>Analytics, Realtime Systems Class 5 </vt:lpstr>
      <vt:lpstr>Pig Programming, Analytics, Realtime Data Collection Class 5 </vt:lpstr>
      <vt:lpstr>Analytics, Realtime Systems Class 5 </vt:lpstr>
      <vt:lpstr>Analytics, Realtime Systems Class 5 </vt:lpstr>
      <vt:lpstr>Homework </vt:lpstr>
      <vt:lpstr>Homework </vt:lpstr>
      <vt:lpstr>Homework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smcintosh</cp:lastModifiedBy>
  <cp:revision>1273</cp:revision>
  <dcterms:created xsi:type="dcterms:W3CDTF">2013-01-20T16:38:10Z</dcterms:created>
  <dcterms:modified xsi:type="dcterms:W3CDTF">2014-10-03T03:54:33Z</dcterms:modified>
</cp:coreProperties>
</file>