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45"/>
  </p:notesMasterIdLst>
  <p:sldIdLst>
    <p:sldId id="443" r:id="rId3"/>
    <p:sldId id="421" r:id="rId4"/>
    <p:sldId id="398" r:id="rId5"/>
    <p:sldId id="359" r:id="rId6"/>
    <p:sldId id="436" r:id="rId7"/>
    <p:sldId id="414" r:id="rId8"/>
    <p:sldId id="412" r:id="rId9"/>
    <p:sldId id="413" r:id="rId10"/>
    <p:sldId id="437" r:id="rId11"/>
    <p:sldId id="425" r:id="rId12"/>
    <p:sldId id="415" r:id="rId13"/>
    <p:sldId id="424" r:id="rId14"/>
    <p:sldId id="416" r:id="rId15"/>
    <p:sldId id="444" r:id="rId16"/>
    <p:sldId id="426" r:id="rId17"/>
    <p:sldId id="417" r:id="rId18"/>
    <p:sldId id="427" r:id="rId19"/>
    <p:sldId id="438" r:id="rId20"/>
    <p:sldId id="439" r:id="rId21"/>
    <p:sldId id="440" r:id="rId22"/>
    <p:sldId id="441" r:id="rId23"/>
    <p:sldId id="401" r:id="rId24"/>
    <p:sldId id="358" r:id="rId25"/>
    <p:sldId id="418" r:id="rId26"/>
    <p:sldId id="429" r:id="rId27"/>
    <p:sldId id="420" r:id="rId28"/>
    <p:sldId id="430" r:id="rId29"/>
    <p:sldId id="431" r:id="rId30"/>
    <p:sldId id="419" r:id="rId31"/>
    <p:sldId id="399" r:id="rId32"/>
    <p:sldId id="403" r:id="rId33"/>
    <p:sldId id="423" r:id="rId34"/>
    <p:sldId id="432" r:id="rId35"/>
    <p:sldId id="433" r:id="rId36"/>
    <p:sldId id="434" r:id="rId37"/>
    <p:sldId id="435" r:id="rId38"/>
    <p:sldId id="405" r:id="rId39"/>
    <p:sldId id="408" r:id="rId40"/>
    <p:sldId id="406" r:id="rId41"/>
    <p:sldId id="409" r:id="rId42"/>
    <p:sldId id="411" r:id="rId43"/>
    <p:sldId id="445" r:id="rId44"/>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CC66FF"/>
    <a:srgbClr val="CCCCFF"/>
    <a:srgbClr val="0000CC"/>
    <a:srgbClr val="FFCCFF"/>
    <a:srgbClr val="036697"/>
    <a:srgbClr val="0099FF"/>
    <a:srgbClr val="00CCFF"/>
    <a:srgbClr val="66FFFF"/>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04" autoAdjust="0"/>
    <p:restoredTop sz="94660"/>
  </p:normalViewPr>
  <p:slideViewPr>
    <p:cSldViewPr>
      <p:cViewPr>
        <p:scale>
          <a:sx n="70" d="100"/>
          <a:sy n="70" d="100"/>
        </p:scale>
        <p:origin x="-26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en-US"/>
          </a:p>
        </p:txBody>
      </p:sp>
      <p:sp>
        <p:nvSpPr>
          <p:cNvPr id="307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A609C69-CE82-43A8-B865-387F36D639B2}" type="slidenum">
              <a:rPr lang="en-US" altLang="en-US"/>
              <a:pPr>
                <a:defRPr/>
              </a:pPr>
              <a:t>‹#›</a:t>
            </a:fld>
            <a:endParaRPr lang="en-US" altLang="en-US"/>
          </a:p>
        </p:txBody>
      </p:sp>
    </p:spTree>
    <p:extLst>
      <p:ext uri="{BB962C8B-B14F-4D97-AF65-F5344CB8AC3E}">
        <p14:creationId xmlns:p14="http://schemas.microsoft.com/office/powerpoint/2010/main" val="3781657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1: See http://hbase.apache.org/acid-semantics.html</a:t>
            </a:r>
          </a:p>
          <a:p>
            <a:endParaRPr lang="en-US" dirty="0"/>
          </a:p>
        </p:txBody>
      </p:sp>
      <p:sp>
        <p:nvSpPr>
          <p:cNvPr id="4" name="Slide Number Placeholder 3"/>
          <p:cNvSpPr>
            <a:spLocks noGrp="1"/>
          </p:cNvSpPr>
          <p:nvPr>
            <p:ph type="sldNum" sz="quarter" idx="10"/>
          </p:nvPr>
        </p:nvSpPr>
        <p:spPr/>
        <p:txBody>
          <a:bodyPr/>
          <a:lstStyle/>
          <a:p>
            <a:pPr>
              <a:defRPr/>
            </a:pPr>
            <a:fld id="{4A609C69-CE82-43A8-B865-387F36D639B2}" type="slidenum">
              <a:rPr lang="en-US" altLang="en-US" smtClean="0"/>
              <a:pPr>
                <a:defRPr/>
              </a:pPr>
              <a:t>10</a:t>
            </a:fld>
            <a:endParaRPr lang="en-US" altLang="en-US"/>
          </a:p>
        </p:txBody>
      </p:sp>
    </p:spTree>
    <p:extLst>
      <p:ext uri="{BB962C8B-B14F-4D97-AF65-F5344CB8AC3E}">
        <p14:creationId xmlns:p14="http://schemas.microsoft.com/office/powerpoint/2010/main" val="149169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alt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alt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altLang="en-US" dirty="0"/>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ltLang="en-US"/>
              <a:t>Page </a:t>
            </a:r>
            <a:fld id="{24881186-6624-40CE-B220-8A89E47B8E15}" type="slidenum">
              <a:rPr lang="en-US" altLang="en-US"/>
              <a:pPr>
                <a:defRPr/>
              </a:pPr>
              <a:t>‹#›</a:t>
            </a:fld>
            <a:endParaRPr lang="en-US" altLang="en-US"/>
          </a:p>
        </p:txBody>
      </p:sp>
    </p:spTree>
    <p:extLst>
      <p:ext uri="{BB962C8B-B14F-4D97-AF65-F5344CB8AC3E}">
        <p14:creationId xmlns:p14="http://schemas.microsoft.com/office/powerpoint/2010/main" val="309213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C7CFB1E-0B53-4F6A-AB52-90084D88B48B}" type="slidenum">
              <a:rPr lang="en-US" altLang="en-US"/>
              <a:pPr>
                <a:defRPr/>
              </a:pPr>
              <a:t>‹#›</a:t>
            </a:fld>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74525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05CDAE7-B04D-483A-A803-80DED4C4590A}" type="slidenum">
              <a:rPr lang="en-US" altLang="en-US"/>
              <a:pPr>
                <a:defRPr/>
              </a:pPr>
              <a:t>‹#›</a:t>
            </a:fld>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512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35FBAAC7-CE34-484F-84FC-4FCBDEDDA4B7}" type="slidenum">
              <a:rPr lang="en-US" altLang="en-US"/>
              <a:pPr>
                <a:defRPr/>
              </a:pPr>
              <a:t>‹#›</a:t>
            </a:fld>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75695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790 w 2880"/>
                <a:gd name="T5" fmla="*/ 288 h 288"/>
                <a:gd name="T6" fmla="*/ 2750 w 2880"/>
                <a:gd name="T7" fmla="*/ 256 h 288"/>
                <a:gd name="T8" fmla="*/ 2578 w 2880"/>
                <a:gd name="T9" fmla="*/ 134 h 288"/>
                <a:gd name="T10" fmla="*/ 2355 w 2880"/>
                <a:gd name="T11" fmla="*/ 46 h 288"/>
                <a:gd name="T12" fmla="*/ 2160 w 2880"/>
                <a:gd name="T13" fmla="*/ 10 h 288"/>
                <a:gd name="T14" fmla="*/ 2047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293 h 290"/>
                <a:gd name="T4" fmla="*/ 3095 w 3194"/>
                <a:gd name="T5" fmla="*/ 295 h 290"/>
                <a:gd name="T6" fmla="*/ 3089 w 3194"/>
                <a:gd name="T7" fmla="*/ 261 h 290"/>
                <a:gd name="T8" fmla="*/ 3062 w 3194"/>
                <a:gd name="T9" fmla="*/ 151 h 290"/>
                <a:gd name="T10" fmla="*/ 3022 w 3194"/>
                <a:gd name="T11" fmla="*/ 34 h 290"/>
                <a:gd name="T12" fmla="*/ 3007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6 w 3194"/>
                <a:gd name="T5" fmla="*/ 0 h 290"/>
                <a:gd name="T6" fmla="*/ 6 w 3194"/>
                <a:gd name="T7" fmla="*/ 156 h 290"/>
                <a:gd name="T8" fmla="*/ 6 w 3194"/>
                <a:gd name="T9" fmla="*/ 254 h 290"/>
                <a:gd name="T10" fmla="*/ 6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alt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altLang="en-US" noProof="0" smtClean="0"/>
          </a:p>
        </p:txBody>
      </p:sp>
    </p:spTree>
    <p:extLst>
      <p:ext uri="{BB962C8B-B14F-4D97-AF65-F5344CB8AC3E}">
        <p14:creationId xmlns:p14="http://schemas.microsoft.com/office/powerpoint/2010/main" val="2243341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A5D12AE-BD8F-4D8D-BD27-AC6BBD34FA55}" type="slidenum">
              <a:rPr lang="en-US" altLang="en-US"/>
              <a:pPr>
                <a:defRPr/>
              </a:pPr>
              <a:t>‹#›</a:t>
            </a:fld>
            <a:endParaRPr lang="en-US" altLang="en-US"/>
          </a:p>
        </p:txBody>
      </p:sp>
    </p:spTree>
    <p:extLst>
      <p:ext uri="{BB962C8B-B14F-4D97-AF65-F5344CB8AC3E}">
        <p14:creationId xmlns:p14="http://schemas.microsoft.com/office/powerpoint/2010/main" val="4180490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67AE7C39-F58A-4536-B128-E8462ACB912B}" type="slidenum">
              <a:rPr lang="en-US" altLang="en-US"/>
              <a:pPr>
                <a:defRPr/>
              </a:pPr>
              <a:t>‹#›</a:t>
            </a:fld>
            <a:endParaRPr lang="en-US" altLang="en-US"/>
          </a:p>
        </p:txBody>
      </p:sp>
    </p:spTree>
    <p:extLst>
      <p:ext uri="{BB962C8B-B14F-4D97-AF65-F5344CB8AC3E}">
        <p14:creationId xmlns:p14="http://schemas.microsoft.com/office/powerpoint/2010/main" val="3293405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EB5C13FB-D022-4618-B262-2F875F421DE4}" type="slidenum">
              <a:rPr lang="en-US" altLang="en-US"/>
              <a:pPr>
                <a:defRPr/>
              </a:pPr>
              <a:t>‹#›</a:t>
            </a:fld>
            <a:endParaRPr lang="en-US" altLang="en-US"/>
          </a:p>
        </p:txBody>
      </p:sp>
    </p:spTree>
    <p:extLst>
      <p:ext uri="{BB962C8B-B14F-4D97-AF65-F5344CB8AC3E}">
        <p14:creationId xmlns:p14="http://schemas.microsoft.com/office/powerpoint/2010/main" val="1890399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EE0F2495-7D50-4341-9D00-A5F3BFB06DAE}" type="slidenum">
              <a:rPr lang="en-US" altLang="en-US"/>
              <a:pPr>
                <a:defRPr/>
              </a:pPr>
              <a:t>‹#›</a:t>
            </a:fld>
            <a:endParaRPr lang="en-US" altLang="en-US"/>
          </a:p>
        </p:txBody>
      </p:sp>
    </p:spTree>
    <p:extLst>
      <p:ext uri="{BB962C8B-B14F-4D97-AF65-F5344CB8AC3E}">
        <p14:creationId xmlns:p14="http://schemas.microsoft.com/office/powerpoint/2010/main" val="185301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6F59F1D5-4234-42DD-A71C-AEDEBB959DC6}" type="slidenum">
              <a:rPr lang="en-US" altLang="en-US"/>
              <a:pPr>
                <a:defRPr/>
              </a:pPr>
              <a:t>‹#›</a:t>
            </a:fld>
            <a:endParaRPr lang="en-US" altLang="en-US"/>
          </a:p>
        </p:txBody>
      </p:sp>
    </p:spTree>
    <p:extLst>
      <p:ext uri="{BB962C8B-B14F-4D97-AF65-F5344CB8AC3E}">
        <p14:creationId xmlns:p14="http://schemas.microsoft.com/office/powerpoint/2010/main" val="335371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3579F4A1-F898-4240-8986-F2FF9D27B2B4}" type="slidenum">
              <a:rPr lang="en-US" altLang="en-US"/>
              <a:pPr>
                <a:defRPr/>
              </a:pPr>
              <a:t>‹#›</a:t>
            </a:fld>
            <a:endParaRPr lang="en-US" altLang="en-US"/>
          </a:p>
        </p:txBody>
      </p:sp>
    </p:spTree>
    <p:extLst>
      <p:ext uri="{BB962C8B-B14F-4D97-AF65-F5344CB8AC3E}">
        <p14:creationId xmlns:p14="http://schemas.microsoft.com/office/powerpoint/2010/main" val="124735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2B2D6F99-CE96-42DD-B132-61C095446195}" type="slidenum">
              <a:rPr lang="en-US" altLang="en-US"/>
              <a:pPr>
                <a:defRPr/>
              </a:pPr>
              <a:t>‹#›</a:t>
            </a:fld>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381732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A660258-392D-4F7C-A324-6A8AB29F863D}" type="slidenum">
              <a:rPr lang="en-US" altLang="en-US"/>
              <a:pPr>
                <a:defRPr/>
              </a:pPr>
              <a:t>‹#›</a:t>
            </a:fld>
            <a:endParaRPr lang="en-US" altLang="en-US"/>
          </a:p>
        </p:txBody>
      </p:sp>
    </p:spTree>
    <p:extLst>
      <p:ext uri="{BB962C8B-B14F-4D97-AF65-F5344CB8AC3E}">
        <p14:creationId xmlns:p14="http://schemas.microsoft.com/office/powerpoint/2010/main" val="3277814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8A41A0F8-30CC-4AF0-B8CB-8D957CD9BDDF}" type="slidenum">
              <a:rPr lang="en-US" altLang="en-US"/>
              <a:pPr>
                <a:defRPr/>
              </a:pPr>
              <a:t>‹#›</a:t>
            </a:fld>
            <a:endParaRPr lang="en-US" altLang="en-US"/>
          </a:p>
        </p:txBody>
      </p:sp>
    </p:spTree>
    <p:extLst>
      <p:ext uri="{BB962C8B-B14F-4D97-AF65-F5344CB8AC3E}">
        <p14:creationId xmlns:p14="http://schemas.microsoft.com/office/powerpoint/2010/main" val="2623669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1697EE6-D9E8-4FB1-A28E-D275CB195A19}" type="slidenum">
              <a:rPr lang="en-US" altLang="en-US"/>
              <a:pPr>
                <a:defRPr/>
              </a:pPr>
              <a:t>‹#›</a:t>
            </a:fld>
            <a:endParaRPr lang="en-US" altLang="en-US"/>
          </a:p>
        </p:txBody>
      </p:sp>
    </p:spTree>
    <p:extLst>
      <p:ext uri="{BB962C8B-B14F-4D97-AF65-F5344CB8AC3E}">
        <p14:creationId xmlns:p14="http://schemas.microsoft.com/office/powerpoint/2010/main" val="26739860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C282445-8797-4903-8177-D0D2730382D1}" type="slidenum">
              <a:rPr lang="en-US" altLang="en-US"/>
              <a:pPr>
                <a:defRPr/>
              </a:pPr>
              <a:t>‹#›</a:t>
            </a:fld>
            <a:endParaRPr lang="en-US" altLang="en-US"/>
          </a:p>
        </p:txBody>
      </p:sp>
    </p:spTree>
    <p:extLst>
      <p:ext uri="{BB962C8B-B14F-4D97-AF65-F5344CB8AC3E}">
        <p14:creationId xmlns:p14="http://schemas.microsoft.com/office/powerpoint/2010/main" val="3276375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FB075AD-28AB-4B86-A323-DEAC57405B5D}" type="slidenum">
              <a:rPr lang="en-US" altLang="en-US"/>
              <a:pPr>
                <a:defRPr/>
              </a:pPr>
              <a:t>‹#›</a:t>
            </a:fld>
            <a:endParaRPr lang="en-US" alt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15763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21E8A62A-A2BA-43A4-B315-F20D0F01D6C7}" type="slidenum">
              <a:rPr lang="en-US" altLang="en-US"/>
              <a:pPr>
                <a:defRPr/>
              </a:pPr>
              <a:t>‹#›</a:t>
            </a:fld>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64972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F6610E9-8899-4237-BF02-74B6B6B08B21}" type="slidenum">
              <a:rPr lang="en-US" altLang="en-US"/>
              <a:pPr>
                <a:defRPr/>
              </a:pPr>
              <a:t>‹#›</a:t>
            </a:fld>
            <a:endParaRPr lang="en-US" alt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36702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D6D618F2-57B8-44DF-82B6-D97C7170A091}" type="slidenum">
              <a:rPr lang="en-US" altLang="en-US"/>
              <a:pPr>
                <a:defRPr/>
              </a:pPr>
              <a:t>‹#›</a:t>
            </a:fld>
            <a:endParaRPr lang="en-US" alt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50679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715071C-2F88-4B4C-971D-D990D0A649A4}" type="slidenum">
              <a:rPr lang="en-US" altLang="en-US"/>
              <a:pPr>
                <a:defRPr/>
              </a:pPr>
              <a:t>‹#›</a:t>
            </a:fld>
            <a:endParaRPr lang="en-US" alt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02928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E16EE76-1A1F-4F8C-A3D5-6115A620BE97}" type="slidenum">
              <a:rPr lang="en-US" altLang="en-US"/>
              <a:pPr>
                <a:defRPr/>
              </a:pPr>
              <a:t>‹#›</a:t>
            </a:fld>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65870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C216F9B-2B5E-4052-820A-3EB2836A283A}" type="slidenum">
              <a:rPr lang="en-US" altLang="en-US"/>
              <a:pPr>
                <a:defRPr/>
              </a:pPr>
              <a:t>‹#›</a:t>
            </a:fld>
            <a:endParaRPr lang="en-US" alt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88189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DE290FB6-5666-4875-8E03-58625DA61703}" type="slidenum">
              <a:rPr lang="en-US" altLang="en-US"/>
              <a:pPr>
                <a:defRPr/>
              </a:pPr>
              <a:t>‹#›</a:t>
            </a:fld>
            <a:endParaRPr lang="en-US" alt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endParaRPr lang="en-US" altLang="en-US" dirty="0"/>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r>
              <a:rPr lang="en-US" altLang="en-US" sz="900" i="1" dirty="0" smtClean="0"/>
              <a:t>Fall 2014</a:t>
            </a:r>
          </a:p>
        </p:txBody>
      </p:sp>
    </p:spTree>
  </p:cSld>
  <p:clrMap bg1="lt1" tx1="dk1" bg2="lt2" tx2="dk2" accent1="accent1" accent2="accent2" accent3="accent3" accent4="accent4" accent5="accent5" accent6="accent6" hlink="hlink" folHlink="folHlink"/>
  <p:sldLayoutIdLst>
    <p:sldLayoutId id="2147484034"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505CE9A0-F056-43A7-9512-23B049C72D4D}" type="slidenum">
              <a:rPr lang="en-US" altLang="en-US"/>
              <a:pPr>
                <a:defRPr/>
              </a:pPr>
              <a:t>‹#›</a:t>
            </a:fld>
            <a:endParaRPr lang="en-US" alt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altLang="en-US" sz="2200" smtClean="0">
              <a:latin typeface="Arial" charset="0"/>
            </a:endParaRP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altLang="en-US" sz="800" dirty="0" smtClean="0">
                <a:solidFill>
                  <a:schemeClr val="bg1"/>
                </a:solidFill>
                <a:latin typeface="Arial" charset="0"/>
              </a:rPr>
              <a:t>New York University, Graduate School</a:t>
            </a:r>
          </a:p>
        </p:txBody>
      </p:sp>
    </p:spTree>
  </p:cSld>
  <p:clrMap bg1="dk2" tx1="lt1" bg2="dk1" tx2="lt2" accent1="accent1" accent2="accent2" accent3="accent3" accent4="accent4" accent5="accent5" accent6="accent6" hlink="hlink" folHlink="folHlink"/>
  <p:sldLayoutIdLst>
    <p:sldLayoutId id="2147484035"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apache.org/licenses/LICENSE-2.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0"/>
            <a:ext cx="7772400" cy="1447800"/>
          </a:xfrm>
        </p:spPr>
        <p:txBody>
          <a:bodyPr/>
          <a:lstStyle/>
          <a:p>
            <a:pPr algn="ctr" eaLnBrk="1" hangingPunct="1"/>
            <a:r>
              <a:rPr lang="en-US" altLang="en-US" sz="4000" dirty="0" smtClean="0">
                <a:latin typeface="Garamond" pitchFamily="18" charset="0"/>
              </a:rPr>
              <a:t>Realtime and Big </a:t>
            </a:r>
            <a:r>
              <a:rPr lang="en-US" altLang="en-US" sz="4000" dirty="0" smtClean="0">
                <a:latin typeface="Garamond" pitchFamily="18" charset="0"/>
              </a:rPr>
              <a:t>Data Analytics</a:t>
            </a:r>
          </a:p>
        </p:txBody>
      </p:sp>
      <p:sp>
        <p:nvSpPr>
          <p:cNvPr id="5123" name="Rectangle 3"/>
          <p:cNvSpPr>
            <a:spLocks noGrp="1" noChangeArrowheads="1"/>
          </p:cNvSpPr>
          <p:nvPr>
            <p:ph type="subTitle" idx="1"/>
          </p:nvPr>
        </p:nvSpPr>
        <p:spPr>
          <a:xfrm>
            <a:off x="1371600" y="3270250"/>
            <a:ext cx="6400800" cy="2825750"/>
          </a:xfrm>
        </p:spPr>
        <p:txBody>
          <a:bodyPr/>
          <a:lstStyle/>
          <a:p>
            <a:pPr eaLnBrk="1" hangingPunct="1"/>
            <a:r>
              <a:rPr lang="en-US" altLang="en-US" i="1" dirty="0" smtClean="0"/>
              <a:t>New York University</a:t>
            </a:r>
          </a:p>
          <a:p>
            <a:pPr eaLnBrk="1" hangingPunct="1"/>
            <a:r>
              <a:rPr lang="en-US" altLang="en-US" i="1" dirty="0" smtClean="0"/>
              <a:t>Computer </a:t>
            </a:r>
            <a:r>
              <a:rPr lang="en-US" altLang="en-US" i="1" smtClean="0"/>
              <a:t>Science Department</a:t>
            </a:r>
          </a:p>
          <a:p>
            <a:pPr eaLnBrk="1" hangingPunct="1"/>
            <a:r>
              <a:rPr lang="en-US" altLang="en-US" i="1" smtClean="0"/>
              <a:t>Graduate </a:t>
            </a:r>
            <a:r>
              <a:rPr lang="en-US" altLang="en-US" i="1" dirty="0" smtClean="0"/>
              <a:t>School</a:t>
            </a:r>
          </a:p>
          <a:p>
            <a:pPr eaLnBrk="1" hangingPunct="1"/>
            <a:endParaRPr lang="en-US" altLang="en-US" i="1" dirty="0" smtClean="0"/>
          </a:p>
          <a:p>
            <a:pPr eaLnBrk="1" hangingPunct="1"/>
            <a:r>
              <a:rPr lang="en-US" altLang="en-US" dirty="0" smtClean="0"/>
              <a:t>Fall 2014</a:t>
            </a:r>
          </a:p>
          <a:p>
            <a:pPr eaLnBrk="1" hangingPunct="1"/>
            <a:endParaRPr lang="en-US" altLang="en-US" dirty="0" smtClean="0"/>
          </a:p>
        </p:txBody>
      </p:sp>
    </p:spTree>
    <p:extLst>
      <p:ext uri="{BB962C8B-B14F-4D97-AF65-F5344CB8AC3E}">
        <p14:creationId xmlns:p14="http://schemas.microsoft.com/office/powerpoint/2010/main" val="221282878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DA85AA3-6EFD-4272-8256-987392051EA0}" type="slidenum">
              <a:rPr lang="en-US" altLang="en-US" sz="900" smtClean="0">
                <a:latin typeface="Verdana" pitchFamily="34" charset="0"/>
              </a:rPr>
              <a:pPr eaLnBrk="1" hangingPunct="1">
                <a:spcBef>
                  <a:spcPct val="0"/>
                </a:spcBef>
                <a:buClrTx/>
                <a:buFontTx/>
                <a:buNone/>
              </a:pPr>
              <a:t>10</a:t>
            </a:fld>
            <a:endParaRPr lang="en-US" altLang="en-US" sz="900" smtClean="0">
              <a:latin typeface="Verdana" pitchFamily="34" charset="0"/>
            </a:endParaRPr>
          </a:p>
        </p:txBody>
      </p:sp>
      <p:sp>
        <p:nvSpPr>
          <p:cNvPr id="12292" name="Rectangle 3"/>
          <p:cNvSpPr>
            <a:spLocks noGrp="1" noChangeArrowheads="1"/>
          </p:cNvSpPr>
          <p:nvPr>
            <p:ph type="body" idx="1"/>
          </p:nvPr>
        </p:nvSpPr>
        <p:spPr/>
        <p:txBody>
          <a:bodyPr/>
          <a:lstStyle/>
          <a:p>
            <a:pPr lvl="1" eaLnBrk="1" hangingPunct="1">
              <a:lnSpc>
                <a:spcPct val="80000"/>
              </a:lnSpc>
            </a:pPr>
            <a:endParaRPr lang="en-US" altLang="en-US" dirty="0" smtClean="0"/>
          </a:p>
          <a:p>
            <a:pPr eaLnBrk="1" hangingPunct="1">
              <a:lnSpc>
                <a:spcPct val="80000"/>
              </a:lnSpc>
            </a:pPr>
            <a:endParaRPr lang="en-US" altLang="en-US" sz="2200" dirty="0" smtClean="0"/>
          </a:p>
          <a:p>
            <a:pPr eaLnBrk="1" hangingPunct="1">
              <a:lnSpc>
                <a:spcPct val="80000"/>
              </a:lnSpc>
            </a:pPr>
            <a:r>
              <a:rPr lang="en-US" altLang="en-US" sz="2200" dirty="0" smtClean="0"/>
              <a:t>ACID properties guarantee that database transactions are processed reliably</a:t>
            </a:r>
          </a:p>
          <a:p>
            <a:pPr eaLnBrk="1" hangingPunct="1">
              <a:lnSpc>
                <a:spcPct val="80000"/>
              </a:lnSpc>
            </a:pPr>
            <a:endParaRPr lang="en-US" altLang="en-US" sz="2200" dirty="0" smtClean="0"/>
          </a:p>
          <a:p>
            <a:pPr lvl="1" eaLnBrk="1" hangingPunct="1">
              <a:lnSpc>
                <a:spcPct val="80000"/>
              </a:lnSpc>
            </a:pPr>
            <a:r>
              <a:rPr lang="en-US" altLang="en-US" dirty="0"/>
              <a:t>A transaction is a single operation, can be </a:t>
            </a:r>
            <a:r>
              <a:rPr lang="en-US" altLang="en-US" dirty="0" smtClean="0"/>
              <a:t>compound</a:t>
            </a:r>
            <a:endParaRPr lang="en-US" altLang="en-US" dirty="0"/>
          </a:p>
          <a:p>
            <a:pPr lvl="1" eaLnBrk="1" hangingPunct="1">
              <a:lnSpc>
                <a:spcPct val="80000"/>
              </a:lnSpc>
            </a:pPr>
            <a:endParaRPr lang="en-US" altLang="en-US" sz="1800" dirty="0" smtClean="0"/>
          </a:p>
          <a:p>
            <a:pPr lvl="1" eaLnBrk="1" hangingPunct="1">
              <a:lnSpc>
                <a:spcPct val="80000"/>
              </a:lnSpc>
            </a:pPr>
            <a:endParaRPr lang="en-US" altLang="en-US" sz="1800" dirty="0" smtClean="0"/>
          </a:p>
          <a:p>
            <a:pPr eaLnBrk="1" hangingPunct="1">
              <a:lnSpc>
                <a:spcPct val="80000"/>
              </a:lnSpc>
            </a:pPr>
            <a:r>
              <a:rPr lang="en-US" altLang="en-US" dirty="0" smtClean="0"/>
              <a:t>HBase is not an ACID-compliant database</a:t>
            </a:r>
            <a:r>
              <a:rPr lang="en-US" altLang="en-US" baseline="30000" dirty="0" smtClean="0"/>
              <a:t>1</a:t>
            </a:r>
          </a:p>
          <a:p>
            <a:pPr eaLnBrk="1" hangingPunct="1">
              <a:lnSpc>
                <a:spcPct val="80000"/>
              </a:lnSpc>
            </a:pPr>
            <a:endParaRPr lang="en-US" altLang="en-US" dirty="0" smtClean="0"/>
          </a:p>
          <a:p>
            <a:pPr eaLnBrk="1" hangingPunct="1">
              <a:lnSpc>
                <a:spcPct val="80000"/>
              </a:lnSpc>
            </a:pPr>
            <a:r>
              <a:rPr lang="en-US" altLang="en-US" dirty="0" smtClean="0"/>
              <a:t>What does ACID stand for?</a:t>
            </a:r>
          </a:p>
          <a:p>
            <a:pPr lvl="2" eaLnBrk="1" hangingPunct="1">
              <a:lnSpc>
                <a:spcPct val="80000"/>
              </a:lnSpc>
            </a:pPr>
            <a:endParaRPr lang="en-US" altLang="en-US" dirty="0" smtClean="0"/>
          </a:p>
          <a:p>
            <a:pPr lvl="1" eaLnBrk="1" hangingPunct="1">
              <a:lnSpc>
                <a:spcPct val="80000"/>
              </a:lnSpc>
            </a:pPr>
            <a:endParaRPr lang="en-US" altLang="en-US" sz="1400" dirty="0" smtClean="0"/>
          </a:p>
        </p:txBody>
      </p:sp>
      <p:sp>
        <p:nvSpPr>
          <p:cNvPr id="12293"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79604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DA85AA3-6EFD-4272-8256-987392051EA0}" type="slidenum">
              <a:rPr lang="en-US" altLang="en-US" sz="900" smtClean="0">
                <a:latin typeface="Verdana" pitchFamily="34" charset="0"/>
              </a:rPr>
              <a:pPr eaLnBrk="1" hangingPunct="1">
                <a:spcBef>
                  <a:spcPct val="0"/>
                </a:spcBef>
                <a:buClrTx/>
                <a:buFontTx/>
                <a:buNone/>
              </a:pPr>
              <a:t>11</a:t>
            </a:fld>
            <a:endParaRPr lang="en-US" altLang="en-US" sz="900" smtClean="0">
              <a:latin typeface="Verdana" pitchFamily="34" charset="0"/>
            </a:endParaRPr>
          </a:p>
        </p:txBody>
      </p:sp>
      <p:sp>
        <p:nvSpPr>
          <p:cNvPr id="12292" name="Rectangle 3"/>
          <p:cNvSpPr>
            <a:spLocks noGrp="1" noChangeArrowheads="1"/>
          </p:cNvSpPr>
          <p:nvPr>
            <p:ph type="body" idx="1"/>
          </p:nvPr>
        </p:nvSpPr>
        <p:spPr/>
        <p:txBody>
          <a:bodyPr/>
          <a:lstStyle/>
          <a:p>
            <a:pPr lvl="1" eaLnBrk="1" hangingPunct="1">
              <a:lnSpc>
                <a:spcPct val="80000"/>
              </a:lnSpc>
            </a:pPr>
            <a:endParaRPr lang="en-US" altLang="en-US" sz="1400" i="1" dirty="0" smtClean="0"/>
          </a:p>
          <a:p>
            <a:pPr lvl="1" eaLnBrk="1" hangingPunct="1">
              <a:lnSpc>
                <a:spcPct val="80000"/>
              </a:lnSpc>
            </a:pPr>
            <a:endParaRPr lang="en-US" altLang="en-US" dirty="0" smtClean="0"/>
          </a:p>
          <a:p>
            <a:pPr lvl="1" eaLnBrk="1" hangingPunct="1">
              <a:lnSpc>
                <a:spcPct val="80000"/>
              </a:lnSpc>
            </a:pPr>
            <a:r>
              <a:rPr lang="en-US" altLang="en-US" dirty="0" smtClean="0"/>
              <a:t>ACID:</a:t>
            </a:r>
          </a:p>
          <a:p>
            <a:pPr lvl="2" eaLnBrk="1" hangingPunct="1">
              <a:lnSpc>
                <a:spcPct val="80000"/>
              </a:lnSpc>
            </a:pPr>
            <a:endParaRPr lang="en-US" altLang="en-US" sz="2000" dirty="0" smtClean="0"/>
          </a:p>
          <a:p>
            <a:pPr lvl="2" eaLnBrk="1" hangingPunct="1">
              <a:lnSpc>
                <a:spcPct val="80000"/>
              </a:lnSpc>
            </a:pPr>
            <a:r>
              <a:rPr lang="en-US" altLang="en-US" sz="2000" dirty="0" smtClean="0"/>
              <a:t>Atomicity</a:t>
            </a:r>
            <a:endParaRPr lang="en-US" altLang="en-US" sz="1400" dirty="0" smtClean="0"/>
          </a:p>
          <a:p>
            <a:pPr lvl="2" eaLnBrk="1" hangingPunct="1">
              <a:lnSpc>
                <a:spcPct val="80000"/>
              </a:lnSpc>
            </a:pPr>
            <a:endParaRPr lang="en-US" altLang="en-US" sz="2000" dirty="0" smtClean="0"/>
          </a:p>
          <a:p>
            <a:pPr lvl="2" eaLnBrk="1" hangingPunct="1">
              <a:lnSpc>
                <a:spcPct val="80000"/>
              </a:lnSpc>
            </a:pPr>
            <a:r>
              <a:rPr lang="en-US" altLang="en-US" sz="2000" dirty="0" smtClean="0"/>
              <a:t>Consistency</a:t>
            </a:r>
          </a:p>
          <a:p>
            <a:pPr lvl="2" eaLnBrk="1" hangingPunct="1">
              <a:lnSpc>
                <a:spcPct val="80000"/>
              </a:lnSpc>
            </a:pPr>
            <a:endParaRPr lang="en-US" altLang="en-US" sz="2000" dirty="0" smtClean="0"/>
          </a:p>
          <a:p>
            <a:pPr lvl="2" eaLnBrk="1" hangingPunct="1">
              <a:lnSpc>
                <a:spcPct val="80000"/>
              </a:lnSpc>
            </a:pPr>
            <a:r>
              <a:rPr lang="en-US" altLang="en-US" sz="2000" dirty="0" smtClean="0"/>
              <a:t>Isolation</a:t>
            </a:r>
          </a:p>
          <a:p>
            <a:pPr lvl="2" eaLnBrk="1" hangingPunct="1">
              <a:lnSpc>
                <a:spcPct val="80000"/>
              </a:lnSpc>
            </a:pPr>
            <a:endParaRPr lang="en-US" altLang="en-US" sz="2000" dirty="0" smtClean="0"/>
          </a:p>
          <a:p>
            <a:pPr lvl="2" eaLnBrk="1" hangingPunct="1">
              <a:lnSpc>
                <a:spcPct val="80000"/>
              </a:lnSpc>
            </a:pPr>
            <a:r>
              <a:rPr lang="en-US" altLang="en-US" sz="2000" dirty="0" smtClean="0"/>
              <a:t>Durability</a:t>
            </a:r>
          </a:p>
          <a:p>
            <a:pPr lvl="2" eaLnBrk="1" hangingPunct="1">
              <a:lnSpc>
                <a:spcPct val="80000"/>
              </a:lnSpc>
            </a:pPr>
            <a:endParaRPr lang="en-US" altLang="en-US" sz="2000" dirty="0"/>
          </a:p>
          <a:p>
            <a:pPr lvl="2" eaLnBrk="1" hangingPunct="1">
              <a:lnSpc>
                <a:spcPct val="80000"/>
              </a:lnSpc>
            </a:pPr>
            <a:endParaRPr lang="en-US" altLang="en-US" sz="2000" dirty="0" smtClean="0"/>
          </a:p>
          <a:p>
            <a:pPr lvl="1" eaLnBrk="1" hangingPunct="1">
              <a:lnSpc>
                <a:spcPct val="80000"/>
              </a:lnSpc>
            </a:pPr>
            <a:endParaRPr lang="en-US" altLang="en-US" sz="1400" dirty="0" smtClean="0"/>
          </a:p>
        </p:txBody>
      </p:sp>
      <p:sp>
        <p:nvSpPr>
          <p:cNvPr id="12293"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DA85AA3-6EFD-4272-8256-987392051EA0}" type="slidenum">
              <a:rPr lang="en-US" altLang="en-US" sz="900" smtClean="0">
                <a:latin typeface="Verdana" pitchFamily="34" charset="0"/>
              </a:rPr>
              <a:pPr eaLnBrk="1" hangingPunct="1">
                <a:spcBef>
                  <a:spcPct val="0"/>
                </a:spcBef>
                <a:buClrTx/>
                <a:buFontTx/>
                <a:buNone/>
              </a:pPr>
              <a:t>12</a:t>
            </a:fld>
            <a:endParaRPr lang="en-US" altLang="en-US" sz="900" smtClean="0">
              <a:latin typeface="Verdana" pitchFamily="34" charset="0"/>
            </a:endParaRPr>
          </a:p>
        </p:txBody>
      </p:sp>
      <p:sp>
        <p:nvSpPr>
          <p:cNvPr id="12292" name="Rectangle 3"/>
          <p:cNvSpPr>
            <a:spLocks noGrp="1" noChangeArrowheads="1"/>
          </p:cNvSpPr>
          <p:nvPr>
            <p:ph type="body" idx="1"/>
          </p:nvPr>
        </p:nvSpPr>
        <p:spPr/>
        <p:txBody>
          <a:bodyPr/>
          <a:lstStyle/>
          <a:p>
            <a:pPr lvl="1" eaLnBrk="1" hangingPunct="1">
              <a:lnSpc>
                <a:spcPct val="80000"/>
              </a:lnSpc>
            </a:pPr>
            <a:endParaRPr lang="en-US" altLang="en-US" sz="1400" i="1" dirty="0" smtClean="0"/>
          </a:p>
          <a:p>
            <a:pPr eaLnBrk="1" hangingPunct="1">
              <a:lnSpc>
                <a:spcPct val="80000"/>
              </a:lnSpc>
              <a:buFont typeface="Wingdings" pitchFamily="2" charset="2"/>
              <a:buNone/>
            </a:pPr>
            <a:r>
              <a:rPr lang="en-US" altLang="en-US" sz="2000" b="1" dirty="0" smtClean="0"/>
              <a:t>ACID</a:t>
            </a:r>
            <a:endParaRPr lang="en-US" altLang="en-US" sz="1800" dirty="0" smtClean="0"/>
          </a:p>
          <a:p>
            <a:pPr lvl="1" eaLnBrk="1" hangingPunct="1">
              <a:lnSpc>
                <a:spcPct val="80000"/>
              </a:lnSpc>
            </a:pPr>
            <a:r>
              <a:rPr lang="en-US" altLang="en-US" sz="1800" dirty="0" smtClean="0"/>
              <a:t>Atomicity</a:t>
            </a:r>
          </a:p>
          <a:p>
            <a:pPr lvl="2" eaLnBrk="1" hangingPunct="1">
              <a:lnSpc>
                <a:spcPct val="80000"/>
              </a:lnSpc>
            </a:pPr>
            <a:r>
              <a:rPr lang="en-US" altLang="en-US" sz="1600" dirty="0" smtClean="0"/>
              <a:t>Only transactions that have completed successfully are committed to the database</a:t>
            </a:r>
          </a:p>
          <a:p>
            <a:pPr lvl="2" eaLnBrk="1" hangingPunct="1">
              <a:lnSpc>
                <a:spcPct val="80000"/>
              </a:lnSpc>
            </a:pPr>
            <a:r>
              <a:rPr lang="en-US" altLang="en-US" sz="1600" dirty="0" smtClean="0"/>
              <a:t>If a part of the transaction fails, the database state must remain unchanged – this may require rolling back partial updates</a:t>
            </a:r>
          </a:p>
          <a:p>
            <a:pPr lvl="2" eaLnBrk="1" hangingPunct="1">
              <a:lnSpc>
                <a:spcPct val="80000"/>
              </a:lnSpc>
            </a:pPr>
            <a:endParaRPr lang="en-US" altLang="en-US" sz="1600" dirty="0" smtClean="0"/>
          </a:p>
          <a:p>
            <a:pPr lvl="1" eaLnBrk="1" hangingPunct="1">
              <a:lnSpc>
                <a:spcPct val="80000"/>
              </a:lnSpc>
            </a:pPr>
            <a:r>
              <a:rPr lang="en-US" altLang="en-US" sz="1800" dirty="0" smtClean="0"/>
              <a:t>Consistency</a:t>
            </a:r>
          </a:p>
          <a:p>
            <a:pPr lvl="2" eaLnBrk="1" hangingPunct="1">
              <a:lnSpc>
                <a:spcPct val="80000"/>
              </a:lnSpc>
            </a:pPr>
            <a:r>
              <a:rPr lang="en-US" altLang="en-US" sz="1600" dirty="0" smtClean="0"/>
              <a:t>Guarantees that the database state following transaction commitment is valid</a:t>
            </a:r>
          </a:p>
          <a:p>
            <a:pPr lvl="1" eaLnBrk="1" hangingPunct="1">
              <a:lnSpc>
                <a:spcPct val="80000"/>
              </a:lnSpc>
            </a:pPr>
            <a:endParaRPr lang="en-US" altLang="en-US" sz="1800" dirty="0" smtClean="0"/>
          </a:p>
          <a:p>
            <a:pPr lvl="1" eaLnBrk="1" hangingPunct="1">
              <a:lnSpc>
                <a:spcPct val="80000"/>
              </a:lnSpc>
            </a:pPr>
            <a:r>
              <a:rPr lang="en-US" altLang="en-US" sz="1800" dirty="0" smtClean="0"/>
              <a:t>Isolation</a:t>
            </a:r>
          </a:p>
          <a:p>
            <a:pPr lvl="2" eaLnBrk="1" hangingPunct="1">
              <a:lnSpc>
                <a:spcPct val="80000"/>
              </a:lnSpc>
            </a:pPr>
            <a:r>
              <a:rPr lang="en-US" altLang="en-US" sz="1600" dirty="0" smtClean="0"/>
              <a:t>Concurrently executed transactions have the same result on the state of the database as the execution of those transactions in serial</a:t>
            </a:r>
          </a:p>
          <a:p>
            <a:pPr lvl="2" eaLnBrk="1" hangingPunct="1">
              <a:lnSpc>
                <a:spcPct val="80000"/>
              </a:lnSpc>
            </a:pPr>
            <a:r>
              <a:rPr lang="en-US" altLang="en-US" sz="1600" dirty="0" smtClean="0"/>
              <a:t>Transactions are executed independently</a:t>
            </a:r>
          </a:p>
          <a:p>
            <a:pPr lvl="1" eaLnBrk="1" hangingPunct="1">
              <a:lnSpc>
                <a:spcPct val="80000"/>
              </a:lnSpc>
            </a:pPr>
            <a:endParaRPr lang="en-US" altLang="en-US" sz="1800" dirty="0" smtClean="0"/>
          </a:p>
          <a:p>
            <a:pPr lvl="1" eaLnBrk="1" hangingPunct="1">
              <a:lnSpc>
                <a:spcPct val="80000"/>
              </a:lnSpc>
            </a:pPr>
            <a:r>
              <a:rPr lang="en-US" altLang="en-US" sz="1800" dirty="0" smtClean="0"/>
              <a:t>Durability</a:t>
            </a:r>
          </a:p>
          <a:p>
            <a:pPr lvl="2" eaLnBrk="1" hangingPunct="1">
              <a:lnSpc>
                <a:spcPct val="80000"/>
              </a:lnSpc>
            </a:pPr>
            <a:r>
              <a:rPr lang="en-US" altLang="en-US" sz="1600" dirty="0" smtClean="0"/>
              <a:t>A committed transaction is permanent</a:t>
            </a:r>
          </a:p>
          <a:p>
            <a:pPr lvl="1" eaLnBrk="1" hangingPunct="1">
              <a:lnSpc>
                <a:spcPct val="80000"/>
              </a:lnSpc>
            </a:pPr>
            <a:endParaRPr lang="en-US" altLang="en-US" sz="1400" dirty="0" smtClean="0"/>
          </a:p>
        </p:txBody>
      </p:sp>
      <p:sp>
        <p:nvSpPr>
          <p:cNvPr id="12293"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395746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9541C1A-BC15-4B61-91CA-9854473C7368}" type="slidenum">
              <a:rPr lang="en-US" altLang="en-US" sz="900" smtClean="0">
                <a:latin typeface="Verdana" pitchFamily="34" charset="0"/>
              </a:rPr>
              <a:pPr eaLnBrk="1" hangingPunct="1">
                <a:spcBef>
                  <a:spcPct val="0"/>
                </a:spcBef>
                <a:buClrTx/>
                <a:buFontTx/>
                <a:buNone/>
              </a:pPr>
              <a:t>13</a:t>
            </a:fld>
            <a:endParaRPr lang="en-US" altLang="en-US" sz="900" smtClean="0">
              <a:latin typeface="Verdana" pitchFamily="34" charset="0"/>
            </a:endParaRPr>
          </a:p>
        </p:txBody>
      </p:sp>
      <p:sp>
        <p:nvSpPr>
          <p:cNvPr id="13316" name="Rectangle 3"/>
          <p:cNvSpPr>
            <a:spLocks noGrp="1" noChangeArrowheads="1"/>
          </p:cNvSpPr>
          <p:nvPr>
            <p:ph type="body" idx="1"/>
          </p:nvPr>
        </p:nvSpPr>
        <p:spPr/>
        <p:txBody>
          <a:bodyPr/>
          <a:lstStyle/>
          <a:p>
            <a:pPr lvl="1" eaLnBrk="1" hangingPunct="1">
              <a:lnSpc>
                <a:spcPct val="80000"/>
              </a:lnSpc>
            </a:pPr>
            <a:endParaRPr lang="en-US" altLang="en-US" sz="1400" i="1" dirty="0" smtClean="0"/>
          </a:p>
          <a:p>
            <a:pPr eaLnBrk="1" hangingPunct="1">
              <a:lnSpc>
                <a:spcPct val="80000"/>
              </a:lnSpc>
              <a:buFont typeface="Wingdings" pitchFamily="2" charset="2"/>
              <a:buNone/>
            </a:pPr>
            <a:r>
              <a:rPr lang="en-US" altLang="en-US" sz="2000" b="1" dirty="0" smtClean="0"/>
              <a:t>HBase</a:t>
            </a:r>
          </a:p>
          <a:p>
            <a:pPr eaLnBrk="1" hangingPunct="1">
              <a:lnSpc>
                <a:spcPct val="80000"/>
              </a:lnSpc>
              <a:buFont typeface="Wingdings" pitchFamily="2" charset="2"/>
              <a:buNone/>
            </a:pPr>
            <a:endParaRPr lang="en-US" altLang="en-US" sz="2000" b="1" dirty="0" smtClean="0"/>
          </a:p>
          <a:p>
            <a:pPr lvl="1" eaLnBrk="1" hangingPunct="1">
              <a:lnSpc>
                <a:spcPct val="80000"/>
              </a:lnSpc>
            </a:pPr>
            <a:r>
              <a:rPr lang="en-US" altLang="en-US" sz="1800" dirty="0" smtClean="0"/>
              <a:t>Built on top of HDFS</a:t>
            </a:r>
          </a:p>
          <a:p>
            <a:pPr lvl="1" eaLnBrk="1" hangingPunct="1">
              <a:lnSpc>
                <a:spcPct val="80000"/>
              </a:lnSpc>
            </a:pPr>
            <a:endParaRPr lang="en-US" altLang="en-US" sz="1800" dirty="0" smtClean="0"/>
          </a:p>
          <a:p>
            <a:pPr lvl="1" eaLnBrk="1" hangingPunct="1">
              <a:lnSpc>
                <a:spcPct val="80000"/>
              </a:lnSpc>
            </a:pPr>
            <a:r>
              <a:rPr lang="en-US" altLang="en-US" sz="1800" dirty="0" smtClean="0"/>
              <a:t>HBase provides for random HDFS reads and writes</a:t>
            </a:r>
          </a:p>
          <a:p>
            <a:pPr lvl="2" eaLnBrk="1" hangingPunct="1">
              <a:lnSpc>
                <a:spcPct val="80000"/>
              </a:lnSpc>
            </a:pPr>
            <a:r>
              <a:rPr lang="en-US" altLang="en-US" sz="1600" dirty="0" smtClean="0"/>
              <a:t>Writes implemented through versioning of cells</a:t>
            </a:r>
          </a:p>
          <a:p>
            <a:pPr lvl="2" eaLnBrk="1" hangingPunct="1">
              <a:lnSpc>
                <a:spcPct val="80000"/>
              </a:lnSpc>
            </a:pPr>
            <a:r>
              <a:rPr lang="en-US" altLang="en-US" sz="1600" dirty="0" smtClean="0"/>
              <a:t>Can define max number of versions to maintain</a:t>
            </a:r>
          </a:p>
          <a:p>
            <a:pPr lvl="2" eaLnBrk="1" hangingPunct="1">
              <a:lnSpc>
                <a:spcPct val="80000"/>
              </a:lnSpc>
            </a:pPr>
            <a:r>
              <a:rPr lang="en-US" altLang="en-US" sz="1600" dirty="0" smtClean="0"/>
              <a:t>Can define time-to-live, after that time, the row is automatically pruned by HBase</a:t>
            </a:r>
          </a:p>
          <a:p>
            <a:pPr lvl="1" eaLnBrk="1" hangingPunct="1">
              <a:lnSpc>
                <a:spcPct val="80000"/>
              </a:lnSpc>
            </a:pPr>
            <a:endParaRPr lang="en-US" altLang="en-US" sz="1800" dirty="0" smtClean="0"/>
          </a:p>
          <a:p>
            <a:pPr lvl="1" eaLnBrk="1" hangingPunct="1">
              <a:lnSpc>
                <a:spcPct val="80000"/>
              </a:lnSpc>
            </a:pPr>
            <a:endParaRPr lang="en-US" altLang="en-US" sz="1200" dirty="0" smtClean="0"/>
          </a:p>
        </p:txBody>
      </p:sp>
      <p:sp>
        <p:nvSpPr>
          <p:cNvPr id="13317"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9541C1A-BC15-4B61-91CA-9854473C7368}" type="slidenum">
              <a:rPr lang="en-US" altLang="en-US" sz="900" smtClean="0">
                <a:latin typeface="Verdana" pitchFamily="34" charset="0"/>
              </a:rPr>
              <a:pPr eaLnBrk="1" hangingPunct="1">
                <a:spcBef>
                  <a:spcPct val="0"/>
                </a:spcBef>
                <a:buClrTx/>
                <a:buFontTx/>
                <a:buNone/>
              </a:pPr>
              <a:t>14</a:t>
            </a:fld>
            <a:endParaRPr lang="en-US" altLang="en-US" sz="900" smtClean="0">
              <a:latin typeface="Verdana" pitchFamily="34" charset="0"/>
            </a:endParaRPr>
          </a:p>
        </p:txBody>
      </p:sp>
      <p:sp>
        <p:nvSpPr>
          <p:cNvPr id="13316" name="Rectangle 3"/>
          <p:cNvSpPr>
            <a:spLocks noGrp="1" noChangeArrowheads="1"/>
          </p:cNvSpPr>
          <p:nvPr>
            <p:ph type="body" idx="1"/>
          </p:nvPr>
        </p:nvSpPr>
        <p:spPr/>
        <p:txBody>
          <a:bodyPr/>
          <a:lstStyle/>
          <a:p>
            <a:pPr lvl="1" eaLnBrk="1" hangingPunct="1">
              <a:lnSpc>
                <a:spcPct val="80000"/>
              </a:lnSpc>
            </a:pPr>
            <a:endParaRPr lang="en-US" altLang="en-US" sz="1400" i="1" dirty="0" smtClean="0"/>
          </a:p>
          <a:p>
            <a:pPr eaLnBrk="1" hangingPunct="1">
              <a:lnSpc>
                <a:spcPct val="80000"/>
              </a:lnSpc>
              <a:buFont typeface="Wingdings" pitchFamily="2" charset="2"/>
              <a:buNone/>
            </a:pPr>
            <a:r>
              <a:rPr lang="en-US" altLang="en-US" sz="2000" b="1" dirty="0" smtClean="0"/>
              <a:t>HBase Architecture</a:t>
            </a:r>
          </a:p>
          <a:p>
            <a:pPr marL="457200" lvl="1" indent="0" eaLnBrk="1" hangingPunct="1">
              <a:lnSpc>
                <a:spcPct val="80000"/>
              </a:lnSpc>
              <a:buNone/>
            </a:pPr>
            <a:endParaRPr lang="en-US" altLang="en-US" sz="1800" dirty="0" smtClean="0"/>
          </a:p>
          <a:p>
            <a:pPr lvl="1" eaLnBrk="1" hangingPunct="1">
              <a:lnSpc>
                <a:spcPct val="80000"/>
              </a:lnSpc>
            </a:pPr>
            <a:r>
              <a:rPr lang="en-US" altLang="en-US" sz="1800" dirty="0" smtClean="0"/>
              <a:t>An HDFS cluster is comprised of master nodes and slave nodes</a:t>
            </a:r>
          </a:p>
          <a:p>
            <a:pPr marL="914400" lvl="2" indent="0" eaLnBrk="1" hangingPunct="1">
              <a:lnSpc>
                <a:spcPct val="80000"/>
              </a:lnSpc>
              <a:buNone/>
            </a:pPr>
            <a:endParaRPr lang="en-US" altLang="en-US" sz="1600" dirty="0" smtClean="0"/>
          </a:p>
          <a:p>
            <a:pPr lvl="1" eaLnBrk="1" hangingPunct="1">
              <a:lnSpc>
                <a:spcPct val="80000"/>
              </a:lnSpc>
            </a:pPr>
            <a:r>
              <a:rPr lang="en-US" altLang="en-US" sz="1800" dirty="0" smtClean="0"/>
              <a:t>Similar architecture to</a:t>
            </a:r>
          </a:p>
          <a:p>
            <a:pPr lvl="1" eaLnBrk="1" hangingPunct="1">
              <a:lnSpc>
                <a:spcPct val="80000"/>
              </a:lnSpc>
            </a:pPr>
            <a:endParaRPr lang="en-US" altLang="en-US" sz="1800" dirty="0" smtClean="0"/>
          </a:p>
          <a:p>
            <a:pPr lvl="2" eaLnBrk="1" hangingPunct="1">
              <a:lnSpc>
                <a:spcPct val="80000"/>
              </a:lnSpc>
            </a:pPr>
            <a:r>
              <a:rPr lang="en-US" altLang="en-US" sz="1600" dirty="0" smtClean="0"/>
              <a:t>HDFS: Namenode/Datanodes</a:t>
            </a:r>
            <a:endParaRPr lang="en-US" altLang="en-US" sz="1400" dirty="0" smtClean="0"/>
          </a:p>
          <a:p>
            <a:pPr lvl="3" eaLnBrk="1" hangingPunct="1">
              <a:lnSpc>
                <a:spcPct val="80000"/>
              </a:lnSpc>
            </a:pPr>
            <a:endParaRPr lang="en-US" altLang="en-US" sz="1400" dirty="0" smtClean="0"/>
          </a:p>
          <a:p>
            <a:pPr lvl="2" eaLnBrk="1" hangingPunct="1">
              <a:lnSpc>
                <a:spcPct val="80000"/>
              </a:lnSpc>
            </a:pPr>
            <a:r>
              <a:rPr lang="en-US" altLang="en-US" sz="1600" dirty="0" smtClean="0"/>
              <a:t> MapReduce (1.0): </a:t>
            </a:r>
            <a:r>
              <a:rPr lang="en-US" altLang="en-US" sz="1600" dirty="0" err="1" smtClean="0"/>
              <a:t>Jobtracker</a:t>
            </a:r>
            <a:r>
              <a:rPr lang="en-US" altLang="en-US" sz="1600" dirty="0" smtClean="0"/>
              <a:t>, </a:t>
            </a:r>
            <a:r>
              <a:rPr lang="en-US" altLang="en-US" sz="1600" dirty="0" err="1" smtClean="0"/>
              <a:t>Tasktrackers</a:t>
            </a:r>
            <a:endParaRPr lang="en-US" altLang="en-US" sz="1400" dirty="0" smtClean="0"/>
          </a:p>
          <a:p>
            <a:pPr lvl="1" eaLnBrk="1" hangingPunct="1">
              <a:lnSpc>
                <a:spcPct val="80000"/>
              </a:lnSpc>
            </a:pPr>
            <a:endParaRPr lang="en-US" altLang="en-US" sz="1200" dirty="0" smtClean="0"/>
          </a:p>
        </p:txBody>
      </p:sp>
      <p:sp>
        <p:nvSpPr>
          <p:cNvPr id="13317"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162243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9541C1A-BC15-4B61-91CA-9854473C7368}" type="slidenum">
              <a:rPr lang="en-US" altLang="en-US" sz="900" smtClean="0">
                <a:latin typeface="Verdana" pitchFamily="34" charset="0"/>
              </a:rPr>
              <a:pPr eaLnBrk="1" hangingPunct="1">
                <a:spcBef>
                  <a:spcPct val="0"/>
                </a:spcBef>
                <a:buClrTx/>
                <a:buFontTx/>
                <a:buNone/>
              </a:pPr>
              <a:t>15</a:t>
            </a:fld>
            <a:endParaRPr lang="en-US" altLang="en-US" sz="900" smtClean="0">
              <a:latin typeface="Verdana" pitchFamily="34" charset="0"/>
            </a:endParaRPr>
          </a:p>
        </p:txBody>
      </p:sp>
      <p:sp>
        <p:nvSpPr>
          <p:cNvPr id="13316" name="Rectangle 3"/>
          <p:cNvSpPr>
            <a:spLocks noGrp="1" noChangeArrowheads="1"/>
          </p:cNvSpPr>
          <p:nvPr>
            <p:ph type="body" idx="1"/>
          </p:nvPr>
        </p:nvSpPr>
        <p:spPr/>
        <p:txBody>
          <a:bodyPr/>
          <a:lstStyle/>
          <a:p>
            <a:pPr lvl="1" eaLnBrk="1" hangingPunct="1">
              <a:lnSpc>
                <a:spcPct val="80000"/>
              </a:lnSpc>
            </a:pPr>
            <a:endParaRPr lang="en-US" altLang="en-US" sz="1400" dirty="0" smtClean="0"/>
          </a:p>
          <a:p>
            <a:pPr eaLnBrk="1" hangingPunct="1">
              <a:lnSpc>
                <a:spcPct val="80000"/>
              </a:lnSpc>
              <a:buFont typeface="Wingdings" pitchFamily="2" charset="2"/>
              <a:buNone/>
            </a:pPr>
            <a:r>
              <a:rPr lang="en-US" altLang="en-US" sz="2000" b="1" dirty="0" smtClean="0"/>
              <a:t>HBase Architecture</a:t>
            </a:r>
          </a:p>
          <a:p>
            <a:pPr lvl="1" eaLnBrk="1" hangingPunct="1">
              <a:lnSpc>
                <a:spcPct val="80000"/>
              </a:lnSpc>
            </a:pPr>
            <a:endParaRPr lang="en-US" altLang="en-US" sz="1800" dirty="0" smtClean="0"/>
          </a:p>
          <a:p>
            <a:pPr lvl="1" eaLnBrk="1" hangingPunct="1">
              <a:lnSpc>
                <a:spcPct val="80000"/>
              </a:lnSpc>
            </a:pPr>
            <a:r>
              <a:rPr lang="en-US" altLang="en-US" sz="2400" dirty="0" smtClean="0"/>
              <a:t>An HDFS cluster consists of two types of nodes</a:t>
            </a:r>
          </a:p>
          <a:p>
            <a:pPr lvl="1" eaLnBrk="1" hangingPunct="1">
              <a:lnSpc>
                <a:spcPct val="80000"/>
              </a:lnSpc>
            </a:pPr>
            <a:endParaRPr lang="en-US" altLang="en-US" sz="800" dirty="0" smtClean="0"/>
          </a:p>
          <a:p>
            <a:pPr lvl="2" eaLnBrk="1" hangingPunct="1">
              <a:lnSpc>
                <a:spcPct val="80000"/>
              </a:lnSpc>
            </a:pPr>
            <a:r>
              <a:rPr lang="en-US" altLang="en-US" sz="2000" dirty="0" smtClean="0"/>
              <a:t>One master node</a:t>
            </a:r>
          </a:p>
          <a:p>
            <a:pPr lvl="3" eaLnBrk="1" hangingPunct="1">
              <a:lnSpc>
                <a:spcPct val="80000"/>
              </a:lnSpc>
            </a:pPr>
            <a:r>
              <a:rPr lang="en-US" altLang="en-US" sz="1800" dirty="0" smtClean="0"/>
              <a:t>Manages slaves, known as </a:t>
            </a:r>
            <a:r>
              <a:rPr lang="en-US" altLang="en-US" sz="1800" dirty="0" err="1" smtClean="0"/>
              <a:t>regionservers</a:t>
            </a:r>
            <a:endParaRPr lang="en-US" altLang="en-US" sz="1800" dirty="0" smtClean="0"/>
          </a:p>
          <a:p>
            <a:pPr lvl="3" eaLnBrk="1" hangingPunct="1">
              <a:lnSpc>
                <a:spcPct val="80000"/>
              </a:lnSpc>
            </a:pPr>
            <a:endParaRPr lang="en-US" altLang="en-US" sz="1000" dirty="0" smtClean="0"/>
          </a:p>
          <a:p>
            <a:pPr lvl="2" eaLnBrk="1" hangingPunct="1">
              <a:lnSpc>
                <a:spcPct val="80000"/>
              </a:lnSpc>
            </a:pPr>
            <a:r>
              <a:rPr lang="en-US" altLang="en-US" sz="2000" dirty="0" smtClean="0"/>
              <a:t>Multiple </a:t>
            </a:r>
            <a:r>
              <a:rPr lang="en-US" altLang="en-US" sz="2000" dirty="0" err="1" smtClean="0"/>
              <a:t>regionserver</a:t>
            </a:r>
            <a:r>
              <a:rPr lang="en-US" altLang="en-US" sz="2000" dirty="0" smtClean="0"/>
              <a:t> slave nodes</a:t>
            </a:r>
          </a:p>
          <a:p>
            <a:pPr lvl="2" eaLnBrk="1" hangingPunct="1">
              <a:lnSpc>
                <a:spcPct val="80000"/>
              </a:lnSpc>
            </a:pPr>
            <a:endParaRPr lang="en-US" altLang="en-US" sz="1600" i="1" dirty="0" smtClean="0"/>
          </a:p>
          <a:p>
            <a:pPr lvl="1" eaLnBrk="1" hangingPunct="1">
              <a:lnSpc>
                <a:spcPct val="80000"/>
              </a:lnSpc>
            </a:pPr>
            <a:endParaRPr lang="en-US" altLang="en-US" sz="1200" dirty="0" smtClean="0"/>
          </a:p>
        </p:txBody>
      </p:sp>
      <p:sp>
        <p:nvSpPr>
          <p:cNvPr id="13317"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848393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96795633-D643-4BB5-8EF5-30C3E7726664}" type="slidenum">
              <a:rPr lang="en-US" altLang="en-US" sz="900" smtClean="0">
                <a:latin typeface="Verdana" pitchFamily="34" charset="0"/>
              </a:rPr>
              <a:pPr eaLnBrk="1" hangingPunct="1">
                <a:spcBef>
                  <a:spcPct val="0"/>
                </a:spcBef>
                <a:buClrTx/>
                <a:buFontTx/>
                <a:buNone/>
              </a:pPr>
              <a:t>16</a:t>
            </a:fld>
            <a:endParaRPr lang="en-US" altLang="en-US" sz="900" smtClean="0">
              <a:latin typeface="Verdana" pitchFamily="34" charset="0"/>
            </a:endParaRPr>
          </a:p>
        </p:txBody>
      </p:sp>
      <p:sp>
        <p:nvSpPr>
          <p:cNvPr id="14340" name="Rectangle 3"/>
          <p:cNvSpPr>
            <a:spLocks noGrp="1" noChangeArrowheads="1"/>
          </p:cNvSpPr>
          <p:nvPr>
            <p:ph type="body" idx="1"/>
          </p:nvPr>
        </p:nvSpPr>
        <p:spPr/>
        <p:txBody>
          <a:bodyPr/>
          <a:lstStyle/>
          <a:p>
            <a:pPr lvl="1" eaLnBrk="1" hangingPunct="1">
              <a:lnSpc>
                <a:spcPct val="80000"/>
              </a:lnSpc>
            </a:pPr>
            <a:endParaRPr lang="en-US" altLang="en-US" sz="1400" dirty="0" smtClean="0"/>
          </a:p>
          <a:p>
            <a:pPr eaLnBrk="1" hangingPunct="1">
              <a:lnSpc>
                <a:spcPct val="80000"/>
              </a:lnSpc>
              <a:buFont typeface="Wingdings" pitchFamily="2" charset="2"/>
              <a:buNone/>
            </a:pPr>
            <a:r>
              <a:rPr lang="en-US" altLang="en-US" sz="2000" b="1" dirty="0" smtClean="0"/>
              <a:t>HBase Architecture</a:t>
            </a:r>
          </a:p>
          <a:p>
            <a:pPr eaLnBrk="1" hangingPunct="1">
              <a:lnSpc>
                <a:spcPct val="80000"/>
              </a:lnSpc>
              <a:buFont typeface="Wingdings" pitchFamily="2" charset="2"/>
              <a:buNone/>
            </a:pPr>
            <a:endParaRPr lang="en-US" altLang="en-US" sz="800" dirty="0" smtClean="0"/>
          </a:p>
          <a:p>
            <a:pPr eaLnBrk="1" hangingPunct="1">
              <a:lnSpc>
                <a:spcPct val="80000"/>
              </a:lnSpc>
              <a:buFont typeface="Wingdings" pitchFamily="2" charset="2"/>
              <a:buNone/>
            </a:pPr>
            <a:endParaRPr lang="en-US" altLang="en-US" sz="800" dirty="0" smtClean="0"/>
          </a:p>
          <a:p>
            <a:pPr lvl="1" eaLnBrk="1" hangingPunct="1">
              <a:lnSpc>
                <a:spcPct val="80000"/>
              </a:lnSpc>
            </a:pPr>
            <a:r>
              <a:rPr lang="en-US" altLang="en-US" sz="2400" dirty="0" smtClean="0"/>
              <a:t>Master node</a:t>
            </a:r>
          </a:p>
          <a:p>
            <a:pPr lvl="2" eaLnBrk="1" hangingPunct="1">
              <a:lnSpc>
                <a:spcPct val="80000"/>
              </a:lnSpc>
            </a:pPr>
            <a:r>
              <a:rPr lang="en-US" altLang="en-US" sz="2000" dirty="0" smtClean="0"/>
              <a:t>Manages a cluster of </a:t>
            </a:r>
            <a:r>
              <a:rPr lang="en-US" altLang="en-US" sz="2000" dirty="0" err="1" smtClean="0"/>
              <a:t>regionservers</a:t>
            </a:r>
            <a:endParaRPr lang="en-US" altLang="en-US" sz="2000" dirty="0" smtClean="0"/>
          </a:p>
          <a:p>
            <a:pPr lvl="2" eaLnBrk="1" hangingPunct="1">
              <a:lnSpc>
                <a:spcPct val="80000"/>
              </a:lnSpc>
            </a:pPr>
            <a:r>
              <a:rPr lang="en-US" altLang="en-US" sz="2000" dirty="0" smtClean="0"/>
              <a:t>Bootstraps initial install</a:t>
            </a:r>
          </a:p>
          <a:p>
            <a:pPr lvl="2" eaLnBrk="1" hangingPunct="1">
              <a:lnSpc>
                <a:spcPct val="80000"/>
              </a:lnSpc>
            </a:pPr>
            <a:r>
              <a:rPr lang="en-US" altLang="en-US" sz="2000" dirty="0" smtClean="0"/>
              <a:t>Assigns regions to registered </a:t>
            </a:r>
            <a:r>
              <a:rPr lang="en-US" altLang="en-US" sz="2000" dirty="0" err="1" smtClean="0"/>
              <a:t>regionservers</a:t>
            </a:r>
            <a:endParaRPr lang="en-US" altLang="en-US" sz="2000" dirty="0" smtClean="0"/>
          </a:p>
          <a:p>
            <a:pPr lvl="2" eaLnBrk="1" hangingPunct="1">
              <a:lnSpc>
                <a:spcPct val="80000"/>
              </a:lnSpc>
            </a:pPr>
            <a:r>
              <a:rPr lang="en-US" altLang="en-US" sz="2000" dirty="0" smtClean="0"/>
              <a:t>Recovers </a:t>
            </a:r>
            <a:r>
              <a:rPr lang="en-US" altLang="en-US" sz="2000" dirty="0" err="1" smtClean="0"/>
              <a:t>regionserver</a:t>
            </a:r>
            <a:r>
              <a:rPr lang="en-US" altLang="en-US" sz="2000" dirty="0" smtClean="0"/>
              <a:t> failures</a:t>
            </a:r>
          </a:p>
          <a:p>
            <a:pPr lvl="2" eaLnBrk="1" hangingPunct="1">
              <a:lnSpc>
                <a:spcPct val="80000"/>
              </a:lnSpc>
            </a:pPr>
            <a:endParaRPr lang="en-US" altLang="en-US" sz="1200" dirty="0" smtClean="0"/>
          </a:p>
          <a:p>
            <a:pPr lvl="2" eaLnBrk="1" hangingPunct="1">
              <a:lnSpc>
                <a:spcPct val="80000"/>
              </a:lnSpc>
            </a:pPr>
            <a:endParaRPr lang="en-US" altLang="en-US" sz="1050" dirty="0" smtClean="0"/>
          </a:p>
        </p:txBody>
      </p:sp>
      <p:sp>
        <p:nvSpPr>
          <p:cNvPr id="14341"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96795633-D643-4BB5-8EF5-30C3E7726664}" type="slidenum">
              <a:rPr lang="en-US" altLang="en-US" sz="900" smtClean="0">
                <a:latin typeface="Verdana" pitchFamily="34" charset="0"/>
              </a:rPr>
              <a:pPr eaLnBrk="1" hangingPunct="1">
                <a:spcBef>
                  <a:spcPct val="0"/>
                </a:spcBef>
                <a:buClrTx/>
                <a:buFontTx/>
                <a:buNone/>
              </a:pPr>
              <a:t>17</a:t>
            </a:fld>
            <a:endParaRPr lang="en-US" altLang="en-US" sz="900" smtClean="0">
              <a:latin typeface="Verdana" pitchFamily="34" charset="0"/>
            </a:endParaRPr>
          </a:p>
        </p:txBody>
      </p:sp>
      <p:sp>
        <p:nvSpPr>
          <p:cNvPr id="14340" name="Rectangle 3"/>
          <p:cNvSpPr>
            <a:spLocks noGrp="1" noChangeArrowheads="1"/>
          </p:cNvSpPr>
          <p:nvPr>
            <p:ph type="body" idx="1"/>
          </p:nvPr>
        </p:nvSpPr>
        <p:spPr/>
        <p:txBody>
          <a:bodyPr/>
          <a:lstStyle/>
          <a:p>
            <a:pPr lvl="1" eaLnBrk="1" hangingPunct="1">
              <a:lnSpc>
                <a:spcPct val="80000"/>
              </a:lnSpc>
            </a:pPr>
            <a:endParaRPr lang="en-US" altLang="en-US" sz="1400" dirty="0" smtClean="0"/>
          </a:p>
          <a:p>
            <a:pPr eaLnBrk="1" hangingPunct="1">
              <a:lnSpc>
                <a:spcPct val="80000"/>
              </a:lnSpc>
              <a:buNone/>
            </a:pPr>
            <a:r>
              <a:rPr lang="en-US" altLang="en-US" sz="2000" b="1" dirty="0"/>
              <a:t>HBase Architecture</a:t>
            </a:r>
            <a:endParaRPr lang="en-US" altLang="en-US" sz="2000" b="1" dirty="0" smtClean="0"/>
          </a:p>
          <a:p>
            <a:pPr eaLnBrk="1" hangingPunct="1">
              <a:lnSpc>
                <a:spcPct val="80000"/>
              </a:lnSpc>
              <a:buFont typeface="Wingdings" pitchFamily="2" charset="2"/>
              <a:buNone/>
            </a:pPr>
            <a:endParaRPr lang="en-US" altLang="en-US" sz="800" dirty="0" smtClean="0"/>
          </a:p>
          <a:p>
            <a:pPr lvl="3" eaLnBrk="1" hangingPunct="1">
              <a:lnSpc>
                <a:spcPct val="80000"/>
              </a:lnSpc>
            </a:pPr>
            <a:endParaRPr lang="en-US" altLang="en-US" sz="900" dirty="0" smtClean="0"/>
          </a:p>
          <a:p>
            <a:pPr lvl="1" eaLnBrk="1" hangingPunct="1">
              <a:lnSpc>
                <a:spcPct val="80000"/>
              </a:lnSpc>
            </a:pPr>
            <a:r>
              <a:rPr lang="en-US" altLang="en-US" sz="2400" dirty="0" err="1" smtClean="0"/>
              <a:t>Regionservers</a:t>
            </a:r>
            <a:endParaRPr lang="en-US" altLang="en-US" sz="2400" dirty="0" smtClean="0"/>
          </a:p>
          <a:p>
            <a:pPr lvl="1" eaLnBrk="1" hangingPunct="1">
              <a:lnSpc>
                <a:spcPct val="80000"/>
              </a:lnSpc>
            </a:pPr>
            <a:endParaRPr lang="en-US" altLang="en-US" sz="2400" dirty="0" smtClean="0"/>
          </a:p>
          <a:p>
            <a:pPr lvl="2" eaLnBrk="1" hangingPunct="1">
              <a:lnSpc>
                <a:spcPct val="80000"/>
              </a:lnSpc>
            </a:pPr>
            <a:r>
              <a:rPr lang="en-US" altLang="en-US" sz="2000" dirty="0" smtClean="0"/>
              <a:t>Carry zero or more regions</a:t>
            </a:r>
          </a:p>
          <a:p>
            <a:pPr lvl="3" eaLnBrk="1" hangingPunct="1">
              <a:lnSpc>
                <a:spcPct val="80000"/>
              </a:lnSpc>
            </a:pPr>
            <a:r>
              <a:rPr lang="en-US" altLang="en-US" sz="1800" dirty="0" smtClean="0"/>
              <a:t>A region is a subset of a table’s rows</a:t>
            </a:r>
          </a:p>
          <a:p>
            <a:pPr lvl="3" eaLnBrk="1" hangingPunct="1">
              <a:lnSpc>
                <a:spcPct val="80000"/>
              </a:lnSpc>
            </a:pPr>
            <a:r>
              <a:rPr lang="en-US" altLang="en-US" sz="1800" dirty="0" smtClean="0"/>
              <a:t>Row updates are atomic</a:t>
            </a:r>
          </a:p>
          <a:p>
            <a:pPr lvl="3" eaLnBrk="1" hangingPunct="1">
              <a:lnSpc>
                <a:spcPct val="80000"/>
              </a:lnSpc>
            </a:pPr>
            <a:endParaRPr lang="en-US" altLang="en-US" sz="1800" dirty="0" smtClean="0"/>
          </a:p>
          <a:p>
            <a:pPr lvl="2" eaLnBrk="1" hangingPunct="1">
              <a:lnSpc>
                <a:spcPct val="80000"/>
              </a:lnSpc>
            </a:pPr>
            <a:r>
              <a:rPr lang="en-US" altLang="en-US" sz="2000" dirty="0" smtClean="0"/>
              <a:t>Handle read/write requests</a:t>
            </a:r>
          </a:p>
          <a:p>
            <a:pPr lvl="2" eaLnBrk="1" hangingPunct="1">
              <a:lnSpc>
                <a:spcPct val="80000"/>
              </a:lnSpc>
            </a:pPr>
            <a:endParaRPr lang="en-US" altLang="en-US" sz="2000" dirty="0" smtClean="0"/>
          </a:p>
          <a:p>
            <a:pPr lvl="2" eaLnBrk="1" hangingPunct="1">
              <a:lnSpc>
                <a:spcPct val="80000"/>
              </a:lnSpc>
            </a:pPr>
            <a:r>
              <a:rPr lang="en-US" altLang="en-US" sz="2000" dirty="0" smtClean="0"/>
              <a:t>Perform region splits, which they communicate to master</a:t>
            </a:r>
          </a:p>
          <a:p>
            <a:pPr lvl="2" eaLnBrk="1" hangingPunct="1">
              <a:lnSpc>
                <a:spcPct val="80000"/>
              </a:lnSpc>
            </a:pPr>
            <a:endParaRPr lang="en-US" altLang="en-US" sz="2400" i="1" dirty="0" smtClean="0"/>
          </a:p>
        </p:txBody>
      </p:sp>
      <p:sp>
        <p:nvSpPr>
          <p:cNvPr id="14341"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279505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96795633-D643-4BB5-8EF5-30C3E7726664}" type="slidenum">
              <a:rPr lang="en-US" altLang="en-US" sz="900" smtClean="0">
                <a:latin typeface="Verdana" pitchFamily="34" charset="0"/>
              </a:rPr>
              <a:pPr eaLnBrk="1" hangingPunct="1">
                <a:spcBef>
                  <a:spcPct val="0"/>
                </a:spcBef>
                <a:buClrTx/>
                <a:buFontTx/>
                <a:buNone/>
              </a:pPr>
              <a:t>18</a:t>
            </a:fld>
            <a:endParaRPr lang="en-US" altLang="en-US" sz="900" smtClean="0">
              <a:latin typeface="Verdana" pitchFamily="34" charset="0"/>
            </a:endParaRPr>
          </a:p>
        </p:txBody>
      </p:sp>
      <p:sp>
        <p:nvSpPr>
          <p:cNvPr id="14340" name="Rectangle 3"/>
          <p:cNvSpPr>
            <a:spLocks noGrp="1" noChangeArrowheads="1"/>
          </p:cNvSpPr>
          <p:nvPr>
            <p:ph type="body" idx="1"/>
          </p:nvPr>
        </p:nvSpPr>
        <p:spPr/>
        <p:txBody>
          <a:bodyPr/>
          <a:lstStyle/>
          <a:p>
            <a:pPr lvl="1" eaLnBrk="1" hangingPunct="1">
              <a:lnSpc>
                <a:spcPct val="80000"/>
              </a:lnSpc>
            </a:pPr>
            <a:endParaRPr lang="en-US" altLang="en-US" sz="1400" dirty="0" smtClean="0"/>
          </a:p>
          <a:p>
            <a:pPr eaLnBrk="1" hangingPunct="1">
              <a:lnSpc>
                <a:spcPct val="80000"/>
              </a:lnSpc>
              <a:buFont typeface="Wingdings" pitchFamily="2" charset="2"/>
              <a:buNone/>
            </a:pPr>
            <a:r>
              <a:rPr lang="en-US" altLang="en-US" sz="2000" b="1" dirty="0" smtClean="0"/>
              <a:t>HBase</a:t>
            </a:r>
          </a:p>
          <a:p>
            <a:pPr eaLnBrk="1" hangingPunct="1">
              <a:lnSpc>
                <a:spcPct val="80000"/>
              </a:lnSpc>
              <a:buFont typeface="Wingdings" pitchFamily="2" charset="2"/>
              <a:buNone/>
            </a:pPr>
            <a:endParaRPr lang="en-US" altLang="en-US" sz="800" dirty="0" smtClean="0"/>
          </a:p>
          <a:p>
            <a:pPr lvl="3" eaLnBrk="1" hangingPunct="1">
              <a:lnSpc>
                <a:spcPct val="80000"/>
              </a:lnSpc>
            </a:pPr>
            <a:endParaRPr lang="en-US" altLang="en-US" sz="900" dirty="0" smtClean="0"/>
          </a:p>
          <a:p>
            <a:pPr lvl="1" eaLnBrk="1" hangingPunct="1">
              <a:lnSpc>
                <a:spcPct val="80000"/>
              </a:lnSpc>
            </a:pPr>
            <a:r>
              <a:rPr lang="en-US" altLang="en-US" sz="1800" dirty="0" smtClean="0"/>
              <a:t>Distributed column-family-oriented database built on top of HDFS</a:t>
            </a:r>
          </a:p>
          <a:p>
            <a:pPr lvl="1" eaLnBrk="1" hangingPunct="1">
              <a:lnSpc>
                <a:spcPct val="80000"/>
              </a:lnSpc>
            </a:pPr>
            <a:endParaRPr lang="en-US" altLang="en-US" sz="1800" dirty="0" smtClean="0"/>
          </a:p>
          <a:p>
            <a:pPr lvl="1" eaLnBrk="1" hangingPunct="1">
              <a:lnSpc>
                <a:spcPct val="80000"/>
              </a:lnSpc>
            </a:pPr>
            <a:r>
              <a:rPr lang="en-US" altLang="en-US" sz="1800" dirty="0" smtClean="0"/>
              <a:t>Good for </a:t>
            </a:r>
            <a:r>
              <a:rPr lang="en-US" altLang="en-US" sz="1800" dirty="0" err="1" smtClean="0"/>
              <a:t>realtime</a:t>
            </a:r>
            <a:r>
              <a:rPr lang="en-US" altLang="en-US" sz="1800" dirty="0" smtClean="0"/>
              <a:t> read/write random access to very large datasets</a:t>
            </a:r>
          </a:p>
          <a:p>
            <a:pPr lvl="1" eaLnBrk="1" hangingPunct="1">
              <a:lnSpc>
                <a:spcPct val="80000"/>
              </a:lnSpc>
            </a:pPr>
            <a:endParaRPr lang="en-US" altLang="en-US" sz="1800" dirty="0" smtClean="0"/>
          </a:p>
          <a:p>
            <a:pPr lvl="1" eaLnBrk="1" hangingPunct="1">
              <a:lnSpc>
                <a:spcPct val="80000"/>
              </a:lnSpc>
            </a:pPr>
            <a:r>
              <a:rPr lang="en-US" altLang="en-US" sz="1800" dirty="0" smtClean="0"/>
              <a:t>Easier to expand than a relational database</a:t>
            </a:r>
          </a:p>
          <a:p>
            <a:pPr lvl="1" eaLnBrk="1" hangingPunct="1">
              <a:lnSpc>
                <a:spcPct val="80000"/>
              </a:lnSpc>
            </a:pPr>
            <a:endParaRPr lang="en-US" altLang="en-US" sz="1800" dirty="0" smtClean="0"/>
          </a:p>
          <a:p>
            <a:pPr lvl="2" eaLnBrk="1" hangingPunct="1">
              <a:lnSpc>
                <a:spcPct val="80000"/>
              </a:lnSpc>
            </a:pPr>
            <a:r>
              <a:rPr lang="en-US" altLang="en-US" sz="1600" dirty="0" smtClean="0"/>
              <a:t>Partitioning is usually the way to expand</a:t>
            </a:r>
          </a:p>
          <a:p>
            <a:pPr lvl="3" eaLnBrk="1" hangingPunct="1">
              <a:lnSpc>
                <a:spcPct val="80000"/>
              </a:lnSpc>
            </a:pPr>
            <a:r>
              <a:rPr lang="en-US" altLang="en-US" dirty="0" smtClean="0"/>
              <a:t>Complex and error-prone</a:t>
            </a:r>
          </a:p>
          <a:p>
            <a:pPr lvl="3" eaLnBrk="1" hangingPunct="1">
              <a:lnSpc>
                <a:spcPct val="80000"/>
              </a:lnSpc>
            </a:pPr>
            <a:r>
              <a:rPr lang="en-US" altLang="en-US" dirty="0" smtClean="0"/>
              <a:t>Difficult to maintain</a:t>
            </a:r>
          </a:p>
          <a:p>
            <a:pPr lvl="3" eaLnBrk="1" hangingPunct="1">
              <a:lnSpc>
                <a:spcPct val="80000"/>
              </a:lnSpc>
            </a:pPr>
            <a:endParaRPr lang="en-US" altLang="en-US" dirty="0" smtClean="0"/>
          </a:p>
          <a:p>
            <a:pPr lvl="1" eaLnBrk="1" hangingPunct="1">
              <a:lnSpc>
                <a:spcPct val="80000"/>
              </a:lnSpc>
            </a:pPr>
            <a:r>
              <a:rPr lang="en-US" altLang="en-US" dirty="0" smtClean="0"/>
              <a:t>A partitioned RDBMS suffers from feature set that doesn’t scale well</a:t>
            </a:r>
          </a:p>
          <a:p>
            <a:pPr lvl="2" eaLnBrk="1" hangingPunct="1">
              <a:lnSpc>
                <a:spcPct val="80000"/>
              </a:lnSpc>
            </a:pPr>
            <a:r>
              <a:rPr lang="en-US" altLang="en-US" dirty="0" smtClean="0"/>
              <a:t>E.g. joins, complex queries, etc.</a:t>
            </a:r>
          </a:p>
        </p:txBody>
      </p:sp>
      <p:sp>
        <p:nvSpPr>
          <p:cNvPr id="14341"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346415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96795633-D643-4BB5-8EF5-30C3E7726664}" type="slidenum">
              <a:rPr lang="en-US" altLang="en-US" sz="900" smtClean="0">
                <a:latin typeface="Verdana" pitchFamily="34" charset="0"/>
              </a:rPr>
              <a:pPr eaLnBrk="1" hangingPunct="1">
                <a:spcBef>
                  <a:spcPct val="0"/>
                </a:spcBef>
                <a:buClrTx/>
                <a:buFontTx/>
                <a:buNone/>
              </a:pPr>
              <a:t>19</a:t>
            </a:fld>
            <a:endParaRPr lang="en-US" altLang="en-US" sz="900" smtClean="0">
              <a:latin typeface="Verdana" pitchFamily="34" charset="0"/>
            </a:endParaRPr>
          </a:p>
        </p:txBody>
      </p:sp>
      <p:sp>
        <p:nvSpPr>
          <p:cNvPr id="14340" name="Rectangle 3"/>
          <p:cNvSpPr>
            <a:spLocks noGrp="1" noChangeArrowheads="1"/>
          </p:cNvSpPr>
          <p:nvPr>
            <p:ph type="body" idx="1"/>
          </p:nvPr>
        </p:nvSpPr>
        <p:spPr/>
        <p:txBody>
          <a:bodyPr/>
          <a:lstStyle/>
          <a:p>
            <a:pPr lvl="1" eaLnBrk="1" hangingPunct="1">
              <a:lnSpc>
                <a:spcPct val="80000"/>
              </a:lnSpc>
            </a:pPr>
            <a:endParaRPr lang="en-US" altLang="en-US" sz="1400" dirty="0" smtClean="0"/>
          </a:p>
          <a:p>
            <a:pPr eaLnBrk="1" hangingPunct="1">
              <a:lnSpc>
                <a:spcPct val="80000"/>
              </a:lnSpc>
              <a:buFont typeface="Wingdings" pitchFamily="2" charset="2"/>
              <a:buNone/>
            </a:pPr>
            <a:r>
              <a:rPr lang="en-US" altLang="en-US" sz="2000" b="1" dirty="0" smtClean="0"/>
              <a:t>HBase</a:t>
            </a:r>
          </a:p>
          <a:p>
            <a:pPr eaLnBrk="1" hangingPunct="1">
              <a:lnSpc>
                <a:spcPct val="80000"/>
              </a:lnSpc>
              <a:buFont typeface="Wingdings" pitchFamily="2" charset="2"/>
              <a:buNone/>
            </a:pPr>
            <a:endParaRPr lang="en-US" altLang="en-US" sz="800" dirty="0" smtClean="0"/>
          </a:p>
          <a:p>
            <a:pPr lvl="3" eaLnBrk="1" hangingPunct="1">
              <a:lnSpc>
                <a:spcPct val="80000"/>
              </a:lnSpc>
            </a:pPr>
            <a:endParaRPr lang="en-US" altLang="en-US" sz="900" dirty="0" smtClean="0"/>
          </a:p>
          <a:p>
            <a:pPr lvl="1" eaLnBrk="1" hangingPunct="1">
              <a:lnSpc>
                <a:spcPct val="80000"/>
              </a:lnSpc>
            </a:pPr>
            <a:r>
              <a:rPr lang="en-US" altLang="en-US" sz="1800" dirty="0" smtClean="0"/>
              <a:t>Column Family</a:t>
            </a:r>
          </a:p>
          <a:p>
            <a:pPr lvl="2" eaLnBrk="1" hangingPunct="1">
              <a:lnSpc>
                <a:spcPct val="80000"/>
              </a:lnSpc>
            </a:pPr>
            <a:r>
              <a:rPr lang="en-US" altLang="en-US" dirty="0" smtClean="0"/>
              <a:t>Grouping of row columns </a:t>
            </a:r>
          </a:p>
          <a:p>
            <a:pPr lvl="2" eaLnBrk="1" hangingPunct="1">
              <a:lnSpc>
                <a:spcPct val="80000"/>
              </a:lnSpc>
            </a:pPr>
            <a:r>
              <a:rPr lang="en-US" altLang="en-US" dirty="0" smtClean="0"/>
              <a:t>Stored together physically</a:t>
            </a:r>
          </a:p>
          <a:p>
            <a:pPr lvl="2" eaLnBrk="1" hangingPunct="1">
              <a:lnSpc>
                <a:spcPct val="80000"/>
              </a:lnSpc>
            </a:pPr>
            <a:endParaRPr lang="en-US" altLang="en-US" dirty="0"/>
          </a:p>
          <a:p>
            <a:pPr lvl="1" eaLnBrk="1" hangingPunct="1">
              <a:lnSpc>
                <a:spcPct val="80000"/>
              </a:lnSpc>
            </a:pPr>
            <a:r>
              <a:rPr lang="en-US" altLang="en-US" sz="1800" dirty="0" smtClean="0"/>
              <a:t>Region</a:t>
            </a:r>
          </a:p>
          <a:p>
            <a:pPr lvl="2" eaLnBrk="1" hangingPunct="1">
              <a:lnSpc>
                <a:spcPct val="80000"/>
              </a:lnSpc>
            </a:pPr>
            <a:r>
              <a:rPr lang="en-US" altLang="en-US" dirty="0" smtClean="0"/>
              <a:t>A subset of a table’s rows</a:t>
            </a:r>
          </a:p>
          <a:p>
            <a:pPr lvl="2" eaLnBrk="1" hangingPunct="1">
              <a:lnSpc>
                <a:spcPct val="80000"/>
              </a:lnSpc>
            </a:pPr>
            <a:r>
              <a:rPr lang="en-US" altLang="en-US" dirty="0" smtClean="0"/>
              <a:t>Every region belongs to a table</a:t>
            </a:r>
          </a:p>
          <a:p>
            <a:pPr lvl="2" eaLnBrk="1" hangingPunct="1">
              <a:lnSpc>
                <a:spcPct val="80000"/>
              </a:lnSpc>
            </a:pPr>
            <a:endParaRPr lang="en-US" altLang="en-US" dirty="0" smtClean="0"/>
          </a:p>
          <a:p>
            <a:pPr lvl="1" eaLnBrk="1" hangingPunct="1">
              <a:lnSpc>
                <a:spcPct val="80000"/>
              </a:lnSpc>
            </a:pPr>
            <a:endParaRPr lang="en-US" altLang="en-US" sz="1800" dirty="0" smtClean="0"/>
          </a:p>
        </p:txBody>
      </p:sp>
      <p:sp>
        <p:nvSpPr>
          <p:cNvPr id="14341"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343669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FDA5DF9-3CDD-4A73-A88F-AA893AA41114}"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
        <p:nvSpPr>
          <p:cNvPr id="6148" name="Rectangle 2"/>
          <p:cNvSpPr>
            <a:spLocks noGrp="1" noChangeArrowheads="1"/>
          </p:cNvSpPr>
          <p:nvPr>
            <p:ph type="title"/>
          </p:nvPr>
        </p:nvSpPr>
        <p:spPr/>
        <p:txBody>
          <a:bodyPr/>
          <a:lstStyle/>
          <a:p>
            <a:pPr eaLnBrk="1" hangingPunct="1"/>
            <a:r>
              <a:rPr lang="en-US" altLang="en-US" sz="1700" dirty="0" smtClean="0"/>
              <a:t>Support for Realtime Analytics</a:t>
            </a:r>
            <a:br>
              <a:rPr lang="en-US" altLang="en-US" sz="1700" dirty="0" smtClean="0"/>
            </a:br>
            <a:r>
              <a:rPr lang="en-US" altLang="en-US" sz="900" dirty="0" smtClean="0"/>
              <a:t>Class 6 </a:t>
            </a:r>
          </a:p>
        </p:txBody>
      </p:sp>
      <p:sp>
        <p:nvSpPr>
          <p:cNvPr id="6149" name="Rectangle 3"/>
          <p:cNvSpPr>
            <a:spLocks noGrp="1" noChangeArrowheads="1"/>
          </p:cNvSpPr>
          <p:nvPr>
            <p:ph type="body" idx="1"/>
          </p:nvPr>
        </p:nvSpPr>
        <p:spPr/>
        <p:txBody>
          <a:bodyPr/>
          <a:lstStyle/>
          <a:p>
            <a:pPr eaLnBrk="1" hangingPunct="1">
              <a:buFont typeface="Wingdings" pitchFamily="2" charset="2"/>
              <a:buNone/>
            </a:pPr>
            <a:r>
              <a:rPr lang="en-US" altLang="en-US" sz="2000" b="1" u="sng" dirty="0" smtClean="0"/>
              <a:t>Agenda</a:t>
            </a:r>
          </a:p>
          <a:p>
            <a:pPr eaLnBrk="1" hangingPunct="1">
              <a:buFont typeface="Wingdings" pitchFamily="2" charset="2"/>
              <a:buNone/>
            </a:pPr>
            <a:endParaRPr lang="en-US" altLang="en-US" sz="2000" b="1" u="sng" dirty="0" smtClean="0"/>
          </a:p>
          <a:p>
            <a:pPr eaLnBrk="1" hangingPunct="1">
              <a:buFont typeface="Wingdings" pitchFamily="2" charset="2"/>
              <a:buAutoNum type="arabicPeriod"/>
            </a:pPr>
            <a:r>
              <a:rPr lang="en-US" altLang="en-US" sz="1800" dirty="0" smtClean="0">
                <a:solidFill>
                  <a:srgbClr val="FF0000"/>
                </a:solidFill>
              </a:rPr>
              <a:t>Review</a:t>
            </a:r>
          </a:p>
          <a:p>
            <a:pPr eaLnBrk="1" hangingPunct="1">
              <a:buFont typeface="Wingdings" pitchFamily="2" charset="2"/>
              <a:buAutoNum type="arabicPeriod"/>
            </a:pPr>
            <a:r>
              <a:rPr lang="en-US" altLang="en-US" sz="1800" dirty="0" err="1" smtClean="0"/>
              <a:t>NoSQL</a:t>
            </a:r>
            <a:endParaRPr lang="en-US" altLang="en-US" sz="1800" dirty="0" smtClean="0"/>
          </a:p>
          <a:p>
            <a:pPr eaLnBrk="1" hangingPunct="1">
              <a:buFont typeface="Wingdings" pitchFamily="2" charset="2"/>
              <a:buAutoNum type="arabicPeriod"/>
            </a:pPr>
            <a:r>
              <a:rPr lang="en-US" altLang="en-US" sz="1800" dirty="0" smtClean="0"/>
              <a:t>Flume</a:t>
            </a:r>
          </a:p>
          <a:p>
            <a:pPr eaLnBrk="1" hangingPunct="1">
              <a:buFont typeface="Wingdings" pitchFamily="2" charset="2"/>
              <a:buAutoNum type="arabicPeriod"/>
            </a:pPr>
            <a:r>
              <a:rPr lang="en-US" altLang="en-US" sz="1800" dirty="0" smtClean="0"/>
              <a:t>Project Proposals Roundtable</a:t>
            </a:r>
          </a:p>
          <a:p>
            <a:pPr eaLnBrk="1" hangingPunct="1">
              <a:buFont typeface="Wingdings" pitchFamily="2" charset="2"/>
              <a:buAutoNum type="arabicPeriod"/>
            </a:pPr>
            <a:r>
              <a:rPr lang="en-US" altLang="en-US" sz="1800" dirty="0" smtClean="0"/>
              <a:t>Reference: Twitter API</a:t>
            </a:r>
          </a:p>
          <a:p>
            <a:pPr eaLnBrk="1" hangingPunct="1">
              <a:buFont typeface="Wingdings" pitchFamily="2" charset="2"/>
              <a:buAutoNum type="arabicPeriod"/>
            </a:pPr>
            <a:endParaRPr lang="en-US" altLang="en-US" sz="1800" dirty="0" smtClean="0"/>
          </a:p>
          <a:p>
            <a:pPr eaLnBrk="1" hangingPunct="1">
              <a:buFont typeface="Wingdings" pitchFamily="2" charset="2"/>
              <a:buAutoNum type="arabicPeriod"/>
            </a:pPr>
            <a:endParaRPr lang="en-US" alt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96795633-D643-4BB5-8EF5-30C3E7726664}" type="slidenum">
              <a:rPr lang="en-US" altLang="en-US" sz="900" smtClean="0">
                <a:latin typeface="Verdana" pitchFamily="34" charset="0"/>
              </a:rPr>
              <a:pPr eaLnBrk="1" hangingPunct="1">
                <a:spcBef>
                  <a:spcPct val="0"/>
                </a:spcBef>
                <a:buClrTx/>
                <a:buFontTx/>
                <a:buNone/>
              </a:pPr>
              <a:t>20</a:t>
            </a:fld>
            <a:endParaRPr lang="en-US" altLang="en-US" sz="900" smtClean="0">
              <a:latin typeface="Verdana" pitchFamily="34" charset="0"/>
            </a:endParaRPr>
          </a:p>
        </p:txBody>
      </p:sp>
      <p:sp>
        <p:nvSpPr>
          <p:cNvPr id="14340" name="Rectangle 3"/>
          <p:cNvSpPr>
            <a:spLocks noGrp="1" noChangeArrowheads="1"/>
          </p:cNvSpPr>
          <p:nvPr>
            <p:ph type="body" idx="1"/>
          </p:nvPr>
        </p:nvSpPr>
        <p:spPr/>
        <p:txBody>
          <a:bodyPr/>
          <a:lstStyle/>
          <a:p>
            <a:pPr lvl="1" eaLnBrk="1" hangingPunct="1">
              <a:lnSpc>
                <a:spcPct val="80000"/>
              </a:lnSpc>
            </a:pPr>
            <a:endParaRPr lang="en-US" altLang="en-US" sz="1400" dirty="0" smtClean="0"/>
          </a:p>
          <a:p>
            <a:pPr eaLnBrk="1" hangingPunct="1">
              <a:lnSpc>
                <a:spcPct val="80000"/>
              </a:lnSpc>
              <a:buFont typeface="Wingdings" pitchFamily="2" charset="2"/>
              <a:buNone/>
            </a:pPr>
            <a:r>
              <a:rPr lang="en-US" altLang="en-US" sz="2000" b="1" dirty="0" smtClean="0"/>
              <a:t>HBase Regions</a:t>
            </a:r>
          </a:p>
          <a:p>
            <a:pPr marL="457200" lvl="1" indent="0" eaLnBrk="1" hangingPunct="1">
              <a:lnSpc>
                <a:spcPct val="80000"/>
              </a:lnSpc>
              <a:buNone/>
            </a:pPr>
            <a:endParaRPr lang="en-US" altLang="en-US" sz="1800" dirty="0" smtClean="0"/>
          </a:p>
          <a:p>
            <a:pPr lvl="1" eaLnBrk="1" hangingPunct="1">
              <a:lnSpc>
                <a:spcPct val="80000"/>
              </a:lnSpc>
            </a:pPr>
            <a:r>
              <a:rPr lang="en-US" altLang="en-US" dirty="0" smtClean="0"/>
              <a:t>Initially, a table is comprised of just one region</a:t>
            </a:r>
          </a:p>
          <a:p>
            <a:pPr lvl="2" eaLnBrk="1" hangingPunct="1">
              <a:lnSpc>
                <a:spcPct val="80000"/>
              </a:lnSpc>
            </a:pPr>
            <a:r>
              <a:rPr lang="en-US" altLang="en-US" dirty="0" smtClean="0"/>
              <a:t>As the size of the region grows, it splits</a:t>
            </a:r>
          </a:p>
          <a:p>
            <a:pPr lvl="2" eaLnBrk="1" hangingPunct="1">
              <a:lnSpc>
                <a:spcPct val="80000"/>
              </a:lnSpc>
            </a:pPr>
            <a:r>
              <a:rPr lang="en-US" altLang="en-US" dirty="0" smtClean="0"/>
              <a:t>Region splits at a row boundary into two new regions of about equal size</a:t>
            </a:r>
          </a:p>
          <a:p>
            <a:pPr lvl="2" eaLnBrk="1" hangingPunct="1">
              <a:lnSpc>
                <a:spcPct val="80000"/>
              </a:lnSpc>
            </a:pPr>
            <a:endParaRPr lang="en-US" altLang="en-US" dirty="0" smtClean="0"/>
          </a:p>
          <a:p>
            <a:pPr lvl="1" eaLnBrk="1" hangingPunct="1">
              <a:lnSpc>
                <a:spcPct val="80000"/>
              </a:lnSpc>
            </a:pPr>
            <a:r>
              <a:rPr lang="en-US" altLang="en-US" dirty="0" smtClean="0"/>
              <a:t>Regions are distributed throughout an HBase cluster</a:t>
            </a:r>
          </a:p>
          <a:p>
            <a:pPr lvl="2" eaLnBrk="1" hangingPunct="1">
              <a:lnSpc>
                <a:spcPct val="80000"/>
              </a:lnSpc>
            </a:pPr>
            <a:r>
              <a:rPr lang="en-US" altLang="en-US" dirty="0" smtClean="0"/>
              <a:t>This is how a table can grow very large without the constraints that hamper RDBMS table growth</a:t>
            </a:r>
          </a:p>
          <a:p>
            <a:pPr lvl="2" eaLnBrk="1" hangingPunct="1">
              <a:lnSpc>
                <a:spcPct val="80000"/>
              </a:lnSpc>
            </a:pPr>
            <a:endParaRPr lang="en-US" altLang="en-US" dirty="0"/>
          </a:p>
          <a:p>
            <a:pPr lvl="2" eaLnBrk="1" hangingPunct="1">
              <a:lnSpc>
                <a:spcPct val="80000"/>
              </a:lnSpc>
            </a:pPr>
            <a:r>
              <a:rPr lang="en-US" altLang="en-US" dirty="0" smtClean="0"/>
              <a:t>A table’s total content is the full set of regions</a:t>
            </a:r>
            <a:endParaRPr lang="en-US" altLang="en-US" sz="2000" dirty="0" smtClean="0"/>
          </a:p>
          <a:p>
            <a:pPr lvl="1" eaLnBrk="1" hangingPunct="1">
              <a:lnSpc>
                <a:spcPct val="80000"/>
              </a:lnSpc>
            </a:pPr>
            <a:endParaRPr lang="en-US" altLang="en-US" sz="1800" dirty="0" smtClean="0"/>
          </a:p>
        </p:txBody>
      </p:sp>
      <p:sp>
        <p:nvSpPr>
          <p:cNvPr id="14341"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108971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96795633-D643-4BB5-8EF5-30C3E7726664}" type="slidenum">
              <a:rPr lang="en-US" altLang="en-US" sz="900" smtClean="0">
                <a:latin typeface="Verdana" pitchFamily="34" charset="0"/>
              </a:rPr>
              <a:pPr eaLnBrk="1" hangingPunct="1">
                <a:spcBef>
                  <a:spcPct val="0"/>
                </a:spcBef>
                <a:buClrTx/>
                <a:buFontTx/>
                <a:buNone/>
              </a:pPr>
              <a:t>21</a:t>
            </a:fld>
            <a:endParaRPr lang="en-US" altLang="en-US" sz="900" smtClean="0">
              <a:latin typeface="Verdana" pitchFamily="34" charset="0"/>
            </a:endParaRPr>
          </a:p>
        </p:txBody>
      </p:sp>
      <p:sp>
        <p:nvSpPr>
          <p:cNvPr id="14340" name="Rectangle 3"/>
          <p:cNvSpPr>
            <a:spLocks noGrp="1" noChangeArrowheads="1"/>
          </p:cNvSpPr>
          <p:nvPr>
            <p:ph type="body" idx="1"/>
          </p:nvPr>
        </p:nvSpPr>
        <p:spPr/>
        <p:txBody>
          <a:bodyPr/>
          <a:lstStyle/>
          <a:p>
            <a:pPr lvl="1" eaLnBrk="1" hangingPunct="1">
              <a:lnSpc>
                <a:spcPct val="80000"/>
              </a:lnSpc>
            </a:pPr>
            <a:endParaRPr lang="en-US" altLang="en-US" sz="1400" dirty="0" smtClean="0"/>
          </a:p>
          <a:p>
            <a:pPr eaLnBrk="1" hangingPunct="1">
              <a:lnSpc>
                <a:spcPct val="80000"/>
              </a:lnSpc>
              <a:buFont typeface="Wingdings" pitchFamily="2" charset="2"/>
              <a:buNone/>
            </a:pPr>
            <a:r>
              <a:rPr lang="en-US" altLang="en-US" sz="2000" b="1" dirty="0" smtClean="0"/>
              <a:t>HBase Features</a:t>
            </a:r>
          </a:p>
          <a:p>
            <a:pPr marL="457200" lvl="1" indent="0" eaLnBrk="1" hangingPunct="1">
              <a:lnSpc>
                <a:spcPct val="80000"/>
              </a:lnSpc>
              <a:buNone/>
            </a:pPr>
            <a:endParaRPr lang="en-US" altLang="en-US" sz="1800" dirty="0" smtClean="0"/>
          </a:p>
          <a:p>
            <a:pPr eaLnBrk="1" hangingPunct="1">
              <a:lnSpc>
                <a:spcPct val="80000"/>
              </a:lnSpc>
            </a:pPr>
            <a:r>
              <a:rPr lang="en-US" altLang="en-US" sz="1800" dirty="0" smtClean="0"/>
              <a:t>An operation on a given row is atomic</a:t>
            </a:r>
          </a:p>
          <a:p>
            <a:pPr lvl="1" eaLnBrk="1" hangingPunct="1">
              <a:lnSpc>
                <a:spcPct val="80000"/>
              </a:lnSpc>
            </a:pPr>
            <a:r>
              <a:rPr lang="en-US" altLang="en-US" sz="1600" dirty="0" smtClean="0"/>
              <a:t>Locking model is simple</a:t>
            </a:r>
          </a:p>
          <a:p>
            <a:pPr lvl="1" eaLnBrk="1" hangingPunct="1">
              <a:lnSpc>
                <a:spcPct val="80000"/>
              </a:lnSpc>
            </a:pPr>
            <a:endParaRPr lang="en-US" altLang="en-US" sz="1600" dirty="0"/>
          </a:p>
          <a:p>
            <a:pPr eaLnBrk="1" hangingPunct="1">
              <a:lnSpc>
                <a:spcPct val="80000"/>
              </a:lnSpc>
            </a:pPr>
            <a:r>
              <a:rPr lang="en-US" altLang="en-US" sz="1800" dirty="0" smtClean="0"/>
              <a:t>Row keys are sorted, making it easy to locate a particular row via lookup</a:t>
            </a:r>
          </a:p>
          <a:p>
            <a:pPr eaLnBrk="1" hangingPunct="1">
              <a:lnSpc>
                <a:spcPct val="80000"/>
              </a:lnSpc>
            </a:pPr>
            <a:endParaRPr lang="en-US" altLang="en-US" sz="1800" dirty="0"/>
          </a:p>
          <a:p>
            <a:pPr eaLnBrk="1" hangingPunct="1">
              <a:lnSpc>
                <a:spcPct val="80000"/>
              </a:lnSpc>
            </a:pPr>
            <a:r>
              <a:rPr lang="en-US" altLang="en-US" sz="1800" dirty="0" smtClean="0"/>
              <a:t>Sample commands:</a:t>
            </a:r>
          </a:p>
          <a:p>
            <a:pPr lvl="1" eaLnBrk="1" hangingPunct="1">
              <a:lnSpc>
                <a:spcPct val="80000"/>
              </a:lnSpc>
            </a:pPr>
            <a:r>
              <a:rPr lang="en-US" altLang="en-US" sz="1600" dirty="0"/>
              <a:t>c</a:t>
            </a:r>
            <a:r>
              <a:rPr lang="en-US" altLang="en-US" sz="1600" dirty="0" smtClean="0"/>
              <a:t>reate ‘test’                                     -- creates an HBase table</a:t>
            </a:r>
          </a:p>
          <a:p>
            <a:pPr lvl="1" eaLnBrk="1" hangingPunct="1">
              <a:lnSpc>
                <a:spcPct val="80000"/>
              </a:lnSpc>
            </a:pPr>
            <a:r>
              <a:rPr lang="en-US" altLang="en-US" sz="1600" dirty="0" smtClean="0"/>
              <a:t>list                                                   -- shows all HBase </a:t>
            </a:r>
            <a:r>
              <a:rPr lang="en-US" altLang="en-US" sz="1600" dirty="0" err="1" smtClean="0"/>
              <a:t>tabes</a:t>
            </a:r>
            <a:endParaRPr lang="en-US" altLang="en-US" sz="1600" dirty="0" smtClean="0"/>
          </a:p>
          <a:p>
            <a:pPr lvl="1" eaLnBrk="1" hangingPunct="1">
              <a:lnSpc>
                <a:spcPct val="80000"/>
              </a:lnSpc>
            </a:pPr>
            <a:r>
              <a:rPr lang="en-US" altLang="en-US" sz="1600" dirty="0"/>
              <a:t>p</a:t>
            </a:r>
            <a:r>
              <a:rPr lang="en-US" altLang="en-US" sz="1600" dirty="0" smtClean="0"/>
              <a:t>ut ‘test’, ‘row1’, ‘data:1’, ‘value1’   -- add a row in the data column family</a:t>
            </a:r>
          </a:p>
          <a:p>
            <a:pPr lvl="1" eaLnBrk="1" hangingPunct="1">
              <a:lnSpc>
                <a:spcPct val="80000"/>
              </a:lnSpc>
            </a:pPr>
            <a:r>
              <a:rPr lang="en-US" altLang="en-US" sz="1600" dirty="0" smtClean="0"/>
              <a:t>scan ‘test’                                       -- dumps out all rows</a:t>
            </a:r>
          </a:p>
          <a:p>
            <a:pPr lvl="1" eaLnBrk="1" hangingPunct="1">
              <a:lnSpc>
                <a:spcPct val="80000"/>
              </a:lnSpc>
            </a:pPr>
            <a:r>
              <a:rPr lang="en-US" altLang="en-US" sz="1600" dirty="0"/>
              <a:t>d</a:t>
            </a:r>
            <a:r>
              <a:rPr lang="en-US" altLang="en-US" sz="1600" dirty="0" smtClean="0"/>
              <a:t>isable ‘test’                                   </a:t>
            </a:r>
          </a:p>
          <a:p>
            <a:pPr lvl="1" eaLnBrk="1" hangingPunct="1">
              <a:lnSpc>
                <a:spcPct val="80000"/>
              </a:lnSpc>
            </a:pPr>
            <a:r>
              <a:rPr lang="en-US" altLang="en-US" sz="1600" dirty="0"/>
              <a:t>d</a:t>
            </a:r>
            <a:r>
              <a:rPr lang="en-US" altLang="en-US" sz="1600" dirty="0" smtClean="0"/>
              <a:t>rop ‘test’                                        -- delete table named test</a:t>
            </a:r>
            <a:endParaRPr lang="en-US" altLang="en-US" sz="1600" dirty="0"/>
          </a:p>
          <a:p>
            <a:pPr lvl="1" eaLnBrk="1" hangingPunct="1">
              <a:lnSpc>
                <a:spcPct val="80000"/>
              </a:lnSpc>
            </a:pPr>
            <a:endParaRPr lang="en-US" altLang="en-US" dirty="0" smtClean="0"/>
          </a:p>
        </p:txBody>
      </p:sp>
      <p:sp>
        <p:nvSpPr>
          <p:cNvPr id="14341"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100841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62B2DB6-D9D8-4D11-8E55-94E5DA172043}" type="slidenum">
              <a:rPr lang="en-US" altLang="en-US" sz="900" smtClean="0">
                <a:latin typeface="Verdana" pitchFamily="34" charset="0"/>
              </a:rPr>
              <a:pPr eaLnBrk="1" hangingPunct="1">
                <a:spcBef>
                  <a:spcPct val="0"/>
                </a:spcBef>
                <a:buClrTx/>
                <a:buFontTx/>
                <a:buNone/>
              </a:pPr>
              <a:t>22</a:t>
            </a:fld>
            <a:endParaRPr lang="en-US" altLang="en-US" sz="900" smtClean="0">
              <a:latin typeface="Verdana" pitchFamily="34" charset="0"/>
            </a:endParaRPr>
          </a:p>
        </p:txBody>
      </p:sp>
      <p:sp>
        <p:nvSpPr>
          <p:cNvPr id="15364" name="Rectangle 2"/>
          <p:cNvSpPr>
            <a:spLocks noGrp="1" noChangeArrowheads="1"/>
          </p:cNvSpPr>
          <p:nvPr>
            <p:ph type="title"/>
          </p:nvPr>
        </p:nvSpPr>
        <p:spPr/>
        <p:txBody>
          <a:bodyPr/>
          <a:lstStyle/>
          <a:p>
            <a:pPr eaLnBrk="1" hangingPunct="1"/>
            <a:r>
              <a:rPr lang="en-US" altLang="en-US" sz="1900" dirty="0" smtClean="0"/>
              <a:t>Flume</a:t>
            </a:r>
            <a:r>
              <a:rPr lang="en-US" altLang="en-US" sz="1700" dirty="0" smtClean="0"/>
              <a:t/>
            </a:r>
            <a:br>
              <a:rPr lang="en-US" altLang="en-US" sz="1700" dirty="0" smtClean="0"/>
            </a:br>
            <a:r>
              <a:rPr lang="en-US" altLang="en-US" sz="900" dirty="0" smtClean="0"/>
              <a:t>Class 6 </a:t>
            </a:r>
          </a:p>
        </p:txBody>
      </p:sp>
      <p:sp>
        <p:nvSpPr>
          <p:cNvPr id="15365" name="Rectangle 3"/>
          <p:cNvSpPr>
            <a:spLocks noGrp="1" noChangeArrowheads="1"/>
          </p:cNvSpPr>
          <p:nvPr>
            <p:ph type="body" idx="1"/>
          </p:nvPr>
        </p:nvSpPr>
        <p:spPr/>
        <p:txBody>
          <a:bodyPr/>
          <a:lstStyle/>
          <a:p>
            <a:pPr eaLnBrk="1" hangingPunct="1">
              <a:buFont typeface="Wingdings" pitchFamily="2" charset="2"/>
              <a:buNone/>
            </a:pPr>
            <a:r>
              <a:rPr lang="en-US" altLang="en-US" sz="2000" b="1" u="sng" dirty="0" smtClean="0"/>
              <a:t>Agenda</a:t>
            </a:r>
          </a:p>
          <a:p>
            <a:pPr eaLnBrk="1" hangingPunct="1">
              <a:buFont typeface="Wingdings" pitchFamily="2" charset="2"/>
              <a:buNone/>
            </a:pPr>
            <a:endParaRPr lang="en-US" altLang="en-US" sz="2000" b="1" u="sng" dirty="0" smtClean="0"/>
          </a:p>
          <a:p>
            <a:pPr eaLnBrk="1" hangingPunct="1">
              <a:buFont typeface="Wingdings" pitchFamily="2" charset="2"/>
              <a:buAutoNum type="arabicPeriod"/>
            </a:pPr>
            <a:r>
              <a:rPr lang="en-US" altLang="en-US" sz="1800" dirty="0" smtClean="0"/>
              <a:t>Review</a:t>
            </a:r>
          </a:p>
          <a:p>
            <a:pPr eaLnBrk="1" hangingPunct="1">
              <a:buFont typeface="Wingdings" pitchFamily="2" charset="2"/>
              <a:buAutoNum type="arabicPeriod"/>
            </a:pPr>
            <a:r>
              <a:rPr lang="en-US" altLang="en-US" sz="1800" dirty="0" smtClean="0"/>
              <a:t>NoSQL</a:t>
            </a:r>
          </a:p>
          <a:p>
            <a:pPr eaLnBrk="1" hangingPunct="1">
              <a:buFont typeface="Wingdings" pitchFamily="2" charset="2"/>
              <a:buAutoNum type="arabicPeriod"/>
            </a:pPr>
            <a:r>
              <a:rPr lang="en-US" altLang="en-US" sz="1800" dirty="0" smtClean="0">
                <a:solidFill>
                  <a:srgbClr val="FF0000"/>
                </a:solidFill>
              </a:rPr>
              <a:t>Flume</a:t>
            </a:r>
          </a:p>
          <a:p>
            <a:pPr eaLnBrk="1" hangingPunct="1">
              <a:buFont typeface="Wingdings" pitchFamily="2" charset="2"/>
              <a:buAutoNum type="arabicPeriod"/>
            </a:pPr>
            <a:r>
              <a:rPr lang="en-US" altLang="en-US" sz="1800" dirty="0" smtClean="0"/>
              <a:t>Project Proposals Roundtable</a:t>
            </a:r>
          </a:p>
          <a:p>
            <a:pPr eaLnBrk="1" hangingPunct="1">
              <a:buFont typeface="Wingdings" pitchFamily="2" charset="2"/>
              <a:buAutoNum type="arabicPeriod"/>
            </a:pPr>
            <a:r>
              <a:rPr lang="en-US" altLang="en-US" sz="1800" dirty="0" smtClean="0"/>
              <a:t>Reference: Twitter API</a:t>
            </a:r>
          </a:p>
          <a:p>
            <a:pPr eaLnBrk="1" hangingPunct="1">
              <a:buFont typeface="Wingdings" pitchFamily="2" charset="2"/>
              <a:buAutoNum type="arabicPeriod"/>
            </a:pPr>
            <a:endParaRPr lang="en-US" altLang="en-US" sz="1800" dirty="0" smtClean="0"/>
          </a:p>
          <a:p>
            <a:pPr eaLnBrk="1" hangingPunct="1">
              <a:buFont typeface="Wingdings" pitchFamily="2" charset="2"/>
              <a:buNone/>
            </a:pPr>
            <a:endParaRPr lang="en-US" altLang="en-US" sz="1800" dirty="0" smtClean="0"/>
          </a:p>
          <a:p>
            <a:pPr eaLnBrk="1" hangingPunct="1">
              <a:buFont typeface="Wingdings" pitchFamily="2" charset="2"/>
              <a:buNone/>
            </a:pPr>
            <a:endParaRPr lang="en-US"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EF39D88-0DA3-4835-9191-5296C1DB58AB}" type="slidenum">
              <a:rPr lang="en-US" altLang="en-US" sz="900" smtClean="0">
                <a:latin typeface="Verdana" pitchFamily="34" charset="0"/>
              </a:rPr>
              <a:pPr eaLnBrk="1" hangingPunct="1">
                <a:spcBef>
                  <a:spcPct val="0"/>
                </a:spcBef>
                <a:buClrTx/>
                <a:buFontTx/>
                <a:buNone/>
              </a:pPr>
              <a:t>23</a:t>
            </a:fld>
            <a:endParaRPr lang="en-US" altLang="en-US" sz="900" smtClean="0">
              <a:latin typeface="Verdana" pitchFamily="34" charset="0"/>
            </a:endParaRPr>
          </a:p>
        </p:txBody>
      </p:sp>
      <p:sp>
        <p:nvSpPr>
          <p:cNvPr id="16388" name="Rectangle 2"/>
          <p:cNvSpPr>
            <a:spLocks noGrp="1" noChangeArrowheads="1"/>
          </p:cNvSpPr>
          <p:nvPr>
            <p:ph type="title"/>
          </p:nvPr>
        </p:nvSpPr>
        <p:spPr/>
        <p:txBody>
          <a:bodyPr/>
          <a:lstStyle/>
          <a:p>
            <a:pPr eaLnBrk="1" hangingPunct="1"/>
            <a:r>
              <a:rPr lang="en-US" altLang="en-US" sz="1900" dirty="0" smtClean="0"/>
              <a:t>Flume</a:t>
            </a:r>
            <a:br>
              <a:rPr lang="en-US" altLang="en-US" sz="1900" dirty="0" smtClean="0"/>
            </a:br>
            <a:r>
              <a:rPr lang="en-US" altLang="en-US" sz="1000" dirty="0" smtClean="0"/>
              <a:t>Class 6 </a:t>
            </a:r>
          </a:p>
        </p:txBody>
      </p:sp>
      <p:sp>
        <p:nvSpPr>
          <p:cNvPr id="16389" name="Rectangle 3"/>
          <p:cNvSpPr>
            <a:spLocks noGrp="1" noChangeArrowheads="1"/>
          </p:cNvSpPr>
          <p:nvPr>
            <p:ph type="body" idx="1"/>
          </p:nvPr>
        </p:nvSpPr>
        <p:spPr/>
        <p:txBody>
          <a:bodyPr/>
          <a:lstStyle/>
          <a:p>
            <a:pPr eaLnBrk="1" hangingPunct="1">
              <a:buFont typeface="Wingdings" pitchFamily="2" charset="2"/>
              <a:buNone/>
            </a:pPr>
            <a:endParaRPr lang="en-US" altLang="en-US" sz="1400" dirty="0" smtClean="0"/>
          </a:p>
          <a:p>
            <a:pPr eaLnBrk="1" hangingPunct="1">
              <a:buFont typeface="Wingdings" pitchFamily="2" charset="2"/>
              <a:buNone/>
            </a:pPr>
            <a:r>
              <a:rPr lang="en-US" altLang="en-US" sz="2000" dirty="0" smtClean="0"/>
              <a:t>Flume is used for data ingest</a:t>
            </a:r>
          </a:p>
          <a:p>
            <a:pPr eaLnBrk="1" hangingPunct="1"/>
            <a:endParaRPr lang="en-US" altLang="en-US" sz="1800" dirty="0" smtClean="0"/>
          </a:p>
          <a:p>
            <a:pPr lvl="1" eaLnBrk="1" hangingPunct="1"/>
            <a:r>
              <a:rPr lang="en-US" altLang="en-US" sz="1800" dirty="0" smtClean="0"/>
              <a:t>Apache project</a:t>
            </a:r>
          </a:p>
          <a:p>
            <a:pPr lvl="1" eaLnBrk="1" hangingPunct="1"/>
            <a:endParaRPr lang="en-US" altLang="en-US" sz="1800" dirty="0" smtClean="0"/>
          </a:p>
          <a:p>
            <a:pPr lvl="1" eaLnBrk="1" hangingPunct="1"/>
            <a:r>
              <a:rPr lang="en-US" altLang="en-US" sz="1800" dirty="0" smtClean="0"/>
              <a:t>Distributed system for moving large streaming datasets into HDFS</a:t>
            </a:r>
          </a:p>
          <a:p>
            <a:pPr lvl="2" eaLnBrk="1" hangingPunct="1"/>
            <a:r>
              <a:rPr lang="en-US" altLang="en-US" sz="1600" dirty="0" smtClean="0"/>
              <a:t>Alternative is to write a custom application to move data into HDFS</a:t>
            </a:r>
          </a:p>
          <a:p>
            <a:pPr lvl="2" eaLnBrk="1" hangingPunct="1"/>
            <a:endParaRPr lang="en-US" altLang="en-US" sz="1600" dirty="0" smtClean="0"/>
          </a:p>
          <a:p>
            <a:pPr lvl="1" eaLnBrk="1" hangingPunct="1"/>
            <a:r>
              <a:rPr lang="en-US" altLang="en-US" sz="1800" dirty="0" smtClean="0"/>
              <a:t>For example, one can pipe data being written to a log file into HDFS</a:t>
            </a:r>
          </a:p>
          <a:p>
            <a:pPr lvl="1" eaLnBrk="1" hangingPunct="1"/>
            <a:endParaRPr lang="en-US" altLang="en-US" sz="1800" dirty="0" smtClean="0"/>
          </a:p>
          <a:p>
            <a:pPr lvl="1" eaLnBrk="1" hangingPunct="1"/>
            <a:r>
              <a:rPr lang="en-US" altLang="en-US" sz="1800" dirty="0" smtClean="0"/>
              <a:t>Flume nodes can be arranged to form a customized topology</a:t>
            </a:r>
          </a:p>
          <a:p>
            <a:pPr lvl="1" eaLnBrk="1" hangingPunct="1"/>
            <a:endParaRPr lang="en-US" altLang="en-US" sz="1600" dirty="0" smtClean="0"/>
          </a:p>
          <a:p>
            <a:pPr lvl="1" eaLnBrk="1" hangingPunct="1">
              <a:buFont typeface="Wingdings" pitchFamily="2" charset="2"/>
              <a:buNone/>
            </a:pPr>
            <a:endParaRPr lang="en-US" altLang="en-US" dirty="0" smtClean="0"/>
          </a:p>
        </p:txBody>
      </p:sp>
      <p:sp>
        <p:nvSpPr>
          <p:cNvPr id="16390"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 Chapter 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2C806CD-36D7-425D-86CC-93049C1404E6}" type="slidenum">
              <a:rPr lang="en-US" altLang="en-US" sz="900" smtClean="0">
                <a:latin typeface="Verdana" pitchFamily="34" charset="0"/>
              </a:rPr>
              <a:pPr eaLnBrk="1" hangingPunct="1">
                <a:spcBef>
                  <a:spcPct val="0"/>
                </a:spcBef>
                <a:buClrTx/>
                <a:buFontTx/>
                <a:buNone/>
              </a:pPr>
              <a:t>24</a:t>
            </a:fld>
            <a:endParaRPr lang="en-US" altLang="en-US" sz="900" smtClean="0">
              <a:latin typeface="Verdana" pitchFamily="34" charset="0"/>
            </a:endParaRPr>
          </a:p>
        </p:txBody>
      </p:sp>
      <p:sp>
        <p:nvSpPr>
          <p:cNvPr id="17412" name="Rectangle 3"/>
          <p:cNvSpPr>
            <a:spLocks noGrp="1" noChangeArrowheads="1"/>
          </p:cNvSpPr>
          <p:nvPr>
            <p:ph type="body" idx="1"/>
          </p:nvPr>
        </p:nvSpPr>
        <p:spPr>
          <a:xfrm>
            <a:off x="457200" y="1143000"/>
            <a:ext cx="7467600" cy="4987925"/>
          </a:xfrm>
        </p:spPr>
        <p:txBody>
          <a:bodyPr/>
          <a:lstStyle/>
          <a:p>
            <a:pPr eaLnBrk="1" hangingPunct="1">
              <a:buFont typeface="Wingdings" pitchFamily="2" charset="2"/>
              <a:buNone/>
            </a:pPr>
            <a:endParaRPr lang="en-US" altLang="en-US" sz="2000" dirty="0" smtClean="0"/>
          </a:p>
          <a:p>
            <a:pPr lvl="1" eaLnBrk="1" hangingPunct="1"/>
            <a:r>
              <a:rPr lang="en-US" altLang="en-US" sz="1800" dirty="0" smtClean="0"/>
              <a:t>A Flume node is configured on those machines that generate the data to be stored into HDFS</a:t>
            </a:r>
          </a:p>
          <a:p>
            <a:pPr lvl="1" eaLnBrk="1" hangingPunct="1"/>
            <a:endParaRPr lang="en-US" altLang="en-US" sz="1800" dirty="0" smtClean="0"/>
          </a:p>
          <a:p>
            <a:pPr lvl="1" eaLnBrk="1" hangingPunct="1"/>
            <a:r>
              <a:rPr lang="en-US" altLang="en-US" sz="1800" dirty="0" smtClean="0"/>
              <a:t>A Flume topology can include nodes to aggregate data destined for storage in HDFS, for example</a:t>
            </a:r>
          </a:p>
          <a:p>
            <a:pPr lvl="2" eaLnBrk="1" hangingPunct="1"/>
            <a:endParaRPr lang="en-US" altLang="en-US" sz="1600" dirty="0" smtClean="0"/>
          </a:p>
        </p:txBody>
      </p:sp>
      <p:sp>
        <p:nvSpPr>
          <p:cNvPr id="17413"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 Chapter 3.</a:t>
            </a:r>
          </a:p>
        </p:txBody>
      </p:sp>
      <p:sp>
        <p:nvSpPr>
          <p:cNvPr id="17414" name="Rectangle 2"/>
          <p:cNvSpPr>
            <a:spLocks noGrp="1" noChangeArrowheads="1"/>
          </p:cNvSpPr>
          <p:nvPr>
            <p:ph type="title"/>
          </p:nvPr>
        </p:nvSpPr>
        <p:spPr/>
        <p:txBody>
          <a:bodyPr/>
          <a:lstStyle/>
          <a:p>
            <a:pPr eaLnBrk="1" hangingPunct="1"/>
            <a:r>
              <a:rPr lang="en-US" altLang="en-US" sz="1900" dirty="0" smtClean="0"/>
              <a:t>Flume</a:t>
            </a:r>
            <a:br>
              <a:rPr lang="en-US" altLang="en-US" sz="1900" dirty="0" smtClean="0"/>
            </a:br>
            <a:r>
              <a:rPr lang="en-US" altLang="en-US" sz="1000" dirty="0" smtClean="0"/>
              <a:t>Class 6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2C806CD-36D7-425D-86CC-93049C1404E6}" type="slidenum">
              <a:rPr lang="en-US" altLang="en-US" sz="900" smtClean="0">
                <a:latin typeface="Verdana" pitchFamily="34" charset="0"/>
              </a:rPr>
              <a:pPr eaLnBrk="1" hangingPunct="1">
                <a:spcBef>
                  <a:spcPct val="0"/>
                </a:spcBef>
                <a:buClrTx/>
                <a:buFontTx/>
                <a:buNone/>
              </a:pPr>
              <a:t>25</a:t>
            </a:fld>
            <a:endParaRPr lang="en-US" altLang="en-US" sz="900" smtClean="0">
              <a:latin typeface="Verdana" pitchFamily="34" charset="0"/>
            </a:endParaRPr>
          </a:p>
        </p:txBody>
      </p:sp>
      <p:sp>
        <p:nvSpPr>
          <p:cNvPr id="17412" name="Rectangle 3"/>
          <p:cNvSpPr>
            <a:spLocks noGrp="1" noChangeArrowheads="1"/>
          </p:cNvSpPr>
          <p:nvPr>
            <p:ph type="body" idx="1"/>
          </p:nvPr>
        </p:nvSpPr>
        <p:spPr>
          <a:xfrm>
            <a:off x="457200" y="1143000"/>
            <a:ext cx="7467600" cy="4987925"/>
          </a:xfrm>
        </p:spPr>
        <p:txBody>
          <a:bodyPr/>
          <a:lstStyle/>
          <a:p>
            <a:pPr eaLnBrk="1" hangingPunct="1">
              <a:buFont typeface="Wingdings" pitchFamily="2" charset="2"/>
              <a:buNone/>
            </a:pPr>
            <a:endParaRPr lang="en-US" altLang="en-US" sz="2000" dirty="0" smtClean="0"/>
          </a:p>
          <a:p>
            <a:pPr lvl="1" eaLnBrk="1" hangingPunct="1"/>
            <a:r>
              <a:rPr lang="en-US" altLang="en-US" sz="1800" dirty="0" smtClean="0"/>
              <a:t>The Flume topology consists of </a:t>
            </a:r>
          </a:p>
          <a:p>
            <a:pPr lvl="2" eaLnBrk="1" hangingPunct="1"/>
            <a:r>
              <a:rPr lang="en-US" altLang="en-US" sz="1600" dirty="0" smtClean="0"/>
              <a:t>Source nodes</a:t>
            </a:r>
          </a:p>
          <a:p>
            <a:pPr lvl="2" eaLnBrk="1" hangingPunct="1"/>
            <a:r>
              <a:rPr lang="en-US" altLang="en-US" sz="1600" dirty="0" smtClean="0"/>
              <a:t>Sink nodes</a:t>
            </a:r>
          </a:p>
          <a:p>
            <a:pPr lvl="2" eaLnBrk="1" hangingPunct="1"/>
            <a:r>
              <a:rPr lang="en-US" altLang="en-US" sz="1600" dirty="0" smtClean="0"/>
              <a:t>Channels that link Source and Sink nodes</a:t>
            </a:r>
          </a:p>
          <a:p>
            <a:pPr lvl="2" eaLnBrk="1" hangingPunct="1"/>
            <a:endParaRPr lang="en-US" altLang="en-US" sz="1600" dirty="0" smtClean="0"/>
          </a:p>
          <a:p>
            <a:pPr lvl="1" eaLnBrk="1" hangingPunct="1"/>
            <a:r>
              <a:rPr lang="en-US" altLang="en-US" sz="1800" dirty="0" smtClean="0"/>
              <a:t>Flume offers different levels of delivery reliability</a:t>
            </a:r>
          </a:p>
          <a:p>
            <a:pPr lvl="2" eaLnBrk="1" hangingPunct="1"/>
            <a:r>
              <a:rPr lang="en-US" altLang="en-US" sz="1600" dirty="0" smtClean="0"/>
              <a:t>Best effort</a:t>
            </a:r>
          </a:p>
          <a:p>
            <a:pPr lvl="2" eaLnBrk="1" hangingPunct="1"/>
            <a:r>
              <a:rPr lang="en-US" altLang="en-US" sz="1600" dirty="0" smtClean="0"/>
              <a:t>End-to-End – guaranteed delivery even if multiple Flume nodes fail between the data source and HDFS</a:t>
            </a:r>
          </a:p>
        </p:txBody>
      </p:sp>
      <p:sp>
        <p:nvSpPr>
          <p:cNvPr id="17413"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 Chapter 3.</a:t>
            </a:r>
          </a:p>
        </p:txBody>
      </p:sp>
      <p:sp>
        <p:nvSpPr>
          <p:cNvPr id="17414" name="Rectangle 2"/>
          <p:cNvSpPr>
            <a:spLocks noGrp="1" noChangeArrowheads="1"/>
          </p:cNvSpPr>
          <p:nvPr>
            <p:ph type="title"/>
          </p:nvPr>
        </p:nvSpPr>
        <p:spPr/>
        <p:txBody>
          <a:bodyPr/>
          <a:lstStyle/>
          <a:p>
            <a:pPr eaLnBrk="1" hangingPunct="1"/>
            <a:r>
              <a:rPr lang="en-US" altLang="en-US" sz="1900" dirty="0" smtClean="0"/>
              <a:t>Flume</a:t>
            </a:r>
            <a:br>
              <a:rPr lang="en-US" altLang="en-US" sz="1900" dirty="0" smtClean="0"/>
            </a:br>
            <a:r>
              <a:rPr lang="en-US" altLang="en-US" sz="1000" dirty="0" smtClean="0"/>
              <a:t>Class 6 </a:t>
            </a:r>
          </a:p>
        </p:txBody>
      </p:sp>
    </p:spTree>
    <p:extLst>
      <p:ext uri="{BB962C8B-B14F-4D97-AF65-F5344CB8AC3E}">
        <p14:creationId xmlns:p14="http://schemas.microsoft.com/office/powerpoint/2010/main" val="380207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5905268-8DD0-46E6-A980-79C6BAA037D6}" type="slidenum">
              <a:rPr lang="en-US" altLang="en-US" sz="900" smtClean="0">
                <a:latin typeface="Verdana" pitchFamily="34" charset="0"/>
              </a:rPr>
              <a:pPr eaLnBrk="1" hangingPunct="1">
                <a:spcBef>
                  <a:spcPct val="0"/>
                </a:spcBef>
                <a:buClrTx/>
                <a:buFontTx/>
                <a:buNone/>
              </a:pPr>
              <a:t>26</a:t>
            </a:fld>
            <a:endParaRPr lang="en-US" altLang="en-US" sz="900" smtClean="0">
              <a:latin typeface="Verdana" pitchFamily="34" charset="0"/>
            </a:endParaRPr>
          </a:p>
        </p:txBody>
      </p:sp>
      <p:sp>
        <p:nvSpPr>
          <p:cNvPr id="18436" name="Rectangle 3"/>
          <p:cNvSpPr>
            <a:spLocks noGrp="1" noChangeArrowheads="1"/>
          </p:cNvSpPr>
          <p:nvPr>
            <p:ph type="body" idx="1"/>
          </p:nvPr>
        </p:nvSpPr>
        <p:spPr>
          <a:xfrm>
            <a:off x="457200" y="1143000"/>
            <a:ext cx="7467600" cy="4987925"/>
          </a:xfrm>
        </p:spPr>
        <p:txBody>
          <a:bodyPr/>
          <a:lstStyle/>
          <a:p>
            <a:pPr marL="0" indent="0" eaLnBrk="1" hangingPunct="1">
              <a:buNone/>
            </a:pPr>
            <a:endParaRPr lang="en-US" altLang="en-US" sz="2200" dirty="0" smtClean="0"/>
          </a:p>
          <a:p>
            <a:pPr marL="0" indent="0" eaLnBrk="1" hangingPunct="1">
              <a:buNone/>
            </a:pPr>
            <a:endParaRPr lang="en-US" altLang="en-US" sz="2200" dirty="0" smtClean="0"/>
          </a:p>
          <a:p>
            <a:pPr marL="0" indent="0" eaLnBrk="1" hangingPunct="1">
              <a:buNone/>
            </a:pPr>
            <a:r>
              <a:rPr lang="en-US" altLang="en-US" sz="2200" dirty="0" smtClean="0"/>
              <a:t>The Flume Source Node</a:t>
            </a:r>
          </a:p>
          <a:p>
            <a:pPr lvl="1" eaLnBrk="1" hangingPunct="1"/>
            <a:r>
              <a:rPr lang="en-US" altLang="en-US" dirty="0" smtClean="0"/>
              <a:t>Consumes events received from an external source</a:t>
            </a:r>
          </a:p>
          <a:p>
            <a:pPr lvl="1" eaLnBrk="1" hangingPunct="1"/>
            <a:r>
              <a:rPr lang="en-US" altLang="en-US" dirty="0" smtClean="0"/>
              <a:t>Stores the events into one or more Channels</a:t>
            </a:r>
          </a:p>
          <a:p>
            <a:pPr lvl="1" eaLnBrk="1" hangingPunct="1"/>
            <a:endParaRPr lang="en-US" altLang="en-US" dirty="0" smtClean="0"/>
          </a:p>
          <a:p>
            <a:pPr lvl="1" eaLnBrk="1" hangingPunct="1"/>
            <a:endParaRPr lang="en-US" altLang="en-US" dirty="0" smtClean="0"/>
          </a:p>
          <a:p>
            <a:pPr lvl="3" eaLnBrk="1" hangingPunct="1"/>
            <a:endParaRPr lang="en-US" altLang="en-US" sz="1200" dirty="0" smtClean="0"/>
          </a:p>
          <a:p>
            <a:pPr lvl="2" eaLnBrk="1" hangingPunct="1">
              <a:buFont typeface="Wingdings" pitchFamily="2" charset="2"/>
              <a:buNone/>
            </a:pPr>
            <a:endParaRPr lang="en-US" altLang="en-US" sz="1400" dirty="0" smtClean="0"/>
          </a:p>
        </p:txBody>
      </p:sp>
      <p:sp>
        <p:nvSpPr>
          <p:cNvPr id="18437"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 Chapter 3.</a:t>
            </a:r>
          </a:p>
        </p:txBody>
      </p:sp>
      <p:sp>
        <p:nvSpPr>
          <p:cNvPr id="18438" name="Rectangle 2"/>
          <p:cNvSpPr>
            <a:spLocks noGrp="1" noChangeArrowheads="1"/>
          </p:cNvSpPr>
          <p:nvPr>
            <p:ph type="title"/>
          </p:nvPr>
        </p:nvSpPr>
        <p:spPr/>
        <p:txBody>
          <a:bodyPr/>
          <a:lstStyle/>
          <a:p>
            <a:pPr eaLnBrk="1" hangingPunct="1"/>
            <a:r>
              <a:rPr lang="en-US" altLang="en-US" sz="1900" dirty="0" smtClean="0"/>
              <a:t>Flume</a:t>
            </a:r>
            <a:br>
              <a:rPr lang="en-US" altLang="en-US" sz="1900" dirty="0" smtClean="0"/>
            </a:br>
            <a:r>
              <a:rPr lang="en-US" altLang="en-US" sz="1000" dirty="0" smtClean="0"/>
              <a:t>Class 6 </a:t>
            </a:r>
          </a:p>
        </p:txBody>
      </p:sp>
      <p:grpSp>
        <p:nvGrpSpPr>
          <p:cNvPr id="9" name="Group 8"/>
          <p:cNvGrpSpPr/>
          <p:nvPr/>
        </p:nvGrpSpPr>
        <p:grpSpPr>
          <a:xfrm>
            <a:off x="914400" y="3505200"/>
            <a:ext cx="7315200" cy="1219200"/>
            <a:chOff x="762000" y="3505200"/>
            <a:chExt cx="7315200" cy="1219200"/>
          </a:xfrm>
        </p:grpSpPr>
        <p:sp>
          <p:nvSpPr>
            <p:cNvPr id="2" name="Oval 1"/>
            <p:cNvSpPr/>
            <p:nvPr/>
          </p:nvSpPr>
          <p:spPr>
            <a:xfrm>
              <a:off x="762000" y="3888140"/>
              <a:ext cx="1219199" cy="453320"/>
            </a:xfrm>
            <a:prstGeom prst="ellipse">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Source</a:t>
              </a:r>
              <a:endParaRPr lang="en-US" b="1" dirty="0"/>
            </a:p>
          </p:txBody>
        </p:sp>
        <p:sp>
          <p:nvSpPr>
            <p:cNvPr id="3" name="Flowchart: Direct Access Storage 2"/>
            <p:cNvSpPr/>
            <p:nvPr/>
          </p:nvSpPr>
          <p:spPr>
            <a:xfrm>
              <a:off x="2611017" y="3996529"/>
              <a:ext cx="1768149" cy="236543"/>
            </a:xfrm>
            <a:prstGeom prst="flowChartMagneticDrum">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Channel</a:t>
              </a:r>
              <a:endParaRPr lang="en-US" b="1" dirty="0"/>
            </a:p>
          </p:txBody>
        </p:sp>
        <p:sp>
          <p:nvSpPr>
            <p:cNvPr id="10" name="Oval 9"/>
            <p:cNvSpPr/>
            <p:nvPr/>
          </p:nvSpPr>
          <p:spPr>
            <a:xfrm>
              <a:off x="5008984" y="3888140"/>
              <a:ext cx="1219199" cy="453320"/>
            </a:xfrm>
            <a:prstGeom prst="ellipse">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Sink</a:t>
              </a:r>
              <a:endParaRPr lang="en-US" b="1" dirty="0"/>
            </a:p>
          </p:txBody>
        </p:sp>
        <p:sp>
          <p:nvSpPr>
            <p:cNvPr id="4" name="Can 3"/>
            <p:cNvSpPr/>
            <p:nvPr/>
          </p:nvSpPr>
          <p:spPr>
            <a:xfrm>
              <a:off x="7162800" y="3505200"/>
              <a:ext cx="914400" cy="1219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HDFS</a:t>
              </a:r>
              <a:endParaRPr lang="en-US" b="1" dirty="0"/>
            </a:p>
          </p:txBody>
        </p:sp>
        <p:cxnSp>
          <p:nvCxnSpPr>
            <p:cNvPr id="6" name="Straight Arrow Connector 5"/>
            <p:cNvCxnSpPr>
              <a:stCxn id="2" idx="6"/>
              <a:endCxn id="3" idx="1"/>
            </p:cNvCxnSpPr>
            <p:nvPr/>
          </p:nvCxnSpPr>
          <p:spPr>
            <a:xfrm>
              <a:off x="1981199" y="4114800"/>
              <a:ext cx="629818" cy="1"/>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79166" y="4114801"/>
              <a:ext cx="629818" cy="1"/>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2"/>
            </p:cNvCxnSpPr>
            <p:nvPr/>
          </p:nvCxnSpPr>
          <p:spPr>
            <a:xfrm flipV="1">
              <a:off x="6228183" y="4114800"/>
              <a:ext cx="934617" cy="2"/>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p:cNvCxnSpPr/>
          <p:nvPr/>
        </p:nvCxnSpPr>
        <p:spPr>
          <a:xfrm flipV="1">
            <a:off x="723900" y="4473840"/>
            <a:ext cx="381000" cy="38294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5905268-8DD0-46E6-A980-79C6BAA037D6}" type="slidenum">
              <a:rPr lang="en-US" altLang="en-US" sz="900" smtClean="0">
                <a:latin typeface="Verdana" pitchFamily="34" charset="0"/>
              </a:rPr>
              <a:pPr eaLnBrk="1" hangingPunct="1">
                <a:spcBef>
                  <a:spcPct val="0"/>
                </a:spcBef>
                <a:buClrTx/>
                <a:buFontTx/>
                <a:buNone/>
              </a:pPr>
              <a:t>27</a:t>
            </a:fld>
            <a:endParaRPr lang="en-US" altLang="en-US" sz="900" smtClean="0">
              <a:latin typeface="Verdana" pitchFamily="34" charset="0"/>
            </a:endParaRPr>
          </a:p>
        </p:txBody>
      </p:sp>
      <p:sp>
        <p:nvSpPr>
          <p:cNvPr id="18436" name="Rectangle 3"/>
          <p:cNvSpPr>
            <a:spLocks noGrp="1" noChangeArrowheads="1"/>
          </p:cNvSpPr>
          <p:nvPr>
            <p:ph type="body" idx="1"/>
          </p:nvPr>
        </p:nvSpPr>
        <p:spPr>
          <a:xfrm>
            <a:off x="457200" y="1143000"/>
            <a:ext cx="7467600" cy="4987925"/>
          </a:xfrm>
        </p:spPr>
        <p:txBody>
          <a:bodyPr/>
          <a:lstStyle/>
          <a:p>
            <a:pPr marL="0" indent="0" eaLnBrk="1" hangingPunct="1">
              <a:buNone/>
            </a:pPr>
            <a:endParaRPr lang="en-US" altLang="en-US" sz="2200" dirty="0" smtClean="0"/>
          </a:p>
          <a:p>
            <a:pPr marL="0" indent="0" eaLnBrk="1" hangingPunct="1">
              <a:buNone/>
            </a:pPr>
            <a:r>
              <a:rPr lang="en-US" altLang="en-US" sz="2200" dirty="0" smtClean="0"/>
              <a:t>The Flume Channel</a:t>
            </a:r>
            <a:endParaRPr lang="en-US" altLang="en-US" sz="2000" dirty="0" smtClean="0"/>
          </a:p>
          <a:p>
            <a:pPr lvl="1" eaLnBrk="1" hangingPunct="1"/>
            <a:r>
              <a:rPr lang="en-US" altLang="en-US" dirty="0" smtClean="0"/>
              <a:t>Links Source and Sink nodes</a:t>
            </a:r>
          </a:p>
          <a:p>
            <a:pPr lvl="1" eaLnBrk="1" hangingPunct="1"/>
            <a:r>
              <a:rPr lang="en-US" altLang="en-US" dirty="0" smtClean="0"/>
              <a:t>Passive store that buffers the event until it is consumed by a Flume Sink</a:t>
            </a:r>
          </a:p>
          <a:p>
            <a:pPr lvl="2" eaLnBrk="1" hangingPunct="1"/>
            <a:endParaRPr lang="en-US" altLang="en-US" sz="1600" dirty="0" smtClean="0"/>
          </a:p>
          <a:p>
            <a:pPr lvl="3" eaLnBrk="1" hangingPunct="1"/>
            <a:endParaRPr lang="en-US" altLang="en-US" sz="1200" dirty="0" smtClean="0"/>
          </a:p>
          <a:p>
            <a:pPr lvl="2" eaLnBrk="1" hangingPunct="1">
              <a:buFont typeface="Wingdings" pitchFamily="2" charset="2"/>
              <a:buNone/>
            </a:pPr>
            <a:endParaRPr lang="en-US" altLang="en-US" sz="1400" dirty="0" smtClean="0"/>
          </a:p>
        </p:txBody>
      </p:sp>
      <p:sp>
        <p:nvSpPr>
          <p:cNvPr id="18437"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 Chapter 3.</a:t>
            </a:r>
          </a:p>
        </p:txBody>
      </p:sp>
      <p:sp>
        <p:nvSpPr>
          <p:cNvPr id="18438" name="Rectangle 2"/>
          <p:cNvSpPr>
            <a:spLocks noGrp="1" noChangeArrowheads="1"/>
          </p:cNvSpPr>
          <p:nvPr>
            <p:ph type="title"/>
          </p:nvPr>
        </p:nvSpPr>
        <p:spPr/>
        <p:txBody>
          <a:bodyPr/>
          <a:lstStyle/>
          <a:p>
            <a:pPr eaLnBrk="1" hangingPunct="1"/>
            <a:r>
              <a:rPr lang="en-US" altLang="en-US" sz="1900" dirty="0" smtClean="0"/>
              <a:t>Flume</a:t>
            </a:r>
            <a:br>
              <a:rPr lang="en-US" altLang="en-US" sz="1900" dirty="0" smtClean="0"/>
            </a:br>
            <a:r>
              <a:rPr lang="en-US" altLang="en-US" sz="1000" dirty="0" smtClean="0"/>
              <a:t>Class 6 </a:t>
            </a:r>
          </a:p>
        </p:txBody>
      </p:sp>
      <p:grpSp>
        <p:nvGrpSpPr>
          <p:cNvPr id="7" name="Group 6"/>
          <p:cNvGrpSpPr/>
          <p:nvPr/>
        </p:nvGrpSpPr>
        <p:grpSpPr>
          <a:xfrm>
            <a:off x="914400" y="3505200"/>
            <a:ext cx="7315200" cy="1219200"/>
            <a:chOff x="762000" y="3505200"/>
            <a:chExt cx="7315200" cy="1219200"/>
          </a:xfrm>
        </p:grpSpPr>
        <p:sp>
          <p:nvSpPr>
            <p:cNvPr id="8" name="Oval 7"/>
            <p:cNvSpPr/>
            <p:nvPr/>
          </p:nvSpPr>
          <p:spPr>
            <a:xfrm>
              <a:off x="762000" y="3888140"/>
              <a:ext cx="1219199" cy="453320"/>
            </a:xfrm>
            <a:prstGeom prst="ellipse">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Source</a:t>
              </a:r>
              <a:endParaRPr lang="en-US" b="1" dirty="0"/>
            </a:p>
          </p:txBody>
        </p:sp>
        <p:sp>
          <p:nvSpPr>
            <p:cNvPr id="9" name="Flowchart: Direct Access Storage 8"/>
            <p:cNvSpPr/>
            <p:nvPr/>
          </p:nvSpPr>
          <p:spPr>
            <a:xfrm>
              <a:off x="2611017" y="3996529"/>
              <a:ext cx="1768149" cy="236543"/>
            </a:xfrm>
            <a:prstGeom prst="flowChartMagneticDrum">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Channel</a:t>
              </a:r>
              <a:endParaRPr lang="en-US" b="1" dirty="0"/>
            </a:p>
          </p:txBody>
        </p:sp>
        <p:sp>
          <p:nvSpPr>
            <p:cNvPr id="10" name="Oval 9"/>
            <p:cNvSpPr/>
            <p:nvPr/>
          </p:nvSpPr>
          <p:spPr>
            <a:xfrm>
              <a:off x="5008984" y="3888140"/>
              <a:ext cx="1219199" cy="453320"/>
            </a:xfrm>
            <a:prstGeom prst="ellipse">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Sink</a:t>
              </a:r>
              <a:endParaRPr lang="en-US" b="1" dirty="0"/>
            </a:p>
          </p:txBody>
        </p:sp>
        <p:sp>
          <p:nvSpPr>
            <p:cNvPr id="11" name="Can 10"/>
            <p:cNvSpPr/>
            <p:nvPr/>
          </p:nvSpPr>
          <p:spPr>
            <a:xfrm>
              <a:off x="7162800" y="3505200"/>
              <a:ext cx="914400" cy="1219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HDFS</a:t>
              </a:r>
              <a:endParaRPr lang="en-US" b="1" dirty="0"/>
            </a:p>
          </p:txBody>
        </p:sp>
        <p:cxnSp>
          <p:nvCxnSpPr>
            <p:cNvPr id="12" name="Straight Arrow Connector 11"/>
            <p:cNvCxnSpPr>
              <a:stCxn id="8" idx="6"/>
              <a:endCxn id="9" idx="1"/>
            </p:cNvCxnSpPr>
            <p:nvPr/>
          </p:nvCxnSpPr>
          <p:spPr>
            <a:xfrm>
              <a:off x="1981199" y="4114800"/>
              <a:ext cx="629818" cy="1"/>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79166" y="4114801"/>
              <a:ext cx="629818" cy="1"/>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1" idx="2"/>
            </p:cNvCxnSpPr>
            <p:nvPr/>
          </p:nvCxnSpPr>
          <p:spPr>
            <a:xfrm flipV="1">
              <a:off x="6228183" y="4114800"/>
              <a:ext cx="934617" cy="2"/>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flipV="1">
            <a:off x="2743200" y="4473840"/>
            <a:ext cx="381000" cy="38294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070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5905268-8DD0-46E6-A980-79C6BAA037D6}" type="slidenum">
              <a:rPr lang="en-US" altLang="en-US" sz="900" smtClean="0">
                <a:latin typeface="Verdana" pitchFamily="34" charset="0"/>
              </a:rPr>
              <a:pPr eaLnBrk="1" hangingPunct="1">
                <a:spcBef>
                  <a:spcPct val="0"/>
                </a:spcBef>
                <a:buClrTx/>
                <a:buFontTx/>
                <a:buNone/>
              </a:pPr>
              <a:t>28</a:t>
            </a:fld>
            <a:endParaRPr lang="en-US" altLang="en-US" sz="900" smtClean="0">
              <a:latin typeface="Verdana" pitchFamily="34" charset="0"/>
            </a:endParaRPr>
          </a:p>
        </p:txBody>
      </p:sp>
      <p:sp>
        <p:nvSpPr>
          <p:cNvPr id="18436" name="Rectangle 3"/>
          <p:cNvSpPr>
            <a:spLocks noGrp="1" noChangeArrowheads="1"/>
          </p:cNvSpPr>
          <p:nvPr>
            <p:ph type="body" idx="1"/>
          </p:nvPr>
        </p:nvSpPr>
        <p:spPr>
          <a:xfrm>
            <a:off x="457200" y="1143000"/>
            <a:ext cx="7467600" cy="4987925"/>
          </a:xfrm>
        </p:spPr>
        <p:txBody>
          <a:bodyPr/>
          <a:lstStyle/>
          <a:p>
            <a:pPr marL="0" indent="0" eaLnBrk="1" hangingPunct="1">
              <a:buNone/>
            </a:pPr>
            <a:endParaRPr lang="en-US" altLang="en-US" sz="2200" dirty="0" smtClean="0"/>
          </a:p>
          <a:p>
            <a:pPr marL="0" indent="0" eaLnBrk="1" hangingPunct="1">
              <a:buNone/>
            </a:pPr>
            <a:r>
              <a:rPr lang="en-US" altLang="en-US" sz="2200" dirty="0" smtClean="0"/>
              <a:t>The Flume Sink</a:t>
            </a:r>
            <a:endParaRPr lang="en-US" altLang="en-US" sz="1600" dirty="0" smtClean="0"/>
          </a:p>
          <a:p>
            <a:pPr lvl="1" eaLnBrk="1" hangingPunct="1"/>
            <a:r>
              <a:rPr lang="en-US" altLang="en-US" dirty="0" smtClean="0"/>
              <a:t>Removes the event from the channel</a:t>
            </a:r>
          </a:p>
          <a:p>
            <a:pPr lvl="1" eaLnBrk="1" hangingPunct="1"/>
            <a:r>
              <a:rPr lang="en-US" altLang="en-US" dirty="0" smtClean="0"/>
              <a:t>Puts an event into an external repository, e.g. HDFS</a:t>
            </a:r>
          </a:p>
          <a:p>
            <a:pPr lvl="1" eaLnBrk="1" hangingPunct="1"/>
            <a:r>
              <a:rPr lang="en-US" altLang="en-US" dirty="0" smtClean="0"/>
              <a:t>Optionally, forwards an event </a:t>
            </a:r>
            <a:r>
              <a:rPr lang="en-US" altLang="en-US" dirty="0"/>
              <a:t>to the Flume Source of the next Flume agent in the flow</a:t>
            </a:r>
          </a:p>
          <a:p>
            <a:pPr lvl="1" eaLnBrk="1" hangingPunct="1"/>
            <a:endParaRPr lang="en-US" altLang="en-US" dirty="0" smtClean="0"/>
          </a:p>
          <a:p>
            <a:pPr lvl="2" eaLnBrk="1" hangingPunct="1"/>
            <a:endParaRPr lang="en-US" altLang="en-US" sz="1600" dirty="0" smtClean="0"/>
          </a:p>
          <a:p>
            <a:pPr lvl="3" eaLnBrk="1" hangingPunct="1"/>
            <a:endParaRPr lang="en-US" altLang="en-US" sz="1200" dirty="0" smtClean="0"/>
          </a:p>
          <a:p>
            <a:pPr lvl="2" eaLnBrk="1" hangingPunct="1">
              <a:buFont typeface="Wingdings" pitchFamily="2" charset="2"/>
              <a:buNone/>
            </a:pPr>
            <a:endParaRPr lang="en-US" altLang="en-US" sz="1400" dirty="0" smtClean="0"/>
          </a:p>
        </p:txBody>
      </p:sp>
      <p:sp>
        <p:nvSpPr>
          <p:cNvPr id="18437"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 Chapter 3.</a:t>
            </a:r>
          </a:p>
        </p:txBody>
      </p:sp>
      <p:sp>
        <p:nvSpPr>
          <p:cNvPr id="18438" name="Rectangle 2"/>
          <p:cNvSpPr>
            <a:spLocks noGrp="1" noChangeArrowheads="1"/>
          </p:cNvSpPr>
          <p:nvPr>
            <p:ph type="title"/>
          </p:nvPr>
        </p:nvSpPr>
        <p:spPr/>
        <p:txBody>
          <a:bodyPr/>
          <a:lstStyle/>
          <a:p>
            <a:pPr eaLnBrk="1" hangingPunct="1"/>
            <a:r>
              <a:rPr lang="en-US" altLang="en-US" sz="1900" dirty="0" smtClean="0"/>
              <a:t>Flume</a:t>
            </a:r>
            <a:br>
              <a:rPr lang="en-US" altLang="en-US" sz="1900" dirty="0" smtClean="0"/>
            </a:br>
            <a:r>
              <a:rPr lang="en-US" altLang="en-US" sz="1000" dirty="0" smtClean="0"/>
              <a:t>Class 6 </a:t>
            </a:r>
          </a:p>
        </p:txBody>
      </p:sp>
      <p:grpSp>
        <p:nvGrpSpPr>
          <p:cNvPr id="7" name="Group 6"/>
          <p:cNvGrpSpPr/>
          <p:nvPr/>
        </p:nvGrpSpPr>
        <p:grpSpPr>
          <a:xfrm>
            <a:off x="457200" y="3324134"/>
            <a:ext cx="7315199" cy="1564131"/>
            <a:chOff x="762000" y="2777329"/>
            <a:chExt cx="7315199" cy="1564131"/>
          </a:xfrm>
        </p:grpSpPr>
        <p:sp>
          <p:nvSpPr>
            <p:cNvPr id="8" name="Oval 7"/>
            <p:cNvSpPr/>
            <p:nvPr/>
          </p:nvSpPr>
          <p:spPr>
            <a:xfrm>
              <a:off x="762000" y="3888140"/>
              <a:ext cx="1219199" cy="453320"/>
            </a:xfrm>
            <a:prstGeom prst="ellipse">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Source</a:t>
              </a:r>
              <a:endParaRPr lang="en-US" b="1" dirty="0"/>
            </a:p>
          </p:txBody>
        </p:sp>
        <p:sp>
          <p:nvSpPr>
            <p:cNvPr id="9" name="Flowchart: Direct Access Storage 8"/>
            <p:cNvSpPr/>
            <p:nvPr/>
          </p:nvSpPr>
          <p:spPr>
            <a:xfrm>
              <a:off x="2611017" y="3996529"/>
              <a:ext cx="1768149" cy="236543"/>
            </a:xfrm>
            <a:prstGeom prst="flowChartMagneticDrum">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Channel</a:t>
              </a:r>
              <a:endParaRPr lang="en-US" b="1" dirty="0"/>
            </a:p>
          </p:txBody>
        </p:sp>
        <p:sp>
          <p:nvSpPr>
            <p:cNvPr id="10" name="Oval 9"/>
            <p:cNvSpPr/>
            <p:nvPr/>
          </p:nvSpPr>
          <p:spPr>
            <a:xfrm>
              <a:off x="5008984" y="3888140"/>
              <a:ext cx="1219199" cy="453320"/>
            </a:xfrm>
            <a:prstGeom prst="ellipse">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Sink</a:t>
              </a:r>
              <a:endParaRPr lang="en-US" b="1" dirty="0"/>
            </a:p>
          </p:txBody>
        </p:sp>
        <p:sp>
          <p:nvSpPr>
            <p:cNvPr id="11" name="Can 10"/>
            <p:cNvSpPr/>
            <p:nvPr/>
          </p:nvSpPr>
          <p:spPr>
            <a:xfrm>
              <a:off x="7162799" y="2777329"/>
              <a:ext cx="914400" cy="1219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HDFS</a:t>
              </a:r>
              <a:endParaRPr lang="en-US" b="1" dirty="0"/>
            </a:p>
          </p:txBody>
        </p:sp>
        <p:cxnSp>
          <p:nvCxnSpPr>
            <p:cNvPr id="12" name="Straight Arrow Connector 11"/>
            <p:cNvCxnSpPr>
              <a:stCxn id="8" idx="6"/>
              <a:endCxn id="9" idx="1"/>
            </p:cNvCxnSpPr>
            <p:nvPr/>
          </p:nvCxnSpPr>
          <p:spPr>
            <a:xfrm>
              <a:off x="1981199" y="4114800"/>
              <a:ext cx="629818" cy="1"/>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79166" y="4114801"/>
              <a:ext cx="629818" cy="1"/>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6"/>
              <a:endCxn id="11" idx="2"/>
            </p:cNvCxnSpPr>
            <p:nvPr/>
          </p:nvCxnSpPr>
          <p:spPr>
            <a:xfrm flipV="1">
              <a:off x="6228183" y="3386929"/>
              <a:ext cx="934616" cy="727871"/>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flipV="1">
            <a:off x="4572000" y="5020645"/>
            <a:ext cx="381000" cy="38294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a:endCxn id="18" idx="2"/>
          </p:cNvCxnSpPr>
          <p:nvPr/>
        </p:nvCxnSpPr>
        <p:spPr>
          <a:xfrm>
            <a:off x="5923383" y="4661605"/>
            <a:ext cx="858418" cy="968640"/>
          </a:xfrm>
          <a:prstGeom prst="straightConnector1">
            <a:avLst/>
          </a:prstGeom>
          <a:ln w="28575">
            <a:solidFill>
              <a:srgbClr val="036697"/>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781801" y="5403585"/>
            <a:ext cx="1219199" cy="453320"/>
          </a:xfrm>
          <a:prstGeom prst="ellipse">
            <a:avLst/>
          </a:prstGeom>
          <a:gradFill>
            <a:gsLst>
              <a:gs pos="0">
                <a:srgbClr val="66FFFF"/>
              </a:gs>
              <a:gs pos="50000">
                <a:srgbClr val="00B0F0"/>
              </a:gs>
              <a:gs pos="100000">
                <a:srgbClr val="00B0F0"/>
              </a:gs>
            </a:gsLst>
            <a:lin ang="5400000" scaled="0"/>
          </a:gra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Source</a:t>
            </a:r>
            <a:endParaRPr lang="en-US" b="1" dirty="0"/>
          </a:p>
        </p:txBody>
      </p:sp>
      <p:cxnSp>
        <p:nvCxnSpPr>
          <p:cNvPr id="24" name="Straight Arrow Connector 23"/>
          <p:cNvCxnSpPr/>
          <p:nvPr/>
        </p:nvCxnSpPr>
        <p:spPr>
          <a:xfrm>
            <a:off x="8001583" y="5630245"/>
            <a:ext cx="629818" cy="1"/>
          </a:xfrm>
          <a:prstGeom prst="straightConnector1">
            <a:avLst/>
          </a:prstGeom>
          <a:ln w="19050">
            <a:solidFill>
              <a:srgbClr val="036697"/>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070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870E084D-72A5-4A03-9C8E-39F275F0E2AE}" type="slidenum">
              <a:rPr lang="en-US" altLang="en-US" sz="900" smtClean="0">
                <a:latin typeface="Verdana" pitchFamily="34" charset="0"/>
              </a:rPr>
              <a:pPr eaLnBrk="1" hangingPunct="1">
                <a:spcBef>
                  <a:spcPct val="0"/>
                </a:spcBef>
                <a:buClrTx/>
                <a:buFontTx/>
                <a:buNone/>
              </a:pPr>
              <a:t>29</a:t>
            </a:fld>
            <a:endParaRPr lang="en-US" altLang="en-US" sz="900" smtClean="0">
              <a:latin typeface="Verdana" pitchFamily="34" charset="0"/>
            </a:endParaRPr>
          </a:p>
        </p:txBody>
      </p:sp>
      <p:sp>
        <p:nvSpPr>
          <p:cNvPr id="19460" name="Rectangle 3"/>
          <p:cNvSpPr>
            <a:spLocks noGrp="1" noChangeArrowheads="1"/>
          </p:cNvSpPr>
          <p:nvPr>
            <p:ph type="body" idx="1"/>
          </p:nvPr>
        </p:nvSpPr>
        <p:spPr>
          <a:xfrm>
            <a:off x="457200" y="1143000"/>
            <a:ext cx="7467600" cy="381000"/>
          </a:xfrm>
        </p:spPr>
        <p:txBody>
          <a:bodyPr/>
          <a:lstStyle/>
          <a:p>
            <a:pPr eaLnBrk="1" hangingPunct="1">
              <a:buFont typeface="Wingdings" pitchFamily="2" charset="2"/>
              <a:buNone/>
            </a:pPr>
            <a:r>
              <a:rPr lang="en-US" altLang="en-US" sz="1600" b="1" dirty="0" smtClean="0"/>
              <a:t>Replicating flow to multiple destinations</a:t>
            </a:r>
          </a:p>
          <a:p>
            <a:pPr eaLnBrk="1" hangingPunct="1">
              <a:buFont typeface="Wingdings" pitchFamily="2" charset="2"/>
              <a:buNone/>
            </a:pPr>
            <a:endParaRPr lang="en-US" altLang="en-US" sz="1600" b="1" dirty="0" smtClean="0"/>
          </a:p>
        </p:txBody>
      </p:sp>
      <p:sp>
        <p:nvSpPr>
          <p:cNvPr id="19461" name="Text Box 4"/>
          <p:cNvSpPr txBox="1">
            <a:spLocks noChangeArrowheads="1"/>
          </p:cNvSpPr>
          <p:nvPr/>
        </p:nvSpPr>
        <p:spPr bwMode="auto">
          <a:xfrm>
            <a:off x="457200" y="6248400"/>
            <a:ext cx="8229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900" dirty="0">
                <a:latin typeface="Verdana" pitchFamily="34" charset="0"/>
              </a:rPr>
              <a:t>Reference: http://flume.apache.org/FlumeUserGuide.html</a:t>
            </a:r>
          </a:p>
        </p:txBody>
      </p:sp>
      <p:pic>
        <p:nvPicPr>
          <p:cNvPr id="19462" name="Picture 7" descr="A fan-out flow using a (multiplexing) channel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601041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Rectangle 2"/>
          <p:cNvSpPr>
            <a:spLocks noGrp="1" noChangeArrowheads="1"/>
          </p:cNvSpPr>
          <p:nvPr>
            <p:ph type="title"/>
          </p:nvPr>
        </p:nvSpPr>
        <p:spPr/>
        <p:txBody>
          <a:bodyPr/>
          <a:lstStyle/>
          <a:p>
            <a:pPr eaLnBrk="1" hangingPunct="1"/>
            <a:r>
              <a:rPr lang="en-US" altLang="en-US" sz="1900" dirty="0" smtClean="0"/>
              <a:t>Flume</a:t>
            </a:r>
            <a:br>
              <a:rPr lang="en-US" altLang="en-US" sz="1900" dirty="0" smtClean="0"/>
            </a:br>
            <a:r>
              <a:rPr lang="en-US" altLang="en-US" sz="1000" dirty="0" smtClean="0"/>
              <a:t>Class 6 </a:t>
            </a:r>
          </a:p>
        </p:txBody>
      </p:sp>
      <p:sp>
        <p:nvSpPr>
          <p:cNvPr id="3" name="Rectangle 2"/>
          <p:cNvSpPr/>
          <p:nvPr/>
        </p:nvSpPr>
        <p:spPr>
          <a:xfrm>
            <a:off x="2667000" y="1524000"/>
            <a:ext cx="1524000" cy="2133600"/>
          </a:xfrm>
          <a:prstGeom prst="rect">
            <a:avLst/>
          </a:prstGeom>
          <a:solidFill>
            <a:srgbClr val="FFCCFF">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p:cNvSpPr>
            <a:spLocks noChangeArrowheads="1"/>
          </p:cNvSpPr>
          <p:nvPr/>
        </p:nvSpPr>
        <p:spPr bwMode="auto">
          <a:xfrm>
            <a:off x="228600" y="3886200"/>
            <a:ext cx="4191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marL="0" indent="0" eaLnBrk="1" hangingPunct="1">
              <a:buNone/>
            </a:pPr>
            <a:r>
              <a:rPr lang="en-US" altLang="en-US" sz="1800" b="1" dirty="0" smtClean="0"/>
              <a:t>Two types of fan-out:</a:t>
            </a:r>
          </a:p>
          <a:p>
            <a:pPr marL="0" indent="0" eaLnBrk="1" hangingPunct="1">
              <a:buNone/>
            </a:pPr>
            <a:r>
              <a:rPr lang="en-US" altLang="en-US" sz="1600" dirty="0" smtClean="0"/>
              <a:t>1. Replicating Flow - Source </a:t>
            </a:r>
            <a:r>
              <a:rPr lang="en-US" altLang="en-US" sz="1600" dirty="0"/>
              <a:t>from agent “foo” fans out to three different </a:t>
            </a:r>
            <a:r>
              <a:rPr lang="en-US" altLang="en-US" sz="1600" dirty="0" smtClean="0"/>
              <a:t>channels</a:t>
            </a:r>
          </a:p>
          <a:p>
            <a:pPr marL="0" indent="0" eaLnBrk="1" hangingPunct="1">
              <a:buNone/>
            </a:pPr>
            <a:endParaRPr lang="en-US" altLang="en-US" sz="700" dirty="0" smtClean="0"/>
          </a:p>
          <a:p>
            <a:pPr marL="0" indent="0" eaLnBrk="1" hangingPunct="1">
              <a:buNone/>
            </a:pPr>
            <a:r>
              <a:rPr lang="en-US" altLang="en-US" sz="1600" dirty="0" smtClean="0"/>
              <a:t>2. Multiplexing Flow - </a:t>
            </a:r>
            <a:r>
              <a:rPr lang="en-US" altLang="en-US" sz="1600" dirty="0"/>
              <a:t>An event is delivered to a subset of available channels when an event’s attribute matches a preconfigured value.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23969BA-173D-4A41-9111-2C758FB2A262}" type="slidenum">
              <a:rPr lang="en-US" altLang="en-US" sz="900" smtClean="0">
                <a:latin typeface="Verdana" pitchFamily="34" charset="0"/>
              </a:rPr>
              <a:pPr eaLnBrk="1" hangingPunct="1">
                <a:spcBef>
                  <a:spcPct val="0"/>
                </a:spcBef>
                <a:buClrTx/>
                <a:buFontTx/>
                <a:buNone/>
              </a:pPr>
              <a:t>3</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sz="1900" dirty="0" smtClean="0"/>
              <a:t>Support for Realtime Analytics</a:t>
            </a:r>
            <a:r>
              <a:rPr lang="en-US" altLang="en-US" sz="1700" dirty="0" smtClean="0"/>
              <a:t/>
            </a:r>
            <a:br>
              <a:rPr lang="en-US" altLang="en-US" sz="1700" dirty="0" smtClean="0"/>
            </a:br>
            <a:r>
              <a:rPr lang="en-US" altLang="en-US" sz="900" dirty="0" smtClean="0"/>
              <a:t>Class 6 </a:t>
            </a:r>
          </a:p>
        </p:txBody>
      </p:sp>
      <p:sp>
        <p:nvSpPr>
          <p:cNvPr id="7173" name="Rectangle 3"/>
          <p:cNvSpPr>
            <a:spLocks noGrp="1" noChangeArrowheads="1"/>
          </p:cNvSpPr>
          <p:nvPr>
            <p:ph type="body" idx="1"/>
          </p:nvPr>
        </p:nvSpPr>
        <p:spPr/>
        <p:txBody>
          <a:bodyPr/>
          <a:lstStyle/>
          <a:p>
            <a:pPr eaLnBrk="1" hangingPunct="1">
              <a:buFont typeface="Wingdings" pitchFamily="2" charset="2"/>
              <a:buNone/>
            </a:pPr>
            <a:r>
              <a:rPr lang="en-US" altLang="en-US" sz="2000" b="1" u="sng" dirty="0" smtClean="0"/>
              <a:t>Agenda</a:t>
            </a:r>
          </a:p>
          <a:p>
            <a:pPr eaLnBrk="1" hangingPunct="1">
              <a:buFont typeface="Wingdings" pitchFamily="2" charset="2"/>
              <a:buNone/>
            </a:pPr>
            <a:endParaRPr lang="en-US" altLang="en-US" sz="2000" b="1" u="sng" dirty="0" smtClean="0"/>
          </a:p>
          <a:p>
            <a:pPr eaLnBrk="1" hangingPunct="1">
              <a:buFont typeface="Wingdings" pitchFamily="2" charset="2"/>
              <a:buAutoNum type="arabicPeriod"/>
            </a:pPr>
            <a:r>
              <a:rPr lang="en-US" altLang="en-US" sz="1800" dirty="0" smtClean="0"/>
              <a:t>Review</a:t>
            </a:r>
          </a:p>
          <a:p>
            <a:pPr eaLnBrk="1" hangingPunct="1">
              <a:buFont typeface="Wingdings" pitchFamily="2" charset="2"/>
              <a:buAutoNum type="arabicPeriod"/>
            </a:pPr>
            <a:r>
              <a:rPr lang="en-US" altLang="en-US" sz="1800" dirty="0" smtClean="0">
                <a:solidFill>
                  <a:srgbClr val="FF0000"/>
                </a:solidFill>
              </a:rPr>
              <a:t>NoSQL</a:t>
            </a:r>
          </a:p>
          <a:p>
            <a:pPr eaLnBrk="1" hangingPunct="1">
              <a:buFont typeface="Wingdings" pitchFamily="2" charset="2"/>
              <a:buAutoNum type="arabicPeriod"/>
            </a:pPr>
            <a:r>
              <a:rPr lang="en-US" altLang="en-US" sz="1800" dirty="0" smtClean="0"/>
              <a:t>Flume</a:t>
            </a:r>
          </a:p>
          <a:p>
            <a:pPr eaLnBrk="1" hangingPunct="1">
              <a:buFont typeface="Wingdings" pitchFamily="2" charset="2"/>
              <a:buAutoNum type="arabicPeriod"/>
            </a:pPr>
            <a:r>
              <a:rPr lang="en-US" altLang="en-US" sz="1800" dirty="0" smtClean="0"/>
              <a:t>Project Proposals Roundtable</a:t>
            </a:r>
          </a:p>
          <a:p>
            <a:pPr eaLnBrk="1" hangingPunct="1">
              <a:buFont typeface="Wingdings" pitchFamily="2" charset="2"/>
              <a:buAutoNum type="arabicPeriod"/>
            </a:pPr>
            <a:r>
              <a:rPr lang="en-US" altLang="en-US" sz="1800" dirty="0" smtClean="0"/>
              <a:t>Reference: Twitter API</a:t>
            </a:r>
          </a:p>
          <a:p>
            <a:pPr eaLnBrk="1" hangingPunct="1">
              <a:buFont typeface="Wingdings" pitchFamily="2" charset="2"/>
              <a:buAutoNum type="arabicPeriod"/>
            </a:pPr>
            <a:endParaRPr lang="en-US" altLang="en-US" sz="1800" dirty="0" smtClean="0"/>
          </a:p>
          <a:p>
            <a:pPr eaLnBrk="1" hangingPunct="1">
              <a:buFont typeface="Wingdings" pitchFamily="2" charset="2"/>
              <a:buAutoNum type="arabicPeriod"/>
            </a:pPr>
            <a:endParaRPr lang="en-US" altLang="en-US" sz="1800" dirty="0" smtClean="0"/>
          </a:p>
          <a:p>
            <a:pPr eaLnBrk="1" hangingPunct="1">
              <a:buFont typeface="Wingdings" pitchFamily="2" charset="2"/>
              <a:buNone/>
            </a:pPr>
            <a:endParaRPr lang="en-US"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6396E0FF-E3FB-47FE-8D5F-CB14736829AB}" type="slidenum">
              <a:rPr lang="en-US" altLang="en-US" sz="900" smtClean="0">
                <a:latin typeface="Verdana" pitchFamily="34" charset="0"/>
              </a:rPr>
              <a:pPr eaLnBrk="1" hangingPunct="1">
                <a:spcBef>
                  <a:spcPct val="0"/>
                </a:spcBef>
                <a:buClrTx/>
                <a:buFontTx/>
                <a:buNone/>
              </a:pPr>
              <a:t>30</a:t>
            </a:fld>
            <a:endParaRPr lang="en-US" altLang="en-US" sz="900" smtClean="0">
              <a:latin typeface="Verdana" pitchFamily="34" charset="0"/>
            </a:endParaRPr>
          </a:p>
        </p:txBody>
      </p:sp>
      <p:sp>
        <p:nvSpPr>
          <p:cNvPr id="20484" name="Rectangle 2"/>
          <p:cNvSpPr>
            <a:spLocks noGrp="1" noChangeArrowheads="1"/>
          </p:cNvSpPr>
          <p:nvPr>
            <p:ph type="title"/>
          </p:nvPr>
        </p:nvSpPr>
        <p:spPr/>
        <p:txBody>
          <a:bodyPr/>
          <a:lstStyle/>
          <a:p>
            <a:pPr eaLnBrk="1" hangingPunct="1"/>
            <a:r>
              <a:rPr lang="en-US" altLang="en-US" sz="1900" dirty="0" smtClean="0"/>
              <a:t>Project Proposals Roundtable</a:t>
            </a:r>
            <a:r>
              <a:rPr lang="en-US" altLang="en-US" sz="1700" dirty="0" smtClean="0"/>
              <a:t/>
            </a:r>
            <a:br>
              <a:rPr lang="en-US" altLang="en-US" sz="1700" dirty="0" smtClean="0"/>
            </a:br>
            <a:r>
              <a:rPr lang="en-US" altLang="en-US" sz="900" dirty="0" smtClean="0"/>
              <a:t>Class 6 </a:t>
            </a:r>
          </a:p>
        </p:txBody>
      </p:sp>
      <p:sp>
        <p:nvSpPr>
          <p:cNvPr id="20485" name="Rectangle 3"/>
          <p:cNvSpPr>
            <a:spLocks noGrp="1" noChangeArrowheads="1"/>
          </p:cNvSpPr>
          <p:nvPr>
            <p:ph type="body" idx="1"/>
          </p:nvPr>
        </p:nvSpPr>
        <p:spPr/>
        <p:txBody>
          <a:bodyPr/>
          <a:lstStyle/>
          <a:p>
            <a:pPr eaLnBrk="1" hangingPunct="1">
              <a:buFont typeface="Wingdings" pitchFamily="2" charset="2"/>
              <a:buNone/>
            </a:pPr>
            <a:r>
              <a:rPr lang="en-US" altLang="en-US" sz="2000" b="1" u="sng" dirty="0" smtClean="0"/>
              <a:t>Agenda</a:t>
            </a:r>
          </a:p>
          <a:p>
            <a:pPr eaLnBrk="1" hangingPunct="1">
              <a:buFont typeface="Wingdings" pitchFamily="2" charset="2"/>
              <a:buNone/>
            </a:pPr>
            <a:endParaRPr lang="en-US" altLang="en-US" sz="2000" b="1" u="sng" dirty="0" smtClean="0"/>
          </a:p>
          <a:p>
            <a:pPr eaLnBrk="1" hangingPunct="1">
              <a:buFont typeface="Wingdings" pitchFamily="2" charset="2"/>
              <a:buAutoNum type="arabicPeriod"/>
            </a:pPr>
            <a:r>
              <a:rPr lang="en-US" altLang="en-US" sz="1800" dirty="0" smtClean="0"/>
              <a:t>Review</a:t>
            </a:r>
          </a:p>
          <a:p>
            <a:pPr eaLnBrk="1" hangingPunct="1">
              <a:buFont typeface="Wingdings" pitchFamily="2" charset="2"/>
              <a:buAutoNum type="arabicPeriod"/>
            </a:pPr>
            <a:r>
              <a:rPr lang="en-US" altLang="en-US" sz="1800" dirty="0" smtClean="0"/>
              <a:t>NoSQL</a:t>
            </a:r>
          </a:p>
          <a:p>
            <a:pPr eaLnBrk="1" hangingPunct="1">
              <a:buFont typeface="Wingdings" pitchFamily="2" charset="2"/>
              <a:buAutoNum type="arabicPeriod"/>
            </a:pPr>
            <a:r>
              <a:rPr lang="en-US" altLang="en-US" sz="1800" dirty="0" smtClean="0"/>
              <a:t>Flume</a:t>
            </a:r>
          </a:p>
          <a:p>
            <a:pPr eaLnBrk="1" hangingPunct="1">
              <a:buFont typeface="Wingdings" pitchFamily="2" charset="2"/>
              <a:buAutoNum type="arabicPeriod"/>
            </a:pPr>
            <a:r>
              <a:rPr lang="en-US" altLang="en-US" sz="1800" dirty="0" smtClean="0">
                <a:solidFill>
                  <a:srgbClr val="FF0000"/>
                </a:solidFill>
              </a:rPr>
              <a:t>Project Proposals Roundtable</a:t>
            </a:r>
          </a:p>
          <a:p>
            <a:pPr eaLnBrk="1" hangingPunct="1">
              <a:buFont typeface="Wingdings" pitchFamily="2" charset="2"/>
              <a:buAutoNum type="arabicPeriod"/>
            </a:pPr>
            <a:r>
              <a:rPr lang="en-US" altLang="en-US" sz="1800" dirty="0" smtClean="0"/>
              <a:t>Reference: Twitter API</a:t>
            </a:r>
          </a:p>
          <a:p>
            <a:pPr eaLnBrk="1" hangingPunct="1">
              <a:buFont typeface="Wingdings" pitchFamily="2" charset="2"/>
              <a:buAutoNum type="arabicPeriod"/>
            </a:pPr>
            <a:endParaRPr lang="en-US" altLang="en-US" sz="1800" dirty="0" smtClean="0"/>
          </a:p>
          <a:p>
            <a:pPr eaLnBrk="1" hangingPunct="1">
              <a:buFont typeface="Wingdings" pitchFamily="2" charset="2"/>
              <a:buNone/>
            </a:pPr>
            <a:endParaRPr lang="en-US" altLang="en-US" sz="3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6DE0B34B-6837-4F5A-A29E-A71BACD181D2}" type="slidenum">
              <a:rPr lang="en-US" altLang="en-US" sz="900" smtClean="0">
                <a:latin typeface="Verdana" pitchFamily="34" charset="0"/>
              </a:rPr>
              <a:pPr eaLnBrk="1" hangingPunct="1">
                <a:spcBef>
                  <a:spcPct val="0"/>
                </a:spcBef>
                <a:buClrTx/>
                <a:buFontTx/>
                <a:buNone/>
              </a:pPr>
              <a:t>31</a:t>
            </a:fld>
            <a:endParaRPr lang="en-US" altLang="en-US" sz="900" smtClean="0">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altLang="en-US" sz="1800" dirty="0" smtClean="0"/>
              <a:t>Project Proposals Roundtable</a:t>
            </a:r>
            <a:r>
              <a:rPr lang="en-US" altLang="en-US" sz="2000" dirty="0" smtClean="0"/>
              <a:t/>
            </a:r>
            <a:br>
              <a:rPr lang="en-US" altLang="en-US" sz="2000" dirty="0" smtClean="0"/>
            </a:br>
            <a:r>
              <a:rPr lang="en-US" altLang="en-US" sz="1000" dirty="0" smtClean="0"/>
              <a:t>Class 6 </a:t>
            </a:r>
            <a:endParaRPr lang="en-US" altLang="en-US" sz="1200" dirty="0" smtClean="0"/>
          </a:p>
        </p:txBody>
      </p:sp>
      <p:sp>
        <p:nvSpPr>
          <p:cNvPr id="21509"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en-US" sz="1000" dirty="0" smtClean="0"/>
          </a:p>
          <a:p>
            <a:pPr eaLnBrk="1" hangingPunct="1">
              <a:lnSpc>
                <a:spcPct val="90000"/>
              </a:lnSpc>
            </a:pPr>
            <a:r>
              <a:rPr lang="en-US" altLang="en-US" sz="1600" dirty="0" smtClean="0"/>
              <a:t>Past Project Proposals</a:t>
            </a:r>
          </a:p>
          <a:p>
            <a:pPr eaLnBrk="1" hangingPunct="1">
              <a:lnSpc>
                <a:spcPct val="90000"/>
              </a:lnSpc>
              <a:buFont typeface="Wingdings" pitchFamily="2" charset="2"/>
              <a:buNone/>
            </a:pPr>
            <a:endParaRPr lang="en-US" altLang="en-US" sz="700" dirty="0" smtClean="0"/>
          </a:p>
          <a:p>
            <a:pPr marL="762000" lvl="1" indent="-304800" eaLnBrk="1" hangingPunct="1">
              <a:lnSpc>
                <a:spcPct val="90000"/>
              </a:lnSpc>
            </a:pPr>
            <a:r>
              <a:rPr lang="en-US" altLang="en-US" sz="1400" dirty="0" smtClean="0"/>
              <a:t>Stock market price prediction</a:t>
            </a:r>
          </a:p>
          <a:p>
            <a:pPr marL="762000" lvl="1" indent="-304800" eaLnBrk="1" hangingPunct="1">
              <a:lnSpc>
                <a:spcPct val="90000"/>
              </a:lnSpc>
            </a:pPr>
            <a:r>
              <a:rPr lang="en-US" altLang="en-US" sz="1400" dirty="0" smtClean="0"/>
              <a:t>Twitter trending/sentiment analysis</a:t>
            </a:r>
          </a:p>
          <a:p>
            <a:pPr marL="762000" lvl="1" indent="-304800" eaLnBrk="1" hangingPunct="1">
              <a:lnSpc>
                <a:spcPct val="90000"/>
              </a:lnSpc>
            </a:pPr>
            <a:r>
              <a:rPr lang="en-US" altLang="en-US" sz="1400" dirty="0" smtClean="0"/>
              <a:t>Basketball/Football/Soccer game analysis</a:t>
            </a:r>
          </a:p>
          <a:p>
            <a:pPr marL="762000" lvl="1" indent="-304800" eaLnBrk="1" hangingPunct="1">
              <a:lnSpc>
                <a:spcPct val="90000"/>
              </a:lnSpc>
            </a:pPr>
            <a:r>
              <a:rPr lang="en-US" altLang="en-US" sz="1400" dirty="0" smtClean="0"/>
              <a:t>Earthquake analysis</a:t>
            </a:r>
          </a:p>
          <a:p>
            <a:pPr marL="762000" lvl="1" indent="-304800" eaLnBrk="1" hangingPunct="1">
              <a:lnSpc>
                <a:spcPct val="90000"/>
              </a:lnSpc>
            </a:pPr>
            <a:r>
              <a:rPr lang="en-US" altLang="en-US" sz="1400" dirty="0" smtClean="0"/>
              <a:t>Others …</a:t>
            </a:r>
          </a:p>
          <a:p>
            <a:pPr eaLnBrk="1" hangingPunct="1">
              <a:lnSpc>
                <a:spcPct val="90000"/>
              </a:lnSpc>
              <a:buFont typeface="Wingdings" pitchFamily="2" charset="2"/>
              <a:buNone/>
            </a:pPr>
            <a:endParaRPr lang="en-US" altLang="en-US" sz="1400" dirty="0" smtClean="0"/>
          </a:p>
          <a:p>
            <a:pPr eaLnBrk="1" hangingPunct="1">
              <a:lnSpc>
                <a:spcPct val="90000"/>
              </a:lnSpc>
            </a:pPr>
            <a:r>
              <a:rPr lang="en-US" altLang="en-US" sz="1600" dirty="0" smtClean="0"/>
              <a:t>Description of each project</a:t>
            </a:r>
          </a:p>
          <a:p>
            <a:pPr eaLnBrk="1" hangingPunct="1">
              <a:lnSpc>
                <a:spcPct val="90000"/>
              </a:lnSpc>
            </a:pPr>
            <a:endParaRPr lang="en-US" altLang="en-US" sz="800" dirty="0" smtClean="0"/>
          </a:p>
          <a:p>
            <a:pPr marL="762000" lvl="1" indent="-304800" eaLnBrk="1" hangingPunct="1">
              <a:lnSpc>
                <a:spcPct val="90000"/>
              </a:lnSpc>
            </a:pPr>
            <a:r>
              <a:rPr lang="en-US" altLang="en-US" sz="1400" dirty="0" smtClean="0"/>
              <a:t>High level description</a:t>
            </a:r>
          </a:p>
          <a:p>
            <a:pPr marL="762000" lvl="1" indent="-304800" eaLnBrk="1" hangingPunct="1">
              <a:lnSpc>
                <a:spcPct val="90000"/>
              </a:lnSpc>
            </a:pPr>
            <a:r>
              <a:rPr lang="en-US" altLang="en-US" sz="1400" dirty="0" smtClean="0"/>
              <a:t>Data source(s)</a:t>
            </a:r>
          </a:p>
          <a:p>
            <a:pPr marL="762000" lvl="1" indent="-304800" eaLnBrk="1" hangingPunct="1">
              <a:lnSpc>
                <a:spcPct val="90000"/>
              </a:lnSpc>
            </a:pPr>
            <a:r>
              <a:rPr lang="en-US" altLang="en-US" sz="1400" dirty="0" smtClean="0"/>
              <a:t>Technologies being considered</a:t>
            </a:r>
          </a:p>
          <a:p>
            <a:pPr marL="762000" lvl="1" indent="-304800" eaLnBrk="1" hangingPunct="1">
              <a:lnSpc>
                <a:spcPct val="90000"/>
              </a:lnSpc>
            </a:pPr>
            <a:endParaRPr lang="en-US" altLang="en-US" sz="1400" dirty="0" smtClean="0"/>
          </a:p>
          <a:p>
            <a:pPr eaLnBrk="1" hangingPunct="1">
              <a:lnSpc>
                <a:spcPct val="90000"/>
              </a:lnSpc>
            </a:pPr>
            <a:r>
              <a:rPr lang="en-US" altLang="en-US" sz="1600" dirty="0" smtClean="0"/>
              <a:t>Class feedback</a:t>
            </a:r>
          </a:p>
          <a:p>
            <a:pPr marL="762000" lvl="1" indent="-304800" eaLnBrk="1" hangingPunct="1">
              <a:lnSpc>
                <a:spcPct val="90000"/>
              </a:lnSpc>
            </a:pPr>
            <a:endParaRPr lang="en-US" altLang="en-US" sz="700" dirty="0" smtClean="0"/>
          </a:p>
          <a:p>
            <a:pPr marL="762000" lvl="1" indent="-304800" eaLnBrk="1" hangingPunct="1">
              <a:lnSpc>
                <a:spcPct val="90000"/>
              </a:lnSpc>
            </a:pPr>
            <a:r>
              <a:rPr lang="en-US" altLang="en-US" sz="1400" dirty="0" smtClean="0"/>
              <a:t>Brainstorming, related ideas worth considering</a:t>
            </a:r>
          </a:p>
          <a:p>
            <a:pPr marL="762000" lvl="1" indent="-304800" eaLnBrk="1" hangingPunct="1">
              <a:lnSpc>
                <a:spcPct val="90000"/>
              </a:lnSpc>
            </a:pPr>
            <a:r>
              <a:rPr lang="en-US" altLang="en-US" sz="1400" dirty="0" smtClean="0"/>
              <a:t>Data sources</a:t>
            </a:r>
          </a:p>
          <a:p>
            <a:pPr marL="762000" lvl="1" indent="-304800" eaLnBrk="1" hangingPunct="1">
              <a:lnSpc>
                <a:spcPct val="90000"/>
              </a:lnSpc>
              <a:buFont typeface="Wingdings" pitchFamily="2" charset="2"/>
              <a:buNone/>
            </a:pPr>
            <a:endParaRPr lang="en-US" altLang="en-US" sz="1400" dirty="0" smtClean="0"/>
          </a:p>
          <a:p>
            <a:pPr marL="762000" lvl="1" indent="-304800" eaLnBrk="1" hangingPunct="1">
              <a:lnSpc>
                <a:spcPct val="90000"/>
              </a:lnSpc>
            </a:pPr>
            <a:endParaRPr lang="en-US" altLang="en-US" sz="1400" dirty="0" smtClean="0"/>
          </a:p>
          <a:p>
            <a:pPr eaLnBrk="1" hangingPunct="1">
              <a:lnSpc>
                <a:spcPct val="90000"/>
              </a:lnSpc>
              <a:buFont typeface="Wingdings" pitchFamily="2" charset="2"/>
              <a:buNone/>
            </a:pPr>
            <a:endParaRPr lang="en-US" altLang="en-US" sz="1600" dirty="0" smtClean="0"/>
          </a:p>
        </p:txBody>
      </p:sp>
      <p:sp>
        <p:nvSpPr>
          <p:cNvPr id="21510"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83C8519-5D92-416D-AD7B-520E6F6CD541}" type="slidenum">
              <a:rPr lang="en-US" altLang="en-US" sz="900" smtClean="0">
                <a:latin typeface="Verdana" pitchFamily="34" charset="0"/>
              </a:rPr>
              <a:pPr eaLnBrk="1" hangingPunct="1">
                <a:spcBef>
                  <a:spcPct val="0"/>
                </a:spcBef>
                <a:buClrTx/>
                <a:buFontTx/>
                <a:buNone/>
              </a:pPr>
              <a:t>32</a:t>
            </a:fld>
            <a:endParaRPr lang="en-US" altLang="en-US" sz="900" smtClean="0">
              <a:latin typeface="Verdana" pitchFamily="34" charset="0"/>
            </a:endParaRPr>
          </a:p>
        </p:txBody>
      </p:sp>
      <p:sp>
        <p:nvSpPr>
          <p:cNvPr id="22532" name="Rectangle 2"/>
          <p:cNvSpPr>
            <a:spLocks noGrp="1" noChangeArrowheads="1"/>
          </p:cNvSpPr>
          <p:nvPr>
            <p:ph type="title"/>
          </p:nvPr>
        </p:nvSpPr>
        <p:spPr/>
        <p:txBody>
          <a:bodyPr/>
          <a:lstStyle/>
          <a:p>
            <a:pPr eaLnBrk="1" hangingPunct="1"/>
            <a:r>
              <a:rPr lang="en-US" altLang="en-US" sz="1900" dirty="0" smtClean="0"/>
              <a:t>Twitter Reference</a:t>
            </a:r>
            <a:r>
              <a:rPr lang="en-US" altLang="en-US" sz="1700" dirty="0" smtClean="0"/>
              <a:t/>
            </a:r>
            <a:br>
              <a:rPr lang="en-US" altLang="en-US" sz="1700" dirty="0" smtClean="0"/>
            </a:br>
            <a:r>
              <a:rPr lang="en-US" altLang="en-US" sz="900" dirty="0" smtClean="0"/>
              <a:t>Class 6 </a:t>
            </a:r>
          </a:p>
        </p:txBody>
      </p:sp>
      <p:sp>
        <p:nvSpPr>
          <p:cNvPr id="22533" name="Rectangle 3"/>
          <p:cNvSpPr>
            <a:spLocks noGrp="1" noChangeArrowheads="1"/>
          </p:cNvSpPr>
          <p:nvPr>
            <p:ph type="body" idx="1"/>
          </p:nvPr>
        </p:nvSpPr>
        <p:spPr/>
        <p:txBody>
          <a:bodyPr/>
          <a:lstStyle/>
          <a:p>
            <a:pPr eaLnBrk="1" hangingPunct="1">
              <a:buFont typeface="Wingdings" pitchFamily="2" charset="2"/>
              <a:buNone/>
            </a:pPr>
            <a:r>
              <a:rPr lang="en-US" altLang="en-US" sz="2000" b="1" u="sng" dirty="0" smtClean="0"/>
              <a:t>Agenda</a:t>
            </a:r>
          </a:p>
          <a:p>
            <a:pPr eaLnBrk="1" hangingPunct="1">
              <a:buFont typeface="Wingdings" pitchFamily="2" charset="2"/>
              <a:buNone/>
            </a:pPr>
            <a:endParaRPr lang="en-US" altLang="en-US" sz="2000" b="1" u="sng" dirty="0" smtClean="0"/>
          </a:p>
          <a:p>
            <a:pPr eaLnBrk="1" hangingPunct="1">
              <a:buFont typeface="Wingdings" pitchFamily="2" charset="2"/>
              <a:buAutoNum type="arabicPeriod"/>
            </a:pPr>
            <a:r>
              <a:rPr lang="en-US" altLang="en-US" sz="1800" dirty="0" smtClean="0"/>
              <a:t>Review</a:t>
            </a:r>
          </a:p>
          <a:p>
            <a:pPr eaLnBrk="1" hangingPunct="1">
              <a:buFont typeface="Wingdings" pitchFamily="2" charset="2"/>
              <a:buAutoNum type="arabicPeriod"/>
            </a:pPr>
            <a:r>
              <a:rPr lang="en-US" altLang="en-US" sz="1800" dirty="0" smtClean="0"/>
              <a:t>NoSQL</a:t>
            </a:r>
          </a:p>
          <a:p>
            <a:pPr eaLnBrk="1" hangingPunct="1">
              <a:buFont typeface="Wingdings" pitchFamily="2" charset="2"/>
              <a:buAutoNum type="arabicPeriod"/>
            </a:pPr>
            <a:r>
              <a:rPr lang="en-US" altLang="en-US" sz="1800" dirty="0" smtClean="0"/>
              <a:t>Flume</a:t>
            </a:r>
          </a:p>
          <a:p>
            <a:pPr eaLnBrk="1" hangingPunct="1">
              <a:buFont typeface="Wingdings" pitchFamily="2" charset="2"/>
              <a:buAutoNum type="arabicPeriod"/>
            </a:pPr>
            <a:r>
              <a:rPr lang="en-US" altLang="en-US" sz="1800" dirty="0" smtClean="0"/>
              <a:t>Project Proposals Roundtable</a:t>
            </a:r>
          </a:p>
          <a:p>
            <a:pPr eaLnBrk="1" hangingPunct="1">
              <a:buFont typeface="Wingdings" pitchFamily="2" charset="2"/>
              <a:buAutoNum type="arabicPeriod"/>
            </a:pPr>
            <a:r>
              <a:rPr lang="en-US" altLang="en-US" sz="1800" dirty="0" smtClean="0">
                <a:solidFill>
                  <a:srgbClr val="FF0000"/>
                </a:solidFill>
              </a:rPr>
              <a:t>Reference: Twitter API</a:t>
            </a:r>
          </a:p>
          <a:p>
            <a:pPr eaLnBrk="1" hangingPunct="1">
              <a:buFont typeface="Wingdings" pitchFamily="2" charset="2"/>
              <a:buAutoNum type="arabicPeriod"/>
            </a:pPr>
            <a:endParaRPr lang="en-US" altLang="en-US" sz="1800" dirty="0" smtClean="0"/>
          </a:p>
          <a:p>
            <a:pPr eaLnBrk="1" hangingPunct="1">
              <a:buFont typeface="Wingdings" pitchFamily="2" charset="2"/>
              <a:buNone/>
            </a:pPr>
            <a:endParaRPr lang="en-US" altLang="en-US" sz="32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A6BE7C0-7CA3-4D86-9013-9F72ADD531EB}" type="slidenum">
              <a:rPr lang="en-US" altLang="en-US" sz="900" smtClean="0">
                <a:latin typeface="Verdana" pitchFamily="34" charset="0"/>
              </a:rPr>
              <a:pPr eaLnBrk="1" hangingPunct="1">
                <a:spcBef>
                  <a:spcPct val="0"/>
                </a:spcBef>
                <a:buClrTx/>
                <a:buFontTx/>
                <a:buNone/>
              </a:pPr>
              <a:t>33</a:t>
            </a:fld>
            <a:endParaRPr lang="en-US" altLang="en-US" sz="900" smtClean="0">
              <a:latin typeface="Verdana" pitchFamily="34" charset="0"/>
            </a:endParaRPr>
          </a:p>
        </p:txBody>
      </p:sp>
      <p:sp>
        <p:nvSpPr>
          <p:cNvPr id="7173" name="Rectangle 3"/>
          <p:cNvSpPr>
            <a:spLocks noGrp="1" noChangeArrowheads="1"/>
          </p:cNvSpPr>
          <p:nvPr>
            <p:ph type="body" idx="1"/>
          </p:nvPr>
        </p:nvSpPr>
        <p:spPr/>
        <p:txBody>
          <a:bodyPr/>
          <a:lstStyle/>
          <a:p>
            <a:pPr eaLnBrk="1" hangingPunct="1">
              <a:buFont typeface="Wingdings" pitchFamily="2" charset="2"/>
              <a:buNone/>
            </a:pPr>
            <a:r>
              <a:rPr lang="en-US" altLang="en-US" sz="2000" b="1" dirty="0" smtClean="0"/>
              <a:t>Twitter APIs</a:t>
            </a:r>
          </a:p>
          <a:p>
            <a:pPr marL="457200" lvl="1" indent="0" eaLnBrk="1" hangingPunct="1">
              <a:buNone/>
            </a:pPr>
            <a:endParaRPr lang="en-US" altLang="en-US" dirty="0" smtClean="0"/>
          </a:p>
          <a:p>
            <a:pPr lvl="1" eaLnBrk="1" hangingPunct="1">
              <a:buFont typeface="Wingdings" pitchFamily="2" charset="2"/>
              <a:buNone/>
            </a:pPr>
            <a:r>
              <a:rPr lang="en-US" altLang="en-US" dirty="0" smtClean="0"/>
              <a:t>Search API </a:t>
            </a:r>
          </a:p>
          <a:p>
            <a:pPr lvl="2" eaLnBrk="1" hangingPunct="1">
              <a:buFont typeface="Wingdings" pitchFamily="2" charset="2"/>
              <a:buChar char="n"/>
            </a:pPr>
            <a:r>
              <a:rPr lang="en-US" altLang="en-US" dirty="0" smtClean="0"/>
              <a:t>Provides relevant results to </a:t>
            </a:r>
            <a:r>
              <a:rPr lang="en-US" altLang="en-US" u="sng" dirty="0" smtClean="0"/>
              <a:t>ad-hoc user queries</a:t>
            </a:r>
            <a:r>
              <a:rPr lang="en-US" altLang="en-US" dirty="0" smtClean="0"/>
              <a:t> from a limited corpus of recent tweets </a:t>
            </a:r>
          </a:p>
          <a:p>
            <a:pPr lvl="1" eaLnBrk="1" hangingPunct="1">
              <a:buFont typeface="Wingdings" pitchFamily="2" charset="2"/>
              <a:buNone/>
            </a:pPr>
            <a:r>
              <a:rPr lang="en-US" altLang="en-US" dirty="0" smtClean="0"/>
              <a:t>REST API </a:t>
            </a:r>
          </a:p>
          <a:p>
            <a:pPr lvl="2" eaLnBrk="1" hangingPunct="1">
              <a:buFont typeface="Wingdings" pitchFamily="2" charset="2"/>
              <a:buChar char="n"/>
            </a:pPr>
            <a:r>
              <a:rPr lang="en-US" altLang="en-US" dirty="0" smtClean="0"/>
              <a:t>Allows access to the nouns and verbs of Twitter</a:t>
            </a:r>
            <a:endParaRPr lang="en-US" altLang="en-US" sz="1100" b="1" dirty="0"/>
          </a:p>
          <a:p>
            <a:pPr lvl="1" eaLnBrk="1" hangingPunct="1">
              <a:buNone/>
            </a:pPr>
            <a:r>
              <a:rPr lang="en-US" altLang="en-US" dirty="0"/>
              <a:t>Streaming API </a:t>
            </a:r>
          </a:p>
          <a:p>
            <a:pPr lvl="2" eaLnBrk="1" hangingPunct="1">
              <a:buFont typeface="Wingdings" pitchFamily="2" charset="2"/>
              <a:buChar char="n"/>
            </a:pPr>
            <a:r>
              <a:rPr lang="en-US" altLang="en-US" dirty="0"/>
              <a:t>Allows you to </a:t>
            </a:r>
            <a:r>
              <a:rPr lang="en-US" altLang="en-US" u="sng" dirty="0"/>
              <a:t>stream tweets in real time</a:t>
            </a:r>
            <a:r>
              <a:rPr lang="en-US" altLang="en-US" dirty="0"/>
              <a:t> as they happen</a:t>
            </a:r>
          </a:p>
          <a:p>
            <a:pPr lvl="2" eaLnBrk="1" hangingPunct="1">
              <a:buFont typeface="Wingdings" pitchFamily="2" charset="2"/>
              <a:buChar char="n"/>
            </a:pPr>
            <a:endParaRPr lang="en-US" altLang="en-US" sz="1100" b="1" dirty="0" smtClean="0"/>
          </a:p>
        </p:txBody>
      </p:sp>
      <p:sp>
        <p:nvSpPr>
          <p:cNvPr id="9" name="Rectangle 2"/>
          <p:cNvSpPr>
            <a:spLocks noGrp="1" noChangeArrowheads="1"/>
          </p:cNvSpPr>
          <p:nvPr>
            <p:ph type="title"/>
          </p:nvPr>
        </p:nvSpPr>
        <p:spPr>
          <a:xfrm>
            <a:off x="457200" y="277813"/>
            <a:ext cx="8229600" cy="712787"/>
          </a:xfrm>
        </p:spPr>
        <p:txBody>
          <a:bodyPr/>
          <a:lstStyle/>
          <a:p>
            <a:pPr eaLnBrk="1" hangingPunct="1"/>
            <a:r>
              <a:rPr lang="en-US" altLang="en-US" sz="1900" dirty="0" smtClean="0"/>
              <a:t>Twitter Reference</a:t>
            </a:r>
            <a:r>
              <a:rPr lang="en-US" altLang="en-US" sz="1700" dirty="0" smtClean="0"/>
              <a:t/>
            </a:r>
            <a:br>
              <a:rPr lang="en-US" altLang="en-US" sz="1700" dirty="0" smtClean="0"/>
            </a:br>
            <a:r>
              <a:rPr lang="en-US" altLang="en-US" sz="900" dirty="0" smtClean="0"/>
              <a:t>Class 6 </a:t>
            </a:r>
          </a:p>
        </p:txBody>
      </p:sp>
      <p:sp>
        <p:nvSpPr>
          <p:cNvPr id="6" name="Rectangle 2"/>
          <p:cNvSpPr txBox="1">
            <a:spLocks noChangeArrowheads="1"/>
          </p:cNvSpPr>
          <p:nvPr/>
        </p:nvSpPr>
        <p:spPr bwMode="auto">
          <a:xfrm>
            <a:off x="228600" y="6096001"/>
            <a:ext cx="822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a:lstStyle>
          <a:p>
            <a:pPr eaLnBrk="1" hangingPunct="1"/>
            <a:r>
              <a:rPr lang="en-US" altLang="en-US" sz="1000" b="1" i="1" kern="0" dirty="0" smtClean="0">
                <a:solidFill>
                  <a:srgbClr val="FF0000"/>
                </a:solidFill>
              </a:rPr>
              <a:t>These slides are just for convenience in case you require Twitter for your analytics project. This material will not be on an exam.</a:t>
            </a:r>
          </a:p>
        </p:txBody>
      </p:sp>
    </p:spTree>
    <p:extLst>
      <p:ext uri="{BB962C8B-B14F-4D97-AF65-F5344CB8AC3E}">
        <p14:creationId xmlns:p14="http://schemas.microsoft.com/office/powerpoint/2010/main" val="4199355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A56A835-9B12-49C5-BBB3-4497D2F7AA65}" type="slidenum">
              <a:rPr lang="en-US" altLang="en-US" sz="900" smtClean="0">
                <a:latin typeface="Verdana" pitchFamily="34" charset="0"/>
              </a:rPr>
              <a:pPr eaLnBrk="1" hangingPunct="1">
                <a:spcBef>
                  <a:spcPct val="0"/>
                </a:spcBef>
                <a:buClrTx/>
                <a:buFontTx/>
                <a:buNone/>
              </a:pPr>
              <a:t>34</a:t>
            </a:fld>
            <a:endParaRPr lang="en-US" altLang="en-US" sz="900" smtClean="0">
              <a:latin typeface="Verdana" pitchFamily="34" charset="0"/>
            </a:endParaRPr>
          </a:p>
        </p:txBody>
      </p:sp>
      <p:sp>
        <p:nvSpPr>
          <p:cNvPr id="819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en-US" b="1" dirty="0" smtClean="0"/>
              <a:t>Twitter APIs</a:t>
            </a:r>
          </a:p>
          <a:p>
            <a:pPr eaLnBrk="1" hangingPunct="1">
              <a:lnSpc>
                <a:spcPct val="90000"/>
              </a:lnSpc>
              <a:buFont typeface="Wingdings" pitchFamily="2" charset="2"/>
              <a:buNone/>
            </a:pPr>
            <a:endParaRPr lang="en-US" altLang="en-US" sz="1100" dirty="0" smtClean="0"/>
          </a:p>
          <a:p>
            <a:pPr eaLnBrk="1" hangingPunct="1">
              <a:lnSpc>
                <a:spcPct val="90000"/>
              </a:lnSpc>
              <a:buFont typeface="Wingdings" pitchFamily="2" charset="2"/>
              <a:buNone/>
            </a:pPr>
            <a:endParaRPr lang="en-US" altLang="en-US" sz="1100" dirty="0" smtClean="0"/>
          </a:p>
          <a:p>
            <a:pPr lvl="1" eaLnBrk="1" hangingPunct="1">
              <a:lnSpc>
                <a:spcPct val="90000"/>
              </a:lnSpc>
            </a:pPr>
            <a:r>
              <a:rPr lang="en-US" altLang="en-US" sz="2400" dirty="0" smtClean="0"/>
              <a:t>Search API</a:t>
            </a:r>
          </a:p>
          <a:p>
            <a:pPr lvl="2" eaLnBrk="1" hangingPunct="1">
              <a:lnSpc>
                <a:spcPct val="90000"/>
              </a:lnSpc>
            </a:pPr>
            <a:r>
              <a:rPr lang="en-US" altLang="en-US" sz="1600" dirty="0" smtClean="0"/>
              <a:t>Query Twitter content to find</a:t>
            </a:r>
          </a:p>
          <a:p>
            <a:pPr lvl="3" eaLnBrk="1" hangingPunct="1">
              <a:lnSpc>
                <a:spcPct val="90000"/>
              </a:lnSpc>
            </a:pPr>
            <a:r>
              <a:rPr lang="en-US" altLang="en-US" sz="1800" dirty="0" smtClean="0"/>
              <a:t>a set of tweets with specific keywords</a:t>
            </a:r>
          </a:p>
          <a:p>
            <a:pPr lvl="3" eaLnBrk="1" hangingPunct="1">
              <a:lnSpc>
                <a:spcPct val="90000"/>
              </a:lnSpc>
            </a:pPr>
            <a:r>
              <a:rPr lang="en-US" altLang="en-US" sz="1800" dirty="0" smtClean="0"/>
              <a:t>tweets referencing a specific user</a:t>
            </a:r>
          </a:p>
          <a:p>
            <a:pPr lvl="3" eaLnBrk="1" hangingPunct="1">
              <a:lnSpc>
                <a:spcPct val="90000"/>
              </a:lnSpc>
            </a:pPr>
            <a:r>
              <a:rPr lang="en-US" altLang="en-US" sz="1800" dirty="0" smtClean="0"/>
              <a:t>tweets from a particular user</a:t>
            </a:r>
          </a:p>
          <a:p>
            <a:pPr lvl="3" eaLnBrk="1" hangingPunct="1">
              <a:lnSpc>
                <a:spcPct val="90000"/>
              </a:lnSpc>
            </a:pPr>
            <a:endParaRPr lang="en-US" altLang="en-US" sz="1800" dirty="0" smtClean="0"/>
          </a:p>
          <a:p>
            <a:pPr lvl="2" eaLnBrk="1" hangingPunct="1">
              <a:lnSpc>
                <a:spcPct val="90000"/>
              </a:lnSpc>
            </a:pPr>
            <a:r>
              <a:rPr lang="en-US" altLang="en-US" sz="1600" dirty="0" smtClean="0"/>
              <a:t>Access data around Trends</a:t>
            </a:r>
          </a:p>
          <a:p>
            <a:pPr lvl="2" eaLnBrk="1" hangingPunct="1">
              <a:lnSpc>
                <a:spcPct val="90000"/>
              </a:lnSpc>
              <a:buFont typeface="Wingdings" pitchFamily="2" charset="2"/>
              <a:buNone/>
            </a:pPr>
            <a:endParaRPr lang="en-US" altLang="en-US" sz="1600" dirty="0" smtClean="0"/>
          </a:p>
        </p:txBody>
      </p:sp>
      <p:sp>
        <p:nvSpPr>
          <p:cNvPr id="7" name="Rectangle 2"/>
          <p:cNvSpPr>
            <a:spLocks noGrp="1" noChangeArrowheads="1"/>
          </p:cNvSpPr>
          <p:nvPr>
            <p:ph type="title"/>
          </p:nvPr>
        </p:nvSpPr>
        <p:spPr>
          <a:xfrm>
            <a:off x="457200" y="277813"/>
            <a:ext cx="8229600" cy="712787"/>
          </a:xfrm>
        </p:spPr>
        <p:txBody>
          <a:bodyPr/>
          <a:lstStyle/>
          <a:p>
            <a:pPr eaLnBrk="1" hangingPunct="1"/>
            <a:r>
              <a:rPr lang="en-US" altLang="en-US" sz="1900" dirty="0" smtClean="0"/>
              <a:t>Twitter Reference</a:t>
            </a:r>
            <a:r>
              <a:rPr lang="en-US" altLang="en-US" sz="1700" dirty="0" smtClean="0"/>
              <a:t/>
            </a:r>
            <a:br>
              <a:rPr lang="en-US" altLang="en-US" sz="1700" dirty="0" smtClean="0"/>
            </a:br>
            <a:r>
              <a:rPr lang="en-US" altLang="en-US" sz="900" dirty="0" smtClean="0"/>
              <a:t>Class 6 </a:t>
            </a:r>
          </a:p>
        </p:txBody>
      </p:sp>
    </p:spTree>
    <p:extLst>
      <p:ext uri="{BB962C8B-B14F-4D97-AF65-F5344CB8AC3E}">
        <p14:creationId xmlns:p14="http://schemas.microsoft.com/office/powerpoint/2010/main" val="2952772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EC056CB2-180F-423F-9F27-9719867B4419}" type="slidenum">
              <a:rPr lang="en-US" altLang="en-US" sz="900" smtClean="0">
                <a:latin typeface="Verdana" pitchFamily="34" charset="0"/>
              </a:rPr>
              <a:pPr eaLnBrk="1" hangingPunct="1">
                <a:spcBef>
                  <a:spcPct val="0"/>
                </a:spcBef>
                <a:buClrTx/>
                <a:buFontTx/>
                <a:buNone/>
              </a:pPr>
              <a:t>35</a:t>
            </a:fld>
            <a:endParaRPr lang="en-US" altLang="en-US" sz="900" smtClean="0">
              <a:latin typeface="Verdana" pitchFamily="34" charset="0"/>
            </a:endParaRPr>
          </a:p>
        </p:txBody>
      </p:sp>
      <p:sp>
        <p:nvSpPr>
          <p:cNvPr id="9221" name="Rectangle 3"/>
          <p:cNvSpPr>
            <a:spLocks noGrp="1" noChangeArrowheads="1"/>
          </p:cNvSpPr>
          <p:nvPr>
            <p:ph type="body" idx="1"/>
          </p:nvPr>
        </p:nvSpPr>
        <p:spPr/>
        <p:txBody>
          <a:bodyPr/>
          <a:lstStyle/>
          <a:p>
            <a:pPr lvl="0" eaLnBrk="1" hangingPunct="1">
              <a:lnSpc>
                <a:spcPct val="90000"/>
              </a:lnSpc>
              <a:buClr>
                <a:srgbClr val="000000"/>
              </a:buClr>
              <a:buNone/>
            </a:pPr>
            <a:r>
              <a:rPr lang="en-US" altLang="en-US" b="1" dirty="0">
                <a:solidFill>
                  <a:srgbClr val="000000"/>
                </a:solidFill>
              </a:rPr>
              <a:t>Twitter APIs</a:t>
            </a:r>
          </a:p>
          <a:p>
            <a:pPr eaLnBrk="1" hangingPunct="1">
              <a:lnSpc>
                <a:spcPct val="90000"/>
              </a:lnSpc>
              <a:buFont typeface="Wingdings" pitchFamily="2" charset="2"/>
              <a:buNone/>
            </a:pPr>
            <a:endParaRPr lang="en-US" altLang="en-US" sz="1100" dirty="0" smtClean="0"/>
          </a:p>
          <a:p>
            <a:pPr eaLnBrk="1" hangingPunct="1">
              <a:lnSpc>
                <a:spcPct val="90000"/>
              </a:lnSpc>
              <a:buFont typeface="Wingdings" pitchFamily="2" charset="2"/>
              <a:buNone/>
            </a:pPr>
            <a:endParaRPr lang="en-US" altLang="en-US" sz="800" dirty="0" smtClean="0"/>
          </a:p>
          <a:p>
            <a:pPr lvl="1" eaLnBrk="1" hangingPunct="1">
              <a:lnSpc>
                <a:spcPct val="90000"/>
              </a:lnSpc>
            </a:pPr>
            <a:r>
              <a:rPr lang="en-US" altLang="en-US" sz="2400" dirty="0" smtClean="0"/>
              <a:t>REST API</a:t>
            </a:r>
          </a:p>
          <a:p>
            <a:pPr lvl="2" eaLnBrk="1" hangingPunct="1">
              <a:lnSpc>
                <a:spcPct val="90000"/>
              </a:lnSpc>
            </a:pPr>
            <a:r>
              <a:rPr lang="en-US" altLang="en-US" dirty="0" smtClean="0"/>
              <a:t>Access to some Twitter core primitives</a:t>
            </a:r>
          </a:p>
          <a:p>
            <a:pPr lvl="3" eaLnBrk="1" hangingPunct="1">
              <a:lnSpc>
                <a:spcPct val="90000"/>
              </a:lnSpc>
            </a:pPr>
            <a:r>
              <a:rPr lang="en-US" altLang="en-US" sz="1800" dirty="0" smtClean="0"/>
              <a:t>Timelines, status updates, user information</a:t>
            </a:r>
          </a:p>
          <a:p>
            <a:pPr lvl="3" eaLnBrk="1" hangingPunct="1">
              <a:lnSpc>
                <a:spcPct val="90000"/>
              </a:lnSpc>
            </a:pPr>
            <a:endParaRPr lang="en-US" altLang="en-US" sz="1800" dirty="0" smtClean="0"/>
          </a:p>
          <a:p>
            <a:pPr lvl="2" eaLnBrk="1" hangingPunct="1">
              <a:lnSpc>
                <a:spcPct val="90000"/>
              </a:lnSpc>
            </a:pPr>
            <a:r>
              <a:rPr lang="en-US" altLang="en-US" dirty="0" smtClean="0"/>
              <a:t>Post tweets back to Twitter</a:t>
            </a:r>
          </a:p>
          <a:p>
            <a:pPr lvl="2" eaLnBrk="1" hangingPunct="1">
              <a:lnSpc>
                <a:spcPct val="90000"/>
              </a:lnSpc>
            </a:pPr>
            <a:endParaRPr lang="en-US" altLang="en-US" dirty="0" smtClean="0"/>
          </a:p>
          <a:p>
            <a:pPr lvl="2" eaLnBrk="1" hangingPunct="1">
              <a:lnSpc>
                <a:spcPct val="90000"/>
              </a:lnSpc>
            </a:pPr>
            <a:r>
              <a:rPr lang="en-US" altLang="en-US" dirty="0" smtClean="0"/>
              <a:t>Reply to tweets, retweet, favorite tweets</a:t>
            </a:r>
          </a:p>
          <a:p>
            <a:pPr lvl="1" eaLnBrk="1" hangingPunct="1">
              <a:lnSpc>
                <a:spcPct val="90000"/>
              </a:lnSpc>
              <a:buFont typeface="Wingdings" pitchFamily="2" charset="2"/>
              <a:buNone/>
            </a:pPr>
            <a:endParaRPr lang="en-US" altLang="en-US" sz="1800" dirty="0" smtClean="0"/>
          </a:p>
        </p:txBody>
      </p:sp>
      <p:sp>
        <p:nvSpPr>
          <p:cNvPr id="7" name="Rectangle 2"/>
          <p:cNvSpPr>
            <a:spLocks noGrp="1" noChangeArrowheads="1"/>
          </p:cNvSpPr>
          <p:nvPr>
            <p:ph type="title"/>
          </p:nvPr>
        </p:nvSpPr>
        <p:spPr>
          <a:xfrm>
            <a:off x="457200" y="277813"/>
            <a:ext cx="8229600" cy="712787"/>
          </a:xfrm>
        </p:spPr>
        <p:txBody>
          <a:bodyPr/>
          <a:lstStyle/>
          <a:p>
            <a:pPr eaLnBrk="1" hangingPunct="1"/>
            <a:r>
              <a:rPr lang="en-US" altLang="en-US" sz="1900" dirty="0" smtClean="0"/>
              <a:t>Twitter Reference</a:t>
            </a:r>
            <a:r>
              <a:rPr lang="en-US" altLang="en-US" sz="1700" dirty="0" smtClean="0"/>
              <a:t/>
            </a:r>
            <a:br>
              <a:rPr lang="en-US" altLang="en-US" sz="1700" dirty="0" smtClean="0"/>
            </a:br>
            <a:r>
              <a:rPr lang="en-US" altLang="en-US" sz="900" dirty="0" smtClean="0"/>
              <a:t>Class 6 </a:t>
            </a:r>
          </a:p>
        </p:txBody>
      </p:sp>
    </p:spTree>
    <p:extLst>
      <p:ext uri="{BB962C8B-B14F-4D97-AF65-F5344CB8AC3E}">
        <p14:creationId xmlns:p14="http://schemas.microsoft.com/office/powerpoint/2010/main" val="2110831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C15A17E-B44E-4F90-B5F3-1673DC0FF66D}" type="slidenum">
              <a:rPr lang="en-US" altLang="en-US" sz="900" smtClean="0">
                <a:latin typeface="Verdana" pitchFamily="34" charset="0"/>
              </a:rPr>
              <a:pPr eaLnBrk="1" hangingPunct="1">
                <a:spcBef>
                  <a:spcPct val="0"/>
                </a:spcBef>
                <a:buClrTx/>
                <a:buFontTx/>
                <a:buNone/>
              </a:pPr>
              <a:t>36</a:t>
            </a:fld>
            <a:endParaRPr lang="en-US" altLang="en-US" sz="900" smtClean="0">
              <a:latin typeface="Verdana" pitchFamily="34" charset="0"/>
            </a:endParaRPr>
          </a:p>
        </p:txBody>
      </p:sp>
      <p:sp>
        <p:nvSpPr>
          <p:cNvPr id="10245" name="Rectangle 3"/>
          <p:cNvSpPr>
            <a:spLocks noGrp="1" noChangeArrowheads="1"/>
          </p:cNvSpPr>
          <p:nvPr>
            <p:ph type="body" idx="1"/>
          </p:nvPr>
        </p:nvSpPr>
        <p:spPr/>
        <p:txBody>
          <a:bodyPr/>
          <a:lstStyle/>
          <a:p>
            <a:pPr lvl="0" eaLnBrk="1" hangingPunct="1">
              <a:lnSpc>
                <a:spcPct val="90000"/>
              </a:lnSpc>
              <a:buClr>
                <a:srgbClr val="000000"/>
              </a:buClr>
              <a:buNone/>
            </a:pPr>
            <a:r>
              <a:rPr lang="en-US" altLang="en-US" b="1" dirty="0">
                <a:solidFill>
                  <a:srgbClr val="000000"/>
                </a:solidFill>
              </a:rPr>
              <a:t>Twitter APIs</a:t>
            </a:r>
          </a:p>
          <a:p>
            <a:pPr eaLnBrk="1" hangingPunct="1">
              <a:lnSpc>
                <a:spcPct val="90000"/>
              </a:lnSpc>
              <a:buFont typeface="Wingdings" pitchFamily="2" charset="2"/>
              <a:buNone/>
            </a:pPr>
            <a:endParaRPr lang="en-US" altLang="en-US" sz="800" dirty="0" smtClean="0"/>
          </a:p>
          <a:p>
            <a:pPr eaLnBrk="1" hangingPunct="1">
              <a:lnSpc>
                <a:spcPct val="90000"/>
              </a:lnSpc>
              <a:buFont typeface="Wingdings" pitchFamily="2" charset="2"/>
              <a:buNone/>
            </a:pPr>
            <a:endParaRPr lang="en-US" altLang="en-US" sz="800" dirty="0" smtClean="0"/>
          </a:p>
          <a:p>
            <a:pPr eaLnBrk="1" hangingPunct="1">
              <a:lnSpc>
                <a:spcPct val="90000"/>
              </a:lnSpc>
              <a:buFont typeface="Wingdings" pitchFamily="2" charset="2"/>
              <a:buNone/>
            </a:pPr>
            <a:endParaRPr lang="en-US" altLang="en-US" sz="800" dirty="0" smtClean="0"/>
          </a:p>
          <a:p>
            <a:pPr lvl="1" eaLnBrk="1" hangingPunct="1">
              <a:lnSpc>
                <a:spcPct val="90000"/>
              </a:lnSpc>
            </a:pPr>
            <a:r>
              <a:rPr lang="en-US" altLang="en-US" sz="2400" dirty="0" smtClean="0"/>
              <a:t>Streaming API</a:t>
            </a:r>
          </a:p>
          <a:p>
            <a:pPr lvl="2" eaLnBrk="1" hangingPunct="1">
              <a:lnSpc>
                <a:spcPct val="90000"/>
              </a:lnSpc>
            </a:pPr>
            <a:r>
              <a:rPr lang="en-US" altLang="en-US" dirty="0" smtClean="0"/>
              <a:t>Realtime - Twitter </a:t>
            </a:r>
            <a:r>
              <a:rPr lang="en-US" altLang="en-US" dirty="0" err="1" smtClean="0"/>
              <a:t>Firehose</a:t>
            </a:r>
            <a:endParaRPr lang="en-US" altLang="en-US" dirty="0" smtClean="0"/>
          </a:p>
          <a:p>
            <a:pPr lvl="2" eaLnBrk="1" hangingPunct="1">
              <a:lnSpc>
                <a:spcPct val="90000"/>
              </a:lnSpc>
            </a:pPr>
            <a:endParaRPr lang="en-US" altLang="en-US" dirty="0" smtClean="0"/>
          </a:p>
          <a:p>
            <a:pPr lvl="2" eaLnBrk="1" hangingPunct="1">
              <a:lnSpc>
                <a:spcPct val="90000"/>
              </a:lnSpc>
            </a:pPr>
            <a:r>
              <a:rPr lang="en-US" altLang="en-US" dirty="0" smtClean="0"/>
              <a:t>For building a data mining product or for analytics research</a:t>
            </a:r>
          </a:p>
          <a:p>
            <a:pPr lvl="2" eaLnBrk="1" hangingPunct="1">
              <a:lnSpc>
                <a:spcPct val="90000"/>
              </a:lnSpc>
            </a:pPr>
            <a:endParaRPr lang="en-US" altLang="en-US" dirty="0" smtClean="0"/>
          </a:p>
          <a:p>
            <a:pPr lvl="2" eaLnBrk="1" hangingPunct="1">
              <a:lnSpc>
                <a:spcPct val="90000"/>
              </a:lnSpc>
            </a:pPr>
            <a:r>
              <a:rPr lang="en-US" altLang="en-US" dirty="0" smtClean="0"/>
              <a:t>Specify and track large quantities of keywords</a:t>
            </a:r>
          </a:p>
          <a:p>
            <a:pPr lvl="2" eaLnBrk="1" hangingPunct="1">
              <a:lnSpc>
                <a:spcPct val="90000"/>
              </a:lnSpc>
            </a:pPr>
            <a:endParaRPr lang="en-US" altLang="en-US" dirty="0" smtClean="0"/>
          </a:p>
          <a:p>
            <a:pPr lvl="2" eaLnBrk="1" hangingPunct="1">
              <a:lnSpc>
                <a:spcPct val="90000"/>
              </a:lnSpc>
            </a:pPr>
            <a:r>
              <a:rPr lang="en-US" altLang="en-US" dirty="0" smtClean="0"/>
              <a:t>Retrieve geo-tagged tweets from a certain region</a:t>
            </a:r>
          </a:p>
          <a:p>
            <a:pPr lvl="2" eaLnBrk="1" hangingPunct="1">
              <a:lnSpc>
                <a:spcPct val="90000"/>
              </a:lnSpc>
            </a:pPr>
            <a:endParaRPr lang="en-US" altLang="en-US" dirty="0" smtClean="0"/>
          </a:p>
          <a:p>
            <a:pPr lvl="2" eaLnBrk="1" hangingPunct="1">
              <a:lnSpc>
                <a:spcPct val="90000"/>
              </a:lnSpc>
            </a:pPr>
            <a:r>
              <a:rPr lang="en-US" altLang="en-US" dirty="0" smtClean="0"/>
              <a:t>Obtain public statuses of a user set</a:t>
            </a:r>
          </a:p>
        </p:txBody>
      </p:sp>
      <p:sp>
        <p:nvSpPr>
          <p:cNvPr id="7" name="Rectangle 2"/>
          <p:cNvSpPr>
            <a:spLocks noGrp="1" noChangeArrowheads="1"/>
          </p:cNvSpPr>
          <p:nvPr>
            <p:ph type="title"/>
          </p:nvPr>
        </p:nvSpPr>
        <p:spPr>
          <a:xfrm>
            <a:off x="457200" y="277813"/>
            <a:ext cx="8229600" cy="712787"/>
          </a:xfrm>
        </p:spPr>
        <p:txBody>
          <a:bodyPr/>
          <a:lstStyle/>
          <a:p>
            <a:pPr eaLnBrk="1" hangingPunct="1"/>
            <a:r>
              <a:rPr lang="en-US" altLang="en-US" sz="1900" dirty="0" smtClean="0"/>
              <a:t>Twitter Reference</a:t>
            </a:r>
            <a:r>
              <a:rPr lang="en-US" altLang="en-US" sz="1700" dirty="0" smtClean="0"/>
              <a:t/>
            </a:r>
            <a:br>
              <a:rPr lang="en-US" altLang="en-US" sz="1700" dirty="0" smtClean="0"/>
            </a:br>
            <a:r>
              <a:rPr lang="en-US" altLang="en-US" sz="900" dirty="0" smtClean="0"/>
              <a:t>Class 6 </a:t>
            </a:r>
          </a:p>
        </p:txBody>
      </p:sp>
    </p:spTree>
    <p:extLst>
      <p:ext uri="{BB962C8B-B14F-4D97-AF65-F5344CB8AC3E}">
        <p14:creationId xmlns:p14="http://schemas.microsoft.com/office/powerpoint/2010/main" val="2033323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92F37DEE-71BC-4A73-917B-3037DEB4E580}" type="slidenum">
              <a:rPr lang="en-US" altLang="en-US" sz="900" smtClean="0">
                <a:latin typeface="Verdana" pitchFamily="34" charset="0"/>
              </a:rPr>
              <a:pPr eaLnBrk="1" hangingPunct="1">
                <a:spcBef>
                  <a:spcPct val="0"/>
                </a:spcBef>
                <a:buClrTx/>
                <a:buFontTx/>
                <a:buNone/>
              </a:pPr>
              <a:t>37</a:t>
            </a:fld>
            <a:endParaRPr lang="en-US" altLang="en-US" sz="900" smtClean="0">
              <a:latin typeface="Verdana" pitchFamily="34" charset="0"/>
            </a:endParaRPr>
          </a:p>
        </p:txBody>
      </p:sp>
      <p:sp>
        <p:nvSpPr>
          <p:cNvPr id="23557"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en-US" b="1" i="1" dirty="0" smtClean="0"/>
          </a:p>
          <a:p>
            <a:pPr eaLnBrk="1" hangingPunct="1">
              <a:buFont typeface="Wingdings" pitchFamily="2" charset="2"/>
              <a:buNone/>
            </a:pPr>
            <a:r>
              <a:rPr lang="en-US" altLang="en-US" sz="1600" dirty="0" smtClean="0"/>
              <a:t>Some analytics projects that have been proposed will require access to tweets.</a:t>
            </a:r>
          </a:p>
          <a:p>
            <a:pPr eaLnBrk="1" hangingPunct="1">
              <a:buFont typeface="Wingdings" pitchFamily="2" charset="2"/>
              <a:buNone/>
            </a:pPr>
            <a:endParaRPr lang="en-US" altLang="en-US" sz="1600" dirty="0" smtClean="0"/>
          </a:p>
          <a:p>
            <a:pPr eaLnBrk="1" hangingPunct="1">
              <a:buFont typeface="Wingdings" pitchFamily="2" charset="2"/>
              <a:buNone/>
            </a:pPr>
            <a:r>
              <a:rPr lang="en-US" altLang="en-US" sz="1600" dirty="0" smtClean="0"/>
              <a:t>Here are some useful resources to help you get started:</a:t>
            </a:r>
          </a:p>
          <a:p>
            <a:pPr eaLnBrk="1" hangingPunct="1">
              <a:buFont typeface="Wingdings" pitchFamily="2" charset="2"/>
              <a:buNone/>
            </a:pPr>
            <a:r>
              <a:rPr lang="en-US" altLang="en-US" sz="1600" dirty="0" smtClean="0"/>
              <a:t>	</a:t>
            </a:r>
          </a:p>
          <a:p>
            <a:pPr lvl="1" eaLnBrk="1" hangingPunct="1"/>
            <a:r>
              <a:rPr lang="en-US" altLang="en-US" sz="1400" dirty="0" smtClean="0"/>
              <a:t>Here's a link that has instructions for registering, this part is pretty straightforward and allows you to get the keys you would need for </a:t>
            </a:r>
            <a:r>
              <a:rPr lang="en-US" altLang="en-US" sz="1400" dirty="0" err="1" smtClean="0"/>
              <a:t>OAuth</a:t>
            </a:r>
            <a:r>
              <a:rPr lang="en-US" altLang="en-US" sz="1400" dirty="0" smtClean="0"/>
              <a:t>. If you read on, you’ll see a Twitter API example:</a:t>
            </a:r>
          </a:p>
          <a:p>
            <a:pPr lvl="1" eaLnBrk="1" hangingPunct="1"/>
            <a:endParaRPr lang="en-US" altLang="en-US" sz="900" dirty="0" smtClean="0"/>
          </a:p>
          <a:p>
            <a:pPr lvl="1" eaLnBrk="1" hangingPunct="1">
              <a:buFont typeface="Wingdings" pitchFamily="2" charset="2"/>
              <a:buNone/>
            </a:pPr>
            <a:r>
              <a:rPr lang="en-US" altLang="en-US" sz="1400" dirty="0" smtClean="0"/>
              <a:t>	http://www.javacodegeeks.com/2011/10/java-twitter-client-with-twitter4j.html</a:t>
            </a:r>
          </a:p>
          <a:p>
            <a:pPr lvl="1" eaLnBrk="1" hangingPunct="1">
              <a:buFont typeface="Wingdings" pitchFamily="2" charset="2"/>
              <a:buNone/>
            </a:pPr>
            <a:r>
              <a:rPr lang="en-US" altLang="en-US" sz="1400" dirty="0" smtClean="0"/>
              <a:t> </a:t>
            </a:r>
          </a:p>
          <a:p>
            <a:pPr lvl="1" eaLnBrk="1" hangingPunct="1"/>
            <a:r>
              <a:rPr lang="en-US" altLang="en-US" sz="1400" dirty="0" smtClean="0"/>
              <a:t>Here are some more links that may help you: </a:t>
            </a:r>
          </a:p>
          <a:p>
            <a:pPr lvl="1" eaLnBrk="1" hangingPunct="1"/>
            <a:endParaRPr lang="en-US" altLang="en-US" sz="900" dirty="0" smtClean="0"/>
          </a:p>
          <a:p>
            <a:pPr lvl="1" eaLnBrk="1" hangingPunct="1">
              <a:buFont typeface="Wingdings" pitchFamily="2" charset="2"/>
              <a:buNone/>
            </a:pPr>
            <a:r>
              <a:rPr lang="en-US" altLang="en-US" sz="1400" dirty="0" smtClean="0"/>
              <a:t>	http://twitter4j.org/en/code-examples.html</a:t>
            </a:r>
          </a:p>
          <a:p>
            <a:pPr lvl="1" eaLnBrk="1" hangingPunct="1">
              <a:buFont typeface="Wingdings" pitchFamily="2" charset="2"/>
              <a:buNone/>
            </a:pPr>
            <a:r>
              <a:rPr lang="en-US" altLang="en-US" sz="1400" dirty="0" smtClean="0"/>
              <a:t>	http://twitter4j.org/en/configuration.html</a:t>
            </a:r>
          </a:p>
          <a:p>
            <a:pPr lvl="1" eaLnBrk="1" hangingPunct="1">
              <a:buFont typeface="Wingdings" pitchFamily="2" charset="2"/>
              <a:buNone/>
            </a:pPr>
            <a:endParaRPr lang="en-US" altLang="en-US" sz="700" dirty="0" smtClean="0"/>
          </a:p>
          <a:p>
            <a:pPr eaLnBrk="1" hangingPunct="1">
              <a:lnSpc>
                <a:spcPct val="90000"/>
              </a:lnSpc>
              <a:buFont typeface="Wingdings" pitchFamily="2" charset="2"/>
              <a:buNone/>
            </a:pPr>
            <a:endParaRPr lang="en-US" altLang="en-US" sz="800" dirty="0" smtClean="0"/>
          </a:p>
          <a:p>
            <a:pPr eaLnBrk="1" hangingPunct="1">
              <a:lnSpc>
                <a:spcPct val="90000"/>
              </a:lnSpc>
              <a:buFont typeface="Wingdings" pitchFamily="2" charset="2"/>
              <a:buNone/>
            </a:pPr>
            <a:endParaRPr lang="en-US" altLang="en-US" sz="1400" dirty="0" smtClean="0"/>
          </a:p>
        </p:txBody>
      </p:sp>
      <p:sp>
        <p:nvSpPr>
          <p:cNvPr id="7" name="Rectangle 2"/>
          <p:cNvSpPr>
            <a:spLocks noGrp="1" noChangeArrowheads="1"/>
          </p:cNvSpPr>
          <p:nvPr>
            <p:ph type="title"/>
          </p:nvPr>
        </p:nvSpPr>
        <p:spPr>
          <a:xfrm>
            <a:off x="457200" y="277813"/>
            <a:ext cx="8229600" cy="712787"/>
          </a:xfrm>
        </p:spPr>
        <p:txBody>
          <a:bodyPr/>
          <a:lstStyle/>
          <a:p>
            <a:pPr eaLnBrk="1" hangingPunct="1"/>
            <a:r>
              <a:rPr lang="en-US" altLang="en-US" sz="1900" dirty="0" smtClean="0"/>
              <a:t>Twitter Reference</a:t>
            </a:r>
            <a:r>
              <a:rPr lang="en-US" altLang="en-US" sz="1700" dirty="0" smtClean="0"/>
              <a:t/>
            </a:r>
            <a:br>
              <a:rPr lang="en-US" altLang="en-US" sz="1700" dirty="0" smtClean="0"/>
            </a:br>
            <a:r>
              <a:rPr lang="en-US" altLang="en-US" sz="900" dirty="0" smtClean="0"/>
              <a:t>Class 6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022E147-9F0E-40FE-8E6E-71D8D251B91A}" type="slidenum">
              <a:rPr lang="en-US" altLang="en-US" sz="900" smtClean="0">
                <a:latin typeface="Verdana" pitchFamily="34" charset="0"/>
              </a:rPr>
              <a:pPr eaLnBrk="1" hangingPunct="1">
                <a:spcBef>
                  <a:spcPct val="0"/>
                </a:spcBef>
                <a:buClrTx/>
                <a:buFontTx/>
                <a:buNone/>
              </a:pPr>
              <a:t>38</a:t>
            </a:fld>
            <a:endParaRPr lang="en-US" altLang="en-US" sz="900" smtClean="0">
              <a:latin typeface="Verdana" pitchFamily="34" charset="0"/>
            </a:endParaRPr>
          </a:p>
        </p:txBody>
      </p:sp>
      <p:sp>
        <p:nvSpPr>
          <p:cNvPr id="24580" name="Rectangle 2"/>
          <p:cNvSpPr>
            <a:spLocks noGrp="1" noChangeArrowheads="1"/>
          </p:cNvSpPr>
          <p:nvPr>
            <p:ph type="title"/>
          </p:nvPr>
        </p:nvSpPr>
        <p:spPr/>
        <p:txBody>
          <a:bodyPr/>
          <a:lstStyle/>
          <a:p>
            <a:pPr eaLnBrk="1" hangingPunct="1"/>
            <a:r>
              <a:rPr lang="en-US" altLang="en-US" sz="2000" dirty="0" smtClean="0"/>
              <a:t>Reference: </a:t>
            </a:r>
            <a:r>
              <a:rPr lang="en-US" altLang="en-US" sz="2000" b="1" i="1" dirty="0" smtClean="0"/>
              <a:t>Twitter API – Application Registration</a:t>
            </a:r>
            <a:br>
              <a:rPr lang="en-US" altLang="en-US" sz="2000" b="1" i="1" dirty="0" smtClean="0"/>
            </a:br>
            <a:r>
              <a:rPr lang="en-US" altLang="en-US" sz="1200" dirty="0" smtClean="0"/>
              <a:t>Class 6 </a:t>
            </a:r>
          </a:p>
        </p:txBody>
      </p:sp>
      <p:sp>
        <p:nvSpPr>
          <p:cNvPr id="24581"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en-US" sz="1600" b="1" i="1" smtClean="0"/>
          </a:p>
          <a:p>
            <a:pPr eaLnBrk="1" hangingPunct="1">
              <a:lnSpc>
                <a:spcPct val="90000"/>
              </a:lnSpc>
              <a:buFont typeface="Wingdings" pitchFamily="2" charset="2"/>
              <a:buNone/>
            </a:pPr>
            <a:endParaRPr lang="en-US" altLang="en-US" sz="2000" b="1" i="1" smtClean="0"/>
          </a:p>
          <a:p>
            <a:pPr lvl="1" eaLnBrk="1" hangingPunct="1">
              <a:buFont typeface="Wingdings" pitchFamily="2" charset="2"/>
              <a:buNone/>
            </a:pPr>
            <a:endParaRPr lang="en-US" altLang="en-US" sz="700" smtClean="0"/>
          </a:p>
          <a:p>
            <a:pPr eaLnBrk="1" hangingPunct="1">
              <a:lnSpc>
                <a:spcPct val="90000"/>
              </a:lnSpc>
              <a:buFont typeface="Wingdings" pitchFamily="2" charset="2"/>
              <a:buNone/>
            </a:pPr>
            <a:endParaRPr lang="en-US" altLang="en-US" sz="800" smtClean="0"/>
          </a:p>
          <a:p>
            <a:pPr eaLnBrk="1" hangingPunct="1">
              <a:lnSpc>
                <a:spcPct val="90000"/>
              </a:lnSpc>
              <a:buFont typeface="Wingdings" pitchFamily="2" charset="2"/>
              <a:buNone/>
            </a:pPr>
            <a:endParaRPr lang="en-US" altLang="en-US" sz="1400" smtClean="0"/>
          </a:p>
        </p:txBody>
      </p:sp>
      <p:pic>
        <p:nvPicPr>
          <p:cNvPr id="245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43000"/>
            <a:ext cx="64770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795C3D4-0E44-4A10-AE6E-1987D49A3384}" type="slidenum">
              <a:rPr lang="en-US" altLang="en-US" sz="900" smtClean="0">
                <a:latin typeface="Verdana" pitchFamily="34" charset="0"/>
              </a:rPr>
              <a:pPr eaLnBrk="1" hangingPunct="1">
                <a:spcBef>
                  <a:spcPct val="0"/>
                </a:spcBef>
                <a:buClrTx/>
                <a:buFontTx/>
                <a:buNone/>
              </a:pPr>
              <a:t>39</a:t>
            </a:fld>
            <a:endParaRPr lang="en-US" altLang="en-US" sz="900" smtClean="0">
              <a:latin typeface="Verdana" pitchFamily="34" charset="0"/>
            </a:endParaRPr>
          </a:p>
        </p:txBody>
      </p:sp>
      <p:sp>
        <p:nvSpPr>
          <p:cNvPr id="25604" name="Rectangle 2"/>
          <p:cNvSpPr>
            <a:spLocks noGrp="1" noChangeArrowheads="1"/>
          </p:cNvSpPr>
          <p:nvPr>
            <p:ph type="title"/>
          </p:nvPr>
        </p:nvSpPr>
        <p:spPr/>
        <p:txBody>
          <a:bodyPr/>
          <a:lstStyle/>
          <a:p>
            <a:pPr eaLnBrk="1" hangingPunct="1"/>
            <a:r>
              <a:rPr lang="en-US" altLang="en-US" sz="2000" dirty="0" smtClean="0"/>
              <a:t>Reference: </a:t>
            </a:r>
            <a:r>
              <a:rPr lang="en-US" altLang="en-US" sz="2000" b="1" i="1" dirty="0" smtClean="0"/>
              <a:t>Twitter API – </a:t>
            </a:r>
            <a:r>
              <a:rPr lang="en-US" altLang="en-US" sz="2000" b="1" i="1" dirty="0" err="1" smtClean="0"/>
              <a:t>OAuth</a:t>
            </a:r>
            <a:r>
              <a:rPr lang="en-US" altLang="en-US" sz="2000" b="1" i="1" dirty="0" smtClean="0"/>
              <a:t> Registration</a:t>
            </a:r>
            <a:br>
              <a:rPr lang="en-US" altLang="en-US" sz="2000" b="1" i="1" dirty="0" smtClean="0"/>
            </a:br>
            <a:r>
              <a:rPr lang="en-US" altLang="en-US" sz="1200" dirty="0" smtClean="0"/>
              <a:t>Class 6 </a:t>
            </a:r>
          </a:p>
        </p:txBody>
      </p:sp>
      <p:sp>
        <p:nvSpPr>
          <p:cNvPr id="25605"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en-US" sz="1600" b="1" i="1" smtClean="0"/>
          </a:p>
          <a:p>
            <a:pPr eaLnBrk="1" hangingPunct="1">
              <a:lnSpc>
                <a:spcPct val="90000"/>
              </a:lnSpc>
              <a:buFont typeface="Wingdings" pitchFamily="2" charset="2"/>
              <a:buNone/>
            </a:pPr>
            <a:endParaRPr lang="en-US" altLang="en-US" sz="2000" b="1" i="1" smtClean="0"/>
          </a:p>
          <a:p>
            <a:pPr lvl="1" eaLnBrk="1" hangingPunct="1">
              <a:buFont typeface="Wingdings" pitchFamily="2" charset="2"/>
              <a:buNone/>
            </a:pPr>
            <a:endParaRPr lang="en-US" altLang="en-US" sz="700" smtClean="0"/>
          </a:p>
          <a:p>
            <a:pPr eaLnBrk="1" hangingPunct="1">
              <a:lnSpc>
                <a:spcPct val="90000"/>
              </a:lnSpc>
              <a:buFont typeface="Wingdings" pitchFamily="2" charset="2"/>
              <a:buNone/>
            </a:pPr>
            <a:endParaRPr lang="en-US" altLang="en-US" sz="800" smtClean="0"/>
          </a:p>
          <a:p>
            <a:pPr eaLnBrk="1" hangingPunct="1">
              <a:lnSpc>
                <a:spcPct val="90000"/>
              </a:lnSpc>
              <a:buFont typeface="Wingdings" pitchFamily="2" charset="2"/>
              <a:buNone/>
            </a:pPr>
            <a:endParaRPr lang="en-US" altLang="en-US" sz="1400" smtClean="0"/>
          </a:p>
        </p:txBody>
      </p:sp>
      <p:pic>
        <p:nvPicPr>
          <p:cNvPr id="256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524351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482EC4C-58D2-4D19-B817-9E01E12685EE}" type="slidenum">
              <a:rPr lang="en-US" altLang="en-US" sz="900" smtClean="0">
                <a:latin typeface="Verdana" pitchFamily="34" charset="0"/>
              </a:rPr>
              <a:pPr eaLnBrk="1" hangingPunct="1">
                <a:spcBef>
                  <a:spcPct val="0"/>
                </a:spcBef>
                <a:buClrTx/>
                <a:buFontTx/>
                <a:buNone/>
              </a:pPr>
              <a:t>4</a:t>
            </a:fld>
            <a:endParaRPr lang="en-US" altLang="en-US" sz="900" smtClean="0">
              <a:latin typeface="Verdana" pitchFamily="34" charset="0"/>
            </a:endParaRPr>
          </a:p>
        </p:txBody>
      </p:sp>
      <p:sp>
        <p:nvSpPr>
          <p:cNvPr id="8196"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
        <p:nvSpPr>
          <p:cNvPr id="8197"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en-US" sz="1600" dirty="0" smtClean="0"/>
          </a:p>
          <a:p>
            <a:pPr eaLnBrk="1" hangingPunct="1">
              <a:lnSpc>
                <a:spcPct val="90000"/>
              </a:lnSpc>
            </a:pPr>
            <a:endParaRPr lang="en-US" altLang="en-US" sz="2000" dirty="0" smtClean="0"/>
          </a:p>
          <a:p>
            <a:pPr eaLnBrk="1" hangingPunct="1">
              <a:lnSpc>
                <a:spcPct val="90000"/>
              </a:lnSpc>
              <a:buFont typeface="Wingdings" pitchFamily="2" charset="2"/>
              <a:buNone/>
            </a:pPr>
            <a:r>
              <a:rPr lang="en-US" altLang="en-US" sz="2000" dirty="0" smtClean="0"/>
              <a:t>“NoSQL” refers to “Not Only SQL” databases</a:t>
            </a:r>
          </a:p>
          <a:p>
            <a:pPr eaLnBrk="1" hangingPunct="1">
              <a:lnSpc>
                <a:spcPct val="90000"/>
              </a:lnSpc>
            </a:pPr>
            <a:endParaRPr lang="en-US" altLang="en-US" sz="900" dirty="0" smtClean="0"/>
          </a:p>
          <a:p>
            <a:pPr lvl="1" eaLnBrk="1" hangingPunct="1">
              <a:lnSpc>
                <a:spcPct val="90000"/>
              </a:lnSpc>
            </a:pPr>
            <a:r>
              <a:rPr lang="en-US" altLang="en-US" dirty="0" smtClean="0"/>
              <a:t>“Non-Relational” databases</a:t>
            </a:r>
          </a:p>
          <a:p>
            <a:pPr lvl="1" eaLnBrk="1" hangingPunct="1">
              <a:lnSpc>
                <a:spcPct val="90000"/>
              </a:lnSpc>
            </a:pPr>
            <a:endParaRPr lang="en-US" altLang="en-US" sz="1000" dirty="0" smtClean="0"/>
          </a:p>
          <a:p>
            <a:pPr lvl="1" eaLnBrk="1" hangingPunct="1">
              <a:lnSpc>
                <a:spcPct val="90000"/>
              </a:lnSpc>
            </a:pPr>
            <a:r>
              <a:rPr lang="en-US" altLang="en-US" dirty="0" smtClean="0"/>
              <a:t>For storing huge datasets effectively</a:t>
            </a:r>
          </a:p>
          <a:p>
            <a:pPr lvl="1" eaLnBrk="1" hangingPunct="1">
              <a:lnSpc>
                <a:spcPct val="90000"/>
              </a:lnSpc>
            </a:pPr>
            <a:endParaRPr lang="en-US" altLang="en-US" sz="900" dirty="0" smtClean="0"/>
          </a:p>
        </p:txBody>
      </p:sp>
      <p:sp>
        <p:nvSpPr>
          <p:cNvPr id="8198"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http://radar.oreilly.com/2010/06/what-is-data-science.html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0496B33-5F60-45C1-9B0A-94B0F38AFE1A}" type="slidenum">
              <a:rPr lang="en-US" altLang="en-US" sz="900" smtClean="0">
                <a:latin typeface="Verdana" pitchFamily="34" charset="0"/>
              </a:rPr>
              <a:pPr eaLnBrk="1" hangingPunct="1">
                <a:spcBef>
                  <a:spcPct val="0"/>
                </a:spcBef>
                <a:buClrTx/>
                <a:buFontTx/>
                <a:buNone/>
              </a:pPr>
              <a:t>40</a:t>
            </a:fld>
            <a:endParaRPr lang="en-US" altLang="en-US" sz="900" smtClean="0">
              <a:latin typeface="Verdana" pitchFamily="34" charset="0"/>
            </a:endParaRPr>
          </a:p>
        </p:txBody>
      </p:sp>
      <p:sp>
        <p:nvSpPr>
          <p:cNvPr id="26628" name="Rectangle 2"/>
          <p:cNvSpPr>
            <a:spLocks noGrp="1" noChangeArrowheads="1"/>
          </p:cNvSpPr>
          <p:nvPr>
            <p:ph type="title"/>
          </p:nvPr>
        </p:nvSpPr>
        <p:spPr/>
        <p:txBody>
          <a:bodyPr/>
          <a:lstStyle/>
          <a:p>
            <a:pPr eaLnBrk="1" hangingPunct="1"/>
            <a:r>
              <a:rPr lang="en-US" altLang="en-US" sz="2000" dirty="0" smtClean="0"/>
              <a:t>Reference: </a:t>
            </a:r>
            <a:r>
              <a:rPr lang="en-US" altLang="en-US" sz="2000" b="1" i="1" dirty="0" smtClean="0"/>
              <a:t>Twitter Streaming API</a:t>
            </a:r>
            <a:br>
              <a:rPr lang="en-US" altLang="en-US" sz="2000" b="1" i="1" dirty="0" smtClean="0"/>
            </a:br>
            <a:r>
              <a:rPr lang="en-US" altLang="en-US" sz="1200" dirty="0" smtClean="0"/>
              <a:t>Class 6 </a:t>
            </a:r>
          </a:p>
        </p:txBody>
      </p:sp>
      <p:sp>
        <p:nvSpPr>
          <p:cNvPr id="26629" name="Rectangle 3"/>
          <p:cNvSpPr>
            <a:spLocks noGrp="1" noChangeArrowheads="1"/>
          </p:cNvSpPr>
          <p:nvPr>
            <p:ph type="body" idx="1"/>
          </p:nvPr>
        </p:nvSpPr>
        <p:spPr>
          <a:xfrm>
            <a:off x="457200" y="1143000"/>
            <a:ext cx="8153400" cy="5029200"/>
          </a:xfrm>
        </p:spPr>
        <p:txBody>
          <a:bodyPr/>
          <a:lstStyle/>
          <a:p>
            <a:pPr eaLnBrk="1" hangingPunct="1">
              <a:lnSpc>
                <a:spcPct val="90000"/>
              </a:lnSpc>
              <a:buFont typeface="Wingdings" pitchFamily="2" charset="2"/>
              <a:buNone/>
            </a:pPr>
            <a:endParaRPr lang="en-US" altLang="en-US" sz="1200" smtClean="0"/>
          </a:p>
          <a:p>
            <a:pPr eaLnBrk="1" hangingPunct="1">
              <a:lnSpc>
                <a:spcPct val="90000"/>
              </a:lnSpc>
              <a:buFont typeface="Wingdings" pitchFamily="2" charset="2"/>
              <a:buNone/>
            </a:pPr>
            <a:r>
              <a:rPr lang="en-US" altLang="en-US" sz="1200" smtClean="0"/>
              <a:t>TwitterStream class</a:t>
            </a:r>
          </a:p>
          <a:p>
            <a:pPr eaLnBrk="1" hangingPunct="1">
              <a:lnSpc>
                <a:spcPct val="90000"/>
              </a:lnSpc>
              <a:buFont typeface="Wingdings" pitchFamily="2" charset="2"/>
              <a:buNone/>
            </a:pPr>
            <a:r>
              <a:rPr lang="en-US" altLang="en-US" sz="1200" smtClean="0"/>
              <a:t>	- methods for the streaming API</a:t>
            </a:r>
          </a:p>
          <a:p>
            <a:pPr eaLnBrk="1" hangingPunct="1">
              <a:lnSpc>
                <a:spcPct val="90000"/>
              </a:lnSpc>
              <a:buFont typeface="Wingdings" pitchFamily="2" charset="2"/>
              <a:buNone/>
            </a:pPr>
            <a:r>
              <a:rPr lang="en-US" altLang="en-US" sz="1200" smtClean="0"/>
              <a:t>	- create a class that implements StatusListener</a:t>
            </a:r>
          </a:p>
          <a:p>
            <a:pPr eaLnBrk="1" hangingPunct="1">
              <a:lnSpc>
                <a:spcPct val="90000"/>
              </a:lnSpc>
              <a:buFont typeface="Wingdings" pitchFamily="2" charset="2"/>
              <a:buNone/>
            </a:pPr>
            <a:r>
              <a:rPr lang="en-US" altLang="en-US" sz="1200" smtClean="0"/>
              <a:t>	- See also twitter4j.examples.stream.PrintSampleStream.java for the detail. </a:t>
            </a:r>
          </a:p>
          <a:p>
            <a:pPr eaLnBrk="1" hangingPunct="1">
              <a:lnSpc>
                <a:spcPct val="90000"/>
              </a:lnSpc>
              <a:buFont typeface="Wingdings" pitchFamily="2" charset="2"/>
              <a:buNone/>
            </a:pPr>
            <a:endParaRPr lang="en-US" altLang="en-US" sz="1200" smtClean="0"/>
          </a:p>
          <a:p>
            <a:pPr eaLnBrk="1" hangingPunct="1">
              <a:lnSpc>
                <a:spcPct val="90000"/>
              </a:lnSpc>
              <a:buFont typeface="Wingdings" pitchFamily="2" charset="2"/>
              <a:buNone/>
            </a:pPr>
            <a:r>
              <a:rPr lang="en-US" altLang="en-US" sz="1200" smtClean="0"/>
              <a:t>Example1:</a:t>
            </a:r>
          </a:p>
          <a:p>
            <a:pPr lvl="1" eaLnBrk="1" hangingPunct="1">
              <a:buFont typeface="Wingdings" pitchFamily="2" charset="2"/>
              <a:buNone/>
            </a:pPr>
            <a:r>
              <a:rPr lang="en-US" altLang="en-US" sz="1100" smtClean="0">
                <a:solidFill>
                  <a:srgbClr val="333333"/>
                </a:solidFill>
                <a:latin typeface="Courier New" pitchFamily="49" charset="0"/>
              </a:rPr>
              <a:t>public static void main(String[] args) throws TwitterException, IOException{</a:t>
            </a:r>
          </a:p>
          <a:p>
            <a:pPr lvl="1" eaLnBrk="1" hangingPunct="1">
              <a:buFont typeface="Wingdings" pitchFamily="2" charset="2"/>
              <a:buNone/>
            </a:pPr>
            <a:r>
              <a:rPr lang="en-US" altLang="en-US" sz="1100" smtClean="0">
                <a:solidFill>
                  <a:srgbClr val="333333"/>
                </a:solidFill>
                <a:latin typeface="Courier New" pitchFamily="49" charset="0"/>
              </a:rPr>
              <a:t>    StatusListener listener = new StatusListener(){</a:t>
            </a:r>
          </a:p>
          <a:p>
            <a:pPr lvl="1" eaLnBrk="1" hangingPunct="1">
              <a:buFont typeface="Wingdings" pitchFamily="2" charset="2"/>
              <a:buNone/>
            </a:pPr>
            <a:r>
              <a:rPr lang="en-US" altLang="en-US" sz="1100" smtClean="0">
                <a:solidFill>
                  <a:srgbClr val="333333"/>
                </a:solidFill>
                <a:latin typeface="Courier New" pitchFamily="49" charset="0"/>
              </a:rPr>
              <a:t>        public void onStatus(Status status) {</a:t>
            </a:r>
          </a:p>
          <a:p>
            <a:pPr lvl="1" eaLnBrk="1" hangingPunct="1">
              <a:buFont typeface="Wingdings" pitchFamily="2" charset="2"/>
              <a:buNone/>
            </a:pPr>
            <a:r>
              <a:rPr lang="en-US" altLang="en-US" sz="1100" smtClean="0">
                <a:solidFill>
                  <a:srgbClr val="333333"/>
                </a:solidFill>
                <a:latin typeface="Courier New" pitchFamily="49" charset="0"/>
              </a:rPr>
              <a:t>            System.out.println(status.getUser().getName() + " : " + status.getText());</a:t>
            </a:r>
          </a:p>
          <a:p>
            <a:pPr lvl="1" eaLnBrk="1" hangingPunct="1">
              <a:buFont typeface="Wingdings" pitchFamily="2" charset="2"/>
              <a:buNone/>
            </a:pPr>
            <a:r>
              <a:rPr lang="en-US" altLang="en-US" sz="1100" smtClean="0">
                <a:solidFill>
                  <a:srgbClr val="333333"/>
                </a:solidFill>
                <a:latin typeface="Courier New" pitchFamily="49" charset="0"/>
              </a:rPr>
              <a:t>        }</a:t>
            </a:r>
          </a:p>
          <a:p>
            <a:pPr lvl="1" eaLnBrk="1" hangingPunct="1">
              <a:buFont typeface="Wingdings" pitchFamily="2" charset="2"/>
              <a:buNone/>
            </a:pPr>
            <a:r>
              <a:rPr lang="en-US" altLang="en-US" sz="1100" smtClean="0">
                <a:solidFill>
                  <a:srgbClr val="333333"/>
                </a:solidFill>
                <a:latin typeface="Courier New" pitchFamily="49" charset="0"/>
              </a:rPr>
              <a:t>        public void onDeletionNotice(StatusDeletionNotice statusDeletionNotice) {}</a:t>
            </a:r>
          </a:p>
          <a:p>
            <a:pPr lvl="1" eaLnBrk="1" hangingPunct="1">
              <a:buFont typeface="Wingdings" pitchFamily="2" charset="2"/>
              <a:buNone/>
            </a:pPr>
            <a:r>
              <a:rPr lang="en-US" altLang="en-US" sz="1100" smtClean="0">
                <a:solidFill>
                  <a:srgbClr val="333333"/>
                </a:solidFill>
                <a:latin typeface="Courier New" pitchFamily="49" charset="0"/>
              </a:rPr>
              <a:t>        public void onTrackLimitationNotice(int numberOfLimitedStatuses) {}</a:t>
            </a:r>
          </a:p>
          <a:p>
            <a:pPr lvl="1" eaLnBrk="1" hangingPunct="1">
              <a:buFont typeface="Wingdings" pitchFamily="2" charset="2"/>
              <a:buNone/>
            </a:pPr>
            <a:r>
              <a:rPr lang="en-US" altLang="en-US" sz="1100" smtClean="0">
                <a:solidFill>
                  <a:srgbClr val="333333"/>
                </a:solidFill>
                <a:latin typeface="Courier New" pitchFamily="49" charset="0"/>
              </a:rPr>
              <a:t>        public void onException(Exception ex) {</a:t>
            </a:r>
          </a:p>
          <a:p>
            <a:pPr lvl="1" eaLnBrk="1" hangingPunct="1">
              <a:buFont typeface="Wingdings" pitchFamily="2" charset="2"/>
              <a:buNone/>
            </a:pPr>
            <a:r>
              <a:rPr lang="en-US" altLang="en-US" sz="1100" smtClean="0">
                <a:solidFill>
                  <a:srgbClr val="333333"/>
                </a:solidFill>
                <a:latin typeface="Courier New" pitchFamily="49" charset="0"/>
              </a:rPr>
              <a:t>            ex.printStackTrace();</a:t>
            </a:r>
          </a:p>
          <a:p>
            <a:pPr lvl="1" eaLnBrk="1" hangingPunct="1">
              <a:buFont typeface="Wingdings" pitchFamily="2" charset="2"/>
              <a:buNone/>
            </a:pPr>
            <a:r>
              <a:rPr lang="en-US" altLang="en-US" sz="1100" smtClean="0">
                <a:solidFill>
                  <a:srgbClr val="333333"/>
                </a:solidFill>
                <a:latin typeface="Courier New" pitchFamily="49" charset="0"/>
              </a:rPr>
              <a:t>        }</a:t>
            </a:r>
          </a:p>
          <a:p>
            <a:pPr lvl="1" eaLnBrk="1" hangingPunct="1">
              <a:buFont typeface="Wingdings" pitchFamily="2" charset="2"/>
              <a:buNone/>
            </a:pPr>
            <a:r>
              <a:rPr lang="en-US" altLang="en-US" sz="1100" smtClean="0">
                <a:solidFill>
                  <a:srgbClr val="333333"/>
                </a:solidFill>
                <a:latin typeface="Courier New" pitchFamily="49" charset="0"/>
              </a:rPr>
              <a:t>    };</a:t>
            </a:r>
          </a:p>
          <a:p>
            <a:pPr lvl="1" eaLnBrk="1" hangingPunct="1">
              <a:buFont typeface="Wingdings" pitchFamily="2" charset="2"/>
              <a:buNone/>
            </a:pPr>
            <a:r>
              <a:rPr lang="en-US" altLang="en-US" sz="1100" smtClean="0">
                <a:solidFill>
                  <a:srgbClr val="333333"/>
                </a:solidFill>
                <a:latin typeface="Courier New" pitchFamily="49" charset="0"/>
              </a:rPr>
              <a:t>    TwitterStream twitterStream = new TwitterStreamFactory(listener).getInstance();</a:t>
            </a:r>
          </a:p>
          <a:p>
            <a:pPr lvl="1" eaLnBrk="1" hangingPunct="1">
              <a:buFont typeface="Wingdings" pitchFamily="2" charset="2"/>
              <a:buNone/>
            </a:pPr>
            <a:r>
              <a:rPr lang="en-US" altLang="en-US" sz="1100" smtClean="0">
                <a:solidFill>
                  <a:srgbClr val="333333"/>
                </a:solidFill>
                <a:latin typeface="Courier New" pitchFamily="49" charset="0"/>
              </a:rPr>
              <a:t>    // sample() method internally creates a thread which manipulates TwitterStream and </a:t>
            </a:r>
          </a:p>
          <a:p>
            <a:pPr lvl="1" eaLnBrk="1" hangingPunct="1">
              <a:buFont typeface="Wingdings" pitchFamily="2" charset="2"/>
              <a:buNone/>
            </a:pPr>
            <a:r>
              <a:rPr lang="en-US" altLang="en-US" sz="1100" smtClean="0">
                <a:solidFill>
                  <a:srgbClr val="333333"/>
                </a:solidFill>
                <a:latin typeface="Courier New" pitchFamily="49" charset="0"/>
              </a:rPr>
              <a:t>    // calls these adequate listener methods continuously.</a:t>
            </a:r>
          </a:p>
          <a:p>
            <a:pPr lvl="1" eaLnBrk="1" hangingPunct="1">
              <a:buFont typeface="Wingdings" pitchFamily="2" charset="2"/>
              <a:buNone/>
            </a:pPr>
            <a:r>
              <a:rPr lang="en-US" altLang="en-US" sz="1100" smtClean="0">
                <a:solidFill>
                  <a:srgbClr val="333333"/>
                </a:solidFill>
                <a:latin typeface="Courier New" pitchFamily="49" charset="0"/>
              </a:rPr>
              <a:t>    twitterStream.sample();</a:t>
            </a:r>
          </a:p>
          <a:p>
            <a:pPr lvl="1" eaLnBrk="1" hangingPunct="1">
              <a:buFont typeface="Wingdings" pitchFamily="2" charset="2"/>
              <a:buNone/>
            </a:pPr>
            <a:r>
              <a:rPr lang="en-US" altLang="en-US" sz="1100" smtClean="0">
                <a:solidFill>
                  <a:srgbClr val="333333"/>
                </a:solidFill>
                <a:latin typeface="Courier New" pitchFamily="49" charset="0"/>
              </a:rPr>
              <a:t>}</a:t>
            </a:r>
            <a:endParaRPr lang="en-US" altLang="en-US" sz="1100" smtClean="0"/>
          </a:p>
          <a:p>
            <a:pPr eaLnBrk="1" hangingPunct="1">
              <a:lnSpc>
                <a:spcPct val="90000"/>
              </a:lnSpc>
              <a:buFont typeface="Wingdings" pitchFamily="2" charset="2"/>
              <a:buNone/>
            </a:pPr>
            <a:endParaRPr lang="en-US" altLang="en-US" sz="1100" smtClean="0"/>
          </a:p>
          <a:p>
            <a:pPr eaLnBrk="1" hangingPunct="1">
              <a:lnSpc>
                <a:spcPct val="90000"/>
              </a:lnSpc>
              <a:buFont typeface="Wingdings" pitchFamily="2" charset="2"/>
              <a:buNone/>
            </a:pPr>
            <a:endParaRPr lang="en-US" altLang="en-US" sz="900" smtClean="0"/>
          </a:p>
        </p:txBody>
      </p:sp>
      <p:sp>
        <p:nvSpPr>
          <p:cNvPr id="26630" name="Text Box 6"/>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Twitter4J website examples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79C808B-5B86-4D40-9927-C4AD8B9DD543}" type="slidenum">
              <a:rPr lang="en-US" altLang="en-US" sz="900" smtClean="0">
                <a:latin typeface="Verdana" pitchFamily="34" charset="0"/>
              </a:rPr>
              <a:pPr eaLnBrk="1" hangingPunct="1">
                <a:spcBef>
                  <a:spcPct val="0"/>
                </a:spcBef>
                <a:buClrTx/>
                <a:buFontTx/>
                <a:buNone/>
              </a:pPr>
              <a:t>41</a:t>
            </a:fld>
            <a:endParaRPr lang="en-US" altLang="en-US" sz="900" smtClean="0">
              <a:latin typeface="Verdana" pitchFamily="34" charset="0"/>
            </a:endParaRPr>
          </a:p>
        </p:txBody>
      </p:sp>
      <p:sp>
        <p:nvSpPr>
          <p:cNvPr id="27652" name="Rectangle 2"/>
          <p:cNvSpPr>
            <a:spLocks noGrp="1" noChangeArrowheads="1"/>
          </p:cNvSpPr>
          <p:nvPr>
            <p:ph type="title"/>
          </p:nvPr>
        </p:nvSpPr>
        <p:spPr/>
        <p:txBody>
          <a:bodyPr/>
          <a:lstStyle/>
          <a:p>
            <a:pPr eaLnBrk="1" hangingPunct="1"/>
            <a:r>
              <a:rPr lang="en-US" altLang="en-US" sz="1800" dirty="0" smtClean="0"/>
              <a:t>Reference: </a:t>
            </a:r>
            <a:r>
              <a:rPr lang="en-US" altLang="en-US" sz="1800" b="1" i="1" dirty="0" smtClean="0"/>
              <a:t>Twitter Streaming API</a:t>
            </a:r>
            <a:br>
              <a:rPr lang="en-US" altLang="en-US" sz="1800" b="1" i="1" dirty="0" smtClean="0"/>
            </a:br>
            <a:r>
              <a:rPr lang="en-US" altLang="en-US" sz="1000" dirty="0" smtClean="0"/>
              <a:t>Class 6 </a:t>
            </a:r>
          </a:p>
        </p:txBody>
      </p:sp>
      <p:sp>
        <p:nvSpPr>
          <p:cNvPr id="27653" name="Rectangle 3"/>
          <p:cNvSpPr>
            <a:spLocks noGrp="1" noChangeArrowheads="1"/>
          </p:cNvSpPr>
          <p:nvPr>
            <p:ph type="body" idx="1"/>
          </p:nvPr>
        </p:nvSpPr>
        <p:spPr>
          <a:xfrm>
            <a:off x="457200" y="1143000"/>
            <a:ext cx="8153400" cy="4495800"/>
          </a:xfrm>
        </p:spPr>
        <p:txBody>
          <a:bodyPr/>
          <a:lstStyle/>
          <a:p>
            <a:pPr eaLnBrk="1" hangingPunct="1">
              <a:lnSpc>
                <a:spcPct val="90000"/>
              </a:lnSpc>
              <a:buFont typeface="Wingdings" pitchFamily="2" charset="2"/>
              <a:buNone/>
            </a:pPr>
            <a:r>
              <a:rPr lang="en-US" altLang="en-US" sz="1200" dirty="0" smtClean="0"/>
              <a:t>Example2:</a:t>
            </a:r>
          </a:p>
          <a:p>
            <a:pPr eaLnBrk="1" hangingPunct="1">
              <a:lnSpc>
                <a:spcPct val="90000"/>
              </a:lnSpc>
              <a:buFont typeface="Wingdings" pitchFamily="2" charset="2"/>
              <a:buNone/>
            </a:pPr>
            <a:endParaRPr lang="en-US" altLang="en-US" sz="500" dirty="0" smtClean="0"/>
          </a:p>
          <a:p>
            <a:pPr eaLnBrk="1" hangingPunct="1">
              <a:lnSpc>
                <a:spcPct val="90000"/>
              </a:lnSpc>
              <a:buFont typeface="Wingdings" pitchFamily="2" charset="2"/>
              <a:buNone/>
            </a:pPr>
            <a:endParaRPr lang="en-US" altLang="en-US" sz="500" dirty="0" smtClean="0"/>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package twitter4j.examples.stream;</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import twitter4j.*;</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public final class </a:t>
            </a:r>
            <a:r>
              <a:rPr lang="en-US" altLang="en-US" sz="900" dirty="0" err="1" smtClean="0">
                <a:solidFill>
                  <a:srgbClr val="333333"/>
                </a:solidFill>
                <a:latin typeface="Courier New" pitchFamily="49" charset="0"/>
              </a:rPr>
              <a:t>PrintSampleStream</a:t>
            </a:r>
            <a:r>
              <a:rPr lang="en-US" altLang="en-US" sz="900" dirty="0" smtClean="0">
                <a:solidFill>
                  <a:srgbClr val="333333"/>
                </a:solidFill>
                <a:latin typeface="Courier New" pitchFamily="49" charset="0"/>
              </a:rPr>
              <a:t> {</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public static void main(String[] </a:t>
            </a:r>
            <a:r>
              <a:rPr lang="en-US" altLang="en-US" sz="900" dirty="0" err="1" smtClean="0">
                <a:solidFill>
                  <a:srgbClr val="333333"/>
                </a:solidFill>
                <a:latin typeface="Courier New" pitchFamily="49" charset="0"/>
              </a:rPr>
              <a:t>args</a:t>
            </a:r>
            <a:r>
              <a:rPr lang="en-US" altLang="en-US" sz="900" dirty="0" smtClean="0">
                <a:solidFill>
                  <a:srgbClr val="333333"/>
                </a:solidFill>
                <a:latin typeface="Courier New" pitchFamily="49" charset="0"/>
              </a:rPr>
              <a:t>) throws </a:t>
            </a:r>
            <a:r>
              <a:rPr lang="en-US" altLang="en-US" sz="900" dirty="0" err="1" smtClean="0">
                <a:solidFill>
                  <a:srgbClr val="333333"/>
                </a:solidFill>
                <a:latin typeface="Courier New" pitchFamily="49" charset="0"/>
              </a:rPr>
              <a:t>TwitterException</a:t>
            </a:r>
            <a:r>
              <a:rPr lang="en-US" altLang="en-US" sz="900" dirty="0" smtClean="0">
                <a:solidFill>
                  <a:srgbClr val="333333"/>
                </a:solidFill>
                <a:latin typeface="Courier New" pitchFamily="49" charset="0"/>
              </a:rPr>
              <a:t> {</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a:t>
            </a:r>
            <a:r>
              <a:rPr lang="en-US" altLang="en-US" sz="900" dirty="0" err="1" smtClean="0">
                <a:solidFill>
                  <a:srgbClr val="333333"/>
                </a:solidFill>
                <a:latin typeface="Courier New" pitchFamily="49" charset="0"/>
              </a:rPr>
              <a:t>TwitterStream</a:t>
            </a:r>
            <a:r>
              <a:rPr lang="en-US" altLang="en-US" sz="900" dirty="0" smtClean="0">
                <a:solidFill>
                  <a:srgbClr val="333333"/>
                </a:solidFill>
                <a:latin typeface="Courier New" pitchFamily="49" charset="0"/>
              </a:rPr>
              <a:t> </a:t>
            </a:r>
            <a:r>
              <a:rPr lang="en-US" altLang="en-US" sz="900" dirty="0" err="1" smtClean="0">
                <a:solidFill>
                  <a:srgbClr val="333333"/>
                </a:solidFill>
                <a:latin typeface="Courier New" pitchFamily="49" charset="0"/>
              </a:rPr>
              <a:t>twitterStream</a:t>
            </a:r>
            <a:r>
              <a:rPr lang="en-US" altLang="en-US" sz="900" dirty="0" smtClean="0">
                <a:solidFill>
                  <a:srgbClr val="333333"/>
                </a:solidFill>
                <a:latin typeface="Courier New" pitchFamily="49" charset="0"/>
              </a:rPr>
              <a:t> = new </a:t>
            </a:r>
            <a:r>
              <a:rPr lang="en-US" altLang="en-US" sz="900" dirty="0" err="1" smtClean="0">
                <a:solidFill>
                  <a:srgbClr val="333333"/>
                </a:solidFill>
                <a:latin typeface="Courier New" pitchFamily="49" charset="0"/>
              </a:rPr>
              <a:t>TwitterStreamFactory</a:t>
            </a:r>
            <a:r>
              <a:rPr lang="en-US" altLang="en-US" sz="900" dirty="0" smtClean="0">
                <a:solidFill>
                  <a:srgbClr val="333333"/>
                </a:solidFill>
                <a:latin typeface="Courier New" pitchFamily="49" charset="0"/>
              </a:rPr>
              <a:t>().</a:t>
            </a:r>
            <a:r>
              <a:rPr lang="en-US" altLang="en-US" sz="900" dirty="0" err="1" smtClean="0">
                <a:solidFill>
                  <a:srgbClr val="333333"/>
                </a:solidFill>
                <a:latin typeface="Courier New" pitchFamily="49" charset="0"/>
              </a:rPr>
              <a:t>getInstance</a:t>
            </a:r>
            <a:r>
              <a:rPr lang="en-US" altLang="en-US" sz="900" dirty="0" smtClean="0">
                <a:solidFill>
                  <a:srgbClr val="333333"/>
                </a:solidFill>
                <a:latin typeface="Courier New" pitchFamily="49" charset="0"/>
              </a:rPr>
              <a:t>();</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a:t>
            </a:r>
            <a:r>
              <a:rPr lang="en-US" altLang="en-US" sz="900" dirty="0" err="1" smtClean="0">
                <a:solidFill>
                  <a:srgbClr val="333333"/>
                </a:solidFill>
                <a:latin typeface="Courier New" pitchFamily="49" charset="0"/>
              </a:rPr>
              <a:t>StatusListener</a:t>
            </a:r>
            <a:r>
              <a:rPr lang="en-US" altLang="en-US" sz="900" dirty="0" smtClean="0">
                <a:solidFill>
                  <a:srgbClr val="333333"/>
                </a:solidFill>
                <a:latin typeface="Courier New" pitchFamily="49" charset="0"/>
              </a:rPr>
              <a:t> listener = new </a:t>
            </a:r>
            <a:r>
              <a:rPr lang="en-US" altLang="en-US" sz="900" dirty="0" err="1" smtClean="0">
                <a:solidFill>
                  <a:srgbClr val="333333"/>
                </a:solidFill>
                <a:latin typeface="Courier New" pitchFamily="49" charset="0"/>
              </a:rPr>
              <a:t>StatusListener</a:t>
            </a:r>
            <a:r>
              <a:rPr lang="en-US" altLang="en-US" sz="900" dirty="0" smtClean="0">
                <a:solidFill>
                  <a:srgbClr val="333333"/>
                </a:solidFill>
                <a:latin typeface="Courier New" pitchFamily="49" charset="0"/>
              </a:rPr>
              <a:t>() {</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@Override</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public void </a:t>
            </a:r>
            <a:r>
              <a:rPr lang="en-US" altLang="en-US" sz="900" dirty="0" err="1" smtClean="0">
                <a:solidFill>
                  <a:srgbClr val="333333"/>
                </a:solidFill>
                <a:latin typeface="Courier New" pitchFamily="49" charset="0"/>
              </a:rPr>
              <a:t>onStatus</a:t>
            </a:r>
            <a:r>
              <a:rPr lang="en-US" altLang="en-US" sz="900" dirty="0" smtClean="0">
                <a:solidFill>
                  <a:srgbClr val="333333"/>
                </a:solidFill>
                <a:latin typeface="Courier New" pitchFamily="49" charset="0"/>
              </a:rPr>
              <a:t>(Status status) {</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a:t>
            </a:r>
            <a:r>
              <a:rPr lang="en-US" altLang="en-US" sz="900" dirty="0" err="1" smtClean="0">
                <a:solidFill>
                  <a:srgbClr val="333333"/>
                </a:solidFill>
                <a:latin typeface="Courier New" pitchFamily="49" charset="0"/>
              </a:rPr>
              <a:t>System.out.println</a:t>
            </a:r>
            <a:r>
              <a:rPr lang="en-US" altLang="en-US" sz="900" dirty="0" smtClean="0">
                <a:solidFill>
                  <a:srgbClr val="333333"/>
                </a:solidFill>
                <a:latin typeface="Courier New" pitchFamily="49" charset="0"/>
              </a:rPr>
              <a:t>("@" + </a:t>
            </a:r>
            <a:r>
              <a:rPr lang="en-US" altLang="en-US" sz="900" dirty="0" err="1" smtClean="0">
                <a:solidFill>
                  <a:srgbClr val="333333"/>
                </a:solidFill>
                <a:latin typeface="Courier New" pitchFamily="49" charset="0"/>
              </a:rPr>
              <a:t>status.getUser</a:t>
            </a:r>
            <a:r>
              <a:rPr lang="en-US" altLang="en-US" sz="900" dirty="0" smtClean="0">
                <a:solidFill>
                  <a:srgbClr val="333333"/>
                </a:solidFill>
                <a:latin typeface="Courier New" pitchFamily="49" charset="0"/>
              </a:rPr>
              <a:t>().</a:t>
            </a:r>
            <a:r>
              <a:rPr lang="en-US" altLang="en-US" sz="900" dirty="0" err="1" smtClean="0">
                <a:solidFill>
                  <a:srgbClr val="333333"/>
                </a:solidFill>
                <a:latin typeface="Courier New" pitchFamily="49" charset="0"/>
              </a:rPr>
              <a:t>getScreenName</a:t>
            </a:r>
            <a:r>
              <a:rPr lang="en-US" altLang="en-US" sz="900" dirty="0" smtClean="0">
                <a:solidFill>
                  <a:srgbClr val="333333"/>
                </a:solidFill>
                <a:latin typeface="Courier New" pitchFamily="49" charset="0"/>
              </a:rPr>
              <a:t>() + " - " + </a:t>
            </a:r>
            <a:r>
              <a:rPr lang="en-US" altLang="en-US" sz="900" dirty="0" err="1" smtClean="0">
                <a:solidFill>
                  <a:srgbClr val="333333"/>
                </a:solidFill>
                <a:latin typeface="Courier New" pitchFamily="49" charset="0"/>
              </a:rPr>
              <a:t>status.getText</a:t>
            </a:r>
            <a:r>
              <a:rPr lang="en-US" altLang="en-US" sz="900" dirty="0" smtClean="0">
                <a:solidFill>
                  <a:srgbClr val="333333"/>
                </a:solidFill>
                <a:latin typeface="Courier New" pitchFamily="49" charset="0"/>
              </a:rPr>
              <a:t>());</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a:t>
            </a:r>
            <a:r>
              <a:rPr lang="en-US" altLang="en-US" sz="900" dirty="0" err="1" smtClean="0">
                <a:solidFill>
                  <a:srgbClr val="333333"/>
                </a:solidFill>
                <a:latin typeface="Courier New" pitchFamily="49" charset="0"/>
              </a:rPr>
              <a:t>twitterStream.addListener</a:t>
            </a:r>
            <a:r>
              <a:rPr lang="en-US" altLang="en-US" sz="900" dirty="0" smtClean="0">
                <a:solidFill>
                  <a:srgbClr val="333333"/>
                </a:solidFill>
                <a:latin typeface="Courier New" pitchFamily="49" charset="0"/>
              </a:rPr>
              <a:t>(listener);</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a:t>
            </a:r>
            <a:r>
              <a:rPr lang="en-US" altLang="en-US" sz="900" dirty="0" err="1" smtClean="0">
                <a:solidFill>
                  <a:srgbClr val="333333"/>
                </a:solidFill>
                <a:latin typeface="Courier New" pitchFamily="49" charset="0"/>
              </a:rPr>
              <a:t>twitterStream.sample</a:t>
            </a:r>
            <a:r>
              <a:rPr lang="en-US" altLang="en-US" sz="900" dirty="0" smtClean="0">
                <a:solidFill>
                  <a:srgbClr val="333333"/>
                </a:solidFill>
                <a:latin typeface="Courier New" pitchFamily="49" charset="0"/>
              </a:rPr>
              <a:t>();</a:t>
            </a:r>
          </a:p>
          <a:p>
            <a:pPr eaLnBrk="1" hangingPunct="1">
              <a:lnSpc>
                <a:spcPct val="90000"/>
              </a:lnSpc>
              <a:spcAft>
                <a:spcPts val="675"/>
              </a:spcAft>
              <a:buFont typeface="Wingdings" pitchFamily="2" charset="2"/>
              <a:buNone/>
            </a:pPr>
            <a:r>
              <a:rPr lang="en-US" altLang="en-US" sz="900" dirty="0" smtClean="0">
                <a:solidFill>
                  <a:srgbClr val="333333"/>
                </a:solidFill>
                <a:latin typeface="Courier New" pitchFamily="49" charset="0"/>
              </a:rPr>
              <a:t>    }</a:t>
            </a:r>
          </a:p>
          <a:p>
            <a:pPr eaLnBrk="1" hangingPunct="1">
              <a:lnSpc>
                <a:spcPct val="90000"/>
              </a:lnSpc>
              <a:buFont typeface="Wingdings" pitchFamily="2" charset="2"/>
              <a:buNone/>
            </a:pPr>
            <a:r>
              <a:rPr lang="en-US" altLang="en-US" sz="900" dirty="0" smtClean="0"/>
              <a:t>}</a:t>
            </a:r>
          </a:p>
        </p:txBody>
      </p:sp>
      <p:sp>
        <p:nvSpPr>
          <p:cNvPr id="27654" name="Text Box 4"/>
          <p:cNvSpPr txBox="1">
            <a:spLocks noChangeArrowheads="1"/>
          </p:cNvSpPr>
          <p:nvPr/>
        </p:nvSpPr>
        <p:spPr bwMode="auto">
          <a:xfrm>
            <a:off x="457200" y="6019800"/>
            <a:ext cx="82296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700">
                <a:latin typeface="Verdana" pitchFamily="34" charset="0"/>
              </a:rPr>
              <a:t>Reference: Twitter4J website examples - </a:t>
            </a:r>
            <a:r>
              <a:rPr lang="en-US" altLang="en-US" sz="600">
                <a:latin typeface="Verdana" pitchFamily="34" charset="0"/>
              </a:rPr>
              <a:t>Copyright 2007 Yusuke Yamamoto Licensed under the Apache License, Version 2.0 (the "License"); you may not use this file except in compliance with the License. You may obtain a copy of the License at </a:t>
            </a:r>
            <a:r>
              <a:rPr lang="en-US" altLang="en-US" sz="600">
                <a:latin typeface="Verdana" pitchFamily="34" charset="0"/>
                <a:hlinkClick r:id="rId2"/>
              </a:rPr>
              <a:t>http://www.apache.org/licenses/LICENSE-2.0</a:t>
            </a:r>
            <a:r>
              <a:rPr lang="en-US" altLang="en-US" sz="600">
                <a:latin typeface="Verdana" pitchFamily="34" charset="0"/>
              </a:rPr>
              <a:t>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246022A-9EA2-4DE3-961C-0816C3221508}" type="slidenum">
              <a:rPr lang="en-US" altLang="en-US" sz="900" smtClean="0">
                <a:latin typeface="Verdana" pitchFamily="34" charset="0"/>
              </a:rPr>
              <a:pPr eaLnBrk="1" hangingPunct="1">
                <a:spcBef>
                  <a:spcPct val="0"/>
                </a:spcBef>
                <a:buClrTx/>
                <a:buFontTx/>
                <a:buNone/>
              </a:pPr>
              <a:t>42</a:t>
            </a:fld>
            <a:endParaRPr lang="en-US" altLang="en-US" sz="900" smtClean="0">
              <a:latin typeface="Verdana" pitchFamily="34" charset="0"/>
            </a:endParaRPr>
          </a:p>
        </p:txBody>
      </p:sp>
      <p:sp>
        <p:nvSpPr>
          <p:cNvPr id="35844" name="Rectangle 2"/>
          <p:cNvSpPr>
            <a:spLocks noGrp="1" noChangeArrowheads="1"/>
          </p:cNvSpPr>
          <p:nvPr>
            <p:ph type="title"/>
          </p:nvPr>
        </p:nvSpPr>
        <p:spPr/>
        <p:txBody>
          <a:bodyPr/>
          <a:lstStyle/>
          <a:p>
            <a:pPr eaLnBrk="1" hangingPunct="1"/>
            <a:r>
              <a:rPr lang="en-US" altLang="en-US" sz="2000" dirty="0" smtClean="0"/>
              <a:t>Homework</a:t>
            </a:r>
            <a:br>
              <a:rPr lang="en-US" altLang="en-US" sz="2000" dirty="0" smtClean="0"/>
            </a:br>
            <a:r>
              <a:rPr lang="en-US" altLang="en-US" sz="800" dirty="0" smtClean="0"/>
              <a:t>Class </a:t>
            </a:r>
            <a:r>
              <a:rPr lang="en-US" altLang="en-US" sz="800" dirty="0"/>
              <a:t>6</a:t>
            </a:r>
            <a:endParaRPr lang="en-US" altLang="en-US" sz="800" dirty="0" smtClean="0"/>
          </a:p>
        </p:txBody>
      </p:sp>
      <p:sp>
        <p:nvSpPr>
          <p:cNvPr id="35845" name="Rectangle 3"/>
          <p:cNvSpPr>
            <a:spLocks noGrp="1" noChangeArrowheads="1"/>
          </p:cNvSpPr>
          <p:nvPr>
            <p:ph type="body" idx="1"/>
          </p:nvPr>
        </p:nvSpPr>
        <p:spPr>
          <a:xfrm>
            <a:off x="571500" y="1295400"/>
            <a:ext cx="7872413" cy="3352800"/>
          </a:xfrm>
          <a:solidFill>
            <a:srgbClr val="CC99FF">
              <a:alpha val="43000"/>
            </a:srgbClr>
          </a:solidFill>
          <a:ln w="9525" cap="rnd">
            <a:solidFill>
              <a:srgbClr val="CC99FF"/>
            </a:solidFill>
            <a:round/>
            <a:headEnd/>
            <a:tailEnd/>
          </a:ln>
          <a:effectLst/>
        </p:spPr>
        <p:txBody>
          <a:bodyPr/>
          <a:lstStyle/>
          <a:p>
            <a:pPr marL="0" indent="0" eaLnBrk="1" hangingPunct="1">
              <a:buNone/>
              <a:defRPr/>
            </a:pPr>
            <a:endParaRPr lang="en-US" altLang="en-US" sz="1050" b="1" dirty="0" smtClean="0"/>
          </a:p>
          <a:p>
            <a:pPr marL="0" indent="0" eaLnBrk="1" hangingPunct="1">
              <a:buNone/>
              <a:defRPr/>
            </a:pPr>
            <a:r>
              <a:rPr lang="en-US" altLang="en-US" sz="1050" b="1" dirty="0" smtClean="0"/>
              <a:t>Analytics Project</a:t>
            </a:r>
          </a:p>
          <a:p>
            <a:pPr marL="0" indent="0" eaLnBrk="1" hangingPunct="1">
              <a:buNone/>
              <a:defRPr/>
            </a:pPr>
            <a:endParaRPr lang="en-US" altLang="en-US" sz="1050" b="1" dirty="0"/>
          </a:p>
          <a:p>
            <a:pPr marL="0" indent="0" eaLnBrk="1" hangingPunct="1">
              <a:buNone/>
              <a:defRPr/>
            </a:pPr>
            <a:endParaRPr lang="en-US" altLang="en-US" sz="400" b="1" dirty="0"/>
          </a:p>
          <a:p>
            <a:pPr marL="228600" indent="-228600" eaLnBrk="1" hangingPunct="1">
              <a:buFont typeface="Wingdings" pitchFamily="2" charset="2"/>
              <a:buAutoNum type="arabicPeriod"/>
              <a:defRPr/>
            </a:pPr>
            <a:r>
              <a:rPr lang="en-US" altLang="en-US" sz="1000" dirty="0"/>
              <a:t>Refine your project </a:t>
            </a:r>
            <a:r>
              <a:rPr lang="en-US" altLang="en-US" sz="1000" dirty="0" smtClean="0"/>
              <a:t>proposal: Add detail to the project description and to the data </a:t>
            </a:r>
            <a:r>
              <a:rPr lang="en-US" altLang="en-US" sz="1000" dirty="0"/>
              <a:t>descriptions </a:t>
            </a:r>
            <a:r>
              <a:rPr lang="en-US" altLang="en-US" sz="1000" dirty="0" smtClean="0"/>
              <a:t>to make them more </a:t>
            </a:r>
            <a:r>
              <a:rPr lang="en-US" altLang="en-US" sz="1000" dirty="0"/>
              <a:t>crisp. </a:t>
            </a:r>
            <a:r>
              <a:rPr lang="en-US" altLang="en-US" sz="1000" dirty="0" smtClean="0"/>
              <a:t>You should have at least two data sources per project. If there are concerns about this requirement, please email me and we can discuss.</a:t>
            </a:r>
          </a:p>
          <a:p>
            <a:pPr marL="228600" indent="-228600" eaLnBrk="1" hangingPunct="1">
              <a:buFont typeface="Wingdings" pitchFamily="2" charset="2"/>
              <a:buAutoNum type="arabicPeriod"/>
              <a:defRPr/>
            </a:pPr>
            <a:endParaRPr lang="en-US" altLang="en-US" sz="1000" dirty="0"/>
          </a:p>
          <a:p>
            <a:pPr marL="228600" indent="-228600" eaLnBrk="1" hangingPunct="1">
              <a:buFont typeface="Wingdings" pitchFamily="2" charset="2"/>
              <a:buAutoNum type="arabicPeriod"/>
              <a:defRPr/>
            </a:pPr>
            <a:r>
              <a:rPr lang="en-US" altLang="en-US" sz="1000" dirty="0" smtClean="0"/>
              <a:t>Draw </a:t>
            </a:r>
            <a:r>
              <a:rPr lang="en-US" altLang="en-US" sz="1000" i="1" dirty="0"/>
              <a:t>initial</a:t>
            </a:r>
            <a:r>
              <a:rPr lang="en-US" altLang="en-US" sz="1000" dirty="0"/>
              <a:t> diagrams using PowerPoint, Visio, etc. to describe your analytic. Include a diagram of the software architecture (Hadoop components that you’ll use), the data flows, and anything else you </a:t>
            </a:r>
            <a:r>
              <a:rPr lang="en-US" altLang="en-US" sz="1000" dirty="0" smtClean="0"/>
              <a:t>think is important to show. This is a first draft, you will refine it in the coming weeks.</a:t>
            </a:r>
          </a:p>
          <a:p>
            <a:pPr marL="228600" indent="-228600" eaLnBrk="1" hangingPunct="1">
              <a:buFont typeface="Wingdings" pitchFamily="2" charset="2"/>
              <a:buAutoNum type="arabicPeriod"/>
              <a:defRPr/>
            </a:pPr>
            <a:endParaRPr lang="en-US" altLang="en-US" sz="1000" dirty="0"/>
          </a:p>
          <a:p>
            <a:pPr marL="228600" indent="-228600" eaLnBrk="1" hangingPunct="1">
              <a:buFont typeface="Wingdings" pitchFamily="2" charset="2"/>
              <a:buAutoNum type="arabicPeriod"/>
              <a:defRPr/>
            </a:pPr>
            <a:r>
              <a:rPr lang="en-US" altLang="en-US" sz="1000" dirty="0"/>
              <a:t>Create a list of tasks for your analytics project. Assign team members </a:t>
            </a:r>
            <a:r>
              <a:rPr lang="en-US" altLang="en-US" sz="1000" dirty="0" smtClean="0"/>
              <a:t>to tasks, and assign a due date to </a:t>
            </a:r>
            <a:r>
              <a:rPr lang="en-US" altLang="en-US" sz="1000" dirty="0"/>
              <a:t>each task</a:t>
            </a:r>
            <a:r>
              <a:rPr lang="en-US" altLang="en-US" sz="1000" dirty="0" smtClean="0"/>
              <a:t>. </a:t>
            </a:r>
            <a:r>
              <a:rPr lang="en-US" altLang="en-US" sz="1000" dirty="0"/>
              <a:t>This can be just a simple table showing tasks, team member name, and date. Try to identify milestones – that will help you know if you are on or off track</a:t>
            </a:r>
            <a:r>
              <a:rPr lang="en-US" altLang="en-US" sz="1000" dirty="0" smtClean="0"/>
              <a:t>.</a:t>
            </a:r>
          </a:p>
          <a:p>
            <a:pPr marL="228600" indent="-228600" eaLnBrk="1" hangingPunct="1">
              <a:buFont typeface="Wingdings" pitchFamily="2" charset="2"/>
              <a:buAutoNum type="arabicPeriod"/>
              <a:defRPr/>
            </a:pPr>
            <a:endParaRPr lang="en-US" altLang="en-US" sz="1000" dirty="0"/>
          </a:p>
          <a:p>
            <a:pPr marL="228600" indent="-228600" eaLnBrk="1" hangingPunct="1">
              <a:buFont typeface="Wingdings" pitchFamily="2" charset="2"/>
              <a:buAutoNum type="arabicPeriod"/>
              <a:defRPr/>
            </a:pPr>
            <a:r>
              <a:rPr lang="en-US" altLang="en-US" sz="1000" dirty="0"/>
              <a:t>Time to firm up the data sources that you will use in your project. If you are having trouble gaining access to the data, you can send me a note and I will try to contact the owners of the data on your behalf. The other options are to find alternate data, or modify your analytic.</a:t>
            </a:r>
          </a:p>
          <a:p>
            <a:pPr marL="228600" indent="-228600" eaLnBrk="1" hangingPunct="1">
              <a:buFont typeface="Wingdings" pitchFamily="2" charset="2"/>
              <a:buAutoNum type="arabicPeriod"/>
              <a:defRPr/>
            </a:pPr>
            <a:endParaRPr lang="en-US" altLang="en-US" sz="1000" dirty="0"/>
          </a:p>
          <a:p>
            <a:pPr marL="457200" indent="-457200" eaLnBrk="1" hangingPunct="1">
              <a:lnSpc>
                <a:spcPct val="80000"/>
              </a:lnSpc>
              <a:buFont typeface="Wingdings" pitchFamily="2" charset="2"/>
              <a:buNone/>
            </a:pPr>
            <a:endParaRPr lang="en-US" altLang="en-US" sz="1000" dirty="0" smtClean="0"/>
          </a:p>
        </p:txBody>
      </p:sp>
      <p:sp>
        <p:nvSpPr>
          <p:cNvPr id="35847" name="Rectangle 5"/>
          <p:cNvSpPr>
            <a:spLocks noChangeArrowheads="1"/>
          </p:cNvSpPr>
          <p:nvPr/>
        </p:nvSpPr>
        <p:spPr bwMode="auto">
          <a:xfrm>
            <a:off x="571500" y="4876801"/>
            <a:ext cx="7880350" cy="1524000"/>
          </a:xfrm>
          <a:prstGeom prst="rect">
            <a:avLst/>
          </a:prstGeom>
          <a:solidFill>
            <a:srgbClr val="CC99FF">
              <a:alpha val="43000"/>
            </a:srgbClr>
          </a:solidFill>
          <a:ln w="9525" cap="rnd">
            <a:solidFill>
              <a:srgbClr val="CC99FF"/>
            </a:solidFill>
            <a:round/>
            <a:headEnd/>
            <a:tailEnd/>
          </a:ln>
          <a:effectLst/>
        </p:spPr>
        <p:txBody>
          <a:bodyPr/>
          <a:lstStyle>
            <a:lvl1pPr marL="457200" indent="-457200"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838200" indent="-38100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257300" indent="-3429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76400" indent="-3048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133600" indent="-3048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90800" indent="-3048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3048000" indent="-3048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505200" indent="-3048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962400" indent="-3048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lnSpc>
                <a:spcPct val="80000"/>
              </a:lnSpc>
              <a:buFont typeface="Wingdings" pitchFamily="2" charset="2"/>
              <a:buNone/>
            </a:pPr>
            <a:endParaRPr lang="en-US" altLang="en-US" sz="1000" dirty="0" smtClean="0"/>
          </a:p>
          <a:p>
            <a:pPr eaLnBrk="1" hangingPunct="1">
              <a:lnSpc>
                <a:spcPct val="80000"/>
              </a:lnSpc>
              <a:buFont typeface="Wingdings" pitchFamily="2" charset="2"/>
              <a:buNone/>
            </a:pPr>
            <a:r>
              <a:rPr lang="en-US" altLang="en-US" sz="1000" dirty="0" smtClean="0"/>
              <a:t>If </a:t>
            </a:r>
            <a:r>
              <a:rPr lang="en-US" altLang="en-US" sz="1000" dirty="0"/>
              <a:t>you are looking for a nice visualization tool for your analytics project, checkout D3 or Processing (both are free</a:t>
            </a:r>
            <a:r>
              <a:rPr lang="en-US" altLang="en-US" sz="1000" dirty="0" smtClean="0"/>
              <a:t>)</a:t>
            </a:r>
          </a:p>
          <a:p>
            <a:pPr eaLnBrk="1" hangingPunct="1">
              <a:lnSpc>
                <a:spcPct val="80000"/>
              </a:lnSpc>
              <a:buFont typeface="Wingdings" pitchFamily="2" charset="2"/>
              <a:buNone/>
            </a:pPr>
            <a:r>
              <a:rPr lang="en-US" altLang="en-US" sz="1000" dirty="0" smtClean="0"/>
              <a:t>:</a:t>
            </a:r>
            <a:endParaRPr lang="en-US" altLang="en-US" sz="1000" dirty="0"/>
          </a:p>
          <a:p>
            <a:pPr eaLnBrk="1" hangingPunct="1">
              <a:lnSpc>
                <a:spcPct val="80000"/>
              </a:lnSpc>
              <a:buFont typeface="Wingdings" pitchFamily="2" charset="2"/>
              <a:buNone/>
            </a:pPr>
            <a:r>
              <a:rPr lang="en-US" altLang="en-US" sz="1000" dirty="0"/>
              <a:t>                </a:t>
            </a:r>
            <a:r>
              <a:rPr lang="en-US" altLang="en-US" sz="1000" dirty="0" smtClean="0"/>
              <a:t>   D3:  </a:t>
            </a:r>
            <a:r>
              <a:rPr lang="en-US" altLang="en-US" sz="1000" dirty="0"/>
              <a:t>http://d3js.org/</a:t>
            </a:r>
          </a:p>
          <a:p>
            <a:pPr eaLnBrk="1" hangingPunct="1">
              <a:lnSpc>
                <a:spcPct val="80000"/>
              </a:lnSpc>
              <a:buFont typeface="Wingdings" pitchFamily="2" charset="2"/>
              <a:buNone/>
            </a:pPr>
            <a:r>
              <a:rPr lang="en-US" altLang="en-US" sz="1000" dirty="0"/>
              <a:t>   </a:t>
            </a:r>
            <a:r>
              <a:rPr lang="en-US" altLang="en-US" sz="1000" dirty="0" smtClean="0"/>
              <a:t>  Processing</a:t>
            </a:r>
            <a:r>
              <a:rPr lang="en-US" altLang="en-US" sz="1000" dirty="0"/>
              <a:t>:  </a:t>
            </a:r>
            <a:r>
              <a:rPr lang="en-US" altLang="en-US" sz="1000" dirty="0" smtClean="0"/>
              <a:t> http</a:t>
            </a:r>
            <a:r>
              <a:rPr lang="en-US" altLang="en-US" sz="1000" dirty="0"/>
              <a:t>://www.processing.org</a:t>
            </a:r>
            <a:r>
              <a:rPr lang="en-US" altLang="en-US" sz="1000" dirty="0" smtClean="0"/>
              <a:t>/</a:t>
            </a:r>
          </a:p>
          <a:p>
            <a:pPr eaLnBrk="1" hangingPunct="1">
              <a:lnSpc>
                <a:spcPct val="80000"/>
              </a:lnSpc>
              <a:buFont typeface="Wingdings" pitchFamily="2" charset="2"/>
              <a:buNone/>
            </a:pPr>
            <a:r>
              <a:rPr lang="en-US" altLang="en-US" sz="1000" dirty="0"/>
              <a:t> </a:t>
            </a:r>
            <a:r>
              <a:rPr lang="en-US" altLang="en-US" sz="1000" dirty="0" smtClean="0"/>
              <a:t>          Tableau:  http://</a:t>
            </a:r>
            <a:endParaRPr lang="en-US" altLang="en-US" sz="1000" dirty="0"/>
          </a:p>
          <a:p>
            <a:pPr eaLnBrk="1" hangingPunct="1">
              <a:lnSpc>
                <a:spcPct val="80000"/>
              </a:lnSpc>
              <a:buFont typeface="Wingdings" pitchFamily="2" charset="2"/>
              <a:buNone/>
            </a:pPr>
            <a:endParaRPr lang="en-US" altLang="en-US" sz="1000" dirty="0"/>
          </a:p>
          <a:p>
            <a:pPr eaLnBrk="1" hangingPunct="1">
              <a:lnSpc>
                <a:spcPct val="80000"/>
              </a:lnSpc>
              <a:buFont typeface="Wingdings" pitchFamily="2" charset="2"/>
              <a:buNone/>
            </a:pPr>
            <a:r>
              <a:rPr lang="en-US" altLang="en-US" sz="1000" dirty="0"/>
              <a:t>Nice site with top 20 </a:t>
            </a:r>
            <a:r>
              <a:rPr lang="en-US" altLang="en-US" sz="1000" dirty="0" smtClean="0"/>
              <a:t>visualization </a:t>
            </a:r>
            <a:r>
              <a:rPr lang="en-US" altLang="en-US" sz="1000" dirty="0"/>
              <a:t>tools: http://www.netmagazine.com/features/top-20-data-visualisation-tools </a:t>
            </a:r>
          </a:p>
        </p:txBody>
      </p:sp>
    </p:spTree>
    <p:extLst>
      <p:ext uri="{BB962C8B-B14F-4D97-AF65-F5344CB8AC3E}">
        <p14:creationId xmlns:p14="http://schemas.microsoft.com/office/powerpoint/2010/main" val="74486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482EC4C-58D2-4D19-B817-9E01E12685EE}" type="slidenum">
              <a:rPr lang="en-US" altLang="en-US" sz="900" smtClean="0">
                <a:latin typeface="Verdana" pitchFamily="34" charset="0"/>
              </a:rPr>
              <a:pPr eaLnBrk="1" hangingPunct="1">
                <a:spcBef>
                  <a:spcPct val="0"/>
                </a:spcBef>
                <a:buClrTx/>
                <a:buFontTx/>
                <a:buNone/>
              </a:pPr>
              <a:t>5</a:t>
            </a:fld>
            <a:endParaRPr lang="en-US" altLang="en-US" sz="900" smtClean="0">
              <a:latin typeface="Verdana" pitchFamily="34" charset="0"/>
            </a:endParaRPr>
          </a:p>
        </p:txBody>
      </p:sp>
      <p:sp>
        <p:nvSpPr>
          <p:cNvPr id="8196"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
        <p:nvSpPr>
          <p:cNvPr id="8197"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en-US" sz="1600" dirty="0" smtClean="0"/>
          </a:p>
          <a:p>
            <a:pPr eaLnBrk="1" hangingPunct="1">
              <a:lnSpc>
                <a:spcPct val="90000"/>
              </a:lnSpc>
            </a:pPr>
            <a:endParaRPr lang="en-US" altLang="en-US" sz="2000" dirty="0" smtClean="0"/>
          </a:p>
          <a:p>
            <a:pPr lvl="1" eaLnBrk="1" hangingPunct="1">
              <a:lnSpc>
                <a:spcPct val="90000"/>
              </a:lnSpc>
            </a:pPr>
            <a:endParaRPr lang="en-US" altLang="en-US" sz="900" dirty="0" smtClean="0"/>
          </a:p>
          <a:p>
            <a:pPr lvl="1" eaLnBrk="1" hangingPunct="1">
              <a:lnSpc>
                <a:spcPct val="90000"/>
              </a:lnSpc>
            </a:pPr>
            <a:r>
              <a:rPr lang="en-US" altLang="en-US" dirty="0" smtClean="0"/>
              <a:t>“NoSQL” refers to a range of databases that are not relational databases</a:t>
            </a:r>
          </a:p>
          <a:p>
            <a:pPr lvl="2" eaLnBrk="1" hangingPunct="1">
              <a:lnSpc>
                <a:spcPct val="90000"/>
              </a:lnSpc>
            </a:pPr>
            <a:r>
              <a:rPr lang="en-US" altLang="en-US" dirty="0"/>
              <a:t>D</a:t>
            </a:r>
            <a:r>
              <a:rPr lang="en-US" altLang="en-US" dirty="0" smtClean="0"/>
              <a:t>o not support SQL</a:t>
            </a:r>
          </a:p>
          <a:p>
            <a:pPr lvl="2" eaLnBrk="1" hangingPunct="1">
              <a:lnSpc>
                <a:spcPct val="90000"/>
              </a:lnSpc>
            </a:pPr>
            <a:r>
              <a:rPr lang="en-US" altLang="en-US" dirty="0" smtClean="0"/>
              <a:t>Do not guarantee ACID properties</a:t>
            </a:r>
            <a:endParaRPr lang="en-US" altLang="en-US" sz="2000" dirty="0" smtClean="0"/>
          </a:p>
          <a:p>
            <a:pPr eaLnBrk="1" hangingPunct="1">
              <a:lnSpc>
                <a:spcPct val="90000"/>
              </a:lnSpc>
            </a:pPr>
            <a:endParaRPr lang="en-US" altLang="en-US" sz="1300" dirty="0" smtClean="0"/>
          </a:p>
          <a:p>
            <a:pPr lvl="1" eaLnBrk="1" hangingPunct="1">
              <a:lnSpc>
                <a:spcPct val="90000"/>
              </a:lnSpc>
            </a:pPr>
            <a:r>
              <a:rPr lang="en-US" altLang="en-US" dirty="0" smtClean="0"/>
              <a:t>Many are descendants of Google’s </a:t>
            </a:r>
            <a:r>
              <a:rPr lang="en-US" altLang="en-US" dirty="0" err="1" smtClean="0"/>
              <a:t>BigTable</a:t>
            </a:r>
            <a:r>
              <a:rPr lang="en-US" altLang="en-US" dirty="0" smtClean="0"/>
              <a:t> and Amazon’s Dynamo</a:t>
            </a:r>
            <a:endParaRPr lang="en-US" altLang="en-US" sz="1100" dirty="0" smtClean="0"/>
          </a:p>
          <a:p>
            <a:pPr lvl="2" eaLnBrk="1" hangingPunct="1">
              <a:lnSpc>
                <a:spcPct val="90000"/>
              </a:lnSpc>
            </a:pPr>
            <a:r>
              <a:rPr lang="en-US" altLang="en-US" dirty="0" smtClean="0"/>
              <a:t>Designed to be distributed across many nodes</a:t>
            </a:r>
          </a:p>
          <a:p>
            <a:pPr lvl="2" eaLnBrk="1" hangingPunct="1">
              <a:lnSpc>
                <a:spcPct val="90000"/>
              </a:lnSpc>
            </a:pPr>
            <a:r>
              <a:rPr lang="en-US" altLang="en-US" dirty="0" smtClean="0"/>
              <a:t>Provide “eventual consistency”</a:t>
            </a:r>
          </a:p>
          <a:p>
            <a:pPr lvl="2" eaLnBrk="1" hangingPunct="1">
              <a:lnSpc>
                <a:spcPct val="90000"/>
              </a:lnSpc>
            </a:pPr>
            <a:r>
              <a:rPr lang="en-US" altLang="en-US" dirty="0" smtClean="0"/>
              <a:t>Have very flexible schema</a:t>
            </a:r>
          </a:p>
        </p:txBody>
      </p:sp>
      <p:sp>
        <p:nvSpPr>
          <p:cNvPr id="8198"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http://radar.oreilly.com/2010/06/what-is-data-science.html</a:t>
            </a:r>
          </a:p>
        </p:txBody>
      </p:sp>
    </p:spTree>
    <p:extLst>
      <p:ext uri="{BB962C8B-B14F-4D97-AF65-F5344CB8AC3E}">
        <p14:creationId xmlns:p14="http://schemas.microsoft.com/office/powerpoint/2010/main" val="47464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6C86A368-4A6D-4B82-BDA4-4EBE5F8008BC}" type="slidenum">
              <a:rPr lang="en-US" altLang="en-US" sz="900" smtClean="0">
                <a:latin typeface="Verdana" pitchFamily="34" charset="0"/>
              </a:rPr>
              <a:pPr eaLnBrk="1" hangingPunct="1">
                <a:spcBef>
                  <a:spcPct val="0"/>
                </a:spcBef>
                <a:buClrTx/>
                <a:buFontTx/>
                <a:buNone/>
              </a:pPr>
              <a:t>6</a:t>
            </a:fld>
            <a:endParaRPr lang="en-US" altLang="en-US" sz="900" smtClean="0">
              <a:latin typeface="Verdana" pitchFamily="34" charset="0"/>
            </a:endParaRPr>
          </a:p>
        </p:txBody>
      </p:sp>
      <p:sp>
        <p:nvSpPr>
          <p:cNvPr id="9220" name="Rectangle 3"/>
          <p:cNvSpPr>
            <a:spLocks noGrp="1" noChangeArrowheads="1"/>
          </p:cNvSpPr>
          <p:nvPr>
            <p:ph type="body" idx="1"/>
          </p:nvPr>
        </p:nvSpPr>
        <p:spPr/>
        <p:txBody>
          <a:bodyPr/>
          <a:lstStyle/>
          <a:p>
            <a:pPr lvl="1" eaLnBrk="1" hangingPunct="1"/>
            <a:endParaRPr lang="en-US" altLang="en-US" sz="1800" dirty="0" smtClean="0"/>
          </a:p>
          <a:p>
            <a:pPr eaLnBrk="1" hangingPunct="1"/>
            <a:r>
              <a:rPr lang="en-US" altLang="en-US" sz="2000" dirty="0" smtClean="0"/>
              <a:t>NoSQL databases</a:t>
            </a:r>
          </a:p>
          <a:p>
            <a:pPr lvl="1" eaLnBrk="1" hangingPunct="1"/>
            <a:r>
              <a:rPr lang="en-US" altLang="en-US" sz="1800" dirty="0" smtClean="0"/>
              <a:t>Do not use SQL for data manipulation</a:t>
            </a:r>
          </a:p>
          <a:p>
            <a:pPr lvl="1" eaLnBrk="1" hangingPunct="1"/>
            <a:r>
              <a:rPr lang="en-US" altLang="en-US" sz="1800" dirty="0" smtClean="0"/>
              <a:t>Database is optimized for retrieval and append operations</a:t>
            </a:r>
          </a:p>
          <a:p>
            <a:pPr lvl="1" eaLnBrk="1" hangingPunct="1"/>
            <a:r>
              <a:rPr lang="en-US" altLang="en-US" sz="1800" dirty="0" smtClean="0"/>
              <a:t>Key–value store – some are built on HDFS</a:t>
            </a:r>
          </a:p>
          <a:p>
            <a:pPr marL="0" indent="0" eaLnBrk="1" hangingPunct="1">
              <a:buNone/>
            </a:pPr>
            <a:endParaRPr lang="en-US" altLang="en-US" sz="2200" dirty="0" smtClean="0"/>
          </a:p>
          <a:p>
            <a:pPr eaLnBrk="1" hangingPunct="1"/>
            <a:r>
              <a:rPr lang="en-US" altLang="en-US" sz="2200" dirty="0" smtClean="0"/>
              <a:t>Designed for scalability and performance</a:t>
            </a:r>
          </a:p>
          <a:p>
            <a:pPr lvl="1" eaLnBrk="1" hangingPunct="1"/>
            <a:r>
              <a:rPr lang="en-US" altLang="en-US" sz="1800" dirty="0" smtClean="0"/>
              <a:t>Useful for big data in applications where a relational model is not needed</a:t>
            </a:r>
          </a:p>
          <a:p>
            <a:pPr lvl="1" eaLnBrk="1" hangingPunct="1"/>
            <a:r>
              <a:rPr lang="en-US" altLang="en-US" sz="1800" dirty="0" smtClean="0"/>
              <a:t>Scale up by adding inexpensive commodity servers</a:t>
            </a:r>
          </a:p>
          <a:p>
            <a:pPr lvl="1" eaLnBrk="1" hangingPunct="1"/>
            <a:r>
              <a:rPr lang="en-US" altLang="en-US" sz="1800" dirty="0" smtClean="0"/>
              <a:t>Easier to scale up than with relational databases</a:t>
            </a:r>
          </a:p>
        </p:txBody>
      </p:sp>
      <p:sp>
        <p:nvSpPr>
          <p:cNvPr id="9221"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http://radar.oreilly.com/2010/06/what-is-data-science.html</a:t>
            </a:r>
          </a:p>
        </p:txBody>
      </p:sp>
      <p:sp>
        <p:nvSpPr>
          <p:cNvPr id="9222"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ABCCE3D-7DEC-4DFF-AA84-2DDC9AEFF62B}" type="slidenum">
              <a:rPr lang="en-US" altLang="en-US" sz="900" smtClean="0">
                <a:latin typeface="Verdana" pitchFamily="34" charset="0"/>
              </a:rPr>
              <a:pPr eaLnBrk="1" hangingPunct="1">
                <a:spcBef>
                  <a:spcPct val="0"/>
                </a:spcBef>
                <a:buClrTx/>
                <a:buFontTx/>
                <a:buNone/>
              </a:pPr>
              <a:t>7</a:t>
            </a:fld>
            <a:endParaRPr lang="en-US" altLang="en-US" sz="900" smtClean="0">
              <a:latin typeface="Verdana" pitchFamily="34" charset="0"/>
            </a:endParaRPr>
          </a:p>
        </p:txBody>
      </p:sp>
      <p:sp>
        <p:nvSpPr>
          <p:cNvPr id="10244" name="Rectangle 3"/>
          <p:cNvSpPr>
            <a:spLocks noGrp="1" noChangeArrowheads="1"/>
          </p:cNvSpPr>
          <p:nvPr>
            <p:ph type="body" idx="1"/>
          </p:nvPr>
        </p:nvSpPr>
        <p:spPr/>
        <p:txBody>
          <a:bodyPr/>
          <a:lstStyle/>
          <a:p>
            <a:pPr lvl="1" eaLnBrk="1" hangingPunct="1">
              <a:lnSpc>
                <a:spcPct val="90000"/>
              </a:lnSpc>
            </a:pPr>
            <a:endParaRPr lang="en-US" altLang="en-US" sz="1600" dirty="0" smtClean="0"/>
          </a:p>
          <a:p>
            <a:pPr lvl="1" eaLnBrk="1" hangingPunct="1">
              <a:lnSpc>
                <a:spcPct val="90000"/>
              </a:lnSpc>
            </a:pPr>
            <a:endParaRPr lang="en-US" altLang="en-US" sz="1600" dirty="0" smtClean="0"/>
          </a:p>
          <a:p>
            <a:pPr eaLnBrk="1" hangingPunct="1">
              <a:lnSpc>
                <a:spcPct val="90000"/>
              </a:lnSpc>
              <a:buFont typeface="Wingdings" pitchFamily="2" charset="2"/>
              <a:buNone/>
            </a:pPr>
            <a:r>
              <a:rPr lang="en-US" altLang="en-US" sz="2000" i="1" dirty="0" smtClean="0"/>
              <a:t>Examples:</a:t>
            </a:r>
          </a:p>
          <a:p>
            <a:pPr lvl="1" eaLnBrk="1" hangingPunct="1">
              <a:lnSpc>
                <a:spcPct val="90000"/>
              </a:lnSpc>
              <a:buFont typeface="Wingdings" pitchFamily="2" charset="2"/>
              <a:buNone/>
            </a:pPr>
            <a:endParaRPr lang="en-US" altLang="en-US" sz="1200" i="1" dirty="0" smtClean="0"/>
          </a:p>
          <a:p>
            <a:pPr lvl="1" eaLnBrk="1" hangingPunct="1">
              <a:lnSpc>
                <a:spcPct val="90000"/>
              </a:lnSpc>
            </a:pPr>
            <a:r>
              <a:rPr lang="en-US" altLang="en-US" sz="1800" dirty="0"/>
              <a:t>HBase</a:t>
            </a:r>
          </a:p>
          <a:p>
            <a:pPr lvl="2" eaLnBrk="1" hangingPunct="1">
              <a:lnSpc>
                <a:spcPct val="90000"/>
              </a:lnSpc>
            </a:pPr>
            <a:r>
              <a:rPr lang="en-US" altLang="en-US" sz="1600" dirty="0"/>
              <a:t>Part of the Apache Hadoop project</a:t>
            </a:r>
          </a:p>
          <a:p>
            <a:pPr lvl="2" eaLnBrk="1" hangingPunct="1">
              <a:lnSpc>
                <a:spcPct val="90000"/>
              </a:lnSpc>
            </a:pPr>
            <a:r>
              <a:rPr lang="en-US" altLang="en-US" sz="1600" dirty="0"/>
              <a:t>Modeled on Google’s </a:t>
            </a:r>
            <a:r>
              <a:rPr lang="en-US" altLang="en-US" sz="1600" dirty="0" err="1"/>
              <a:t>BigTable</a:t>
            </a:r>
            <a:endParaRPr lang="en-US" altLang="en-US" sz="1600" dirty="0"/>
          </a:p>
          <a:p>
            <a:pPr lvl="2" eaLnBrk="1" hangingPunct="1">
              <a:lnSpc>
                <a:spcPct val="90000"/>
              </a:lnSpc>
            </a:pPr>
            <a:r>
              <a:rPr lang="en-US" altLang="en-US" sz="1600" dirty="0"/>
              <a:t>Suitable for extremely large databases </a:t>
            </a:r>
          </a:p>
          <a:p>
            <a:pPr lvl="3" eaLnBrk="1" hangingPunct="1">
              <a:lnSpc>
                <a:spcPct val="90000"/>
              </a:lnSpc>
            </a:pPr>
            <a:r>
              <a:rPr lang="en-US" altLang="en-US" b="1" i="1" dirty="0"/>
              <a:t>Billions of rows, millions of columns</a:t>
            </a:r>
          </a:p>
          <a:p>
            <a:pPr lvl="2" eaLnBrk="1" hangingPunct="1">
              <a:lnSpc>
                <a:spcPct val="90000"/>
              </a:lnSpc>
            </a:pPr>
            <a:r>
              <a:rPr lang="en-US" altLang="en-US" sz="1600" dirty="0"/>
              <a:t>Distributed across </a:t>
            </a:r>
            <a:r>
              <a:rPr lang="en-US" altLang="en-US" sz="1600" dirty="0" smtClean="0"/>
              <a:t>thousands of </a:t>
            </a:r>
            <a:r>
              <a:rPr lang="en-US" altLang="en-US" sz="1600" dirty="0"/>
              <a:t>nodes</a:t>
            </a:r>
            <a:endParaRPr lang="en-US" altLang="en-US" sz="800" dirty="0"/>
          </a:p>
          <a:p>
            <a:pPr eaLnBrk="1" hangingPunct="1">
              <a:lnSpc>
                <a:spcPct val="90000"/>
              </a:lnSpc>
              <a:buFont typeface="Wingdings" pitchFamily="2" charset="2"/>
              <a:buNone/>
            </a:pPr>
            <a:endParaRPr lang="en-US" altLang="en-US" sz="1400" i="1" dirty="0" smtClean="0"/>
          </a:p>
          <a:p>
            <a:pPr lvl="1" eaLnBrk="1" hangingPunct="1">
              <a:lnSpc>
                <a:spcPct val="90000"/>
              </a:lnSpc>
            </a:pPr>
            <a:r>
              <a:rPr lang="en-US" altLang="en-US" sz="1800" dirty="0" smtClean="0"/>
              <a:t>Cassandra</a:t>
            </a:r>
          </a:p>
          <a:p>
            <a:pPr lvl="2" eaLnBrk="1" hangingPunct="1">
              <a:lnSpc>
                <a:spcPct val="90000"/>
              </a:lnSpc>
            </a:pPr>
            <a:r>
              <a:rPr lang="en-US" altLang="en-US" sz="1600" dirty="0" smtClean="0"/>
              <a:t>Developed at Facebook</a:t>
            </a:r>
          </a:p>
          <a:p>
            <a:pPr lvl="2" eaLnBrk="1" hangingPunct="1">
              <a:lnSpc>
                <a:spcPct val="90000"/>
              </a:lnSpc>
            </a:pPr>
            <a:r>
              <a:rPr lang="en-US" altLang="en-US" sz="1600" dirty="0" smtClean="0"/>
              <a:t>Used at Twitter, Rackspace, </a:t>
            </a:r>
            <a:r>
              <a:rPr lang="en-US" altLang="en-US" sz="1600" dirty="0" err="1" smtClean="0"/>
              <a:t>Reddit</a:t>
            </a:r>
            <a:endParaRPr lang="en-US" altLang="en-US" sz="1600" dirty="0" smtClean="0"/>
          </a:p>
          <a:p>
            <a:pPr lvl="2" eaLnBrk="1" hangingPunct="1">
              <a:lnSpc>
                <a:spcPct val="90000"/>
              </a:lnSpc>
            </a:pPr>
            <a:r>
              <a:rPr lang="en-US" altLang="en-US" sz="1600" dirty="0" smtClean="0"/>
              <a:t>High performance, reliable, automatic replication</a:t>
            </a:r>
          </a:p>
          <a:p>
            <a:pPr lvl="2" eaLnBrk="1" hangingPunct="1">
              <a:lnSpc>
                <a:spcPct val="90000"/>
              </a:lnSpc>
            </a:pPr>
            <a:r>
              <a:rPr lang="en-US" altLang="en-US" sz="1600" dirty="0" smtClean="0"/>
              <a:t>Very flexible data model</a:t>
            </a:r>
          </a:p>
          <a:p>
            <a:pPr lvl="3" eaLnBrk="1" hangingPunct="1">
              <a:lnSpc>
                <a:spcPct val="90000"/>
              </a:lnSpc>
            </a:pPr>
            <a:endParaRPr lang="en-US" altLang="en-US" sz="1400" dirty="0" smtClean="0"/>
          </a:p>
        </p:txBody>
      </p:sp>
      <p:sp>
        <p:nvSpPr>
          <p:cNvPr id="10245"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http://radar.oreilly.com/2010/06/what-is-data-science.html</a:t>
            </a:r>
          </a:p>
        </p:txBody>
      </p:sp>
      <p:sp>
        <p:nvSpPr>
          <p:cNvPr id="10246"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11178A4-4B67-4C75-9690-B2E8DCF1B717}" type="slidenum">
              <a:rPr lang="en-US" altLang="en-US" sz="900" smtClean="0">
                <a:latin typeface="Verdana" pitchFamily="34" charset="0"/>
              </a:rPr>
              <a:pPr eaLnBrk="1" hangingPunct="1">
                <a:spcBef>
                  <a:spcPct val="0"/>
                </a:spcBef>
                <a:buClrTx/>
                <a:buFontTx/>
                <a:buNone/>
              </a:pPr>
              <a:t>8</a:t>
            </a:fld>
            <a:endParaRPr lang="en-US" altLang="en-US" sz="900" smtClean="0">
              <a:latin typeface="Verdana" pitchFamily="34" charset="0"/>
            </a:endParaRPr>
          </a:p>
        </p:txBody>
      </p:sp>
      <p:sp>
        <p:nvSpPr>
          <p:cNvPr id="11268" name="Rectangle 3"/>
          <p:cNvSpPr>
            <a:spLocks noGrp="1" noChangeArrowheads="1"/>
          </p:cNvSpPr>
          <p:nvPr>
            <p:ph type="body" idx="1"/>
          </p:nvPr>
        </p:nvSpPr>
        <p:spPr/>
        <p:txBody>
          <a:bodyPr/>
          <a:lstStyle/>
          <a:p>
            <a:pPr lvl="1" eaLnBrk="1" hangingPunct="1">
              <a:lnSpc>
                <a:spcPct val="80000"/>
              </a:lnSpc>
            </a:pPr>
            <a:endParaRPr lang="en-US" altLang="en-US" sz="1400" i="1" dirty="0" smtClean="0"/>
          </a:p>
          <a:p>
            <a:pPr eaLnBrk="1" hangingPunct="1">
              <a:lnSpc>
                <a:spcPct val="80000"/>
              </a:lnSpc>
              <a:buFont typeface="Wingdings" pitchFamily="2" charset="2"/>
              <a:buNone/>
            </a:pPr>
            <a:r>
              <a:rPr lang="en-US" altLang="en-US" sz="2000" dirty="0" smtClean="0"/>
              <a:t>NoSQL database systems </a:t>
            </a:r>
          </a:p>
          <a:p>
            <a:pPr eaLnBrk="1" hangingPunct="1">
              <a:lnSpc>
                <a:spcPct val="80000"/>
              </a:lnSpc>
              <a:buFont typeface="Wingdings" pitchFamily="2" charset="2"/>
              <a:buNone/>
            </a:pPr>
            <a:endParaRPr lang="en-US" altLang="en-US" sz="1800" dirty="0" smtClean="0"/>
          </a:p>
          <a:p>
            <a:pPr lvl="1" eaLnBrk="1" hangingPunct="1">
              <a:lnSpc>
                <a:spcPct val="80000"/>
              </a:lnSpc>
            </a:pPr>
            <a:r>
              <a:rPr lang="en-US" altLang="en-US" sz="1600" dirty="0" smtClean="0"/>
              <a:t>Developed to manage large volumes of data that do not necessarily follow a fixed schema</a:t>
            </a:r>
          </a:p>
          <a:p>
            <a:pPr lvl="1" eaLnBrk="1" hangingPunct="1">
              <a:lnSpc>
                <a:spcPct val="80000"/>
              </a:lnSpc>
            </a:pPr>
            <a:endParaRPr lang="en-US" altLang="en-US" sz="1600" dirty="0" smtClean="0"/>
          </a:p>
          <a:p>
            <a:pPr lvl="1" eaLnBrk="1" hangingPunct="1">
              <a:lnSpc>
                <a:spcPct val="80000"/>
              </a:lnSpc>
            </a:pPr>
            <a:r>
              <a:rPr lang="en-US" altLang="en-US" sz="1600" dirty="0" smtClean="0"/>
              <a:t>Data is fragmented and stored across many servers</a:t>
            </a:r>
          </a:p>
          <a:p>
            <a:pPr lvl="1" eaLnBrk="1" hangingPunct="1">
              <a:lnSpc>
                <a:spcPct val="80000"/>
              </a:lnSpc>
            </a:pPr>
            <a:endParaRPr lang="en-US" altLang="en-US" sz="1600" dirty="0" smtClean="0"/>
          </a:p>
          <a:p>
            <a:pPr lvl="1" eaLnBrk="1" hangingPunct="1">
              <a:lnSpc>
                <a:spcPct val="80000"/>
              </a:lnSpc>
            </a:pPr>
            <a:r>
              <a:rPr lang="en-US" altLang="en-US" sz="1600" b="1" dirty="0" smtClean="0"/>
              <a:t>Traditional JOIN operations not supported</a:t>
            </a:r>
          </a:p>
          <a:p>
            <a:pPr lvl="2" eaLnBrk="1" hangingPunct="1">
              <a:lnSpc>
                <a:spcPct val="80000"/>
              </a:lnSpc>
            </a:pPr>
            <a:r>
              <a:rPr lang="en-US" altLang="en-US" sz="1400" b="1" dirty="0" smtClean="0"/>
              <a:t>Impractical </a:t>
            </a:r>
          </a:p>
          <a:p>
            <a:pPr lvl="3" eaLnBrk="1" hangingPunct="1">
              <a:lnSpc>
                <a:spcPct val="80000"/>
              </a:lnSpc>
            </a:pPr>
            <a:r>
              <a:rPr lang="en-US" altLang="en-US" sz="1200" b="1" dirty="0" smtClean="0"/>
              <a:t>In HBase, data is </a:t>
            </a:r>
            <a:r>
              <a:rPr lang="en-US" altLang="en-US" sz="1200" b="1" dirty="0" err="1" smtClean="0"/>
              <a:t>sharded</a:t>
            </a:r>
            <a:r>
              <a:rPr lang="en-US" altLang="en-US" sz="1200" b="1" dirty="0" smtClean="0"/>
              <a:t> across many servers</a:t>
            </a:r>
          </a:p>
          <a:p>
            <a:pPr lvl="3" eaLnBrk="1" hangingPunct="1">
              <a:lnSpc>
                <a:spcPct val="80000"/>
              </a:lnSpc>
            </a:pPr>
            <a:r>
              <a:rPr lang="en-US" altLang="en-US" sz="1200" b="1" dirty="0" smtClean="0"/>
              <a:t>HBase wants to provide fast response</a:t>
            </a:r>
          </a:p>
          <a:p>
            <a:pPr lvl="2" eaLnBrk="1" hangingPunct="1">
              <a:lnSpc>
                <a:spcPct val="80000"/>
              </a:lnSpc>
            </a:pPr>
            <a:r>
              <a:rPr lang="en-US" altLang="en-US" sz="1400" b="1" dirty="0" smtClean="0"/>
              <a:t>But in HBase, the capability exists for very, very large rows (millions of columns)</a:t>
            </a:r>
          </a:p>
          <a:p>
            <a:pPr lvl="1" eaLnBrk="1" hangingPunct="1">
              <a:lnSpc>
                <a:spcPct val="80000"/>
              </a:lnSpc>
            </a:pPr>
            <a:endParaRPr lang="en-US" altLang="en-US" sz="1600" dirty="0" smtClean="0"/>
          </a:p>
          <a:p>
            <a:pPr lvl="1" eaLnBrk="1" hangingPunct="1">
              <a:lnSpc>
                <a:spcPct val="80000"/>
              </a:lnSpc>
            </a:pPr>
            <a:r>
              <a:rPr lang="en-US" altLang="en-US" sz="1600" dirty="0" smtClean="0"/>
              <a:t>Distributed, fault-tolerant architecture</a:t>
            </a:r>
          </a:p>
          <a:p>
            <a:pPr lvl="1" eaLnBrk="1" hangingPunct="1">
              <a:lnSpc>
                <a:spcPct val="80000"/>
              </a:lnSpc>
            </a:pPr>
            <a:endParaRPr lang="en-US" altLang="en-US" sz="1600" dirty="0" smtClean="0"/>
          </a:p>
          <a:p>
            <a:pPr lvl="1" eaLnBrk="1" hangingPunct="1">
              <a:lnSpc>
                <a:spcPct val="80000"/>
              </a:lnSpc>
            </a:pPr>
            <a:r>
              <a:rPr lang="en-US" altLang="en-US" sz="1600" dirty="0" smtClean="0"/>
              <a:t>Useful for managing large amounts of data where satisfying </a:t>
            </a:r>
            <a:r>
              <a:rPr lang="en-US" altLang="en-US" sz="1600" dirty="0" err="1" smtClean="0"/>
              <a:t>realtime</a:t>
            </a:r>
            <a:r>
              <a:rPr lang="en-US" altLang="en-US" sz="1600" dirty="0" smtClean="0"/>
              <a:t> constraints is the priority</a:t>
            </a:r>
          </a:p>
          <a:p>
            <a:pPr lvl="1" eaLnBrk="1" hangingPunct="1">
              <a:lnSpc>
                <a:spcPct val="80000"/>
              </a:lnSpc>
            </a:pPr>
            <a:endParaRPr lang="en-US" altLang="en-US" sz="1600" dirty="0" smtClean="0"/>
          </a:p>
        </p:txBody>
      </p:sp>
      <p:sp>
        <p:nvSpPr>
          <p:cNvPr id="11269"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http://radar.oreilly.com/2010/06/what-is-data-science.html</a:t>
            </a:r>
          </a:p>
        </p:txBody>
      </p:sp>
      <p:sp>
        <p:nvSpPr>
          <p:cNvPr id="11270"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11178A4-4B67-4C75-9690-B2E8DCF1B717}" type="slidenum">
              <a:rPr lang="en-US" altLang="en-US" sz="900" smtClean="0">
                <a:latin typeface="Verdana" pitchFamily="34" charset="0"/>
              </a:rPr>
              <a:pPr eaLnBrk="1" hangingPunct="1">
                <a:spcBef>
                  <a:spcPct val="0"/>
                </a:spcBef>
                <a:buClrTx/>
                <a:buFontTx/>
                <a:buNone/>
              </a:pPr>
              <a:t>9</a:t>
            </a:fld>
            <a:endParaRPr lang="en-US" altLang="en-US" sz="900" smtClean="0">
              <a:latin typeface="Verdana" pitchFamily="34" charset="0"/>
            </a:endParaRPr>
          </a:p>
        </p:txBody>
      </p:sp>
      <p:sp>
        <p:nvSpPr>
          <p:cNvPr id="11268" name="Rectangle 3"/>
          <p:cNvSpPr>
            <a:spLocks noGrp="1" noChangeArrowheads="1"/>
          </p:cNvSpPr>
          <p:nvPr>
            <p:ph type="body" idx="1"/>
          </p:nvPr>
        </p:nvSpPr>
        <p:spPr/>
        <p:txBody>
          <a:bodyPr/>
          <a:lstStyle/>
          <a:p>
            <a:pPr lvl="1" eaLnBrk="1" hangingPunct="1">
              <a:lnSpc>
                <a:spcPct val="80000"/>
              </a:lnSpc>
            </a:pPr>
            <a:endParaRPr lang="en-US" altLang="en-US" sz="1400" i="1" dirty="0" smtClean="0"/>
          </a:p>
          <a:p>
            <a:pPr eaLnBrk="1" hangingPunct="1">
              <a:lnSpc>
                <a:spcPct val="80000"/>
              </a:lnSpc>
              <a:buFont typeface="Wingdings" pitchFamily="2" charset="2"/>
              <a:buNone/>
            </a:pPr>
            <a:r>
              <a:rPr lang="en-US" altLang="en-US" sz="2000" dirty="0" smtClean="0"/>
              <a:t>NoSQL database systems </a:t>
            </a:r>
          </a:p>
          <a:p>
            <a:pPr lvl="1" eaLnBrk="1" hangingPunct="1">
              <a:lnSpc>
                <a:spcPct val="80000"/>
              </a:lnSpc>
            </a:pPr>
            <a:endParaRPr lang="en-US" altLang="en-US" sz="1600" dirty="0" smtClean="0"/>
          </a:p>
          <a:p>
            <a:pPr lvl="1" eaLnBrk="1" hangingPunct="1">
              <a:lnSpc>
                <a:spcPct val="80000"/>
              </a:lnSpc>
            </a:pPr>
            <a:r>
              <a:rPr lang="en-US" altLang="en-US" sz="1800" dirty="0" smtClean="0"/>
              <a:t>Good for</a:t>
            </a:r>
          </a:p>
          <a:p>
            <a:pPr lvl="2" eaLnBrk="1" hangingPunct="1">
              <a:lnSpc>
                <a:spcPct val="80000"/>
              </a:lnSpc>
            </a:pPr>
            <a:r>
              <a:rPr lang="en-US" altLang="en-US" sz="1600" dirty="0" smtClean="0"/>
              <a:t>Indexing huge amount of documents</a:t>
            </a:r>
          </a:p>
          <a:p>
            <a:pPr lvl="2" eaLnBrk="1" hangingPunct="1">
              <a:lnSpc>
                <a:spcPct val="80000"/>
              </a:lnSpc>
            </a:pPr>
            <a:r>
              <a:rPr lang="en-US" altLang="en-US" sz="1600" dirty="0" smtClean="0"/>
              <a:t>Serving pages on high-traffic web sites</a:t>
            </a:r>
          </a:p>
          <a:p>
            <a:pPr lvl="2" eaLnBrk="1" hangingPunct="1">
              <a:lnSpc>
                <a:spcPct val="80000"/>
              </a:lnSpc>
            </a:pPr>
            <a:r>
              <a:rPr lang="en-US" altLang="en-US" sz="1600" dirty="0" smtClean="0"/>
              <a:t>Delivering streaming media</a:t>
            </a:r>
          </a:p>
          <a:p>
            <a:pPr lvl="1" eaLnBrk="1" hangingPunct="1">
              <a:lnSpc>
                <a:spcPct val="80000"/>
              </a:lnSpc>
              <a:buFont typeface="Wingdings" pitchFamily="2" charset="2"/>
              <a:buNone/>
            </a:pPr>
            <a:endParaRPr lang="en-US" altLang="en-US" sz="1800" dirty="0" smtClean="0"/>
          </a:p>
          <a:p>
            <a:pPr lvl="1" eaLnBrk="1" hangingPunct="1">
              <a:lnSpc>
                <a:spcPct val="80000"/>
              </a:lnSpc>
            </a:pPr>
            <a:r>
              <a:rPr lang="en-US" altLang="en-US" sz="1800" dirty="0" smtClean="0"/>
              <a:t>Consistency is less important</a:t>
            </a:r>
          </a:p>
          <a:p>
            <a:pPr lvl="2" eaLnBrk="1" hangingPunct="1">
              <a:lnSpc>
                <a:spcPct val="80000"/>
              </a:lnSpc>
            </a:pPr>
            <a:r>
              <a:rPr lang="en-US" altLang="en-US" sz="1600" dirty="0" smtClean="0"/>
              <a:t>ACID properties are traded for performance</a:t>
            </a:r>
          </a:p>
        </p:txBody>
      </p:sp>
      <p:sp>
        <p:nvSpPr>
          <p:cNvPr id="11269"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http://radar.oreilly.com/2010/06/what-is-data-science.html</a:t>
            </a:r>
          </a:p>
        </p:txBody>
      </p:sp>
      <p:sp>
        <p:nvSpPr>
          <p:cNvPr id="11270" name="Rectangle 2"/>
          <p:cNvSpPr>
            <a:spLocks noGrp="1" noChangeArrowheads="1"/>
          </p:cNvSpPr>
          <p:nvPr>
            <p:ph type="title"/>
          </p:nvPr>
        </p:nvSpPr>
        <p:spPr/>
        <p:txBody>
          <a:bodyPr/>
          <a:lstStyle/>
          <a:p>
            <a:pPr eaLnBrk="1" hangingPunct="1"/>
            <a:r>
              <a:rPr lang="en-US" altLang="en-US" sz="2500" dirty="0" smtClean="0"/>
              <a:t>NoSQL</a:t>
            </a:r>
            <a:r>
              <a:rPr lang="en-US" altLang="en-US" sz="2100" dirty="0" smtClean="0"/>
              <a:t> </a:t>
            </a:r>
            <a:br>
              <a:rPr lang="en-US" altLang="en-US" sz="2100" dirty="0" smtClean="0"/>
            </a:br>
            <a:r>
              <a:rPr lang="en-US" altLang="en-US" sz="1000" dirty="0" smtClean="0"/>
              <a:t>Class 6 </a:t>
            </a:r>
          </a:p>
        </p:txBody>
      </p:sp>
    </p:spTree>
    <p:extLst>
      <p:ext uri="{BB962C8B-B14F-4D97-AF65-F5344CB8AC3E}">
        <p14:creationId xmlns:p14="http://schemas.microsoft.com/office/powerpoint/2010/main" val="2544137275"/>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1768</TotalTime>
  <Words>2006</Words>
  <Application>Microsoft Office PowerPoint</Application>
  <PresentationFormat>On-screen Show (4:3)</PresentationFormat>
  <Paragraphs>557</Paragraphs>
  <Slides>42</Slides>
  <Notes>1</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Level</vt:lpstr>
      <vt:lpstr>10 September 2009</vt:lpstr>
      <vt:lpstr>Realtime and Big Data Analytics</vt:lpstr>
      <vt:lpstr>Support for Realtime Analytics Class 6 </vt:lpstr>
      <vt:lpstr>Support for Realtime Analytics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NoSQL  Class 6 </vt:lpstr>
      <vt:lpstr>Flume Class 6 </vt:lpstr>
      <vt:lpstr>Flume Class 6 </vt:lpstr>
      <vt:lpstr>Flume Class 6 </vt:lpstr>
      <vt:lpstr>Flume Class 6 </vt:lpstr>
      <vt:lpstr>Flume Class 6 </vt:lpstr>
      <vt:lpstr>Flume Class 6 </vt:lpstr>
      <vt:lpstr>Flume Class 6 </vt:lpstr>
      <vt:lpstr>Flume Class 6 </vt:lpstr>
      <vt:lpstr>Project Proposals Roundtable Class 6 </vt:lpstr>
      <vt:lpstr>Project Proposals Roundtable Class 6 </vt:lpstr>
      <vt:lpstr>Twitter Reference Class 6 </vt:lpstr>
      <vt:lpstr>Twitter Reference Class 6 </vt:lpstr>
      <vt:lpstr>Twitter Reference Class 6 </vt:lpstr>
      <vt:lpstr>Twitter Reference Class 6 </vt:lpstr>
      <vt:lpstr>Twitter Reference Class 6 </vt:lpstr>
      <vt:lpstr>Twitter Reference Class 6 </vt:lpstr>
      <vt:lpstr>Reference: Twitter API – Application Registration Class 6 </vt:lpstr>
      <vt:lpstr>Reference: Twitter API – OAuth Registration Class 6 </vt:lpstr>
      <vt:lpstr>Reference: Twitter Streaming API Class 6 </vt:lpstr>
      <vt:lpstr>Reference: Twitter Streaming API Class 6 </vt:lpstr>
      <vt:lpstr>Homework Class 6</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smcintosh</cp:lastModifiedBy>
  <cp:revision>643</cp:revision>
  <dcterms:created xsi:type="dcterms:W3CDTF">2013-01-20T16:38:10Z</dcterms:created>
  <dcterms:modified xsi:type="dcterms:W3CDTF">2014-10-17T16:15:09Z</dcterms:modified>
</cp:coreProperties>
</file>