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39"/>
  </p:notesMasterIdLst>
  <p:sldIdLst>
    <p:sldId id="670" r:id="rId3"/>
    <p:sldId id="268" r:id="rId4"/>
    <p:sldId id="307" r:id="rId5"/>
    <p:sldId id="666" r:id="rId6"/>
    <p:sldId id="308" r:id="rId7"/>
    <p:sldId id="309" r:id="rId8"/>
    <p:sldId id="310" r:id="rId9"/>
    <p:sldId id="665" r:id="rId10"/>
    <p:sldId id="311" r:id="rId11"/>
    <p:sldId id="662" r:id="rId12"/>
    <p:sldId id="663" r:id="rId13"/>
    <p:sldId id="312" r:id="rId14"/>
    <p:sldId id="664" r:id="rId15"/>
    <p:sldId id="657" r:id="rId16"/>
    <p:sldId id="317" r:id="rId17"/>
    <p:sldId id="320" r:id="rId18"/>
    <p:sldId id="634" r:id="rId19"/>
    <p:sldId id="627" r:id="rId20"/>
    <p:sldId id="626" r:id="rId21"/>
    <p:sldId id="630" r:id="rId22"/>
    <p:sldId id="631" r:id="rId23"/>
    <p:sldId id="632" r:id="rId24"/>
    <p:sldId id="633" r:id="rId25"/>
    <p:sldId id="661" r:id="rId26"/>
    <p:sldId id="636" r:id="rId27"/>
    <p:sldId id="643" r:id="rId28"/>
    <p:sldId id="653" r:id="rId29"/>
    <p:sldId id="667" r:id="rId30"/>
    <p:sldId id="629" r:id="rId31"/>
    <p:sldId id="644" r:id="rId32"/>
    <p:sldId id="651" r:id="rId33"/>
    <p:sldId id="652" r:id="rId34"/>
    <p:sldId id="611" r:id="rId35"/>
    <p:sldId id="656" r:id="rId36"/>
    <p:sldId id="612" r:id="rId37"/>
    <p:sldId id="668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66"/>
    <a:srgbClr val="DA006D"/>
    <a:srgbClr val="FFFFFF"/>
    <a:srgbClr val="FF85C2"/>
    <a:srgbClr val="FF7C80"/>
    <a:srgbClr val="CC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008" autoAdjust="0"/>
  </p:normalViewPr>
  <p:slideViewPr>
    <p:cSldViewPr snapToGrid="0">
      <p:cViewPr varScale="1">
        <p:scale>
          <a:sx n="82" d="100"/>
          <a:sy n="82" d="100"/>
        </p:scale>
        <p:origin x="-21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C2F0AA-4B4A-43FC-8685-8CBDBC9250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714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70B642-5083-412C-8A46-0B187CF00DED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BD386F-F47B-4C1D-ABA7-F7CB64D97683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980BC7-25E6-4DFE-8C78-B032399135B6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7D007B-8D1F-44DD-B05F-6B888FB55F2E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B1B41F-128F-40C0-8B59-C11A21C345BC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E84845-18E2-4671-8BEB-B0CE3C2894A0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9B69F8-2E37-4A4C-82DF-134FF9823425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5505B6-150F-4A73-A049-CD7DCDD07796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E6B34C-1825-40B9-82A0-F398DE52408D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806EE8-0164-497C-92C1-E2A3CCC19782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3BF397-DA70-4E1C-BD4E-5EB40060C98A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2A5C8C-5945-40BF-B2FB-5CC155A4E9D4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A45BDC-BC3A-4168-9C9A-051F9FBB0B1D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41C389-9184-4F8C-B9A6-F7C44DA589F4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ED61A-A695-465E-B6F2-EEC10798CDB4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F70E7F-4840-43B8-8DFF-FA8DF179D677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0E53DD-170F-41C8-AF50-C70950D2B213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CA8A20-D141-4907-AE03-FFFB8F6FEE10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FF5D8E-A640-40DE-A7E6-6999B2DC4B6A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4D2EC7-6658-44D6-B324-B9374C628B48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FE1B49-57DC-4948-B621-9BB899272446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8B1791-A184-4828-ADF8-4F683418C0CB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None/>
            </a:pPr>
            <a:endParaRPr lang="en-US" altLang="en-US" sz="800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350E3B-6CC9-4BC4-A130-2E1E8DC95100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731655-8334-4F2B-86DA-4AC65CD31016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236C74-FB3B-4F2F-800F-7686EC91AC0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07B5-2B66-4C60-8D64-F1F83EFBE7CD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A7B900-46FE-4A9A-B3A7-7F4FB0B912CB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FEA4F9-1531-4ED5-B07F-EDB2806393C7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18BFA-A414-405C-B694-2464C0DA308B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E2685F5-7FC8-462C-9F98-58B3E4840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B6E8D-A2A0-44B0-9573-C9FD4B24B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29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4CB0-582F-4972-B781-BCD93FA45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6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DFD0C-3B76-4E4F-B6AC-634C0B527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31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705 w 2880"/>
                <a:gd name="T5" fmla="*/ 288 h 288"/>
                <a:gd name="T6" fmla="*/ 2665 w 2880"/>
                <a:gd name="T7" fmla="*/ 256 h 288"/>
                <a:gd name="T8" fmla="*/ 2498 w 2880"/>
                <a:gd name="T9" fmla="*/ 134 h 288"/>
                <a:gd name="T10" fmla="*/ 2282 w 2880"/>
                <a:gd name="T11" fmla="*/ 46 h 288"/>
                <a:gd name="T12" fmla="*/ 2095 w 2880"/>
                <a:gd name="T13" fmla="*/ 10 h 288"/>
                <a:gd name="T14" fmla="*/ 1983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8 h 290"/>
                <a:gd name="T4" fmla="*/ 3000 w 3194"/>
                <a:gd name="T5" fmla="*/ 300 h 290"/>
                <a:gd name="T6" fmla="*/ 2994 w 3194"/>
                <a:gd name="T7" fmla="*/ 266 h 290"/>
                <a:gd name="T8" fmla="*/ 2967 w 3194"/>
                <a:gd name="T9" fmla="*/ 156 h 290"/>
                <a:gd name="T10" fmla="*/ 2928 w 3194"/>
                <a:gd name="T11" fmla="*/ 34 h 290"/>
                <a:gd name="T12" fmla="*/ 291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1374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987E-60F3-432D-A004-90A7EB90BE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01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8C1A0-8788-4DDC-8D5B-32190E871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35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983E-E605-400C-A3BF-93824636E8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825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E791-782C-478E-9DD0-D861DC873C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11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2D1B6-287A-4329-8D05-EE7CB549C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690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C9E1-ADD7-4AC0-8F36-1ED876842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07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B593-DC8F-446B-AEE8-402A36A7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73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853E6-F1F7-4310-84A0-6A5BF5F8B8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85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637B0-1434-47AA-A289-B01646A253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847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DA1A1-404A-4050-B89E-73857B4F8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442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8CE35-A39B-4D69-A40A-F34B908F1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98F4-CB3B-488E-AFD3-AC4A8BFDF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6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AB1B0-E7B9-461F-8F79-5C0E9124C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23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295-329C-4C37-82CA-82E288E79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83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0D31-C62D-44D4-BBE8-AFAA063E6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3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98DED-1341-4AED-9F22-13DC89EFD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7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C29A0-8EC9-439C-935D-35BE75F09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5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7B47-5196-43EA-AC0A-93192E037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81E9FEA2-A7F6-4C94-AA5F-965E91A97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E21A197-6263-4B5D-B6F4-FA83190A82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altLang="en-US" sz="2200" smtClean="0"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3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47800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latin typeface="Garamond" pitchFamily="18" charset="0"/>
              </a:rPr>
              <a:t>Programming for Big Data Analytics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82575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New York University</a:t>
            </a:r>
          </a:p>
          <a:p>
            <a:pPr eaLnBrk="1" hangingPunct="1"/>
            <a:r>
              <a:rPr lang="en-US" altLang="en-US" i="1" smtClean="0"/>
              <a:t>Computer Science Department</a:t>
            </a:r>
          </a:p>
          <a:p>
            <a:pPr eaLnBrk="1" hangingPunct="1"/>
            <a:r>
              <a:rPr lang="en-US" altLang="en-US" i="1" smtClean="0"/>
              <a:t>Graduate School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F66CF2A-07E3-4E11-84B1-363EE8D2E57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25604" name="Picture 2" descr="MC900441809[1]"/>
          <p:cNvPicPr>
            <a:picLocks noChangeAspect="1" noChangeArrowheads="1"/>
          </p:cNvPicPr>
          <p:nvPr/>
        </p:nvPicPr>
        <p:blipFill>
          <a:blip r:embed="rId3">
            <a:lum contras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2293938"/>
            <a:ext cx="56784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6553200" cy="3962400"/>
          </a:xfrm>
        </p:spPr>
        <p:txBody>
          <a:bodyPr/>
          <a:lstStyle/>
          <a:p>
            <a:pPr eaLnBrk="1" hangingPunct="1"/>
            <a:r>
              <a:rPr lang="en-GB" altLang="en-GB" sz="2000" smtClean="0"/>
              <a:t>Monitoring tools</a:t>
            </a:r>
          </a:p>
          <a:p>
            <a:pPr lvl="1" eaLnBrk="1" hangingPunct="1"/>
            <a:r>
              <a:rPr lang="en-GB" altLang="en-GB" sz="1600" smtClean="0"/>
              <a:t>Nagios, CloudWatch, </a:t>
            </a:r>
            <a:r>
              <a:rPr lang="en-US" altLang="en-GB" sz="1600" smtClean="0"/>
              <a:t>IBM Tivoli </a:t>
            </a:r>
            <a:r>
              <a:rPr lang="en-GB" altLang="en-GB" sz="1600" smtClean="0"/>
              <a:t>Monitoring (ITM)</a:t>
            </a:r>
          </a:p>
          <a:p>
            <a:pPr lvl="1" eaLnBrk="1" hangingPunct="1"/>
            <a:r>
              <a:rPr lang="en-GB" altLang="en-GB" sz="1600" smtClean="0"/>
              <a:t>Process logs</a:t>
            </a:r>
          </a:p>
          <a:p>
            <a:pPr lvl="1" eaLnBrk="1" hangingPunct="1"/>
            <a:r>
              <a:rPr lang="en-GB" altLang="en-GB" sz="1600" smtClean="0"/>
              <a:t>Remove redundant reports</a:t>
            </a:r>
          </a:p>
          <a:p>
            <a:pPr lvl="1" eaLnBrk="1" hangingPunct="1"/>
            <a:r>
              <a:rPr lang="en-GB" altLang="en-GB" sz="1600" smtClean="0"/>
              <a:t>Consolidate</a:t>
            </a:r>
            <a:endParaRPr lang="en-US" altLang="en-GB" sz="1600" smtClean="0"/>
          </a:p>
          <a:p>
            <a:pPr lvl="1" eaLnBrk="1" hangingPunct="1"/>
            <a:endParaRPr lang="en-GB" altLang="en-GB" sz="1600" smtClean="0"/>
          </a:p>
          <a:p>
            <a:pPr lvl="1" eaLnBrk="1" hangingPunct="1"/>
            <a:endParaRPr lang="en-US" altLang="en-GB" sz="1600" smtClean="0"/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6402388" y="3044825"/>
            <a:ext cx="1719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b="1" smtClean="0">
                <a:ea typeface="MS PGothic" pitchFamily="34" charset="-128"/>
              </a:rPr>
              <a:t>Cloud Provider 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210050" y="4411663"/>
            <a:ext cx="2816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- Monitoring activity must keep</a:t>
            </a:r>
          </a:p>
          <a:p>
            <a:pPr>
              <a:defRPr/>
            </a:pPr>
            <a:r>
              <a:rPr lang="en-US" altLang="en-US" b="1" dirty="0">
                <a:ea typeface="MS PGothic" pitchFamily="34" charset="-128"/>
              </a:rPr>
              <a:t> </a:t>
            </a:r>
            <a:r>
              <a:rPr lang="en-US" altLang="en-US" b="1" dirty="0" smtClean="0">
                <a:ea typeface="MS PGothic" pitchFamily="34" charset="-128"/>
              </a:rPr>
              <a:t> QOS / SLA promises</a:t>
            </a:r>
          </a:p>
        </p:txBody>
      </p:sp>
      <p:pic>
        <p:nvPicPr>
          <p:cNvPr id="25608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3402013"/>
            <a:ext cx="5699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Provider Monitoring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D7531E-C7F0-422F-B0C1-5EC92161294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26628" name="Picture 2" descr="MC900441809[1]"/>
          <p:cNvPicPr>
            <a:picLocks noChangeAspect="1" noChangeArrowheads="1"/>
          </p:cNvPicPr>
          <p:nvPr/>
        </p:nvPicPr>
        <p:blipFill>
          <a:blip r:embed="rId3">
            <a:lum contras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2293938"/>
            <a:ext cx="56784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6553200" cy="3962400"/>
          </a:xfrm>
        </p:spPr>
        <p:txBody>
          <a:bodyPr/>
          <a:lstStyle/>
          <a:p>
            <a:pPr lvl="1" eaLnBrk="1" hangingPunct="1">
              <a:defRPr/>
            </a:pPr>
            <a:endParaRPr lang="en-GB" altLang="en-GB" sz="1600" dirty="0" smtClean="0"/>
          </a:p>
          <a:p>
            <a:pPr eaLnBrk="1" hangingPunct="1">
              <a:defRPr/>
            </a:pPr>
            <a:r>
              <a:rPr lang="en-GB" altLang="en-GB" sz="1800" dirty="0"/>
              <a:t>E</a:t>
            </a:r>
            <a:r>
              <a:rPr lang="en-US" altLang="en-GB" sz="1800" dirty="0" smtClean="0"/>
              <a:t>vents</a:t>
            </a:r>
            <a:r>
              <a:rPr lang="en-GB" altLang="en-GB" sz="1800" dirty="0" smtClean="0"/>
              <a:t> and </a:t>
            </a:r>
            <a:r>
              <a:rPr lang="en-US" altLang="en-GB" sz="1800" dirty="0" smtClean="0"/>
              <a:t>alerts</a:t>
            </a:r>
          </a:p>
          <a:p>
            <a:pPr lvl="1" eaLnBrk="1" hangingPunct="1">
              <a:defRPr/>
            </a:pPr>
            <a:r>
              <a:rPr lang="en-US" altLang="en-GB" sz="1600" dirty="0" smtClean="0"/>
              <a:t>Power</a:t>
            </a:r>
          </a:p>
          <a:p>
            <a:pPr lvl="1" eaLnBrk="1" hangingPunct="1">
              <a:defRPr/>
            </a:pPr>
            <a:r>
              <a:rPr lang="en-US" altLang="en-GB" sz="1600" dirty="0" smtClean="0"/>
              <a:t>Performance</a:t>
            </a:r>
          </a:p>
          <a:p>
            <a:pPr lvl="1" eaLnBrk="1" hangingPunct="1">
              <a:defRPr/>
            </a:pPr>
            <a:r>
              <a:rPr lang="en-US" altLang="en-GB" sz="1600" dirty="0" smtClean="0"/>
              <a:t>Virtual Machines</a:t>
            </a:r>
          </a:p>
          <a:p>
            <a:pPr eaLnBrk="1" hangingPunct="1">
              <a:defRPr/>
            </a:pPr>
            <a:r>
              <a:rPr lang="en-US" altLang="en-GB" sz="1800" dirty="0" smtClean="0"/>
              <a:t>Events and alerts can be processed with a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GB" sz="1800" dirty="0"/>
              <a:t> </a:t>
            </a:r>
            <a:r>
              <a:rPr lang="en-US" altLang="en-GB" sz="1800" dirty="0" smtClean="0"/>
              <a:t>     rules processing engine</a:t>
            </a:r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6402388" y="3044825"/>
            <a:ext cx="1719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b="1" smtClean="0">
                <a:ea typeface="MS PGothic" pitchFamily="34" charset="-128"/>
              </a:rPr>
              <a:t>Cloud Provider 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054475" y="4411663"/>
            <a:ext cx="30575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- Collect alerts into unified </a:t>
            </a:r>
          </a:p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   enterprise level alerting system,</a:t>
            </a:r>
          </a:p>
          <a:p>
            <a:pPr>
              <a:defRPr/>
            </a:pPr>
            <a:r>
              <a:rPr lang="en-US" altLang="en-US" b="1" dirty="0">
                <a:ea typeface="MS PGothic" pitchFamily="34" charset="-128"/>
              </a:rPr>
              <a:t> </a:t>
            </a:r>
            <a:r>
              <a:rPr lang="en-US" altLang="en-US" b="1" dirty="0" smtClean="0">
                <a:ea typeface="MS PGothic" pitchFamily="34" charset="-128"/>
              </a:rPr>
              <a:t>  such as Omnibus</a:t>
            </a:r>
          </a:p>
        </p:txBody>
      </p:sp>
      <p:pic>
        <p:nvPicPr>
          <p:cNvPr id="26632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3402013"/>
            <a:ext cx="5699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Provider Events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E11FAB-B905-49D7-9C4B-29A168FB978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5040313" cy="3657600"/>
          </a:xfrm>
        </p:spPr>
        <p:txBody>
          <a:bodyPr/>
          <a:lstStyle/>
          <a:p>
            <a:pPr eaLnBrk="1" hangingPunct="1"/>
            <a:r>
              <a:rPr lang="en-GB" altLang="en-GB" sz="1800" smtClean="0"/>
              <a:t>Cloud consumers </a:t>
            </a:r>
          </a:p>
          <a:p>
            <a:pPr lvl="1" eaLnBrk="1" hangingPunct="1"/>
            <a:r>
              <a:rPr lang="en-GB" altLang="en-GB" sz="1600" smtClean="0"/>
              <a:t>Deploy applications</a:t>
            </a:r>
          </a:p>
          <a:p>
            <a:pPr lvl="1" eaLnBrk="1" hangingPunct="1"/>
            <a:r>
              <a:rPr lang="en-GB" altLang="en-GB" sz="1600" smtClean="0"/>
              <a:t>Monitor virtual resources</a:t>
            </a:r>
          </a:p>
          <a:p>
            <a:pPr lvl="1" eaLnBrk="1" hangingPunct="1"/>
            <a:r>
              <a:rPr lang="en-US" altLang="en-GB" sz="1600" smtClean="0"/>
              <a:t>Monitor and debug applications</a:t>
            </a:r>
          </a:p>
          <a:p>
            <a:pPr lvl="1" eaLnBrk="1" hangingPunct="1"/>
            <a:endParaRPr lang="en-GB" altLang="en-GB" sz="1600" smtClean="0"/>
          </a:p>
        </p:txBody>
      </p:sp>
      <p:pic>
        <p:nvPicPr>
          <p:cNvPr id="27653" name="Picture 4" descr="MC900441809[1]"/>
          <p:cNvPicPr>
            <a:picLocks noChangeAspect="1" noChangeArrowheads="1"/>
          </p:cNvPicPr>
          <p:nvPr/>
        </p:nvPicPr>
        <p:blipFill>
          <a:blip r:embed="rId3">
            <a:lum contras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865313"/>
            <a:ext cx="5648325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6088063" y="2698750"/>
            <a:ext cx="1655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b="1" smtClean="0">
                <a:ea typeface="MS PGothic" pitchFamily="34" charset="-128"/>
              </a:rPr>
              <a:t> Cloud Consumers</a:t>
            </a:r>
          </a:p>
        </p:txBody>
      </p:sp>
      <p:sp>
        <p:nvSpPr>
          <p:cNvPr id="57433" name="Text Box 89"/>
          <p:cNvSpPr txBox="1">
            <a:spLocks noChangeArrowheads="1"/>
          </p:cNvSpPr>
          <p:nvPr/>
        </p:nvSpPr>
        <p:spPr bwMode="auto">
          <a:xfrm>
            <a:off x="4383088" y="4114800"/>
            <a:ext cx="263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-"/>
              <a:defRPr/>
            </a:pPr>
            <a:r>
              <a:rPr lang="en-US" altLang="en-US" sz="1200" b="1" smtClean="0">
                <a:ea typeface="MS PGothic" pitchFamily="34" charset="-128"/>
              </a:rPr>
              <a:t> Request services from Cloud</a:t>
            </a:r>
          </a:p>
          <a:p>
            <a:pPr>
              <a:buFontTx/>
              <a:buChar char="-"/>
              <a:defRPr/>
            </a:pPr>
            <a:r>
              <a:rPr lang="en-US" altLang="en-US" sz="1200" b="1" smtClean="0">
                <a:ea typeface="MS PGothic" pitchFamily="34" charset="-128"/>
              </a:rPr>
              <a:t> Request resources from Cloud</a:t>
            </a:r>
          </a:p>
        </p:txBody>
      </p:sp>
      <p:pic>
        <p:nvPicPr>
          <p:cNvPr id="27656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3041650"/>
            <a:ext cx="5508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Consumer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0A975AB-1595-4C76-B798-E2C9DD7854F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5040313" cy="3657600"/>
          </a:xfrm>
        </p:spPr>
        <p:txBody>
          <a:bodyPr/>
          <a:lstStyle/>
          <a:p>
            <a:pPr eaLnBrk="1" hangingPunct="1"/>
            <a:r>
              <a:rPr lang="en-GB" altLang="en-GB" sz="1800" smtClean="0"/>
              <a:t>Tools for DevOps role</a:t>
            </a:r>
          </a:p>
          <a:p>
            <a:pPr lvl="1" eaLnBrk="1" hangingPunct="1"/>
            <a:r>
              <a:rPr lang="en-GB" altLang="en-GB" sz="1600" smtClean="0"/>
              <a:t>Application introspection / debug</a:t>
            </a:r>
          </a:p>
          <a:p>
            <a:pPr lvl="1" eaLnBrk="1" hangingPunct="1"/>
            <a:r>
              <a:rPr lang="en-GB" altLang="en-GB" sz="1600" smtClean="0"/>
              <a:t>Topology</a:t>
            </a:r>
          </a:p>
          <a:p>
            <a:pPr lvl="1" eaLnBrk="1" hangingPunct="1"/>
            <a:r>
              <a:rPr lang="en-GB" altLang="en-GB" sz="1600" smtClean="0"/>
              <a:t>Performance</a:t>
            </a:r>
          </a:p>
          <a:p>
            <a:pPr lvl="1" eaLnBrk="1" hangingPunct="1"/>
            <a:r>
              <a:rPr lang="en-US" altLang="en-GB" sz="1600" smtClean="0"/>
              <a:t>Advanced analytics</a:t>
            </a:r>
          </a:p>
        </p:txBody>
      </p:sp>
      <p:pic>
        <p:nvPicPr>
          <p:cNvPr id="28677" name="Picture 4" descr="MC900441809[1]"/>
          <p:cNvPicPr>
            <a:picLocks noChangeAspect="1" noChangeArrowheads="1"/>
          </p:cNvPicPr>
          <p:nvPr/>
        </p:nvPicPr>
        <p:blipFill>
          <a:blip r:embed="rId3">
            <a:lum contras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865313"/>
            <a:ext cx="5648325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6088063" y="2698750"/>
            <a:ext cx="25542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b="1" dirty="0" smtClean="0">
                <a:ea typeface="MS PGothic" pitchFamily="34" charset="-128"/>
              </a:rPr>
              <a:t> Cloud Consumer/</a:t>
            </a:r>
            <a:r>
              <a:rPr lang="en-US" altLang="en-US" sz="1200" b="1" dirty="0" err="1" smtClean="0">
                <a:ea typeface="MS PGothic" pitchFamily="34" charset="-128"/>
              </a:rPr>
              <a:t>DevOps</a:t>
            </a:r>
            <a:endParaRPr lang="en-US" altLang="en-US" sz="1200" b="1" dirty="0" smtClean="0">
              <a:ea typeface="MS PGothic" pitchFamily="34" charset="-128"/>
            </a:endParaRPr>
          </a:p>
        </p:txBody>
      </p:sp>
      <p:pic>
        <p:nvPicPr>
          <p:cNvPr id="28679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3041650"/>
            <a:ext cx="5508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Consumer / DevOps Tools</a:t>
            </a:r>
            <a:br>
              <a:rPr lang="en-US" altLang="en-US" sz="2000" smtClean="0"/>
            </a:br>
            <a:endParaRPr lang="en-US" altLang="en-US" sz="2000" smtClean="0"/>
          </a:p>
        </p:txBody>
      </p:sp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4054475" y="4278313"/>
            <a:ext cx="33909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- Through introspection, applications </a:t>
            </a:r>
          </a:p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   can diagnose and remedy their </a:t>
            </a:r>
          </a:p>
          <a:p>
            <a:pPr>
              <a:defRPr/>
            </a:pPr>
            <a:r>
              <a:rPr lang="en-US" altLang="en-US" b="1" dirty="0">
                <a:ea typeface="MS PGothic" pitchFamily="34" charset="-128"/>
              </a:rPr>
              <a:t> </a:t>
            </a:r>
            <a:r>
              <a:rPr lang="en-US" altLang="en-US" b="1" dirty="0" smtClean="0">
                <a:ea typeface="MS PGothic" pitchFamily="34" charset="-128"/>
              </a:rPr>
              <a:t>  own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186B59-D8AE-426C-8C28-A5587F6A8F09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16875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GB" sz="2000" smtClean="0"/>
              <a:t>Cloud Development Challenges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GB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en-GB" sz="1600" smtClean="0"/>
              <a:t>Ported same application to multiple private clouds - all ran same cloud provisioning software, but with differences…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sz="1400" smtClean="0"/>
              <a:t>Tools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Missing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Broken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Home-grown APIs replace standard cloud provisioning system APIs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sz="1400" smtClean="0"/>
              <a:t>Cloud Providers (admins)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Poor support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Still learning about cloud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No backup support for off-hours, holidays, and vacations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sz="1400" smtClean="0"/>
              <a:t>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Old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Broken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Not enough physical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sz="1400" smtClean="0"/>
              <a:t>Cloud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Unstable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Importing images from other clouds forbidden (must build up from provided base OS images)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Elastic (floating) IPs not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GB" sz="1400" smtClean="0"/>
              <a:t>Quotas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Too 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GB" sz="1200" smtClean="0"/>
              <a:t>Shared with other teams</a:t>
            </a:r>
          </a:p>
          <a:p>
            <a:pPr lvl="2" eaLnBrk="1" hangingPunct="1">
              <a:lnSpc>
                <a:spcPct val="90000"/>
              </a:lnSpc>
            </a:pPr>
            <a:endParaRPr lang="en-GB" altLang="en-GB" sz="1000" smtClean="0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Nine?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768432-DEBA-4EC8-9E7E-A4C02632A79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5563"/>
            <a:ext cx="8464550" cy="4770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600" smtClean="0"/>
              <a:t>What you might experience…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GB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/>
              <a:t>Cloud Platform </a:t>
            </a:r>
            <a:r>
              <a:rPr lang="en-GB" altLang="en-GB" sz="1400" smtClean="0">
                <a:solidFill>
                  <a:srgbClr val="FF6400"/>
                </a:solidFill>
              </a:rPr>
              <a:t>GUI not responding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GB" sz="1000" smtClean="0"/>
              <a:t>When this happens, commands issued via the command line interface (CLI) usually fail too.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1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/>
              <a:t>Cannot log into Cloud Platform – error message </a:t>
            </a:r>
            <a:r>
              <a:rPr lang="en-GB" altLang="en-GB" sz="1400" smtClean="0">
                <a:solidFill>
                  <a:srgbClr val="FF6400"/>
                </a:solidFill>
              </a:rPr>
              <a:t>’password is wrong’, </a:t>
            </a:r>
            <a:r>
              <a:rPr lang="en-GB" altLang="en-GB" sz="1400" smtClean="0"/>
              <a:t>but it isn’t.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GB" sz="1000" smtClean="0"/>
              <a:t>Check with others, they may be having the same problem.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1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>
                <a:solidFill>
                  <a:srgbClr val="FF6400"/>
                </a:solidFill>
              </a:rPr>
              <a:t>Firewall is down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GB" sz="1000" smtClean="0"/>
              <a:t>This means you cannot log into your VMs, but Cloud Platform GUI and CLI might be available.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1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/>
              <a:t>You issue a command - error message </a:t>
            </a:r>
            <a:r>
              <a:rPr lang="en-GB" altLang="en-GB" sz="1400" smtClean="0">
                <a:solidFill>
                  <a:srgbClr val="FF6400"/>
                </a:solidFill>
              </a:rPr>
              <a:t>’you are not authorized’</a:t>
            </a:r>
            <a:endParaRPr lang="en-GB" altLang="en-GB" sz="140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GB" sz="1000" smtClean="0"/>
              <a:t>Interestingly, you had just issued the same command seconds ago and it worked.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1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/>
              <a:t>Cloud Platform </a:t>
            </a:r>
            <a:r>
              <a:rPr lang="en-GB" altLang="en-GB" sz="1400" smtClean="0">
                <a:solidFill>
                  <a:srgbClr val="FF6400"/>
                </a:solidFill>
              </a:rPr>
              <a:t>GUI lists none of your VMs</a:t>
            </a:r>
            <a:r>
              <a:rPr lang="en-GB" altLang="en-GB" sz="1400" smtClean="0"/>
              <a:t>, but you can still log into your VMs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/>
              <a:t>You log into one of your VMs and notice that you </a:t>
            </a:r>
            <a:r>
              <a:rPr lang="en-GB" altLang="en-GB" sz="1400" smtClean="0">
                <a:solidFill>
                  <a:srgbClr val="FF6400"/>
                </a:solidFill>
              </a:rPr>
              <a:t>cannot create new files</a:t>
            </a:r>
            <a:r>
              <a:rPr lang="en-GB" altLang="en-GB" sz="1400" smtClean="0"/>
              <a:t> or edit and save existing ones.</a:t>
            </a:r>
            <a:r>
              <a:rPr lang="en-GB" altLang="en-GB" sz="12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GB" sz="1000" smtClean="0"/>
              <a:t>This is a bad sign. Expect the system to degrade until it dies, unless the admin intervenes first and performs system recovery.</a:t>
            </a:r>
            <a:r>
              <a:rPr lang="en-GB" altLang="en-GB" sz="1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GB" sz="1400" smtClean="0"/>
              <a:t>Cloud Platform </a:t>
            </a:r>
            <a:r>
              <a:rPr lang="en-US" altLang="en-GB" sz="1400" smtClean="0">
                <a:solidFill>
                  <a:srgbClr val="FF6400"/>
                </a:solidFill>
              </a:rPr>
              <a:t>commands you issue from within the VM fail</a:t>
            </a:r>
            <a:r>
              <a:rPr lang="en-US" altLang="en-GB" sz="1400" smtClean="0"/>
              <a:t> – they used to work.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GB" sz="1000" smtClean="0"/>
              <a:t>Happens after a system wide problem is resolved because new ID and/or keys were issued, but your VM is still using the old ones.</a:t>
            </a:r>
          </a:p>
          <a:p>
            <a:pPr lvl="1" eaLnBrk="1" hangingPunct="1">
              <a:lnSpc>
                <a:spcPct val="80000"/>
              </a:lnSpc>
            </a:pPr>
            <a:endParaRPr lang="en-GB" altLang="en-GB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GB" sz="1400" smtClean="0">
                <a:solidFill>
                  <a:srgbClr val="FF6400"/>
                </a:solidFill>
              </a:rPr>
              <a:t>You</a:t>
            </a:r>
            <a:r>
              <a:rPr lang="en-GB" altLang="en-GB" sz="1400" smtClean="0"/>
              <a:t> </a:t>
            </a:r>
            <a:r>
              <a:rPr lang="en-GB" altLang="en-GB" sz="1400" smtClean="0">
                <a:solidFill>
                  <a:srgbClr val="FF6400"/>
                </a:solidFill>
              </a:rPr>
              <a:t>cannot log into your VM(s)</a:t>
            </a:r>
            <a:r>
              <a:rPr lang="en-GB" altLang="en-GB" sz="1400" smtClean="0"/>
              <a:t>.</a:t>
            </a:r>
            <a:r>
              <a:rPr lang="en-GB" altLang="en-GB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GB" sz="1000" smtClean="0"/>
              <a:t>Your VM was re-started by the Cloud admin, causing a new IP address to be assigned to your VM…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The Cloud - What could possibly go wrong?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937CAA4-FC70-42C7-B054-2FA6B7F675B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001000" cy="48466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GB" sz="2000" dirty="0" smtClean="0"/>
              <a:t>Challenges developing analytics in the cloud…</a:t>
            </a:r>
            <a:br>
              <a:rPr lang="en-GB" altLang="en-GB" sz="2000" dirty="0" smtClean="0"/>
            </a:br>
            <a:endParaRPr lang="en-GB" altLang="en-GB" sz="2000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GB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GB" sz="1600" dirty="0" smtClean="0"/>
              <a:t>Your Cloud analytic </a:t>
            </a:r>
          </a:p>
          <a:p>
            <a:pPr lvl="1" eaLnBrk="1" hangingPunct="1"/>
            <a:r>
              <a:rPr lang="en-GB" altLang="en-GB" sz="1400" dirty="0" smtClean="0"/>
              <a:t>Must supply services that are </a:t>
            </a:r>
            <a:r>
              <a:rPr lang="en-GB" altLang="en-GB" sz="1400" dirty="0" smtClean="0">
                <a:solidFill>
                  <a:srgbClr val="FF6400"/>
                </a:solidFill>
              </a:rPr>
              <a:t>robust</a:t>
            </a:r>
            <a:r>
              <a:rPr lang="en-GB" altLang="en-GB" sz="1400" dirty="0" smtClean="0"/>
              <a:t>, in Cloud environments which are not</a:t>
            </a:r>
          </a:p>
          <a:p>
            <a:pPr lvl="1" eaLnBrk="1" hangingPunct="1"/>
            <a:r>
              <a:rPr lang="en-GB" altLang="en-GB" sz="1400" dirty="0" smtClean="0"/>
              <a:t>Is deployable in the </a:t>
            </a:r>
            <a:r>
              <a:rPr lang="en-GB" altLang="en-GB" sz="1400" dirty="0" smtClean="0">
                <a:solidFill>
                  <a:srgbClr val="FF6400"/>
                </a:solidFill>
              </a:rPr>
              <a:t>private cloud,</a:t>
            </a:r>
            <a:r>
              <a:rPr lang="en-GB" altLang="en-GB" sz="1400" dirty="0" smtClean="0"/>
              <a:t> </a:t>
            </a:r>
            <a:r>
              <a:rPr lang="en-GB" altLang="en-GB" sz="1400" dirty="0" smtClean="0">
                <a:solidFill>
                  <a:srgbClr val="FF6400"/>
                </a:solidFill>
              </a:rPr>
              <a:t>public cloud, hybrid cloud</a:t>
            </a:r>
          </a:p>
          <a:p>
            <a:pPr lvl="1" eaLnBrk="1" hangingPunct="1"/>
            <a:r>
              <a:rPr lang="en-GB" altLang="en-GB" sz="1400" dirty="0" smtClean="0"/>
              <a:t>Is an </a:t>
            </a:r>
            <a:r>
              <a:rPr lang="en-GB" altLang="en-GB" sz="1400" dirty="0" smtClean="0">
                <a:solidFill>
                  <a:srgbClr val="FF6400"/>
                </a:solidFill>
              </a:rPr>
              <a:t>independent component</a:t>
            </a:r>
            <a:r>
              <a:rPr lang="en-GB" altLang="en-GB" sz="1400" dirty="0" smtClean="0"/>
              <a:t>, installable in any of the supported clouds</a:t>
            </a:r>
          </a:p>
          <a:p>
            <a:pPr lvl="2" eaLnBrk="1" hangingPunct="1"/>
            <a:r>
              <a:rPr lang="en-US" altLang="en-GB" sz="1200" dirty="0" smtClean="0"/>
              <a:t>Amazon EC2</a:t>
            </a:r>
          </a:p>
          <a:p>
            <a:pPr lvl="2" eaLnBrk="1" hangingPunct="1"/>
            <a:r>
              <a:rPr lang="en-US" altLang="en-GB" sz="1200" dirty="0" smtClean="0"/>
              <a:t>IBM SCE/SCP</a:t>
            </a:r>
          </a:p>
          <a:p>
            <a:pPr lvl="2" eaLnBrk="1" hangingPunct="1"/>
            <a:r>
              <a:rPr lang="en-US" altLang="en-GB" sz="1200" dirty="0" smtClean="0"/>
              <a:t>OpenStack</a:t>
            </a:r>
          </a:p>
          <a:p>
            <a:pPr lvl="2" eaLnBrk="1" hangingPunct="1"/>
            <a:r>
              <a:rPr lang="en-US" altLang="en-GB" sz="1200" dirty="0" err="1" smtClean="0"/>
              <a:t>VmWare</a:t>
            </a:r>
            <a:endParaRPr lang="en-US" altLang="en-GB" sz="1200" dirty="0" smtClean="0"/>
          </a:p>
          <a:p>
            <a:pPr lvl="2" eaLnBrk="1" hangingPunct="1"/>
            <a:r>
              <a:rPr lang="en-US" altLang="en-GB" sz="1200" dirty="0" smtClean="0"/>
              <a:t>Etc.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GB" sz="900" dirty="0" smtClean="0"/>
          </a:p>
          <a:p>
            <a:pPr lvl="1" eaLnBrk="1" hangingPunct="1"/>
            <a:r>
              <a:rPr lang="en-GB" altLang="en-GB" sz="1400" dirty="0" smtClean="0"/>
              <a:t>Potentially runs as an unprivileged application</a:t>
            </a:r>
          </a:p>
          <a:p>
            <a:pPr lvl="1" eaLnBrk="1" hangingPunct="1"/>
            <a:endParaRPr lang="en-US" altLang="en-GB" sz="1400" dirty="0" smtClean="0">
              <a:solidFill>
                <a:srgbClr val="FF6400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712788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Challenges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DD51EC-2B73-44F4-BB46-1FB7AC71D68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Realtime and Big Data in The Cloud</a:t>
            </a:r>
            <a:br>
              <a:rPr lang="en-US" altLang="en-US" sz="2000" smtClean="0"/>
            </a:br>
            <a:r>
              <a:rPr lang="en-US" altLang="en-US" sz="800" smtClean="0"/>
              <a:t>Class 8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i="1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Cloud Intro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Cloud Internals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Hadoop in the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Scrum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Project Breakout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D5D4AF5-76E3-445F-8862-3DD9B6233FF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3796" name="Rectangle 81"/>
          <p:cNvSpPr>
            <a:spLocks noChangeArrowheads="1"/>
          </p:cNvSpPr>
          <p:nvPr/>
        </p:nvSpPr>
        <p:spPr bwMode="auto">
          <a:xfrm>
            <a:off x="2120900" y="1743075"/>
            <a:ext cx="4586288" cy="4502150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Verdana" pitchFamily="34" charset="0"/>
              </a:rPr>
              <a:t>(Blade/Server)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Hypervisor</a:t>
            </a:r>
            <a:endParaRPr lang="en-US" altLang="en-US" sz="800" smtClean="0"/>
          </a:p>
        </p:txBody>
      </p:sp>
      <p:sp>
        <p:nvSpPr>
          <p:cNvPr id="33798" name="Oval 43"/>
          <p:cNvSpPr>
            <a:spLocks noChangeArrowheads="1"/>
          </p:cNvSpPr>
          <p:nvPr/>
        </p:nvSpPr>
        <p:spPr bwMode="auto">
          <a:xfrm>
            <a:off x="2533650" y="1939925"/>
            <a:ext cx="3695700" cy="1676400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33799" name="Rectangle 62"/>
          <p:cNvSpPr>
            <a:spLocks noChangeArrowheads="1"/>
          </p:cNvSpPr>
          <p:nvPr/>
        </p:nvSpPr>
        <p:spPr bwMode="auto">
          <a:xfrm>
            <a:off x="3246438" y="2736850"/>
            <a:ext cx="2063750" cy="4349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3800" name="Rectangle 63"/>
          <p:cNvSpPr>
            <a:spLocks noChangeArrowheads="1"/>
          </p:cNvSpPr>
          <p:nvPr/>
        </p:nvSpPr>
        <p:spPr bwMode="auto">
          <a:xfrm flipV="1">
            <a:off x="3265488" y="2370138"/>
            <a:ext cx="533400" cy="268287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VM</a:t>
            </a:r>
          </a:p>
        </p:txBody>
      </p:sp>
      <p:sp>
        <p:nvSpPr>
          <p:cNvPr id="33801" name="Text Box 68"/>
          <p:cNvSpPr txBox="1">
            <a:spLocks noChangeArrowheads="1"/>
          </p:cNvSpPr>
          <p:nvPr/>
        </p:nvSpPr>
        <p:spPr bwMode="auto">
          <a:xfrm>
            <a:off x="3282950" y="2036763"/>
            <a:ext cx="1989138" cy="30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 i="1">
              <a:ea typeface="MS PGothic" pitchFamily="34" charset="-128"/>
            </a:endParaRPr>
          </a:p>
        </p:txBody>
      </p:sp>
      <p:sp>
        <p:nvSpPr>
          <p:cNvPr id="33802" name="Text Box 13"/>
          <p:cNvSpPr txBox="1">
            <a:spLocks noChangeArrowheads="1"/>
          </p:cNvSpPr>
          <p:nvPr/>
        </p:nvSpPr>
        <p:spPr bwMode="auto">
          <a:xfrm>
            <a:off x="4197350" y="2303463"/>
            <a:ext cx="43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…</a:t>
            </a:r>
          </a:p>
        </p:txBody>
      </p:sp>
      <p:sp>
        <p:nvSpPr>
          <p:cNvPr id="33803" name="Text Box 86"/>
          <p:cNvSpPr txBox="1">
            <a:spLocks noChangeArrowheads="1"/>
          </p:cNvSpPr>
          <p:nvPr/>
        </p:nvSpPr>
        <p:spPr bwMode="auto">
          <a:xfrm>
            <a:off x="4459288" y="2303463"/>
            <a:ext cx="434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…</a:t>
            </a:r>
          </a:p>
        </p:txBody>
      </p:sp>
      <p:sp>
        <p:nvSpPr>
          <p:cNvPr id="33804" name="Rectangle 63"/>
          <p:cNvSpPr>
            <a:spLocks noChangeArrowheads="1"/>
          </p:cNvSpPr>
          <p:nvPr/>
        </p:nvSpPr>
        <p:spPr bwMode="auto">
          <a:xfrm flipV="1">
            <a:off x="3956050" y="2370138"/>
            <a:ext cx="533400" cy="268287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VM</a:t>
            </a:r>
          </a:p>
        </p:txBody>
      </p:sp>
      <p:sp>
        <p:nvSpPr>
          <p:cNvPr id="33805" name="Rectangle 63"/>
          <p:cNvSpPr>
            <a:spLocks noChangeArrowheads="1"/>
          </p:cNvSpPr>
          <p:nvPr/>
        </p:nvSpPr>
        <p:spPr bwMode="auto">
          <a:xfrm flipV="1">
            <a:off x="4797425" y="2386013"/>
            <a:ext cx="533400" cy="268287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VM</a:t>
            </a:r>
          </a:p>
        </p:txBody>
      </p:sp>
      <p:sp>
        <p:nvSpPr>
          <p:cNvPr id="33806" name="Rectangle 63"/>
          <p:cNvSpPr>
            <a:spLocks noChangeArrowheads="1"/>
          </p:cNvSpPr>
          <p:nvPr/>
        </p:nvSpPr>
        <p:spPr bwMode="auto">
          <a:xfrm flipV="1">
            <a:off x="2312988" y="4330700"/>
            <a:ext cx="1181100" cy="53498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CPUs</a:t>
            </a:r>
          </a:p>
        </p:txBody>
      </p:sp>
      <p:sp>
        <p:nvSpPr>
          <p:cNvPr id="33807" name="Rectangle 63"/>
          <p:cNvSpPr>
            <a:spLocks noChangeArrowheads="1"/>
          </p:cNvSpPr>
          <p:nvPr/>
        </p:nvSpPr>
        <p:spPr bwMode="auto">
          <a:xfrm flipV="1">
            <a:off x="3746500" y="4330700"/>
            <a:ext cx="1181100" cy="53498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Memory</a:t>
            </a:r>
          </a:p>
        </p:txBody>
      </p:sp>
      <p:sp>
        <p:nvSpPr>
          <p:cNvPr id="33808" name="Rectangle 63"/>
          <p:cNvSpPr>
            <a:spLocks noChangeArrowheads="1"/>
          </p:cNvSpPr>
          <p:nvPr/>
        </p:nvSpPr>
        <p:spPr bwMode="auto">
          <a:xfrm flipV="1">
            <a:off x="5186363" y="4330700"/>
            <a:ext cx="1181100" cy="53498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Storage</a:t>
            </a:r>
          </a:p>
        </p:txBody>
      </p:sp>
      <p:sp>
        <p:nvSpPr>
          <p:cNvPr id="33809" name="Rectangle 62"/>
          <p:cNvSpPr>
            <a:spLocks noChangeArrowheads="1"/>
          </p:cNvSpPr>
          <p:nvPr/>
        </p:nvSpPr>
        <p:spPr bwMode="auto">
          <a:xfrm>
            <a:off x="3246438" y="2736850"/>
            <a:ext cx="2063750" cy="4349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3810" name="Rectangle 62"/>
          <p:cNvSpPr>
            <a:spLocks noChangeArrowheads="1"/>
          </p:cNvSpPr>
          <p:nvPr/>
        </p:nvSpPr>
        <p:spPr bwMode="auto">
          <a:xfrm>
            <a:off x="3246438" y="2736850"/>
            <a:ext cx="2063750" cy="4349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3811" name="Rectangle 62"/>
          <p:cNvSpPr>
            <a:spLocks noChangeArrowheads="1"/>
          </p:cNvSpPr>
          <p:nvPr/>
        </p:nvSpPr>
        <p:spPr bwMode="auto">
          <a:xfrm>
            <a:off x="3246438" y="2736850"/>
            <a:ext cx="2063750" cy="4349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3812" name="Line 114"/>
          <p:cNvSpPr>
            <a:spLocks noChangeShapeType="1"/>
          </p:cNvSpPr>
          <p:nvPr/>
        </p:nvSpPr>
        <p:spPr bwMode="auto">
          <a:xfrm rot="-5400000" flipH="1" flipV="1">
            <a:off x="3756026" y="3740150"/>
            <a:ext cx="1058862" cy="1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127"/>
          <p:cNvSpPr>
            <a:spLocks noChangeShapeType="1"/>
          </p:cNvSpPr>
          <p:nvPr/>
        </p:nvSpPr>
        <p:spPr bwMode="auto">
          <a:xfrm flipH="1">
            <a:off x="3200400" y="3170238"/>
            <a:ext cx="1096963" cy="10429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128"/>
          <p:cNvSpPr>
            <a:spLocks noChangeShapeType="1"/>
          </p:cNvSpPr>
          <p:nvPr/>
        </p:nvSpPr>
        <p:spPr bwMode="auto">
          <a:xfrm rot="5400000" flipV="1">
            <a:off x="4249737" y="3195638"/>
            <a:ext cx="1096963" cy="10429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Rectangle 62"/>
          <p:cNvSpPr>
            <a:spLocks noChangeArrowheads="1"/>
          </p:cNvSpPr>
          <p:nvPr/>
        </p:nvSpPr>
        <p:spPr bwMode="auto">
          <a:xfrm>
            <a:off x="3246438" y="2736850"/>
            <a:ext cx="2063750" cy="4349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3816" name="Rectangle 63"/>
          <p:cNvSpPr>
            <a:spLocks noChangeArrowheads="1"/>
          </p:cNvSpPr>
          <p:nvPr/>
        </p:nvSpPr>
        <p:spPr bwMode="auto">
          <a:xfrm flipV="1">
            <a:off x="6537325" y="3446463"/>
            <a:ext cx="146050" cy="144145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k</a:t>
            </a:r>
          </a:p>
        </p:txBody>
      </p:sp>
      <p:sp>
        <p:nvSpPr>
          <p:cNvPr id="33817" name="Line 131"/>
          <p:cNvSpPr>
            <a:spLocks noChangeShapeType="1"/>
          </p:cNvSpPr>
          <p:nvPr/>
        </p:nvSpPr>
        <p:spPr bwMode="auto">
          <a:xfrm rot="5400000" flipV="1">
            <a:off x="5004594" y="2486819"/>
            <a:ext cx="808037" cy="22320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0D816D-07FE-40EF-837B-8A650862A5D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81113"/>
            <a:ext cx="7040563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2924175" y="4632325"/>
            <a:ext cx="300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ea typeface="MS PGothic" pitchFamily="34" charset="-128"/>
              </a:rPr>
              <a:t>Physical Cloud Resources</a:t>
            </a:r>
          </a:p>
        </p:txBody>
      </p:sp>
      <p:sp>
        <p:nvSpPr>
          <p:cNvPr id="34822" name="Oval 42"/>
          <p:cNvSpPr>
            <a:spLocks noChangeArrowheads="1"/>
          </p:cNvSpPr>
          <p:nvPr/>
        </p:nvSpPr>
        <p:spPr bwMode="auto">
          <a:xfrm>
            <a:off x="3154363" y="1755775"/>
            <a:ext cx="1781175" cy="773113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99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Cloud Provisioning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System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(e.g. Amazon EC2)</a:t>
            </a:r>
          </a:p>
        </p:txBody>
      </p:sp>
      <p:sp>
        <p:nvSpPr>
          <p:cNvPr id="34823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Building Blocks</a:t>
            </a:r>
            <a:endParaRPr lang="en-US" altLang="en-US" sz="800" smtClean="0"/>
          </a:p>
        </p:txBody>
      </p:sp>
      <p:sp>
        <p:nvSpPr>
          <p:cNvPr id="34824" name="Line 33"/>
          <p:cNvSpPr>
            <a:spLocks noChangeShapeType="1"/>
          </p:cNvSpPr>
          <p:nvPr/>
        </p:nvSpPr>
        <p:spPr bwMode="auto">
          <a:xfrm>
            <a:off x="533400" y="4433888"/>
            <a:ext cx="8077200" cy="0"/>
          </a:xfrm>
          <a:prstGeom prst="line">
            <a:avLst/>
          </a:prstGeom>
          <a:noFill/>
          <a:ln w="57150">
            <a:solidFill>
              <a:srgbClr val="CC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Oval 43"/>
          <p:cNvSpPr>
            <a:spLocks noChangeArrowheads="1"/>
          </p:cNvSpPr>
          <p:nvPr/>
        </p:nvSpPr>
        <p:spPr bwMode="auto">
          <a:xfrm>
            <a:off x="5638800" y="5257800"/>
            <a:ext cx="3238500" cy="1289050"/>
          </a:xfrm>
          <a:prstGeom prst="ellipse">
            <a:avLst/>
          </a:prstGeom>
          <a:solidFill>
            <a:srgbClr val="99CC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34826" name="Rectangle 62"/>
          <p:cNvSpPr>
            <a:spLocks noChangeArrowheads="1"/>
          </p:cNvSpPr>
          <p:nvPr/>
        </p:nvSpPr>
        <p:spPr bwMode="auto">
          <a:xfrm>
            <a:off x="6359525" y="5943600"/>
            <a:ext cx="1808163" cy="3349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4827" name="Rectangle 63"/>
          <p:cNvSpPr>
            <a:spLocks noChangeArrowheads="1"/>
          </p:cNvSpPr>
          <p:nvPr/>
        </p:nvSpPr>
        <p:spPr bwMode="auto">
          <a:xfrm flipV="1">
            <a:off x="6378575" y="5695950"/>
            <a:ext cx="466725" cy="206375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VM</a:t>
            </a:r>
          </a:p>
        </p:txBody>
      </p:sp>
      <p:sp>
        <p:nvSpPr>
          <p:cNvPr id="34828" name="Text Box 68"/>
          <p:cNvSpPr txBox="1">
            <a:spLocks noChangeArrowheads="1"/>
          </p:cNvSpPr>
          <p:nvPr/>
        </p:nvSpPr>
        <p:spPr bwMode="auto">
          <a:xfrm>
            <a:off x="6388100" y="5362575"/>
            <a:ext cx="1743075" cy="30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 i="1">
              <a:ea typeface="MS PGothic" pitchFamily="34" charset="-128"/>
            </a:endParaRPr>
          </a:p>
        </p:txBody>
      </p:sp>
      <p:sp>
        <p:nvSpPr>
          <p:cNvPr id="34829" name="Rectangle 63"/>
          <p:cNvSpPr>
            <a:spLocks noChangeArrowheads="1"/>
          </p:cNvSpPr>
          <p:nvPr/>
        </p:nvSpPr>
        <p:spPr bwMode="auto">
          <a:xfrm flipV="1">
            <a:off x="6894513" y="5695950"/>
            <a:ext cx="466725" cy="206375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VM</a:t>
            </a:r>
          </a:p>
        </p:txBody>
      </p:sp>
      <p:sp>
        <p:nvSpPr>
          <p:cNvPr id="34830" name="Rectangle 63"/>
          <p:cNvSpPr>
            <a:spLocks noChangeArrowheads="1"/>
          </p:cNvSpPr>
          <p:nvPr/>
        </p:nvSpPr>
        <p:spPr bwMode="auto">
          <a:xfrm flipV="1">
            <a:off x="7675563" y="5695950"/>
            <a:ext cx="466725" cy="206375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VM</a:t>
            </a:r>
          </a:p>
        </p:txBody>
      </p:sp>
      <p:sp>
        <p:nvSpPr>
          <p:cNvPr id="34831" name="Text Box 41"/>
          <p:cNvSpPr txBox="1">
            <a:spLocks noChangeArrowheads="1"/>
          </p:cNvSpPr>
          <p:nvPr/>
        </p:nvSpPr>
        <p:spPr bwMode="auto">
          <a:xfrm>
            <a:off x="7310438" y="562927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…</a:t>
            </a:r>
          </a:p>
        </p:txBody>
      </p:sp>
      <p:grpSp>
        <p:nvGrpSpPr>
          <p:cNvPr id="34832" name="Group 373"/>
          <p:cNvGrpSpPr>
            <a:grpSpLocks/>
          </p:cNvGrpSpPr>
          <p:nvPr/>
        </p:nvGrpSpPr>
        <p:grpSpPr bwMode="auto">
          <a:xfrm>
            <a:off x="1312863" y="2941638"/>
            <a:ext cx="5665787" cy="1401762"/>
            <a:chOff x="897" y="1818"/>
            <a:chExt cx="3569" cy="883"/>
          </a:xfrm>
        </p:grpSpPr>
        <p:grpSp>
          <p:nvGrpSpPr>
            <p:cNvPr id="34834" name="Group 306"/>
            <p:cNvGrpSpPr>
              <a:grpSpLocks/>
            </p:cNvGrpSpPr>
            <p:nvPr/>
          </p:nvGrpSpPr>
          <p:grpSpPr bwMode="auto">
            <a:xfrm>
              <a:off x="897" y="1818"/>
              <a:ext cx="2214" cy="811"/>
              <a:chOff x="897" y="1818"/>
              <a:chExt cx="2214" cy="811"/>
            </a:xfrm>
          </p:grpSpPr>
          <p:grpSp>
            <p:nvGrpSpPr>
              <p:cNvPr id="34875" name="Group 129"/>
              <p:cNvGrpSpPr>
                <a:grpSpLocks/>
              </p:cNvGrpSpPr>
              <p:nvPr/>
            </p:nvGrpSpPr>
            <p:grpSpPr bwMode="auto">
              <a:xfrm>
                <a:off x="2007" y="1818"/>
                <a:ext cx="1104" cy="384"/>
                <a:chOff x="2597" y="1832"/>
                <a:chExt cx="1104" cy="384"/>
              </a:xfrm>
            </p:grpSpPr>
            <p:sp>
              <p:nvSpPr>
                <p:cNvPr id="34892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34893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34894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9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3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34896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97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9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134" y="1920"/>
                  <a:ext cx="130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  <p:grpSp>
            <p:nvGrpSpPr>
              <p:cNvPr id="34876" name="Group 130"/>
              <p:cNvGrpSpPr>
                <a:grpSpLocks/>
              </p:cNvGrpSpPr>
              <p:nvPr/>
            </p:nvGrpSpPr>
            <p:grpSpPr bwMode="auto">
              <a:xfrm>
                <a:off x="1412" y="2029"/>
                <a:ext cx="1104" cy="384"/>
                <a:chOff x="2597" y="1832"/>
                <a:chExt cx="1104" cy="384"/>
              </a:xfrm>
            </p:grpSpPr>
            <p:sp>
              <p:nvSpPr>
                <p:cNvPr id="34885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34886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34887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8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3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34889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90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9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134" y="1920"/>
                  <a:ext cx="130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  <p:grpSp>
            <p:nvGrpSpPr>
              <p:cNvPr id="34877" name="Group 138"/>
              <p:cNvGrpSpPr>
                <a:grpSpLocks/>
              </p:cNvGrpSpPr>
              <p:nvPr/>
            </p:nvGrpSpPr>
            <p:grpSpPr bwMode="auto">
              <a:xfrm>
                <a:off x="897" y="2245"/>
                <a:ext cx="1104" cy="384"/>
                <a:chOff x="2597" y="1832"/>
                <a:chExt cx="1104" cy="384"/>
              </a:xfrm>
            </p:grpSpPr>
            <p:sp>
              <p:nvSpPr>
                <p:cNvPr id="34878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34879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34880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8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3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34882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83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3488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134" y="1920"/>
                  <a:ext cx="130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</p:grpSp>
        <p:grpSp>
          <p:nvGrpSpPr>
            <p:cNvPr id="34835" name="Group 308"/>
            <p:cNvGrpSpPr>
              <a:grpSpLocks/>
            </p:cNvGrpSpPr>
            <p:nvPr/>
          </p:nvGrpSpPr>
          <p:grpSpPr bwMode="auto">
            <a:xfrm>
              <a:off x="2958" y="1838"/>
              <a:ext cx="1104" cy="384"/>
              <a:chOff x="2597" y="1832"/>
              <a:chExt cx="1104" cy="384"/>
            </a:xfrm>
          </p:grpSpPr>
          <p:sp>
            <p:nvSpPr>
              <p:cNvPr id="34868" name="Oval 43"/>
              <p:cNvSpPr>
                <a:spLocks noChangeArrowheads="1"/>
              </p:cNvSpPr>
              <p:nvPr/>
            </p:nvSpPr>
            <p:spPr bwMode="auto">
              <a:xfrm>
                <a:off x="2597" y="1832"/>
                <a:ext cx="1104" cy="384"/>
              </a:xfrm>
              <a:prstGeom prst="ellipse">
                <a:avLst/>
              </a:prstGeom>
              <a:solidFill>
                <a:srgbClr val="99CC00">
                  <a:alpha val="70195"/>
                </a:srgbClr>
              </a:solidFill>
              <a:ln w="9525" algn="ctr">
                <a:solidFill>
                  <a:srgbClr val="66CC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>
                  <a:ea typeface="MS PGothic" pitchFamily="34" charset="-128"/>
                </a:endParaRPr>
              </a:p>
            </p:txBody>
          </p:sp>
          <p:sp>
            <p:nvSpPr>
              <p:cNvPr id="34869" name="Rectangle 62"/>
              <p:cNvSpPr>
                <a:spLocks noChangeArrowheads="1"/>
              </p:cNvSpPr>
              <p:nvPr/>
            </p:nvSpPr>
            <p:spPr bwMode="auto">
              <a:xfrm>
                <a:off x="2838" y="2026"/>
                <a:ext cx="616" cy="10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848698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Hypervisor</a:t>
                </a:r>
              </a:p>
            </p:txBody>
          </p:sp>
          <p:sp>
            <p:nvSpPr>
              <p:cNvPr id="34870" name="Rectangle 63"/>
              <p:cNvSpPr>
                <a:spLocks noChangeArrowheads="1"/>
              </p:cNvSpPr>
              <p:nvPr/>
            </p:nvSpPr>
            <p:spPr bwMode="auto">
              <a:xfrm flipV="1">
                <a:off x="2844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71" name="Text Box 68"/>
              <p:cNvSpPr txBox="1">
                <a:spLocks noChangeArrowheads="1"/>
              </p:cNvSpPr>
              <p:nvPr/>
            </p:nvSpPr>
            <p:spPr bwMode="auto">
              <a:xfrm>
                <a:off x="2853" y="1855"/>
                <a:ext cx="594" cy="13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007A5C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 i="1">
                  <a:ea typeface="MS PGothic" pitchFamily="34" charset="-128"/>
                </a:endParaRPr>
              </a:p>
            </p:txBody>
          </p:sp>
          <p:sp>
            <p:nvSpPr>
              <p:cNvPr id="34872" name="Rectangle 63"/>
              <p:cNvSpPr>
                <a:spLocks noChangeArrowheads="1"/>
              </p:cNvSpPr>
              <p:nvPr/>
            </p:nvSpPr>
            <p:spPr bwMode="auto">
              <a:xfrm flipV="1">
                <a:off x="3025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73" name="Rectangle 63"/>
              <p:cNvSpPr>
                <a:spLocks noChangeArrowheads="1"/>
              </p:cNvSpPr>
              <p:nvPr/>
            </p:nvSpPr>
            <p:spPr bwMode="auto">
              <a:xfrm flipV="1">
                <a:off x="3286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74" name="Text Box 315"/>
              <p:cNvSpPr txBox="1">
                <a:spLocks noChangeArrowheads="1"/>
              </p:cNvSpPr>
              <p:nvPr/>
            </p:nvSpPr>
            <p:spPr bwMode="auto">
              <a:xfrm>
                <a:off x="3134" y="1920"/>
                <a:ext cx="13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800" b="1"/>
                  <a:t>…</a:t>
                </a:r>
              </a:p>
            </p:txBody>
          </p:sp>
        </p:grpSp>
        <p:grpSp>
          <p:nvGrpSpPr>
            <p:cNvPr id="34836" name="Group 316"/>
            <p:cNvGrpSpPr>
              <a:grpSpLocks/>
            </p:cNvGrpSpPr>
            <p:nvPr/>
          </p:nvGrpSpPr>
          <p:grpSpPr bwMode="auto">
            <a:xfrm>
              <a:off x="2363" y="2049"/>
              <a:ext cx="1104" cy="384"/>
              <a:chOff x="2597" y="1832"/>
              <a:chExt cx="1104" cy="384"/>
            </a:xfrm>
          </p:grpSpPr>
          <p:sp>
            <p:nvSpPr>
              <p:cNvPr id="34861" name="Oval 43"/>
              <p:cNvSpPr>
                <a:spLocks noChangeArrowheads="1"/>
              </p:cNvSpPr>
              <p:nvPr/>
            </p:nvSpPr>
            <p:spPr bwMode="auto">
              <a:xfrm>
                <a:off x="2597" y="1832"/>
                <a:ext cx="1104" cy="384"/>
              </a:xfrm>
              <a:prstGeom prst="ellipse">
                <a:avLst/>
              </a:prstGeom>
              <a:solidFill>
                <a:srgbClr val="99CC00">
                  <a:alpha val="70195"/>
                </a:srgbClr>
              </a:solidFill>
              <a:ln w="9525" algn="ctr">
                <a:solidFill>
                  <a:srgbClr val="66CC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>
                  <a:ea typeface="MS PGothic" pitchFamily="34" charset="-128"/>
                </a:endParaRPr>
              </a:p>
            </p:txBody>
          </p:sp>
          <p:sp>
            <p:nvSpPr>
              <p:cNvPr id="34862" name="Rectangle 62"/>
              <p:cNvSpPr>
                <a:spLocks noChangeArrowheads="1"/>
              </p:cNvSpPr>
              <p:nvPr/>
            </p:nvSpPr>
            <p:spPr bwMode="auto">
              <a:xfrm>
                <a:off x="2838" y="2026"/>
                <a:ext cx="616" cy="10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848698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Hypervisor</a:t>
                </a:r>
              </a:p>
            </p:txBody>
          </p:sp>
          <p:sp>
            <p:nvSpPr>
              <p:cNvPr id="34863" name="Rectangle 63"/>
              <p:cNvSpPr>
                <a:spLocks noChangeArrowheads="1"/>
              </p:cNvSpPr>
              <p:nvPr/>
            </p:nvSpPr>
            <p:spPr bwMode="auto">
              <a:xfrm flipV="1">
                <a:off x="2844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64" name="Text Box 68"/>
              <p:cNvSpPr txBox="1">
                <a:spLocks noChangeArrowheads="1"/>
              </p:cNvSpPr>
              <p:nvPr/>
            </p:nvSpPr>
            <p:spPr bwMode="auto">
              <a:xfrm>
                <a:off x="2853" y="1855"/>
                <a:ext cx="594" cy="13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007A5C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 i="1">
                  <a:ea typeface="MS PGothic" pitchFamily="34" charset="-128"/>
                </a:endParaRPr>
              </a:p>
            </p:txBody>
          </p:sp>
          <p:sp>
            <p:nvSpPr>
              <p:cNvPr id="34865" name="Rectangle 63"/>
              <p:cNvSpPr>
                <a:spLocks noChangeArrowheads="1"/>
              </p:cNvSpPr>
              <p:nvPr/>
            </p:nvSpPr>
            <p:spPr bwMode="auto">
              <a:xfrm flipV="1">
                <a:off x="3025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66" name="Rectangle 63"/>
              <p:cNvSpPr>
                <a:spLocks noChangeArrowheads="1"/>
              </p:cNvSpPr>
              <p:nvPr/>
            </p:nvSpPr>
            <p:spPr bwMode="auto">
              <a:xfrm flipV="1">
                <a:off x="3286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67" name="Text Box 323"/>
              <p:cNvSpPr txBox="1">
                <a:spLocks noChangeArrowheads="1"/>
              </p:cNvSpPr>
              <p:nvPr/>
            </p:nvSpPr>
            <p:spPr bwMode="auto">
              <a:xfrm>
                <a:off x="3134" y="1920"/>
                <a:ext cx="13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800" b="1"/>
                  <a:t>…</a:t>
                </a:r>
              </a:p>
            </p:txBody>
          </p:sp>
        </p:grpSp>
        <p:grpSp>
          <p:nvGrpSpPr>
            <p:cNvPr id="34837" name="Group 324"/>
            <p:cNvGrpSpPr>
              <a:grpSpLocks/>
            </p:cNvGrpSpPr>
            <p:nvPr/>
          </p:nvGrpSpPr>
          <p:grpSpPr bwMode="auto">
            <a:xfrm>
              <a:off x="1848" y="2265"/>
              <a:ext cx="1104" cy="384"/>
              <a:chOff x="2597" y="1832"/>
              <a:chExt cx="1104" cy="384"/>
            </a:xfrm>
          </p:grpSpPr>
          <p:sp>
            <p:nvSpPr>
              <p:cNvPr id="34854" name="Oval 43"/>
              <p:cNvSpPr>
                <a:spLocks noChangeArrowheads="1"/>
              </p:cNvSpPr>
              <p:nvPr/>
            </p:nvSpPr>
            <p:spPr bwMode="auto">
              <a:xfrm>
                <a:off x="2597" y="1832"/>
                <a:ext cx="1104" cy="384"/>
              </a:xfrm>
              <a:prstGeom prst="ellipse">
                <a:avLst/>
              </a:prstGeom>
              <a:solidFill>
                <a:srgbClr val="99CC00">
                  <a:alpha val="70195"/>
                </a:srgbClr>
              </a:solidFill>
              <a:ln w="9525" algn="ctr">
                <a:solidFill>
                  <a:srgbClr val="66CC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>
                  <a:ea typeface="MS PGothic" pitchFamily="34" charset="-128"/>
                </a:endParaRPr>
              </a:p>
            </p:txBody>
          </p:sp>
          <p:sp>
            <p:nvSpPr>
              <p:cNvPr id="34855" name="Rectangle 62"/>
              <p:cNvSpPr>
                <a:spLocks noChangeArrowheads="1"/>
              </p:cNvSpPr>
              <p:nvPr/>
            </p:nvSpPr>
            <p:spPr bwMode="auto">
              <a:xfrm>
                <a:off x="2838" y="2026"/>
                <a:ext cx="616" cy="10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848698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Hypervisor</a:t>
                </a:r>
              </a:p>
            </p:txBody>
          </p:sp>
          <p:sp>
            <p:nvSpPr>
              <p:cNvPr id="34856" name="Rectangle 63"/>
              <p:cNvSpPr>
                <a:spLocks noChangeArrowheads="1"/>
              </p:cNvSpPr>
              <p:nvPr/>
            </p:nvSpPr>
            <p:spPr bwMode="auto">
              <a:xfrm flipV="1">
                <a:off x="2844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57" name="Text Box 68"/>
              <p:cNvSpPr txBox="1">
                <a:spLocks noChangeArrowheads="1"/>
              </p:cNvSpPr>
              <p:nvPr/>
            </p:nvSpPr>
            <p:spPr bwMode="auto">
              <a:xfrm>
                <a:off x="2853" y="1855"/>
                <a:ext cx="594" cy="13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007A5C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 i="1">
                  <a:ea typeface="MS PGothic" pitchFamily="34" charset="-128"/>
                </a:endParaRPr>
              </a:p>
            </p:txBody>
          </p:sp>
          <p:sp>
            <p:nvSpPr>
              <p:cNvPr id="34858" name="Rectangle 63"/>
              <p:cNvSpPr>
                <a:spLocks noChangeArrowheads="1"/>
              </p:cNvSpPr>
              <p:nvPr/>
            </p:nvSpPr>
            <p:spPr bwMode="auto">
              <a:xfrm flipV="1">
                <a:off x="3025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59" name="Rectangle 63"/>
              <p:cNvSpPr>
                <a:spLocks noChangeArrowheads="1"/>
              </p:cNvSpPr>
              <p:nvPr/>
            </p:nvSpPr>
            <p:spPr bwMode="auto">
              <a:xfrm flipV="1">
                <a:off x="3286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60" name="Text Box 331"/>
              <p:cNvSpPr txBox="1">
                <a:spLocks noChangeArrowheads="1"/>
              </p:cNvSpPr>
              <p:nvPr/>
            </p:nvSpPr>
            <p:spPr bwMode="auto">
              <a:xfrm>
                <a:off x="3134" y="1920"/>
                <a:ext cx="13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800" b="1"/>
                  <a:t>…</a:t>
                </a:r>
              </a:p>
            </p:txBody>
          </p:sp>
        </p:grpSp>
        <p:grpSp>
          <p:nvGrpSpPr>
            <p:cNvPr id="34838" name="Group 357"/>
            <p:cNvGrpSpPr>
              <a:grpSpLocks/>
            </p:cNvGrpSpPr>
            <p:nvPr/>
          </p:nvGrpSpPr>
          <p:grpSpPr bwMode="auto">
            <a:xfrm>
              <a:off x="3362" y="2101"/>
              <a:ext cx="1104" cy="384"/>
              <a:chOff x="2597" y="1832"/>
              <a:chExt cx="1104" cy="384"/>
            </a:xfrm>
          </p:grpSpPr>
          <p:sp>
            <p:nvSpPr>
              <p:cNvPr id="34847" name="Oval 43"/>
              <p:cNvSpPr>
                <a:spLocks noChangeArrowheads="1"/>
              </p:cNvSpPr>
              <p:nvPr/>
            </p:nvSpPr>
            <p:spPr bwMode="auto">
              <a:xfrm>
                <a:off x="2597" y="1832"/>
                <a:ext cx="1104" cy="384"/>
              </a:xfrm>
              <a:prstGeom prst="ellipse">
                <a:avLst/>
              </a:prstGeom>
              <a:solidFill>
                <a:srgbClr val="99CC00">
                  <a:alpha val="70195"/>
                </a:srgbClr>
              </a:solidFill>
              <a:ln w="9525" algn="ctr">
                <a:solidFill>
                  <a:srgbClr val="66CC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>
                  <a:ea typeface="MS PGothic" pitchFamily="34" charset="-128"/>
                </a:endParaRPr>
              </a:p>
            </p:txBody>
          </p:sp>
          <p:sp>
            <p:nvSpPr>
              <p:cNvPr id="34848" name="Rectangle 62"/>
              <p:cNvSpPr>
                <a:spLocks noChangeArrowheads="1"/>
              </p:cNvSpPr>
              <p:nvPr/>
            </p:nvSpPr>
            <p:spPr bwMode="auto">
              <a:xfrm>
                <a:off x="2838" y="2026"/>
                <a:ext cx="616" cy="10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848698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Hypervisor</a:t>
                </a:r>
              </a:p>
            </p:txBody>
          </p:sp>
          <p:sp>
            <p:nvSpPr>
              <p:cNvPr id="34849" name="Rectangle 63"/>
              <p:cNvSpPr>
                <a:spLocks noChangeArrowheads="1"/>
              </p:cNvSpPr>
              <p:nvPr/>
            </p:nvSpPr>
            <p:spPr bwMode="auto">
              <a:xfrm flipV="1">
                <a:off x="2844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50" name="Text Box 68"/>
              <p:cNvSpPr txBox="1">
                <a:spLocks noChangeArrowheads="1"/>
              </p:cNvSpPr>
              <p:nvPr/>
            </p:nvSpPr>
            <p:spPr bwMode="auto">
              <a:xfrm>
                <a:off x="2853" y="1855"/>
                <a:ext cx="594" cy="13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007A5C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 i="1">
                  <a:ea typeface="MS PGothic" pitchFamily="34" charset="-128"/>
                </a:endParaRPr>
              </a:p>
            </p:txBody>
          </p:sp>
          <p:sp>
            <p:nvSpPr>
              <p:cNvPr id="34851" name="Rectangle 63"/>
              <p:cNvSpPr>
                <a:spLocks noChangeArrowheads="1"/>
              </p:cNvSpPr>
              <p:nvPr/>
            </p:nvSpPr>
            <p:spPr bwMode="auto">
              <a:xfrm flipV="1">
                <a:off x="3025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52" name="Rectangle 63"/>
              <p:cNvSpPr>
                <a:spLocks noChangeArrowheads="1"/>
              </p:cNvSpPr>
              <p:nvPr/>
            </p:nvSpPr>
            <p:spPr bwMode="auto">
              <a:xfrm flipV="1">
                <a:off x="3286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53" name="Text Box 364"/>
              <p:cNvSpPr txBox="1">
                <a:spLocks noChangeArrowheads="1"/>
              </p:cNvSpPr>
              <p:nvPr/>
            </p:nvSpPr>
            <p:spPr bwMode="auto">
              <a:xfrm>
                <a:off x="3134" y="1920"/>
                <a:ext cx="13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800" b="1"/>
                  <a:t>…</a:t>
                </a:r>
              </a:p>
            </p:txBody>
          </p:sp>
        </p:grpSp>
        <p:grpSp>
          <p:nvGrpSpPr>
            <p:cNvPr id="34839" name="Group 365"/>
            <p:cNvGrpSpPr>
              <a:grpSpLocks/>
            </p:cNvGrpSpPr>
            <p:nvPr/>
          </p:nvGrpSpPr>
          <p:grpSpPr bwMode="auto">
            <a:xfrm>
              <a:off x="2847" y="2317"/>
              <a:ext cx="1104" cy="384"/>
              <a:chOff x="2597" y="1832"/>
              <a:chExt cx="1104" cy="384"/>
            </a:xfrm>
          </p:grpSpPr>
          <p:sp>
            <p:nvSpPr>
              <p:cNvPr id="34840" name="Oval 43"/>
              <p:cNvSpPr>
                <a:spLocks noChangeArrowheads="1"/>
              </p:cNvSpPr>
              <p:nvPr/>
            </p:nvSpPr>
            <p:spPr bwMode="auto">
              <a:xfrm>
                <a:off x="2597" y="1832"/>
                <a:ext cx="1104" cy="384"/>
              </a:xfrm>
              <a:prstGeom prst="ellipse">
                <a:avLst/>
              </a:prstGeom>
              <a:solidFill>
                <a:srgbClr val="99CC00">
                  <a:alpha val="70195"/>
                </a:srgbClr>
              </a:solidFill>
              <a:ln w="9525" algn="ctr">
                <a:solidFill>
                  <a:srgbClr val="66CC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>
                  <a:ea typeface="MS PGothic" pitchFamily="34" charset="-128"/>
                </a:endParaRPr>
              </a:p>
            </p:txBody>
          </p:sp>
          <p:sp>
            <p:nvSpPr>
              <p:cNvPr id="34841" name="Rectangle 62"/>
              <p:cNvSpPr>
                <a:spLocks noChangeArrowheads="1"/>
              </p:cNvSpPr>
              <p:nvPr/>
            </p:nvSpPr>
            <p:spPr bwMode="auto">
              <a:xfrm>
                <a:off x="2838" y="2026"/>
                <a:ext cx="616" cy="10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848698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Hypervisor</a:t>
                </a:r>
              </a:p>
            </p:txBody>
          </p:sp>
          <p:sp>
            <p:nvSpPr>
              <p:cNvPr id="34842" name="Rectangle 63"/>
              <p:cNvSpPr>
                <a:spLocks noChangeArrowheads="1"/>
              </p:cNvSpPr>
              <p:nvPr/>
            </p:nvSpPr>
            <p:spPr bwMode="auto">
              <a:xfrm flipV="1">
                <a:off x="2844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43" name="Text Box 68"/>
              <p:cNvSpPr txBox="1">
                <a:spLocks noChangeArrowheads="1"/>
              </p:cNvSpPr>
              <p:nvPr/>
            </p:nvSpPr>
            <p:spPr bwMode="auto">
              <a:xfrm>
                <a:off x="2853" y="1855"/>
                <a:ext cx="594" cy="13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007A5C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800" b="1" i="1">
                  <a:ea typeface="MS PGothic" pitchFamily="34" charset="-128"/>
                </a:endParaRPr>
              </a:p>
            </p:txBody>
          </p:sp>
          <p:sp>
            <p:nvSpPr>
              <p:cNvPr id="34844" name="Rectangle 63"/>
              <p:cNvSpPr>
                <a:spLocks noChangeArrowheads="1"/>
              </p:cNvSpPr>
              <p:nvPr/>
            </p:nvSpPr>
            <p:spPr bwMode="auto">
              <a:xfrm flipV="1">
                <a:off x="3025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45" name="Rectangle 63"/>
              <p:cNvSpPr>
                <a:spLocks noChangeArrowheads="1"/>
              </p:cNvSpPr>
              <p:nvPr/>
            </p:nvSpPr>
            <p:spPr bwMode="auto">
              <a:xfrm flipV="1">
                <a:off x="3286" y="1954"/>
                <a:ext cx="159" cy="6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9999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800" b="1">
                    <a:ea typeface="MS PGothic" pitchFamily="34" charset="-128"/>
                  </a:rPr>
                  <a:t>VM</a:t>
                </a:r>
              </a:p>
            </p:txBody>
          </p:sp>
          <p:sp>
            <p:nvSpPr>
              <p:cNvPr id="34846" name="Text Box 372"/>
              <p:cNvSpPr txBox="1">
                <a:spLocks noChangeArrowheads="1"/>
              </p:cNvSpPr>
              <p:nvPr/>
            </p:nvSpPr>
            <p:spPr bwMode="auto">
              <a:xfrm>
                <a:off x="3134" y="1920"/>
                <a:ext cx="13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p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800" b="1"/>
                  <a:t>…</a:t>
                </a:r>
              </a:p>
            </p:txBody>
          </p:sp>
        </p:grpSp>
      </p:grpSp>
      <p:sp>
        <p:nvSpPr>
          <p:cNvPr id="34833" name="Line 377"/>
          <p:cNvSpPr>
            <a:spLocks noChangeShapeType="1"/>
          </p:cNvSpPr>
          <p:nvPr/>
        </p:nvSpPr>
        <p:spPr bwMode="auto">
          <a:xfrm flipH="1">
            <a:off x="4043363" y="2522538"/>
            <a:ext cx="1587" cy="319087"/>
          </a:xfrm>
          <a:prstGeom prst="line">
            <a:avLst/>
          </a:prstGeom>
          <a:noFill/>
          <a:ln w="76200">
            <a:solidFill>
              <a:srgbClr val="FFCC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A4595E8-98AA-4B71-B4A2-A95A7943869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Big Data in The Cloud</a:t>
            </a:r>
            <a:br>
              <a:rPr lang="en-US" altLang="en-US" sz="2000" smtClean="0"/>
            </a:br>
            <a:r>
              <a:rPr lang="en-US" altLang="en-US" sz="800" smtClean="0"/>
              <a:t>Class 8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i="1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Cloud Intro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Cloud Internals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Hadoop in the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Scrum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Project Breakout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29F2F6-CC12-47EE-88E2-BA46DA3C05E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Inter-node VM Communication</a:t>
            </a:r>
            <a:endParaRPr lang="en-US" altLang="en-US" sz="800" smtClean="0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536575" y="1604963"/>
            <a:ext cx="3497263" cy="3916362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(Blade/Server)</a:t>
            </a:r>
          </a:p>
        </p:txBody>
      </p:sp>
      <p:sp>
        <p:nvSpPr>
          <p:cNvPr id="35846" name="Oval 43"/>
          <p:cNvSpPr>
            <a:spLocks noChangeArrowheads="1"/>
          </p:cNvSpPr>
          <p:nvPr/>
        </p:nvSpPr>
        <p:spPr bwMode="auto">
          <a:xfrm>
            <a:off x="812800" y="1790700"/>
            <a:ext cx="3019425" cy="1458913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35847" name="Rectangle 62"/>
          <p:cNvSpPr>
            <a:spLocks noChangeArrowheads="1"/>
          </p:cNvSpPr>
          <p:nvPr/>
        </p:nvSpPr>
        <p:spPr bwMode="auto">
          <a:xfrm>
            <a:off x="1481138" y="2546350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48" name="Rectangle 63"/>
          <p:cNvSpPr>
            <a:spLocks noChangeArrowheads="1"/>
          </p:cNvSpPr>
          <p:nvPr/>
        </p:nvSpPr>
        <p:spPr bwMode="auto">
          <a:xfrm flipV="1">
            <a:off x="1498600" y="2198688"/>
            <a:ext cx="436563" cy="23336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VM</a:t>
            </a:r>
          </a:p>
        </p:txBody>
      </p:sp>
      <p:sp>
        <p:nvSpPr>
          <p:cNvPr id="35849" name="Text Box 68"/>
          <p:cNvSpPr txBox="1">
            <a:spLocks noChangeArrowheads="1"/>
          </p:cNvSpPr>
          <p:nvPr/>
        </p:nvSpPr>
        <p:spPr bwMode="auto">
          <a:xfrm>
            <a:off x="1516063" y="1882775"/>
            <a:ext cx="1625600" cy="30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 i="1">
              <a:ea typeface="MS PGothic" pitchFamily="34" charset="-128"/>
            </a:endParaRPr>
          </a:p>
        </p:txBody>
      </p:sp>
      <p:sp>
        <p:nvSpPr>
          <p:cNvPr id="35850" name="Rectangle 62"/>
          <p:cNvSpPr>
            <a:spLocks noChangeArrowheads="1"/>
          </p:cNvSpPr>
          <p:nvPr/>
        </p:nvSpPr>
        <p:spPr bwMode="auto">
          <a:xfrm>
            <a:off x="1481138" y="2546350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51" name="Rectangle 62"/>
          <p:cNvSpPr>
            <a:spLocks noChangeArrowheads="1"/>
          </p:cNvSpPr>
          <p:nvPr/>
        </p:nvSpPr>
        <p:spPr bwMode="auto">
          <a:xfrm>
            <a:off x="1481138" y="2546350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52" name="Rectangle 62"/>
          <p:cNvSpPr>
            <a:spLocks noChangeArrowheads="1"/>
          </p:cNvSpPr>
          <p:nvPr/>
        </p:nvSpPr>
        <p:spPr bwMode="auto">
          <a:xfrm>
            <a:off x="1481138" y="2546350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53" name="Line 19"/>
          <p:cNvSpPr>
            <a:spLocks noChangeShapeType="1"/>
          </p:cNvSpPr>
          <p:nvPr/>
        </p:nvSpPr>
        <p:spPr bwMode="auto">
          <a:xfrm flipH="1">
            <a:off x="1438275" y="2955925"/>
            <a:ext cx="896938" cy="90805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Rectangle 62"/>
          <p:cNvSpPr>
            <a:spLocks noChangeArrowheads="1"/>
          </p:cNvSpPr>
          <p:nvPr/>
        </p:nvSpPr>
        <p:spPr bwMode="auto">
          <a:xfrm>
            <a:off x="1481138" y="2546350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55" name="Rectangle 63"/>
          <p:cNvSpPr>
            <a:spLocks noChangeArrowheads="1"/>
          </p:cNvSpPr>
          <p:nvPr/>
        </p:nvSpPr>
        <p:spPr bwMode="auto">
          <a:xfrm flipV="1">
            <a:off x="3602038" y="3225800"/>
            <a:ext cx="398462" cy="125253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k</a:t>
            </a:r>
          </a:p>
        </p:txBody>
      </p:sp>
      <p:sp>
        <p:nvSpPr>
          <p:cNvPr id="35856" name="Rectangle 63"/>
          <p:cNvSpPr>
            <a:spLocks noChangeArrowheads="1"/>
          </p:cNvSpPr>
          <p:nvPr/>
        </p:nvSpPr>
        <p:spPr bwMode="auto">
          <a:xfrm flipV="1">
            <a:off x="1004888" y="4438650"/>
            <a:ext cx="639762" cy="241300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Storage</a:t>
            </a:r>
          </a:p>
        </p:txBody>
      </p:sp>
      <p:sp>
        <p:nvSpPr>
          <p:cNvPr id="35857" name="Rectangle 63"/>
          <p:cNvSpPr>
            <a:spLocks noChangeArrowheads="1"/>
          </p:cNvSpPr>
          <p:nvPr/>
        </p:nvSpPr>
        <p:spPr bwMode="auto">
          <a:xfrm flipV="1">
            <a:off x="674688" y="3697288"/>
            <a:ext cx="641350" cy="23971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CPUs</a:t>
            </a:r>
          </a:p>
        </p:txBody>
      </p:sp>
      <p:sp>
        <p:nvSpPr>
          <p:cNvPr id="35858" name="Rectangle 63"/>
          <p:cNvSpPr>
            <a:spLocks noChangeArrowheads="1"/>
          </p:cNvSpPr>
          <p:nvPr/>
        </p:nvSpPr>
        <p:spPr bwMode="auto">
          <a:xfrm flipV="1">
            <a:off x="790575" y="4057650"/>
            <a:ext cx="639763" cy="239713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Memory</a:t>
            </a:r>
          </a:p>
        </p:txBody>
      </p:sp>
      <p:sp>
        <p:nvSpPr>
          <p:cNvPr id="35859" name="Line 76"/>
          <p:cNvSpPr>
            <a:spLocks noChangeShapeType="1"/>
          </p:cNvSpPr>
          <p:nvPr/>
        </p:nvSpPr>
        <p:spPr bwMode="auto">
          <a:xfrm rot="5400000" flipV="1">
            <a:off x="2536826" y="2774950"/>
            <a:ext cx="709612" cy="10810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Rectangle 63"/>
          <p:cNvSpPr>
            <a:spLocks noChangeArrowheads="1"/>
          </p:cNvSpPr>
          <p:nvPr/>
        </p:nvSpPr>
        <p:spPr bwMode="auto">
          <a:xfrm flipV="1">
            <a:off x="2006600" y="2198688"/>
            <a:ext cx="436563" cy="23336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VM</a:t>
            </a:r>
          </a:p>
        </p:txBody>
      </p:sp>
      <p:sp>
        <p:nvSpPr>
          <p:cNvPr id="35861" name="Rectangle 63"/>
          <p:cNvSpPr>
            <a:spLocks noChangeArrowheads="1"/>
          </p:cNvSpPr>
          <p:nvPr/>
        </p:nvSpPr>
        <p:spPr bwMode="auto">
          <a:xfrm flipV="1">
            <a:off x="2706688" y="2212975"/>
            <a:ext cx="436562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VM</a:t>
            </a:r>
          </a:p>
        </p:txBody>
      </p:sp>
      <p:sp>
        <p:nvSpPr>
          <p:cNvPr id="35862" name="Rectangle 84"/>
          <p:cNvSpPr>
            <a:spLocks noChangeArrowheads="1"/>
          </p:cNvSpPr>
          <p:nvPr/>
        </p:nvSpPr>
        <p:spPr bwMode="auto">
          <a:xfrm>
            <a:off x="5108575" y="1620838"/>
            <a:ext cx="3497263" cy="3916362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(Blade/Server)</a:t>
            </a:r>
          </a:p>
        </p:txBody>
      </p:sp>
      <p:sp>
        <p:nvSpPr>
          <p:cNvPr id="35863" name="Oval 43"/>
          <p:cNvSpPr>
            <a:spLocks noChangeArrowheads="1"/>
          </p:cNvSpPr>
          <p:nvPr/>
        </p:nvSpPr>
        <p:spPr bwMode="auto">
          <a:xfrm>
            <a:off x="5384800" y="1806575"/>
            <a:ext cx="3019425" cy="1458913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35864" name="Rectangle 62"/>
          <p:cNvSpPr>
            <a:spLocks noChangeArrowheads="1"/>
          </p:cNvSpPr>
          <p:nvPr/>
        </p:nvSpPr>
        <p:spPr bwMode="auto">
          <a:xfrm>
            <a:off x="6053138" y="2562225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65" name="Rectangle 63"/>
          <p:cNvSpPr>
            <a:spLocks noChangeArrowheads="1"/>
          </p:cNvSpPr>
          <p:nvPr/>
        </p:nvSpPr>
        <p:spPr bwMode="auto">
          <a:xfrm flipV="1">
            <a:off x="6070600" y="2214563"/>
            <a:ext cx="436563" cy="23336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VM</a:t>
            </a:r>
          </a:p>
        </p:txBody>
      </p:sp>
      <p:sp>
        <p:nvSpPr>
          <p:cNvPr id="35866" name="Text Box 68"/>
          <p:cNvSpPr txBox="1">
            <a:spLocks noChangeArrowheads="1"/>
          </p:cNvSpPr>
          <p:nvPr/>
        </p:nvSpPr>
        <p:spPr bwMode="auto">
          <a:xfrm>
            <a:off x="6088063" y="1898650"/>
            <a:ext cx="1625600" cy="30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 i="1">
              <a:ea typeface="MS PGothic" pitchFamily="34" charset="-128"/>
            </a:endParaRPr>
          </a:p>
        </p:txBody>
      </p:sp>
      <p:sp>
        <p:nvSpPr>
          <p:cNvPr id="35867" name="Text Box 89"/>
          <p:cNvSpPr txBox="1">
            <a:spLocks noChangeArrowheads="1"/>
          </p:cNvSpPr>
          <p:nvPr/>
        </p:nvSpPr>
        <p:spPr bwMode="auto">
          <a:xfrm>
            <a:off x="6991350" y="2198688"/>
            <a:ext cx="357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b="1"/>
              <a:t>…</a:t>
            </a:r>
          </a:p>
        </p:txBody>
      </p:sp>
      <p:sp>
        <p:nvSpPr>
          <p:cNvPr id="35868" name="Rectangle 62"/>
          <p:cNvSpPr>
            <a:spLocks noChangeArrowheads="1"/>
          </p:cNvSpPr>
          <p:nvPr/>
        </p:nvSpPr>
        <p:spPr bwMode="auto">
          <a:xfrm>
            <a:off x="6053138" y="2562225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69" name="Rectangle 62"/>
          <p:cNvSpPr>
            <a:spLocks noChangeArrowheads="1"/>
          </p:cNvSpPr>
          <p:nvPr/>
        </p:nvSpPr>
        <p:spPr bwMode="auto">
          <a:xfrm>
            <a:off x="6053138" y="2562225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70" name="Rectangle 62"/>
          <p:cNvSpPr>
            <a:spLocks noChangeArrowheads="1"/>
          </p:cNvSpPr>
          <p:nvPr/>
        </p:nvSpPr>
        <p:spPr bwMode="auto">
          <a:xfrm>
            <a:off x="6053138" y="2562225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71" name="Line 93"/>
          <p:cNvSpPr>
            <a:spLocks noChangeShapeType="1"/>
          </p:cNvSpPr>
          <p:nvPr/>
        </p:nvSpPr>
        <p:spPr bwMode="auto">
          <a:xfrm flipH="1">
            <a:off x="5629275" y="2971800"/>
            <a:ext cx="1277938" cy="72548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Rectangle 62"/>
          <p:cNvSpPr>
            <a:spLocks noChangeArrowheads="1"/>
          </p:cNvSpPr>
          <p:nvPr/>
        </p:nvSpPr>
        <p:spPr bwMode="auto">
          <a:xfrm>
            <a:off x="6053138" y="2562225"/>
            <a:ext cx="1687512" cy="3778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ea typeface="MS PGothic" pitchFamily="34" charset="-128"/>
              </a:rPr>
              <a:t>Hypervisor</a:t>
            </a:r>
          </a:p>
        </p:txBody>
      </p:sp>
      <p:sp>
        <p:nvSpPr>
          <p:cNvPr id="35873" name="Rectangle 63"/>
          <p:cNvSpPr>
            <a:spLocks noChangeArrowheads="1"/>
          </p:cNvSpPr>
          <p:nvPr/>
        </p:nvSpPr>
        <p:spPr bwMode="auto">
          <a:xfrm flipV="1">
            <a:off x="5141913" y="3241675"/>
            <a:ext cx="398462" cy="1252538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k</a:t>
            </a:r>
          </a:p>
        </p:txBody>
      </p:sp>
      <p:sp>
        <p:nvSpPr>
          <p:cNvPr id="35874" name="Rectangle 63"/>
          <p:cNvSpPr>
            <a:spLocks noChangeArrowheads="1"/>
          </p:cNvSpPr>
          <p:nvPr/>
        </p:nvSpPr>
        <p:spPr bwMode="auto">
          <a:xfrm flipV="1">
            <a:off x="7897813" y="3706813"/>
            <a:ext cx="641350" cy="23971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CPUs</a:t>
            </a:r>
          </a:p>
        </p:txBody>
      </p:sp>
      <p:sp>
        <p:nvSpPr>
          <p:cNvPr id="35875" name="Rectangle 63"/>
          <p:cNvSpPr>
            <a:spLocks noChangeArrowheads="1"/>
          </p:cNvSpPr>
          <p:nvPr/>
        </p:nvSpPr>
        <p:spPr bwMode="auto">
          <a:xfrm flipV="1">
            <a:off x="7745413" y="4029075"/>
            <a:ext cx="639762" cy="239713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Memory</a:t>
            </a:r>
          </a:p>
        </p:txBody>
      </p:sp>
      <p:sp>
        <p:nvSpPr>
          <p:cNvPr id="35876" name="Line 99"/>
          <p:cNvSpPr>
            <a:spLocks noChangeShapeType="1"/>
          </p:cNvSpPr>
          <p:nvPr/>
        </p:nvSpPr>
        <p:spPr bwMode="auto">
          <a:xfrm rot="5400000" flipV="1">
            <a:off x="6865144" y="3026569"/>
            <a:ext cx="930275" cy="8143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Rectangle 63"/>
          <p:cNvSpPr>
            <a:spLocks noChangeArrowheads="1"/>
          </p:cNvSpPr>
          <p:nvPr/>
        </p:nvSpPr>
        <p:spPr bwMode="auto">
          <a:xfrm flipV="1">
            <a:off x="6578600" y="2214563"/>
            <a:ext cx="436563" cy="23336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VM</a:t>
            </a:r>
          </a:p>
        </p:txBody>
      </p:sp>
      <p:sp>
        <p:nvSpPr>
          <p:cNvPr id="35878" name="Rectangle 63"/>
          <p:cNvSpPr>
            <a:spLocks noChangeArrowheads="1"/>
          </p:cNvSpPr>
          <p:nvPr/>
        </p:nvSpPr>
        <p:spPr bwMode="auto">
          <a:xfrm flipV="1">
            <a:off x="7278688" y="2228850"/>
            <a:ext cx="436562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VM</a:t>
            </a:r>
          </a:p>
        </p:txBody>
      </p:sp>
      <p:sp>
        <p:nvSpPr>
          <p:cNvPr id="35879" name="Rectangle 63"/>
          <p:cNvSpPr>
            <a:spLocks noChangeArrowheads="1"/>
          </p:cNvSpPr>
          <p:nvPr/>
        </p:nvSpPr>
        <p:spPr bwMode="auto">
          <a:xfrm flipV="1">
            <a:off x="674688" y="3706813"/>
            <a:ext cx="641350" cy="23971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CPUs</a:t>
            </a:r>
          </a:p>
        </p:txBody>
      </p:sp>
      <p:sp>
        <p:nvSpPr>
          <p:cNvPr id="35880" name="Rectangle 63"/>
          <p:cNvSpPr>
            <a:spLocks noChangeArrowheads="1"/>
          </p:cNvSpPr>
          <p:nvPr/>
        </p:nvSpPr>
        <p:spPr bwMode="auto">
          <a:xfrm flipV="1">
            <a:off x="7897813" y="3706813"/>
            <a:ext cx="641350" cy="23971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CPUs</a:t>
            </a:r>
          </a:p>
        </p:txBody>
      </p:sp>
      <p:sp>
        <p:nvSpPr>
          <p:cNvPr id="35881" name="Rectangle 63"/>
          <p:cNvSpPr>
            <a:spLocks noChangeArrowheads="1"/>
          </p:cNvSpPr>
          <p:nvPr/>
        </p:nvSpPr>
        <p:spPr bwMode="auto">
          <a:xfrm flipV="1">
            <a:off x="1004888" y="4438650"/>
            <a:ext cx="639762" cy="241300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Storage</a:t>
            </a:r>
          </a:p>
        </p:txBody>
      </p:sp>
      <p:sp>
        <p:nvSpPr>
          <p:cNvPr id="35882" name="Rectangle 63"/>
          <p:cNvSpPr>
            <a:spLocks noChangeArrowheads="1"/>
          </p:cNvSpPr>
          <p:nvPr/>
        </p:nvSpPr>
        <p:spPr bwMode="auto">
          <a:xfrm flipV="1">
            <a:off x="7626350" y="4438650"/>
            <a:ext cx="639763" cy="241300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Storage</a:t>
            </a:r>
          </a:p>
        </p:txBody>
      </p:sp>
      <p:sp>
        <p:nvSpPr>
          <p:cNvPr id="35883" name="Rectangle 63"/>
          <p:cNvSpPr>
            <a:spLocks noChangeArrowheads="1"/>
          </p:cNvSpPr>
          <p:nvPr/>
        </p:nvSpPr>
        <p:spPr bwMode="auto">
          <a:xfrm flipV="1">
            <a:off x="790575" y="4057650"/>
            <a:ext cx="639763" cy="239713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Memory</a:t>
            </a:r>
          </a:p>
        </p:txBody>
      </p:sp>
      <p:sp>
        <p:nvSpPr>
          <p:cNvPr id="35884" name="Rectangle 63"/>
          <p:cNvSpPr>
            <a:spLocks noChangeArrowheads="1"/>
          </p:cNvSpPr>
          <p:nvPr/>
        </p:nvSpPr>
        <p:spPr bwMode="auto">
          <a:xfrm flipV="1">
            <a:off x="7745413" y="4057650"/>
            <a:ext cx="639762" cy="239713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Memory</a:t>
            </a:r>
          </a:p>
        </p:txBody>
      </p:sp>
      <p:sp>
        <p:nvSpPr>
          <p:cNvPr id="35885" name="Text Box 109"/>
          <p:cNvSpPr txBox="1">
            <a:spLocks noChangeArrowheads="1"/>
          </p:cNvSpPr>
          <p:nvPr/>
        </p:nvSpPr>
        <p:spPr bwMode="auto">
          <a:xfrm>
            <a:off x="2419350" y="2182813"/>
            <a:ext cx="357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b="1"/>
              <a:t>…</a:t>
            </a:r>
          </a:p>
        </p:txBody>
      </p:sp>
      <p:sp>
        <p:nvSpPr>
          <p:cNvPr id="35886" name="Freeform 111"/>
          <p:cNvSpPr>
            <a:spLocks/>
          </p:cNvSpPr>
          <p:nvPr/>
        </p:nvSpPr>
        <p:spPr bwMode="auto">
          <a:xfrm>
            <a:off x="2827338" y="2339975"/>
            <a:ext cx="3597275" cy="1652588"/>
          </a:xfrm>
          <a:custGeom>
            <a:avLst/>
            <a:gdLst>
              <a:gd name="T0" fmla="*/ 2147483647 w 2266"/>
              <a:gd name="T1" fmla="*/ 2147483647 h 1041"/>
              <a:gd name="T2" fmla="*/ 2147483647 w 2266"/>
              <a:gd name="T3" fmla="*/ 2147483647 h 1041"/>
              <a:gd name="T4" fmla="*/ 2147483647 w 2266"/>
              <a:gd name="T5" fmla="*/ 2147483647 h 1041"/>
              <a:gd name="T6" fmla="*/ 2147483647 w 2266"/>
              <a:gd name="T7" fmla="*/ 2147483647 h 1041"/>
              <a:gd name="T8" fmla="*/ 2147483647 w 2266"/>
              <a:gd name="T9" fmla="*/ 2147483647 h 1041"/>
              <a:gd name="T10" fmla="*/ 2147483647 w 2266"/>
              <a:gd name="T11" fmla="*/ 0 h 10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66" h="1041">
                <a:moveTo>
                  <a:pt x="144" y="14"/>
                </a:moveTo>
                <a:cubicBezTo>
                  <a:pt x="72" y="66"/>
                  <a:pt x="0" y="119"/>
                  <a:pt x="86" y="268"/>
                </a:cubicBezTo>
                <a:cubicBezTo>
                  <a:pt x="172" y="417"/>
                  <a:pt x="426" y="796"/>
                  <a:pt x="662" y="907"/>
                </a:cubicBezTo>
                <a:cubicBezTo>
                  <a:pt x="898" y="1018"/>
                  <a:pt x="1251" y="1041"/>
                  <a:pt x="1502" y="936"/>
                </a:cubicBezTo>
                <a:cubicBezTo>
                  <a:pt x="1753" y="831"/>
                  <a:pt x="2072" y="434"/>
                  <a:pt x="2169" y="278"/>
                </a:cubicBezTo>
                <a:cubicBezTo>
                  <a:pt x="2266" y="122"/>
                  <a:pt x="2097" y="43"/>
                  <a:pt x="208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97117CB-D612-45D9-95D6-4EAC6D23DED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6868" name="Rectangle 168"/>
          <p:cNvSpPr>
            <a:spLocks noChangeArrowheads="1"/>
          </p:cNvSpPr>
          <p:nvPr/>
        </p:nvSpPr>
        <p:spPr bwMode="auto">
          <a:xfrm>
            <a:off x="963613" y="1181100"/>
            <a:ext cx="2944812" cy="2535238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</p:txBody>
      </p:sp>
      <p:sp>
        <p:nvSpPr>
          <p:cNvPr id="36869" name="Rectangle 169"/>
          <p:cNvSpPr>
            <a:spLocks noChangeArrowheads="1"/>
          </p:cNvSpPr>
          <p:nvPr/>
        </p:nvSpPr>
        <p:spPr bwMode="auto">
          <a:xfrm>
            <a:off x="4824413" y="1220788"/>
            <a:ext cx="2944812" cy="2535237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</p:txBody>
      </p:sp>
      <p:sp>
        <p:nvSpPr>
          <p:cNvPr id="36870" name="Rectangle 62"/>
          <p:cNvSpPr>
            <a:spLocks noChangeArrowheads="1"/>
          </p:cNvSpPr>
          <p:nvPr/>
        </p:nvSpPr>
        <p:spPr bwMode="auto">
          <a:xfrm>
            <a:off x="5497513" y="2540000"/>
            <a:ext cx="1858962" cy="1157288"/>
          </a:xfrm>
          <a:prstGeom prst="rect">
            <a:avLst/>
          </a:prstGeom>
          <a:solidFill>
            <a:srgbClr val="CC9900">
              <a:alpha val="89803"/>
            </a:srgbClr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Hypervisor</a:t>
            </a:r>
          </a:p>
        </p:txBody>
      </p:sp>
      <p:sp>
        <p:nvSpPr>
          <p:cNvPr id="36871" name="Rectangle 63"/>
          <p:cNvSpPr>
            <a:spLocks noChangeArrowheads="1"/>
          </p:cNvSpPr>
          <p:nvPr/>
        </p:nvSpPr>
        <p:spPr bwMode="auto">
          <a:xfrm flipV="1">
            <a:off x="5113338" y="2543175"/>
            <a:ext cx="336550" cy="1168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k</a:t>
            </a:r>
          </a:p>
        </p:txBody>
      </p:sp>
      <p:sp>
        <p:nvSpPr>
          <p:cNvPr id="36872" name="Rectangle 63"/>
          <p:cNvSpPr>
            <a:spLocks noChangeArrowheads="1"/>
          </p:cNvSpPr>
          <p:nvPr/>
        </p:nvSpPr>
        <p:spPr bwMode="auto">
          <a:xfrm flipV="1">
            <a:off x="3308350" y="2498725"/>
            <a:ext cx="336550" cy="1168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k</a:t>
            </a:r>
          </a:p>
        </p:txBody>
      </p:sp>
      <p:sp>
        <p:nvSpPr>
          <p:cNvPr id="36873" name="Rectangle 62"/>
          <p:cNvSpPr>
            <a:spLocks noChangeArrowheads="1"/>
          </p:cNvSpPr>
          <p:nvPr/>
        </p:nvSpPr>
        <p:spPr bwMode="auto">
          <a:xfrm>
            <a:off x="1420813" y="2493963"/>
            <a:ext cx="1858962" cy="1157287"/>
          </a:xfrm>
          <a:prstGeom prst="rect">
            <a:avLst/>
          </a:prstGeom>
          <a:solidFill>
            <a:srgbClr val="CC9900">
              <a:alpha val="89803"/>
            </a:srgbClr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Hypervisor</a:t>
            </a:r>
          </a:p>
        </p:txBody>
      </p:sp>
      <p:sp>
        <p:nvSpPr>
          <p:cNvPr id="36874" name="Rectangle 63"/>
          <p:cNvSpPr>
            <a:spLocks noChangeArrowheads="1"/>
          </p:cNvSpPr>
          <p:nvPr/>
        </p:nvSpPr>
        <p:spPr bwMode="auto">
          <a:xfrm flipV="1">
            <a:off x="1682750" y="1292225"/>
            <a:ext cx="1373188" cy="892175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VM3</a:t>
            </a:r>
          </a:p>
        </p:txBody>
      </p:sp>
      <p:sp>
        <p:nvSpPr>
          <p:cNvPr id="36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Inter-node VM Communication</a:t>
            </a:r>
            <a:endParaRPr lang="en-US" altLang="en-US" sz="800" smtClean="0"/>
          </a:p>
        </p:txBody>
      </p:sp>
      <p:sp>
        <p:nvSpPr>
          <p:cNvPr id="36876" name="Rectangle 3"/>
          <p:cNvSpPr>
            <a:spLocks noChangeArrowheads="1"/>
          </p:cNvSpPr>
          <p:nvPr/>
        </p:nvSpPr>
        <p:spPr bwMode="auto">
          <a:xfrm>
            <a:off x="963613" y="3940175"/>
            <a:ext cx="2944812" cy="2535238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(Blade/Server)</a:t>
            </a:r>
          </a:p>
        </p:txBody>
      </p:sp>
      <p:sp>
        <p:nvSpPr>
          <p:cNvPr id="36877" name="Oval 43"/>
          <p:cNvSpPr>
            <a:spLocks noChangeArrowheads="1"/>
          </p:cNvSpPr>
          <p:nvPr/>
        </p:nvSpPr>
        <p:spPr bwMode="auto">
          <a:xfrm>
            <a:off x="1196975" y="4060825"/>
            <a:ext cx="2541588" cy="942975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ea typeface="MS PGothic" pitchFamily="34" charset="-128"/>
            </a:endParaRPr>
          </a:p>
        </p:txBody>
      </p:sp>
      <p:sp>
        <p:nvSpPr>
          <p:cNvPr id="36878" name="Rectangle 62"/>
          <p:cNvSpPr>
            <a:spLocks noChangeArrowheads="1"/>
          </p:cNvSpPr>
          <p:nvPr/>
        </p:nvSpPr>
        <p:spPr bwMode="auto">
          <a:xfrm>
            <a:off x="1758950" y="4549775"/>
            <a:ext cx="1420813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79" name="Rectangle 63"/>
          <p:cNvSpPr>
            <a:spLocks noChangeArrowheads="1"/>
          </p:cNvSpPr>
          <p:nvPr/>
        </p:nvSpPr>
        <p:spPr bwMode="auto">
          <a:xfrm flipV="1">
            <a:off x="1774825" y="4324350"/>
            <a:ext cx="366713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VM1</a:t>
            </a:r>
          </a:p>
        </p:txBody>
      </p:sp>
      <p:sp>
        <p:nvSpPr>
          <p:cNvPr id="36880" name="Text Box 68"/>
          <p:cNvSpPr txBox="1">
            <a:spLocks noChangeArrowheads="1"/>
          </p:cNvSpPr>
          <p:nvPr/>
        </p:nvSpPr>
        <p:spPr bwMode="auto">
          <a:xfrm>
            <a:off x="1789113" y="4119563"/>
            <a:ext cx="1368425" cy="214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 i="1">
              <a:ea typeface="MS PGothic" pitchFamily="34" charset="-128"/>
            </a:endParaRPr>
          </a:p>
        </p:txBody>
      </p:sp>
      <p:sp>
        <p:nvSpPr>
          <p:cNvPr id="36881" name="Rectangle 62"/>
          <p:cNvSpPr>
            <a:spLocks noChangeArrowheads="1"/>
          </p:cNvSpPr>
          <p:nvPr/>
        </p:nvSpPr>
        <p:spPr bwMode="auto">
          <a:xfrm>
            <a:off x="1758950" y="4549775"/>
            <a:ext cx="1420813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82" name="Rectangle 62"/>
          <p:cNvSpPr>
            <a:spLocks noChangeArrowheads="1"/>
          </p:cNvSpPr>
          <p:nvPr/>
        </p:nvSpPr>
        <p:spPr bwMode="auto">
          <a:xfrm>
            <a:off x="1758950" y="4549775"/>
            <a:ext cx="1420813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83" name="Rectangle 62"/>
          <p:cNvSpPr>
            <a:spLocks noChangeArrowheads="1"/>
          </p:cNvSpPr>
          <p:nvPr/>
        </p:nvSpPr>
        <p:spPr bwMode="auto">
          <a:xfrm>
            <a:off x="1758950" y="4549775"/>
            <a:ext cx="1420813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84" name="Line 11"/>
          <p:cNvSpPr>
            <a:spLocks noChangeShapeType="1"/>
          </p:cNvSpPr>
          <p:nvPr/>
        </p:nvSpPr>
        <p:spPr bwMode="auto">
          <a:xfrm flipH="1">
            <a:off x="1722438" y="4814888"/>
            <a:ext cx="755650" cy="587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Rectangle 62"/>
          <p:cNvSpPr>
            <a:spLocks noChangeArrowheads="1"/>
          </p:cNvSpPr>
          <p:nvPr/>
        </p:nvSpPr>
        <p:spPr bwMode="auto">
          <a:xfrm>
            <a:off x="1758950" y="4549775"/>
            <a:ext cx="1420813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86" name="Rectangle 63"/>
          <p:cNvSpPr>
            <a:spLocks noChangeArrowheads="1"/>
          </p:cNvSpPr>
          <p:nvPr/>
        </p:nvSpPr>
        <p:spPr bwMode="auto">
          <a:xfrm flipV="1">
            <a:off x="3544888" y="4989513"/>
            <a:ext cx="336550" cy="8096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k</a:t>
            </a:r>
          </a:p>
        </p:txBody>
      </p:sp>
      <p:sp>
        <p:nvSpPr>
          <p:cNvPr id="36887" name="Rectangle 63"/>
          <p:cNvSpPr>
            <a:spLocks noChangeArrowheads="1"/>
          </p:cNvSpPr>
          <p:nvPr/>
        </p:nvSpPr>
        <p:spPr bwMode="auto">
          <a:xfrm flipV="1">
            <a:off x="1357313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6888" name="Rectangle 63"/>
          <p:cNvSpPr>
            <a:spLocks noChangeArrowheads="1"/>
          </p:cNvSpPr>
          <p:nvPr/>
        </p:nvSpPr>
        <p:spPr bwMode="auto">
          <a:xfrm flipV="1">
            <a:off x="1079500" y="5294313"/>
            <a:ext cx="541338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6889" name="Rectangle 63"/>
          <p:cNvSpPr>
            <a:spLocks noChangeArrowheads="1"/>
          </p:cNvSpPr>
          <p:nvPr/>
        </p:nvSpPr>
        <p:spPr bwMode="auto">
          <a:xfrm flipV="1">
            <a:off x="1177925" y="5526088"/>
            <a:ext cx="538163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6890" name="Line 17"/>
          <p:cNvSpPr>
            <a:spLocks noChangeShapeType="1"/>
          </p:cNvSpPr>
          <p:nvPr/>
        </p:nvSpPr>
        <p:spPr bwMode="auto">
          <a:xfrm rot="5400000" flipV="1">
            <a:off x="2717800" y="4591051"/>
            <a:ext cx="458787" cy="91281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Rectangle 63"/>
          <p:cNvSpPr>
            <a:spLocks noChangeArrowheads="1"/>
          </p:cNvSpPr>
          <p:nvPr/>
        </p:nvSpPr>
        <p:spPr bwMode="auto">
          <a:xfrm flipV="1">
            <a:off x="2289175" y="4324350"/>
            <a:ext cx="366713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VM2</a:t>
            </a:r>
          </a:p>
        </p:txBody>
      </p:sp>
      <p:sp>
        <p:nvSpPr>
          <p:cNvPr id="36892" name="Rectangle 63"/>
          <p:cNvSpPr>
            <a:spLocks noChangeArrowheads="1"/>
          </p:cNvSpPr>
          <p:nvPr/>
        </p:nvSpPr>
        <p:spPr bwMode="auto">
          <a:xfrm flipV="1">
            <a:off x="2792413" y="4333875"/>
            <a:ext cx="366712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VM3</a:t>
            </a:r>
          </a:p>
        </p:txBody>
      </p:sp>
      <p:sp>
        <p:nvSpPr>
          <p:cNvPr id="36893" name="Rectangle 20"/>
          <p:cNvSpPr>
            <a:spLocks noChangeArrowheads="1"/>
          </p:cNvSpPr>
          <p:nvPr/>
        </p:nvSpPr>
        <p:spPr bwMode="auto">
          <a:xfrm>
            <a:off x="4814888" y="3949700"/>
            <a:ext cx="2944812" cy="2535238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(Blade/Server)</a:t>
            </a:r>
          </a:p>
        </p:txBody>
      </p:sp>
      <p:sp>
        <p:nvSpPr>
          <p:cNvPr id="36894" name="Oval 43"/>
          <p:cNvSpPr>
            <a:spLocks noChangeArrowheads="1"/>
          </p:cNvSpPr>
          <p:nvPr/>
        </p:nvSpPr>
        <p:spPr bwMode="auto">
          <a:xfrm>
            <a:off x="5046663" y="4070350"/>
            <a:ext cx="2543175" cy="944563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ea typeface="MS PGothic" pitchFamily="34" charset="-128"/>
            </a:endParaRPr>
          </a:p>
        </p:txBody>
      </p:sp>
      <p:sp>
        <p:nvSpPr>
          <p:cNvPr id="36895" name="Rectangle 62"/>
          <p:cNvSpPr>
            <a:spLocks noChangeArrowheads="1"/>
          </p:cNvSpPr>
          <p:nvPr/>
        </p:nvSpPr>
        <p:spPr bwMode="auto">
          <a:xfrm>
            <a:off x="5608638" y="4559300"/>
            <a:ext cx="1422400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96" name="Rectangle 63"/>
          <p:cNvSpPr>
            <a:spLocks noChangeArrowheads="1"/>
          </p:cNvSpPr>
          <p:nvPr/>
        </p:nvSpPr>
        <p:spPr bwMode="auto">
          <a:xfrm flipV="1">
            <a:off x="5624513" y="4335463"/>
            <a:ext cx="366712" cy="15081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VM4</a:t>
            </a:r>
          </a:p>
        </p:txBody>
      </p:sp>
      <p:sp>
        <p:nvSpPr>
          <p:cNvPr id="36897" name="Text Box 68"/>
          <p:cNvSpPr txBox="1">
            <a:spLocks noChangeArrowheads="1"/>
          </p:cNvSpPr>
          <p:nvPr/>
        </p:nvSpPr>
        <p:spPr bwMode="auto">
          <a:xfrm>
            <a:off x="5638800" y="4129088"/>
            <a:ext cx="1368425" cy="214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 i="1">
              <a:ea typeface="MS PGothic" pitchFamily="34" charset="-128"/>
            </a:endParaRPr>
          </a:p>
        </p:txBody>
      </p:sp>
      <p:sp>
        <p:nvSpPr>
          <p:cNvPr id="36898" name="Rectangle 62"/>
          <p:cNvSpPr>
            <a:spLocks noChangeArrowheads="1"/>
          </p:cNvSpPr>
          <p:nvPr/>
        </p:nvSpPr>
        <p:spPr bwMode="auto">
          <a:xfrm>
            <a:off x="5608638" y="4559300"/>
            <a:ext cx="1422400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899" name="Rectangle 62"/>
          <p:cNvSpPr>
            <a:spLocks noChangeArrowheads="1"/>
          </p:cNvSpPr>
          <p:nvPr/>
        </p:nvSpPr>
        <p:spPr bwMode="auto">
          <a:xfrm>
            <a:off x="5608638" y="4559300"/>
            <a:ext cx="1422400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900" name="Rectangle 62"/>
          <p:cNvSpPr>
            <a:spLocks noChangeArrowheads="1"/>
          </p:cNvSpPr>
          <p:nvPr/>
        </p:nvSpPr>
        <p:spPr bwMode="auto">
          <a:xfrm>
            <a:off x="5608638" y="4559300"/>
            <a:ext cx="1422400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901" name="Line 29"/>
          <p:cNvSpPr>
            <a:spLocks noChangeShapeType="1"/>
          </p:cNvSpPr>
          <p:nvPr/>
        </p:nvSpPr>
        <p:spPr bwMode="auto">
          <a:xfrm flipH="1">
            <a:off x="5253038" y="4824413"/>
            <a:ext cx="1076325" cy="4699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Rectangle 62"/>
          <p:cNvSpPr>
            <a:spLocks noChangeArrowheads="1"/>
          </p:cNvSpPr>
          <p:nvPr/>
        </p:nvSpPr>
        <p:spPr bwMode="auto">
          <a:xfrm>
            <a:off x="5608638" y="4559300"/>
            <a:ext cx="1422400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6903" name="Rectangle 63"/>
          <p:cNvSpPr>
            <a:spLocks noChangeArrowheads="1"/>
          </p:cNvSpPr>
          <p:nvPr/>
        </p:nvSpPr>
        <p:spPr bwMode="auto">
          <a:xfrm flipV="1">
            <a:off x="4841875" y="4999038"/>
            <a:ext cx="336550" cy="8112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700" b="1">
                <a:ea typeface="MS PGothic" pitchFamily="34" charset="-128"/>
              </a:rPr>
              <a:t>k</a:t>
            </a:r>
          </a:p>
        </p:txBody>
      </p:sp>
      <p:sp>
        <p:nvSpPr>
          <p:cNvPr id="36904" name="Rectangle 63"/>
          <p:cNvSpPr>
            <a:spLocks noChangeArrowheads="1"/>
          </p:cNvSpPr>
          <p:nvPr/>
        </p:nvSpPr>
        <p:spPr bwMode="auto">
          <a:xfrm flipV="1">
            <a:off x="7162800" y="5300663"/>
            <a:ext cx="541338" cy="153987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6905" name="Rectangle 63"/>
          <p:cNvSpPr>
            <a:spLocks noChangeArrowheads="1"/>
          </p:cNvSpPr>
          <p:nvPr/>
        </p:nvSpPr>
        <p:spPr bwMode="auto">
          <a:xfrm flipV="1">
            <a:off x="7035800" y="5508625"/>
            <a:ext cx="538163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6906" name="Line 34"/>
          <p:cNvSpPr>
            <a:spLocks noChangeShapeType="1"/>
          </p:cNvSpPr>
          <p:nvPr/>
        </p:nvSpPr>
        <p:spPr bwMode="auto">
          <a:xfrm rot="5400000" flipV="1">
            <a:off x="6384131" y="4780757"/>
            <a:ext cx="601663" cy="68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Rectangle 63"/>
          <p:cNvSpPr>
            <a:spLocks noChangeArrowheads="1"/>
          </p:cNvSpPr>
          <p:nvPr/>
        </p:nvSpPr>
        <p:spPr bwMode="auto">
          <a:xfrm flipV="1">
            <a:off x="6146800" y="4335463"/>
            <a:ext cx="368300" cy="150812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VM5</a:t>
            </a:r>
          </a:p>
        </p:txBody>
      </p:sp>
      <p:sp>
        <p:nvSpPr>
          <p:cNvPr id="36908" name="Rectangle 63"/>
          <p:cNvSpPr>
            <a:spLocks noChangeArrowheads="1"/>
          </p:cNvSpPr>
          <p:nvPr/>
        </p:nvSpPr>
        <p:spPr bwMode="auto">
          <a:xfrm flipV="1">
            <a:off x="6642100" y="4343400"/>
            <a:ext cx="366713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VM6</a:t>
            </a:r>
          </a:p>
        </p:txBody>
      </p:sp>
      <p:sp>
        <p:nvSpPr>
          <p:cNvPr id="36909" name="Rectangle 63"/>
          <p:cNvSpPr>
            <a:spLocks noChangeArrowheads="1"/>
          </p:cNvSpPr>
          <p:nvPr/>
        </p:nvSpPr>
        <p:spPr bwMode="auto">
          <a:xfrm flipV="1">
            <a:off x="1079500" y="5300663"/>
            <a:ext cx="541338" cy="153987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6910" name="Rectangle 63"/>
          <p:cNvSpPr>
            <a:spLocks noChangeArrowheads="1"/>
          </p:cNvSpPr>
          <p:nvPr/>
        </p:nvSpPr>
        <p:spPr bwMode="auto">
          <a:xfrm flipV="1">
            <a:off x="7162800" y="5300663"/>
            <a:ext cx="541338" cy="153987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6911" name="Rectangle 63"/>
          <p:cNvSpPr>
            <a:spLocks noChangeArrowheads="1"/>
          </p:cNvSpPr>
          <p:nvPr/>
        </p:nvSpPr>
        <p:spPr bwMode="auto">
          <a:xfrm flipV="1">
            <a:off x="1357313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6912" name="Rectangle 63"/>
          <p:cNvSpPr>
            <a:spLocks noChangeArrowheads="1"/>
          </p:cNvSpPr>
          <p:nvPr/>
        </p:nvSpPr>
        <p:spPr bwMode="auto">
          <a:xfrm flipV="1">
            <a:off x="6934200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6913" name="Rectangle 63"/>
          <p:cNvSpPr>
            <a:spLocks noChangeArrowheads="1"/>
          </p:cNvSpPr>
          <p:nvPr/>
        </p:nvSpPr>
        <p:spPr bwMode="auto">
          <a:xfrm flipV="1">
            <a:off x="1177925" y="5526088"/>
            <a:ext cx="538163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6914" name="Rectangle 63"/>
          <p:cNvSpPr>
            <a:spLocks noChangeArrowheads="1"/>
          </p:cNvSpPr>
          <p:nvPr/>
        </p:nvSpPr>
        <p:spPr bwMode="auto">
          <a:xfrm flipV="1">
            <a:off x="7035800" y="5526088"/>
            <a:ext cx="538163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6915" name="Text Box 43"/>
          <p:cNvSpPr txBox="1">
            <a:spLocks noChangeArrowheads="1"/>
          </p:cNvSpPr>
          <p:nvPr/>
        </p:nvSpPr>
        <p:spPr bwMode="auto">
          <a:xfrm>
            <a:off x="2549525" y="4314825"/>
            <a:ext cx="3000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800" b="1"/>
          </a:p>
        </p:txBody>
      </p:sp>
      <p:sp>
        <p:nvSpPr>
          <p:cNvPr id="36916" name="Freeform 44"/>
          <p:cNvSpPr>
            <a:spLocks/>
          </p:cNvSpPr>
          <p:nvPr/>
        </p:nvSpPr>
        <p:spPr bwMode="auto">
          <a:xfrm>
            <a:off x="2892425" y="4424363"/>
            <a:ext cx="3030538" cy="1068387"/>
          </a:xfrm>
          <a:custGeom>
            <a:avLst/>
            <a:gdLst>
              <a:gd name="T0" fmla="*/ 2147483647 w 2266"/>
              <a:gd name="T1" fmla="*/ 2147483647 h 1041"/>
              <a:gd name="T2" fmla="*/ 2147483647 w 2266"/>
              <a:gd name="T3" fmla="*/ 2147483647 h 1041"/>
              <a:gd name="T4" fmla="*/ 2147483647 w 2266"/>
              <a:gd name="T5" fmla="*/ 2147483647 h 1041"/>
              <a:gd name="T6" fmla="*/ 2147483647 w 2266"/>
              <a:gd name="T7" fmla="*/ 2147483647 h 1041"/>
              <a:gd name="T8" fmla="*/ 2147483647 w 2266"/>
              <a:gd name="T9" fmla="*/ 2147483647 h 1041"/>
              <a:gd name="T10" fmla="*/ 2147483647 w 2266"/>
              <a:gd name="T11" fmla="*/ 0 h 10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66" h="1041">
                <a:moveTo>
                  <a:pt x="144" y="14"/>
                </a:moveTo>
                <a:cubicBezTo>
                  <a:pt x="72" y="66"/>
                  <a:pt x="0" y="119"/>
                  <a:pt x="86" y="268"/>
                </a:cubicBezTo>
                <a:cubicBezTo>
                  <a:pt x="172" y="417"/>
                  <a:pt x="426" y="796"/>
                  <a:pt x="662" y="907"/>
                </a:cubicBezTo>
                <a:cubicBezTo>
                  <a:pt x="898" y="1018"/>
                  <a:pt x="1251" y="1041"/>
                  <a:pt x="1502" y="936"/>
                </a:cubicBezTo>
                <a:cubicBezTo>
                  <a:pt x="1753" y="831"/>
                  <a:pt x="2072" y="434"/>
                  <a:pt x="2169" y="278"/>
                </a:cubicBezTo>
                <a:cubicBezTo>
                  <a:pt x="2266" y="122"/>
                  <a:pt x="2097" y="43"/>
                  <a:pt x="208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Rectangle 63"/>
          <p:cNvSpPr>
            <a:spLocks noChangeArrowheads="1"/>
          </p:cNvSpPr>
          <p:nvPr/>
        </p:nvSpPr>
        <p:spPr bwMode="auto">
          <a:xfrm flipV="1">
            <a:off x="5735638" y="1346200"/>
            <a:ext cx="1373187" cy="892175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VM4</a:t>
            </a:r>
          </a:p>
        </p:txBody>
      </p:sp>
      <p:sp>
        <p:nvSpPr>
          <p:cNvPr id="36918" name="Line 103"/>
          <p:cNvSpPr>
            <a:spLocks noChangeShapeType="1"/>
          </p:cNvSpPr>
          <p:nvPr/>
        </p:nvSpPr>
        <p:spPr bwMode="auto">
          <a:xfrm>
            <a:off x="600075" y="3825875"/>
            <a:ext cx="7604125" cy="1587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Rectangle 161"/>
          <p:cNvSpPr>
            <a:spLocks noChangeArrowheads="1"/>
          </p:cNvSpPr>
          <p:nvPr/>
        </p:nvSpPr>
        <p:spPr bwMode="auto">
          <a:xfrm>
            <a:off x="1881188" y="1901825"/>
            <a:ext cx="1023937" cy="254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6920" name="Rectangle 163"/>
          <p:cNvSpPr>
            <a:spLocks noChangeArrowheads="1"/>
          </p:cNvSpPr>
          <p:nvPr/>
        </p:nvSpPr>
        <p:spPr bwMode="auto">
          <a:xfrm>
            <a:off x="1903413" y="3357563"/>
            <a:ext cx="1023937" cy="254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6921" name="Rectangle 164"/>
          <p:cNvSpPr>
            <a:spLocks noChangeArrowheads="1"/>
          </p:cNvSpPr>
          <p:nvPr/>
        </p:nvSpPr>
        <p:spPr bwMode="auto">
          <a:xfrm>
            <a:off x="5934075" y="3411538"/>
            <a:ext cx="1023938" cy="254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6922" name="Rectangle 166"/>
          <p:cNvSpPr>
            <a:spLocks noChangeArrowheads="1"/>
          </p:cNvSpPr>
          <p:nvPr/>
        </p:nvSpPr>
        <p:spPr bwMode="auto">
          <a:xfrm>
            <a:off x="5942013" y="1955800"/>
            <a:ext cx="1023937" cy="25400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6923" name="Freeform 104"/>
          <p:cNvSpPr>
            <a:spLocks/>
          </p:cNvSpPr>
          <p:nvPr/>
        </p:nvSpPr>
        <p:spPr bwMode="auto">
          <a:xfrm>
            <a:off x="2328863" y="1744663"/>
            <a:ext cx="4095750" cy="2054225"/>
          </a:xfrm>
          <a:custGeom>
            <a:avLst/>
            <a:gdLst>
              <a:gd name="T0" fmla="*/ 2147483647 w 2580"/>
              <a:gd name="T1" fmla="*/ 2147483647 h 1294"/>
              <a:gd name="T2" fmla="*/ 2147483647 w 2580"/>
              <a:gd name="T3" fmla="*/ 2147483647 h 1294"/>
              <a:gd name="T4" fmla="*/ 2147483647 w 2580"/>
              <a:gd name="T5" fmla="*/ 2147483647 h 1294"/>
              <a:gd name="T6" fmla="*/ 2147483647 w 2580"/>
              <a:gd name="T7" fmla="*/ 2147483647 h 1294"/>
              <a:gd name="T8" fmla="*/ 2147483647 w 2580"/>
              <a:gd name="T9" fmla="*/ 2147483647 h 1294"/>
              <a:gd name="T10" fmla="*/ 2147483647 w 2580"/>
              <a:gd name="T11" fmla="*/ 2147483647 h 1294"/>
              <a:gd name="T12" fmla="*/ 2147483647 w 2580"/>
              <a:gd name="T13" fmla="*/ 2147483647 h 1294"/>
              <a:gd name="T14" fmla="*/ 2147483647 w 2580"/>
              <a:gd name="T15" fmla="*/ 2147483647 h 1294"/>
              <a:gd name="T16" fmla="*/ 2147483647 w 2580"/>
              <a:gd name="T17" fmla="*/ 0 h 12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80" h="1294">
                <a:moveTo>
                  <a:pt x="160" y="5"/>
                </a:moveTo>
                <a:cubicBezTo>
                  <a:pt x="151" y="80"/>
                  <a:pt x="122" y="264"/>
                  <a:pt x="104" y="460"/>
                </a:cubicBezTo>
                <a:cubicBezTo>
                  <a:pt x="86" y="656"/>
                  <a:pt x="0" y="1111"/>
                  <a:pt x="50" y="1181"/>
                </a:cubicBezTo>
                <a:cubicBezTo>
                  <a:pt x="100" y="1251"/>
                  <a:pt x="194" y="898"/>
                  <a:pt x="405" y="883"/>
                </a:cubicBezTo>
                <a:cubicBezTo>
                  <a:pt x="616" y="868"/>
                  <a:pt x="1011" y="1083"/>
                  <a:pt x="1317" y="1090"/>
                </a:cubicBezTo>
                <a:cubicBezTo>
                  <a:pt x="1623" y="1097"/>
                  <a:pt x="2033" y="901"/>
                  <a:pt x="2239" y="922"/>
                </a:cubicBezTo>
                <a:cubicBezTo>
                  <a:pt x="2445" y="943"/>
                  <a:pt x="2530" y="1294"/>
                  <a:pt x="2555" y="1219"/>
                </a:cubicBezTo>
                <a:cubicBezTo>
                  <a:pt x="2580" y="1144"/>
                  <a:pt x="2419" y="672"/>
                  <a:pt x="2392" y="469"/>
                </a:cubicBezTo>
                <a:cubicBezTo>
                  <a:pt x="2365" y="266"/>
                  <a:pt x="2392" y="98"/>
                  <a:pt x="239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TextBox 1"/>
          <p:cNvSpPr txBox="1">
            <a:spLocks noChangeArrowheads="1"/>
          </p:cNvSpPr>
          <p:nvPr/>
        </p:nvSpPr>
        <p:spPr bwMode="auto">
          <a:xfrm>
            <a:off x="7916863" y="4740275"/>
            <a:ext cx="1149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Verdana" pitchFamily="34" charset="0"/>
              </a:rPr>
              <a:t>&lt;- From previous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BD1B9FD-C1B2-4263-A6B3-5B14E0ACDBD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7892" name="Rectangle 64"/>
          <p:cNvSpPr>
            <a:spLocks noChangeArrowheads="1"/>
          </p:cNvSpPr>
          <p:nvPr/>
        </p:nvSpPr>
        <p:spPr bwMode="auto">
          <a:xfrm>
            <a:off x="1292225" y="1203325"/>
            <a:ext cx="6207125" cy="2535238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</p:txBody>
      </p:sp>
      <p:sp>
        <p:nvSpPr>
          <p:cNvPr id="37893" name="Rectangle 63"/>
          <p:cNvSpPr>
            <a:spLocks noChangeArrowheads="1"/>
          </p:cNvSpPr>
          <p:nvPr/>
        </p:nvSpPr>
        <p:spPr bwMode="auto">
          <a:xfrm flipV="1">
            <a:off x="1682750" y="1284288"/>
            <a:ext cx="1373188" cy="892175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VM1</a:t>
            </a:r>
          </a:p>
        </p:txBody>
      </p:sp>
      <p:sp>
        <p:nvSpPr>
          <p:cNvPr id="37894" name="Rectangle 63"/>
          <p:cNvSpPr>
            <a:spLocks noChangeArrowheads="1"/>
          </p:cNvSpPr>
          <p:nvPr/>
        </p:nvSpPr>
        <p:spPr bwMode="auto">
          <a:xfrm flipV="1">
            <a:off x="5735638" y="1346200"/>
            <a:ext cx="1373187" cy="892175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VM3</a:t>
            </a:r>
          </a:p>
        </p:txBody>
      </p:sp>
      <p:sp>
        <p:nvSpPr>
          <p:cNvPr id="37895" name="Rectangle 62"/>
          <p:cNvSpPr>
            <a:spLocks noChangeArrowheads="1"/>
          </p:cNvSpPr>
          <p:nvPr/>
        </p:nvSpPr>
        <p:spPr bwMode="auto">
          <a:xfrm>
            <a:off x="3516313" y="2516188"/>
            <a:ext cx="1858962" cy="1157287"/>
          </a:xfrm>
          <a:prstGeom prst="rect">
            <a:avLst/>
          </a:prstGeom>
          <a:solidFill>
            <a:srgbClr val="CC9900">
              <a:alpha val="89803"/>
            </a:srgbClr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Hypervisor</a:t>
            </a:r>
          </a:p>
        </p:txBody>
      </p:sp>
      <p:sp>
        <p:nvSpPr>
          <p:cNvPr id="37896" name="Rectangle 63"/>
          <p:cNvSpPr>
            <a:spLocks noChangeArrowheads="1"/>
          </p:cNvSpPr>
          <p:nvPr/>
        </p:nvSpPr>
        <p:spPr bwMode="auto">
          <a:xfrm flipV="1">
            <a:off x="1682750" y="1284288"/>
            <a:ext cx="1373188" cy="892175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VM1</a:t>
            </a:r>
          </a:p>
        </p:txBody>
      </p:sp>
      <p:sp>
        <p:nvSpPr>
          <p:cNvPr id="3789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Intra-node VM Communication</a:t>
            </a:r>
            <a:endParaRPr lang="en-US" altLang="en-US" sz="800" smtClean="0"/>
          </a:p>
        </p:txBody>
      </p:sp>
      <p:sp>
        <p:nvSpPr>
          <p:cNvPr id="37898" name="Rectangle 7"/>
          <p:cNvSpPr>
            <a:spLocks noChangeArrowheads="1"/>
          </p:cNvSpPr>
          <p:nvPr/>
        </p:nvSpPr>
        <p:spPr bwMode="auto">
          <a:xfrm>
            <a:off x="3159125" y="3940175"/>
            <a:ext cx="2944813" cy="2535238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(Blade/Server)</a:t>
            </a:r>
          </a:p>
        </p:txBody>
      </p:sp>
      <p:sp>
        <p:nvSpPr>
          <p:cNvPr id="37899" name="Oval 43"/>
          <p:cNvSpPr>
            <a:spLocks noChangeArrowheads="1"/>
          </p:cNvSpPr>
          <p:nvPr/>
        </p:nvSpPr>
        <p:spPr bwMode="auto">
          <a:xfrm>
            <a:off x="3392488" y="4060825"/>
            <a:ext cx="2541587" cy="942975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ea typeface="MS PGothic" pitchFamily="34" charset="-128"/>
            </a:endParaRPr>
          </a:p>
        </p:txBody>
      </p:sp>
      <p:sp>
        <p:nvSpPr>
          <p:cNvPr id="37900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7901" name="Rectangle 63"/>
          <p:cNvSpPr>
            <a:spLocks noChangeArrowheads="1"/>
          </p:cNvSpPr>
          <p:nvPr/>
        </p:nvSpPr>
        <p:spPr bwMode="auto">
          <a:xfrm flipV="1">
            <a:off x="3970338" y="4324350"/>
            <a:ext cx="366712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VM1</a:t>
            </a:r>
          </a:p>
        </p:txBody>
      </p:sp>
      <p:sp>
        <p:nvSpPr>
          <p:cNvPr id="37902" name="Text Box 68"/>
          <p:cNvSpPr txBox="1">
            <a:spLocks noChangeArrowheads="1"/>
          </p:cNvSpPr>
          <p:nvPr/>
        </p:nvSpPr>
        <p:spPr bwMode="auto">
          <a:xfrm>
            <a:off x="3984625" y="4119563"/>
            <a:ext cx="1368425" cy="214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 i="1">
              <a:ea typeface="MS PGothic" pitchFamily="34" charset="-128"/>
            </a:endParaRPr>
          </a:p>
        </p:txBody>
      </p:sp>
      <p:sp>
        <p:nvSpPr>
          <p:cNvPr id="37903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7904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7905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3917950" y="4814888"/>
            <a:ext cx="755650" cy="587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7908" name="Rectangle 63"/>
          <p:cNvSpPr>
            <a:spLocks noChangeArrowheads="1"/>
          </p:cNvSpPr>
          <p:nvPr/>
        </p:nvSpPr>
        <p:spPr bwMode="auto">
          <a:xfrm flipV="1">
            <a:off x="5740400" y="4989513"/>
            <a:ext cx="336550" cy="8096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k</a:t>
            </a:r>
          </a:p>
        </p:txBody>
      </p:sp>
      <p:sp>
        <p:nvSpPr>
          <p:cNvPr id="37909" name="Rectangle 63"/>
          <p:cNvSpPr>
            <a:spLocks noChangeArrowheads="1"/>
          </p:cNvSpPr>
          <p:nvPr/>
        </p:nvSpPr>
        <p:spPr bwMode="auto">
          <a:xfrm flipV="1">
            <a:off x="3552825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7910" name="Rectangle 63"/>
          <p:cNvSpPr>
            <a:spLocks noChangeArrowheads="1"/>
          </p:cNvSpPr>
          <p:nvPr/>
        </p:nvSpPr>
        <p:spPr bwMode="auto">
          <a:xfrm flipV="1">
            <a:off x="3275013" y="5294313"/>
            <a:ext cx="541337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7911" name="Rectangle 63"/>
          <p:cNvSpPr>
            <a:spLocks noChangeArrowheads="1"/>
          </p:cNvSpPr>
          <p:nvPr/>
        </p:nvSpPr>
        <p:spPr bwMode="auto">
          <a:xfrm flipV="1">
            <a:off x="3373438" y="5526088"/>
            <a:ext cx="538162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7912" name="Line 21"/>
          <p:cNvSpPr>
            <a:spLocks noChangeShapeType="1"/>
          </p:cNvSpPr>
          <p:nvPr/>
        </p:nvSpPr>
        <p:spPr bwMode="auto">
          <a:xfrm rot="5400000" flipV="1">
            <a:off x="4913313" y="4591050"/>
            <a:ext cx="458787" cy="9128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Rectangle 63"/>
          <p:cNvSpPr>
            <a:spLocks noChangeArrowheads="1"/>
          </p:cNvSpPr>
          <p:nvPr/>
        </p:nvSpPr>
        <p:spPr bwMode="auto">
          <a:xfrm flipV="1">
            <a:off x="4484688" y="4324350"/>
            <a:ext cx="366712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VM2</a:t>
            </a:r>
          </a:p>
        </p:txBody>
      </p:sp>
      <p:sp>
        <p:nvSpPr>
          <p:cNvPr id="37914" name="Rectangle 63"/>
          <p:cNvSpPr>
            <a:spLocks noChangeArrowheads="1"/>
          </p:cNvSpPr>
          <p:nvPr/>
        </p:nvSpPr>
        <p:spPr bwMode="auto">
          <a:xfrm flipV="1">
            <a:off x="4987925" y="4333875"/>
            <a:ext cx="366713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VM3</a:t>
            </a:r>
          </a:p>
        </p:txBody>
      </p:sp>
      <p:sp>
        <p:nvSpPr>
          <p:cNvPr id="37915" name="Rectangle 63"/>
          <p:cNvSpPr>
            <a:spLocks noChangeArrowheads="1"/>
          </p:cNvSpPr>
          <p:nvPr/>
        </p:nvSpPr>
        <p:spPr bwMode="auto">
          <a:xfrm flipV="1">
            <a:off x="3275013" y="5300663"/>
            <a:ext cx="541337" cy="153987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7916" name="Rectangle 63"/>
          <p:cNvSpPr>
            <a:spLocks noChangeArrowheads="1"/>
          </p:cNvSpPr>
          <p:nvPr/>
        </p:nvSpPr>
        <p:spPr bwMode="auto">
          <a:xfrm flipV="1">
            <a:off x="3552825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7917" name="Rectangle 63"/>
          <p:cNvSpPr>
            <a:spLocks noChangeArrowheads="1"/>
          </p:cNvSpPr>
          <p:nvPr/>
        </p:nvSpPr>
        <p:spPr bwMode="auto">
          <a:xfrm flipV="1">
            <a:off x="3373438" y="5526088"/>
            <a:ext cx="538162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7918" name="Text Box 46"/>
          <p:cNvSpPr txBox="1">
            <a:spLocks noChangeArrowheads="1"/>
          </p:cNvSpPr>
          <p:nvPr/>
        </p:nvSpPr>
        <p:spPr bwMode="auto">
          <a:xfrm>
            <a:off x="4745038" y="4314825"/>
            <a:ext cx="3000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800" b="1"/>
          </a:p>
        </p:txBody>
      </p:sp>
      <p:sp>
        <p:nvSpPr>
          <p:cNvPr id="37919" name="Freeform 47"/>
          <p:cNvSpPr>
            <a:spLocks/>
          </p:cNvSpPr>
          <p:nvPr/>
        </p:nvSpPr>
        <p:spPr bwMode="auto">
          <a:xfrm>
            <a:off x="3979863" y="4386263"/>
            <a:ext cx="1384300" cy="368300"/>
          </a:xfrm>
          <a:custGeom>
            <a:avLst/>
            <a:gdLst>
              <a:gd name="T0" fmla="*/ 2147483647 w 2266"/>
              <a:gd name="T1" fmla="*/ 2147483647 h 1041"/>
              <a:gd name="T2" fmla="*/ 2147483647 w 2266"/>
              <a:gd name="T3" fmla="*/ 2147483647 h 1041"/>
              <a:gd name="T4" fmla="*/ 2147483647 w 2266"/>
              <a:gd name="T5" fmla="*/ 2147483647 h 1041"/>
              <a:gd name="T6" fmla="*/ 2147483647 w 2266"/>
              <a:gd name="T7" fmla="*/ 2147483647 h 1041"/>
              <a:gd name="T8" fmla="*/ 2147483647 w 2266"/>
              <a:gd name="T9" fmla="*/ 2147483647 h 1041"/>
              <a:gd name="T10" fmla="*/ 2147483647 w 2266"/>
              <a:gd name="T11" fmla="*/ 0 h 10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66" h="1041">
                <a:moveTo>
                  <a:pt x="144" y="14"/>
                </a:moveTo>
                <a:cubicBezTo>
                  <a:pt x="72" y="66"/>
                  <a:pt x="0" y="119"/>
                  <a:pt x="86" y="268"/>
                </a:cubicBezTo>
                <a:cubicBezTo>
                  <a:pt x="172" y="417"/>
                  <a:pt x="426" y="796"/>
                  <a:pt x="662" y="907"/>
                </a:cubicBezTo>
                <a:cubicBezTo>
                  <a:pt x="898" y="1018"/>
                  <a:pt x="1251" y="1041"/>
                  <a:pt x="1502" y="936"/>
                </a:cubicBezTo>
                <a:cubicBezTo>
                  <a:pt x="1753" y="831"/>
                  <a:pt x="2072" y="434"/>
                  <a:pt x="2169" y="278"/>
                </a:cubicBezTo>
                <a:cubicBezTo>
                  <a:pt x="2266" y="122"/>
                  <a:pt x="2097" y="43"/>
                  <a:pt x="208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Rectangle 50"/>
          <p:cNvSpPr>
            <a:spLocks noChangeArrowheads="1"/>
          </p:cNvSpPr>
          <p:nvPr/>
        </p:nvSpPr>
        <p:spPr bwMode="auto">
          <a:xfrm>
            <a:off x="3949700" y="2557463"/>
            <a:ext cx="1023938" cy="254000"/>
          </a:xfrm>
          <a:prstGeom prst="rect">
            <a:avLst/>
          </a:prstGeom>
          <a:solidFill>
            <a:srgbClr val="FF5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7921" name="Rectangle 63"/>
          <p:cNvSpPr>
            <a:spLocks noChangeArrowheads="1"/>
          </p:cNvSpPr>
          <p:nvPr/>
        </p:nvSpPr>
        <p:spPr bwMode="auto">
          <a:xfrm flipV="1">
            <a:off x="5735638" y="1346200"/>
            <a:ext cx="1373187" cy="892175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VM3</a:t>
            </a:r>
          </a:p>
        </p:txBody>
      </p:sp>
      <p:sp>
        <p:nvSpPr>
          <p:cNvPr id="37922" name="Line 56"/>
          <p:cNvSpPr>
            <a:spLocks noChangeShapeType="1"/>
          </p:cNvSpPr>
          <p:nvPr/>
        </p:nvSpPr>
        <p:spPr bwMode="auto">
          <a:xfrm>
            <a:off x="600075" y="3833813"/>
            <a:ext cx="7604125" cy="15875"/>
          </a:xfrm>
          <a:prstGeom prst="line">
            <a:avLst/>
          </a:prstGeom>
          <a:noFill/>
          <a:ln w="19050">
            <a:solidFill>
              <a:srgbClr val="C0C0C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Rectangle 58"/>
          <p:cNvSpPr>
            <a:spLocks noChangeArrowheads="1"/>
          </p:cNvSpPr>
          <p:nvPr/>
        </p:nvSpPr>
        <p:spPr bwMode="auto">
          <a:xfrm>
            <a:off x="1830388" y="1908175"/>
            <a:ext cx="1023937" cy="254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7924" name="Rectangle 59"/>
          <p:cNvSpPr>
            <a:spLocks noChangeArrowheads="1"/>
          </p:cNvSpPr>
          <p:nvPr/>
        </p:nvSpPr>
        <p:spPr bwMode="auto">
          <a:xfrm>
            <a:off x="3949700" y="2557463"/>
            <a:ext cx="1023938" cy="254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7925" name="Rectangle 60"/>
          <p:cNvSpPr>
            <a:spLocks noChangeArrowheads="1"/>
          </p:cNvSpPr>
          <p:nvPr/>
        </p:nvSpPr>
        <p:spPr bwMode="auto">
          <a:xfrm>
            <a:off x="5915025" y="1960563"/>
            <a:ext cx="1023938" cy="254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7926" name="Freeform 57"/>
          <p:cNvSpPr>
            <a:spLocks/>
          </p:cNvSpPr>
          <p:nvPr/>
        </p:nvSpPr>
        <p:spPr bwMode="auto">
          <a:xfrm>
            <a:off x="2243138" y="1752600"/>
            <a:ext cx="4086225" cy="1662113"/>
          </a:xfrm>
          <a:custGeom>
            <a:avLst/>
            <a:gdLst>
              <a:gd name="T0" fmla="*/ 2147483647 w 2574"/>
              <a:gd name="T1" fmla="*/ 0 h 1047"/>
              <a:gd name="T2" fmla="*/ 2147483647 w 2574"/>
              <a:gd name="T3" fmla="*/ 2147483647 h 1047"/>
              <a:gd name="T4" fmla="*/ 2147483647 w 2574"/>
              <a:gd name="T5" fmla="*/ 2147483647 h 1047"/>
              <a:gd name="T6" fmla="*/ 2147483647 w 2574"/>
              <a:gd name="T7" fmla="*/ 2147483647 h 1047"/>
              <a:gd name="T8" fmla="*/ 2147483647 w 2574"/>
              <a:gd name="T9" fmla="*/ 2147483647 h 1047"/>
              <a:gd name="T10" fmla="*/ 2147483647 w 2574"/>
              <a:gd name="T11" fmla="*/ 2147483647 h 1047"/>
              <a:gd name="T12" fmla="*/ 2147483647 w 2574"/>
              <a:gd name="T13" fmla="*/ 2147483647 h 10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74" h="1047">
                <a:moveTo>
                  <a:pt x="219" y="0"/>
                </a:moveTo>
                <a:cubicBezTo>
                  <a:pt x="210" y="50"/>
                  <a:pt x="0" y="233"/>
                  <a:pt x="158" y="303"/>
                </a:cubicBezTo>
                <a:cubicBezTo>
                  <a:pt x="316" y="373"/>
                  <a:pt x="963" y="298"/>
                  <a:pt x="1169" y="422"/>
                </a:cubicBezTo>
                <a:cubicBezTo>
                  <a:pt x="1375" y="546"/>
                  <a:pt x="1317" y="1047"/>
                  <a:pt x="1395" y="1046"/>
                </a:cubicBezTo>
                <a:cubicBezTo>
                  <a:pt x="1473" y="1045"/>
                  <a:pt x="1465" y="541"/>
                  <a:pt x="1640" y="418"/>
                </a:cubicBezTo>
                <a:cubicBezTo>
                  <a:pt x="1815" y="295"/>
                  <a:pt x="2318" y="373"/>
                  <a:pt x="2446" y="306"/>
                </a:cubicBezTo>
                <a:cubicBezTo>
                  <a:pt x="2574" y="239"/>
                  <a:pt x="2416" y="75"/>
                  <a:pt x="2408" y="1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E243DF-12F4-4ADD-A4BF-3532353681E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8916" name="Rectangle 108"/>
          <p:cNvSpPr>
            <a:spLocks noChangeArrowheads="1"/>
          </p:cNvSpPr>
          <p:nvPr/>
        </p:nvSpPr>
        <p:spPr bwMode="auto">
          <a:xfrm>
            <a:off x="1023938" y="1173163"/>
            <a:ext cx="7007225" cy="2535237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</p:txBody>
      </p:sp>
      <p:sp>
        <p:nvSpPr>
          <p:cNvPr id="38917" name="Rectangle 62"/>
          <p:cNvSpPr>
            <a:spLocks noChangeArrowheads="1"/>
          </p:cNvSpPr>
          <p:nvPr/>
        </p:nvSpPr>
        <p:spPr bwMode="auto">
          <a:xfrm>
            <a:off x="6477000" y="2898775"/>
            <a:ext cx="1439863" cy="722313"/>
          </a:xfrm>
          <a:prstGeom prst="rect">
            <a:avLst/>
          </a:prstGeom>
          <a:solidFill>
            <a:srgbClr val="CC9900">
              <a:alpha val="89803"/>
            </a:srgbClr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Hypervisor</a:t>
            </a: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Optimized Intra-node VM Communication</a:t>
            </a:r>
            <a:endParaRPr lang="en-US" altLang="en-US" sz="800" smtClean="0"/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3159125" y="3940175"/>
            <a:ext cx="2944813" cy="2535238"/>
          </a:xfrm>
          <a:prstGeom prst="rect">
            <a:avLst/>
          </a:prstGeom>
          <a:solidFill>
            <a:srgbClr val="99CC00">
              <a:alpha val="5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Physical Machine - 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latin typeface="Verdana" pitchFamily="34" charset="0"/>
              </a:rPr>
              <a:t>(Blade/Server)</a:t>
            </a:r>
          </a:p>
        </p:txBody>
      </p:sp>
      <p:sp>
        <p:nvSpPr>
          <p:cNvPr id="38920" name="Oval 43"/>
          <p:cNvSpPr>
            <a:spLocks noChangeArrowheads="1"/>
          </p:cNvSpPr>
          <p:nvPr/>
        </p:nvSpPr>
        <p:spPr bwMode="auto">
          <a:xfrm>
            <a:off x="3392488" y="4060825"/>
            <a:ext cx="2541587" cy="942975"/>
          </a:xfrm>
          <a:prstGeom prst="ellipse">
            <a:avLst/>
          </a:prstGeom>
          <a:solidFill>
            <a:srgbClr val="99CC00">
              <a:alpha val="5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ea typeface="MS PGothic" pitchFamily="34" charset="-128"/>
            </a:endParaRPr>
          </a:p>
        </p:txBody>
      </p:sp>
      <p:sp>
        <p:nvSpPr>
          <p:cNvPr id="38921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8922" name="Rectangle 63"/>
          <p:cNvSpPr>
            <a:spLocks noChangeArrowheads="1"/>
          </p:cNvSpPr>
          <p:nvPr/>
        </p:nvSpPr>
        <p:spPr bwMode="auto">
          <a:xfrm flipV="1">
            <a:off x="3970338" y="4324350"/>
            <a:ext cx="366712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VM1</a:t>
            </a:r>
          </a:p>
        </p:txBody>
      </p:sp>
      <p:sp>
        <p:nvSpPr>
          <p:cNvPr id="38923" name="Text Box 68"/>
          <p:cNvSpPr txBox="1">
            <a:spLocks noChangeArrowheads="1"/>
          </p:cNvSpPr>
          <p:nvPr/>
        </p:nvSpPr>
        <p:spPr bwMode="auto">
          <a:xfrm>
            <a:off x="3984625" y="4119563"/>
            <a:ext cx="1368425" cy="214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 i="1">
              <a:ea typeface="MS PGothic" pitchFamily="34" charset="-128"/>
            </a:endParaRPr>
          </a:p>
        </p:txBody>
      </p:sp>
      <p:sp>
        <p:nvSpPr>
          <p:cNvPr id="38924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8925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8926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 flipH="1">
            <a:off x="3917950" y="4814888"/>
            <a:ext cx="755650" cy="5873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Rectangle 62"/>
          <p:cNvSpPr>
            <a:spLocks noChangeArrowheads="1"/>
          </p:cNvSpPr>
          <p:nvPr/>
        </p:nvSpPr>
        <p:spPr bwMode="auto">
          <a:xfrm>
            <a:off x="3954463" y="4549775"/>
            <a:ext cx="1420812" cy="244475"/>
          </a:xfrm>
          <a:prstGeom prst="rect">
            <a:avLst/>
          </a:prstGeom>
          <a:solidFill>
            <a:srgbClr val="969696"/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Hypervisor</a:t>
            </a:r>
          </a:p>
        </p:txBody>
      </p:sp>
      <p:sp>
        <p:nvSpPr>
          <p:cNvPr id="38929" name="Rectangle 63"/>
          <p:cNvSpPr>
            <a:spLocks noChangeArrowheads="1"/>
          </p:cNvSpPr>
          <p:nvPr/>
        </p:nvSpPr>
        <p:spPr bwMode="auto">
          <a:xfrm flipV="1">
            <a:off x="5740400" y="4989513"/>
            <a:ext cx="336550" cy="809625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k</a:t>
            </a:r>
          </a:p>
        </p:txBody>
      </p:sp>
      <p:sp>
        <p:nvSpPr>
          <p:cNvPr id="38930" name="Rectangle 63"/>
          <p:cNvSpPr>
            <a:spLocks noChangeArrowheads="1"/>
          </p:cNvSpPr>
          <p:nvPr/>
        </p:nvSpPr>
        <p:spPr bwMode="auto">
          <a:xfrm flipV="1">
            <a:off x="3552825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8931" name="Rectangle 63"/>
          <p:cNvSpPr>
            <a:spLocks noChangeArrowheads="1"/>
          </p:cNvSpPr>
          <p:nvPr/>
        </p:nvSpPr>
        <p:spPr bwMode="auto">
          <a:xfrm flipV="1">
            <a:off x="3275013" y="5294313"/>
            <a:ext cx="541337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8932" name="Rectangle 63"/>
          <p:cNvSpPr>
            <a:spLocks noChangeArrowheads="1"/>
          </p:cNvSpPr>
          <p:nvPr/>
        </p:nvSpPr>
        <p:spPr bwMode="auto">
          <a:xfrm flipV="1">
            <a:off x="3373438" y="5526088"/>
            <a:ext cx="538162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 rot="5400000" flipV="1">
            <a:off x="4913313" y="4591050"/>
            <a:ext cx="458787" cy="9128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Rectangle 63"/>
          <p:cNvSpPr>
            <a:spLocks noChangeArrowheads="1"/>
          </p:cNvSpPr>
          <p:nvPr/>
        </p:nvSpPr>
        <p:spPr bwMode="auto">
          <a:xfrm flipV="1">
            <a:off x="4484688" y="4324350"/>
            <a:ext cx="366712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VM2</a:t>
            </a:r>
          </a:p>
        </p:txBody>
      </p:sp>
      <p:sp>
        <p:nvSpPr>
          <p:cNvPr id="38935" name="Rectangle 63"/>
          <p:cNvSpPr>
            <a:spLocks noChangeArrowheads="1"/>
          </p:cNvSpPr>
          <p:nvPr/>
        </p:nvSpPr>
        <p:spPr bwMode="auto">
          <a:xfrm flipV="1">
            <a:off x="4987925" y="4333875"/>
            <a:ext cx="366713" cy="150813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VM3</a:t>
            </a:r>
          </a:p>
        </p:txBody>
      </p:sp>
      <p:sp>
        <p:nvSpPr>
          <p:cNvPr id="38936" name="Rectangle 63"/>
          <p:cNvSpPr>
            <a:spLocks noChangeArrowheads="1"/>
          </p:cNvSpPr>
          <p:nvPr/>
        </p:nvSpPr>
        <p:spPr bwMode="auto">
          <a:xfrm flipV="1">
            <a:off x="3275013" y="5300663"/>
            <a:ext cx="541337" cy="153987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CPUs</a:t>
            </a:r>
          </a:p>
        </p:txBody>
      </p:sp>
      <p:sp>
        <p:nvSpPr>
          <p:cNvPr id="38937" name="Rectangle 63"/>
          <p:cNvSpPr>
            <a:spLocks noChangeArrowheads="1"/>
          </p:cNvSpPr>
          <p:nvPr/>
        </p:nvSpPr>
        <p:spPr bwMode="auto">
          <a:xfrm flipV="1">
            <a:off x="3552825" y="5773738"/>
            <a:ext cx="539750" cy="157162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Storage</a:t>
            </a:r>
          </a:p>
        </p:txBody>
      </p:sp>
      <p:sp>
        <p:nvSpPr>
          <p:cNvPr id="38938" name="Rectangle 63"/>
          <p:cNvSpPr>
            <a:spLocks noChangeArrowheads="1"/>
          </p:cNvSpPr>
          <p:nvPr/>
        </p:nvSpPr>
        <p:spPr bwMode="auto">
          <a:xfrm flipV="1">
            <a:off x="3373438" y="5526088"/>
            <a:ext cx="538162" cy="155575"/>
          </a:xfrm>
          <a:prstGeom prst="rect">
            <a:avLst/>
          </a:prstGeom>
          <a:solidFill>
            <a:srgbClr val="FFCC00">
              <a:alpha val="79999"/>
            </a:srgbClr>
          </a:solidFill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>
                <a:ea typeface="MS PGothic" pitchFamily="34" charset="-128"/>
              </a:rPr>
              <a:t>Memory</a:t>
            </a:r>
          </a:p>
        </p:txBody>
      </p:sp>
      <p:sp>
        <p:nvSpPr>
          <p:cNvPr id="38939" name="Text Box 25"/>
          <p:cNvSpPr txBox="1">
            <a:spLocks noChangeArrowheads="1"/>
          </p:cNvSpPr>
          <p:nvPr/>
        </p:nvSpPr>
        <p:spPr bwMode="auto">
          <a:xfrm>
            <a:off x="4745038" y="4314825"/>
            <a:ext cx="3000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800" b="1"/>
          </a:p>
        </p:txBody>
      </p:sp>
      <p:sp>
        <p:nvSpPr>
          <p:cNvPr id="38940" name="Freeform 26"/>
          <p:cNvSpPr>
            <a:spLocks/>
          </p:cNvSpPr>
          <p:nvPr/>
        </p:nvSpPr>
        <p:spPr bwMode="auto">
          <a:xfrm>
            <a:off x="3979863" y="4468813"/>
            <a:ext cx="1384300" cy="254000"/>
          </a:xfrm>
          <a:custGeom>
            <a:avLst/>
            <a:gdLst>
              <a:gd name="T0" fmla="*/ 2147483647 w 2266"/>
              <a:gd name="T1" fmla="*/ 2147483647 h 1041"/>
              <a:gd name="T2" fmla="*/ 2147483647 w 2266"/>
              <a:gd name="T3" fmla="*/ 2147483647 h 1041"/>
              <a:gd name="T4" fmla="*/ 2147483647 w 2266"/>
              <a:gd name="T5" fmla="*/ 2147483647 h 1041"/>
              <a:gd name="T6" fmla="*/ 2147483647 w 2266"/>
              <a:gd name="T7" fmla="*/ 2147483647 h 1041"/>
              <a:gd name="T8" fmla="*/ 2147483647 w 2266"/>
              <a:gd name="T9" fmla="*/ 2147483647 h 1041"/>
              <a:gd name="T10" fmla="*/ 2147483647 w 2266"/>
              <a:gd name="T11" fmla="*/ 0 h 10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66" h="1041">
                <a:moveTo>
                  <a:pt x="144" y="14"/>
                </a:moveTo>
                <a:cubicBezTo>
                  <a:pt x="72" y="66"/>
                  <a:pt x="0" y="119"/>
                  <a:pt x="86" y="268"/>
                </a:cubicBezTo>
                <a:cubicBezTo>
                  <a:pt x="172" y="417"/>
                  <a:pt x="426" y="796"/>
                  <a:pt x="662" y="907"/>
                </a:cubicBezTo>
                <a:cubicBezTo>
                  <a:pt x="898" y="1018"/>
                  <a:pt x="1251" y="1041"/>
                  <a:pt x="1502" y="936"/>
                </a:cubicBezTo>
                <a:cubicBezTo>
                  <a:pt x="1753" y="831"/>
                  <a:pt x="2072" y="434"/>
                  <a:pt x="2169" y="278"/>
                </a:cubicBezTo>
                <a:cubicBezTo>
                  <a:pt x="2266" y="122"/>
                  <a:pt x="2097" y="43"/>
                  <a:pt x="208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600075" y="3825875"/>
            <a:ext cx="7604125" cy="1587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43" name="Oval 34"/>
          <p:cNvSpPr>
            <a:spLocks noChangeArrowheads="1"/>
          </p:cNvSpPr>
          <p:nvPr/>
        </p:nvSpPr>
        <p:spPr bwMode="auto">
          <a:xfrm>
            <a:off x="3832225" y="1358900"/>
            <a:ext cx="1319213" cy="124936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38944" name="Oval 35"/>
          <p:cNvSpPr>
            <a:spLocks noChangeArrowheads="1"/>
          </p:cNvSpPr>
          <p:nvPr/>
        </p:nvSpPr>
        <p:spPr bwMode="auto">
          <a:xfrm>
            <a:off x="4064000" y="1582738"/>
            <a:ext cx="846138" cy="800100"/>
          </a:xfrm>
          <a:prstGeom prst="ellipse">
            <a:avLst/>
          </a:prstGeom>
          <a:solidFill>
            <a:srgbClr val="99CC00">
              <a:alpha val="59999"/>
            </a:srgbClr>
          </a:solidFill>
          <a:ln w="19050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38945" name="Line 36"/>
          <p:cNvSpPr>
            <a:spLocks noChangeShapeType="1"/>
          </p:cNvSpPr>
          <p:nvPr/>
        </p:nvSpPr>
        <p:spPr bwMode="auto">
          <a:xfrm flipH="1">
            <a:off x="4221163" y="2355850"/>
            <a:ext cx="92075" cy="18415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Line 37"/>
          <p:cNvSpPr>
            <a:spLocks noChangeShapeType="1"/>
          </p:cNvSpPr>
          <p:nvPr/>
        </p:nvSpPr>
        <p:spPr bwMode="auto">
          <a:xfrm flipH="1">
            <a:off x="4038600" y="2241550"/>
            <a:ext cx="122238" cy="168275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Line 38"/>
          <p:cNvSpPr>
            <a:spLocks noChangeShapeType="1"/>
          </p:cNvSpPr>
          <p:nvPr/>
        </p:nvSpPr>
        <p:spPr bwMode="auto">
          <a:xfrm flipH="1">
            <a:off x="3878263" y="2105025"/>
            <a:ext cx="198437" cy="10795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9"/>
          <p:cNvSpPr>
            <a:spLocks noChangeShapeType="1"/>
          </p:cNvSpPr>
          <p:nvPr/>
        </p:nvSpPr>
        <p:spPr bwMode="auto">
          <a:xfrm flipH="1">
            <a:off x="4473575" y="2379663"/>
            <a:ext cx="6350" cy="22066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41"/>
          <p:cNvSpPr>
            <a:spLocks noChangeShapeType="1"/>
          </p:cNvSpPr>
          <p:nvPr/>
        </p:nvSpPr>
        <p:spPr bwMode="auto">
          <a:xfrm>
            <a:off x="4632325" y="2363788"/>
            <a:ext cx="77788" cy="198437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42"/>
          <p:cNvSpPr>
            <a:spLocks noChangeShapeType="1"/>
          </p:cNvSpPr>
          <p:nvPr/>
        </p:nvSpPr>
        <p:spPr bwMode="auto">
          <a:xfrm flipH="1" flipV="1">
            <a:off x="3840163" y="1885950"/>
            <a:ext cx="228600" cy="635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43"/>
          <p:cNvSpPr>
            <a:spLocks noChangeShapeType="1"/>
          </p:cNvSpPr>
          <p:nvPr/>
        </p:nvSpPr>
        <p:spPr bwMode="auto">
          <a:xfrm>
            <a:off x="4770438" y="2279650"/>
            <a:ext cx="166687" cy="169863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4"/>
          <p:cNvSpPr>
            <a:spLocks noChangeShapeType="1"/>
          </p:cNvSpPr>
          <p:nvPr/>
        </p:nvSpPr>
        <p:spPr bwMode="auto">
          <a:xfrm>
            <a:off x="4892675" y="2112963"/>
            <a:ext cx="204788" cy="106362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Rectangle 62"/>
          <p:cNvSpPr>
            <a:spLocks noChangeArrowheads="1"/>
          </p:cNvSpPr>
          <p:nvPr/>
        </p:nvSpPr>
        <p:spPr bwMode="auto">
          <a:xfrm>
            <a:off x="6477000" y="2898775"/>
            <a:ext cx="1439863" cy="722313"/>
          </a:xfrm>
          <a:prstGeom prst="rect">
            <a:avLst/>
          </a:prstGeom>
          <a:solidFill>
            <a:srgbClr val="C0C0C0">
              <a:alpha val="89803"/>
            </a:srgbClr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ea typeface="MS PGothic" pitchFamily="34" charset="-128"/>
              </a:rPr>
              <a:t>Hypervisor</a:t>
            </a:r>
          </a:p>
        </p:txBody>
      </p:sp>
      <p:sp>
        <p:nvSpPr>
          <p:cNvPr id="38954" name="Rectangle 46"/>
          <p:cNvSpPr>
            <a:spLocks noChangeArrowheads="1"/>
          </p:cNvSpPr>
          <p:nvPr/>
        </p:nvSpPr>
        <p:spPr bwMode="auto">
          <a:xfrm>
            <a:off x="6864350" y="2979738"/>
            <a:ext cx="793750" cy="1587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55" name="Rectangle 47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56" name="Rectangle 62"/>
          <p:cNvSpPr>
            <a:spLocks noChangeArrowheads="1"/>
          </p:cNvSpPr>
          <p:nvPr/>
        </p:nvSpPr>
        <p:spPr bwMode="auto">
          <a:xfrm>
            <a:off x="6477000" y="2898775"/>
            <a:ext cx="1439863" cy="722313"/>
          </a:xfrm>
          <a:prstGeom prst="rect">
            <a:avLst/>
          </a:prstGeom>
          <a:solidFill>
            <a:srgbClr val="C0C0C0">
              <a:alpha val="89803"/>
            </a:srgbClr>
          </a:solidFill>
          <a:ln w="9525">
            <a:solidFill>
              <a:srgbClr val="33CCCC"/>
            </a:solidFill>
            <a:miter lim="800000"/>
            <a:headEnd/>
            <a:tailEnd/>
          </a:ln>
          <a:effectLst>
            <a:prstShdw prst="shdw17" dist="17961" dir="2700000">
              <a:srgbClr val="848698"/>
            </a:prstShdw>
          </a:effectLst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ea typeface="MS PGothic" pitchFamily="34" charset="-128"/>
              </a:rPr>
              <a:t>Hypervisor</a:t>
            </a:r>
          </a:p>
        </p:txBody>
      </p:sp>
      <p:sp>
        <p:nvSpPr>
          <p:cNvPr id="38957" name="Rectangle 50"/>
          <p:cNvSpPr>
            <a:spLocks noChangeArrowheads="1"/>
          </p:cNvSpPr>
          <p:nvPr/>
        </p:nvSpPr>
        <p:spPr bwMode="auto">
          <a:xfrm>
            <a:off x="6800850" y="2947988"/>
            <a:ext cx="793750" cy="1587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58" name="Rectangle 67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59" name="Rectangle 69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60" name="Rectangle 76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61" name="Rectangle 77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62" name="Rectangle 81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63" name="Rectangle 82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64" name="Rectangle 86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65" name="Rectangle 87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66" name="Rectangle 91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67" name="Rectangle 92"/>
          <p:cNvSpPr>
            <a:spLocks noChangeArrowheads="1"/>
          </p:cNvSpPr>
          <p:nvPr/>
        </p:nvSpPr>
        <p:spPr bwMode="auto">
          <a:xfrm>
            <a:off x="1830388" y="1744663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sp>
        <p:nvSpPr>
          <p:cNvPr id="38968" name="Rectangle 97"/>
          <p:cNvSpPr>
            <a:spLocks noChangeArrowheads="1"/>
          </p:cNvSpPr>
          <p:nvPr/>
        </p:nvSpPr>
        <p:spPr bwMode="auto">
          <a:xfrm>
            <a:off x="1830388" y="1824038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sp>
        <p:nvSpPr>
          <p:cNvPr id="38969" name="Rectangle 98"/>
          <p:cNvSpPr>
            <a:spLocks noChangeArrowheads="1"/>
          </p:cNvSpPr>
          <p:nvPr/>
        </p:nvSpPr>
        <p:spPr bwMode="auto">
          <a:xfrm>
            <a:off x="1830388" y="1824038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>
                <a:latin typeface="Verdana" pitchFamily="34" charset="0"/>
              </a:rPr>
              <a:t>TCP/IP Stack</a:t>
            </a:r>
          </a:p>
        </p:txBody>
      </p:sp>
      <p:grpSp>
        <p:nvGrpSpPr>
          <p:cNvPr id="38970" name="Group 105"/>
          <p:cNvGrpSpPr>
            <a:grpSpLocks/>
          </p:cNvGrpSpPr>
          <p:nvPr/>
        </p:nvGrpSpPr>
        <p:grpSpPr bwMode="auto">
          <a:xfrm>
            <a:off x="5741988" y="1651000"/>
            <a:ext cx="1373187" cy="892175"/>
            <a:chOff x="3608" y="948"/>
            <a:chExt cx="865" cy="562"/>
          </a:xfrm>
        </p:grpSpPr>
        <p:sp>
          <p:nvSpPr>
            <p:cNvPr id="38979" name="Rectangle 32"/>
            <p:cNvSpPr>
              <a:spLocks noChangeArrowheads="1"/>
            </p:cNvSpPr>
            <p:nvPr/>
          </p:nvSpPr>
          <p:spPr bwMode="auto">
            <a:xfrm>
              <a:off x="3726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0" name="Rectangle 48"/>
            <p:cNvSpPr>
              <a:spLocks noChangeArrowheads="1"/>
            </p:cNvSpPr>
            <p:nvPr/>
          </p:nvSpPr>
          <p:spPr bwMode="auto">
            <a:xfrm>
              <a:off x="3726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1" name="Rectangle 52"/>
            <p:cNvSpPr>
              <a:spLocks noChangeArrowheads="1"/>
            </p:cNvSpPr>
            <p:nvPr/>
          </p:nvSpPr>
          <p:spPr bwMode="auto">
            <a:xfrm>
              <a:off x="3726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2" name="Rectangle 54"/>
            <p:cNvSpPr>
              <a:spLocks noChangeArrowheads="1"/>
            </p:cNvSpPr>
            <p:nvPr/>
          </p:nvSpPr>
          <p:spPr bwMode="auto">
            <a:xfrm>
              <a:off x="3726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3" name="Rectangle 57"/>
            <p:cNvSpPr>
              <a:spLocks noChangeArrowheads="1"/>
            </p:cNvSpPr>
            <p:nvPr/>
          </p:nvSpPr>
          <p:spPr bwMode="auto">
            <a:xfrm>
              <a:off x="3726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4" name="Rectangle 59"/>
            <p:cNvSpPr>
              <a:spLocks noChangeArrowheads="1"/>
            </p:cNvSpPr>
            <p:nvPr/>
          </p:nvSpPr>
          <p:spPr bwMode="auto">
            <a:xfrm>
              <a:off x="3726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5" name="Rectangle 62"/>
            <p:cNvSpPr>
              <a:spLocks noChangeArrowheads="1"/>
            </p:cNvSpPr>
            <p:nvPr/>
          </p:nvSpPr>
          <p:spPr bwMode="auto">
            <a:xfrm>
              <a:off x="3721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 b="1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6" name="Rectangle 64"/>
            <p:cNvSpPr>
              <a:spLocks noChangeArrowheads="1"/>
            </p:cNvSpPr>
            <p:nvPr/>
          </p:nvSpPr>
          <p:spPr bwMode="auto">
            <a:xfrm>
              <a:off x="3721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7" name="Rectangle 78"/>
            <p:cNvSpPr>
              <a:spLocks noChangeArrowheads="1"/>
            </p:cNvSpPr>
            <p:nvPr/>
          </p:nvSpPr>
          <p:spPr bwMode="auto">
            <a:xfrm>
              <a:off x="3721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8" name="Rectangle 88"/>
            <p:cNvSpPr>
              <a:spLocks noChangeArrowheads="1"/>
            </p:cNvSpPr>
            <p:nvPr/>
          </p:nvSpPr>
          <p:spPr bwMode="auto">
            <a:xfrm>
              <a:off x="3721" y="128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  <p:sp>
          <p:nvSpPr>
            <p:cNvPr id="38989" name="Rectangle 63"/>
            <p:cNvSpPr>
              <a:spLocks noChangeArrowheads="1"/>
            </p:cNvSpPr>
            <p:nvPr/>
          </p:nvSpPr>
          <p:spPr bwMode="auto">
            <a:xfrm flipV="1">
              <a:off x="3608" y="948"/>
              <a:ext cx="865" cy="562"/>
            </a:xfrm>
            <a:prstGeom prst="rect">
              <a:avLst/>
            </a:prstGeom>
            <a:solidFill>
              <a:srgbClr val="00FFFF">
                <a:alpha val="79999"/>
              </a:srgbClr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>
                      <a:alpha val="79999"/>
                    </a:srgb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 anchorCtr="1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ea typeface="MS PGothic" pitchFamily="34" charset="-128"/>
                </a:rPr>
                <a:t>VM3</a:t>
              </a:r>
            </a:p>
          </p:txBody>
        </p:sp>
        <p:sp>
          <p:nvSpPr>
            <p:cNvPr id="38990" name="Rectangle 99"/>
            <p:cNvSpPr>
              <a:spLocks noChangeArrowheads="1"/>
            </p:cNvSpPr>
            <p:nvPr/>
          </p:nvSpPr>
          <p:spPr bwMode="auto">
            <a:xfrm>
              <a:off x="3721" y="1335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</p:grpSp>
      <p:sp>
        <p:nvSpPr>
          <p:cNvPr id="38971" name="Rectangle 102"/>
          <p:cNvSpPr>
            <a:spLocks noChangeArrowheads="1"/>
          </p:cNvSpPr>
          <p:nvPr/>
        </p:nvSpPr>
        <p:spPr bwMode="auto">
          <a:xfrm>
            <a:off x="1830388" y="1824038"/>
            <a:ext cx="1023937" cy="25400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latin typeface="Verdana" pitchFamily="34" charset="0"/>
              </a:rPr>
              <a:t>TCP/IP Stack</a:t>
            </a:r>
          </a:p>
        </p:txBody>
      </p:sp>
      <p:grpSp>
        <p:nvGrpSpPr>
          <p:cNvPr id="38972" name="Group 104"/>
          <p:cNvGrpSpPr>
            <a:grpSpLocks/>
          </p:cNvGrpSpPr>
          <p:nvPr/>
        </p:nvGrpSpPr>
        <p:grpSpPr bwMode="auto">
          <a:xfrm>
            <a:off x="1712913" y="1627188"/>
            <a:ext cx="1373187" cy="892175"/>
            <a:chOff x="1065" y="924"/>
            <a:chExt cx="865" cy="562"/>
          </a:xfrm>
        </p:grpSpPr>
        <p:sp>
          <p:nvSpPr>
            <p:cNvPr id="38977" name="Rectangle 63"/>
            <p:cNvSpPr>
              <a:spLocks noChangeArrowheads="1"/>
            </p:cNvSpPr>
            <p:nvPr/>
          </p:nvSpPr>
          <p:spPr bwMode="auto">
            <a:xfrm flipV="1">
              <a:off x="1065" y="924"/>
              <a:ext cx="865" cy="562"/>
            </a:xfrm>
            <a:prstGeom prst="rect">
              <a:avLst/>
            </a:prstGeom>
            <a:solidFill>
              <a:srgbClr val="00FFFF">
                <a:alpha val="79999"/>
              </a:srgbClr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>
                      <a:alpha val="79999"/>
                    </a:srgb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 anchorCtr="1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ea typeface="MS PGothic" pitchFamily="34" charset="-128"/>
                </a:rPr>
                <a:t>VM1</a:t>
              </a:r>
            </a:p>
          </p:txBody>
        </p:sp>
        <p:sp>
          <p:nvSpPr>
            <p:cNvPr id="38978" name="Rectangle 103"/>
            <p:cNvSpPr>
              <a:spLocks noChangeArrowheads="1"/>
            </p:cNvSpPr>
            <p:nvPr/>
          </p:nvSpPr>
          <p:spPr bwMode="auto">
            <a:xfrm>
              <a:off x="1153" y="1317"/>
              <a:ext cx="645" cy="160"/>
            </a:xfrm>
            <a:prstGeom prst="rect">
              <a:avLst/>
            </a:prstGeom>
            <a:solidFill>
              <a:srgbClr val="C0C0C0">
                <a:alpha val="79999"/>
              </a:srgbClr>
            </a:solidFill>
            <a:ln w="9525" algn="ctr">
              <a:solidFill>
                <a:schemeClr val="tx1">
                  <a:alpha val="79999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900">
                  <a:latin typeface="Verdana" pitchFamily="34" charset="0"/>
                </a:rPr>
                <a:t>TCP/IP Stack</a:t>
              </a:r>
            </a:p>
          </p:txBody>
        </p:sp>
      </p:grpSp>
      <p:sp>
        <p:nvSpPr>
          <p:cNvPr id="38973" name="Line 93"/>
          <p:cNvSpPr>
            <a:spLocks noChangeShapeType="1"/>
          </p:cNvSpPr>
          <p:nvPr/>
        </p:nvSpPr>
        <p:spPr bwMode="auto">
          <a:xfrm>
            <a:off x="2820988" y="2049463"/>
            <a:ext cx="116681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4" name="Line 106"/>
          <p:cNvSpPr>
            <a:spLocks noChangeShapeType="1"/>
          </p:cNvSpPr>
          <p:nvPr/>
        </p:nvSpPr>
        <p:spPr bwMode="auto">
          <a:xfrm flipV="1">
            <a:off x="4932363" y="2071688"/>
            <a:ext cx="1058862" cy="228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5" name="Text Box 107"/>
          <p:cNvSpPr txBox="1">
            <a:spLocks noChangeArrowheads="1"/>
          </p:cNvSpPr>
          <p:nvPr/>
        </p:nvSpPr>
        <p:spPr bwMode="auto">
          <a:xfrm>
            <a:off x="3719513" y="2728913"/>
            <a:ext cx="1546225" cy="29368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 b="1" i="1">
                <a:solidFill>
                  <a:srgbClr val="006699"/>
                </a:solidFill>
                <a:latin typeface="Verdana" pitchFamily="34" charset="0"/>
              </a:rPr>
              <a:t>Shared Memory</a:t>
            </a:r>
          </a:p>
        </p:txBody>
      </p:sp>
      <p:sp>
        <p:nvSpPr>
          <p:cNvPr id="38976" name="TextBox 77"/>
          <p:cNvSpPr txBox="1">
            <a:spLocks noChangeArrowheads="1"/>
          </p:cNvSpPr>
          <p:nvPr/>
        </p:nvSpPr>
        <p:spPr bwMode="auto">
          <a:xfrm>
            <a:off x="7916863" y="4740275"/>
            <a:ext cx="1149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Verdana" pitchFamily="34" charset="0"/>
              </a:rPr>
              <a:t>&lt;- From previous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E2B719-2EA7-461E-A14A-3DD4DE63790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Realtime and Big Data in The Cloud</a:t>
            </a:r>
            <a:br>
              <a:rPr lang="en-US" altLang="en-US" sz="2000" smtClean="0"/>
            </a:br>
            <a:r>
              <a:rPr lang="en-US" altLang="en-US" sz="800" smtClean="0"/>
              <a:t>Class 8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8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i="1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Cloud Intro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Cloud Internals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Hadoop in the Cloud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Scrum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Project Breakout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34B0B8-6559-44B9-BB40-8A32A7F6D83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0075" y="1325563"/>
            <a:ext cx="7223125" cy="4770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GB" sz="2000" dirty="0" smtClean="0"/>
              <a:t>Why do we care about the PMs and physical network topology if we are deploying a Hadoop cluster using VMs?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altLang="en-GB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GB" sz="2000" dirty="0" smtClean="0"/>
              <a:t>1. High Availability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GB" altLang="en-GB" sz="105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GB" sz="1800" dirty="0" smtClean="0"/>
              <a:t>HDFS high availability only works if replicas are wisely distributed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GB" altLang="en-GB" sz="105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en-GB" sz="1600" dirty="0" smtClean="0"/>
              <a:t>But when deploying Hadoop cluster on VMs, we don’t know the network topology so cannot do a good job of distributing replicas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GB" altLang="en-GB" sz="105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en-GB" sz="1600" dirty="0" smtClean="0"/>
              <a:t>Even if we knew the topology, the EC2 APIs, for example, do not allow us to specify VM to PM placement</a:t>
            </a:r>
            <a:endParaRPr lang="en-GB" altLang="en-GB" sz="2400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Hadoop in the Cloud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583E79-C21A-425C-99B9-8390EFFCFFA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36663"/>
            <a:ext cx="7408863" cy="4770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GB" sz="1800" dirty="0" smtClean="0"/>
              <a:t>Why do we care about the PMs and physical network topology if we are deploying a Hadoop cluster using VMs?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altLang="en-GB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GB" sz="2000" dirty="0" smtClean="0"/>
              <a:t>2. Performance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n-GB" altLang="en-GB" sz="105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GB" sz="1800" dirty="0" smtClean="0"/>
              <a:t>MapReduce map tasks perform best when co-located with the HDFS block to be processed, or as near as possible to the block if co-location is not an option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altLang="en-GB" sz="105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GB" sz="1800" dirty="0" smtClean="0"/>
              <a:t>Only if Hadoop co-locates the map task on the same VM with its data block do we know with certainty that the map task is optimally placed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GB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GB" sz="1800" dirty="0" smtClean="0"/>
              <a:t>If the map task cannot be co-located with the data, there is no way to know whether the VM on which the map task will run is in the same server, same rack, or same </a:t>
            </a:r>
            <a:r>
              <a:rPr lang="en-GB" altLang="en-GB" sz="1800" dirty="0" err="1" smtClean="0"/>
              <a:t>datacenter</a:t>
            </a:r>
            <a:r>
              <a:rPr lang="en-GB" altLang="en-GB" sz="1800" dirty="0" smtClean="0"/>
              <a:t> as the data block</a:t>
            </a:r>
            <a:endParaRPr lang="en-GB" altLang="en-GB" sz="1800" dirty="0"/>
          </a:p>
          <a:p>
            <a:pPr lvl="1" eaLnBrk="1" hangingPunct="1">
              <a:lnSpc>
                <a:spcPct val="90000"/>
              </a:lnSpc>
              <a:defRPr/>
            </a:pPr>
            <a:endParaRPr lang="en-GB" altLang="en-GB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GB" altLang="en-GB" sz="700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Hadoop in the Cloud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43B559-6FAF-4D60-BC9A-8CC6B164A6E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43012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Hadoop in the Cloud</a:t>
            </a:r>
            <a:endParaRPr lang="en-US" altLang="en-US" sz="800" smtClean="0"/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622300" y="2686050"/>
            <a:ext cx="1847850" cy="774700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3014" name="Rectangle 63"/>
          <p:cNvSpPr>
            <a:spLocks noChangeArrowheads="1"/>
          </p:cNvSpPr>
          <p:nvPr/>
        </p:nvSpPr>
        <p:spPr bwMode="auto">
          <a:xfrm flipV="1">
            <a:off x="620713" y="2286000"/>
            <a:ext cx="1843087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VM1</a:t>
            </a:r>
          </a:p>
        </p:txBody>
      </p:sp>
      <p:sp>
        <p:nvSpPr>
          <p:cNvPr id="43015" name="Rectangle 65"/>
          <p:cNvSpPr>
            <a:spLocks noChangeArrowheads="1"/>
          </p:cNvSpPr>
          <p:nvPr/>
        </p:nvSpPr>
        <p:spPr bwMode="auto">
          <a:xfrm>
            <a:off x="2741613" y="3527425"/>
            <a:ext cx="1847850" cy="1384300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3016" name="Rectangle 63"/>
          <p:cNvSpPr>
            <a:spLocks noChangeArrowheads="1"/>
          </p:cNvSpPr>
          <p:nvPr/>
        </p:nvSpPr>
        <p:spPr bwMode="auto">
          <a:xfrm flipV="1">
            <a:off x="2740025" y="3127375"/>
            <a:ext cx="1843088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VM3</a:t>
            </a:r>
          </a:p>
        </p:txBody>
      </p:sp>
      <p:sp>
        <p:nvSpPr>
          <p:cNvPr id="43017" name="Oval 43"/>
          <p:cNvSpPr>
            <a:spLocks noChangeArrowheads="1"/>
          </p:cNvSpPr>
          <p:nvPr/>
        </p:nvSpPr>
        <p:spPr bwMode="auto">
          <a:xfrm>
            <a:off x="3035300" y="4221163"/>
            <a:ext cx="1214438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Datanode 1</a:t>
            </a:r>
          </a:p>
        </p:txBody>
      </p:sp>
      <p:grpSp>
        <p:nvGrpSpPr>
          <p:cNvPr id="43018" name="Group 69"/>
          <p:cNvGrpSpPr>
            <a:grpSpLocks/>
          </p:cNvGrpSpPr>
          <p:nvPr/>
        </p:nvGrpSpPr>
        <p:grpSpPr bwMode="auto">
          <a:xfrm>
            <a:off x="4687888" y="3127375"/>
            <a:ext cx="1849437" cy="1784350"/>
            <a:chOff x="623" y="1437"/>
            <a:chExt cx="1165" cy="1124"/>
          </a:xfrm>
        </p:grpSpPr>
        <p:sp>
          <p:nvSpPr>
            <p:cNvPr id="43037" name="Rectangle 70"/>
            <p:cNvSpPr>
              <a:spLocks noChangeArrowheads="1"/>
            </p:cNvSpPr>
            <p:nvPr/>
          </p:nvSpPr>
          <p:spPr bwMode="auto">
            <a:xfrm>
              <a:off x="624" y="1689"/>
              <a:ext cx="1164" cy="872"/>
            </a:xfrm>
            <a:prstGeom prst="rect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sx="75000" sy="75000" algn="tl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</p:txBody>
        </p:sp>
        <p:sp>
          <p:nvSpPr>
            <p:cNvPr id="43038" name="Rectangle 63"/>
            <p:cNvSpPr>
              <a:spLocks noChangeArrowheads="1"/>
            </p:cNvSpPr>
            <p:nvPr/>
          </p:nvSpPr>
          <p:spPr bwMode="auto">
            <a:xfrm flipV="1">
              <a:off x="623" y="1437"/>
              <a:ext cx="1161" cy="248"/>
            </a:xfrm>
            <a:prstGeom prst="rect">
              <a:avLst/>
            </a:prstGeom>
            <a:solidFill>
              <a:srgbClr val="00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9999"/>
                    </a:outerShdw>
                  </a:effectLst>
                </a14:hiddenEffects>
              </a:ext>
            </a:extLst>
          </p:spPr>
          <p:txBody>
            <a:bodyPr rot="10800000" wrap="none" anchor="ctr" anchorCtr="1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VM4</a:t>
              </a:r>
            </a:p>
          </p:txBody>
        </p:sp>
        <p:sp>
          <p:nvSpPr>
            <p:cNvPr id="43039" name="Oval 43"/>
            <p:cNvSpPr>
              <a:spLocks noChangeArrowheads="1"/>
            </p:cNvSpPr>
            <p:nvPr/>
          </p:nvSpPr>
          <p:spPr bwMode="auto">
            <a:xfrm>
              <a:off x="809" y="1800"/>
              <a:ext cx="765" cy="282"/>
            </a:xfrm>
            <a:prstGeom prst="ellipse">
              <a:avLst/>
            </a:prstGeom>
            <a:solidFill>
              <a:srgbClr val="FF9933">
                <a:alpha val="79999"/>
              </a:srgbClr>
            </a:solidFill>
            <a:ln w="9525" algn="ctr">
              <a:solidFill>
                <a:srgbClr val="669900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TaskTracker 2</a:t>
              </a:r>
            </a:p>
          </p:txBody>
        </p:sp>
        <p:sp>
          <p:nvSpPr>
            <p:cNvPr id="43040" name="Oval 43"/>
            <p:cNvSpPr>
              <a:spLocks noChangeArrowheads="1"/>
            </p:cNvSpPr>
            <p:nvPr/>
          </p:nvSpPr>
          <p:spPr bwMode="auto">
            <a:xfrm>
              <a:off x="809" y="2126"/>
              <a:ext cx="765" cy="282"/>
            </a:xfrm>
            <a:prstGeom prst="ellipse">
              <a:avLst/>
            </a:prstGeom>
            <a:solidFill>
              <a:srgbClr val="99FFCC">
                <a:alpha val="79999"/>
              </a:srgbClr>
            </a:solidFill>
            <a:ln w="9525" algn="ctr">
              <a:solidFill>
                <a:srgbClr val="669900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Datanode 2</a:t>
              </a:r>
            </a:p>
          </p:txBody>
        </p:sp>
      </p:grpSp>
      <p:grpSp>
        <p:nvGrpSpPr>
          <p:cNvPr id="43019" name="Group 74"/>
          <p:cNvGrpSpPr>
            <a:grpSpLocks/>
          </p:cNvGrpSpPr>
          <p:nvPr/>
        </p:nvGrpSpPr>
        <p:grpSpPr bwMode="auto">
          <a:xfrm>
            <a:off x="6810375" y="3127375"/>
            <a:ext cx="1849438" cy="1784350"/>
            <a:chOff x="623" y="1437"/>
            <a:chExt cx="1165" cy="1124"/>
          </a:xfrm>
        </p:grpSpPr>
        <p:sp>
          <p:nvSpPr>
            <p:cNvPr id="43033" name="Rectangle 75"/>
            <p:cNvSpPr>
              <a:spLocks noChangeArrowheads="1"/>
            </p:cNvSpPr>
            <p:nvPr/>
          </p:nvSpPr>
          <p:spPr bwMode="auto">
            <a:xfrm>
              <a:off x="624" y="1689"/>
              <a:ext cx="1164" cy="872"/>
            </a:xfrm>
            <a:prstGeom prst="rect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sx="75000" sy="75000" algn="tl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000" b="1">
                <a:latin typeface="Verdana" pitchFamily="34" charset="0"/>
              </a:endParaRPr>
            </a:p>
          </p:txBody>
        </p:sp>
        <p:sp>
          <p:nvSpPr>
            <p:cNvPr id="43034" name="Rectangle 63"/>
            <p:cNvSpPr>
              <a:spLocks noChangeArrowheads="1"/>
            </p:cNvSpPr>
            <p:nvPr/>
          </p:nvSpPr>
          <p:spPr bwMode="auto">
            <a:xfrm flipV="1">
              <a:off x="623" y="1437"/>
              <a:ext cx="1161" cy="248"/>
            </a:xfrm>
            <a:prstGeom prst="rect">
              <a:avLst/>
            </a:prstGeom>
            <a:solidFill>
              <a:srgbClr val="00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9999"/>
                    </a:outerShdw>
                  </a:effectLst>
                </a14:hiddenEffects>
              </a:ext>
            </a:extLst>
          </p:spPr>
          <p:txBody>
            <a:bodyPr rot="10800000" wrap="none" anchor="ctr" anchorCtr="1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VMn</a:t>
              </a:r>
            </a:p>
          </p:txBody>
        </p:sp>
        <p:sp>
          <p:nvSpPr>
            <p:cNvPr id="43035" name="Oval 43"/>
            <p:cNvSpPr>
              <a:spLocks noChangeArrowheads="1"/>
            </p:cNvSpPr>
            <p:nvPr/>
          </p:nvSpPr>
          <p:spPr bwMode="auto">
            <a:xfrm>
              <a:off x="809" y="1800"/>
              <a:ext cx="765" cy="282"/>
            </a:xfrm>
            <a:prstGeom prst="ellipse">
              <a:avLst/>
            </a:prstGeom>
            <a:solidFill>
              <a:srgbClr val="FF9933">
                <a:alpha val="79999"/>
              </a:srgbClr>
            </a:solidFill>
            <a:ln w="9525" algn="ctr">
              <a:solidFill>
                <a:srgbClr val="669900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TaskTracker m</a:t>
              </a:r>
            </a:p>
          </p:txBody>
        </p:sp>
        <p:sp>
          <p:nvSpPr>
            <p:cNvPr id="43036" name="Oval 43"/>
            <p:cNvSpPr>
              <a:spLocks noChangeArrowheads="1"/>
            </p:cNvSpPr>
            <p:nvPr/>
          </p:nvSpPr>
          <p:spPr bwMode="auto">
            <a:xfrm>
              <a:off x="809" y="2126"/>
              <a:ext cx="765" cy="282"/>
            </a:xfrm>
            <a:prstGeom prst="ellipse">
              <a:avLst/>
            </a:prstGeom>
            <a:solidFill>
              <a:srgbClr val="99FFCC">
                <a:alpha val="79999"/>
              </a:srgbClr>
            </a:solidFill>
            <a:ln w="9525" algn="ctr">
              <a:solidFill>
                <a:srgbClr val="669900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Datanode m</a:t>
              </a:r>
            </a:p>
          </p:txBody>
        </p:sp>
      </p:grpSp>
      <p:sp>
        <p:nvSpPr>
          <p:cNvPr id="43020" name="Rectangle 80"/>
          <p:cNvSpPr>
            <a:spLocks noChangeArrowheads="1"/>
          </p:cNvSpPr>
          <p:nvPr/>
        </p:nvSpPr>
        <p:spPr bwMode="auto">
          <a:xfrm>
            <a:off x="614363" y="4465638"/>
            <a:ext cx="1847850" cy="676275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3021" name="Rectangle 63"/>
          <p:cNvSpPr>
            <a:spLocks noChangeArrowheads="1"/>
          </p:cNvSpPr>
          <p:nvPr/>
        </p:nvSpPr>
        <p:spPr bwMode="auto">
          <a:xfrm flipV="1">
            <a:off x="612775" y="4065588"/>
            <a:ext cx="1843088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VM2</a:t>
            </a:r>
          </a:p>
        </p:txBody>
      </p:sp>
      <p:sp>
        <p:nvSpPr>
          <p:cNvPr id="43022" name="Oval 43"/>
          <p:cNvSpPr>
            <a:spLocks noChangeArrowheads="1"/>
          </p:cNvSpPr>
          <p:nvPr/>
        </p:nvSpPr>
        <p:spPr bwMode="auto">
          <a:xfrm>
            <a:off x="915988" y="4579938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Namenode</a:t>
            </a:r>
          </a:p>
        </p:txBody>
      </p:sp>
      <p:sp>
        <p:nvSpPr>
          <p:cNvPr id="43023" name="Text Box 84"/>
          <p:cNvSpPr txBox="1">
            <a:spLocks noChangeArrowheads="1"/>
          </p:cNvSpPr>
          <p:nvPr/>
        </p:nvSpPr>
        <p:spPr bwMode="auto">
          <a:xfrm>
            <a:off x="517525" y="1174750"/>
            <a:ext cx="6019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 i="1">
                <a:latin typeface="Verdana" pitchFamily="34" charset="0"/>
              </a:rPr>
              <a:t>MapReduce 1.0 (MRv1 runtime)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This version of MapReduce works is adequate for &lt; 4k nodes, doesn’t scale well beyond that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The JobTracker-TaskTrackers work together to run MapReduce jobs</a:t>
            </a:r>
          </a:p>
        </p:txBody>
      </p:sp>
      <p:sp>
        <p:nvSpPr>
          <p:cNvPr id="43024" name="Oval 43"/>
          <p:cNvSpPr>
            <a:spLocks noChangeArrowheads="1"/>
          </p:cNvSpPr>
          <p:nvPr/>
        </p:nvSpPr>
        <p:spPr bwMode="auto">
          <a:xfrm>
            <a:off x="915988" y="4579938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Namenode</a:t>
            </a:r>
          </a:p>
        </p:txBody>
      </p:sp>
      <p:sp>
        <p:nvSpPr>
          <p:cNvPr id="43025" name="Rectangle 63"/>
          <p:cNvSpPr>
            <a:spLocks noChangeArrowheads="1"/>
          </p:cNvSpPr>
          <p:nvPr/>
        </p:nvSpPr>
        <p:spPr bwMode="auto">
          <a:xfrm flipV="1">
            <a:off x="2740025" y="3127375"/>
            <a:ext cx="1843088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VM3</a:t>
            </a:r>
          </a:p>
        </p:txBody>
      </p:sp>
      <p:sp>
        <p:nvSpPr>
          <p:cNvPr id="43026" name="Oval 43"/>
          <p:cNvSpPr>
            <a:spLocks noChangeArrowheads="1"/>
          </p:cNvSpPr>
          <p:nvPr/>
        </p:nvSpPr>
        <p:spPr bwMode="auto">
          <a:xfrm>
            <a:off x="3021013" y="3683000"/>
            <a:ext cx="1214437" cy="447675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TaskTracker 1</a:t>
            </a:r>
          </a:p>
        </p:txBody>
      </p:sp>
      <p:sp>
        <p:nvSpPr>
          <p:cNvPr id="43027" name="Oval 43"/>
          <p:cNvSpPr>
            <a:spLocks noChangeArrowheads="1"/>
          </p:cNvSpPr>
          <p:nvPr/>
        </p:nvSpPr>
        <p:spPr bwMode="auto">
          <a:xfrm>
            <a:off x="3035300" y="4221163"/>
            <a:ext cx="1214438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Datanode 1</a:t>
            </a:r>
          </a:p>
        </p:txBody>
      </p:sp>
      <p:sp>
        <p:nvSpPr>
          <p:cNvPr id="43028" name="Oval 43"/>
          <p:cNvSpPr>
            <a:spLocks noChangeArrowheads="1"/>
          </p:cNvSpPr>
          <p:nvPr/>
        </p:nvSpPr>
        <p:spPr bwMode="auto">
          <a:xfrm>
            <a:off x="915988" y="2876550"/>
            <a:ext cx="1214437" cy="447675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JobTracker</a:t>
            </a:r>
          </a:p>
        </p:txBody>
      </p:sp>
      <p:sp>
        <p:nvSpPr>
          <p:cNvPr id="43029" name="Oval 43"/>
          <p:cNvSpPr>
            <a:spLocks noChangeArrowheads="1"/>
          </p:cNvSpPr>
          <p:nvPr/>
        </p:nvSpPr>
        <p:spPr bwMode="auto">
          <a:xfrm>
            <a:off x="915988" y="4579938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Namenode</a:t>
            </a:r>
          </a:p>
        </p:txBody>
      </p:sp>
      <p:sp>
        <p:nvSpPr>
          <p:cNvPr id="43030" name="Text Box 95"/>
          <p:cNvSpPr txBox="1">
            <a:spLocks noChangeArrowheads="1"/>
          </p:cNvSpPr>
          <p:nvPr/>
        </p:nvSpPr>
        <p:spPr bwMode="auto">
          <a:xfrm>
            <a:off x="3541713" y="5548313"/>
            <a:ext cx="440531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 Can the MapReduce shuffle phase benefit from optimized communications between and among co-located VMs?</a:t>
            </a:r>
          </a:p>
        </p:txBody>
      </p:sp>
      <p:sp>
        <p:nvSpPr>
          <p:cNvPr id="43031" name="AutoShape 96"/>
          <p:cNvSpPr>
            <a:spLocks/>
          </p:cNvSpPr>
          <p:nvPr/>
        </p:nvSpPr>
        <p:spPr bwMode="auto">
          <a:xfrm rot="-5400000">
            <a:off x="5626100" y="2297113"/>
            <a:ext cx="219075" cy="6057900"/>
          </a:xfrm>
          <a:prstGeom prst="leftBrace">
            <a:avLst>
              <a:gd name="adj1" fmla="val 23043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43032" name="Line 98"/>
          <p:cNvSpPr>
            <a:spLocks noChangeShapeType="1"/>
          </p:cNvSpPr>
          <p:nvPr/>
        </p:nvSpPr>
        <p:spPr bwMode="auto">
          <a:xfrm flipV="1">
            <a:off x="6638925" y="3305175"/>
            <a:ext cx="238125" cy="63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02098F-12E7-450F-9D40-FECCC886481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44036" name="Rectangle 43"/>
          <p:cNvSpPr>
            <a:spLocks noChangeArrowheads="1"/>
          </p:cNvSpPr>
          <p:nvPr/>
        </p:nvSpPr>
        <p:spPr bwMode="auto">
          <a:xfrm>
            <a:off x="6780213" y="1843088"/>
            <a:ext cx="1847850" cy="1590675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4037" name="Rectangle 63"/>
          <p:cNvSpPr>
            <a:spLocks noChangeArrowheads="1"/>
          </p:cNvSpPr>
          <p:nvPr/>
        </p:nvSpPr>
        <p:spPr bwMode="auto">
          <a:xfrm flipV="1">
            <a:off x="6778625" y="1443038"/>
            <a:ext cx="1843088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VMn</a:t>
            </a:r>
          </a:p>
        </p:txBody>
      </p:sp>
      <p:sp>
        <p:nvSpPr>
          <p:cNvPr id="44038" name="Oval 43"/>
          <p:cNvSpPr>
            <a:spLocks noChangeArrowheads="1"/>
          </p:cNvSpPr>
          <p:nvPr/>
        </p:nvSpPr>
        <p:spPr bwMode="auto">
          <a:xfrm>
            <a:off x="7081838" y="2871788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Datanode m</a:t>
            </a:r>
          </a:p>
        </p:txBody>
      </p:sp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Hadoop in the Cloud</a:t>
            </a:r>
            <a:endParaRPr lang="en-US" altLang="en-US" sz="800" smtClean="0"/>
          </a:p>
        </p:txBody>
      </p:sp>
      <p:sp>
        <p:nvSpPr>
          <p:cNvPr id="44040" name="Rectangle 3"/>
          <p:cNvSpPr>
            <a:spLocks noChangeArrowheads="1"/>
          </p:cNvSpPr>
          <p:nvPr/>
        </p:nvSpPr>
        <p:spPr bwMode="auto">
          <a:xfrm>
            <a:off x="660400" y="3309938"/>
            <a:ext cx="1847850" cy="774700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4041" name="Rectangle 63"/>
          <p:cNvSpPr>
            <a:spLocks noChangeArrowheads="1"/>
          </p:cNvSpPr>
          <p:nvPr/>
        </p:nvSpPr>
        <p:spPr bwMode="auto">
          <a:xfrm flipV="1">
            <a:off x="658813" y="2909888"/>
            <a:ext cx="1843087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VM1</a:t>
            </a:r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2787650" y="3778250"/>
            <a:ext cx="1847850" cy="1604963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4043" name="Rectangle 63"/>
          <p:cNvSpPr>
            <a:spLocks noChangeArrowheads="1"/>
          </p:cNvSpPr>
          <p:nvPr/>
        </p:nvSpPr>
        <p:spPr bwMode="auto">
          <a:xfrm flipV="1">
            <a:off x="2786063" y="3378200"/>
            <a:ext cx="1843087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VM3</a:t>
            </a:r>
          </a:p>
        </p:txBody>
      </p:sp>
      <p:sp>
        <p:nvSpPr>
          <p:cNvPr id="44044" name="Rectangle 17"/>
          <p:cNvSpPr>
            <a:spLocks noChangeArrowheads="1"/>
          </p:cNvSpPr>
          <p:nvPr/>
        </p:nvSpPr>
        <p:spPr bwMode="auto">
          <a:xfrm>
            <a:off x="6102350" y="2795588"/>
            <a:ext cx="1847850" cy="1590675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652463" y="5089525"/>
            <a:ext cx="1847850" cy="676275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4046" name="Rectangle 63"/>
          <p:cNvSpPr>
            <a:spLocks noChangeArrowheads="1"/>
          </p:cNvSpPr>
          <p:nvPr/>
        </p:nvSpPr>
        <p:spPr bwMode="auto">
          <a:xfrm flipV="1">
            <a:off x="650875" y="4689475"/>
            <a:ext cx="1843088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VM2</a:t>
            </a:r>
          </a:p>
        </p:txBody>
      </p:sp>
      <p:sp>
        <p:nvSpPr>
          <p:cNvPr id="44047" name="Oval 43"/>
          <p:cNvSpPr>
            <a:spLocks noChangeArrowheads="1"/>
          </p:cNvSpPr>
          <p:nvPr/>
        </p:nvSpPr>
        <p:spPr bwMode="auto">
          <a:xfrm>
            <a:off x="954088" y="5203825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Namenode</a:t>
            </a:r>
          </a:p>
        </p:txBody>
      </p:sp>
      <p:sp>
        <p:nvSpPr>
          <p:cNvPr id="44048" name="Text Box 24"/>
          <p:cNvSpPr txBox="1">
            <a:spLocks noChangeArrowheads="1"/>
          </p:cNvSpPr>
          <p:nvPr/>
        </p:nvSpPr>
        <p:spPr bwMode="auto">
          <a:xfrm>
            <a:off x="517525" y="1079500"/>
            <a:ext cx="482441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 i="1">
                <a:latin typeface="Verdana" pitchFamily="34" charset="0"/>
              </a:rPr>
              <a:t>MapReduce 2.0 / YARN (MRv2 runtime)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MapReduce 2.0 scales better than 1.0 for &gt; 4k nodes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More similar to original Google design in some ways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MR 1.0 duties of Jobtracker split between Resource Manager and Application Master – helpful for scalability 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Spawns one Application Master per application, can run on any node in the cluster</a:t>
            </a:r>
          </a:p>
        </p:txBody>
      </p:sp>
      <p:sp>
        <p:nvSpPr>
          <p:cNvPr id="44049" name="Oval 43"/>
          <p:cNvSpPr>
            <a:spLocks noChangeArrowheads="1"/>
          </p:cNvSpPr>
          <p:nvPr/>
        </p:nvSpPr>
        <p:spPr bwMode="auto">
          <a:xfrm>
            <a:off x="954088" y="5203825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Namenode</a:t>
            </a:r>
          </a:p>
        </p:txBody>
      </p:sp>
      <p:sp>
        <p:nvSpPr>
          <p:cNvPr id="44050" name="Oval 43"/>
          <p:cNvSpPr>
            <a:spLocks noChangeArrowheads="1"/>
          </p:cNvSpPr>
          <p:nvPr/>
        </p:nvSpPr>
        <p:spPr bwMode="auto">
          <a:xfrm>
            <a:off x="2932113" y="3867150"/>
            <a:ext cx="1509712" cy="365125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Node Manager 0</a:t>
            </a:r>
          </a:p>
        </p:txBody>
      </p:sp>
      <p:sp>
        <p:nvSpPr>
          <p:cNvPr id="44051" name="Oval 43"/>
          <p:cNvSpPr>
            <a:spLocks noChangeArrowheads="1"/>
          </p:cNvSpPr>
          <p:nvPr/>
        </p:nvSpPr>
        <p:spPr bwMode="auto">
          <a:xfrm>
            <a:off x="955675" y="3449638"/>
            <a:ext cx="1214438" cy="447675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ResourceManager</a:t>
            </a:r>
          </a:p>
        </p:txBody>
      </p:sp>
      <p:sp>
        <p:nvSpPr>
          <p:cNvPr id="44052" name="Oval 43"/>
          <p:cNvSpPr>
            <a:spLocks noChangeArrowheads="1"/>
          </p:cNvSpPr>
          <p:nvPr/>
        </p:nvSpPr>
        <p:spPr bwMode="auto">
          <a:xfrm>
            <a:off x="954088" y="5203825"/>
            <a:ext cx="1214437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Namenode</a:t>
            </a:r>
          </a:p>
        </p:txBody>
      </p:sp>
      <p:sp>
        <p:nvSpPr>
          <p:cNvPr id="44053" name="Oval 43"/>
          <p:cNvSpPr>
            <a:spLocks noChangeArrowheads="1"/>
          </p:cNvSpPr>
          <p:nvPr/>
        </p:nvSpPr>
        <p:spPr bwMode="auto">
          <a:xfrm>
            <a:off x="6403975" y="3824288"/>
            <a:ext cx="1214438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Datanode 2</a:t>
            </a:r>
          </a:p>
        </p:txBody>
      </p:sp>
      <p:sp>
        <p:nvSpPr>
          <p:cNvPr id="44054" name="Rectangle 12"/>
          <p:cNvSpPr>
            <a:spLocks noChangeArrowheads="1"/>
          </p:cNvSpPr>
          <p:nvPr/>
        </p:nvSpPr>
        <p:spPr bwMode="auto">
          <a:xfrm>
            <a:off x="5051425" y="3748088"/>
            <a:ext cx="1847850" cy="1590675"/>
          </a:xfrm>
          <a:prstGeom prst="rect">
            <a:avLst/>
          </a:prstGeom>
          <a:solidFill>
            <a:srgbClr val="99CC00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sx="75000" sy="75000" algn="tl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 b="1">
              <a:latin typeface="Verdana" pitchFamily="34" charset="0"/>
            </a:endParaRPr>
          </a:p>
        </p:txBody>
      </p:sp>
      <p:sp>
        <p:nvSpPr>
          <p:cNvPr id="44055" name="Oval 43"/>
          <p:cNvSpPr>
            <a:spLocks noChangeArrowheads="1"/>
          </p:cNvSpPr>
          <p:nvPr/>
        </p:nvSpPr>
        <p:spPr bwMode="auto">
          <a:xfrm>
            <a:off x="5353050" y="4799013"/>
            <a:ext cx="1214438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Datanode 1</a:t>
            </a:r>
          </a:p>
        </p:txBody>
      </p:sp>
      <p:sp>
        <p:nvSpPr>
          <p:cNvPr id="44056" name="AutoShape 47"/>
          <p:cNvSpPr>
            <a:spLocks/>
          </p:cNvSpPr>
          <p:nvPr/>
        </p:nvSpPr>
        <p:spPr bwMode="auto">
          <a:xfrm rot="-5400000">
            <a:off x="6807994" y="3713956"/>
            <a:ext cx="134938" cy="4054475"/>
          </a:xfrm>
          <a:prstGeom prst="leftBrace">
            <a:avLst>
              <a:gd name="adj1" fmla="val 25039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44057" name="Text Box 48"/>
          <p:cNvSpPr txBox="1">
            <a:spLocks noChangeArrowheads="1"/>
          </p:cNvSpPr>
          <p:nvPr/>
        </p:nvSpPr>
        <p:spPr bwMode="auto">
          <a:xfrm>
            <a:off x="4708525" y="5921375"/>
            <a:ext cx="44354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100">
                <a:latin typeface="Verdana" pitchFamily="34" charset="0"/>
              </a:rPr>
              <a:t> Can the MapReduce shuffle phase benefit from optimized communications between and among co-located VMs?</a:t>
            </a:r>
          </a:p>
        </p:txBody>
      </p:sp>
      <p:sp>
        <p:nvSpPr>
          <p:cNvPr id="44058" name="Line 49"/>
          <p:cNvSpPr>
            <a:spLocks noChangeShapeType="1"/>
          </p:cNvSpPr>
          <p:nvPr/>
        </p:nvSpPr>
        <p:spPr bwMode="auto">
          <a:xfrm flipV="1">
            <a:off x="6627813" y="1957388"/>
            <a:ext cx="214312" cy="3571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Oval 43"/>
          <p:cNvSpPr>
            <a:spLocks noChangeArrowheads="1"/>
          </p:cNvSpPr>
          <p:nvPr/>
        </p:nvSpPr>
        <p:spPr bwMode="auto">
          <a:xfrm>
            <a:off x="3079750" y="4884738"/>
            <a:ext cx="1214438" cy="447675"/>
          </a:xfrm>
          <a:prstGeom prst="ellipse">
            <a:avLst/>
          </a:prstGeom>
          <a:solidFill>
            <a:srgbClr val="99FFCC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Datanode 0</a:t>
            </a:r>
          </a:p>
        </p:txBody>
      </p:sp>
      <p:sp>
        <p:nvSpPr>
          <p:cNvPr id="44060" name="Oval 43"/>
          <p:cNvSpPr>
            <a:spLocks noChangeArrowheads="1"/>
          </p:cNvSpPr>
          <p:nvPr/>
        </p:nvSpPr>
        <p:spPr bwMode="auto">
          <a:xfrm>
            <a:off x="5216525" y="3897313"/>
            <a:ext cx="1509713" cy="365125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Node Manager 1</a:t>
            </a:r>
          </a:p>
        </p:txBody>
      </p:sp>
      <p:sp>
        <p:nvSpPr>
          <p:cNvPr id="44061" name="Oval 43"/>
          <p:cNvSpPr>
            <a:spLocks noChangeArrowheads="1"/>
          </p:cNvSpPr>
          <p:nvPr/>
        </p:nvSpPr>
        <p:spPr bwMode="auto">
          <a:xfrm>
            <a:off x="6256338" y="2884488"/>
            <a:ext cx="1509712" cy="363537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Node Manager 2</a:t>
            </a:r>
          </a:p>
        </p:txBody>
      </p:sp>
      <p:sp>
        <p:nvSpPr>
          <p:cNvPr id="44062" name="Oval 43"/>
          <p:cNvSpPr>
            <a:spLocks noChangeArrowheads="1"/>
          </p:cNvSpPr>
          <p:nvPr/>
        </p:nvSpPr>
        <p:spPr bwMode="auto">
          <a:xfrm>
            <a:off x="6950075" y="1916113"/>
            <a:ext cx="1509713" cy="363537"/>
          </a:xfrm>
          <a:prstGeom prst="ellipse">
            <a:avLst/>
          </a:prstGeom>
          <a:solidFill>
            <a:srgbClr val="FF9933">
              <a:alpha val="79999"/>
            </a:srgbClr>
          </a:solidFill>
          <a:ln w="9525" algn="ctr">
            <a:solidFill>
              <a:srgbClr val="6699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Node Manager m</a:t>
            </a:r>
          </a:p>
        </p:txBody>
      </p:sp>
      <p:sp>
        <p:nvSpPr>
          <p:cNvPr id="44063" name="Oval 43"/>
          <p:cNvSpPr>
            <a:spLocks noChangeArrowheads="1"/>
          </p:cNvSpPr>
          <p:nvPr/>
        </p:nvSpPr>
        <p:spPr bwMode="auto">
          <a:xfrm>
            <a:off x="5357813" y="4333875"/>
            <a:ext cx="1204912" cy="369888"/>
          </a:xfrm>
          <a:prstGeom prst="ellipse">
            <a:avLst/>
          </a:prstGeom>
          <a:solidFill>
            <a:srgbClr val="FFFFFF">
              <a:alpha val="79607"/>
            </a:srgbClr>
          </a:solidFill>
          <a:ln w="19050" algn="ctr">
            <a:solidFill>
              <a:srgbClr val="DA006D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Task JVM 1</a:t>
            </a:r>
          </a:p>
        </p:txBody>
      </p:sp>
      <p:sp>
        <p:nvSpPr>
          <p:cNvPr id="44064" name="Oval 43"/>
          <p:cNvSpPr>
            <a:spLocks noChangeArrowheads="1"/>
          </p:cNvSpPr>
          <p:nvPr/>
        </p:nvSpPr>
        <p:spPr bwMode="auto">
          <a:xfrm>
            <a:off x="6423025" y="3348038"/>
            <a:ext cx="1204913" cy="371475"/>
          </a:xfrm>
          <a:prstGeom prst="ellipse">
            <a:avLst/>
          </a:prstGeom>
          <a:solidFill>
            <a:srgbClr val="FFFFFF">
              <a:alpha val="79607"/>
            </a:srgbClr>
          </a:solidFill>
          <a:ln w="19050" algn="ctr">
            <a:solidFill>
              <a:srgbClr val="DA006D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Task JVM 2</a:t>
            </a:r>
          </a:p>
        </p:txBody>
      </p:sp>
      <p:sp>
        <p:nvSpPr>
          <p:cNvPr id="44065" name="Oval 43"/>
          <p:cNvSpPr>
            <a:spLocks noChangeArrowheads="1"/>
          </p:cNvSpPr>
          <p:nvPr/>
        </p:nvSpPr>
        <p:spPr bwMode="auto">
          <a:xfrm>
            <a:off x="7081838" y="2398713"/>
            <a:ext cx="1204912" cy="371475"/>
          </a:xfrm>
          <a:prstGeom prst="ellipse">
            <a:avLst/>
          </a:prstGeom>
          <a:solidFill>
            <a:srgbClr val="FFFFFF">
              <a:alpha val="79607"/>
            </a:srgbClr>
          </a:solidFill>
          <a:ln w="19050" algn="ctr">
            <a:solidFill>
              <a:srgbClr val="DA006D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Task JVM m</a:t>
            </a:r>
          </a:p>
        </p:txBody>
      </p:sp>
      <p:sp>
        <p:nvSpPr>
          <p:cNvPr id="44066" name="Rectangle 63"/>
          <p:cNvSpPr>
            <a:spLocks noChangeArrowheads="1"/>
          </p:cNvSpPr>
          <p:nvPr/>
        </p:nvSpPr>
        <p:spPr bwMode="auto">
          <a:xfrm flipV="1">
            <a:off x="6100763" y="2395538"/>
            <a:ext cx="1843087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VM5</a:t>
            </a:r>
          </a:p>
        </p:txBody>
      </p:sp>
      <p:sp>
        <p:nvSpPr>
          <p:cNvPr id="44067" name="Rectangle 63"/>
          <p:cNvSpPr>
            <a:spLocks noChangeArrowheads="1"/>
          </p:cNvSpPr>
          <p:nvPr/>
        </p:nvSpPr>
        <p:spPr bwMode="auto">
          <a:xfrm flipV="1">
            <a:off x="5049838" y="3348038"/>
            <a:ext cx="1843087" cy="393700"/>
          </a:xfrm>
          <a:prstGeom prst="rect">
            <a:avLst/>
          </a:prstGeom>
          <a:solidFill>
            <a:srgbClr val="00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99"/>
                  </a:outerShdw>
                </a:effectLst>
              </a14:hiddenEffects>
            </a:ext>
          </a:extLst>
        </p:spPr>
        <p:txBody>
          <a:bodyPr rot="10800000" wrap="none" anchor="ctr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VM4</a:t>
            </a:r>
          </a:p>
        </p:txBody>
      </p:sp>
      <p:sp>
        <p:nvSpPr>
          <p:cNvPr id="44068" name="Oval 43"/>
          <p:cNvSpPr>
            <a:spLocks noChangeArrowheads="1"/>
          </p:cNvSpPr>
          <p:nvPr/>
        </p:nvSpPr>
        <p:spPr bwMode="auto">
          <a:xfrm>
            <a:off x="2930525" y="4308475"/>
            <a:ext cx="1512888" cy="471488"/>
          </a:xfrm>
          <a:prstGeom prst="ellipse">
            <a:avLst/>
          </a:prstGeom>
          <a:solidFill>
            <a:srgbClr val="FFCCFF">
              <a:alpha val="79999"/>
            </a:srgbClr>
          </a:solidFill>
          <a:ln w="19050" algn="ctr">
            <a:solidFill>
              <a:srgbClr val="DA006D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ApplicationMaster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>
                <a:ea typeface="MS PGothic" pitchFamily="34" charset="-128"/>
              </a:rPr>
              <a:t>(1 per job)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713555F-1473-4B5D-BEE8-C20F7B29F87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900" smtClean="0">
              <a:latin typeface="Verdana" pitchFamily="34" charset="0"/>
            </a:endParaRPr>
          </a:p>
        </p:txBody>
      </p:sp>
      <p:grpSp>
        <p:nvGrpSpPr>
          <p:cNvPr id="45060" name="Group 127"/>
          <p:cNvGrpSpPr>
            <a:grpSpLocks/>
          </p:cNvGrpSpPr>
          <p:nvPr/>
        </p:nvGrpSpPr>
        <p:grpSpPr bwMode="auto">
          <a:xfrm>
            <a:off x="328613" y="1409700"/>
            <a:ext cx="5264150" cy="3944938"/>
            <a:chOff x="672" y="807"/>
            <a:chExt cx="4435" cy="2849"/>
          </a:xfrm>
        </p:grpSpPr>
        <p:pic>
          <p:nvPicPr>
            <p:cNvPr id="45065" name="Picture 4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07"/>
              <a:ext cx="4435" cy="2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6" name="TextBox 5"/>
            <p:cNvSpPr txBox="1">
              <a:spLocks noChangeArrowheads="1"/>
            </p:cNvSpPr>
            <p:nvPr/>
          </p:nvSpPr>
          <p:spPr bwMode="auto">
            <a:xfrm>
              <a:off x="1842" y="2918"/>
              <a:ext cx="18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i="1">
                  <a:ea typeface="MS PGothic" pitchFamily="34" charset="-128"/>
                </a:rPr>
                <a:t>Physical Cloud Resources</a:t>
              </a:r>
            </a:p>
          </p:txBody>
        </p:sp>
        <p:sp>
          <p:nvSpPr>
            <p:cNvPr id="45067" name="Oval 42"/>
            <p:cNvSpPr>
              <a:spLocks noChangeArrowheads="1"/>
            </p:cNvSpPr>
            <p:nvPr/>
          </p:nvSpPr>
          <p:spPr bwMode="auto">
            <a:xfrm>
              <a:off x="1895" y="1106"/>
              <a:ext cx="1214" cy="487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rgbClr val="CC99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Cloud Provisioning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>
                  <a:ea typeface="MS PGothic" pitchFamily="34" charset="-128"/>
                </a:rPr>
                <a:t>System</a:t>
              </a:r>
            </a:p>
          </p:txBody>
        </p:sp>
        <p:grpSp>
          <p:nvGrpSpPr>
            <p:cNvPr id="45068" name="Group 60"/>
            <p:cNvGrpSpPr>
              <a:grpSpLocks/>
            </p:cNvGrpSpPr>
            <p:nvPr/>
          </p:nvGrpSpPr>
          <p:grpSpPr bwMode="auto">
            <a:xfrm>
              <a:off x="827" y="1853"/>
              <a:ext cx="3569" cy="883"/>
              <a:chOff x="897" y="1818"/>
              <a:chExt cx="3569" cy="883"/>
            </a:xfrm>
          </p:grpSpPr>
          <p:grpSp>
            <p:nvGrpSpPr>
              <p:cNvPr id="45070" name="Group 61"/>
              <p:cNvGrpSpPr>
                <a:grpSpLocks/>
              </p:cNvGrpSpPr>
              <p:nvPr/>
            </p:nvGrpSpPr>
            <p:grpSpPr bwMode="auto">
              <a:xfrm>
                <a:off x="897" y="1818"/>
                <a:ext cx="2214" cy="811"/>
                <a:chOff x="897" y="1818"/>
                <a:chExt cx="2214" cy="811"/>
              </a:xfrm>
            </p:grpSpPr>
            <p:grpSp>
              <p:nvGrpSpPr>
                <p:cNvPr id="45111" name="Group 62"/>
                <p:cNvGrpSpPr>
                  <a:grpSpLocks/>
                </p:cNvGrpSpPr>
                <p:nvPr/>
              </p:nvGrpSpPr>
              <p:grpSpPr bwMode="auto">
                <a:xfrm>
                  <a:off x="2007" y="1818"/>
                  <a:ext cx="1104" cy="384"/>
                  <a:chOff x="2597" y="1832"/>
                  <a:chExt cx="1104" cy="384"/>
                </a:xfrm>
              </p:grpSpPr>
              <p:sp>
                <p:nvSpPr>
                  <p:cNvPr id="45128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832"/>
                    <a:ext cx="1104" cy="384"/>
                  </a:xfrm>
                  <a:prstGeom prst="ellipse">
                    <a:avLst/>
                  </a:prstGeom>
                  <a:solidFill>
                    <a:srgbClr val="99CC00">
                      <a:alpha val="70195"/>
                    </a:srgbClr>
                  </a:solidFill>
                  <a:ln w="9525" algn="ctr">
                    <a:solidFill>
                      <a:srgbClr val="66CCFF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800" b="1">
                      <a:ea typeface="MS PGothic" pitchFamily="34" charset="-128"/>
                    </a:endParaRPr>
                  </a:p>
                </p:txBody>
              </p:sp>
              <p:sp>
                <p:nvSpPr>
                  <p:cNvPr id="4512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838" y="2026"/>
                    <a:ext cx="616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33CCCC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848698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Hypervisor</a:t>
                    </a:r>
                  </a:p>
                </p:txBody>
              </p:sp>
              <p:sp>
                <p:nvSpPr>
                  <p:cNvPr id="45130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844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3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3" y="1855"/>
                    <a:ext cx="594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prstShdw prst="shdw17" dist="17961" dir="2700000">
                      <a:srgbClr val="007A5C"/>
                    </a:prst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800" b="1" i="1">
                      <a:ea typeface="MS PGothic" pitchFamily="34" charset="-128"/>
                    </a:endParaRPr>
                  </a:p>
                </p:txBody>
              </p:sp>
              <p:sp>
                <p:nvSpPr>
                  <p:cNvPr id="45132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025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33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286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34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920"/>
                    <a:ext cx="155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800" b="1"/>
                      <a:t>…</a:t>
                    </a:r>
                  </a:p>
                </p:txBody>
              </p:sp>
            </p:grpSp>
            <p:grpSp>
              <p:nvGrpSpPr>
                <p:cNvPr id="45112" name="Group 70"/>
                <p:cNvGrpSpPr>
                  <a:grpSpLocks/>
                </p:cNvGrpSpPr>
                <p:nvPr/>
              </p:nvGrpSpPr>
              <p:grpSpPr bwMode="auto">
                <a:xfrm>
                  <a:off x="1412" y="2029"/>
                  <a:ext cx="1104" cy="384"/>
                  <a:chOff x="2597" y="1832"/>
                  <a:chExt cx="1104" cy="384"/>
                </a:xfrm>
              </p:grpSpPr>
              <p:sp>
                <p:nvSpPr>
                  <p:cNvPr id="45121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832"/>
                    <a:ext cx="1104" cy="384"/>
                  </a:xfrm>
                  <a:prstGeom prst="ellipse">
                    <a:avLst/>
                  </a:prstGeom>
                  <a:solidFill>
                    <a:srgbClr val="99CC00">
                      <a:alpha val="70195"/>
                    </a:srgbClr>
                  </a:solidFill>
                  <a:ln w="9525" algn="ctr">
                    <a:solidFill>
                      <a:srgbClr val="66CCFF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800" b="1">
                      <a:ea typeface="MS PGothic" pitchFamily="34" charset="-128"/>
                    </a:endParaRPr>
                  </a:p>
                </p:txBody>
              </p:sp>
              <p:sp>
                <p:nvSpPr>
                  <p:cNvPr id="4512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838" y="2026"/>
                    <a:ext cx="616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33CCCC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848698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Hypervisor</a:t>
                    </a:r>
                  </a:p>
                </p:txBody>
              </p:sp>
              <p:sp>
                <p:nvSpPr>
                  <p:cNvPr id="45123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844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2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3" y="1855"/>
                    <a:ext cx="594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prstShdw prst="shdw17" dist="17961" dir="2700000">
                      <a:srgbClr val="007A5C"/>
                    </a:prst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800" b="1" i="1">
                      <a:ea typeface="MS PGothic" pitchFamily="34" charset="-128"/>
                    </a:endParaRPr>
                  </a:p>
                </p:txBody>
              </p:sp>
              <p:sp>
                <p:nvSpPr>
                  <p:cNvPr id="45125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025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26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286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2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920"/>
                    <a:ext cx="155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800" b="1"/>
                      <a:t>…</a:t>
                    </a:r>
                  </a:p>
                </p:txBody>
              </p:sp>
            </p:grpSp>
            <p:grpSp>
              <p:nvGrpSpPr>
                <p:cNvPr id="45113" name="Group 78"/>
                <p:cNvGrpSpPr>
                  <a:grpSpLocks/>
                </p:cNvGrpSpPr>
                <p:nvPr/>
              </p:nvGrpSpPr>
              <p:grpSpPr bwMode="auto">
                <a:xfrm>
                  <a:off x="897" y="2245"/>
                  <a:ext cx="1104" cy="384"/>
                  <a:chOff x="2597" y="1832"/>
                  <a:chExt cx="1104" cy="384"/>
                </a:xfrm>
              </p:grpSpPr>
              <p:sp>
                <p:nvSpPr>
                  <p:cNvPr id="45114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832"/>
                    <a:ext cx="1104" cy="384"/>
                  </a:xfrm>
                  <a:prstGeom prst="ellipse">
                    <a:avLst/>
                  </a:prstGeom>
                  <a:solidFill>
                    <a:srgbClr val="99CC00">
                      <a:alpha val="70195"/>
                    </a:srgbClr>
                  </a:solidFill>
                  <a:ln w="9525" algn="ctr">
                    <a:solidFill>
                      <a:srgbClr val="66CCFF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800" b="1">
                      <a:ea typeface="MS PGothic" pitchFamily="34" charset="-128"/>
                    </a:endParaRPr>
                  </a:p>
                </p:txBody>
              </p:sp>
              <p:sp>
                <p:nvSpPr>
                  <p:cNvPr id="4511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838" y="2026"/>
                    <a:ext cx="616" cy="10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rgbClr val="33CCCC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848698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Hypervisor</a:t>
                    </a:r>
                  </a:p>
                </p:txBody>
              </p:sp>
              <p:sp>
                <p:nvSpPr>
                  <p:cNvPr id="45116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844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17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3" y="1855"/>
                    <a:ext cx="594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prstShdw prst="shdw17" dist="17961" dir="2700000">
                      <a:srgbClr val="007A5C"/>
                    </a:prst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800" b="1" i="1">
                      <a:ea typeface="MS PGothic" pitchFamily="34" charset="-128"/>
                    </a:endParaRPr>
                  </a:p>
                </p:txBody>
              </p:sp>
              <p:sp>
                <p:nvSpPr>
                  <p:cNvPr id="45118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025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19" name="Rectangle 6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286" y="1954"/>
                    <a:ext cx="159" cy="62"/>
                  </a:xfrm>
                  <a:prstGeom prst="rect">
                    <a:avLst/>
                  </a:prstGeom>
                  <a:solidFill>
                    <a:srgbClr val="00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009999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800" b="1">
                        <a:ea typeface="MS PGothic" pitchFamily="34" charset="-128"/>
                      </a:rPr>
                      <a:t>VM</a:t>
                    </a:r>
                  </a:p>
                </p:txBody>
              </p:sp>
              <p:sp>
                <p:nvSpPr>
                  <p:cNvPr id="45120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920"/>
                    <a:ext cx="155" cy="1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p"/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Font typeface="Wingdings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800" b="1"/>
                      <a:t>…</a:t>
                    </a:r>
                  </a:p>
                </p:txBody>
              </p:sp>
            </p:grpSp>
          </p:grpSp>
          <p:grpSp>
            <p:nvGrpSpPr>
              <p:cNvPr id="45071" name="Group 86"/>
              <p:cNvGrpSpPr>
                <a:grpSpLocks/>
              </p:cNvGrpSpPr>
              <p:nvPr/>
            </p:nvGrpSpPr>
            <p:grpSpPr bwMode="auto">
              <a:xfrm>
                <a:off x="2958" y="1838"/>
                <a:ext cx="1104" cy="384"/>
                <a:chOff x="2597" y="1832"/>
                <a:chExt cx="1104" cy="384"/>
              </a:xfrm>
            </p:grpSpPr>
            <p:sp>
              <p:nvSpPr>
                <p:cNvPr id="45104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45105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45106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10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5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45108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109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11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20" y="1920"/>
                  <a:ext cx="15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  <p:grpSp>
            <p:nvGrpSpPr>
              <p:cNvPr id="45072" name="Group 94"/>
              <p:cNvGrpSpPr>
                <a:grpSpLocks/>
              </p:cNvGrpSpPr>
              <p:nvPr/>
            </p:nvGrpSpPr>
            <p:grpSpPr bwMode="auto">
              <a:xfrm>
                <a:off x="2363" y="2049"/>
                <a:ext cx="1104" cy="384"/>
                <a:chOff x="2597" y="1832"/>
                <a:chExt cx="1104" cy="384"/>
              </a:xfrm>
            </p:grpSpPr>
            <p:sp>
              <p:nvSpPr>
                <p:cNvPr id="45097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45098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45099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10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5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45101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102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10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120" y="1920"/>
                  <a:ext cx="155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  <p:grpSp>
            <p:nvGrpSpPr>
              <p:cNvPr id="45073" name="Group 102"/>
              <p:cNvGrpSpPr>
                <a:grpSpLocks/>
              </p:cNvGrpSpPr>
              <p:nvPr/>
            </p:nvGrpSpPr>
            <p:grpSpPr bwMode="auto">
              <a:xfrm>
                <a:off x="1848" y="2265"/>
                <a:ext cx="1104" cy="384"/>
                <a:chOff x="2597" y="1832"/>
                <a:chExt cx="1104" cy="384"/>
              </a:xfrm>
            </p:grpSpPr>
            <p:sp>
              <p:nvSpPr>
                <p:cNvPr id="45090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45091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45092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9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5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45094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95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96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120" y="1920"/>
                  <a:ext cx="15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  <p:grpSp>
            <p:nvGrpSpPr>
              <p:cNvPr id="45074" name="Group 110"/>
              <p:cNvGrpSpPr>
                <a:grpSpLocks/>
              </p:cNvGrpSpPr>
              <p:nvPr/>
            </p:nvGrpSpPr>
            <p:grpSpPr bwMode="auto">
              <a:xfrm>
                <a:off x="3362" y="2101"/>
                <a:ext cx="1104" cy="384"/>
                <a:chOff x="2597" y="1832"/>
                <a:chExt cx="1104" cy="384"/>
              </a:xfrm>
            </p:grpSpPr>
            <p:sp>
              <p:nvSpPr>
                <p:cNvPr id="45083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45084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45085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8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5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45087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88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8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120" y="1920"/>
                  <a:ext cx="155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  <p:grpSp>
            <p:nvGrpSpPr>
              <p:cNvPr id="45075" name="Group 118"/>
              <p:cNvGrpSpPr>
                <a:grpSpLocks/>
              </p:cNvGrpSpPr>
              <p:nvPr/>
            </p:nvGrpSpPr>
            <p:grpSpPr bwMode="auto">
              <a:xfrm>
                <a:off x="2847" y="2317"/>
                <a:ext cx="1104" cy="384"/>
                <a:chOff x="2597" y="1832"/>
                <a:chExt cx="1104" cy="384"/>
              </a:xfrm>
            </p:grpSpPr>
            <p:sp>
              <p:nvSpPr>
                <p:cNvPr id="45076" name="Oval 43"/>
                <p:cNvSpPr>
                  <a:spLocks noChangeArrowheads="1"/>
                </p:cNvSpPr>
                <p:nvPr/>
              </p:nvSpPr>
              <p:spPr bwMode="auto">
                <a:xfrm>
                  <a:off x="2597" y="1832"/>
                  <a:ext cx="1104" cy="384"/>
                </a:xfrm>
                <a:prstGeom prst="ellipse">
                  <a:avLst/>
                </a:prstGeom>
                <a:solidFill>
                  <a:srgbClr val="99CC00">
                    <a:alpha val="70195"/>
                  </a:srgbClr>
                </a:solidFill>
                <a:ln w="9525" algn="ctr">
                  <a:solidFill>
                    <a:srgbClr val="66CC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>
                    <a:ea typeface="MS PGothic" pitchFamily="34" charset="-128"/>
                  </a:endParaRPr>
                </a:p>
              </p:txBody>
            </p:sp>
            <p:sp>
              <p:nvSpPr>
                <p:cNvPr id="45077" name="Rectangle 62"/>
                <p:cNvSpPr>
                  <a:spLocks noChangeArrowheads="1"/>
                </p:cNvSpPr>
                <p:nvPr/>
              </p:nvSpPr>
              <p:spPr bwMode="auto">
                <a:xfrm>
                  <a:off x="2838" y="2026"/>
                  <a:ext cx="616" cy="10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33CC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848698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Hypervisor</a:t>
                  </a:r>
                </a:p>
              </p:txBody>
            </p:sp>
            <p:sp>
              <p:nvSpPr>
                <p:cNvPr id="45078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2844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7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53" y="1855"/>
                  <a:ext cx="594" cy="15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007A5C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800" b="1" i="1">
                    <a:ea typeface="MS PGothic" pitchFamily="34" charset="-128"/>
                  </a:endParaRPr>
                </a:p>
              </p:txBody>
            </p:sp>
            <p:sp>
              <p:nvSpPr>
                <p:cNvPr id="45080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025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81" name="Rectangle 63"/>
                <p:cNvSpPr>
                  <a:spLocks noChangeArrowheads="1"/>
                </p:cNvSpPr>
                <p:nvPr/>
              </p:nvSpPr>
              <p:spPr bwMode="auto">
                <a:xfrm flipV="1">
                  <a:off x="3286" y="1954"/>
                  <a:ext cx="159" cy="62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009999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800" b="1">
                      <a:ea typeface="MS PGothic" pitchFamily="34" charset="-128"/>
                    </a:rPr>
                    <a:t>VM</a:t>
                  </a:r>
                </a:p>
              </p:txBody>
            </p:sp>
            <p:sp>
              <p:nvSpPr>
                <p:cNvPr id="4508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120" y="1920"/>
                  <a:ext cx="155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p"/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800" b="1"/>
                    <a:t>…</a:t>
                  </a:r>
                </a:p>
              </p:txBody>
            </p:sp>
          </p:grpSp>
        </p:grpSp>
        <p:sp>
          <p:nvSpPr>
            <p:cNvPr id="45069" name="Line 126"/>
            <p:cNvSpPr>
              <a:spLocks noChangeShapeType="1"/>
            </p:cNvSpPr>
            <p:nvPr/>
          </p:nvSpPr>
          <p:spPr bwMode="auto">
            <a:xfrm flipH="1">
              <a:off x="2547" y="1589"/>
              <a:ext cx="1" cy="201"/>
            </a:xfrm>
            <a:prstGeom prst="line">
              <a:avLst/>
            </a:prstGeom>
            <a:noFill/>
            <a:ln w="76200">
              <a:solidFill>
                <a:srgbClr val="FFCC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Next in Cloud: Software-Defined ________</a:t>
            </a:r>
            <a:endParaRPr lang="en-US" altLang="en-US" sz="800" smtClean="0"/>
          </a:p>
        </p:txBody>
      </p:sp>
      <p:sp>
        <p:nvSpPr>
          <p:cNvPr id="45062" name="AutoShape 128"/>
          <p:cNvSpPr>
            <a:spLocks noChangeArrowheads="1"/>
          </p:cNvSpPr>
          <p:nvPr/>
        </p:nvSpPr>
        <p:spPr bwMode="auto">
          <a:xfrm>
            <a:off x="3254375" y="1430338"/>
            <a:ext cx="5356225" cy="1431925"/>
          </a:xfrm>
          <a:prstGeom prst="leftArrow">
            <a:avLst>
              <a:gd name="adj1" fmla="val 74130"/>
              <a:gd name="adj2" fmla="val 126019"/>
            </a:avLst>
          </a:prstGeom>
          <a:solidFill>
            <a:srgbClr val="CCFF33">
              <a:alpha val="89803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Software-Defined Environment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(SDE)</a:t>
            </a:r>
            <a:endParaRPr lang="en-US" altLang="en-US" sz="1200">
              <a:latin typeface="Verdana" pitchFamily="34" charset="0"/>
            </a:endParaRPr>
          </a:p>
        </p:txBody>
      </p:sp>
      <p:sp>
        <p:nvSpPr>
          <p:cNvPr id="45063" name="AutoShape 132"/>
          <p:cNvSpPr>
            <a:spLocks noChangeArrowheads="1"/>
          </p:cNvSpPr>
          <p:nvPr/>
        </p:nvSpPr>
        <p:spPr bwMode="auto">
          <a:xfrm>
            <a:off x="5648325" y="3911600"/>
            <a:ext cx="2986088" cy="1012825"/>
          </a:xfrm>
          <a:prstGeom prst="leftArrow">
            <a:avLst>
              <a:gd name="adj1" fmla="val 74130"/>
              <a:gd name="adj2" fmla="val 99327"/>
            </a:avLst>
          </a:prstGeom>
          <a:solidFill>
            <a:srgbClr val="CCFF33">
              <a:alpha val="89803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Software-Defined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Storage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(SDS)</a:t>
            </a:r>
            <a:endParaRPr lang="en-US" altLang="en-US" sz="1200">
              <a:latin typeface="Verdana" pitchFamily="34" charset="0"/>
            </a:endParaRPr>
          </a:p>
        </p:txBody>
      </p:sp>
      <p:sp>
        <p:nvSpPr>
          <p:cNvPr id="45064" name="AutoShape 133"/>
          <p:cNvSpPr>
            <a:spLocks noChangeArrowheads="1"/>
          </p:cNvSpPr>
          <p:nvPr/>
        </p:nvSpPr>
        <p:spPr bwMode="auto">
          <a:xfrm>
            <a:off x="5641975" y="2784475"/>
            <a:ext cx="2986088" cy="1012825"/>
          </a:xfrm>
          <a:prstGeom prst="leftArrow">
            <a:avLst>
              <a:gd name="adj1" fmla="val 74130"/>
              <a:gd name="adj2" fmla="val 99327"/>
            </a:avLst>
          </a:prstGeom>
          <a:solidFill>
            <a:srgbClr val="CCFF33">
              <a:alpha val="89803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Software-Defined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Networking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latin typeface="Verdana" pitchFamily="34" charset="0"/>
              </a:rPr>
              <a:t>(SDN)</a:t>
            </a:r>
            <a:endParaRPr lang="en-US" altLang="en-US" sz="12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01CE3FF-3C28-4E88-933A-7D94A07920C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447800"/>
            <a:ext cx="70405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Oval 43"/>
          <p:cNvSpPr>
            <a:spLocks noChangeArrowheads="1"/>
          </p:cNvSpPr>
          <p:nvPr/>
        </p:nvSpPr>
        <p:spPr bwMode="auto">
          <a:xfrm>
            <a:off x="3313113" y="2905125"/>
            <a:ext cx="3238500" cy="12890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3449638" y="4475163"/>
            <a:ext cx="2401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 i="1">
                <a:ea typeface="MS PGothic" pitchFamily="34" charset="-128"/>
              </a:rPr>
              <a:t>Physical Cloud Resources</a:t>
            </a:r>
          </a:p>
        </p:txBody>
      </p:sp>
      <p:grpSp>
        <p:nvGrpSpPr>
          <p:cNvPr id="18438" name="Group 16"/>
          <p:cNvGrpSpPr>
            <a:grpSpLocks/>
          </p:cNvGrpSpPr>
          <p:nvPr/>
        </p:nvGrpSpPr>
        <p:grpSpPr bwMode="auto">
          <a:xfrm>
            <a:off x="3997325" y="3000375"/>
            <a:ext cx="1808163" cy="915988"/>
            <a:chOff x="2383" y="2358"/>
            <a:chExt cx="1139" cy="577"/>
          </a:xfrm>
        </p:grpSpPr>
        <p:sp>
          <p:nvSpPr>
            <p:cNvPr id="18444" name="Rectangle 62"/>
            <p:cNvSpPr>
              <a:spLocks noChangeArrowheads="1"/>
            </p:cNvSpPr>
            <p:nvPr/>
          </p:nvSpPr>
          <p:spPr bwMode="auto">
            <a:xfrm>
              <a:off x="2383" y="2719"/>
              <a:ext cx="1139" cy="2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>
              <a:prstShdw prst="shdw17" dist="17961" dir="2700000">
                <a:srgbClr val="848698"/>
              </a:prst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Hypervisor</a:t>
              </a:r>
            </a:p>
          </p:txBody>
        </p:sp>
        <p:sp>
          <p:nvSpPr>
            <p:cNvPr id="18445" name="Rectangle 63"/>
            <p:cNvSpPr>
              <a:spLocks noChangeArrowheads="1"/>
            </p:cNvSpPr>
            <p:nvPr/>
          </p:nvSpPr>
          <p:spPr bwMode="auto">
            <a:xfrm flipV="1">
              <a:off x="2395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18446" name="Text Box 68"/>
            <p:cNvSpPr txBox="1">
              <a:spLocks noChangeArrowheads="1"/>
            </p:cNvSpPr>
            <p:nvPr/>
          </p:nvSpPr>
          <p:spPr bwMode="auto">
            <a:xfrm>
              <a:off x="2401" y="2358"/>
              <a:ext cx="1098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i="1">
                  <a:ea typeface="MS PGothic" pitchFamily="34" charset="-128"/>
                </a:rPr>
                <a:t>Cloud Application</a:t>
              </a:r>
            </a:p>
          </p:txBody>
        </p:sp>
        <p:sp>
          <p:nvSpPr>
            <p:cNvPr id="18447" name="Rectangle 63"/>
            <p:cNvSpPr>
              <a:spLocks noChangeArrowheads="1"/>
            </p:cNvSpPr>
            <p:nvPr/>
          </p:nvSpPr>
          <p:spPr bwMode="auto">
            <a:xfrm flipV="1">
              <a:off x="2720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18448" name="Rectangle 63"/>
            <p:cNvSpPr>
              <a:spLocks noChangeArrowheads="1"/>
            </p:cNvSpPr>
            <p:nvPr/>
          </p:nvSpPr>
          <p:spPr bwMode="auto">
            <a:xfrm flipV="1">
              <a:off x="3212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982" y="252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</p:grpSp>
      <p:sp>
        <p:nvSpPr>
          <p:cNvPr id="18439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The Cloud</a:t>
            </a:r>
            <a:br>
              <a:rPr lang="en-US" altLang="en-US" sz="2000" smtClean="0"/>
            </a:br>
            <a:endParaRPr lang="en-US" altLang="en-US" sz="800" smtClean="0"/>
          </a:p>
        </p:txBody>
      </p:sp>
      <p:pic>
        <p:nvPicPr>
          <p:cNvPr id="18440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569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914400"/>
            <a:ext cx="5508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569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55"/>
          <p:cNvSpPr>
            <a:spLocks noChangeShapeType="1"/>
          </p:cNvSpPr>
          <p:nvPr/>
        </p:nvSpPr>
        <p:spPr bwMode="auto">
          <a:xfrm>
            <a:off x="644525" y="4298950"/>
            <a:ext cx="8001000" cy="7938"/>
          </a:xfrm>
          <a:prstGeom prst="line">
            <a:avLst/>
          </a:prstGeom>
          <a:noFill/>
          <a:ln w="57150">
            <a:solidFill>
              <a:srgbClr val="CCCCFF">
                <a:alpha val="39999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266593-C60F-4BBF-8D08-B8D9C51E213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0425" y="1325563"/>
            <a:ext cx="7413625" cy="4770437"/>
          </a:xfrm>
        </p:spPr>
        <p:txBody>
          <a:bodyPr/>
          <a:lstStyle/>
          <a:p>
            <a:pPr eaLnBrk="1" hangingPunct="1"/>
            <a:r>
              <a:rPr lang="en-US" altLang="en-GB" sz="2000" smtClean="0"/>
              <a:t>Software-Defined Environment</a:t>
            </a:r>
          </a:p>
          <a:p>
            <a:pPr eaLnBrk="1" hangingPunct="1"/>
            <a:endParaRPr lang="en-US" altLang="en-GB" sz="700" smtClean="0"/>
          </a:p>
          <a:p>
            <a:pPr lvl="1" eaLnBrk="1" hangingPunct="1"/>
            <a:r>
              <a:rPr lang="en-US" altLang="en-GB" sz="1800" smtClean="0"/>
              <a:t>Unified </a:t>
            </a:r>
          </a:p>
          <a:p>
            <a:pPr lvl="1" eaLnBrk="1" hangingPunct="1"/>
            <a:r>
              <a:rPr lang="en-US" altLang="en-GB" sz="1800" smtClean="0"/>
              <a:t>Flexibl</a:t>
            </a:r>
            <a:r>
              <a:rPr lang="en-GB" altLang="en-GB" sz="1800" smtClean="0"/>
              <a:t>e</a:t>
            </a:r>
          </a:p>
          <a:p>
            <a:pPr lvl="1" eaLnBrk="1" hangingPunct="1"/>
            <a:r>
              <a:rPr lang="en-US" altLang="en-GB" sz="1800" smtClean="0"/>
              <a:t>Efficien</a:t>
            </a:r>
            <a:r>
              <a:rPr lang="en-GB" altLang="en-GB" sz="1800" smtClean="0"/>
              <a:t>t</a:t>
            </a:r>
            <a:endParaRPr lang="en-US" altLang="en-GB" sz="1800" smtClean="0"/>
          </a:p>
          <a:p>
            <a:pPr lvl="1" eaLnBrk="1" hangingPunct="1"/>
            <a:r>
              <a:rPr lang="en-US" altLang="en-GB" sz="1800" smtClean="0"/>
              <a:t>Provisionable compute, storage, networking – b</a:t>
            </a:r>
            <a:r>
              <a:rPr lang="en-GB" altLang="en-GB" sz="1800" smtClean="0"/>
              <a:t>y cloud consumer</a:t>
            </a:r>
            <a:endParaRPr lang="en-US" altLang="en-GB" sz="1800" smtClean="0"/>
          </a:p>
          <a:p>
            <a:pPr eaLnBrk="1" hangingPunct="1"/>
            <a:endParaRPr lang="en-US" altLang="en-GB" sz="2000" smtClean="0"/>
          </a:p>
          <a:p>
            <a:pPr eaLnBrk="1" hangingPunct="1"/>
            <a:r>
              <a:rPr lang="en-US" altLang="en-GB" sz="2000" smtClean="0"/>
              <a:t>S</a:t>
            </a:r>
            <a:r>
              <a:rPr lang="en-GB" altLang="en-GB" sz="2000" smtClean="0"/>
              <a:t>oftware-Defined Networking</a:t>
            </a:r>
          </a:p>
          <a:p>
            <a:pPr lvl="1" eaLnBrk="1" hangingPunct="1"/>
            <a:r>
              <a:rPr lang="en-GB" altLang="en-GB" sz="1800" smtClean="0"/>
              <a:t>Facilitates m</a:t>
            </a:r>
            <a:r>
              <a:rPr lang="en-US" altLang="en-GB" sz="1800" smtClean="0"/>
              <a:t>anagement and scal</a:t>
            </a:r>
            <a:r>
              <a:rPr lang="en-GB" altLang="en-GB" sz="1800" smtClean="0"/>
              <a:t>ing of</a:t>
            </a:r>
            <a:r>
              <a:rPr lang="en-US" altLang="en-GB" sz="1800" smtClean="0"/>
              <a:t> virtual networks for faster delivery of </a:t>
            </a:r>
            <a:r>
              <a:rPr lang="en-GB" altLang="en-GB" sz="1800" smtClean="0"/>
              <a:t>cloud services</a:t>
            </a:r>
            <a:endParaRPr lang="en-US" altLang="en-GB" sz="1800" smtClean="0"/>
          </a:p>
          <a:p>
            <a:pPr lvl="1" eaLnBrk="1" hangingPunct="1"/>
            <a:r>
              <a:rPr lang="en-GB" altLang="en-GB" sz="1800" smtClean="0"/>
              <a:t>Accelerate, balance, o</a:t>
            </a:r>
            <a:r>
              <a:rPr lang="en-US" altLang="en-GB" sz="1800" smtClean="0"/>
              <a:t>r block specified types of data from flowing through network</a:t>
            </a:r>
          </a:p>
          <a:p>
            <a:pPr lvl="1" eaLnBrk="1" hangingPunct="1"/>
            <a:r>
              <a:rPr lang="en-GB" altLang="en-GB" sz="1800" smtClean="0"/>
              <a:t>Improved </a:t>
            </a:r>
            <a:r>
              <a:rPr lang="en-US" altLang="en-GB" sz="1800" smtClean="0"/>
              <a:t>performance, scalability and security</a:t>
            </a:r>
          </a:p>
          <a:p>
            <a:pPr lvl="1" eaLnBrk="1" hangingPunct="1">
              <a:buFont typeface="Wingdings" pitchFamily="2" charset="2"/>
              <a:buNone/>
            </a:pPr>
            <a:endParaRPr lang="en-GB" altLang="en-GB" sz="160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Software-Defined Environment (SDE)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02DE305-915C-4184-8326-BB5D1CC6B19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0425" y="1325563"/>
            <a:ext cx="7413625" cy="4770437"/>
          </a:xfrm>
        </p:spPr>
        <p:txBody>
          <a:bodyPr/>
          <a:lstStyle/>
          <a:p>
            <a:pPr eaLnBrk="1" hangingPunct="1"/>
            <a:endParaRPr lang="en-GB" altLang="en-GB" sz="2000" smtClean="0"/>
          </a:p>
          <a:p>
            <a:pPr eaLnBrk="1" hangingPunct="1"/>
            <a:r>
              <a:rPr lang="en-US" altLang="en-GB" sz="2000" smtClean="0"/>
              <a:t>Limitations of SDE</a:t>
            </a:r>
          </a:p>
          <a:p>
            <a:pPr lvl="1" eaLnBrk="1" hangingPunct="1"/>
            <a:r>
              <a:rPr lang="en-US" altLang="en-GB" sz="1800" smtClean="0"/>
              <a:t>Cloud APIs exist </a:t>
            </a:r>
            <a:r>
              <a:rPr lang="en-GB" altLang="en-GB" sz="1800" smtClean="0"/>
              <a:t>only for a subset of cloud capabilities</a:t>
            </a:r>
          </a:p>
          <a:p>
            <a:pPr lvl="1" eaLnBrk="1" hangingPunct="1"/>
            <a:r>
              <a:rPr lang="en-GB" altLang="en-GB" sz="1800" smtClean="0"/>
              <a:t>No capability for reaching deep into hypervisor (e.g. to create a shared memory area for optimized communications as discussed earlier)</a:t>
            </a:r>
          </a:p>
          <a:p>
            <a:pPr lvl="1" eaLnBrk="1" hangingPunct="1"/>
            <a:r>
              <a:rPr lang="en-GB" altLang="en-GB" sz="1800" smtClean="0"/>
              <a:t>Inability to learn</a:t>
            </a:r>
          </a:p>
          <a:p>
            <a:pPr lvl="2" eaLnBrk="1" hangingPunct="1"/>
            <a:r>
              <a:rPr lang="en-GB" altLang="en-GB" sz="1600" smtClean="0"/>
              <a:t>Available physical machines</a:t>
            </a:r>
          </a:p>
          <a:p>
            <a:pPr lvl="2" eaLnBrk="1" hangingPunct="1"/>
            <a:r>
              <a:rPr lang="en-GB" altLang="en-GB" sz="1600" smtClean="0"/>
              <a:t>Metrics for PMs on which my VMs are running</a:t>
            </a:r>
          </a:p>
          <a:p>
            <a:pPr lvl="2" eaLnBrk="1" hangingPunct="1"/>
            <a:r>
              <a:rPr lang="en-GB" altLang="en-GB" sz="1600" smtClean="0"/>
              <a:t>On which PMs are my VMs running</a:t>
            </a:r>
          </a:p>
          <a:p>
            <a:pPr lvl="2" eaLnBrk="1" hangingPunct="1"/>
            <a:r>
              <a:rPr lang="en-GB" altLang="en-GB" sz="1600" smtClean="0"/>
              <a:t>Network topology</a:t>
            </a:r>
          </a:p>
          <a:p>
            <a:pPr lvl="3" eaLnBrk="1" hangingPunct="1"/>
            <a:r>
              <a:rPr lang="en-GB" altLang="en-GB" sz="1400" smtClean="0"/>
              <a:t>In Hadoop case, cannot compute distance between nodes when launching map tasks, for example</a:t>
            </a:r>
          </a:p>
          <a:p>
            <a:pPr lvl="1" eaLnBrk="1" hangingPunct="1"/>
            <a:endParaRPr lang="en-GB" altLang="en-GB" sz="1800" smtClean="0"/>
          </a:p>
          <a:p>
            <a:pPr lvl="1" eaLnBrk="1" hangingPunct="1"/>
            <a:endParaRPr lang="en-US" altLang="en-GB" sz="180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Software-Defined Environment (SDE)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4C6BC99-5782-4640-8D04-92F539EFE71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0425" y="1325563"/>
            <a:ext cx="6986588" cy="4770437"/>
          </a:xfrm>
        </p:spPr>
        <p:txBody>
          <a:bodyPr/>
          <a:lstStyle/>
          <a:p>
            <a:pPr eaLnBrk="1" hangingPunct="1"/>
            <a:endParaRPr lang="en-GB" altLang="en-GB" sz="2000" smtClean="0"/>
          </a:p>
          <a:p>
            <a:pPr eaLnBrk="1" hangingPunct="1"/>
            <a:endParaRPr lang="en-GB" altLang="en-GB" sz="2000" smtClean="0"/>
          </a:p>
          <a:p>
            <a:pPr eaLnBrk="1" hangingPunct="1"/>
            <a:r>
              <a:rPr lang="en-US" altLang="en-GB" sz="2000" smtClean="0"/>
              <a:t>Example: </a:t>
            </a:r>
            <a:r>
              <a:rPr lang="en-GB" altLang="en-GB" sz="2000" smtClean="0"/>
              <a:t>Public cloud provider</a:t>
            </a:r>
          </a:p>
          <a:p>
            <a:pPr eaLnBrk="1" hangingPunct="1"/>
            <a:endParaRPr lang="en-GB" altLang="en-GB" sz="800" smtClean="0"/>
          </a:p>
          <a:p>
            <a:pPr lvl="1" eaLnBrk="1" hangingPunct="1"/>
            <a:r>
              <a:rPr lang="en-GB" altLang="en-GB" sz="1800" smtClean="0"/>
              <a:t>Physical machine selection and network topology information not supported in APIs - Why not?</a:t>
            </a:r>
          </a:p>
          <a:p>
            <a:pPr eaLnBrk="1" hangingPunct="1"/>
            <a:endParaRPr lang="en-GB" altLang="en-GB" sz="800" smtClean="0"/>
          </a:p>
          <a:p>
            <a:pPr lvl="2" eaLnBrk="1" hangingPunct="1"/>
            <a:r>
              <a:rPr lang="en-GB" altLang="en-GB" sz="1400" smtClean="0"/>
              <a:t>Cloud consumers could independently deploy viable, resilient, high-performing Hadoop clusters</a:t>
            </a:r>
          </a:p>
          <a:p>
            <a:pPr eaLnBrk="1" hangingPunct="1"/>
            <a:endParaRPr lang="en-GB" altLang="en-GB" sz="700" smtClean="0"/>
          </a:p>
          <a:p>
            <a:pPr lvl="2" eaLnBrk="1" hangingPunct="1"/>
            <a:r>
              <a:rPr lang="en-GB" altLang="en-GB" sz="1400" smtClean="0"/>
              <a:t>There would be no reason to pay for the Hadoop service offered by the cloud provider, which has all of the physical information but shares none</a:t>
            </a:r>
          </a:p>
          <a:p>
            <a:pPr lvl="2" eaLnBrk="1" hangingPunct="1"/>
            <a:endParaRPr lang="en-GB" altLang="en-GB" sz="700" smtClean="0"/>
          </a:p>
          <a:p>
            <a:pPr lvl="2" eaLnBrk="1" hangingPunct="1"/>
            <a:r>
              <a:rPr lang="en-GB" altLang="en-GB" sz="1400" smtClean="0"/>
              <a:t>The cloud provider does not want cloud consumers to have visibility into their operation</a:t>
            </a:r>
          </a:p>
          <a:p>
            <a:pPr lvl="3" eaLnBrk="1" hangingPunct="1"/>
            <a:endParaRPr lang="en-GB" altLang="en-GB" sz="1200" smtClean="0"/>
          </a:p>
          <a:p>
            <a:pPr lvl="3" eaLnBrk="1" hangingPunct="1"/>
            <a:endParaRPr lang="en-US" altLang="en-GB" sz="140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Software-Defined Environment (SDE)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6D1AAB6-ABC6-40B5-8B8E-57F97399B279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Realtime and Big Data in The Cloud</a:t>
            </a:r>
            <a:br>
              <a:rPr lang="en-US" altLang="en-US" sz="2000" smtClean="0"/>
            </a:br>
            <a:r>
              <a:rPr lang="en-US" altLang="en-US" sz="800" smtClean="0"/>
              <a:t>Class 8 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u="sng" smtClean="0"/>
              <a:t>Agenda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u="sng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Cloud Intro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Cloud Internals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Hadoop in the Cloud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Scrum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Project Breakout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127AA7-9DF6-40DF-91F1-CB5D32D04164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738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Realtime and Big Data in The Cloud</a:t>
            </a:r>
            <a:br>
              <a:rPr lang="en-US" altLang="en-US" sz="1800" smtClean="0"/>
            </a:br>
            <a:r>
              <a:rPr lang="en-US" altLang="en-US" sz="700" smtClean="0"/>
              <a:t>Class 8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2049463"/>
            <a:ext cx="8229600" cy="215106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>
                <a:solidFill>
                  <a:srgbClr val="7402CA"/>
                </a:solidFill>
                <a:latin typeface="Comic Sans MS" pitchFamily="66" charset="0"/>
              </a:rPr>
              <a:t>Analytics Project Scrum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smtClean="0">
              <a:solidFill>
                <a:srgbClr val="7402CA"/>
              </a:solidFill>
              <a:latin typeface="Comic Sans MS" pitchFamily="66" charset="0"/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7402CA"/>
                </a:solidFill>
                <a:latin typeface="Comic Sans MS" pitchFamily="66" charset="0"/>
              </a:rPr>
              <a:t>1. What has your team worked on since last scrum?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7402CA"/>
                </a:solidFill>
                <a:latin typeface="Comic Sans MS" pitchFamily="66" charset="0"/>
              </a:rPr>
              <a:t>2. What is your team planning to do next?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smtClean="0">
                <a:solidFill>
                  <a:srgbClr val="7402CA"/>
                </a:solidFill>
                <a:latin typeface="Comic Sans MS" pitchFamily="66" charset="0"/>
              </a:rPr>
              <a:t>3. Are there any issues that could impede your progress?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CA6374D-809D-48EB-AD74-5DFC345DA30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Realtime and Big Data in The Cloud</a:t>
            </a:r>
            <a:br>
              <a:rPr lang="en-US" altLang="en-US" sz="2000" smtClean="0"/>
            </a:br>
            <a:r>
              <a:rPr lang="en-US" altLang="en-US" sz="800" smtClean="0"/>
              <a:t>Class 8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u="sng" smtClean="0"/>
              <a:t>Agenda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u="sng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Cloud Intro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Cloud Internals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Hadoop in the Cloud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/>
              <a:t>Scrum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Project Breakout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3F809E-BB1F-49B0-8182-7C3FC06FFCF9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Homework</a:t>
            </a:r>
            <a:br>
              <a:rPr lang="en-US" altLang="en-US" smtClean="0"/>
            </a:br>
            <a:r>
              <a:rPr lang="en-US" altLang="en-US" sz="900" smtClean="0"/>
              <a:t>Class 8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dirty="0" smtClean="0"/>
          </a:p>
          <a:p>
            <a:pPr marL="228600" indent="-2286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en-US" sz="1200" dirty="0" smtClean="0"/>
              <a:t>Hopefully you have at least some of the data that you need for your project and you can begin coding. Please </a:t>
            </a:r>
            <a:r>
              <a:rPr lang="en-US" altLang="en-US" sz="1200" dirty="0" smtClean="0"/>
              <a:t>start developing the code for your analytics projects. </a:t>
            </a:r>
            <a:r>
              <a:rPr lang="en-US" altLang="en-US" sz="1200" dirty="0" smtClean="0"/>
              <a:t>Upload </a:t>
            </a:r>
            <a:r>
              <a:rPr lang="en-US" altLang="en-US" sz="1200" dirty="0" smtClean="0"/>
              <a:t>some of your ‘in-progress’ code</a:t>
            </a:r>
            <a:r>
              <a:rPr lang="en-US" altLang="en-US" sz="12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12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 </a:t>
            </a:r>
            <a:r>
              <a:rPr lang="en-US" altLang="en-US" sz="1200" dirty="0" smtClean="0"/>
              <a:t>It can be </a:t>
            </a:r>
            <a:r>
              <a:rPr lang="en-US" altLang="en-US" sz="1200" dirty="0" err="1" smtClean="0"/>
              <a:t>psudeo</a:t>
            </a:r>
            <a:r>
              <a:rPr lang="en-US" altLang="en-US" sz="1200" dirty="0" smtClean="0"/>
              <a:t>-code, it can be partial code, it does not have to compile or </a:t>
            </a:r>
            <a:r>
              <a:rPr lang="en-US" altLang="en-US" sz="1200" dirty="0" smtClean="0"/>
              <a:t>run</a:t>
            </a:r>
            <a:r>
              <a:rPr lang="en-US" altLang="en-US" sz="1200" dirty="0"/>
              <a:t> </a:t>
            </a:r>
            <a:r>
              <a:rPr lang="en-US" altLang="en-US" sz="1200" dirty="0" smtClean="0"/>
              <a:t>– yet : )</a:t>
            </a:r>
            <a:endParaRPr lang="en-US" altLang="en-US" sz="12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</a:t>
            </a:r>
            <a:r>
              <a:rPr lang="en-US" altLang="en-US" sz="1200" dirty="0" smtClean="0"/>
              <a:t>**Any problems with access to data sources need to be resolved quickly or you will fall behind.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/>
              <a:t>2</a:t>
            </a:r>
            <a:r>
              <a:rPr lang="en-US" altLang="en-US" sz="1200" dirty="0" smtClean="0"/>
              <a:t>. Update </a:t>
            </a:r>
            <a:r>
              <a:rPr lang="en-US" altLang="en-US" sz="1200" dirty="0" smtClean="0"/>
              <a:t>the schedule you prepared </a:t>
            </a:r>
            <a:r>
              <a:rPr lang="en-US" altLang="en-US" sz="1200" dirty="0" smtClean="0"/>
              <a:t>– mark completed tasks, add new tasks </a:t>
            </a:r>
            <a:r>
              <a:rPr lang="en-US" altLang="en-US" sz="1200" dirty="0" smtClean="0"/>
              <a:t>as</a:t>
            </a:r>
            <a:r>
              <a:rPr lang="en-US" altLang="en-US" sz="1200" dirty="0" smtClean="0"/>
              <a:t> </a:t>
            </a:r>
            <a:r>
              <a:rPr lang="en-US" altLang="en-US" sz="1200" dirty="0" smtClean="0"/>
              <a:t>necessary.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 smtClean="0"/>
              <a:t>3. Create </a:t>
            </a:r>
            <a:r>
              <a:rPr lang="en-US" sz="1200" dirty="0"/>
              <a:t>a first draft of your paper using the IEEE paper template </a:t>
            </a:r>
            <a:r>
              <a:rPr lang="en-US" sz="1200" dirty="0" smtClean="0"/>
              <a:t>(the template is in NYU Classes).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/>
              <a:t> </a:t>
            </a:r>
            <a:r>
              <a:rPr lang="en-US" sz="1200" dirty="0" smtClean="0"/>
              <a:t>    Each team member should upload a copy of the first draft to NYU Classes in order to receive credit.</a:t>
            </a:r>
            <a:endParaRPr lang="en-US" sz="12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dirty="0" smtClean="0"/>
              <a:t>     Complete these </a:t>
            </a:r>
            <a:r>
              <a:rPr lang="en-US" sz="1200" dirty="0"/>
              <a:t>sections </a:t>
            </a:r>
            <a:r>
              <a:rPr lang="en-US" sz="1200" dirty="0" smtClean="0"/>
              <a:t>of</a:t>
            </a:r>
            <a:r>
              <a:rPr lang="en-US" sz="1200" dirty="0" smtClean="0"/>
              <a:t> </a:t>
            </a:r>
            <a:r>
              <a:rPr lang="en-US" sz="1200" dirty="0"/>
              <a:t>your </a:t>
            </a:r>
            <a:r>
              <a:rPr lang="en-US" sz="1200" dirty="0" smtClean="0"/>
              <a:t>paper using material that you have already produced</a:t>
            </a:r>
            <a:r>
              <a:rPr lang="en-US" sz="1200" dirty="0" smtClean="0"/>
              <a:t>: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/>
          </a:p>
          <a:p>
            <a:pPr marL="625475" lvl="1" indent="-225425">
              <a:spcAft>
                <a:spcPts val="800"/>
              </a:spcAft>
              <a:buFont typeface="Wingdings" pitchFamily="2" charset="2"/>
              <a:buAutoNum type="alphaLcPeriod"/>
              <a:defRPr/>
            </a:pPr>
            <a:r>
              <a:rPr lang="en-US" sz="1200" dirty="0" smtClean="0"/>
              <a:t>Introduction</a:t>
            </a:r>
            <a:r>
              <a:rPr lang="en-US" sz="1200" dirty="0" smtClean="0"/>
              <a:t>:     Use </a:t>
            </a:r>
            <a:r>
              <a:rPr lang="en-US" sz="1200" dirty="0"/>
              <a:t>your project proposal text to create the </a:t>
            </a:r>
            <a:r>
              <a:rPr lang="en-US" sz="1200" dirty="0" smtClean="0"/>
              <a:t>Introduction section </a:t>
            </a:r>
            <a:r>
              <a:rPr lang="en-US" sz="1200" dirty="0"/>
              <a:t>of your paper</a:t>
            </a:r>
            <a:r>
              <a:rPr lang="en-US" sz="1200" dirty="0" smtClean="0"/>
              <a:t>. </a:t>
            </a:r>
          </a:p>
          <a:p>
            <a:pPr marL="400050" lvl="1" indent="0">
              <a:spcAft>
                <a:spcPts val="800"/>
              </a:spcAft>
              <a:buNone/>
              <a:defRPr/>
            </a:pPr>
            <a:r>
              <a:rPr lang="en-US" sz="1200" dirty="0"/>
              <a:t> </a:t>
            </a:r>
            <a:r>
              <a:rPr lang="en-US" sz="1200" dirty="0" smtClean="0"/>
              <a:t>                             </a:t>
            </a:r>
            <a:r>
              <a:rPr lang="en-US" sz="1200" dirty="0" smtClean="0"/>
              <a:t>If you only wrote one sentence for your proposal, you should expand that now.</a:t>
            </a:r>
            <a:endParaRPr lang="en-US" sz="1200" dirty="0"/>
          </a:p>
          <a:p>
            <a:pPr marL="400050" lvl="1" indent="0"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sz="1200" dirty="0" smtClean="0"/>
              <a:t>b</a:t>
            </a:r>
            <a:r>
              <a:rPr lang="en-US" sz="1200" dirty="0"/>
              <a:t>. </a:t>
            </a:r>
            <a:r>
              <a:rPr lang="en-US" sz="1200" dirty="0" smtClean="0"/>
              <a:t>Abstract:           Write </a:t>
            </a:r>
            <a:r>
              <a:rPr lang="en-US" sz="1200" dirty="0"/>
              <a:t>the </a:t>
            </a:r>
            <a:r>
              <a:rPr lang="en-US" sz="1200" dirty="0" smtClean="0"/>
              <a:t>Abstract section by using your </a:t>
            </a:r>
            <a:r>
              <a:rPr lang="en-US" sz="1200" dirty="0" smtClean="0"/>
              <a:t>Introduction section </a:t>
            </a:r>
            <a:r>
              <a:rPr lang="en-US" sz="1200" dirty="0" smtClean="0"/>
              <a:t>and shortening it.</a:t>
            </a:r>
            <a:endParaRPr lang="en-US" sz="1200" dirty="0"/>
          </a:p>
          <a:p>
            <a:pPr marL="400050" lvl="1" indent="0"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sz="1200" dirty="0" smtClean="0"/>
              <a:t>c</a:t>
            </a:r>
            <a:r>
              <a:rPr lang="en-US" sz="1200" dirty="0"/>
              <a:t>. </a:t>
            </a:r>
            <a:r>
              <a:rPr lang="en-US" sz="1200" dirty="0" smtClean="0"/>
              <a:t>Related Work:   Add summaries of the relevant papers that your team has read to the Related Work section.</a:t>
            </a:r>
            <a:endParaRPr lang="en-US" sz="1200" dirty="0"/>
          </a:p>
          <a:p>
            <a:pPr marL="400050" lvl="1" indent="0"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sz="1200" dirty="0" smtClean="0"/>
              <a:t>d</a:t>
            </a:r>
            <a:r>
              <a:rPr lang="en-US" sz="1200" dirty="0"/>
              <a:t>. </a:t>
            </a:r>
            <a:r>
              <a:rPr lang="en-US" sz="1200" dirty="0" smtClean="0"/>
              <a:t>References:      Add </a:t>
            </a:r>
            <a:r>
              <a:rPr lang="en-US" sz="1200" dirty="0"/>
              <a:t>references to the papers that your team has read to the References section of your paper.</a:t>
            </a:r>
          </a:p>
          <a:p>
            <a:pPr marL="400050" lvl="1" indent="0"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sz="1200" dirty="0" smtClean="0"/>
              <a:t>e. Design:              Add </a:t>
            </a:r>
            <a:r>
              <a:rPr lang="en-US" sz="1200" dirty="0"/>
              <a:t>your </a:t>
            </a:r>
            <a:r>
              <a:rPr lang="en-US" sz="1200" dirty="0" smtClean="0"/>
              <a:t>initial design </a:t>
            </a:r>
            <a:r>
              <a:rPr lang="en-US" sz="1200" dirty="0"/>
              <a:t>diagrams </a:t>
            </a:r>
            <a:r>
              <a:rPr lang="en-US" sz="1200" dirty="0" smtClean="0"/>
              <a:t>to </a:t>
            </a:r>
            <a:r>
              <a:rPr lang="en-US" sz="1200" dirty="0"/>
              <a:t>the Design section of the paper</a:t>
            </a:r>
            <a:r>
              <a:rPr lang="en-US" sz="1200" dirty="0" smtClean="0"/>
              <a:t>.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sz="11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100" dirty="0"/>
              <a:t>  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8B5E5F0-1C54-4165-B8CC-4AA1EC966BF4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447800"/>
            <a:ext cx="70405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Oval 43"/>
          <p:cNvSpPr>
            <a:spLocks noChangeArrowheads="1"/>
          </p:cNvSpPr>
          <p:nvPr/>
        </p:nvSpPr>
        <p:spPr bwMode="auto">
          <a:xfrm>
            <a:off x="3313113" y="2905125"/>
            <a:ext cx="3238500" cy="12890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3449638" y="4475163"/>
            <a:ext cx="2401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 i="1">
                <a:ea typeface="MS PGothic" pitchFamily="34" charset="-128"/>
              </a:rPr>
              <a:t>Physical Cloud Resources</a:t>
            </a:r>
          </a:p>
        </p:txBody>
      </p:sp>
      <p:grpSp>
        <p:nvGrpSpPr>
          <p:cNvPr id="19463" name="Group 16"/>
          <p:cNvGrpSpPr>
            <a:grpSpLocks/>
          </p:cNvGrpSpPr>
          <p:nvPr/>
        </p:nvGrpSpPr>
        <p:grpSpPr bwMode="auto">
          <a:xfrm>
            <a:off x="3997325" y="3000375"/>
            <a:ext cx="1808163" cy="915988"/>
            <a:chOff x="2383" y="2358"/>
            <a:chExt cx="1139" cy="577"/>
          </a:xfrm>
        </p:grpSpPr>
        <p:sp>
          <p:nvSpPr>
            <p:cNvPr id="19477" name="Rectangle 62"/>
            <p:cNvSpPr>
              <a:spLocks noChangeArrowheads="1"/>
            </p:cNvSpPr>
            <p:nvPr/>
          </p:nvSpPr>
          <p:spPr bwMode="auto">
            <a:xfrm>
              <a:off x="2383" y="2719"/>
              <a:ext cx="1139" cy="2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>
              <a:prstShdw prst="shdw17" dist="17961" dir="2700000">
                <a:srgbClr val="848698"/>
              </a:prst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Hypervisor</a:t>
              </a:r>
            </a:p>
          </p:txBody>
        </p:sp>
        <p:sp>
          <p:nvSpPr>
            <p:cNvPr id="19478" name="Rectangle 63"/>
            <p:cNvSpPr>
              <a:spLocks noChangeArrowheads="1"/>
            </p:cNvSpPr>
            <p:nvPr/>
          </p:nvSpPr>
          <p:spPr bwMode="auto">
            <a:xfrm flipV="1">
              <a:off x="2395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19479" name="Text Box 68"/>
            <p:cNvSpPr txBox="1">
              <a:spLocks noChangeArrowheads="1"/>
            </p:cNvSpPr>
            <p:nvPr/>
          </p:nvSpPr>
          <p:spPr bwMode="auto">
            <a:xfrm>
              <a:off x="2401" y="2358"/>
              <a:ext cx="1098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i="1">
                  <a:ea typeface="MS PGothic" pitchFamily="34" charset="-128"/>
                </a:rPr>
                <a:t>Cloud Application</a:t>
              </a:r>
            </a:p>
          </p:txBody>
        </p:sp>
        <p:sp>
          <p:nvSpPr>
            <p:cNvPr id="19480" name="Rectangle 63"/>
            <p:cNvSpPr>
              <a:spLocks noChangeArrowheads="1"/>
            </p:cNvSpPr>
            <p:nvPr/>
          </p:nvSpPr>
          <p:spPr bwMode="auto">
            <a:xfrm flipV="1">
              <a:off x="2720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19481" name="Rectangle 63"/>
            <p:cNvSpPr>
              <a:spLocks noChangeArrowheads="1"/>
            </p:cNvSpPr>
            <p:nvPr/>
          </p:nvSpPr>
          <p:spPr bwMode="auto">
            <a:xfrm flipV="1">
              <a:off x="3212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19482" name="Text Box 22"/>
            <p:cNvSpPr txBox="1">
              <a:spLocks noChangeArrowheads="1"/>
            </p:cNvSpPr>
            <p:nvPr/>
          </p:nvSpPr>
          <p:spPr bwMode="auto">
            <a:xfrm>
              <a:off x="2982" y="252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</p:grpSp>
      <p:sp>
        <p:nvSpPr>
          <p:cNvPr id="19464" name="Oval 42"/>
          <p:cNvSpPr>
            <a:spLocks noChangeArrowheads="1"/>
          </p:cNvSpPr>
          <p:nvPr/>
        </p:nvSpPr>
        <p:spPr bwMode="auto">
          <a:xfrm>
            <a:off x="2876550" y="1903413"/>
            <a:ext cx="1319213" cy="1011237"/>
          </a:xfrm>
          <a:prstGeom prst="ellipse">
            <a:avLst/>
          </a:prstGeom>
          <a:solidFill>
            <a:srgbClr val="FF9933"/>
          </a:solidFill>
          <a:ln w="9525" algn="ctr">
            <a:solidFill>
              <a:schemeClr val="hlink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Cloud Provisioning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System</a:t>
            </a:r>
          </a:p>
        </p:txBody>
      </p:sp>
      <p:sp>
        <p:nvSpPr>
          <p:cNvPr id="19465" name="Line 28"/>
          <p:cNvSpPr>
            <a:spLocks noChangeShapeType="1"/>
          </p:cNvSpPr>
          <p:nvPr/>
        </p:nvSpPr>
        <p:spPr bwMode="auto">
          <a:xfrm flipV="1">
            <a:off x="1208088" y="2851150"/>
            <a:ext cx="1952625" cy="196215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30"/>
          <p:cNvSpPr>
            <a:spLocks noChangeShapeType="1"/>
          </p:cNvSpPr>
          <p:nvPr/>
        </p:nvSpPr>
        <p:spPr bwMode="auto">
          <a:xfrm flipV="1">
            <a:off x="1209675" y="3767138"/>
            <a:ext cx="3095625" cy="114300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1"/>
          <p:cNvSpPr>
            <a:spLocks noChangeShapeType="1"/>
          </p:cNvSpPr>
          <p:nvPr/>
        </p:nvSpPr>
        <p:spPr bwMode="auto">
          <a:xfrm>
            <a:off x="3703638" y="2736850"/>
            <a:ext cx="371475" cy="419100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Users</a:t>
            </a:r>
            <a:br>
              <a:rPr lang="en-US" altLang="en-US" sz="2000" smtClean="0"/>
            </a:br>
            <a:endParaRPr lang="en-US" altLang="en-US" sz="800" smtClean="0"/>
          </a:p>
        </p:txBody>
      </p:sp>
      <p:sp>
        <p:nvSpPr>
          <p:cNvPr id="19469" name="Line 37"/>
          <p:cNvSpPr>
            <a:spLocks noChangeShapeType="1"/>
          </p:cNvSpPr>
          <p:nvPr/>
        </p:nvSpPr>
        <p:spPr bwMode="auto">
          <a:xfrm flipH="1">
            <a:off x="4195763" y="1524000"/>
            <a:ext cx="2514600" cy="685800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70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569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914400"/>
            <a:ext cx="5508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569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3" name="Line 55"/>
          <p:cNvSpPr>
            <a:spLocks noChangeShapeType="1"/>
          </p:cNvSpPr>
          <p:nvPr/>
        </p:nvSpPr>
        <p:spPr bwMode="auto">
          <a:xfrm>
            <a:off x="644525" y="4298950"/>
            <a:ext cx="8001000" cy="7938"/>
          </a:xfrm>
          <a:prstGeom prst="line">
            <a:avLst/>
          </a:prstGeom>
          <a:noFill/>
          <a:ln w="57150">
            <a:solidFill>
              <a:srgbClr val="CCCCFF">
                <a:alpha val="39999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56"/>
          <p:cNvSpPr>
            <a:spLocks noChangeShapeType="1"/>
          </p:cNvSpPr>
          <p:nvPr/>
        </p:nvSpPr>
        <p:spPr bwMode="auto">
          <a:xfrm flipV="1">
            <a:off x="1208088" y="2851150"/>
            <a:ext cx="1952625" cy="196215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57"/>
          <p:cNvSpPr>
            <a:spLocks noChangeShapeType="1"/>
          </p:cNvSpPr>
          <p:nvPr/>
        </p:nvSpPr>
        <p:spPr bwMode="auto">
          <a:xfrm flipV="1">
            <a:off x="1220788" y="4621213"/>
            <a:ext cx="2387600" cy="376237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58"/>
          <p:cNvSpPr>
            <a:spLocks noChangeShapeType="1"/>
          </p:cNvSpPr>
          <p:nvPr/>
        </p:nvSpPr>
        <p:spPr bwMode="auto">
          <a:xfrm flipV="1">
            <a:off x="1209675" y="3767138"/>
            <a:ext cx="3095625" cy="114300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414291-74A4-4B03-B0E2-6086650DB4B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1198563"/>
            <a:ext cx="3171825" cy="5659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GB" sz="1600" b="1" i="1" smtClean="0">
                <a:solidFill>
                  <a:srgbClr val="99CC00"/>
                </a:solidFill>
              </a:rPr>
              <a:t>Cloud Deployments</a:t>
            </a:r>
          </a:p>
          <a:p>
            <a:pPr lvl="1" eaLnBrk="1" hangingPunct="1"/>
            <a:r>
              <a:rPr lang="en-GB" altLang="en-GB" sz="1400" smtClean="0"/>
              <a:t>Public vs. Private vs. Hybrid</a:t>
            </a:r>
          </a:p>
          <a:p>
            <a:pPr lvl="1" eaLnBrk="1" hangingPunct="1"/>
            <a:endParaRPr lang="en-GB" altLang="en-GB" sz="1400" smtClean="0"/>
          </a:p>
          <a:p>
            <a:pPr lvl="1" eaLnBrk="1" hangingPunct="1"/>
            <a:endParaRPr lang="en-GB" altLang="en-GB" sz="1000" smtClean="0"/>
          </a:p>
          <a:p>
            <a:pPr eaLnBrk="1" hangingPunct="1"/>
            <a:endParaRPr lang="en-GB" altLang="en-GB" sz="2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GB" sz="1600" b="1" i="1" smtClean="0">
                <a:solidFill>
                  <a:srgbClr val="99CC00"/>
                </a:solidFill>
              </a:rPr>
              <a:t>Cloud Services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GB" sz="1600" b="1" i="1" smtClean="0">
                <a:solidFill>
                  <a:srgbClr val="99CC00"/>
                </a:solidFill>
              </a:rPr>
              <a:t>	IAAS</a:t>
            </a:r>
          </a:p>
          <a:p>
            <a:pPr lvl="1" eaLnBrk="1" hangingPunct="1"/>
            <a:r>
              <a:rPr lang="en-GB" altLang="en-GB" sz="1400" smtClean="0"/>
              <a:t>Infrastructure as a Service</a:t>
            </a:r>
          </a:p>
          <a:p>
            <a:pPr lvl="1" eaLnBrk="1" hangingPunct="1"/>
            <a:r>
              <a:rPr lang="en-GB" altLang="en-GB" sz="1400" smtClean="0"/>
              <a:t>Provides Virtual Machines (VMs), servers, storage, network, …</a:t>
            </a:r>
          </a:p>
          <a:p>
            <a:pPr lvl="1" eaLnBrk="1" hangingPunct="1"/>
            <a:r>
              <a:rPr lang="en-GB" altLang="en-GB" sz="1400" smtClean="0"/>
              <a:t>IBM SCP, IBM SCE, Amazon CloudFormation/EC2</a:t>
            </a:r>
          </a:p>
          <a:p>
            <a:pPr lvl="1" eaLnBrk="1" hangingPunct="1"/>
            <a:endParaRPr lang="en-GB" altLang="en-GB" sz="1400" smtClean="0">
              <a:solidFill>
                <a:srgbClr val="99CC00"/>
              </a:solidFill>
            </a:endParaRP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457325"/>
            <a:ext cx="5407025" cy="4733925"/>
          </a:xfrm>
          <a:prstGeom prst="rect">
            <a:avLst/>
          </a:prstGeom>
          <a:noFill/>
          <a:ln w="317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048125" y="6181725"/>
            <a:ext cx="49339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700"/>
              <a:t>Artwork by Sam Johnston - http://en.wikipedia.org/w/index.php?title=File:Cloud_computing.svg&amp;page=1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5162550" y="4391025"/>
            <a:ext cx="1914525" cy="400050"/>
          </a:xfrm>
          <a:prstGeom prst="ellipse">
            <a:avLst/>
          </a:prstGeom>
          <a:solidFill>
            <a:srgbClr val="CC00FF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0488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The Cloud: IAAS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6F3CAE3-1014-4447-8972-D70D94D93D2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1198563"/>
            <a:ext cx="3171825" cy="5659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GB" sz="2000" smtClean="0"/>
          </a:p>
          <a:p>
            <a:pPr eaLnBrk="1" hangingPunct="1"/>
            <a:endParaRPr lang="en-GB" altLang="en-GB" sz="60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GB" sz="1600" b="1" i="1" smtClean="0">
                <a:solidFill>
                  <a:srgbClr val="99CC00"/>
                </a:solidFill>
              </a:rPr>
              <a:t>Cloud Services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GB" sz="1600" b="1" i="1" smtClean="0">
                <a:solidFill>
                  <a:srgbClr val="99CC00"/>
                </a:solidFill>
              </a:rPr>
              <a:t>	</a:t>
            </a:r>
            <a:r>
              <a:rPr lang="en-GB" altLang="en-GB" sz="1400" b="1" i="1" smtClean="0">
                <a:solidFill>
                  <a:srgbClr val="99CC00"/>
                </a:solidFill>
              </a:rPr>
              <a:t>PAAS</a:t>
            </a:r>
          </a:p>
          <a:p>
            <a:pPr lvl="1" eaLnBrk="1" hangingPunct="1"/>
            <a:r>
              <a:rPr lang="en-GB" altLang="en-GB" sz="1200" smtClean="0"/>
              <a:t>Platform as a Service</a:t>
            </a:r>
          </a:p>
          <a:p>
            <a:pPr lvl="1" eaLnBrk="1" hangingPunct="1"/>
            <a:r>
              <a:rPr lang="en-GB" altLang="en-GB" sz="1200" smtClean="0"/>
              <a:t>Provides computing platform</a:t>
            </a:r>
          </a:p>
          <a:p>
            <a:pPr lvl="1" eaLnBrk="1" hangingPunct="1"/>
            <a:r>
              <a:rPr lang="en-GB" altLang="en-GB" sz="1200" smtClean="0"/>
              <a:t>Software layers provided: Operating System, database, webserver</a:t>
            </a:r>
          </a:p>
          <a:p>
            <a:pPr lvl="1" eaLnBrk="1" hangingPunct="1"/>
            <a:r>
              <a:rPr lang="en-GB" altLang="en-GB" sz="1200" smtClean="0"/>
              <a:t>IBM SmartCloud Application Services, Microsoft Azure Compute, Amazon EMR</a:t>
            </a:r>
          </a:p>
          <a:p>
            <a:pPr lvl="1" eaLnBrk="1" hangingPunct="1"/>
            <a:endParaRPr lang="en-GB" altLang="en-GB" sz="1200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457325"/>
            <a:ext cx="5407025" cy="4733925"/>
          </a:xfrm>
          <a:prstGeom prst="rect">
            <a:avLst/>
          </a:prstGeom>
          <a:noFill/>
          <a:ln w="317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048125" y="6181725"/>
            <a:ext cx="49339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700"/>
              <a:t>Artwork by Sam Johnston - http://en.wikipedia.org/w/index.php?title=File:Cloud_computing.svg&amp;page=1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5162550" y="3505200"/>
            <a:ext cx="1914525" cy="400050"/>
          </a:xfrm>
          <a:prstGeom prst="ellipse">
            <a:avLst/>
          </a:prstGeom>
          <a:solidFill>
            <a:srgbClr val="CC00FF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1512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The Cloud: PAAS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BD3E3B-07C5-42BA-B99E-2C3F624F70D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1198563"/>
            <a:ext cx="3171825" cy="5659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GB" sz="1600" b="1" i="1" smtClean="0">
              <a:solidFill>
                <a:srgbClr val="99CC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en-GB" sz="1600" b="1" i="1" smtClean="0">
                <a:solidFill>
                  <a:srgbClr val="99CC00"/>
                </a:solidFill>
              </a:rPr>
              <a:t>Cloud Services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GB" sz="1400" b="1" i="1" smtClean="0">
                <a:solidFill>
                  <a:srgbClr val="99CC00"/>
                </a:solidFill>
              </a:rPr>
              <a:t>	SAAS</a:t>
            </a:r>
          </a:p>
          <a:p>
            <a:pPr lvl="1" eaLnBrk="1" hangingPunct="1"/>
            <a:r>
              <a:rPr lang="en-US" altLang="en-GB" sz="1200" smtClean="0"/>
              <a:t>Software as a Service</a:t>
            </a:r>
          </a:p>
          <a:p>
            <a:pPr lvl="1" eaLnBrk="1" hangingPunct="1"/>
            <a:r>
              <a:rPr lang="en-US" altLang="en-GB" sz="1200" smtClean="0"/>
              <a:t>Provides applications that are maintained by provider</a:t>
            </a:r>
          </a:p>
          <a:p>
            <a:pPr lvl="1" eaLnBrk="1" hangingPunct="1"/>
            <a:r>
              <a:rPr lang="en-US" altLang="en-GB" sz="1200" smtClean="0"/>
              <a:t>IBM Business process management, Analytics, Smarter Cities, Social Business</a:t>
            </a:r>
          </a:p>
          <a:p>
            <a:pPr lvl="1" eaLnBrk="1" hangingPunct="1"/>
            <a:r>
              <a:rPr lang="en-US" altLang="en-GB" sz="1200" smtClean="0"/>
              <a:t>Google Apps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457325"/>
            <a:ext cx="5407025" cy="4733925"/>
          </a:xfrm>
          <a:prstGeom prst="rect">
            <a:avLst/>
          </a:prstGeom>
          <a:noFill/>
          <a:ln w="317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048125" y="6181725"/>
            <a:ext cx="493395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700"/>
              <a:t>Artwork by Sam Johnston - http://en.wikipedia.org/w/index.php?title=File:Cloud_computing.svg&amp;page=1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5162550" y="2543175"/>
            <a:ext cx="1914525" cy="400050"/>
          </a:xfrm>
          <a:prstGeom prst="ellipse">
            <a:avLst/>
          </a:prstGeom>
          <a:solidFill>
            <a:srgbClr val="CC00FF">
              <a:alpha val="2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The Cloud: SAAS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F299D36-CB90-45FF-826E-BF0ED9C6A1D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447800"/>
            <a:ext cx="70405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69"/>
          <p:cNvSpPr txBox="1">
            <a:spLocks noChangeArrowheads="1"/>
          </p:cNvSpPr>
          <p:nvPr/>
        </p:nvSpPr>
        <p:spPr bwMode="auto">
          <a:xfrm>
            <a:off x="152400" y="5410200"/>
            <a:ext cx="6638925" cy="1016000"/>
          </a:xfrm>
          <a:prstGeom prst="rect">
            <a:avLst/>
          </a:prstGeom>
          <a:solidFill>
            <a:srgbClr val="99CCFF"/>
          </a:solidFill>
          <a:ln w="9525">
            <a:solidFill>
              <a:srgbClr val="019BC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019BCB"/>
                </a:solidFill>
                <a:ea typeface="MS PGothic" pitchFamily="34" charset="-128"/>
              </a:rPr>
              <a:t>Cloud Provider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>
              <a:solidFill>
                <a:srgbClr val="019BCB"/>
              </a:solidFill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019BCB"/>
                </a:solidFill>
                <a:ea typeface="MS PGothic" pitchFamily="34" charset="-128"/>
              </a:rPr>
              <a:t>IAAS:   Manages physical cloud resources + Cloud provisioning system + Hypervisors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019BCB"/>
                </a:solidFill>
                <a:ea typeface="MS PGothic" pitchFamily="34" charset="-128"/>
              </a:rPr>
              <a:t>PAAS:  IAAS + Manages middleware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>
                <a:solidFill>
                  <a:srgbClr val="019BCB"/>
                </a:solidFill>
                <a:ea typeface="MS PGothic" pitchFamily="34" charset="-128"/>
              </a:rPr>
              <a:t>SAAS:  IAAS + PAAS + Manages software provided as a service</a:t>
            </a:r>
          </a:p>
        </p:txBody>
      </p:sp>
      <p:sp>
        <p:nvSpPr>
          <p:cNvPr id="23558" name="Text Box 69"/>
          <p:cNvSpPr txBox="1">
            <a:spLocks noChangeArrowheads="1"/>
          </p:cNvSpPr>
          <p:nvPr/>
        </p:nvSpPr>
        <p:spPr bwMode="auto">
          <a:xfrm>
            <a:off x="3616325" y="609600"/>
            <a:ext cx="4419600" cy="973138"/>
          </a:xfrm>
          <a:prstGeom prst="rect">
            <a:avLst/>
          </a:prstGeom>
          <a:solidFill>
            <a:srgbClr val="CC99FF"/>
          </a:solidFill>
          <a:ln w="9525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rgbClr val="9900CC"/>
                </a:solidFill>
                <a:ea typeface="MS PGothic" pitchFamily="34" charset="-128"/>
              </a:rPr>
              <a:t>Cloud Consumer (</a:t>
            </a:r>
            <a:r>
              <a:rPr lang="en-US" altLang="en-US" sz="1600" b="1" dirty="0" err="1">
                <a:solidFill>
                  <a:srgbClr val="9900CC"/>
                </a:solidFill>
                <a:ea typeface="MS PGothic" pitchFamily="34" charset="-128"/>
              </a:rPr>
              <a:t>DevOps</a:t>
            </a:r>
            <a:r>
              <a:rPr lang="en-US" altLang="en-US" sz="1600" b="1" dirty="0">
                <a:solidFill>
                  <a:srgbClr val="9900CC"/>
                </a:solidFill>
                <a:ea typeface="MS PGothic" pitchFamily="34" charset="-128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b="1" dirty="0">
              <a:solidFill>
                <a:srgbClr val="9900CC"/>
              </a:solidFill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1" dirty="0">
                <a:solidFill>
                  <a:srgbClr val="9900CC"/>
                </a:solidFill>
                <a:ea typeface="MS PGothic" pitchFamily="34" charset="-128"/>
              </a:rPr>
              <a:t>IAAS:    </a:t>
            </a:r>
            <a:r>
              <a:rPr lang="en-US" altLang="en-US" sz="1100" b="1" dirty="0" smtClean="0">
                <a:solidFill>
                  <a:srgbClr val="9900CC"/>
                </a:solidFill>
                <a:ea typeface="MS PGothic" pitchFamily="34" charset="-128"/>
              </a:rPr>
              <a:t>PAAS </a:t>
            </a:r>
            <a:r>
              <a:rPr lang="en-US" altLang="en-US" sz="1100" b="1" dirty="0">
                <a:solidFill>
                  <a:srgbClr val="9900CC"/>
                </a:solidFill>
                <a:ea typeface="MS PGothic" pitchFamily="34" charset="-128"/>
              </a:rPr>
              <a:t>+ Manage VMs + Middleware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1" dirty="0">
                <a:solidFill>
                  <a:srgbClr val="9900CC"/>
                </a:solidFill>
                <a:ea typeface="MS PGothic" pitchFamily="34" charset="-128"/>
              </a:rPr>
              <a:t>PAAS:  SAAS + Manages application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1" dirty="0">
                <a:solidFill>
                  <a:srgbClr val="9900CC"/>
                </a:solidFill>
                <a:ea typeface="MS PGothic" pitchFamily="34" charset="-128"/>
              </a:rPr>
              <a:t>SAAS:  Monitor results</a:t>
            </a:r>
          </a:p>
        </p:txBody>
      </p:sp>
      <p:sp>
        <p:nvSpPr>
          <p:cNvPr id="23559" name="Oval 43"/>
          <p:cNvSpPr>
            <a:spLocks noChangeArrowheads="1"/>
          </p:cNvSpPr>
          <p:nvPr/>
        </p:nvSpPr>
        <p:spPr bwMode="auto">
          <a:xfrm>
            <a:off x="3313113" y="2905125"/>
            <a:ext cx="3238500" cy="12890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ea typeface="MS PGothic" pitchFamily="34" charset="-128"/>
            </a:endParaRPr>
          </a:p>
        </p:txBody>
      </p:sp>
      <p:sp>
        <p:nvSpPr>
          <p:cNvPr id="23560" name="TextBox 5"/>
          <p:cNvSpPr txBox="1">
            <a:spLocks noChangeArrowheads="1"/>
          </p:cNvSpPr>
          <p:nvPr/>
        </p:nvSpPr>
        <p:spPr bwMode="auto">
          <a:xfrm>
            <a:off x="3449638" y="4475163"/>
            <a:ext cx="2401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1" i="1">
                <a:ea typeface="MS PGothic" pitchFamily="34" charset="-128"/>
              </a:rPr>
              <a:t>Physical Cloud Resources</a:t>
            </a:r>
          </a:p>
        </p:txBody>
      </p:sp>
      <p:grpSp>
        <p:nvGrpSpPr>
          <p:cNvPr id="23561" name="Group 16"/>
          <p:cNvGrpSpPr>
            <a:grpSpLocks/>
          </p:cNvGrpSpPr>
          <p:nvPr/>
        </p:nvGrpSpPr>
        <p:grpSpPr bwMode="auto">
          <a:xfrm>
            <a:off x="3997325" y="3000375"/>
            <a:ext cx="1808163" cy="915988"/>
            <a:chOff x="2383" y="2358"/>
            <a:chExt cx="1139" cy="577"/>
          </a:xfrm>
        </p:grpSpPr>
        <p:sp>
          <p:nvSpPr>
            <p:cNvPr id="23575" name="Rectangle 62"/>
            <p:cNvSpPr>
              <a:spLocks noChangeArrowheads="1"/>
            </p:cNvSpPr>
            <p:nvPr/>
          </p:nvSpPr>
          <p:spPr bwMode="auto">
            <a:xfrm>
              <a:off x="2383" y="2719"/>
              <a:ext cx="1139" cy="2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>
              <a:prstShdw prst="shdw17" dist="17961" dir="2700000">
                <a:srgbClr val="848698"/>
              </a:prst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Hypervisor</a:t>
              </a:r>
            </a:p>
          </p:txBody>
        </p:sp>
        <p:sp>
          <p:nvSpPr>
            <p:cNvPr id="23576" name="Rectangle 63"/>
            <p:cNvSpPr>
              <a:spLocks noChangeArrowheads="1"/>
            </p:cNvSpPr>
            <p:nvPr/>
          </p:nvSpPr>
          <p:spPr bwMode="auto">
            <a:xfrm flipV="1">
              <a:off x="2395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23577" name="Text Box 68"/>
            <p:cNvSpPr txBox="1">
              <a:spLocks noChangeArrowheads="1"/>
            </p:cNvSpPr>
            <p:nvPr/>
          </p:nvSpPr>
          <p:spPr bwMode="auto">
            <a:xfrm>
              <a:off x="2401" y="2358"/>
              <a:ext cx="1098" cy="19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i="1">
                  <a:ea typeface="MS PGothic" pitchFamily="34" charset="-128"/>
                </a:rPr>
                <a:t>Cloud Application</a:t>
              </a:r>
            </a:p>
          </p:txBody>
        </p:sp>
        <p:sp>
          <p:nvSpPr>
            <p:cNvPr id="23578" name="Rectangle 63"/>
            <p:cNvSpPr>
              <a:spLocks noChangeArrowheads="1"/>
            </p:cNvSpPr>
            <p:nvPr/>
          </p:nvSpPr>
          <p:spPr bwMode="auto">
            <a:xfrm flipV="1">
              <a:off x="2720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23579" name="Rectangle 63"/>
            <p:cNvSpPr>
              <a:spLocks noChangeArrowheads="1"/>
            </p:cNvSpPr>
            <p:nvPr/>
          </p:nvSpPr>
          <p:spPr bwMode="auto">
            <a:xfrm flipV="1">
              <a:off x="3212" y="2568"/>
              <a:ext cx="294" cy="1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prstShdw prst="shdw17" dist="17961" dir="2700000">
                <a:srgbClr val="00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MS PGothic" pitchFamily="34" charset="-128"/>
                </a:rPr>
                <a:t>VM</a:t>
              </a:r>
            </a:p>
          </p:txBody>
        </p:sp>
        <p:sp>
          <p:nvSpPr>
            <p:cNvPr id="23580" name="Text Box 22"/>
            <p:cNvSpPr txBox="1">
              <a:spLocks noChangeArrowheads="1"/>
            </p:cNvSpPr>
            <p:nvPr/>
          </p:nvSpPr>
          <p:spPr bwMode="auto">
            <a:xfrm>
              <a:off x="2982" y="252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</p:grpSp>
      <p:sp>
        <p:nvSpPr>
          <p:cNvPr id="23562" name="Oval 42"/>
          <p:cNvSpPr>
            <a:spLocks noChangeArrowheads="1"/>
          </p:cNvSpPr>
          <p:nvPr/>
        </p:nvSpPr>
        <p:spPr bwMode="auto">
          <a:xfrm>
            <a:off x="2876550" y="1903413"/>
            <a:ext cx="1319213" cy="1011237"/>
          </a:xfrm>
          <a:prstGeom prst="ellipse">
            <a:avLst/>
          </a:prstGeom>
          <a:solidFill>
            <a:srgbClr val="FF9933"/>
          </a:solidFill>
          <a:ln w="9525" algn="ctr">
            <a:solidFill>
              <a:schemeClr val="hlink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Cloud Provisioning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b="1">
                <a:ea typeface="MS PGothic" pitchFamily="34" charset="-128"/>
              </a:rPr>
              <a:t>System</a:t>
            </a:r>
          </a:p>
        </p:txBody>
      </p:sp>
      <p:sp>
        <p:nvSpPr>
          <p:cNvPr id="23563" name="Line 28"/>
          <p:cNvSpPr>
            <a:spLocks noChangeShapeType="1"/>
          </p:cNvSpPr>
          <p:nvPr/>
        </p:nvSpPr>
        <p:spPr bwMode="auto">
          <a:xfrm flipV="1">
            <a:off x="1208088" y="2851150"/>
            <a:ext cx="1952625" cy="196215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30"/>
          <p:cNvSpPr>
            <a:spLocks noChangeShapeType="1"/>
          </p:cNvSpPr>
          <p:nvPr/>
        </p:nvSpPr>
        <p:spPr bwMode="auto">
          <a:xfrm flipV="1">
            <a:off x="1209675" y="3767138"/>
            <a:ext cx="3095625" cy="114300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31"/>
          <p:cNvSpPr>
            <a:spLocks noChangeShapeType="1"/>
          </p:cNvSpPr>
          <p:nvPr/>
        </p:nvSpPr>
        <p:spPr bwMode="auto">
          <a:xfrm>
            <a:off x="3703638" y="2736850"/>
            <a:ext cx="371475" cy="419100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Roles</a:t>
            </a:r>
            <a:br>
              <a:rPr lang="en-US" altLang="en-US" sz="2000" smtClean="0"/>
            </a:br>
            <a:endParaRPr lang="en-US" altLang="en-US" sz="800" smtClean="0"/>
          </a:p>
        </p:txBody>
      </p:sp>
      <p:sp>
        <p:nvSpPr>
          <p:cNvPr id="23567" name="Line 37"/>
          <p:cNvSpPr>
            <a:spLocks noChangeShapeType="1"/>
          </p:cNvSpPr>
          <p:nvPr/>
        </p:nvSpPr>
        <p:spPr bwMode="auto">
          <a:xfrm flipH="1">
            <a:off x="4195763" y="1524000"/>
            <a:ext cx="2514600" cy="685800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568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569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914400"/>
            <a:ext cx="5508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5699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1" name="Line 55"/>
          <p:cNvSpPr>
            <a:spLocks noChangeShapeType="1"/>
          </p:cNvSpPr>
          <p:nvPr/>
        </p:nvSpPr>
        <p:spPr bwMode="auto">
          <a:xfrm>
            <a:off x="644525" y="4298950"/>
            <a:ext cx="8001000" cy="7938"/>
          </a:xfrm>
          <a:prstGeom prst="line">
            <a:avLst/>
          </a:prstGeom>
          <a:noFill/>
          <a:ln w="57150">
            <a:solidFill>
              <a:srgbClr val="CCCCFF">
                <a:alpha val="39999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56"/>
          <p:cNvSpPr>
            <a:spLocks noChangeShapeType="1"/>
          </p:cNvSpPr>
          <p:nvPr/>
        </p:nvSpPr>
        <p:spPr bwMode="auto">
          <a:xfrm flipV="1">
            <a:off x="1208088" y="2851150"/>
            <a:ext cx="1952625" cy="196215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57"/>
          <p:cNvSpPr>
            <a:spLocks noChangeShapeType="1"/>
          </p:cNvSpPr>
          <p:nvPr/>
        </p:nvSpPr>
        <p:spPr bwMode="auto">
          <a:xfrm flipV="1">
            <a:off x="1220788" y="4621213"/>
            <a:ext cx="2387600" cy="376237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58"/>
          <p:cNvSpPr>
            <a:spLocks noChangeShapeType="1"/>
          </p:cNvSpPr>
          <p:nvPr/>
        </p:nvSpPr>
        <p:spPr bwMode="auto">
          <a:xfrm flipV="1">
            <a:off x="1209675" y="3767138"/>
            <a:ext cx="3095625" cy="1143000"/>
          </a:xfrm>
          <a:prstGeom prst="line">
            <a:avLst/>
          </a:prstGeom>
          <a:noFill/>
          <a:ln w="28575">
            <a:solidFill>
              <a:srgbClr val="019BCB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CFDA4E1-3024-4208-9BB7-D9DCA7A04DE4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pic>
        <p:nvPicPr>
          <p:cNvPr id="24580" name="Picture 2" descr="MC900441809[1]"/>
          <p:cNvPicPr>
            <a:picLocks noChangeAspect="1" noChangeArrowheads="1"/>
          </p:cNvPicPr>
          <p:nvPr/>
        </p:nvPicPr>
        <p:blipFill>
          <a:blip r:embed="rId3">
            <a:lum contras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2293938"/>
            <a:ext cx="56784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6553200" cy="3962400"/>
          </a:xfrm>
        </p:spPr>
        <p:txBody>
          <a:bodyPr/>
          <a:lstStyle/>
          <a:p>
            <a:pPr eaLnBrk="1" hangingPunct="1"/>
            <a:r>
              <a:rPr lang="en-GB" altLang="en-GB" sz="2000" smtClean="0"/>
              <a:t>Cloud Provider monitors</a:t>
            </a:r>
          </a:p>
          <a:p>
            <a:pPr lvl="1" eaLnBrk="1" hangingPunct="1"/>
            <a:r>
              <a:rPr lang="en-GB" altLang="en-GB" sz="1800" smtClean="0"/>
              <a:t>Hardware</a:t>
            </a:r>
          </a:p>
          <a:p>
            <a:pPr lvl="1" eaLnBrk="1" hangingPunct="1"/>
            <a:r>
              <a:rPr lang="en-GB" altLang="en-GB" sz="1800" smtClean="0"/>
              <a:t>Virtual machines</a:t>
            </a:r>
          </a:p>
          <a:p>
            <a:pPr lvl="1" eaLnBrk="1" hangingPunct="1"/>
            <a:r>
              <a:rPr lang="en-GB" altLang="en-GB" sz="1800" smtClean="0"/>
              <a:t>Datacenter environmental factors</a:t>
            </a:r>
          </a:p>
          <a:p>
            <a:pPr lvl="2" eaLnBrk="1" hangingPunct="1"/>
            <a:r>
              <a:rPr lang="en-GB" altLang="en-GB" sz="1600" smtClean="0"/>
              <a:t>Temperature</a:t>
            </a:r>
          </a:p>
          <a:p>
            <a:pPr lvl="2" eaLnBrk="1" hangingPunct="1"/>
            <a:r>
              <a:rPr lang="en-GB" altLang="en-GB" sz="1600" smtClean="0"/>
              <a:t>Humidity</a:t>
            </a:r>
          </a:p>
          <a:p>
            <a:pPr eaLnBrk="1" hangingPunct="1"/>
            <a:endParaRPr lang="en-GB" altLang="en-GB" sz="1800" smtClean="0"/>
          </a:p>
          <a:p>
            <a:pPr lvl="1" eaLnBrk="1" hangingPunct="1"/>
            <a:endParaRPr lang="en-US" altLang="en-GB" sz="1600" smtClean="0"/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6402388" y="3044825"/>
            <a:ext cx="1719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200" b="1" smtClean="0">
                <a:ea typeface="MS PGothic" pitchFamily="34" charset="-128"/>
              </a:rPr>
              <a:t>Cloud Provider 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210050" y="4411663"/>
            <a:ext cx="315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- Manage and fulfill Cloud requests</a:t>
            </a:r>
          </a:p>
          <a:p>
            <a:pPr>
              <a:defRPr/>
            </a:pPr>
            <a:r>
              <a:rPr lang="en-US" altLang="en-US" b="1" dirty="0" smtClean="0">
                <a:ea typeface="MS PGothic" pitchFamily="34" charset="-128"/>
              </a:rPr>
              <a:t>- Quality of Service</a:t>
            </a:r>
          </a:p>
        </p:txBody>
      </p:sp>
      <p:pic>
        <p:nvPicPr>
          <p:cNvPr id="24584" name="Picture 6" descr="C:\Documents and Settings\Administrator\Local Settings\Temporary Internet Files\Content.IE5\01U4CFLI\MCj0433944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3402013"/>
            <a:ext cx="5699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Cloud Provider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2228</Words>
  <Application>Microsoft Office PowerPoint</Application>
  <PresentationFormat>On-screen Show (4:3)</PresentationFormat>
  <Paragraphs>1044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Level</vt:lpstr>
      <vt:lpstr>10 September 2009</vt:lpstr>
      <vt:lpstr>Programming for Big Data Analytics</vt:lpstr>
      <vt:lpstr>Big Data in The Cloud Class 8 </vt:lpstr>
      <vt:lpstr>The Cloud </vt:lpstr>
      <vt:lpstr>Cloud Users </vt:lpstr>
      <vt:lpstr>The Cloud: IAAS </vt:lpstr>
      <vt:lpstr>The Cloud: PAAS </vt:lpstr>
      <vt:lpstr>The Cloud: SAAS </vt:lpstr>
      <vt:lpstr>Cloud Roles </vt:lpstr>
      <vt:lpstr>Cloud Provider </vt:lpstr>
      <vt:lpstr>Cloud Provider Monitoring </vt:lpstr>
      <vt:lpstr>Cloud Provider Events </vt:lpstr>
      <vt:lpstr>Cloud Consumer </vt:lpstr>
      <vt:lpstr>Cloud Consumer / DevOps Tools </vt:lpstr>
      <vt:lpstr>Cloud Nine? </vt:lpstr>
      <vt:lpstr>The Cloud - What could possibly go wrong? </vt:lpstr>
      <vt:lpstr>Cloud Challenges </vt:lpstr>
      <vt:lpstr>Realtime and Big Data in The Cloud Class 8 </vt:lpstr>
      <vt:lpstr>Hypervisor</vt:lpstr>
      <vt:lpstr>Cloud Building Blocks</vt:lpstr>
      <vt:lpstr>Inter-node VM Communication</vt:lpstr>
      <vt:lpstr>Inter-node VM Communication</vt:lpstr>
      <vt:lpstr>Intra-node VM Communication</vt:lpstr>
      <vt:lpstr>Optimized Intra-node VM Communication</vt:lpstr>
      <vt:lpstr>Realtime and Big Data in The Cloud Class 8 </vt:lpstr>
      <vt:lpstr>Hadoop in the Cloud </vt:lpstr>
      <vt:lpstr>Hadoop in the Cloud </vt:lpstr>
      <vt:lpstr>Hadoop in the Cloud</vt:lpstr>
      <vt:lpstr>Hadoop in the Cloud</vt:lpstr>
      <vt:lpstr>Next in Cloud: Software-Defined ________</vt:lpstr>
      <vt:lpstr>Software-Defined Environment (SDE) </vt:lpstr>
      <vt:lpstr>Software-Defined Environment (SDE) </vt:lpstr>
      <vt:lpstr>Software-Defined Environment (SDE) </vt:lpstr>
      <vt:lpstr>Realtime and Big Data in The Cloud Class 8 </vt:lpstr>
      <vt:lpstr>Realtime and Big Data in The Cloud Class 8 </vt:lpstr>
      <vt:lpstr>Realtime and Big Data in The Cloud Class 8 </vt:lpstr>
      <vt:lpstr>Homework Class 8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smcintosh</cp:lastModifiedBy>
  <cp:revision>1161</cp:revision>
  <dcterms:created xsi:type="dcterms:W3CDTF">2013-01-20T16:38:10Z</dcterms:created>
  <dcterms:modified xsi:type="dcterms:W3CDTF">2014-10-23T22:43:52Z</dcterms:modified>
</cp:coreProperties>
</file>