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6" r:id="rId1"/>
    <p:sldMasterId id="2147483888" r:id="rId2"/>
  </p:sldMasterIdLst>
  <p:notesMasterIdLst>
    <p:notesMasterId r:id="rId32"/>
  </p:notesMasterIdLst>
  <p:handoutMasterIdLst>
    <p:handoutMasterId r:id="rId33"/>
  </p:handoutMasterIdLst>
  <p:sldIdLst>
    <p:sldId id="617" r:id="rId3"/>
    <p:sldId id="265" r:id="rId4"/>
    <p:sldId id="579" r:id="rId5"/>
    <p:sldId id="581" r:id="rId6"/>
    <p:sldId id="583" r:id="rId7"/>
    <p:sldId id="582" r:id="rId8"/>
    <p:sldId id="605" r:id="rId9"/>
    <p:sldId id="580" r:id="rId10"/>
    <p:sldId id="599" r:id="rId11"/>
    <p:sldId id="600" r:id="rId12"/>
    <p:sldId id="585" r:id="rId13"/>
    <p:sldId id="586" r:id="rId14"/>
    <p:sldId id="587" r:id="rId15"/>
    <p:sldId id="594" r:id="rId16"/>
    <p:sldId id="589" r:id="rId17"/>
    <p:sldId id="590" r:id="rId18"/>
    <p:sldId id="591" r:id="rId19"/>
    <p:sldId id="592" r:id="rId20"/>
    <p:sldId id="604" r:id="rId21"/>
    <p:sldId id="593" r:id="rId22"/>
    <p:sldId id="595" r:id="rId23"/>
    <p:sldId id="603" r:id="rId24"/>
    <p:sldId id="601" r:id="rId25"/>
    <p:sldId id="602" r:id="rId26"/>
    <p:sldId id="607" r:id="rId27"/>
    <p:sldId id="613" r:id="rId28"/>
    <p:sldId id="614" r:id="rId29"/>
    <p:sldId id="615" r:id="rId30"/>
    <p:sldId id="616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CC0000"/>
    <a:srgbClr val="036697"/>
    <a:srgbClr val="FF3300"/>
    <a:srgbClr val="0000CC"/>
    <a:srgbClr val="FF0000"/>
    <a:srgbClr val="7402CA"/>
    <a:srgbClr val="6600CC"/>
    <a:srgbClr val="019BC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2" autoAdjust="0"/>
    <p:restoredTop sz="99808" autoAdjust="0"/>
  </p:normalViewPr>
  <p:slideViewPr>
    <p:cSldViewPr>
      <p:cViewPr>
        <p:scale>
          <a:sx n="147" d="100"/>
          <a:sy n="147" d="100"/>
        </p:scale>
        <p:origin x="-1232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54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A1958B5-9374-4E2B-8D44-2E4F0B5FDD01}" type="datetimeFigureOut">
              <a:rPr lang="en-US"/>
              <a:pPr>
                <a:defRPr/>
              </a:pPr>
              <a:t>05/11/14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CFCA50F-1041-43D3-8758-2D1F16073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09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6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6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F8821D1-C120-4A6D-816D-785DF60E7B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927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altLang="en-US" noProof="0" smtClean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en-US" altLang="en-US" noProof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724A4B3-01E1-4050-8475-1CE3CDC078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07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07C17-2263-4876-8167-0869D13F22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03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ABED1-70B9-4EC1-9E3A-9B3D39D8F3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633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satellite image of a hurricane storm's eye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3665538"/>
            <a:ext cx="8593137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844 w 2880"/>
                <a:gd name="T5" fmla="*/ 288 h 288"/>
                <a:gd name="T6" fmla="*/ 2802 w 2880"/>
                <a:gd name="T7" fmla="*/ 256 h 288"/>
                <a:gd name="T8" fmla="*/ 2626 w 2880"/>
                <a:gd name="T9" fmla="*/ 134 h 288"/>
                <a:gd name="T10" fmla="*/ 2400 w 2880"/>
                <a:gd name="T11" fmla="*/ 46 h 288"/>
                <a:gd name="T12" fmla="*/ 2202 w 2880"/>
                <a:gd name="T13" fmla="*/ 10 h 288"/>
                <a:gd name="T14" fmla="*/ 2086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0 h 290"/>
                <a:gd name="T4" fmla="*/ 3154 w 3194"/>
                <a:gd name="T5" fmla="*/ 292 h 290"/>
                <a:gd name="T6" fmla="*/ 3148 w 3194"/>
                <a:gd name="T7" fmla="*/ 258 h 290"/>
                <a:gd name="T8" fmla="*/ 3120 w 3194"/>
                <a:gd name="T9" fmla="*/ 148 h 290"/>
                <a:gd name="T10" fmla="*/ 3079 w 3194"/>
                <a:gd name="T11" fmla="*/ 34 h 290"/>
                <a:gd name="T12" fmla="*/ 3064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263 w 3194"/>
                <a:gd name="T5" fmla="*/ 0 h 290"/>
                <a:gd name="T6" fmla="*/ 261 w 3194"/>
                <a:gd name="T7" fmla="*/ 156 h 290"/>
                <a:gd name="T8" fmla="*/ 259 w 3194"/>
                <a:gd name="T9" fmla="*/ 254 h 290"/>
                <a:gd name="T10" fmla="*/ 258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510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09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200" b="1"/>
            </a:lvl1pPr>
          </a:lstStyle>
          <a:p>
            <a:pPr lvl="0"/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900309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901BE-7F4C-4AA4-82DD-FE26FC2739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082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132AF-D79D-4689-AD41-8B85311371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879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D0828-8F53-42B6-A95B-8C7CA035E3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66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0B418-EBE1-48CF-BD66-26AEB0017F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061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4E3AA-EDB1-4AC3-8ABE-E4D276722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684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4D66B-2D54-477E-88EA-F5934DD7A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181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A7F82-3C8E-431F-89AC-0459A3909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08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E3650-5FAF-4BFC-924A-34BA559EA2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549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3268C-7741-4DD1-8875-422F6510D2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926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5CE0D-E0F0-4B92-AB09-58586A4888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911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932E7-7323-49EB-BD8A-97CDAC442A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98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86737-6164-458E-BD9F-81BA4A2B69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01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E3CE6-320C-4D9D-84F6-0EDA95C676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2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39D72-BE49-4C0B-95DF-F0F65F46BE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22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9A112-0AB1-46AF-AA90-2E0BA74962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82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E0CB-91C4-4A6D-9390-4692D47B6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98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BE77-8982-4312-AC10-A7CA3BEEB0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86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9B929-09A4-43FF-8972-E84AE85DC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05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i="1">
                <a:cs typeface="Arial" pitchFamily="34" charset="0"/>
              </a:defRPr>
            </a:lvl1pPr>
          </a:lstStyle>
          <a:p>
            <a:pPr>
              <a:defRPr/>
            </a:pPr>
            <a:fld id="{828FCBFF-4CAF-405E-9473-950B34EC1F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457200" y="1066800"/>
            <a:ext cx="807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533400" y="6477000"/>
            <a:ext cx="2057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i="1" dirty="0" smtClean="0"/>
              <a:t>Fall 2014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956" name="Rectangle 4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502650" y="6488113"/>
            <a:ext cx="3667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A9011FBD-EBAF-4D38-A35D-F840969B2E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Text Box 6"/>
          <p:cNvSpPr txBox="1">
            <a:spLocks noChangeArrowheads="1"/>
          </p:cNvSpPr>
          <p:nvPr userDrawn="1"/>
        </p:nvSpPr>
        <p:spPr bwMode="auto">
          <a:xfrm>
            <a:off x="193675" y="-203200"/>
            <a:ext cx="53117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Char char="•"/>
              <a:defRPr/>
            </a:pPr>
            <a:endParaRPr lang="en-US" altLang="en-US" sz="2200" smtClean="0">
              <a:latin typeface="Arial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57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bg1"/>
          </a:solidFill>
          <a:latin typeface="+mn-lt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447800"/>
          </a:xfrm>
        </p:spPr>
        <p:txBody>
          <a:bodyPr/>
          <a:lstStyle/>
          <a:p>
            <a:pPr algn="ctr" eaLnBrk="1" hangingPunct="1"/>
            <a:r>
              <a:rPr lang="en-US" altLang="en-US" sz="4000" smtClean="0">
                <a:latin typeface="Garamond" pitchFamily="18" charset="0"/>
              </a:rPr>
              <a:t>Realtime and Big Data Analytics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825750"/>
          </a:xfrm>
        </p:spPr>
        <p:txBody>
          <a:bodyPr/>
          <a:lstStyle/>
          <a:p>
            <a:pPr eaLnBrk="1" hangingPunct="1"/>
            <a:r>
              <a:rPr lang="en-US" altLang="en-US" i="1" smtClean="0"/>
              <a:t>New York University</a:t>
            </a:r>
          </a:p>
          <a:p>
            <a:pPr eaLnBrk="1" hangingPunct="1"/>
            <a:r>
              <a:rPr lang="en-US" altLang="en-US" i="1" smtClean="0"/>
              <a:t>Computer Science Department</a:t>
            </a:r>
          </a:p>
          <a:p>
            <a:pPr eaLnBrk="1" hangingPunct="1"/>
            <a:r>
              <a:rPr lang="en-US" altLang="en-US" i="1" smtClean="0"/>
              <a:t>Graduate School</a:t>
            </a:r>
          </a:p>
          <a:p>
            <a:pPr eaLnBrk="1" hangingPunct="1"/>
            <a:endParaRPr lang="en-US" altLang="en-US" i="1" smtClean="0"/>
          </a:p>
          <a:p>
            <a:pPr eaLnBrk="1" hangingPunct="1"/>
            <a:r>
              <a:rPr lang="en-US" altLang="en-US" smtClean="0"/>
              <a:t>Fall 2014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1055600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B3CB49A-980D-4586-A8DA-B75540FC57CD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467600" cy="4987925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b="1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 smtClean="0"/>
              <a:t>Hive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b="1" dirty="0" smtClean="0"/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en-US" sz="1200" dirty="0" smtClean="0"/>
          </a:p>
          <a:p>
            <a:pPr marL="838200" lvl="1" indent="-381000" eaLnBrk="1" hangingPunct="1"/>
            <a:r>
              <a:rPr lang="en-US" altLang="en-US" sz="1800" dirty="0" smtClean="0"/>
              <a:t>Converts your query into one or more MapReduce jobs, therefore…</a:t>
            </a:r>
          </a:p>
          <a:p>
            <a:pPr marL="1257300" lvl="2" indent="-342900" eaLnBrk="1" hangingPunct="1">
              <a:lnSpc>
                <a:spcPct val="150000"/>
              </a:lnSpc>
            </a:pPr>
            <a:r>
              <a:rPr lang="en-US" altLang="en-US" sz="1600" dirty="0" smtClean="0"/>
              <a:t>Batch-oriented</a:t>
            </a:r>
          </a:p>
          <a:p>
            <a:pPr marL="1257300" lvl="2" indent="-342900" eaLnBrk="1" hangingPunct="1">
              <a:lnSpc>
                <a:spcPct val="150000"/>
              </a:lnSpc>
            </a:pPr>
            <a:r>
              <a:rPr lang="en-US" altLang="en-US" sz="1600" dirty="0" smtClean="0"/>
              <a:t>Long response times</a:t>
            </a:r>
          </a:p>
          <a:p>
            <a:pPr marL="1257300" lvl="2" indent="-342900" eaLnBrk="1" hangingPunct="1">
              <a:lnSpc>
                <a:spcPct val="150000"/>
              </a:lnSpc>
            </a:pPr>
            <a:r>
              <a:rPr lang="en-US" altLang="en-US" sz="1600" dirty="0" smtClean="0"/>
              <a:t>For example count(*) on ~100,000 records</a:t>
            </a:r>
          </a:p>
          <a:p>
            <a:pPr marL="1714500" lvl="3" indent="-342900" eaLnBrk="1" hangingPunct="1">
              <a:lnSpc>
                <a:spcPct val="150000"/>
              </a:lnSpc>
            </a:pPr>
            <a:r>
              <a:rPr lang="en-US" altLang="en-US" sz="1400" dirty="0" smtClean="0"/>
              <a:t>111 seconds with Hive</a:t>
            </a:r>
          </a:p>
          <a:p>
            <a:pPr marL="1714500" lvl="3" indent="-342900" eaLnBrk="1" hangingPunct="1">
              <a:lnSpc>
                <a:spcPct val="150000"/>
              </a:lnSpc>
            </a:pPr>
            <a:r>
              <a:rPr lang="en-US" altLang="en-US" sz="1400" dirty="0" smtClean="0"/>
              <a:t>3 seconds with Impala</a:t>
            </a:r>
          </a:p>
          <a:p>
            <a:pPr marL="1257300" lvl="2" indent="-342900" eaLnBrk="1" hangingPunct="1">
              <a:lnSpc>
                <a:spcPct val="150000"/>
              </a:lnSpc>
            </a:pPr>
            <a:endParaRPr lang="en-US" altLang="en-US" sz="1600" dirty="0" smtClean="0"/>
          </a:p>
          <a:p>
            <a:pPr marL="1257300" lvl="2" indent="-342900" eaLnBrk="1" hangingPunct="1">
              <a:lnSpc>
                <a:spcPct val="150000"/>
              </a:lnSpc>
            </a:pPr>
            <a:endParaRPr lang="en-US" altLang="en-US" sz="1600" b="1" dirty="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</p:spTree>
    <p:extLst>
      <p:ext uri="{BB962C8B-B14F-4D97-AF65-F5344CB8AC3E}">
        <p14:creationId xmlns:p14="http://schemas.microsoft.com/office/powerpoint/2010/main" val="406503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A8E2AD1-32D5-417A-B70B-107A40EAE068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467600" cy="4987925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b="1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/>
              <a:t>Installing and using Hive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400" b="1" dirty="0" smtClean="0"/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altLang="en-US" sz="1600" dirty="0" smtClean="0"/>
              <a:t>A stable release can be found on: http://hive.apache.org</a:t>
            </a:r>
          </a:p>
          <a:p>
            <a:pPr marL="838200" lvl="1" indent="-381000"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altLang="en-US" sz="1600" dirty="0" smtClean="0"/>
              <a:t>Install it on your local machine </a:t>
            </a:r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altLang="en-US" sz="1400" dirty="0" smtClean="0"/>
              <a:t>See Hadoop book p.414 for instructions</a:t>
            </a:r>
          </a:p>
          <a:p>
            <a:pPr marL="838200" lvl="1" indent="-381000"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altLang="en-US" sz="1600" dirty="0" smtClean="0"/>
              <a:t>Can be run in local mode</a:t>
            </a:r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altLang="en-US" sz="1400" dirty="0" smtClean="0"/>
              <a:t>Uses local file system instead of HDFS</a:t>
            </a:r>
          </a:p>
          <a:p>
            <a:pPr marL="1257300" lvl="2" indent="-342900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altLang="en-US" sz="1600" dirty="0" smtClean="0"/>
              <a:t>Requires Hadoop to be installed</a:t>
            </a:r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altLang="en-US" sz="1400" dirty="0" smtClean="0"/>
              <a:t>OK to run Hadoop in standalone mode – it will work with Hive</a:t>
            </a:r>
          </a:p>
          <a:p>
            <a:pPr marL="1257300" lvl="2" indent="-342900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altLang="en-US" sz="1600" dirty="0" smtClean="0"/>
              <a:t>As we’ve seen with other components in the Hadoop ecosystem</a:t>
            </a:r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altLang="en-US" sz="1400" dirty="0" smtClean="0"/>
              <a:t>A shell is provided for issuing commands such as:</a:t>
            </a:r>
          </a:p>
          <a:p>
            <a:pPr marL="1676400" lvl="3" indent="-304800" eaLnBrk="1" hangingPunct="1">
              <a:lnSpc>
                <a:spcPct val="80000"/>
              </a:lnSpc>
            </a:pPr>
            <a:r>
              <a:rPr lang="en-US" altLang="en-US" sz="1050" dirty="0" smtClean="0"/>
              <a:t>SHOW TABLES;</a:t>
            </a:r>
          </a:p>
          <a:p>
            <a:pPr marL="1676400" lvl="3" indent="-304800" eaLnBrk="1" hangingPunct="1">
              <a:lnSpc>
                <a:spcPct val="80000"/>
              </a:lnSpc>
            </a:pPr>
            <a:endParaRPr lang="en-US" altLang="en-US" sz="1050" dirty="0" smtClean="0"/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altLang="en-US" sz="1400" dirty="0" smtClean="0"/>
              <a:t>A non-interactive mode is </a:t>
            </a:r>
            <a:r>
              <a:rPr lang="en-US" altLang="en-US" sz="1400" dirty="0" err="1" smtClean="0"/>
              <a:t>availble</a:t>
            </a:r>
            <a:r>
              <a:rPr lang="en-US" altLang="en-US" sz="1400" dirty="0" smtClean="0"/>
              <a:t> for running </a:t>
            </a:r>
            <a:r>
              <a:rPr lang="en-US" altLang="en-US" sz="1400" dirty="0" err="1" smtClean="0"/>
              <a:t>HiveQL</a:t>
            </a:r>
            <a:r>
              <a:rPr lang="en-US" altLang="en-US" sz="1400" dirty="0" smtClean="0"/>
              <a:t> scripts:</a:t>
            </a:r>
          </a:p>
          <a:p>
            <a:pPr marL="1676400" lvl="3" indent="-304800" eaLnBrk="1" hangingPunct="1">
              <a:lnSpc>
                <a:spcPct val="80000"/>
              </a:lnSpc>
            </a:pPr>
            <a:r>
              <a:rPr lang="en-US" altLang="en-US" sz="1050" dirty="0" smtClean="0"/>
              <a:t>hive –f </a:t>
            </a:r>
            <a:r>
              <a:rPr lang="en-US" altLang="en-US" sz="1050" dirty="0" err="1" smtClean="0"/>
              <a:t>myScript.q</a:t>
            </a:r>
            <a:endParaRPr lang="en-US" altLang="en-US" sz="1050" dirty="0" smtClean="0"/>
          </a:p>
          <a:p>
            <a:pPr marL="1676400" lvl="3" indent="-304800" eaLnBrk="1" hangingPunct="1">
              <a:lnSpc>
                <a:spcPct val="80000"/>
              </a:lnSpc>
            </a:pPr>
            <a:endParaRPr lang="en-US" altLang="en-US" sz="1000" dirty="0" smtClean="0"/>
          </a:p>
          <a:p>
            <a:pPr marL="838200" lvl="1" indent="-381000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marL="1257300" lvl="2" indent="-3429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0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000" b="1" dirty="0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AAB1C6B-D143-476D-8CB3-56082800A2AC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467600" cy="4987925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b="1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b="1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/>
              <a:t>Hive Services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400" b="1" dirty="0" smtClean="0"/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altLang="en-US" sz="1800" dirty="0" smtClean="0"/>
              <a:t>There are a number of Hive services in addition to the Hive shell</a:t>
            </a:r>
          </a:p>
          <a:p>
            <a:pPr marL="838200" lvl="1" indent="-381000" eaLnBrk="1" hangingPunct="1">
              <a:lnSpc>
                <a:spcPct val="80000"/>
              </a:lnSpc>
            </a:pPr>
            <a:endParaRPr lang="en-US" altLang="en-US" sz="1800" dirty="0" smtClean="0"/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altLang="en-US" sz="1800" dirty="0" smtClean="0"/>
              <a:t>One service of interest is </a:t>
            </a:r>
            <a:r>
              <a:rPr lang="en-US" altLang="en-US" sz="1800" dirty="0" err="1" smtClean="0"/>
              <a:t>hiveserver</a:t>
            </a:r>
            <a:endParaRPr lang="en-US" altLang="en-US" sz="1800" dirty="0" smtClean="0"/>
          </a:p>
          <a:p>
            <a:pPr marL="838200" lvl="1" indent="-381000" eaLnBrk="1" hangingPunct="1">
              <a:lnSpc>
                <a:spcPct val="80000"/>
              </a:lnSpc>
            </a:pPr>
            <a:endParaRPr lang="en-US" altLang="en-US" sz="1800" dirty="0" smtClean="0"/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altLang="en-US" sz="1600" dirty="0" smtClean="0"/>
              <a:t>Exposes a Thrift service</a:t>
            </a:r>
          </a:p>
          <a:p>
            <a:pPr marL="1257300" lvl="2" indent="-342900"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altLang="en-US" sz="1600" dirty="0" smtClean="0"/>
              <a:t>Enables access by clients written in different languages</a:t>
            </a:r>
          </a:p>
          <a:p>
            <a:pPr marL="1257300" lvl="2" indent="-342900"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altLang="en-US" sz="1600" dirty="0" smtClean="0"/>
              <a:t>Supports applications using Thrift, JDBC, ODBC connectors</a:t>
            </a:r>
          </a:p>
          <a:p>
            <a:pPr marL="1257300" lvl="2" indent="-342900" eaLnBrk="1" hangingPunct="1">
              <a:lnSpc>
                <a:spcPct val="80000"/>
              </a:lnSpc>
            </a:pPr>
            <a:endParaRPr lang="en-US" altLang="en-US" sz="1200" dirty="0" smtClean="0"/>
          </a:p>
          <a:p>
            <a:pPr marL="838200" lvl="1" indent="-381000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marL="838200" lvl="1" indent="-381000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marL="838200" lvl="1" indent="-381000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marL="838200" lvl="1" indent="-381000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marL="838200" lvl="1" indent="-381000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marL="838200" lvl="1" indent="-381000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marL="838200" lvl="1" indent="-381000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000" b="1" dirty="0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BE12C3F-D714-4C13-A530-3E24E711A0C7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77200" cy="4987925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b="1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/>
              <a:t>Hive Architecture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b="1" dirty="0" smtClean="0"/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dirty="0" smtClean="0"/>
              <a:t>Traditional databases use ‘schema on write’, Hive uses ‘schema on read’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 marL="438150" indent="-381000" eaLnBrk="1" hangingPunct="1">
              <a:lnSpc>
                <a:spcPct val="80000"/>
              </a:lnSpc>
            </a:pPr>
            <a:r>
              <a:rPr lang="en-US" altLang="en-US" sz="2000" dirty="0" smtClean="0"/>
              <a:t>Schema on write</a:t>
            </a:r>
          </a:p>
          <a:p>
            <a:pPr marL="438150" indent="-381000" eaLnBrk="1" hangingPunct="1">
              <a:lnSpc>
                <a:spcPct val="80000"/>
              </a:lnSpc>
            </a:pPr>
            <a:endParaRPr lang="en-US" altLang="en-US" sz="1200" dirty="0" smtClean="0"/>
          </a:p>
          <a:p>
            <a:pPr marL="857250" lvl="1" indent="-342900" eaLnBrk="1" hangingPunct="1">
              <a:lnSpc>
                <a:spcPct val="80000"/>
              </a:lnSpc>
            </a:pPr>
            <a:r>
              <a:rPr lang="en-US" altLang="en-US" sz="1800" dirty="0" smtClean="0"/>
              <a:t>Traditional databases</a:t>
            </a:r>
          </a:p>
          <a:p>
            <a:pPr marL="438150" indent="-381000" eaLnBrk="1" hangingPunct="1">
              <a:lnSpc>
                <a:spcPct val="80000"/>
              </a:lnSpc>
            </a:pPr>
            <a:endParaRPr lang="en-US" altLang="en-US" sz="1200" dirty="0" smtClean="0"/>
          </a:p>
          <a:p>
            <a:pPr marL="857250" lvl="1" indent="-342900" eaLnBrk="1" hangingPunct="1">
              <a:lnSpc>
                <a:spcPct val="80000"/>
              </a:lnSpc>
            </a:pPr>
            <a:r>
              <a:rPr lang="en-US" altLang="en-US" sz="1800" dirty="0" smtClean="0"/>
              <a:t>Table’s schema is enforced at load time</a:t>
            </a:r>
          </a:p>
          <a:p>
            <a:pPr marL="1219200" lvl="2" indent="-304800" eaLnBrk="1" hangingPunct="1">
              <a:lnSpc>
                <a:spcPct val="80000"/>
              </a:lnSpc>
            </a:pPr>
            <a:r>
              <a:rPr lang="en-US" altLang="en-US" sz="1600" dirty="0" smtClean="0"/>
              <a:t>If data being loaded does not conform to the schema, the load fails</a:t>
            </a:r>
          </a:p>
          <a:p>
            <a:pPr marL="438150" indent="-381000" eaLnBrk="1" hangingPunct="1">
              <a:lnSpc>
                <a:spcPct val="80000"/>
              </a:lnSpc>
            </a:pPr>
            <a:endParaRPr lang="en-US" altLang="en-US" sz="1200" dirty="0" smtClean="0"/>
          </a:p>
          <a:p>
            <a:pPr marL="857250" lvl="1" indent="-342900" eaLnBrk="1" hangingPunct="1">
              <a:lnSpc>
                <a:spcPct val="80000"/>
              </a:lnSpc>
            </a:pPr>
            <a:r>
              <a:rPr lang="en-US" altLang="en-US" sz="1800" dirty="0" smtClean="0"/>
              <a:t>Queries are faster because columns can be indexed and data compressed at load time</a:t>
            </a:r>
          </a:p>
          <a:p>
            <a:pPr marL="438150" indent="-381000" eaLnBrk="1" hangingPunct="1">
              <a:lnSpc>
                <a:spcPct val="80000"/>
              </a:lnSpc>
            </a:pPr>
            <a:endParaRPr lang="en-US" altLang="en-US" sz="1200" dirty="0" smtClean="0"/>
          </a:p>
          <a:p>
            <a:pPr marL="857250" lvl="1" indent="-342900" eaLnBrk="1" hangingPunct="1">
              <a:lnSpc>
                <a:spcPct val="80000"/>
              </a:lnSpc>
            </a:pPr>
            <a:r>
              <a:rPr lang="en-US" altLang="en-US" sz="1800" i="1" dirty="0" smtClean="0"/>
              <a:t>Loading takes a long time</a:t>
            </a:r>
          </a:p>
          <a:p>
            <a:pPr marL="1257300" lvl="2" indent="-342900"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marL="1676400" lvl="3" indent="-304800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marL="1257300" lvl="2" indent="-342900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400" b="1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5E42A36-7617-45CE-BC0E-358A0495C457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b="1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smtClean="0"/>
              <a:t>Hive Architecture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b="1" dirty="0" smtClean="0"/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dirty="0" smtClean="0"/>
              <a:t>Hive uses ‘schema on read’</a:t>
            </a:r>
          </a:p>
          <a:p>
            <a:pPr marL="1676400" lvl="3" indent="-304800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altLang="en-US" dirty="0" smtClean="0"/>
              <a:t>Schema on read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en-US" sz="900" dirty="0" smtClean="0"/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altLang="en-US" dirty="0" smtClean="0"/>
              <a:t>Table’s schema is not enforced until a query is issued</a:t>
            </a:r>
          </a:p>
          <a:p>
            <a:pPr marL="838200" lvl="1" indent="-381000" eaLnBrk="1" hangingPunct="1">
              <a:lnSpc>
                <a:spcPct val="80000"/>
              </a:lnSpc>
            </a:pPr>
            <a:endParaRPr lang="en-US" altLang="en-US" sz="900" dirty="0" smtClean="0"/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altLang="en-US" i="1" dirty="0" smtClean="0"/>
              <a:t>Makes for much faster loading</a:t>
            </a:r>
          </a:p>
          <a:p>
            <a:pPr marL="838200" lvl="1" indent="-381000" eaLnBrk="1" hangingPunct="1">
              <a:lnSpc>
                <a:spcPct val="80000"/>
              </a:lnSpc>
            </a:pPr>
            <a:endParaRPr lang="en-US" altLang="en-US" sz="900" dirty="0" smtClean="0"/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altLang="en-US" dirty="0" smtClean="0"/>
              <a:t>More flexible because multiple schemas can be supported</a:t>
            </a:r>
          </a:p>
          <a:p>
            <a:pPr marL="1257300" lvl="2" indent="-342900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400" b="1" dirty="0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EA3B2FA-CE17-4AA4-906D-31734A7E7822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4676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800" b="1" dirty="0" smtClean="0"/>
              <a:t>Hive 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600" b="1" dirty="0" smtClean="0"/>
          </a:p>
          <a:p>
            <a:pPr marL="838200" lvl="1" indent="-381000" eaLnBrk="1" hangingPunct="1"/>
            <a:r>
              <a:rPr lang="en-US" altLang="en-US" sz="1800" dirty="0" smtClean="0"/>
              <a:t>Does not support updates or deletes</a:t>
            </a:r>
          </a:p>
          <a:p>
            <a:pPr marL="1257300" lvl="2" indent="-342900" eaLnBrk="1" hangingPunct="1"/>
            <a:r>
              <a:rPr lang="en-US" altLang="en-US" sz="1600" dirty="0" smtClean="0"/>
              <a:t>Contrast with HBase, which does support row updates and column indexing</a:t>
            </a:r>
          </a:p>
          <a:p>
            <a:pPr marL="838200" lvl="1" indent="-381000" eaLnBrk="1" hangingPunct="1"/>
            <a:endParaRPr lang="en-US" altLang="en-US" sz="900" dirty="0" smtClean="0"/>
          </a:p>
          <a:p>
            <a:pPr marL="838200" lvl="1" indent="-381000" eaLnBrk="1" hangingPunct="1"/>
            <a:r>
              <a:rPr lang="en-US" altLang="en-US" sz="1800" dirty="0" smtClean="0"/>
              <a:t>Does support INSERT INTO</a:t>
            </a:r>
          </a:p>
          <a:p>
            <a:pPr marL="1257300" lvl="2" indent="-342900" eaLnBrk="1" hangingPunct="1"/>
            <a:r>
              <a:rPr lang="en-US" altLang="en-US" sz="1600" dirty="0" smtClean="0"/>
              <a:t>For adding rows to existing tables</a:t>
            </a:r>
          </a:p>
          <a:p>
            <a:pPr marL="838200" lvl="1" indent="-381000" eaLnBrk="1" hangingPunct="1"/>
            <a:endParaRPr lang="en-US" altLang="en-US" sz="900" dirty="0" smtClean="0"/>
          </a:p>
          <a:p>
            <a:pPr marL="838200" lvl="1" indent="-381000" eaLnBrk="1" hangingPunct="1"/>
            <a:r>
              <a:rPr lang="en-US" altLang="en-US" sz="1800" dirty="0" smtClean="0"/>
              <a:t>Supports:</a:t>
            </a:r>
          </a:p>
          <a:p>
            <a:pPr marL="1238250" lvl="2" indent="-381000" eaLnBrk="1" hangingPunct="1"/>
            <a:r>
              <a:rPr lang="en-US" altLang="en-US" dirty="0" smtClean="0"/>
              <a:t>indexes (as of 0.7.0)</a:t>
            </a:r>
          </a:p>
          <a:p>
            <a:pPr marL="1238250" lvl="2" indent="-381000" eaLnBrk="1" hangingPunct="1"/>
            <a:endParaRPr lang="en-US" altLang="en-US" sz="800" dirty="0" smtClean="0"/>
          </a:p>
          <a:p>
            <a:pPr marL="1238250" lvl="2" indent="-381000" eaLnBrk="1" hangingPunct="1"/>
            <a:r>
              <a:rPr lang="en-US" altLang="en-US" dirty="0" smtClean="0"/>
              <a:t>primitive types like Java’s</a:t>
            </a:r>
          </a:p>
          <a:p>
            <a:pPr marL="1238250" lvl="2" indent="-381000" eaLnBrk="1" hangingPunct="1"/>
            <a:endParaRPr lang="en-US" altLang="en-US" sz="800" dirty="0" smtClean="0"/>
          </a:p>
          <a:p>
            <a:pPr marL="1238250" lvl="2" indent="-381000" eaLnBrk="1" hangingPunct="1"/>
            <a:r>
              <a:rPr lang="en-US" altLang="en-US" dirty="0" smtClean="0"/>
              <a:t>Java complex types ARRAY and MAP</a:t>
            </a:r>
          </a:p>
          <a:p>
            <a:pPr marL="1238250" lvl="2" indent="-381000" eaLnBrk="1" hangingPunct="1"/>
            <a:endParaRPr lang="en-US" altLang="en-US" sz="800" dirty="0" smtClean="0"/>
          </a:p>
          <a:p>
            <a:pPr marL="1238250" lvl="2" indent="-381000" eaLnBrk="1" hangingPunct="1"/>
            <a:r>
              <a:rPr lang="en-US" altLang="en-US" dirty="0" smtClean="0"/>
              <a:t>STRUCT type, which is a record type</a:t>
            </a:r>
            <a:endParaRPr lang="en-US" altLang="en-US" sz="1600" dirty="0" smtClean="0"/>
          </a:p>
          <a:p>
            <a:pPr marL="838200" lvl="1" indent="-381000" eaLnBrk="1" hangingPunct="1"/>
            <a:endParaRPr lang="en-US" altLang="en-US" sz="1600" dirty="0" smtClean="0"/>
          </a:p>
          <a:p>
            <a:pPr marL="1257300" lvl="2" indent="-342900" eaLnBrk="1" hangingPunct="1"/>
            <a:endParaRPr lang="en-US" altLang="en-US" sz="1400" dirty="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200" b="1" dirty="0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E2DE28B-B8A6-428B-8B7F-78E881A2BA37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4676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800" b="1" dirty="0" smtClean="0"/>
              <a:t>Hive Partitions and </a:t>
            </a:r>
            <a:r>
              <a:rPr lang="en-US" altLang="en-US" sz="1800" b="1" dirty="0" err="1" smtClean="0"/>
              <a:t>Subpartitions</a:t>
            </a:r>
            <a:endParaRPr lang="en-US" altLang="en-US" sz="1800" b="1" dirty="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600" b="1" dirty="0" smtClean="0"/>
          </a:p>
          <a:p>
            <a:pPr marL="838200" lvl="1" indent="-381000" eaLnBrk="1" hangingPunct="1"/>
            <a:r>
              <a:rPr lang="en-US" altLang="en-US" sz="1800" dirty="0" smtClean="0"/>
              <a:t>Can organize tables into partitions</a:t>
            </a:r>
          </a:p>
          <a:p>
            <a:pPr marL="1257300" lvl="2" indent="-342900" eaLnBrk="1" hangingPunct="1"/>
            <a:r>
              <a:rPr lang="en-US" altLang="en-US" sz="1600" dirty="0" smtClean="0"/>
              <a:t>Divides a table based on the </a:t>
            </a:r>
            <a:r>
              <a:rPr lang="en-US" altLang="en-US" sz="1600" b="1" i="1" u="sng" dirty="0" smtClean="0"/>
              <a:t>value</a:t>
            </a:r>
            <a:r>
              <a:rPr lang="en-US" altLang="en-US" sz="1600" dirty="0" smtClean="0"/>
              <a:t> of a partition column</a:t>
            </a:r>
          </a:p>
          <a:p>
            <a:pPr marL="1257300" lvl="2" indent="-342900" eaLnBrk="1" hangingPunct="1">
              <a:lnSpc>
                <a:spcPct val="150000"/>
              </a:lnSpc>
            </a:pPr>
            <a:r>
              <a:rPr lang="en-US" altLang="en-US" sz="1600" dirty="0" smtClean="0"/>
              <a:t>Partitions are nested subdirectories of the table directory, e.g.</a:t>
            </a:r>
          </a:p>
          <a:p>
            <a:pPr marL="1676400" lvl="3" indent="-304800" eaLnBrk="1" hangingPunct="1">
              <a:buFont typeface="Wingdings" pitchFamily="2" charset="2"/>
              <a:buNone/>
            </a:pPr>
            <a:r>
              <a:rPr lang="en-US" altLang="en-US" sz="1200" dirty="0" smtClean="0"/>
              <a:t>/</a:t>
            </a:r>
            <a:r>
              <a:rPr lang="en-US" altLang="en-US" sz="1200" dirty="0" err="1" smtClean="0"/>
              <a:t>skm</a:t>
            </a:r>
            <a:r>
              <a:rPr lang="en-US" altLang="en-US" sz="1200" dirty="0" smtClean="0"/>
              <a:t>/hive/</a:t>
            </a:r>
            <a:r>
              <a:rPr lang="en-US" altLang="en-US" sz="1200" dirty="0" err="1" smtClean="0"/>
              <a:t>logDataWarehouse</a:t>
            </a:r>
            <a:r>
              <a:rPr lang="en-US" altLang="en-US" sz="1200" dirty="0" smtClean="0"/>
              <a:t>/</a:t>
            </a:r>
            <a:r>
              <a:rPr lang="en-US" altLang="en-US" sz="1200" dirty="0" err="1" smtClean="0"/>
              <a:t>vmLogs</a:t>
            </a:r>
            <a:endParaRPr lang="en-US" altLang="en-US" sz="1200" dirty="0" smtClean="0"/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200" dirty="0" err="1" smtClean="0"/>
              <a:t>theDate</a:t>
            </a:r>
            <a:r>
              <a:rPr lang="en-US" altLang="en-US" sz="1200" dirty="0" smtClean="0"/>
              <a:t>=2013-Mar-1/</a:t>
            </a:r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200" dirty="0" smtClean="0"/>
              <a:t>	datacenter=POK/</a:t>
            </a:r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200" dirty="0" smtClean="0"/>
              <a:t>		log1</a:t>
            </a:r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200" dirty="0" smtClean="0"/>
              <a:t>		log2</a:t>
            </a:r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200" dirty="0" smtClean="0"/>
              <a:t>	datacenter=YKT</a:t>
            </a:r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200" dirty="0" smtClean="0"/>
              <a:t>		log3</a:t>
            </a:r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200" dirty="0" err="1" smtClean="0"/>
              <a:t>theDate</a:t>
            </a:r>
            <a:r>
              <a:rPr lang="en-US" altLang="en-US" sz="1200" dirty="0" smtClean="0"/>
              <a:t>=2013-Mar-2/</a:t>
            </a:r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200" dirty="0" smtClean="0"/>
              <a:t>	datacenter=POK/</a:t>
            </a:r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200" dirty="0" smtClean="0"/>
              <a:t>		log4</a:t>
            </a:r>
            <a:endParaRPr lang="en-US" altLang="en-US" sz="1100" dirty="0" smtClean="0"/>
          </a:p>
          <a:p>
            <a:pPr marL="1257300" lvl="2" indent="-342900" eaLnBrk="1" hangingPunct="1">
              <a:lnSpc>
                <a:spcPct val="150000"/>
              </a:lnSpc>
            </a:pPr>
            <a:r>
              <a:rPr lang="en-US" altLang="en-US" sz="1600" dirty="0" smtClean="0"/>
              <a:t>SHOW PARTITIONS </a:t>
            </a:r>
            <a:r>
              <a:rPr lang="en-US" altLang="en-US" sz="1600" dirty="0" err="1" smtClean="0"/>
              <a:t>vmLogs</a:t>
            </a:r>
            <a:endParaRPr lang="en-US" altLang="en-US" sz="1600" dirty="0" smtClean="0"/>
          </a:p>
          <a:p>
            <a:pPr marL="1676400" lvl="3" indent="-304800" eaLnBrk="1" hangingPunct="1">
              <a:buFont typeface="Wingdings" pitchFamily="2" charset="2"/>
              <a:buNone/>
            </a:pPr>
            <a:r>
              <a:rPr lang="en-US" altLang="en-US" sz="1200" dirty="0" err="1" smtClean="0"/>
              <a:t>theDate</a:t>
            </a:r>
            <a:r>
              <a:rPr lang="en-US" altLang="en-US" sz="1200" dirty="0" smtClean="0"/>
              <a:t>=2013-Mar-1/datacenter=POK</a:t>
            </a:r>
          </a:p>
          <a:p>
            <a:pPr marL="1676400" lvl="3" indent="-304800" eaLnBrk="1" hangingPunct="1">
              <a:buFont typeface="Wingdings" pitchFamily="2" charset="2"/>
              <a:buNone/>
            </a:pPr>
            <a:r>
              <a:rPr lang="en-US" altLang="en-US" sz="1200" dirty="0" err="1" smtClean="0"/>
              <a:t>theDate</a:t>
            </a:r>
            <a:r>
              <a:rPr lang="en-US" altLang="en-US" sz="1200" dirty="0" smtClean="0"/>
              <a:t>=2013-Mar-1/datacenter=YKT</a:t>
            </a:r>
          </a:p>
          <a:p>
            <a:pPr marL="1676400" lvl="3" indent="-304800" eaLnBrk="1" hangingPunct="1">
              <a:buFont typeface="Wingdings" pitchFamily="2" charset="2"/>
              <a:buNone/>
            </a:pPr>
            <a:r>
              <a:rPr lang="en-US" altLang="en-US" sz="1200" dirty="0" err="1" smtClean="0"/>
              <a:t>theDate</a:t>
            </a:r>
            <a:r>
              <a:rPr lang="en-US" altLang="en-US" sz="1200" dirty="0" smtClean="0"/>
              <a:t>=2013-Mar-2/datacenter=POK</a:t>
            </a: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8B0A766-F399-4E25-9450-714FC7020853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4676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800" b="1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800" b="1" dirty="0" smtClean="0"/>
              <a:t>Hive Partitions and </a:t>
            </a:r>
            <a:r>
              <a:rPr lang="en-US" altLang="en-US" sz="1800" b="1" dirty="0" err="1" smtClean="0"/>
              <a:t>Subpartitions</a:t>
            </a:r>
            <a:endParaRPr lang="en-US" altLang="en-US" sz="1800" b="1" dirty="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600" b="1" dirty="0" smtClean="0"/>
          </a:p>
          <a:p>
            <a:pPr marL="838200" lvl="1" indent="-381000" eaLnBrk="1" hangingPunct="1"/>
            <a:r>
              <a:rPr lang="en-US" altLang="en-US" sz="1800" dirty="0" smtClean="0"/>
              <a:t>Create partitions</a:t>
            </a:r>
          </a:p>
          <a:p>
            <a:pPr marL="1257300" lvl="2" indent="-342900" eaLnBrk="1" hangingPunct="1">
              <a:buFont typeface="Wingdings" pitchFamily="2" charset="2"/>
              <a:buNone/>
            </a:pPr>
            <a:r>
              <a:rPr lang="en-US" altLang="en-US" sz="1200" dirty="0" smtClean="0"/>
              <a:t>CREATE TABLE </a:t>
            </a:r>
            <a:r>
              <a:rPr lang="en-US" altLang="en-US" sz="1200" dirty="0" err="1" smtClean="0"/>
              <a:t>vmLogs</a:t>
            </a:r>
            <a:r>
              <a:rPr lang="en-US" altLang="en-US" sz="1200" dirty="0" smtClean="0"/>
              <a:t> (</a:t>
            </a:r>
            <a:r>
              <a:rPr lang="en-US" altLang="en-US" sz="1200" dirty="0" err="1" smtClean="0"/>
              <a:t>time_stamp</a:t>
            </a:r>
            <a:r>
              <a:rPr lang="en-US" altLang="en-US" sz="1200" dirty="0" smtClean="0"/>
              <a:t> BIGINT, line STRING)</a:t>
            </a:r>
          </a:p>
          <a:p>
            <a:pPr marL="1257300" lvl="2" indent="-342900" eaLnBrk="1" hangingPunct="1">
              <a:buFont typeface="Wingdings" pitchFamily="2" charset="2"/>
              <a:buNone/>
            </a:pPr>
            <a:r>
              <a:rPr lang="en-US" altLang="en-US" sz="1200" dirty="0" smtClean="0"/>
              <a:t>PARTITIONED BY (</a:t>
            </a:r>
            <a:r>
              <a:rPr lang="en-US" altLang="en-US" sz="1200" dirty="0" err="1" smtClean="0"/>
              <a:t>theDate</a:t>
            </a:r>
            <a:r>
              <a:rPr lang="en-US" altLang="en-US" sz="1200" dirty="0" smtClean="0"/>
              <a:t> STRING, datacenter STRING);</a:t>
            </a:r>
          </a:p>
          <a:p>
            <a:pPr marL="1257300" lvl="2" indent="-342900" eaLnBrk="1" hangingPunct="1">
              <a:buFont typeface="Wingdings" pitchFamily="2" charset="2"/>
              <a:buNone/>
            </a:pPr>
            <a:endParaRPr lang="en-US" altLang="en-US" sz="1200" dirty="0" smtClean="0"/>
          </a:p>
          <a:p>
            <a:pPr marL="838200" lvl="1" indent="-381000" eaLnBrk="1" hangingPunct="1"/>
            <a:r>
              <a:rPr lang="en-US" altLang="en-US" sz="1800" dirty="0" smtClean="0"/>
              <a:t>Load data</a:t>
            </a:r>
          </a:p>
          <a:p>
            <a:pPr marL="1257300" lvl="2" indent="-342900" eaLnBrk="1" hangingPunct="1">
              <a:buFont typeface="Wingdings" pitchFamily="2" charset="2"/>
              <a:buNone/>
            </a:pPr>
            <a:r>
              <a:rPr lang="en-US" altLang="en-US" sz="1200" dirty="0" smtClean="0"/>
              <a:t>LOAD DATA LOCAL INPATH ‘</a:t>
            </a:r>
            <a:r>
              <a:rPr lang="en-US" altLang="en-US" sz="1200" dirty="0" err="1" smtClean="0"/>
              <a:t>skmInput</a:t>
            </a:r>
            <a:r>
              <a:rPr lang="en-US" altLang="en-US" sz="1200" dirty="0" smtClean="0"/>
              <a:t>/hive/partitions/</a:t>
            </a:r>
            <a:r>
              <a:rPr lang="en-US" altLang="en-US" sz="1200" dirty="0" err="1" smtClean="0"/>
              <a:t>allVmLogs</a:t>
            </a:r>
            <a:r>
              <a:rPr lang="en-US" altLang="en-US" sz="1200" dirty="0" smtClean="0"/>
              <a:t>’</a:t>
            </a:r>
          </a:p>
          <a:p>
            <a:pPr marL="1257300" lvl="2" indent="-342900" eaLnBrk="1" hangingPunct="1">
              <a:buFont typeface="Wingdings" pitchFamily="2" charset="2"/>
              <a:buNone/>
            </a:pPr>
            <a:r>
              <a:rPr lang="en-US" altLang="en-US" sz="1200" dirty="0" smtClean="0"/>
              <a:t>INTO TABLE </a:t>
            </a:r>
            <a:r>
              <a:rPr lang="en-US" altLang="en-US" sz="1200" dirty="0" err="1" smtClean="0"/>
              <a:t>vmLogs</a:t>
            </a:r>
            <a:endParaRPr lang="en-US" altLang="en-US" sz="1200" dirty="0" smtClean="0"/>
          </a:p>
          <a:p>
            <a:pPr marL="1257300" lvl="2" indent="-342900" eaLnBrk="1" hangingPunct="1">
              <a:buFont typeface="Wingdings" pitchFamily="2" charset="2"/>
              <a:buNone/>
            </a:pPr>
            <a:r>
              <a:rPr lang="en-US" altLang="en-US" sz="1200" dirty="0" smtClean="0"/>
              <a:t>PARTITION (</a:t>
            </a:r>
            <a:r>
              <a:rPr lang="en-US" altLang="en-US" sz="1200" dirty="0" err="1" smtClean="0"/>
              <a:t>theDate</a:t>
            </a:r>
            <a:r>
              <a:rPr lang="en-US" altLang="en-US" sz="1200" dirty="0" smtClean="0"/>
              <a:t>=2013-Mar-1, datacenter=‘POK’);</a:t>
            </a:r>
          </a:p>
          <a:p>
            <a:pPr marL="1257300" lvl="2" indent="-342900" eaLnBrk="1" hangingPunct="1">
              <a:buFont typeface="Wingdings" pitchFamily="2" charset="2"/>
              <a:buNone/>
            </a:pPr>
            <a:endParaRPr lang="en-US" altLang="en-US" sz="1200" dirty="0" smtClean="0"/>
          </a:p>
          <a:p>
            <a:pPr marL="1676400" lvl="3" indent="-304800" eaLnBrk="1" hangingPunct="1">
              <a:buFont typeface="Wingdings" pitchFamily="2" charset="2"/>
              <a:buNone/>
            </a:pPr>
            <a:r>
              <a:rPr lang="en-US" altLang="en-US" sz="1400" dirty="0" smtClean="0"/>
              <a:t>/</a:t>
            </a:r>
            <a:r>
              <a:rPr lang="en-US" altLang="en-US" sz="1400" dirty="0" err="1" smtClean="0"/>
              <a:t>skm</a:t>
            </a:r>
            <a:r>
              <a:rPr lang="en-US" altLang="en-US" sz="1400" dirty="0" smtClean="0"/>
              <a:t>/hive/</a:t>
            </a:r>
            <a:r>
              <a:rPr lang="en-US" altLang="en-US" sz="1400" dirty="0" err="1" smtClean="0"/>
              <a:t>logDataWarehouse</a:t>
            </a:r>
            <a:r>
              <a:rPr lang="en-US" altLang="en-US" sz="1400" dirty="0" smtClean="0"/>
              <a:t>/</a:t>
            </a:r>
            <a:r>
              <a:rPr lang="en-US" altLang="en-US" sz="1400" dirty="0" err="1" smtClean="0"/>
              <a:t>vmLogs</a:t>
            </a:r>
            <a:endParaRPr lang="en-US" altLang="en-US" sz="1400" dirty="0" smtClean="0"/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400" dirty="0" err="1" smtClean="0"/>
              <a:t>theDate</a:t>
            </a:r>
            <a:r>
              <a:rPr lang="en-US" altLang="en-US" sz="1400" dirty="0" smtClean="0"/>
              <a:t>=2013-Mar-1/</a:t>
            </a:r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400" dirty="0" smtClean="0"/>
              <a:t>	datacenter=POK/</a:t>
            </a:r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400" dirty="0" smtClean="0"/>
              <a:t>		log1</a:t>
            </a:r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400" dirty="0" smtClean="0"/>
              <a:t>		log2</a:t>
            </a:r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900" dirty="0" smtClean="0"/>
              <a:t>		</a:t>
            </a: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EC0F910-C4A9-491C-83BF-8E8A3A65B5A8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4676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800" b="1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800" b="1" dirty="0" smtClean="0"/>
              <a:t>Hive Partitions and </a:t>
            </a:r>
            <a:r>
              <a:rPr lang="en-US" altLang="en-US" sz="1800" b="1" dirty="0" err="1" smtClean="0"/>
              <a:t>Subpartitions</a:t>
            </a:r>
            <a:endParaRPr lang="en-US" altLang="en-US" sz="1800" b="1" dirty="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dirty="0" smtClean="0"/>
          </a:p>
          <a:p>
            <a:pPr marL="838200" lvl="1" indent="-381000" eaLnBrk="1" hangingPunct="1"/>
            <a:r>
              <a:rPr lang="en-US" altLang="en-US" sz="1600" dirty="0" smtClean="0"/>
              <a:t>Example:</a:t>
            </a:r>
          </a:p>
          <a:p>
            <a:pPr marL="1676400" lvl="3" indent="-304800" eaLnBrk="1" hangingPunct="1">
              <a:buFont typeface="Wingdings" pitchFamily="2" charset="2"/>
              <a:buNone/>
            </a:pPr>
            <a:r>
              <a:rPr lang="en-US" altLang="en-US" sz="1400" dirty="0" smtClean="0"/>
              <a:t>/</a:t>
            </a:r>
            <a:r>
              <a:rPr lang="en-US" altLang="en-US" sz="1400" dirty="0" err="1" smtClean="0"/>
              <a:t>skm</a:t>
            </a:r>
            <a:r>
              <a:rPr lang="en-US" altLang="en-US" sz="1400" dirty="0" smtClean="0"/>
              <a:t>/hive/</a:t>
            </a:r>
            <a:r>
              <a:rPr lang="en-US" altLang="en-US" sz="1400" dirty="0" err="1" smtClean="0"/>
              <a:t>logDataWarehouse</a:t>
            </a:r>
            <a:r>
              <a:rPr lang="en-US" altLang="en-US" sz="1400" dirty="0" smtClean="0"/>
              <a:t>/</a:t>
            </a:r>
            <a:r>
              <a:rPr lang="en-US" altLang="en-US" sz="1400" dirty="0" err="1" smtClean="0"/>
              <a:t>vmLogs</a:t>
            </a:r>
            <a:endParaRPr lang="en-US" altLang="en-US" sz="1400" dirty="0" smtClean="0"/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400" dirty="0" err="1" smtClean="0"/>
              <a:t>theDate</a:t>
            </a:r>
            <a:r>
              <a:rPr lang="en-US" altLang="en-US" sz="1400" dirty="0" smtClean="0"/>
              <a:t>=2013-Mar-1/</a:t>
            </a:r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400" dirty="0" smtClean="0"/>
              <a:t>	datacenter=POK/</a:t>
            </a:r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400" dirty="0" smtClean="0"/>
              <a:t>		log1</a:t>
            </a:r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400" dirty="0" smtClean="0"/>
              <a:t>		log2</a:t>
            </a:r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050" dirty="0" smtClean="0"/>
              <a:t>		</a:t>
            </a:r>
          </a:p>
          <a:p>
            <a:pPr marL="838200" lvl="1" indent="-381000" eaLnBrk="1" hangingPunct="1"/>
            <a:r>
              <a:rPr lang="en-US" altLang="en-US" sz="1600" dirty="0" smtClean="0"/>
              <a:t>Issue an SQL query on the above structure:</a:t>
            </a:r>
          </a:p>
          <a:p>
            <a:pPr marL="1257300" lvl="2" indent="-342900" eaLnBrk="1" hangingPunct="1">
              <a:buFont typeface="Wingdings" pitchFamily="2" charset="2"/>
              <a:buNone/>
            </a:pPr>
            <a:r>
              <a:rPr lang="en-US" altLang="en-US" sz="1100" dirty="0" smtClean="0"/>
              <a:t>SELECT </a:t>
            </a:r>
            <a:r>
              <a:rPr lang="en-US" altLang="en-US" sz="1100" dirty="0" err="1" smtClean="0"/>
              <a:t>time_stamp</a:t>
            </a:r>
            <a:r>
              <a:rPr lang="en-US" altLang="en-US" sz="1100" dirty="0" smtClean="0"/>
              <a:t>, </a:t>
            </a:r>
            <a:r>
              <a:rPr lang="en-US" altLang="en-US" sz="1100" dirty="0" err="1" smtClean="0"/>
              <a:t>theDate</a:t>
            </a:r>
            <a:r>
              <a:rPr lang="en-US" altLang="en-US" sz="1100" dirty="0" smtClean="0"/>
              <a:t>, line</a:t>
            </a:r>
          </a:p>
          <a:p>
            <a:pPr marL="1257300" lvl="2" indent="-342900" eaLnBrk="1" hangingPunct="1">
              <a:buFont typeface="Wingdings" pitchFamily="2" charset="2"/>
              <a:buNone/>
            </a:pPr>
            <a:r>
              <a:rPr lang="en-US" altLang="en-US" sz="1100" dirty="0" smtClean="0"/>
              <a:t>FROM </a:t>
            </a:r>
            <a:r>
              <a:rPr lang="en-US" altLang="en-US" sz="1100" dirty="0" err="1" smtClean="0"/>
              <a:t>vmLogs</a:t>
            </a:r>
            <a:endParaRPr lang="en-US" altLang="en-US" sz="1100" dirty="0" smtClean="0"/>
          </a:p>
          <a:p>
            <a:pPr marL="1257300" lvl="2" indent="-342900" eaLnBrk="1" hangingPunct="1">
              <a:buFont typeface="Wingdings" pitchFamily="2" charset="2"/>
              <a:buNone/>
            </a:pPr>
            <a:r>
              <a:rPr lang="en-US" altLang="en-US" sz="1100" dirty="0" smtClean="0"/>
              <a:t>WHERE datacenter=‘POK’;</a:t>
            </a:r>
          </a:p>
          <a:p>
            <a:pPr marL="1257300" lvl="2" indent="-342900" eaLnBrk="1" hangingPunct="1">
              <a:buFont typeface="Wingdings" pitchFamily="2" charset="2"/>
              <a:buNone/>
            </a:pPr>
            <a:endParaRPr lang="en-US" altLang="en-US" sz="1000" b="1" dirty="0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EC0F910-C4A9-491C-83BF-8E8A3A65B5A8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4676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800" b="1" dirty="0" smtClean="0"/>
              <a:t>Hive Partitions and </a:t>
            </a:r>
            <a:r>
              <a:rPr lang="en-US" altLang="en-US" sz="1800" b="1" dirty="0" err="1" smtClean="0"/>
              <a:t>Subpartitions</a:t>
            </a:r>
            <a:endParaRPr lang="en-US" altLang="en-US" sz="1800" b="1" dirty="0" smtClean="0"/>
          </a:p>
          <a:p>
            <a:pPr marL="838200" lvl="1" indent="-381000" eaLnBrk="1" hangingPunct="1"/>
            <a:r>
              <a:rPr lang="en-US" altLang="en-US" sz="1600" dirty="0" smtClean="0"/>
              <a:t>Example partition:</a:t>
            </a:r>
          </a:p>
          <a:p>
            <a:pPr marL="1676400" lvl="3" indent="-304800" eaLnBrk="1" hangingPunct="1">
              <a:buFont typeface="Wingdings" pitchFamily="2" charset="2"/>
              <a:buNone/>
            </a:pPr>
            <a:r>
              <a:rPr lang="en-US" altLang="en-US" sz="1400" dirty="0" smtClean="0"/>
              <a:t>/</a:t>
            </a:r>
            <a:r>
              <a:rPr lang="en-US" altLang="en-US" sz="1400" dirty="0" err="1" smtClean="0"/>
              <a:t>skm</a:t>
            </a:r>
            <a:r>
              <a:rPr lang="en-US" altLang="en-US" sz="1400" dirty="0" smtClean="0"/>
              <a:t>/hive/</a:t>
            </a:r>
            <a:r>
              <a:rPr lang="en-US" altLang="en-US" sz="1400" dirty="0" err="1" smtClean="0"/>
              <a:t>logDataWarehouse</a:t>
            </a:r>
            <a:r>
              <a:rPr lang="en-US" altLang="en-US" sz="1400" dirty="0" smtClean="0"/>
              <a:t>/</a:t>
            </a:r>
            <a:r>
              <a:rPr lang="en-US" altLang="en-US" sz="1400" dirty="0" err="1" smtClean="0"/>
              <a:t>vmLogs</a:t>
            </a:r>
            <a:endParaRPr lang="en-US" altLang="en-US" sz="1400" dirty="0" smtClean="0"/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400" dirty="0" err="1" smtClean="0"/>
              <a:t>theDate</a:t>
            </a:r>
            <a:r>
              <a:rPr lang="en-US" altLang="en-US" sz="1400" dirty="0" smtClean="0"/>
              <a:t>=2013-Mar-1/</a:t>
            </a:r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400" dirty="0" smtClean="0"/>
              <a:t>	datacenter=POK/</a:t>
            </a:r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400" dirty="0" smtClean="0"/>
              <a:t>		log1</a:t>
            </a:r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400" dirty="0" smtClean="0"/>
              <a:t>		log2</a:t>
            </a:r>
            <a:endParaRPr lang="en-US" altLang="en-US" sz="1100" dirty="0" smtClean="0"/>
          </a:p>
          <a:p>
            <a:pPr marL="2133600" lvl="4" indent="-304800" eaLnBrk="1" hangingPunct="1">
              <a:buFont typeface="Wingdings" pitchFamily="2" charset="2"/>
              <a:buNone/>
            </a:pPr>
            <a:r>
              <a:rPr lang="en-US" altLang="en-US" sz="1050" dirty="0" smtClean="0"/>
              <a:t>		</a:t>
            </a:r>
          </a:p>
          <a:p>
            <a:pPr marL="838200" lvl="1" indent="-381000" eaLnBrk="1" hangingPunct="1"/>
            <a:r>
              <a:rPr lang="en-US" altLang="en-US" sz="1600" dirty="0" smtClean="0"/>
              <a:t>Issue an SQL query:</a:t>
            </a:r>
          </a:p>
          <a:p>
            <a:pPr marL="1257300" lvl="2" indent="-342900" eaLnBrk="1" hangingPunct="1">
              <a:buFont typeface="Wingdings" pitchFamily="2" charset="2"/>
              <a:buNone/>
            </a:pPr>
            <a:r>
              <a:rPr lang="en-US" altLang="en-US" sz="1100" dirty="0" smtClean="0"/>
              <a:t>SELECT </a:t>
            </a:r>
            <a:r>
              <a:rPr lang="en-US" altLang="en-US" sz="1100" dirty="0" err="1" smtClean="0"/>
              <a:t>time_stamp</a:t>
            </a:r>
            <a:r>
              <a:rPr lang="en-US" altLang="en-US" sz="1100" dirty="0" smtClean="0"/>
              <a:t>, </a:t>
            </a:r>
            <a:r>
              <a:rPr lang="en-US" altLang="en-US" sz="1100" dirty="0" err="1" smtClean="0"/>
              <a:t>theDate</a:t>
            </a:r>
            <a:r>
              <a:rPr lang="en-US" altLang="en-US" sz="1100" dirty="0" smtClean="0"/>
              <a:t>, line</a:t>
            </a:r>
          </a:p>
          <a:p>
            <a:pPr marL="1257300" lvl="2" indent="-342900" eaLnBrk="1" hangingPunct="1">
              <a:buFont typeface="Wingdings" pitchFamily="2" charset="2"/>
              <a:buNone/>
            </a:pPr>
            <a:r>
              <a:rPr lang="en-US" altLang="en-US" sz="1100" dirty="0" smtClean="0"/>
              <a:t>FROM </a:t>
            </a:r>
            <a:r>
              <a:rPr lang="en-US" altLang="en-US" sz="1100" dirty="0" err="1" smtClean="0"/>
              <a:t>vmLogs</a:t>
            </a:r>
            <a:endParaRPr lang="en-US" altLang="en-US" sz="1100" dirty="0" smtClean="0"/>
          </a:p>
          <a:p>
            <a:pPr marL="1257300" lvl="2" indent="-342900" eaLnBrk="1" hangingPunct="1">
              <a:buFont typeface="Wingdings" pitchFamily="2" charset="2"/>
              <a:buNone/>
            </a:pPr>
            <a:r>
              <a:rPr lang="en-US" altLang="en-US" sz="1100" dirty="0" smtClean="0"/>
              <a:t>WHERE datacenter=‘POK’;</a:t>
            </a:r>
          </a:p>
          <a:p>
            <a:pPr marL="1257300" lvl="2" indent="-342900" eaLnBrk="1" hangingPunct="1">
              <a:buFont typeface="Wingdings" pitchFamily="2" charset="2"/>
              <a:buNone/>
            </a:pPr>
            <a:endParaRPr lang="en-US" altLang="en-US" sz="1000" b="1" dirty="0" smtClean="0"/>
          </a:p>
          <a:p>
            <a:pPr marL="857250" lvl="1" indent="-342900" eaLnBrk="1" hangingPunct="1"/>
            <a:endParaRPr lang="en-US" altLang="en-US" sz="1600" dirty="0" smtClean="0"/>
          </a:p>
          <a:p>
            <a:pPr marL="514350" lvl="1" indent="0" eaLnBrk="1" hangingPunct="1">
              <a:buNone/>
            </a:pPr>
            <a:r>
              <a:rPr lang="en-US" altLang="en-US" sz="1600" i="1" dirty="0" smtClean="0">
                <a:solidFill>
                  <a:srgbClr val="036697"/>
                </a:solidFill>
              </a:rPr>
              <a:t>In </a:t>
            </a:r>
            <a:r>
              <a:rPr lang="en-US" altLang="en-US" sz="1600" i="1" dirty="0">
                <a:solidFill>
                  <a:srgbClr val="036697"/>
                </a:solidFill>
              </a:rPr>
              <a:t>this example, the query is applied to log1 and </a:t>
            </a:r>
            <a:r>
              <a:rPr lang="en-US" altLang="en-US" sz="1600" i="1" dirty="0" smtClean="0">
                <a:solidFill>
                  <a:srgbClr val="036697"/>
                </a:solidFill>
              </a:rPr>
              <a:t>log2</a:t>
            </a:r>
          </a:p>
          <a:p>
            <a:pPr marL="514350" lvl="1" indent="0" eaLnBrk="1" hangingPunct="1">
              <a:buNone/>
            </a:pPr>
            <a:endParaRPr lang="en-US" altLang="en-US" sz="1600" i="1" dirty="0">
              <a:solidFill>
                <a:srgbClr val="036697"/>
              </a:solidFill>
            </a:endParaRPr>
          </a:p>
          <a:p>
            <a:pPr marL="514350" lvl="1" indent="0" eaLnBrk="1" hangingPunct="1">
              <a:buNone/>
            </a:pPr>
            <a:r>
              <a:rPr lang="en-US" altLang="en-US" sz="1600" i="1" dirty="0" smtClean="0">
                <a:solidFill>
                  <a:srgbClr val="036697"/>
                </a:solidFill>
              </a:rPr>
              <a:t>In the query, the partition column, </a:t>
            </a:r>
            <a:r>
              <a:rPr lang="en-US" altLang="en-US" sz="1600" i="1" dirty="0" err="1" smtClean="0">
                <a:solidFill>
                  <a:srgbClr val="036697"/>
                </a:solidFill>
              </a:rPr>
              <a:t>theDate</a:t>
            </a:r>
            <a:r>
              <a:rPr lang="en-US" altLang="en-US" sz="1600" i="1" dirty="0" smtClean="0">
                <a:solidFill>
                  <a:srgbClr val="036697"/>
                </a:solidFill>
              </a:rPr>
              <a:t>, is treated just like a column internal to table </a:t>
            </a:r>
            <a:r>
              <a:rPr lang="en-US" altLang="en-US" sz="1600" i="1" dirty="0" err="1" smtClean="0">
                <a:solidFill>
                  <a:srgbClr val="036697"/>
                </a:solidFill>
              </a:rPr>
              <a:t>vmLogs</a:t>
            </a:r>
            <a:r>
              <a:rPr lang="en-US" altLang="en-US" sz="1600" i="1" dirty="0" smtClean="0">
                <a:solidFill>
                  <a:srgbClr val="036697"/>
                </a:solidFill>
              </a:rPr>
              <a:t>, even though values for </a:t>
            </a:r>
            <a:r>
              <a:rPr lang="en-US" altLang="en-US" sz="1600" i="1" dirty="0" err="1">
                <a:solidFill>
                  <a:srgbClr val="036697"/>
                </a:solidFill>
              </a:rPr>
              <a:t>t</a:t>
            </a:r>
            <a:r>
              <a:rPr lang="en-US" altLang="en-US" sz="1600" i="1" dirty="0" err="1" smtClean="0">
                <a:solidFill>
                  <a:srgbClr val="036697"/>
                </a:solidFill>
              </a:rPr>
              <a:t>heDate</a:t>
            </a:r>
            <a:r>
              <a:rPr lang="en-US" altLang="en-US" sz="1600" i="1" dirty="0" smtClean="0">
                <a:solidFill>
                  <a:srgbClr val="036697"/>
                </a:solidFill>
              </a:rPr>
              <a:t> are not contained in the data files.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</p:spTree>
    <p:extLst>
      <p:ext uri="{BB962C8B-B14F-4D97-AF65-F5344CB8AC3E}">
        <p14:creationId xmlns:p14="http://schemas.microsoft.com/office/powerpoint/2010/main" val="170223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22B1E18-46AF-4212-9C5F-A4DA9EEE4F0B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u="sng" dirty="0" smtClean="0"/>
              <a:t>Agenda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b="1" u="sng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1400" dirty="0" smtClean="0">
                <a:solidFill>
                  <a:srgbClr val="FF0000"/>
                </a:solidFill>
              </a:rPr>
              <a:t>Cloud Review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en-US" sz="1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1400" dirty="0" smtClean="0">
                <a:solidFill>
                  <a:srgbClr val="FF0000"/>
                </a:solidFill>
              </a:rPr>
              <a:t>Analytics Project Scrum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000" i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1400" dirty="0" smtClean="0"/>
              <a:t>Hive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en-US" sz="1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847FF69-478B-42A5-AC45-6705C553A89F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4676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endParaRPr lang="en-US" altLang="en-US" sz="200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800" b="1" smtClean="0"/>
              <a:t>Hive supports the following conventional SQL joins:</a:t>
            </a:r>
          </a:p>
          <a:p>
            <a:pPr marL="838200" lvl="1" indent="-381000" eaLnBrk="1" hangingPunct="1"/>
            <a:endParaRPr lang="en-US" altLang="en-US" sz="1600" b="1" smtClean="0"/>
          </a:p>
          <a:p>
            <a:pPr marL="1257300" lvl="2" indent="-342900" eaLnBrk="1" hangingPunct="1"/>
            <a:r>
              <a:rPr lang="en-US" altLang="en-US" sz="1600" smtClean="0"/>
              <a:t>Inner joins</a:t>
            </a:r>
          </a:p>
          <a:p>
            <a:pPr marL="1257300" lvl="2" indent="-342900" eaLnBrk="1" hangingPunct="1"/>
            <a:r>
              <a:rPr lang="en-US" altLang="en-US" sz="1600" smtClean="0"/>
              <a:t>Outer joins</a:t>
            </a:r>
          </a:p>
          <a:p>
            <a:pPr marL="1257300" lvl="2" indent="-342900" eaLnBrk="1" hangingPunct="1"/>
            <a:r>
              <a:rPr lang="en-US" altLang="en-US" sz="1600" smtClean="0"/>
              <a:t>Left outer join</a:t>
            </a:r>
          </a:p>
          <a:p>
            <a:pPr marL="1257300" lvl="2" indent="-342900" eaLnBrk="1" hangingPunct="1"/>
            <a:r>
              <a:rPr lang="en-US" altLang="en-US" sz="1600" smtClean="0"/>
              <a:t>Right outer join</a:t>
            </a:r>
          </a:p>
          <a:p>
            <a:pPr marL="1257300" lvl="2" indent="-342900" eaLnBrk="1" hangingPunct="1"/>
            <a:r>
              <a:rPr lang="en-US" altLang="en-US" sz="1600" smtClean="0"/>
              <a:t>Full outer join</a:t>
            </a:r>
          </a:p>
          <a:p>
            <a:pPr marL="1257300" lvl="2" indent="-342900" eaLnBrk="1" hangingPunct="1"/>
            <a:r>
              <a:rPr lang="en-US" altLang="en-US" sz="1600" smtClean="0"/>
              <a:t>Left semi join</a:t>
            </a:r>
          </a:p>
          <a:p>
            <a:pPr marL="1257300" lvl="2" indent="-342900" eaLnBrk="1" hangingPunct="1"/>
            <a:r>
              <a:rPr lang="en-US" altLang="en-US" sz="1600" smtClean="0"/>
              <a:t>Right semi join</a:t>
            </a:r>
          </a:p>
          <a:p>
            <a:pPr marL="1257300" lvl="2" indent="-342900" eaLnBrk="1" hangingPunct="1"/>
            <a:endParaRPr lang="en-US" altLang="en-US" sz="1600" smtClean="0"/>
          </a:p>
          <a:p>
            <a:pPr marL="1257300" lvl="2" indent="-342900" eaLnBrk="1" hangingPunct="1"/>
            <a:endParaRPr lang="en-US" altLang="en-US" sz="1600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DA5761B-A99E-45B6-9DF7-9EFBAA6B583F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4676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2000" b="1" dirty="0" smtClean="0"/>
              <a:t>Hive extensibility</a:t>
            </a:r>
          </a:p>
          <a:p>
            <a:pPr marL="1257300" lvl="2" indent="-342900" eaLnBrk="1" hangingPunct="1"/>
            <a:endParaRPr lang="en-US" altLang="en-US" sz="1200" b="1" dirty="0" smtClean="0"/>
          </a:p>
          <a:p>
            <a:pPr marL="838200" lvl="1" indent="-381000" eaLnBrk="1" hangingPunct="1"/>
            <a:r>
              <a:rPr lang="en-US" altLang="en-US" sz="1800" dirty="0" smtClean="0"/>
              <a:t>Hive is extensible via</a:t>
            </a:r>
          </a:p>
          <a:p>
            <a:pPr marL="838200" lvl="1" indent="-381000" eaLnBrk="1" hangingPunct="1"/>
            <a:endParaRPr lang="en-US" altLang="en-US" sz="1000" dirty="0" smtClean="0"/>
          </a:p>
          <a:p>
            <a:pPr marL="1257300" lvl="2" indent="-342900" eaLnBrk="1" hangingPunct="1"/>
            <a:r>
              <a:rPr lang="en-US" altLang="en-US" sz="1600" dirty="0" smtClean="0"/>
              <a:t>UDFs – User-defined functions</a:t>
            </a:r>
          </a:p>
          <a:p>
            <a:pPr marL="838200" lvl="1" indent="-381000" eaLnBrk="1" hangingPunct="1"/>
            <a:endParaRPr lang="en-US" altLang="en-US" sz="1000" dirty="0" smtClean="0"/>
          </a:p>
          <a:p>
            <a:pPr marL="1257300" lvl="2" indent="-342900" eaLnBrk="1" hangingPunct="1"/>
            <a:r>
              <a:rPr lang="en-US" altLang="en-US" sz="1600" dirty="0" smtClean="0"/>
              <a:t>UDAFs – User-defined Aggregate Functions</a:t>
            </a:r>
          </a:p>
          <a:p>
            <a:pPr marL="838200" lvl="1" indent="-381000" eaLnBrk="1" hangingPunct="1"/>
            <a:endParaRPr lang="en-US" altLang="en-US" sz="1000" dirty="0" smtClean="0"/>
          </a:p>
          <a:p>
            <a:pPr marL="1257300" lvl="2" indent="-342900" eaLnBrk="1" hangingPunct="1"/>
            <a:r>
              <a:rPr lang="en-US" altLang="en-US" sz="1600" dirty="0" smtClean="0"/>
              <a:t>UDTFs – User-defined Table-Generating Functions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DA5761B-A99E-45B6-9DF7-9EFBAA6B583F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4676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2000" b="1" dirty="0" smtClean="0"/>
              <a:t>Hive extensibility</a:t>
            </a:r>
          </a:p>
          <a:p>
            <a:pPr marL="1257300" lvl="2" indent="-342900" eaLnBrk="1" hangingPunct="1"/>
            <a:endParaRPr lang="en-US" altLang="en-US" sz="1200" b="1" dirty="0" smtClean="0"/>
          </a:p>
          <a:p>
            <a:pPr marL="838200" lvl="1" indent="-381000" eaLnBrk="1" hangingPunct="1"/>
            <a:r>
              <a:rPr lang="en-US" altLang="en-US" sz="1800" dirty="0" smtClean="0"/>
              <a:t>Hive is extensible via</a:t>
            </a:r>
          </a:p>
          <a:p>
            <a:pPr marL="838200" lvl="1" indent="-381000" eaLnBrk="1" hangingPunct="1"/>
            <a:endParaRPr lang="en-US" altLang="en-US" sz="1000" dirty="0" smtClean="0"/>
          </a:p>
          <a:p>
            <a:pPr marL="1257300" lvl="2" indent="-342900" eaLnBrk="1" hangingPunct="1"/>
            <a:r>
              <a:rPr lang="en-US" altLang="en-US" sz="1600" dirty="0" smtClean="0"/>
              <a:t>UDFs – User-defined functions</a:t>
            </a:r>
          </a:p>
          <a:p>
            <a:pPr marL="1676400" lvl="3" indent="-304800" eaLnBrk="1" hangingPunct="1"/>
            <a:r>
              <a:rPr lang="en-US" altLang="en-US" dirty="0" smtClean="0"/>
              <a:t>Input one row</a:t>
            </a:r>
          </a:p>
          <a:p>
            <a:pPr marL="1676400" lvl="3" indent="-304800" eaLnBrk="1" hangingPunct="1"/>
            <a:r>
              <a:rPr lang="en-US" altLang="en-US" dirty="0"/>
              <a:t>O</a:t>
            </a:r>
            <a:r>
              <a:rPr lang="en-US" altLang="en-US" dirty="0" smtClean="0"/>
              <a:t>utput one row</a:t>
            </a:r>
          </a:p>
          <a:p>
            <a:pPr marL="838200" lvl="1" indent="-381000" eaLnBrk="1" hangingPunct="1"/>
            <a:endParaRPr lang="en-US" altLang="en-US" sz="1000" dirty="0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</p:spTree>
    <p:extLst>
      <p:ext uri="{BB962C8B-B14F-4D97-AF65-F5344CB8AC3E}">
        <p14:creationId xmlns:p14="http://schemas.microsoft.com/office/powerpoint/2010/main" val="368153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DA5761B-A99E-45B6-9DF7-9EFBAA6B583F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4676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2000" b="1" dirty="0" smtClean="0"/>
              <a:t>Hive extensibility</a:t>
            </a:r>
          </a:p>
          <a:p>
            <a:pPr marL="1257300" lvl="2" indent="-342900" eaLnBrk="1" hangingPunct="1"/>
            <a:endParaRPr lang="en-US" altLang="en-US" sz="1200" b="1" dirty="0" smtClean="0"/>
          </a:p>
          <a:p>
            <a:pPr marL="838200" lvl="1" indent="-381000" eaLnBrk="1" hangingPunct="1"/>
            <a:r>
              <a:rPr lang="en-US" altLang="en-US" sz="1800" dirty="0" smtClean="0"/>
              <a:t>Hive is extensible via</a:t>
            </a:r>
          </a:p>
          <a:p>
            <a:pPr marL="457200" lvl="1" indent="0" eaLnBrk="1" hangingPunct="1">
              <a:buNone/>
            </a:pPr>
            <a:endParaRPr lang="en-US" altLang="en-US" sz="1000" dirty="0" smtClean="0"/>
          </a:p>
          <a:p>
            <a:pPr marL="1257300" lvl="2" indent="-342900" eaLnBrk="1" hangingPunct="1"/>
            <a:r>
              <a:rPr lang="en-US" altLang="en-US" sz="1600" dirty="0" smtClean="0"/>
              <a:t>UDAFs – User-defined Aggregate Functions</a:t>
            </a:r>
          </a:p>
          <a:p>
            <a:pPr marL="1676400" lvl="3" indent="-304800" eaLnBrk="1" hangingPunct="1"/>
            <a:r>
              <a:rPr lang="en-US" altLang="en-US" dirty="0" smtClean="0"/>
              <a:t>Input multiple rows</a:t>
            </a:r>
          </a:p>
          <a:p>
            <a:pPr marL="1676400" lvl="3" indent="-304800" eaLnBrk="1" hangingPunct="1"/>
            <a:r>
              <a:rPr lang="en-US" altLang="en-US" dirty="0" smtClean="0"/>
              <a:t>Output one row</a:t>
            </a:r>
          </a:p>
          <a:p>
            <a:pPr marL="838200" lvl="1" indent="-381000" eaLnBrk="1" hangingPunct="1"/>
            <a:endParaRPr lang="en-US" altLang="en-US" sz="1000" dirty="0" smtClean="0"/>
          </a:p>
          <a:p>
            <a:pPr marL="1257300" lvl="2" indent="-342900" eaLnBrk="1" hangingPunct="1"/>
            <a:endParaRPr lang="en-US" altLang="en-US" sz="1400" dirty="0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</p:spTree>
    <p:extLst>
      <p:ext uri="{BB962C8B-B14F-4D97-AF65-F5344CB8AC3E}">
        <p14:creationId xmlns:p14="http://schemas.microsoft.com/office/powerpoint/2010/main" val="368153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DA5761B-A99E-45B6-9DF7-9EFBAA6B583F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4676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2000" b="1" dirty="0" smtClean="0"/>
              <a:t>Hive extensibility</a:t>
            </a:r>
          </a:p>
          <a:p>
            <a:pPr marL="1257300" lvl="2" indent="-342900" eaLnBrk="1" hangingPunct="1"/>
            <a:endParaRPr lang="en-US" altLang="en-US" sz="1200" b="1" dirty="0" smtClean="0"/>
          </a:p>
          <a:p>
            <a:pPr marL="838200" lvl="1" indent="-381000" eaLnBrk="1" hangingPunct="1"/>
            <a:r>
              <a:rPr lang="en-US" altLang="en-US" sz="1800" dirty="0" smtClean="0"/>
              <a:t>Hive is extensible via</a:t>
            </a:r>
          </a:p>
          <a:p>
            <a:pPr marL="838200" lvl="1" indent="-381000" eaLnBrk="1" hangingPunct="1"/>
            <a:endParaRPr lang="en-US" altLang="en-US" sz="1000" dirty="0" smtClean="0"/>
          </a:p>
          <a:p>
            <a:pPr marL="1257300" lvl="2" indent="-342900" eaLnBrk="1" hangingPunct="1"/>
            <a:r>
              <a:rPr lang="en-US" altLang="en-US" sz="1600" dirty="0" smtClean="0"/>
              <a:t>UDTFs – User-defined Table-Generating Functions</a:t>
            </a:r>
          </a:p>
          <a:p>
            <a:pPr marL="1676400" lvl="3" indent="-304800" eaLnBrk="1" hangingPunct="1"/>
            <a:r>
              <a:rPr lang="en-US" altLang="en-US" dirty="0" smtClean="0"/>
              <a:t>Input one row</a:t>
            </a:r>
          </a:p>
          <a:p>
            <a:pPr marL="1676400" lvl="3" indent="-304800" eaLnBrk="1" hangingPunct="1"/>
            <a:r>
              <a:rPr lang="en-US" altLang="en-US" dirty="0" smtClean="0"/>
              <a:t>Output multiple rows - a table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</p:spTree>
    <p:extLst>
      <p:ext uri="{BB962C8B-B14F-4D97-AF65-F5344CB8AC3E}">
        <p14:creationId xmlns:p14="http://schemas.microsoft.com/office/powerpoint/2010/main" val="368153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246022A-9EA2-4DE3-961C-0816C3221508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Homework</a:t>
            </a:r>
            <a:br>
              <a:rPr lang="en-US" altLang="en-US" sz="2000" dirty="0" smtClean="0"/>
            </a:br>
            <a:r>
              <a:rPr lang="en-US" altLang="en-US" sz="800" dirty="0" smtClean="0"/>
              <a:t>Class 9 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371600"/>
            <a:ext cx="7880350" cy="5105400"/>
          </a:xfrm>
          <a:solidFill>
            <a:srgbClr val="CC99FF">
              <a:alpha val="43000"/>
            </a:srgbClr>
          </a:solidFill>
          <a:ln w="9525" cap="rnd">
            <a:solidFill>
              <a:srgbClr val="CC99FF"/>
            </a:solidFill>
            <a:round/>
            <a:headEnd/>
            <a:tailEnd/>
          </a:ln>
          <a:effectLst/>
        </p:spPr>
        <p:txBody>
          <a:bodyPr/>
          <a:lstStyle/>
          <a:p>
            <a:pPr marL="0" indent="0" eaLnBrk="1" hangingPunct="1">
              <a:buNone/>
              <a:defRPr/>
            </a:pPr>
            <a:endParaRPr lang="en-US" altLang="en-US" sz="200" b="1" dirty="0" smtClean="0"/>
          </a:p>
          <a:p>
            <a:pPr marL="0" indent="0" eaLnBrk="1" hangingPunct="1">
              <a:buNone/>
              <a:defRPr/>
            </a:pPr>
            <a:r>
              <a:rPr lang="en-US" altLang="en-US" sz="1200" b="1" dirty="0" smtClean="0"/>
              <a:t>Analytics Project</a:t>
            </a:r>
          </a:p>
          <a:p>
            <a:pPr marL="0" indent="0" eaLnBrk="1" hangingPunct="1">
              <a:buNone/>
              <a:defRPr/>
            </a:pPr>
            <a:endParaRPr lang="en-US" altLang="en-US" sz="500" b="1" dirty="0"/>
          </a:p>
          <a:p>
            <a:pPr marL="228600" indent="-228600" eaLnBrk="1" hangingPunct="1">
              <a:lnSpc>
                <a:spcPct val="80000"/>
              </a:lnSpc>
              <a:buAutoNum type="arabicPeriod"/>
              <a:defRPr/>
            </a:pPr>
            <a:r>
              <a:rPr lang="en-US" altLang="en-US" sz="1100" dirty="0" smtClean="0"/>
              <a:t>Continue developing </a:t>
            </a:r>
            <a:r>
              <a:rPr lang="en-US" altLang="en-US" sz="1100" dirty="0"/>
              <a:t>the code for your analytics projects. Please upload </a:t>
            </a:r>
            <a:r>
              <a:rPr lang="en-US" altLang="en-US" sz="1100" dirty="0" smtClean="0"/>
              <a:t>your in-progress code/pseudo-code. It does not need to compile or work yet.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1100" dirty="0" smtClean="0"/>
              <a:t>       **</a:t>
            </a:r>
            <a:r>
              <a:rPr lang="en-US" altLang="en-US" sz="1100" dirty="0"/>
              <a:t>Any problems with access to data sources need to be resolved quickly or you will fall behind</a:t>
            </a:r>
            <a:r>
              <a:rPr lang="en-US" altLang="en-US" sz="1100" dirty="0" smtClean="0"/>
              <a:t>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1100" dirty="0" smtClean="0">
                <a:solidFill>
                  <a:srgbClr val="CC0000"/>
                </a:solidFill>
              </a:rPr>
              <a:t>       Each </a:t>
            </a:r>
            <a:r>
              <a:rPr lang="en-US" altLang="en-US" sz="1100" dirty="0">
                <a:solidFill>
                  <a:srgbClr val="CC0000"/>
                </a:solidFill>
              </a:rPr>
              <a:t>team member should upload </a:t>
            </a:r>
            <a:r>
              <a:rPr lang="en-US" altLang="en-US" sz="1100" dirty="0" smtClean="0">
                <a:solidFill>
                  <a:srgbClr val="CC0000"/>
                </a:solidFill>
              </a:rPr>
              <a:t>homework to NYU </a:t>
            </a:r>
            <a:r>
              <a:rPr lang="en-US" altLang="en-US" sz="1100" dirty="0">
                <a:solidFill>
                  <a:srgbClr val="CC0000"/>
                </a:solidFill>
              </a:rPr>
              <a:t>Classes</a:t>
            </a:r>
            <a:r>
              <a:rPr lang="en-US" altLang="en-US" sz="1100" dirty="0" smtClean="0">
                <a:solidFill>
                  <a:srgbClr val="CC0000"/>
                </a:solidFill>
              </a:rPr>
              <a:t>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en-US" sz="1100" dirty="0" smtClean="0"/>
          </a:p>
          <a:p>
            <a:pPr marL="228600" indent="-228600" eaLnBrk="1" hangingPunct="1">
              <a:lnSpc>
                <a:spcPct val="80000"/>
              </a:lnSpc>
              <a:buAutoNum type="arabicPeriod" startAt="2"/>
              <a:defRPr/>
            </a:pPr>
            <a:r>
              <a:rPr lang="en-US" altLang="en-US" sz="1100" dirty="0" smtClean="0"/>
              <a:t>Update your design diagrams to reflect any changes. In your paper, replace the old diagrams with the new ones and upload your updated paper.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1100" dirty="0">
                <a:solidFill>
                  <a:srgbClr val="CC0000"/>
                </a:solidFill>
              </a:rPr>
              <a:t> </a:t>
            </a:r>
            <a:r>
              <a:rPr lang="en-US" altLang="en-US" sz="1100" dirty="0" smtClean="0">
                <a:solidFill>
                  <a:srgbClr val="CC0000"/>
                </a:solidFill>
              </a:rPr>
              <a:t>      Each </a:t>
            </a:r>
            <a:r>
              <a:rPr lang="en-US" altLang="en-US" sz="1100" dirty="0">
                <a:solidFill>
                  <a:srgbClr val="CC0000"/>
                </a:solidFill>
              </a:rPr>
              <a:t>team member should </a:t>
            </a:r>
            <a:r>
              <a:rPr lang="en-US" altLang="en-US" sz="1100" dirty="0" smtClean="0">
                <a:solidFill>
                  <a:srgbClr val="CC0000"/>
                </a:solidFill>
              </a:rPr>
              <a:t>upload homework to </a:t>
            </a:r>
            <a:r>
              <a:rPr lang="en-US" altLang="en-US" sz="1100" dirty="0">
                <a:solidFill>
                  <a:srgbClr val="CC0000"/>
                </a:solidFill>
              </a:rPr>
              <a:t>NYU Classes</a:t>
            </a:r>
            <a:r>
              <a:rPr lang="en-US" altLang="en-US" sz="1100" dirty="0" smtClean="0">
                <a:solidFill>
                  <a:srgbClr val="CC0000"/>
                </a:solidFill>
              </a:rPr>
              <a:t>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en-US" sz="1100" dirty="0" smtClean="0"/>
          </a:p>
          <a:p>
            <a:pPr marL="228600" indent="-228600" eaLnBrk="1" hangingPunct="1">
              <a:buAutoNum type="arabicPeriod" startAt="3"/>
              <a:defRPr/>
            </a:pPr>
            <a:r>
              <a:rPr lang="en-US" altLang="en-US" sz="1100" dirty="0" smtClean="0"/>
              <a:t>Update </a:t>
            </a:r>
            <a:r>
              <a:rPr lang="en-US" altLang="en-US" sz="1100" dirty="0"/>
              <a:t>your </a:t>
            </a:r>
            <a:r>
              <a:rPr lang="en-US" altLang="en-US" sz="1100" dirty="0" smtClean="0"/>
              <a:t>project schedule </a:t>
            </a:r>
            <a:r>
              <a:rPr lang="en-US" altLang="en-US" sz="1100" dirty="0"/>
              <a:t>– mark completed tasks, add new tasks if </a:t>
            </a:r>
            <a:r>
              <a:rPr lang="en-US" altLang="en-US" sz="1100" dirty="0" smtClean="0"/>
              <a:t>necessary, etc. Please upload your task list.</a:t>
            </a:r>
          </a:p>
          <a:p>
            <a:pPr marL="228600" indent="-228600" eaLnBrk="1" hangingPunct="1">
              <a:buAutoNum type="arabicPeriod" startAt="3"/>
              <a:defRPr/>
            </a:pPr>
            <a:endParaRPr lang="en-US" altLang="en-US" sz="1100" dirty="0" smtClean="0"/>
          </a:p>
          <a:p>
            <a:pPr marL="228600" indent="-228600" eaLnBrk="1" hangingPunct="1">
              <a:buAutoNum type="arabicPeriod" startAt="3"/>
              <a:defRPr/>
            </a:pPr>
            <a:endParaRPr lang="en-US" altLang="en-US" sz="1100" dirty="0"/>
          </a:p>
          <a:p>
            <a:pPr marL="0" indent="0" eaLnBrk="1" hangingPunct="1">
              <a:buNone/>
              <a:defRPr/>
            </a:pPr>
            <a:r>
              <a:rPr lang="en-US" altLang="en-US" sz="1200" b="1" dirty="0" smtClean="0"/>
              <a:t>Hive Homework</a:t>
            </a:r>
          </a:p>
          <a:p>
            <a:pPr marL="228600" indent="-228600" eaLnBrk="1" hangingPunct="1">
              <a:buAutoNum type="arabicPeriod"/>
              <a:defRPr/>
            </a:pPr>
            <a:r>
              <a:rPr lang="en-US" altLang="en-US" sz="1100" dirty="0" smtClean="0"/>
              <a:t>Please try out Hive – see the next pages and perform the steps. In step 4, what do you see when you issue: </a:t>
            </a:r>
          </a:p>
          <a:p>
            <a:pPr marL="0" indent="0" eaLnBrk="1" hangingPunct="1">
              <a:buNone/>
              <a:defRPr/>
            </a:pPr>
            <a:r>
              <a:rPr lang="en-US" altLang="en-US" sz="1100" dirty="0"/>
              <a:t>	</a:t>
            </a:r>
            <a:r>
              <a:rPr lang="en-US" altLang="en-US" sz="1100" dirty="0" smtClean="0"/>
              <a:t>select * from w2;</a:t>
            </a:r>
          </a:p>
          <a:p>
            <a:pPr marL="0" indent="0" eaLnBrk="1" hangingPunct="1">
              <a:buNone/>
              <a:defRPr/>
            </a:pPr>
            <a:r>
              <a:rPr lang="en-US" altLang="en-US" sz="1100" dirty="0"/>
              <a:t> </a:t>
            </a:r>
            <a:r>
              <a:rPr lang="en-US" altLang="en-US" sz="1100" dirty="0" smtClean="0"/>
              <a:t>     Please provide the answer to this question and give a short explanation (one or two sentences is fine).</a:t>
            </a:r>
          </a:p>
          <a:p>
            <a:pPr marL="0" indent="0" eaLnBrk="1" hangingPunct="1">
              <a:buNone/>
              <a:defRPr/>
            </a:pPr>
            <a:endParaRPr lang="en-US" altLang="en-US" sz="1100" smtClean="0"/>
          </a:p>
          <a:p>
            <a:pPr marL="0" indent="0" eaLnBrk="1" hangingPunct="1">
              <a:buNone/>
              <a:defRPr/>
            </a:pPr>
            <a:endParaRPr lang="en-US" altLang="en-US" sz="11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1200" b="1" dirty="0" smtClean="0"/>
              <a:t>Please </a:t>
            </a:r>
            <a:r>
              <a:rPr lang="en-US" altLang="en-US" sz="1200" b="1" dirty="0"/>
              <a:t>read</a:t>
            </a:r>
            <a:r>
              <a:rPr lang="en-US" altLang="en-US" sz="1200" b="1" dirty="0" smtClean="0"/>
              <a:t>:</a:t>
            </a:r>
            <a:endParaRPr lang="en-US" altLang="en-US" sz="600" b="1" dirty="0"/>
          </a:p>
          <a:p>
            <a:pPr marL="228600" indent="-2286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en-US" sz="1200" dirty="0"/>
              <a:t>Hadoop: The Definitive Guide, Chapter </a:t>
            </a:r>
            <a:r>
              <a:rPr lang="en-US" altLang="en-US" sz="1200" dirty="0" smtClean="0"/>
              <a:t>12 </a:t>
            </a:r>
            <a:r>
              <a:rPr lang="en-US" altLang="en-US" sz="1200" dirty="0"/>
              <a:t>– </a:t>
            </a:r>
            <a:r>
              <a:rPr lang="en-US" altLang="en-US" sz="1200" dirty="0" smtClean="0"/>
              <a:t>“Hive” pp.413-417, 425-433, 441-444, 446-448</a:t>
            </a:r>
            <a:endParaRPr lang="en-US" altLang="en-US" sz="1200" dirty="0"/>
          </a:p>
          <a:p>
            <a:pPr marL="228600" indent="-228600">
              <a:lnSpc>
                <a:spcPct val="80000"/>
              </a:lnSpc>
              <a:buFont typeface="+mj-lt"/>
              <a:buAutoNum type="arabicPeriod"/>
              <a:defRPr/>
            </a:pPr>
            <a:endParaRPr lang="en-US" sz="1200" b="1" dirty="0"/>
          </a:p>
          <a:p>
            <a:pPr marL="228600" indent="-2286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200" dirty="0"/>
              <a:t>“Eight (No, Nine!) Problems With Big Data” </a:t>
            </a:r>
            <a:r>
              <a:rPr lang="en-US" sz="1100" dirty="0"/>
              <a:t>by Gary Marcus and Ernest Davis, New York Times, Apr. 6, 2014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1100" dirty="0" smtClean="0"/>
              <a:t>        http://www.nytimes.com/2014/04/07/opinion/eight-no-nine-problems-with-big-data.html?_r=0</a:t>
            </a:r>
          </a:p>
          <a:p>
            <a:pPr marL="228600" indent="-228600" eaLnBrk="1" hangingPunct="1">
              <a:buAutoNum type="arabicPeriod" startAt="3"/>
              <a:defRPr/>
            </a:pPr>
            <a:endParaRPr lang="en-US" altLang="en-US" sz="1100" dirty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7067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246022A-9EA2-4DE3-961C-0816C3221508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381000" y="1158875"/>
            <a:ext cx="8610600" cy="5318125"/>
          </a:xfrm>
          <a:prstGeom prst="rect">
            <a:avLst/>
          </a:prstGeom>
          <a:noFill/>
          <a:ln w="9525" cap="rnd">
            <a:noFill/>
            <a:round/>
            <a:headEnd/>
            <a:tailEnd/>
          </a:ln>
          <a:effectLst/>
        </p:spPr>
        <p:txBody>
          <a:bodyPr/>
          <a:lstStyle>
            <a:lvl1pPr marL="457200" indent="-4572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38200" indent="-3810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76400" indent="-3048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3600" indent="-3048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/>
              <a:t>Try out Hive!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dirty="0" smtClean="0"/>
              <a:t>1. Create input data for simple hive test without partitioning the table: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 smtClean="0"/>
              <a:t>$ hadoop fs -mkdir </a:t>
            </a:r>
            <a:r>
              <a:rPr lang="en-US" altLang="en-US" sz="1200" b="1" dirty="0" err="1" smtClean="0"/>
              <a:t>hiveInput</a:t>
            </a:r>
            <a:endParaRPr lang="en-US" altLang="en-US" sz="12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dirty="0" smtClean="0"/>
              <a:t>Paste the following data into a new file named smallWeather1.txt:</a:t>
            </a:r>
            <a:endParaRPr lang="en-US" altLang="en-US" sz="12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pt-BR" altLang="en-US" sz="900" dirty="0"/>
              <a:t>006701199099999,1950,051507004888888888888888888888888888888888888888888888888889999999N9,+0000,1,+99999999999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pt-BR" altLang="en-US" sz="900" dirty="0"/>
              <a:t>004301199099999,1950,051512004888888888888888888888888888888888888888888888888889999999N9,+0022,1,+99999999999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pt-BR" altLang="en-US" sz="900" dirty="0"/>
              <a:t>004301199099999,1950,051518004888888888888888888888888888888888888888888888888889999999N9,-0011,1,+99999999999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pt-BR" altLang="en-US" sz="900" dirty="0"/>
              <a:t>004301265099999,1949,032412004888888888888888888888888888888888888888888888888880500001N9,+0111,1,+99999999999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pt-BR" altLang="en-US" sz="900" dirty="0"/>
              <a:t>004301265099999,1949,032418004888888888888888888888888888888888888888888888888880500001N9,+0078,1,+99999999999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	$ hadoop fs -</a:t>
            </a:r>
            <a:r>
              <a:rPr lang="en-US" altLang="en-US" sz="1200" b="1" dirty="0" smtClean="0"/>
              <a:t>put smallWeather1.txt </a:t>
            </a:r>
            <a:r>
              <a:rPr lang="en-US" altLang="en-US" sz="1200" b="1" dirty="0" err="1" smtClean="0"/>
              <a:t>hiveInput</a:t>
            </a:r>
            <a:endParaRPr lang="en-US" altLang="en-US" sz="1200" b="1" dirty="0" smtClean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 smtClean="0"/>
              <a:t>$ hadoop fs –</a:t>
            </a:r>
            <a:r>
              <a:rPr lang="en-US" altLang="en-US" sz="1200" b="1" dirty="0" err="1" smtClean="0"/>
              <a:t>ls</a:t>
            </a:r>
            <a:r>
              <a:rPr lang="en-US" altLang="en-US" sz="1200" b="1" dirty="0" smtClean="0"/>
              <a:t> </a:t>
            </a:r>
            <a:r>
              <a:rPr lang="en-US" altLang="en-US" sz="1200" b="1" dirty="0" err="1" smtClean="0"/>
              <a:t>hiveInput</a:t>
            </a:r>
            <a:r>
              <a:rPr lang="en-US" altLang="en-US" sz="800" b="1" dirty="0" smtClean="0"/>
              <a:t>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 smtClean="0"/>
              <a:t>$ hadoop fs –cat </a:t>
            </a:r>
            <a:r>
              <a:rPr lang="en-US" altLang="en-US" sz="1200" b="1" dirty="0" err="1" smtClean="0"/>
              <a:t>hiveInput</a:t>
            </a:r>
            <a:r>
              <a:rPr lang="en-US" altLang="en-US" sz="1200" b="1" dirty="0" smtClean="0"/>
              <a:t>/smallWeather1.txt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alt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200" dirty="0" smtClean="0"/>
              <a:t>2. Create a hive external table: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 smtClean="0"/>
              <a:t>$ hive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altLang="en-US" sz="1200" b="1" dirty="0" smtClean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</a:t>
            </a:r>
            <a:r>
              <a:rPr lang="en-US" altLang="en-US" sz="1200" b="1" dirty="0" smtClean="0"/>
              <a:t>create external table </a:t>
            </a:r>
            <a:r>
              <a:rPr lang="en-US" altLang="en-US" sz="1200" b="1" dirty="0" smtClean="0"/>
              <a:t>w2 </a:t>
            </a:r>
            <a:r>
              <a:rPr lang="en-US" altLang="en-US" sz="1200" b="1" dirty="0" smtClean="0"/>
              <a:t>(data1 string, year </a:t>
            </a:r>
            <a:r>
              <a:rPr lang="en-US" altLang="en-US" sz="1200" b="1" dirty="0" err="1" smtClean="0"/>
              <a:t>int</a:t>
            </a:r>
            <a:r>
              <a:rPr lang="en-US" altLang="en-US" sz="1200" b="1" dirty="0" smtClean="0"/>
              <a:t>, data2 string, temperature </a:t>
            </a:r>
            <a:r>
              <a:rPr lang="en-US" altLang="en-US" sz="1200" b="1" dirty="0" err="1" smtClean="0"/>
              <a:t>int</a:t>
            </a:r>
            <a:r>
              <a:rPr lang="en-US" altLang="en-US" sz="1200" b="1" dirty="0" smtClean="0"/>
              <a:t>, quality </a:t>
            </a:r>
            <a:r>
              <a:rPr lang="en-US" altLang="en-US" sz="1200" b="1" dirty="0" err="1" smtClean="0"/>
              <a:t>tinyint</a:t>
            </a:r>
            <a:r>
              <a:rPr lang="en-US" altLang="en-US" sz="1200" b="1" dirty="0" smtClean="0"/>
              <a:t>, data3 string)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 smtClean="0"/>
              <a:t>   row format delimited fields terminated by </a:t>
            </a:r>
            <a:r>
              <a:rPr lang="en-US" altLang="en-US" sz="1200" b="1" dirty="0"/>
              <a:t>'</a:t>
            </a:r>
            <a:r>
              <a:rPr lang="en-US" altLang="en-US" sz="1200" b="1" dirty="0" smtClean="0"/>
              <a:t>,'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 smtClean="0"/>
              <a:t>   location '/user/cloudera/</a:t>
            </a:r>
            <a:r>
              <a:rPr lang="en-US" altLang="en-US" sz="1200" b="1" dirty="0" err="1" smtClean="0"/>
              <a:t>hiveinput</a:t>
            </a:r>
            <a:r>
              <a:rPr lang="en-US" altLang="en-US" sz="1200" b="1" dirty="0" smtClean="0"/>
              <a:t>/';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altLang="en-US" sz="1200" b="1" dirty="0" smtClean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</a:t>
            </a:r>
            <a:r>
              <a:rPr lang="en-US" altLang="en-US" sz="1200" b="1" dirty="0" smtClean="0"/>
              <a:t>show tables;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</a:t>
            </a:r>
            <a:r>
              <a:rPr lang="en-US" altLang="en-US" sz="1200" b="1" dirty="0" smtClean="0"/>
              <a:t>describe w1;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100" i="1" dirty="0" smtClean="0">
                <a:solidFill>
                  <a:srgbClr val="C00000"/>
                </a:solidFill>
              </a:rPr>
              <a:t>*Note: If you issue ‘drop table w1;’, only the table’s metadata is deleted, the data remains. With an internal, or ‘managed’, Hive table, issuing the ‘drop’ command drops the metadata </a:t>
            </a:r>
            <a:r>
              <a:rPr lang="en-US" altLang="en-US" sz="1100" b="1" i="1" u="sng" dirty="0" smtClean="0">
                <a:solidFill>
                  <a:srgbClr val="C00000"/>
                </a:solidFill>
              </a:rPr>
              <a:t>AND the actual data</a:t>
            </a:r>
            <a:r>
              <a:rPr lang="en-US" altLang="en-US" sz="1100" i="1" dirty="0" smtClean="0">
                <a:solidFill>
                  <a:srgbClr val="C00000"/>
                </a:solidFill>
              </a:rPr>
              <a:t>. Be careful…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Homework</a:t>
            </a:r>
            <a:br>
              <a:rPr lang="en-US" altLang="en-US" sz="2000" dirty="0" smtClean="0"/>
            </a:br>
            <a:r>
              <a:rPr lang="en-US" altLang="en-US" sz="800" dirty="0" smtClean="0"/>
              <a:t>Class 9 </a:t>
            </a:r>
          </a:p>
        </p:txBody>
      </p:sp>
    </p:spTree>
    <p:extLst>
      <p:ext uri="{BB962C8B-B14F-4D97-AF65-F5344CB8AC3E}">
        <p14:creationId xmlns:p14="http://schemas.microsoft.com/office/powerpoint/2010/main" val="124950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246022A-9EA2-4DE3-961C-0816C3221508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381000" y="1158875"/>
            <a:ext cx="8610600" cy="5318125"/>
          </a:xfrm>
          <a:prstGeom prst="rect">
            <a:avLst/>
          </a:prstGeom>
          <a:noFill/>
          <a:ln w="9525" cap="rnd">
            <a:noFill/>
            <a:round/>
            <a:headEnd/>
            <a:tailEnd/>
          </a:ln>
          <a:effectLst/>
        </p:spPr>
        <p:txBody>
          <a:bodyPr/>
          <a:lstStyle>
            <a:lvl1pPr marL="457200" indent="-4572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38200" indent="-3810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76400" indent="-3048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3600" indent="-3048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/>
              <a:t>Try out Hive!  </a:t>
            </a:r>
            <a:r>
              <a:rPr lang="en-US" altLang="en-US" sz="1100" b="1" i="1" dirty="0" smtClean="0"/>
              <a:t> (continued)</a:t>
            </a:r>
            <a:endParaRPr lang="en-US" altLang="en-US" sz="1600" b="1" i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dirty="0"/>
              <a:t>3</a:t>
            </a:r>
            <a:r>
              <a:rPr lang="en-US" altLang="en-US" sz="1200" dirty="0" smtClean="0"/>
              <a:t>. View your data using </a:t>
            </a:r>
            <a:r>
              <a:rPr lang="en-US" altLang="en-US" sz="1200" dirty="0" err="1" smtClean="0"/>
              <a:t>HiveQL</a:t>
            </a:r>
            <a:r>
              <a:rPr lang="en-US" altLang="en-US" sz="1200" dirty="0" smtClean="0"/>
              <a:t> queries: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 smtClean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</a:t>
            </a:r>
            <a:r>
              <a:rPr lang="en-US" altLang="en-US" sz="1200" b="1" dirty="0" smtClean="0"/>
              <a:t>select * from w1;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 smtClean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</a:t>
            </a:r>
            <a:r>
              <a:rPr lang="en-US" altLang="en-US" sz="1200" b="1" dirty="0" smtClean="0"/>
              <a:t>select * from w1 limit 2;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</a:t>
            </a:r>
            <a:r>
              <a:rPr lang="en-US" altLang="en-US" sz="1200" b="1" dirty="0" smtClean="0"/>
              <a:t>select year from w1;      --Notice a MapReduce job runs this time.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</a:t>
            </a:r>
            <a:r>
              <a:rPr lang="en-US" altLang="en-US" sz="1200" b="1" dirty="0" smtClean="0"/>
              <a:t>select * from w1 where year &gt; 1949;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</a:t>
            </a:r>
            <a:r>
              <a:rPr lang="en-US" altLang="en-US" sz="1200" b="1" dirty="0" smtClean="0"/>
              <a:t>select * from w1 where year &gt;= 1949;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</a:t>
            </a:r>
            <a:r>
              <a:rPr lang="en-US" altLang="en-US" sz="1200" b="1" dirty="0" smtClean="0"/>
              <a:t>select distinct year from w1;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</a:t>
            </a:r>
            <a:r>
              <a:rPr lang="en-US" altLang="en-US" sz="1200" b="1" dirty="0" smtClean="0"/>
              <a:t>select * from w1 group by year;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</a:t>
            </a:r>
            <a:r>
              <a:rPr lang="en-US" altLang="en-US" sz="1200" b="1" dirty="0" smtClean="0"/>
              <a:t>select </a:t>
            </a:r>
            <a:r>
              <a:rPr lang="en-US" altLang="en-US" sz="1200" b="1" dirty="0" err="1"/>
              <a:t>w.year</a:t>
            </a:r>
            <a:r>
              <a:rPr lang="en-US" altLang="en-US" sz="1200" b="1" dirty="0"/>
              <a:t>, </a:t>
            </a:r>
            <a:r>
              <a:rPr lang="en-US" altLang="en-US" sz="1200" b="1" dirty="0" err="1"/>
              <a:t>w.temp</a:t>
            </a:r>
            <a:r>
              <a:rPr lang="en-US" altLang="en-US" sz="1200" b="1" dirty="0"/>
              <a:t> from                                     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   </a:t>
            </a:r>
            <a:r>
              <a:rPr lang="en-US" altLang="en-US" sz="1200" b="1" dirty="0" smtClean="0"/>
              <a:t>(</a:t>
            </a:r>
            <a:r>
              <a:rPr lang="en-US" altLang="en-US" sz="1200" b="1" dirty="0"/>
              <a:t>select year, max(temperature) as temp from </a:t>
            </a:r>
            <a:r>
              <a:rPr lang="en-US" altLang="en-US" sz="1200" b="1" dirty="0" smtClean="0"/>
              <a:t>w2 </a:t>
            </a:r>
            <a:r>
              <a:rPr lang="en-US" altLang="en-US" sz="1200" b="1" dirty="0"/>
              <a:t>group by year) w</a:t>
            </a:r>
            <a:r>
              <a:rPr lang="en-US" altLang="en-US" sz="1200" b="1" dirty="0" smtClean="0"/>
              <a:t>;    -- Result should look familiar! </a:t>
            </a: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Homework</a:t>
            </a:r>
            <a:br>
              <a:rPr lang="en-US" altLang="en-US" sz="2000" dirty="0" smtClean="0"/>
            </a:br>
            <a:r>
              <a:rPr lang="en-US" altLang="en-US" sz="800" dirty="0" smtClean="0"/>
              <a:t>Class 9 </a:t>
            </a:r>
          </a:p>
        </p:txBody>
      </p:sp>
    </p:spTree>
    <p:extLst>
      <p:ext uri="{BB962C8B-B14F-4D97-AF65-F5344CB8AC3E}">
        <p14:creationId xmlns:p14="http://schemas.microsoft.com/office/powerpoint/2010/main" val="49417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246022A-9EA2-4DE3-961C-0816C3221508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381000" y="1158875"/>
            <a:ext cx="8610600" cy="5318125"/>
          </a:xfrm>
          <a:prstGeom prst="rect">
            <a:avLst/>
          </a:prstGeom>
          <a:noFill/>
          <a:ln w="9525" cap="rnd">
            <a:noFill/>
            <a:round/>
            <a:headEnd/>
            <a:tailEnd/>
          </a:ln>
          <a:effectLst/>
        </p:spPr>
        <p:txBody>
          <a:bodyPr/>
          <a:lstStyle>
            <a:lvl1pPr marL="457200" indent="-4572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38200" indent="-3810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76400" indent="-3048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3600" indent="-3048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/>
              <a:t>Try out Hive!  </a:t>
            </a:r>
            <a:r>
              <a:rPr lang="en-US" altLang="en-US" sz="1100" b="1" i="1" dirty="0" smtClean="0"/>
              <a:t> (continued)</a:t>
            </a:r>
            <a:endParaRPr lang="en-US" altLang="en-US" sz="1600" b="1" i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dirty="0" smtClean="0"/>
              <a:t>4. Create two more Hive tables with slightly different fields but with the same external data source: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 smtClean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</a:t>
            </a:r>
            <a:r>
              <a:rPr lang="en-US" altLang="en-US" sz="1200" b="1" dirty="0" smtClean="0"/>
              <a:t>create </a:t>
            </a:r>
            <a:r>
              <a:rPr lang="en-US" altLang="en-US" sz="1200" b="1" dirty="0"/>
              <a:t>external table </a:t>
            </a:r>
            <a:r>
              <a:rPr lang="en-US" altLang="en-US" sz="1200" b="1" dirty="0" smtClean="0"/>
              <a:t>w3 </a:t>
            </a:r>
            <a:r>
              <a:rPr lang="en-US" altLang="en-US" sz="1200" b="1" dirty="0"/>
              <a:t>(data1 string, year </a:t>
            </a:r>
            <a:r>
              <a:rPr lang="en-US" altLang="en-US" sz="1200" b="1" dirty="0" err="1" smtClean="0"/>
              <a:t>int</a:t>
            </a:r>
            <a:r>
              <a:rPr lang="en-US" altLang="en-US" sz="1200" b="1" dirty="0" smtClean="0"/>
              <a:t>, </a:t>
            </a:r>
            <a:r>
              <a:rPr lang="en-US" altLang="en-US" sz="1200" b="1" dirty="0"/>
              <a:t>data2 string, temperature </a:t>
            </a:r>
            <a:r>
              <a:rPr lang="en-US" altLang="en-US" sz="1200" b="1" dirty="0" err="1"/>
              <a:t>int</a:t>
            </a:r>
            <a:r>
              <a:rPr lang="en-US" altLang="en-US" sz="1200" b="1" dirty="0"/>
              <a:t>, quality </a:t>
            </a:r>
            <a:r>
              <a:rPr lang="en-US" altLang="en-US" sz="1200" b="1" dirty="0" err="1"/>
              <a:t>tinyint</a:t>
            </a:r>
            <a:r>
              <a:rPr lang="en-US" altLang="en-US" sz="1200" b="1" dirty="0"/>
              <a:t>, </a:t>
            </a:r>
            <a:r>
              <a:rPr lang="en-US" altLang="en-US" sz="1200" b="1" i="1" dirty="0" smtClean="0">
                <a:solidFill>
                  <a:srgbClr val="C00000"/>
                </a:solidFill>
              </a:rPr>
              <a:t>nines </a:t>
            </a:r>
            <a:r>
              <a:rPr lang="en-US" altLang="en-US" sz="1200" b="1" i="1" dirty="0" err="1" smtClean="0">
                <a:solidFill>
                  <a:srgbClr val="C00000"/>
                </a:solidFill>
              </a:rPr>
              <a:t>int</a:t>
            </a:r>
            <a:r>
              <a:rPr lang="en-US" altLang="en-US" sz="1200" b="1" dirty="0" smtClean="0"/>
              <a:t>)</a:t>
            </a: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   row format delimited fields terminated by </a:t>
            </a:r>
            <a:r>
              <a:rPr lang="en-US" altLang="en-US" sz="1200" b="1" dirty="0" smtClean="0"/>
              <a:t>','</a:t>
            </a: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   location </a:t>
            </a:r>
            <a:r>
              <a:rPr lang="en-US" altLang="en-US" sz="1200" b="1" dirty="0" smtClean="0"/>
              <a:t>'/</a:t>
            </a:r>
            <a:r>
              <a:rPr lang="en-US" altLang="en-US" sz="1200" b="1" dirty="0"/>
              <a:t>user/cloudera/</a:t>
            </a:r>
            <a:r>
              <a:rPr lang="en-US" altLang="en-US" sz="1200" b="1" dirty="0" err="1" smtClean="0"/>
              <a:t>hiveinput</a:t>
            </a:r>
            <a:r>
              <a:rPr lang="en-US" altLang="en-US" sz="1200" b="1" dirty="0" smtClean="0"/>
              <a:t>/';</a:t>
            </a: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</a:t>
            </a:r>
            <a:r>
              <a:rPr lang="en-US" altLang="en-US" sz="1200" b="1" dirty="0" smtClean="0"/>
              <a:t>describe </a:t>
            </a:r>
            <a:r>
              <a:rPr lang="en-US" altLang="en-US" sz="1200" b="1" dirty="0" smtClean="0"/>
              <a:t>w3;</a:t>
            </a:r>
            <a:endParaRPr lang="en-US" altLang="en-US" sz="1200" b="1" dirty="0" smtClean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</a:t>
            </a:r>
            <a:r>
              <a:rPr lang="en-US" altLang="en-US" sz="1200" b="1" dirty="0" smtClean="0"/>
              <a:t>select * from </a:t>
            </a:r>
            <a:r>
              <a:rPr lang="en-US" altLang="en-US" sz="1200" b="1" dirty="0" smtClean="0"/>
              <a:t>w2;    </a:t>
            </a:r>
            <a:r>
              <a:rPr lang="en-US" altLang="en-US" sz="1200" b="1" dirty="0" smtClean="0"/>
              <a:t>-- Is this what you expected to see?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</a:t>
            </a:r>
            <a:r>
              <a:rPr lang="en-US" altLang="en-US" sz="1200" b="1" dirty="0" smtClean="0"/>
              <a:t>create </a:t>
            </a:r>
            <a:r>
              <a:rPr lang="en-US" altLang="en-US" sz="1200" b="1" dirty="0"/>
              <a:t>external table </a:t>
            </a:r>
            <a:r>
              <a:rPr lang="en-US" altLang="en-US" sz="1200" b="1" dirty="0" smtClean="0"/>
              <a:t>w4 </a:t>
            </a:r>
            <a:r>
              <a:rPr lang="en-US" altLang="en-US" sz="1200" b="1" dirty="0"/>
              <a:t>(data1 string, year </a:t>
            </a:r>
            <a:r>
              <a:rPr lang="en-US" altLang="en-US" sz="1200" b="1" dirty="0" err="1"/>
              <a:t>int</a:t>
            </a:r>
            <a:r>
              <a:rPr lang="en-US" altLang="en-US" sz="1200" b="1" dirty="0"/>
              <a:t>, data2 string, temperature </a:t>
            </a:r>
            <a:r>
              <a:rPr lang="en-US" altLang="en-US" sz="1200" b="1" dirty="0" err="1"/>
              <a:t>int</a:t>
            </a:r>
            <a:r>
              <a:rPr lang="en-US" altLang="en-US" sz="1200" b="1" dirty="0"/>
              <a:t>, quality </a:t>
            </a:r>
            <a:r>
              <a:rPr lang="en-US" altLang="en-US" sz="1200" b="1" dirty="0" err="1"/>
              <a:t>tinyint</a:t>
            </a:r>
            <a:r>
              <a:rPr lang="en-US" altLang="en-US" sz="1200" b="1" dirty="0"/>
              <a:t>, </a:t>
            </a:r>
            <a:r>
              <a:rPr lang="en-US" altLang="en-US" sz="1200" b="1" i="1" dirty="0">
                <a:solidFill>
                  <a:srgbClr val="C00000"/>
                </a:solidFill>
              </a:rPr>
              <a:t>nines </a:t>
            </a:r>
            <a:r>
              <a:rPr lang="en-US" altLang="en-US" sz="1200" b="1" i="1" dirty="0" err="1" smtClean="0">
                <a:solidFill>
                  <a:srgbClr val="C00000"/>
                </a:solidFill>
              </a:rPr>
              <a:t>bigint</a:t>
            </a:r>
            <a:r>
              <a:rPr lang="en-US" altLang="en-US" sz="1200" b="1" dirty="0"/>
              <a:t>)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   row format delimited fields terminated by </a:t>
            </a:r>
            <a:r>
              <a:rPr lang="en-US" altLang="en-US" sz="1200" b="1" dirty="0" smtClean="0"/>
              <a:t>','</a:t>
            </a: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   location </a:t>
            </a:r>
            <a:r>
              <a:rPr lang="en-US" altLang="en-US" sz="1200" b="1" dirty="0" smtClean="0"/>
              <a:t>'/</a:t>
            </a:r>
            <a:r>
              <a:rPr lang="en-US" altLang="en-US" sz="1200" b="1" dirty="0"/>
              <a:t>user/cloudera/</a:t>
            </a:r>
            <a:r>
              <a:rPr lang="en-US" altLang="en-US" sz="1200" b="1" dirty="0" err="1" smtClean="0"/>
              <a:t>hiveinput</a:t>
            </a:r>
            <a:r>
              <a:rPr lang="en-US" altLang="en-US" sz="1200" b="1" dirty="0" smtClean="0"/>
              <a:t>/';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</a:t>
            </a:r>
            <a:r>
              <a:rPr lang="en-US" altLang="en-US" sz="1200" b="1" dirty="0" smtClean="0"/>
              <a:t>select * from w3;    </a:t>
            </a:r>
            <a:r>
              <a:rPr lang="en-US" altLang="en-US" sz="1200" b="1" dirty="0"/>
              <a:t>-- </a:t>
            </a:r>
            <a:r>
              <a:rPr lang="en-US" altLang="en-US" sz="1200" b="1" dirty="0" smtClean="0"/>
              <a:t>Is this what you expected to see?</a:t>
            </a: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</a:t>
            </a:r>
            <a:r>
              <a:rPr lang="en-US" altLang="en-US" sz="1200" b="1" dirty="0" smtClean="0"/>
              <a:t>drop table w2;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altLang="en-US" sz="1200" b="1" dirty="0" smtClean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</a:t>
            </a:r>
            <a:r>
              <a:rPr lang="en-US" altLang="en-US" sz="1200" b="1" dirty="0" smtClean="0"/>
              <a:t>select * from w2;    --Should fail because this table (metadata) was dropped.</a:t>
            </a: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</a:t>
            </a:r>
            <a:r>
              <a:rPr lang="en-US" altLang="en-US" sz="1200" b="1" dirty="0" smtClean="0"/>
              <a:t>select * from w3;    --We dropped table w2, but data and table w3’s metadata are still available.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</a:t>
            </a:r>
            <a:r>
              <a:rPr lang="en-US" altLang="en-US" sz="1200" b="1" dirty="0" smtClean="0"/>
              <a:t>select * from w1;    --Table w1 is fine too.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Homework</a:t>
            </a:r>
            <a:br>
              <a:rPr lang="en-US" altLang="en-US" sz="2000" dirty="0" smtClean="0"/>
            </a:br>
            <a:r>
              <a:rPr lang="en-US" altLang="en-US" sz="800" dirty="0" smtClean="0"/>
              <a:t>Class 9 </a:t>
            </a:r>
          </a:p>
        </p:txBody>
      </p:sp>
    </p:spTree>
    <p:extLst>
      <p:ext uri="{BB962C8B-B14F-4D97-AF65-F5344CB8AC3E}">
        <p14:creationId xmlns:p14="http://schemas.microsoft.com/office/powerpoint/2010/main" val="285575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246022A-9EA2-4DE3-961C-0816C3221508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381000" y="1158875"/>
            <a:ext cx="8610600" cy="5318125"/>
          </a:xfrm>
          <a:prstGeom prst="rect">
            <a:avLst/>
          </a:prstGeom>
          <a:noFill/>
          <a:ln w="9525" cap="rnd">
            <a:noFill/>
            <a:round/>
            <a:headEnd/>
            <a:tailEnd/>
          </a:ln>
          <a:effectLst/>
        </p:spPr>
        <p:txBody>
          <a:bodyPr/>
          <a:lstStyle>
            <a:lvl1pPr marL="457200" indent="-4572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38200" indent="-3810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76400" indent="-3048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3600" indent="-3048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/>
              <a:t>Try out Hive!  </a:t>
            </a:r>
            <a:r>
              <a:rPr lang="en-US" altLang="en-US" sz="1100" b="1" i="1" dirty="0" smtClean="0"/>
              <a:t> (continued)</a:t>
            </a:r>
            <a:endParaRPr lang="en-US" altLang="en-US" sz="1600" b="1" i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dirty="0"/>
              <a:t>5</a:t>
            </a:r>
            <a:r>
              <a:rPr lang="en-US" altLang="en-US" sz="1200" dirty="0" smtClean="0"/>
              <a:t>. Test querying across multiple files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 smtClean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</a:t>
            </a:r>
            <a:r>
              <a:rPr lang="en-US" altLang="en-US" sz="1200" b="1" dirty="0" smtClean="0"/>
              <a:t>ive&gt; </a:t>
            </a:r>
            <a:r>
              <a:rPr lang="en-US" altLang="en-US" sz="1200" b="1" dirty="0" err="1" smtClean="0"/>
              <a:t>dfs</a:t>
            </a:r>
            <a:r>
              <a:rPr lang="en-US" altLang="en-US" sz="1200" b="1" dirty="0" smtClean="0"/>
              <a:t> -</a:t>
            </a:r>
            <a:r>
              <a:rPr lang="en-US" altLang="en-US" sz="1200" b="1" dirty="0" err="1" smtClean="0"/>
              <a:t>ls</a:t>
            </a:r>
            <a:r>
              <a:rPr lang="en-US" altLang="en-US" sz="1200" b="1" dirty="0" smtClean="0"/>
              <a:t> </a:t>
            </a:r>
            <a:r>
              <a:rPr lang="en-US" altLang="en-US" sz="1200" b="1" dirty="0" err="1" smtClean="0"/>
              <a:t>hiveInput</a:t>
            </a:r>
            <a:r>
              <a:rPr lang="en-US" altLang="en-US" sz="1200" b="1" dirty="0" smtClean="0"/>
              <a:t>;     --Look at the file you put into hdfs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altLang="en-US" sz="1200" b="1" dirty="0" smtClean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</a:t>
            </a:r>
            <a:r>
              <a:rPr lang="en-US" altLang="en-US" sz="1200" b="1" dirty="0" smtClean="0"/>
              <a:t>ive&gt; </a:t>
            </a:r>
            <a:r>
              <a:rPr lang="en-US" altLang="en-US" sz="1200" b="1" dirty="0" err="1" smtClean="0"/>
              <a:t>dfs</a:t>
            </a:r>
            <a:r>
              <a:rPr lang="en-US" altLang="en-US" sz="1200" b="1" dirty="0" smtClean="0"/>
              <a:t> -cat </a:t>
            </a:r>
            <a:r>
              <a:rPr lang="en-US" altLang="en-US" sz="1200" b="1" dirty="0" err="1" smtClean="0"/>
              <a:t>hiveInput</a:t>
            </a:r>
            <a:r>
              <a:rPr lang="en-US" altLang="en-US" sz="1200" b="1" dirty="0" smtClean="0"/>
              <a:t>/smallWeather1.txt;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altLang="en-US" sz="1200" b="1" dirty="0" smtClean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 smtClean="0"/>
              <a:t>hive&gt; </a:t>
            </a:r>
            <a:r>
              <a:rPr lang="en-US" altLang="en-US" sz="1200" b="1" dirty="0" err="1" smtClean="0"/>
              <a:t>dfs</a:t>
            </a:r>
            <a:r>
              <a:rPr lang="en-US" altLang="en-US" sz="1200" b="1" dirty="0" smtClean="0"/>
              <a:t> -cp </a:t>
            </a:r>
            <a:r>
              <a:rPr lang="en-US" altLang="en-US" sz="1200" b="1" dirty="0" err="1" smtClean="0"/>
              <a:t>hiveInput</a:t>
            </a:r>
            <a:r>
              <a:rPr lang="en-US" altLang="en-US" sz="1200" b="1" dirty="0" smtClean="0"/>
              <a:t>/smallWeather1.txt </a:t>
            </a:r>
            <a:r>
              <a:rPr lang="en-US" altLang="en-US" sz="1200" b="1" dirty="0" err="1" smtClean="0"/>
              <a:t>hiveInput</a:t>
            </a:r>
            <a:r>
              <a:rPr lang="en-US" altLang="en-US" sz="1200" b="1" dirty="0" smtClean="0"/>
              <a:t>/smallWeather2.txt;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</a:t>
            </a:r>
            <a:r>
              <a:rPr lang="en-US" altLang="en-US" sz="1200" b="1" dirty="0" err="1"/>
              <a:t>dfs</a:t>
            </a:r>
            <a:r>
              <a:rPr lang="en-US" altLang="en-US" sz="1200" b="1" dirty="0"/>
              <a:t> -cp </a:t>
            </a:r>
            <a:r>
              <a:rPr lang="en-US" altLang="en-US" sz="1200" b="1" dirty="0" err="1"/>
              <a:t>hiveInput</a:t>
            </a:r>
            <a:r>
              <a:rPr lang="en-US" altLang="en-US" sz="1200" b="1" dirty="0"/>
              <a:t>/smallWeather1.txt </a:t>
            </a:r>
            <a:r>
              <a:rPr lang="en-US" altLang="en-US" sz="1200" b="1" dirty="0" err="1" smtClean="0"/>
              <a:t>hiveInput</a:t>
            </a:r>
            <a:r>
              <a:rPr lang="en-US" altLang="en-US" sz="1200" b="1" dirty="0" smtClean="0"/>
              <a:t>/smallWeather3.txt;</a:t>
            </a: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endParaRPr lang="en-US" altLang="en-US" sz="1200" b="1" dirty="0" smtClean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 smtClean="0"/>
              <a:t>hive&gt; </a:t>
            </a:r>
            <a:r>
              <a:rPr lang="en-US" altLang="en-US" sz="1200" b="1" dirty="0" err="1" smtClean="0"/>
              <a:t>dfs</a:t>
            </a:r>
            <a:r>
              <a:rPr lang="en-US" altLang="en-US" sz="1200" b="1" dirty="0" smtClean="0"/>
              <a:t> –</a:t>
            </a:r>
            <a:r>
              <a:rPr lang="en-US" altLang="en-US" sz="1200" b="1" dirty="0" err="1" smtClean="0"/>
              <a:t>ls</a:t>
            </a:r>
            <a:r>
              <a:rPr lang="en-US" altLang="en-US" sz="1200" b="1" dirty="0" smtClean="0"/>
              <a:t> </a:t>
            </a:r>
            <a:r>
              <a:rPr lang="en-US" altLang="en-US" sz="1200" b="1" dirty="0" err="1" smtClean="0"/>
              <a:t>hiveInput</a:t>
            </a:r>
            <a:r>
              <a:rPr lang="en-US" altLang="en-US" sz="1200" b="1" dirty="0" smtClean="0"/>
              <a:t>;      --Verify three files now in hdfs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 smtClean="0"/>
              <a:t>hive&gt; select * from w3;      --Notice now all three files in hdfs are picked up.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altLang="en-US" sz="1200" b="1" dirty="0" smtClean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200" b="1" dirty="0"/>
              <a:t>hive&gt; select * from </a:t>
            </a:r>
            <a:r>
              <a:rPr lang="en-US" altLang="en-US" sz="1200" b="1" dirty="0" smtClean="0"/>
              <a:t>w1;      </a:t>
            </a:r>
            <a:r>
              <a:rPr lang="en-US" altLang="en-US" sz="1200" b="1" dirty="0"/>
              <a:t>--Notice now all three files in hdfs are picked up.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altLang="en-US" sz="12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200" b="1" dirty="0" smtClean="0"/>
              <a:t>	</a:t>
            </a: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Homework</a:t>
            </a:r>
            <a:br>
              <a:rPr lang="en-US" altLang="en-US" sz="2000" dirty="0" smtClean="0"/>
            </a:br>
            <a:r>
              <a:rPr lang="en-US" altLang="en-US" sz="800" dirty="0" smtClean="0"/>
              <a:t>Class 9 </a:t>
            </a:r>
          </a:p>
        </p:txBody>
      </p:sp>
    </p:spTree>
    <p:extLst>
      <p:ext uri="{BB962C8B-B14F-4D97-AF65-F5344CB8AC3E}">
        <p14:creationId xmlns:p14="http://schemas.microsoft.com/office/powerpoint/2010/main" val="167605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D876A4E-F33D-4E96-B9B9-AB0958EFA70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4676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800" b="1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800" b="1" smtClean="0"/>
              <a:t>Agile in a nutshell: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600" smtClean="0"/>
          </a:p>
          <a:p>
            <a:pPr marL="838200" lvl="1" indent="-381000" eaLnBrk="1" hangingPunct="1"/>
            <a:r>
              <a:rPr lang="en-US" altLang="en-US" sz="1400" smtClean="0"/>
              <a:t>Write one </a:t>
            </a:r>
            <a:r>
              <a:rPr lang="en-US" altLang="en-US" sz="1400" i="1" smtClean="0"/>
              <a:t>story</a:t>
            </a:r>
            <a:r>
              <a:rPr lang="en-US" altLang="en-US" sz="1400" smtClean="0"/>
              <a:t> per functionality</a:t>
            </a:r>
          </a:p>
          <a:p>
            <a:pPr marL="1257300" lvl="2" indent="-342900" eaLnBrk="1" hangingPunct="1"/>
            <a:r>
              <a:rPr lang="en-US" altLang="en-US" sz="1200" smtClean="0"/>
              <a:t>Generally, a story can be completed within one sprint</a:t>
            </a:r>
          </a:p>
          <a:p>
            <a:pPr marL="1257300" lvl="2" indent="-342900" eaLnBrk="1" hangingPunct="1"/>
            <a:endParaRPr lang="en-US" altLang="en-US" sz="1200" smtClean="0"/>
          </a:p>
          <a:p>
            <a:pPr marL="838200" lvl="1" indent="-381000" eaLnBrk="1" hangingPunct="1"/>
            <a:r>
              <a:rPr lang="en-US" altLang="en-US" sz="1400" smtClean="0"/>
              <a:t>A </a:t>
            </a:r>
            <a:r>
              <a:rPr lang="en-US" altLang="en-US" sz="1400" i="1" smtClean="0"/>
              <a:t>sprint</a:t>
            </a:r>
            <a:r>
              <a:rPr lang="en-US" altLang="en-US" sz="1400" smtClean="0"/>
              <a:t> is a time duration, usually two weeks</a:t>
            </a:r>
          </a:p>
          <a:p>
            <a:pPr marL="838200" lvl="1" indent="-381000" eaLnBrk="1" hangingPunct="1">
              <a:buFont typeface="Wingdings" pitchFamily="2" charset="2"/>
              <a:buNone/>
            </a:pPr>
            <a:endParaRPr lang="en-US" altLang="en-US" sz="1400" smtClean="0"/>
          </a:p>
          <a:p>
            <a:pPr marL="838200" lvl="1" indent="-381000" eaLnBrk="1" hangingPunct="1"/>
            <a:r>
              <a:rPr lang="en-US" altLang="en-US" sz="1400" smtClean="0"/>
              <a:t>Each story is broken down into </a:t>
            </a:r>
            <a:r>
              <a:rPr lang="en-US" altLang="en-US" sz="1400" i="1" smtClean="0"/>
              <a:t>tasks</a:t>
            </a:r>
            <a:r>
              <a:rPr lang="en-US" altLang="en-US" sz="1400" smtClean="0"/>
              <a:t> to be completed by developers</a:t>
            </a:r>
          </a:p>
          <a:p>
            <a:pPr marL="838200" lvl="1" indent="-381000" eaLnBrk="1" hangingPunct="1"/>
            <a:endParaRPr lang="en-US" altLang="en-US" sz="1400" smtClean="0"/>
          </a:p>
          <a:p>
            <a:pPr marL="1257300" lvl="2" indent="-342900" eaLnBrk="1" hangingPunct="1"/>
            <a:endParaRPr lang="en-US" altLang="en-US" sz="900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3B0E14A-0EC1-4391-8818-5A78A031F4DF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4987925"/>
          </a:xfrm>
        </p:spPr>
        <p:txBody>
          <a:bodyPr/>
          <a:lstStyle/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400" smtClean="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smtClean="0"/>
              <a:t>Scrum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400" smtClean="0"/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sz="1600" smtClean="0"/>
              <a:t>Project is managed with very short daily meetings called </a:t>
            </a:r>
            <a:r>
              <a:rPr lang="en-US" altLang="en-US" sz="1600" i="1" smtClean="0"/>
              <a:t>scrums</a:t>
            </a:r>
          </a:p>
          <a:p>
            <a:pPr marL="838200" lvl="1" indent="-381000" eaLnBrk="1" hangingPunct="1">
              <a:lnSpc>
                <a:spcPct val="90000"/>
              </a:lnSpc>
            </a:pPr>
            <a:endParaRPr lang="en-US" altLang="en-US" sz="1600" i="1" smtClean="0"/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US" altLang="en-US" sz="1400" smtClean="0"/>
              <a:t>Scrums are a feedback loop approach to project management</a:t>
            </a:r>
          </a:p>
          <a:p>
            <a:pPr marL="1676400" lvl="3" indent="-304800" eaLnBrk="1" hangingPunct="1">
              <a:lnSpc>
                <a:spcPct val="90000"/>
              </a:lnSpc>
            </a:pPr>
            <a:r>
              <a:rPr lang="en-US" altLang="en-US" sz="1200" smtClean="0"/>
              <a:t>Empowers the developers</a:t>
            </a:r>
          </a:p>
          <a:p>
            <a:pPr marL="1257300" lvl="2" indent="-342900" eaLnBrk="1" hangingPunct="1">
              <a:lnSpc>
                <a:spcPct val="90000"/>
              </a:lnSpc>
            </a:pPr>
            <a:endParaRPr lang="en-US" altLang="en-US" sz="1400" smtClean="0"/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US" altLang="en-US" sz="1400" smtClean="0"/>
              <a:t>Traditional approach was command-and-control</a:t>
            </a:r>
          </a:p>
          <a:p>
            <a:pPr marL="1676400" lvl="3" indent="-304800" eaLnBrk="1" hangingPunct="1">
              <a:lnSpc>
                <a:spcPct val="90000"/>
              </a:lnSpc>
            </a:pPr>
            <a:r>
              <a:rPr lang="en-US" altLang="en-US" sz="1200" smtClean="0"/>
              <a:t>Heavy reliance on project manager, not empowering</a:t>
            </a:r>
          </a:p>
          <a:p>
            <a:pPr marL="1257300" lvl="2" indent="-342900" eaLnBrk="1" hangingPunct="1">
              <a:lnSpc>
                <a:spcPct val="90000"/>
              </a:lnSpc>
            </a:pPr>
            <a:endParaRPr lang="en-US" altLang="en-US" sz="1400" smtClean="0"/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US" altLang="en-US" sz="1400" smtClean="0"/>
              <a:t>High level discussion only, and detailed discussions are taken offline – this keeps the scrum short</a:t>
            </a:r>
          </a:p>
          <a:p>
            <a:pPr marL="1257300" lvl="2" indent="-342900" eaLnBrk="1" hangingPunct="1">
              <a:lnSpc>
                <a:spcPct val="90000"/>
              </a:lnSpc>
            </a:pPr>
            <a:endParaRPr lang="en-US" altLang="en-US" sz="10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EB43B20-420B-4323-8927-5633BE54D249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400" dirty="0" smtClean="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/>
              <a:t>Conducting a scrum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400" dirty="0" smtClean="0"/>
          </a:p>
          <a:p>
            <a:pPr marL="1257300" lvl="2" indent="-342900" eaLnBrk="1" hangingPunct="1">
              <a:lnSpc>
                <a:spcPct val="90000"/>
              </a:lnSpc>
            </a:pPr>
            <a:endParaRPr lang="en-US" altLang="en-US" sz="900" dirty="0" smtClean="0"/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400" dirty="0" smtClean="0"/>
              <a:t>What has your team worked on since the last scrum?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en-US" sz="2400" dirty="0" smtClean="0"/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400" dirty="0" smtClean="0"/>
              <a:t>What is your team planning to do next?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en-US" sz="2400" dirty="0" smtClean="0"/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400" dirty="0" smtClean="0"/>
              <a:t>Are there any issues that could impede your progress?</a:t>
            </a:r>
            <a:endParaRPr lang="en-US" altLang="en-US" sz="1400" dirty="0" smtClean="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en-US" sz="1600" dirty="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692ABD0-3008-40F9-B7E9-7DE5E52B9433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4676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/>
            </a:pPr>
            <a:endParaRPr lang="en-US" altLang="en-US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2000" b="1" smtClean="0"/>
              <a:t>Agile roles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2000" b="1" smtClean="0"/>
          </a:p>
          <a:p>
            <a:pPr marL="838200" lvl="1" indent="-381000" eaLnBrk="1" hangingPunct="1"/>
            <a:r>
              <a:rPr lang="en-US" altLang="en-US" sz="1600" smtClean="0"/>
              <a:t>Scrum Master</a:t>
            </a:r>
          </a:p>
          <a:p>
            <a:pPr marL="1257300" lvl="2" indent="-342900" eaLnBrk="1" hangingPunct="1"/>
            <a:r>
              <a:rPr lang="en-US" altLang="en-US" sz="1200" smtClean="0"/>
              <a:t>Leads the scrum</a:t>
            </a:r>
          </a:p>
          <a:p>
            <a:pPr marL="1257300" lvl="2" indent="-342900" eaLnBrk="1" hangingPunct="1"/>
            <a:r>
              <a:rPr lang="en-US" altLang="en-US" sz="1200" smtClean="0"/>
              <a:t>Maintains cadence of scrum meeting</a:t>
            </a:r>
          </a:p>
          <a:p>
            <a:pPr marL="1257300" lvl="2" indent="-342900" eaLnBrk="1" hangingPunct="1"/>
            <a:endParaRPr lang="en-US" altLang="en-US" sz="1200" smtClean="0"/>
          </a:p>
          <a:p>
            <a:pPr marL="838200" lvl="1" indent="-381000" eaLnBrk="1" hangingPunct="1"/>
            <a:r>
              <a:rPr lang="en-US" altLang="en-US" sz="1600" smtClean="0"/>
              <a:t>Development Team</a:t>
            </a:r>
          </a:p>
          <a:p>
            <a:pPr marL="1257300" lvl="2" indent="-342900" eaLnBrk="1" hangingPunct="1"/>
            <a:r>
              <a:rPr lang="en-US" altLang="en-US" sz="1200" smtClean="0"/>
              <a:t>Writes stories and tasks</a:t>
            </a:r>
          </a:p>
          <a:p>
            <a:pPr marL="1257300" lvl="2" indent="-342900" eaLnBrk="1" hangingPunct="1"/>
            <a:r>
              <a:rPr lang="en-US" altLang="en-US" sz="1200" smtClean="0"/>
              <a:t>Completes assigned tasks and stories</a:t>
            </a:r>
            <a:endParaRPr lang="en-US" altLang="en-US" sz="1200" b="1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22B1E18-46AF-4212-9C5F-A4DA9EEE4F0B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u="sng" dirty="0" smtClean="0"/>
              <a:t>Agenda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b="1" u="sng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1400" dirty="0" smtClean="0"/>
              <a:t>Cloud Review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en-US" sz="1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1400" dirty="0" smtClean="0"/>
              <a:t>Analytics Project Scrum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000" i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1400" dirty="0" smtClean="0">
                <a:solidFill>
                  <a:srgbClr val="FF0000"/>
                </a:solidFill>
              </a:rPr>
              <a:t>Hive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91936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B3CB49A-980D-4586-A8DA-B75540FC57CD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467600" cy="4987925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b="1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 smtClean="0"/>
              <a:t>Hive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b="1" dirty="0" smtClean="0"/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altLang="en-US" sz="1800" dirty="0" smtClean="0"/>
              <a:t>Data warehousing framework developed by Facebook</a:t>
            </a:r>
          </a:p>
          <a:p>
            <a:pPr marL="838200" lvl="1" indent="-381000" eaLnBrk="1" hangingPunct="1">
              <a:lnSpc>
                <a:spcPct val="80000"/>
              </a:lnSpc>
            </a:pPr>
            <a:endParaRPr lang="en-US" altLang="en-US" sz="1800" dirty="0" smtClean="0"/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altLang="en-US" sz="1800" dirty="0" smtClean="0"/>
              <a:t>Built on top of MapReduce</a:t>
            </a:r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altLang="en-US" sz="1600" dirty="0" smtClean="0"/>
              <a:t>Contrast with HBase, which is built directly on top of HDFS</a:t>
            </a:r>
          </a:p>
          <a:p>
            <a:pPr marL="1257300" lvl="2" indent="-342900"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altLang="en-US" sz="1800" dirty="0" smtClean="0"/>
              <a:t>Supports SQL </a:t>
            </a:r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altLang="en-US" sz="1600" dirty="0" err="1" smtClean="0"/>
              <a:t>HiveQL</a:t>
            </a:r>
            <a:r>
              <a:rPr lang="en-US" altLang="en-US" sz="1600" dirty="0" smtClean="0"/>
              <a:t> is a dialect of SQL</a:t>
            </a:r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altLang="en-US" sz="1600" dirty="0" err="1" smtClean="0"/>
              <a:t>HiveQL</a:t>
            </a:r>
            <a:r>
              <a:rPr lang="en-US" altLang="en-US" sz="1600" dirty="0" smtClean="0"/>
              <a:t> heavily influenced by MySQL</a:t>
            </a:r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altLang="en-US" sz="1600" dirty="0" smtClean="0"/>
              <a:t>Contrast with HBase (a NoSQL database), which does not provide an SQL interface</a:t>
            </a:r>
          </a:p>
          <a:p>
            <a:pPr marL="1257300" lvl="2" indent="-342900" eaLnBrk="1" hangingPunct="1">
              <a:lnSpc>
                <a:spcPct val="80000"/>
              </a:lnSpc>
            </a:pPr>
            <a:endParaRPr lang="en-US" altLang="en-US" sz="1400" dirty="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B3CB49A-980D-4586-A8DA-B75540FC57CD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467600" cy="4987925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b="1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 smtClean="0"/>
              <a:t>Hive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b="1" dirty="0" smtClean="0"/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en-US" sz="1200" dirty="0" smtClean="0"/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altLang="en-US" sz="1800" dirty="0" smtClean="0"/>
              <a:t>Converts your query into one or more MapReduce jobs</a:t>
            </a:r>
          </a:p>
          <a:p>
            <a:pPr marL="838200" lvl="1" indent="-381000" eaLnBrk="1" hangingPunct="1">
              <a:lnSpc>
                <a:spcPct val="80000"/>
              </a:lnSpc>
            </a:pPr>
            <a:endParaRPr lang="en-US" altLang="en-US" sz="1800" dirty="0" smtClean="0"/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altLang="en-US" sz="1600" dirty="0" smtClean="0"/>
              <a:t>Similar to Pig, which converts Pig Latin commands (somewhat SQL-like) into multiple MapReduce jobs</a:t>
            </a:r>
          </a:p>
          <a:p>
            <a:pPr marL="1257300" lvl="2" indent="-342900"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altLang="en-US" sz="1800" dirty="0" smtClean="0"/>
              <a:t>User data is organized into tables</a:t>
            </a:r>
          </a:p>
          <a:p>
            <a:pPr marL="838200" lvl="1" indent="-381000" eaLnBrk="1" hangingPunct="1">
              <a:lnSpc>
                <a:spcPct val="80000"/>
              </a:lnSpc>
            </a:pPr>
            <a:endParaRPr lang="en-US" altLang="en-US" sz="1800" dirty="0" smtClean="0"/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altLang="en-US" sz="1800" dirty="0" smtClean="0"/>
              <a:t>Metastore</a:t>
            </a:r>
          </a:p>
          <a:p>
            <a:pPr marL="838200" lvl="1" indent="-381000" eaLnBrk="1" hangingPunct="1">
              <a:lnSpc>
                <a:spcPct val="80000"/>
              </a:lnSpc>
            </a:pPr>
            <a:endParaRPr lang="en-US" altLang="en-US" sz="1800" dirty="0" smtClean="0"/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altLang="en-US" sz="1600" dirty="0" smtClean="0"/>
              <a:t>Special table for storing metadata such as table schemas</a:t>
            </a:r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altLang="en-US" sz="1600" dirty="0" smtClean="0"/>
              <a:t>Metastore is automatically created by Hive</a:t>
            </a:r>
          </a:p>
          <a:p>
            <a:pPr marL="1257300" lvl="2" indent="-342900" eaLnBrk="1" hangingPunct="1">
              <a:lnSpc>
                <a:spcPct val="80000"/>
              </a:lnSpc>
            </a:pPr>
            <a:endParaRPr lang="en-US" altLang="en-US" sz="1600" b="1" dirty="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Managing Big Data</a:t>
            </a:r>
            <a:br>
              <a:rPr lang="en-US" altLang="en-US" sz="1800" dirty="0" smtClean="0"/>
            </a:br>
            <a:r>
              <a:rPr lang="en-US" altLang="en-US" sz="900" dirty="0" smtClean="0"/>
              <a:t>Class 9 </a:t>
            </a:r>
          </a:p>
        </p:txBody>
      </p:sp>
    </p:spTree>
    <p:extLst>
      <p:ext uri="{BB962C8B-B14F-4D97-AF65-F5344CB8AC3E}">
        <p14:creationId xmlns:p14="http://schemas.microsoft.com/office/powerpoint/2010/main" val="45954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 September 2009">
  <a:themeElements>
    <a:clrScheme name="10 September 2009 1">
      <a:dk1>
        <a:srgbClr val="808080"/>
      </a:dk1>
      <a:lt1>
        <a:srgbClr val="FFFFFF"/>
      </a:lt1>
      <a:dk2>
        <a:srgbClr val="000000"/>
      </a:dk2>
      <a:lt2>
        <a:srgbClr val="FFFFFF"/>
      </a:lt2>
      <a:accent1>
        <a:srgbClr val="7889FB"/>
      </a:accent1>
      <a:accent2>
        <a:srgbClr val="009999"/>
      </a:accent2>
      <a:accent3>
        <a:srgbClr val="AAAAAA"/>
      </a:accent3>
      <a:accent4>
        <a:srgbClr val="DADADA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 September 2009 1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7889FB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2686</TotalTime>
  <Words>1657</Words>
  <Application>Microsoft Macintosh PowerPoint</Application>
  <PresentationFormat>On-screen Show (4:3)</PresentationFormat>
  <Paragraphs>490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Level</vt:lpstr>
      <vt:lpstr>10 September 2009</vt:lpstr>
      <vt:lpstr>Realtime and Big Data Analytics</vt:lpstr>
      <vt:lpstr>Managing Big Data Class 9 </vt:lpstr>
      <vt:lpstr>Managing Big Data Class 9 </vt:lpstr>
      <vt:lpstr>Managing Big Data Class 9 </vt:lpstr>
      <vt:lpstr>Managing Big Data Class 9 </vt:lpstr>
      <vt:lpstr>Managing Big Data Class 9 </vt:lpstr>
      <vt:lpstr>Managing Big Data Class 9 </vt:lpstr>
      <vt:lpstr>Managing Big Data Class 9 </vt:lpstr>
      <vt:lpstr>Managing Big Data Class 9 </vt:lpstr>
      <vt:lpstr>Managing Big Data Class 9 </vt:lpstr>
      <vt:lpstr>Managing Big Data Class 9 </vt:lpstr>
      <vt:lpstr>Managing Big Data Class 9 </vt:lpstr>
      <vt:lpstr>Managing Big Data Class 9 </vt:lpstr>
      <vt:lpstr>Managing Big Data Class 9 </vt:lpstr>
      <vt:lpstr>Managing Big Data Class 9 </vt:lpstr>
      <vt:lpstr>Managing Big Data Class 9 </vt:lpstr>
      <vt:lpstr>Managing Big Data Class 9 </vt:lpstr>
      <vt:lpstr>Managing Big Data Class 9 </vt:lpstr>
      <vt:lpstr>Managing Big Data Class 9 </vt:lpstr>
      <vt:lpstr>Managing Big Data Class 9 </vt:lpstr>
      <vt:lpstr>Managing Big Data Class 9 </vt:lpstr>
      <vt:lpstr>Managing Big Data Class 9 </vt:lpstr>
      <vt:lpstr>Managing Big Data Class 9 </vt:lpstr>
      <vt:lpstr>Managing Big Data Class 9 </vt:lpstr>
      <vt:lpstr>Homework Class 9 </vt:lpstr>
      <vt:lpstr>Homework Class 9 </vt:lpstr>
      <vt:lpstr>Homework Class 9 </vt:lpstr>
      <vt:lpstr>Homework Class 9 </vt:lpstr>
      <vt:lpstr>Homework Class 9 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Anto Loyola</cp:lastModifiedBy>
  <cp:revision>829</cp:revision>
  <dcterms:created xsi:type="dcterms:W3CDTF">2013-01-20T16:38:10Z</dcterms:created>
  <dcterms:modified xsi:type="dcterms:W3CDTF">2014-11-06T06:14:37Z</dcterms:modified>
</cp:coreProperties>
</file>