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2"/>
  </p:notesMasterIdLst>
  <p:handoutMasterIdLst>
    <p:handoutMasterId r:id="rId13"/>
  </p:handoutMasterIdLst>
  <p:sldIdLst>
    <p:sldId id="270" r:id="rId3"/>
    <p:sldId id="271" r:id="rId4"/>
    <p:sldId id="272" r:id="rId5"/>
    <p:sldId id="273" r:id="rId6"/>
    <p:sldId id="274" r:id="rId7"/>
    <p:sldId id="275" r:id="rId8"/>
    <p:sldId id="276" r:id="rId9"/>
    <p:sldId id="277" r:id="rId10"/>
    <p:sldId id="27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57" d="100"/>
          <a:sy n="57" d="100"/>
        </p:scale>
        <p:origin x="1260" y="42"/>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11/28/2014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5040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2692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44383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EAB7D7-3608-4730-B2E2-670834DF882C}"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
        <p:nvSpPr>
          <p:cNvPr id="3" name="Picture Placeholder 2"/>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06525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3359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610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11/28/2014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23827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11/28/2014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48339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578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80379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196687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11/28/2014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Tree>
    <p:extLst>
      <p:ext uri="{BB962C8B-B14F-4D97-AF65-F5344CB8AC3E}">
        <p14:creationId xmlns:p14="http://schemas.microsoft.com/office/powerpoint/2010/main" val="29103127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time.com/2815729/book-to-movie-adaptations-screenwriters" TargetMode="External"/><Relationship Id="rId2" Type="http://schemas.openxmlformats.org/officeDocument/2006/relationships/hyperlink" Target="http://www.aicit.org/AISS/ppl/AISS3692PPL.pdf" TargetMode="External"/><Relationship Id="rId1" Type="http://schemas.openxmlformats.org/officeDocument/2006/relationships/slideLayout" Target="../slideLayouts/slideLayout2.xml"/><Relationship Id="rId6" Type="http://schemas.openxmlformats.org/officeDocument/2006/relationships/hyperlink" Target="http://www.writing-world.com/screen/adaptation.shtml" TargetMode="External"/><Relationship Id="rId5" Type="http://schemas.openxmlformats.org/officeDocument/2006/relationships/slide" Target="slide1.xml"/><Relationship Id="rId4" Type="http://schemas.openxmlformats.org/officeDocument/2006/relationships/hyperlink" Target="http://www.videomaker.com/article/15701-how-to-adapt-a-novel-into-a-screenpla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298343" y="146185"/>
            <a:ext cx="9029700" cy="1325563"/>
          </a:xfrm>
        </p:spPr>
        <p:txBody>
          <a:bodyPr/>
          <a:lstStyle/>
          <a:p>
            <a:r>
              <a:rPr lang="en-US" sz="2800" b="1" dirty="0">
                <a:solidFill>
                  <a:schemeClr val="accent1">
                    <a:lumMod val="50000"/>
                  </a:schemeClr>
                </a:solidFill>
                <a:latin typeface="Century" panose="02040604050505020304" pitchFamily="18" charset="0"/>
              </a:rPr>
              <a:t>Analytics Project  Presentation - Fall 2014</a:t>
            </a:r>
            <a:endParaRPr lang="en-US" sz="3600" b="1" dirty="0">
              <a:solidFill>
                <a:schemeClr val="accent1">
                  <a:lumMod val="50000"/>
                </a:schemeClr>
              </a:solidFill>
              <a:latin typeface="Century" panose="02040604050505020304" pitchFamily="18" charset="0"/>
            </a:endParaRPr>
          </a:p>
        </p:txBody>
      </p:sp>
      <p:sp>
        <p:nvSpPr>
          <p:cNvPr id="35845" name="Rectangle 3"/>
          <p:cNvSpPr>
            <a:spLocks noGrp="1" noChangeArrowheads="1"/>
          </p:cNvSpPr>
          <p:nvPr>
            <p:ph idx="1"/>
          </p:nvPr>
        </p:nvSpPr>
        <p:spPr>
          <a:xfrm>
            <a:off x="1442434" y="1094704"/>
            <a:ext cx="9646276" cy="5525037"/>
          </a:xfrm>
          <a:noFill/>
          <a:ln w="38100" cap="rnd">
            <a:solidFill>
              <a:schemeClr val="tx2"/>
            </a:solidFill>
            <a:round/>
            <a:headEnd/>
            <a:tailEnd/>
          </a:ln>
        </p:spPr>
        <p:txBody>
          <a:bodyPr>
            <a:normAutofit fontScale="92500" lnSpcReduction="20000"/>
          </a:bodyPr>
          <a:lstStyle/>
          <a:p>
            <a:pPr eaLnBrk="1" hangingPunct="1">
              <a:lnSpc>
                <a:spcPct val="80000"/>
              </a:lnSpc>
              <a:buNone/>
              <a:defRPr/>
            </a:pPr>
            <a:endParaRPr lang="en-US" altLang="en-US" sz="200" b="1" dirty="0"/>
          </a:p>
          <a:p>
            <a:pPr marL="0" indent="0">
              <a:buNone/>
            </a:pPr>
            <a:endParaRPr lang="en-US" sz="2000" b="1" dirty="0">
              <a:latin typeface="Century" panose="02040604050505020304" pitchFamily="18" charset="0"/>
            </a:endParaRPr>
          </a:p>
          <a:p>
            <a:pPr marL="0" indent="0">
              <a:buNone/>
            </a:pPr>
            <a:r>
              <a:rPr lang="en-US" b="1" dirty="0" smtClean="0">
                <a:latin typeface="Century" panose="02040604050505020304" pitchFamily="18" charset="0"/>
              </a:rPr>
              <a:t>Analytics Project:  </a:t>
            </a:r>
            <a:r>
              <a:rPr lang="en-US" b="1" dirty="0" smtClean="0">
                <a:solidFill>
                  <a:srgbClr val="00B0F0"/>
                </a:solidFill>
                <a:latin typeface="Century" panose="02040604050505020304" pitchFamily="18" charset="0"/>
              </a:rPr>
              <a:t>Will You Watch What You Read? </a:t>
            </a:r>
          </a:p>
          <a:p>
            <a:pPr marL="0" indent="0">
              <a:buNone/>
            </a:pPr>
            <a:endParaRPr lang="en-US" b="1" dirty="0" smtClean="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Team:  </a:t>
            </a:r>
            <a:r>
              <a:rPr lang="en-US" b="1" dirty="0" err="1" smtClean="0">
                <a:solidFill>
                  <a:srgbClr val="00B0F0"/>
                </a:solidFill>
                <a:latin typeface="Century" panose="02040604050505020304" pitchFamily="18" charset="0"/>
              </a:rPr>
              <a:t>Anto</a:t>
            </a:r>
            <a:r>
              <a:rPr lang="en-US" b="1" dirty="0" smtClean="0">
                <a:solidFill>
                  <a:srgbClr val="00B0F0"/>
                </a:solidFill>
                <a:latin typeface="Century" panose="02040604050505020304" pitchFamily="18" charset="0"/>
              </a:rPr>
              <a:t> Loyola, Nikita </a:t>
            </a:r>
            <a:r>
              <a:rPr lang="en-US" b="1" dirty="0" err="1" smtClean="0">
                <a:solidFill>
                  <a:srgbClr val="00B0F0"/>
                </a:solidFill>
                <a:latin typeface="Century" panose="02040604050505020304" pitchFamily="18" charset="0"/>
              </a:rPr>
              <a:t>Keswaney</a:t>
            </a:r>
            <a:r>
              <a:rPr lang="en-US" b="1" dirty="0" smtClean="0">
                <a:solidFill>
                  <a:srgbClr val="00B0F0"/>
                </a:solidFill>
                <a:latin typeface="Century" panose="02040604050505020304" pitchFamily="18" charset="0"/>
              </a:rPr>
              <a:t>, Rachita Hajela</a:t>
            </a:r>
          </a:p>
          <a:p>
            <a:pPr marL="0" indent="0">
              <a:buNone/>
            </a:pPr>
            <a:endParaRPr lang="en-US" b="1" dirty="0" smtClean="0">
              <a:solidFill>
                <a:srgbClr val="00B0F0"/>
              </a:solidFill>
              <a:latin typeface="Century" panose="02040604050505020304" pitchFamily="18" charset="0"/>
            </a:endParaRPr>
          </a:p>
          <a:p>
            <a:pPr marL="0" indent="0" algn="just">
              <a:buNone/>
            </a:pPr>
            <a:r>
              <a:rPr lang="en-US" b="1" dirty="0" smtClean="0">
                <a:latin typeface="Century" panose="02040604050505020304" pitchFamily="18" charset="0"/>
              </a:rPr>
              <a:t>Abstract:  </a:t>
            </a:r>
            <a:r>
              <a:rPr lang="en-US" b="1" dirty="0">
                <a:solidFill>
                  <a:srgbClr val="00B0F0"/>
                </a:solidFill>
                <a:latin typeface="Century" panose="02040604050505020304" pitchFamily="18" charset="0"/>
              </a:rPr>
              <a:t>The project attempts at finding out how well a movie will do if it has been adapted from a book of a particular genre i.e. what kind of works should movie makers adapt? Will a movie based on a romantic novel will do better than one based on science fiction novel?  Or movies based on series of books like Lord of the rings are the best way to top the blockbuster charts?  The project also aims at finding the anomalies where the book did exceptionally well but the movie did not and vice versa based on the IMDB ratings for the movies and </a:t>
            </a:r>
            <a:r>
              <a:rPr lang="en-US" b="1" dirty="0" err="1">
                <a:solidFill>
                  <a:srgbClr val="00B0F0"/>
                </a:solidFill>
                <a:latin typeface="Century" panose="02040604050505020304" pitchFamily="18" charset="0"/>
              </a:rPr>
              <a:t>GoodReads</a:t>
            </a:r>
            <a:r>
              <a:rPr lang="en-US" b="1" dirty="0">
                <a:solidFill>
                  <a:srgbClr val="00B0F0"/>
                </a:solidFill>
                <a:latin typeface="Century" panose="02040604050505020304" pitchFamily="18" charset="0"/>
              </a:rPr>
              <a:t> rating for the </a:t>
            </a:r>
            <a:r>
              <a:rPr lang="en-US" b="1" dirty="0" smtClean="0">
                <a:solidFill>
                  <a:srgbClr val="00B0F0"/>
                </a:solidFill>
                <a:latin typeface="Century" panose="02040604050505020304" pitchFamily="18" charset="0"/>
              </a:rPr>
              <a:t>books.</a:t>
            </a:r>
          </a:p>
          <a:p>
            <a:pPr marL="0" indent="0" algn="ctr">
              <a:buNone/>
            </a:pPr>
            <a:endParaRPr lang="en-US" altLang="en-US" sz="1200" dirty="0"/>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1</a:t>
            </a:fld>
            <a:endParaRPr lang="en-US" altLang="en-US" sz="900">
              <a:latin typeface="Verdana" pitchFamily="34" charset="0"/>
            </a:endParaRPr>
          </a:p>
        </p:txBody>
      </p:sp>
    </p:spTree>
    <p:extLst>
      <p:ext uri="{BB962C8B-B14F-4D97-AF65-F5344CB8AC3E}">
        <p14:creationId xmlns:p14="http://schemas.microsoft.com/office/powerpoint/2010/main" val="178705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095500" y="223043"/>
            <a:ext cx="9029700" cy="1325563"/>
          </a:xfrm>
        </p:spPr>
        <p:txBody>
          <a:bodyPr/>
          <a:lstStyle/>
          <a:p>
            <a:r>
              <a:rPr lang="en-US" sz="3200" b="1" dirty="0">
                <a:solidFill>
                  <a:srgbClr val="00B0F0"/>
                </a:solidFill>
                <a:latin typeface="Century" panose="02040604050505020304" pitchFamily="18" charset="0"/>
              </a:rPr>
              <a:t>Will You Watch What You Read? </a:t>
            </a:r>
            <a:br>
              <a:rPr lang="en-US" sz="3200" b="1" dirty="0">
                <a:solidFill>
                  <a:srgbClr val="00B0F0"/>
                </a:solidFill>
                <a:latin typeface="Century" panose="02040604050505020304" pitchFamily="18" charset="0"/>
              </a:rPr>
            </a:b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idx="1"/>
          </p:nvPr>
        </p:nvSpPr>
        <p:spPr>
          <a:xfrm>
            <a:off x="2095500" y="999812"/>
            <a:ext cx="8490934" cy="5356538"/>
          </a:xfrm>
          <a:noFill/>
          <a:ln w="38100" cap="rnd">
            <a:noFill/>
            <a:round/>
            <a:headEnd/>
            <a:tailEnd/>
          </a:ln>
        </p:spPr>
        <p:txBody>
          <a:bodyPr>
            <a:normAutofit fontScale="925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Background</a:t>
            </a:r>
          </a:p>
          <a:p>
            <a:pPr marL="0" indent="0" algn="just">
              <a:buNone/>
            </a:pPr>
            <a:r>
              <a:rPr lang="en-US" sz="2000" b="1" dirty="0" smtClean="0">
                <a:solidFill>
                  <a:srgbClr val="00B0F0"/>
                </a:solidFill>
                <a:latin typeface="Century" panose="02040604050505020304" pitchFamily="18" charset="0"/>
              </a:rPr>
              <a:t>This project takes into account how well or not well the movies did which were not original ideas but were an adaptation of a novel/play/book. We are trying to find </a:t>
            </a:r>
            <a:r>
              <a:rPr lang="en-US" sz="2000" b="1" dirty="0">
                <a:solidFill>
                  <a:srgbClr val="00B0F0"/>
                </a:solidFill>
                <a:latin typeface="Century" panose="02040604050505020304" pitchFamily="18" charset="0"/>
              </a:rPr>
              <a:t>out </a:t>
            </a:r>
            <a:r>
              <a:rPr lang="en-US" sz="2000" b="1" dirty="0" smtClean="0">
                <a:solidFill>
                  <a:srgbClr val="00B0F0"/>
                </a:solidFill>
                <a:latin typeface="Century" panose="02040604050505020304" pitchFamily="18" charset="0"/>
              </a:rPr>
              <a:t>if there is a particular genre that might be the formula for the instant hit. </a:t>
            </a:r>
          </a:p>
          <a:p>
            <a:pPr marL="0" indent="0">
              <a:buNone/>
            </a:pPr>
            <a:endParaRPr lang="en-US" sz="2000" b="1" dirty="0">
              <a:solidFill>
                <a:srgbClr val="00B0F0"/>
              </a:solidFill>
              <a:latin typeface="Century" panose="02040604050505020304" pitchFamily="18" charset="0"/>
            </a:endParaRPr>
          </a:p>
          <a:p>
            <a:pPr marL="0" indent="0">
              <a:buNone/>
            </a:pPr>
            <a:r>
              <a:rPr lang="en-US" b="1" dirty="0" smtClean="0">
                <a:latin typeface="Century" panose="02040604050505020304" pitchFamily="18" charset="0"/>
              </a:rPr>
              <a:t>Motivation</a:t>
            </a:r>
            <a:endParaRPr lang="en-US" sz="2000" b="1" dirty="0">
              <a:latin typeface="Century" panose="02040604050505020304" pitchFamily="18" charset="0"/>
            </a:endParaRPr>
          </a:p>
          <a:p>
            <a:pPr marL="0" indent="0" algn="just">
              <a:buNone/>
            </a:pPr>
            <a:r>
              <a:rPr lang="en-US" sz="2000" b="1" dirty="0" smtClean="0">
                <a:solidFill>
                  <a:srgbClr val="00B0F0"/>
                </a:solidFill>
                <a:latin typeface="Century" panose="02040604050505020304" pitchFamily="18" charset="0"/>
              </a:rPr>
              <a:t>Watching movies and reading books are the favorite pass times of the today’s world. What happens when both of these are combined ? There must be a reason why movies adapted from novels are doing exceptionally well</a:t>
            </a:r>
            <a:r>
              <a:rPr lang="en-US" sz="2000" b="1" dirty="0">
                <a:solidFill>
                  <a:srgbClr val="00B0F0"/>
                </a:solidFill>
                <a:latin typeface="Century" panose="02040604050505020304" pitchFamily="18" charset="0"/>
              </a:rPr>
              <a:t>. </a:t>
            </a:r>
            <a:r>
              <a:rPr lang="en-US" sz="2000" b="1" dirty="0" smtClean="0">
                <a:solidFill>
                  <a:srgbClr val="00B0F0"/>
                </a:solidFill>
                <a:latin typeface="Century" panose="02040604050505020304" pitchFamily="18" charset="0"/>
              </a:rPr>
              <a:t>Five </a:t>
            </a:r>
            <a:r>
              <a:rPr lang="en-US" sz="2000" b="1" dirty="0">
                <a:solidFill>
                  <a:srgbClr val="00B0F0"/>
                </a:solidFill>
                <a:latin typeface="Century" panose="02040604050505020304" pitchFamily="18" charset="0"/>
              </a:rPr>
              <a:t>of the top ten films </a:t>
            </a:r>
            <a:r>
              <a:rPr lang="en-US" sz="2000" b="1" dirty="0" smtClean="0">
                <a:solidFill>
                  <a:srgbClr val="00B0F0"/>
                </a:solidFill>
                <a:latin typeface="Century" panose="02040604050505020304" pitchFamily="18" charset="0"/>
              </a:rPr>
              <a:t>on </a:t>
            </a:r>
            <a:r>
              <a:rPr lang="en-US" sz="2000" b="1" dirty="0">
                <a:solidFill>
                  <a:srgbClr val="00B0F0"/>
                </a:solidFill>
                <a:latin typeface="Century" panose="02040604050505020304" pitchFamily="18" charset="0"/>
              </a:rPr>
              <a:t>the American Film Institute’s list of the 100 best movies of the last 100 </a:t>
            </a:r>
            <a:r>
              <a:rPr lang="en-US" sz="2000" b="1" dirty="0" smtClean="0">
                <a:solidFill>
                  <a:srgbClr val="00B0F0"/>
                </a:solidFill>
                <a:latin typeface="Century" panose="02040604050505020304" pitchFamily="18" charset="0"/>
              </a:rPr>
              <a:t>years are adaptations of novels. Indeed we like to watch what we read but this is not true always. There have been many instances where the bubble of hype has been severely burst by the fans of the book and the movie has been criticized a lot. </a:t>
            </a:r>
          </a:p>
          <a:p>
            <a:pPr marL="0" indent="0" algn="just">
              <a:buNone/>
            </a:pPr>
            <a:r>
              <a:rPr lang="en-US" sz="2000" b="1" dirty="0" smtClean="0">
                <a:solidFill>
                  <a:srgbClr val="00B0F0"/>
                </a:solidFill>
                <a:latin typeface="Century" panose="02040604050505020304" pitchFamily="18" charset="0"/>
              </a:rPr>
              <a:t>This analytic aims to find out if a movie will do better if </a:t>
            </a:r>
            <a:r>
              <a:rPr lang="en-US" sz="2000" b="1" dirty="0">
                <a:solidFill>
                  <a:srgbClr val="00B0F0"/>
                </a:solidFill>
                <a:latin typeface="Century" panose="02040604050505020304" pitchFamily="18" charset="0"/>
              </a:rPr>
              <a:t>i</a:t>
            </a:r>
            <a:r>
              <a:rPr lang="en-US" sz="2000" b="1" dirty="0" smtClean="0">
                <a:solidFill>
                  <a:srgbClr val="00B0F0"/>
                </a:solidFill>
                <a:latin typeface="Century" panose="02040604050505020304" pitchFamily="18" charset="0"/>
              </a:rPr>
              <a:t>t has been adapted from a book of a particular genre by analyzing the past trends. So that the risk of the movie makers is lowered and they know what kind of works should be adapted. This project also finds the anomaly in the data so as to help movie makers understand what went wrong. </a:t>
            </a: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2</a:t>
            </a:fld>
            <a:endParaRPr lang="en-US" altLang="en-US" sz="900">
              <a:latin typeface="Verdana" pitchFamily="34" charset="0"/>
            </a:endParaRPr>
          </a:p>
        </p:txBody>
      </p:sp>
    </p:spTree>
    <p:extLst>
      <p:ext uri="{BB962C8B-B14F-4D97-AF65-F5344CB8AC3E}">
        <p14:creationId xmlns:p14="http://schemas.microsoft.com/office/powerpoint/2010/main" val="319700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095500" y="259053"/>
            <a:ext cx="8932572" cy="871247"/>
          </a:xfrm>
        </p:spPr>
        <p:txBody>
          <a:bodyPr/>
          <a:lstStyle/>
          <a:p>
            <a:r>
              <a:rPr lang="en-US" sz="3200" b="1" dirty="0">
                <a:solidFill>
                  <a:srgbClr val="00B0F0"/>
                </a:solidFill>
                <a:latin typeface="Century" panose="02040604050505020304" pitchFamily="18" charset="0"/>
              </a:rPr>
              <a:t>Will You Watch What You Read?</a:t>
            </a:r>
          </a:p>
        </p:txBody>
      </p:sp>
      <p:sp>
        <p:nvSpPr>
          <p:cNvPr id="35845" name="Rectangle 3"/>
          <p:cNvSpPr>
            <a:spLocks noGrp="1" noChangeArrowheads="1"/>
          </p:cNvSpPr>
          <p:nvPr>
            <p:ph idx="1"/>
          </p:nvPr>
        </p:nvSpPr>
        <p:spPr>
          <a:xfrm>
            <a:off x="2095500" y="1069975"/>
            <a:ext cx="8220477" cy="5346700"/>
          </a:xfrm>
          <a:noFill/>
          <a:ln w="38100" cap="rnd">
            <a:noFill/>
            <a:round/>
            <a:headEnd/>
            <a:tailEnd/>
          </a:ln>
        </p:spPr>
        <p:txBody>
          <a:bodyPr>
            <a:normAutofit fontScale="92500" lnSpcReduction="20000"/>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Data Sources</a:t>
            </a:r>
          </a:p>
          <a:p>
            <a:pPr marL="0" indent="0">
              <a:buNone/>
            </a:pPr>
            <a:endParaRPr lang="en-US" sz="2000" b="1" dirty="0">
              <a:latin typeface="Century" panose="02040604050505020304" pitchFamily="18" charset="0"/>
            </a:endParaRPr>
          </a:p>
          <a:p>
            <a:pPr marL="0" indent="0" algn="just">
              <a:buNone/>
            </a:pPr>
            <a:r>
              <a:rPr lang="en-US" sz="2000" b="1" dirty="0" smtClean="0">
                <a:solidFill>
                  <a:srgbClr val="00B0F0"/>
                </a:solidFill>
                <a:latin typeface="Century" panose="02040604050505020304" pitchFamily="18" charset="0"/>
              </a:rPr>
              <a:t>1. Books</a:t>
            </a:r>
            <a:endParaRPr lang="en-US" sz="2000" b="1" dirty="0">
              <a:solidFill>
                <a:srgbClr val="00B0F0"/>
              </a:solidFill>
              <a:latin typeface="Century" panose="02040604050505020304" pitchFamily="18" charset="0"/>
            </a:endParaRPr>
          </a:p>
          <a:p>
            <a:pPr marL="0" indent="0" algn="just">
              <a:buNone/>
            </a:pPr>
            <a:r>
              <a:rPr lang="en-US" sz="2000" b="1" dirty="0">
                <a:solidFill>
                  <a:srgbClr val="00B0F0"/>
                </a:solidFill>
                <a:latin typeface="Century" panose="02040604050505020304" pitchFamily="18" charset="0"/>
              </a:rPr>
              <a:t>This data source provides us with book name and its genre along with some other information</a:t>
            </a:r>
          </a:p>
          <a:p>
            <a:pPr marL="0" indent="0" algn="just">
              <a:buNone/>
            </a:pPr>
            <a:endParaRPr lang="en-US" sz="2000" b="1" dirty="0">
              <a:solidFill>
                <a:srgbClr val="00B0F0"/>
              </a:solidFill>
              <a:latin typeface="Century" panose="02040604050505020304" pitchFamily="18" charset="0"/>
            </a:endParaRPr>
          </a:p>
          <a:p>
            <a:pPr marL="0" indent="0" algn="just">
              <a:buNone/>
            </a:pPr>
            <a:r>
              <a:rPr lang="en-US" sz="2000" b="1" dirty="0" smtClean="0">
                <a:solidFill>
                  <a:srgbClr val="00B0F0"/>
                </a:solidFill>
                <a:latin typeface="Century" panose="02040604050505020304" pitchFamily="18" charset="0"/>
              </a:rPr>
              <a:t>2. Adaptation</a:t>
            </a:r>
            <a:endParaRPr lang="en-US" sz="2000" b="1" dirty="0">
              <a:solidFill>
                <a:srgbClr val="00B0F0"/>
              </a:solidFill>
              <a:latin typeface="Century" panose="02040604050505020304" pitchFamily="18" charset="0"/>
            </a:endParaRPr>
          </a:p>
          <a:p>
            <a:pPr marL="0" indent="0" algn="just">
              <a:buNone/>
            </a:pPr>
            <a:r>
              <a:rPr lang="en-US" sz="2000" b="1" dirty="0">
                <a:solidFill>
                  <a:srgbClr val="00B0F0"/>
                </a:solidFill>
                <a:latin typeface="Century" panose="02040604050505020304" pitchFamily="18" charset="0"/>
              </a:rPr>
              <a:t>'Adaptation' is a general data source that provides us with any work that was adapted from another work (usually, but not necessarily, in a different artistic medium). Most of the works are adapted from the books and made into films</a:t>
            </a:r>
            <a:r>
              <a:rPr lang="en-US" sz="2000" b="1" dirty="0" smtClean="0">
                <a:solidFill>
                  <a:srgbClr val="00B0F0"/>
                </a:solidFill>
                <a:latin typeface="Century" panose="02040604050505020304" pitchFamily="18" charset="0"/>
              </a:rPr>
              <a:t>.</a:t>
            </a:r>
            <a:endParaRPr lang="en-US" sz="2000" b="1" dirty="0">
              <a:solidFill>
                <a:srgbClr val="00B0F0"/>
              </a:solidFill>
              <a:latin typeface="Century" panose="02040604050505020304" pitchFamily="18" charset="0"/>
            </a:endParaRPr>
          </a:p>
          <a:p>
            <a:pPr marL="0" indent="0" algn="just">
              <a:buNone/>
            </a:pPr>
            <a:endParaRPr lang="en-US" sz="2000" b="1" dirty="0">
              <a:solidFill>
                <a:srgbClr val="00B0F0"/>
              </a:solidFill>
              <a:latin typeface="Century" panose="02040604050505020304" pitchFamily="18" charset="0"/>
            </a:endParaRPr>
          </a:p>
          <a:p>
            <a:pPr marL="0" indent="0" algn="just">
              <a:buNone/>
            </a:pPr>
            <a:r>
              <a:rPr lang="en-US" sz="2000" b="1" dirty="0" smtClean="0">
                <a:solidFill>
                  <a:srgbClr val="00B0F0"/>
                </a:solidFill>
                <a:latin typeface="Century" panose="02040604050505020304" pitchFamily="18" charset="0"/>
              </a:rPr>
              <a:t>3. Adapted Works</a:t>
            </a:r>
            <a:endParaRPr lang="en-US" sz="2000" b="1" dirty="0">
              <a:solidFill>
                <a:srgbClr val="00B0F0"/>
              </a:solidFill>
              <a:latin typeface="Century" panose="02040604050505020304" pitchFamily="18" charset="0"/>
            </a:endParaRPr>
          </a:p>
          <a:p>
            <a:pPr marL="0" indent="0" algn="just">
              <a:buNone/>
            </a:pPr>
            <a:r>
              <a:rPr lang="en-US" sz="2000" b="1" dirty="0">
                <a:solidFill>
                  <a:srgbClr val="00B0F0"/>
                </a:solidFill>
                <a:latin typeface="Century" panose="02040604050505020304" pitchFamily="18" charset="0"/>
              </a:rPr>
              <a:t>This data source provides us with works that have been adapted into various forms, or 1 work that has been adapted many times for example William </a:t>
            </a:r>
            <a:r>
              <a:rPr lang="en-US" sz="2000" b="1" dirty="0" err="1">
                <a:solidFill>
                  <a:srgbClr val="00B0F0"/>
                </a:solidFill>
                <a:latin typeface="Century" panose="02040604050505020304" pitchFamily="18" charset="0"/>
              </a:rPr>
              <a:t>shakespear’s</a:t>
            </a:r>
            <a:r>
              <a:rPr lang="en-US" sz="2000" b="1" dirty="0">
                <a:solidFill>
                  <a:srgbClr val="00B0F0"/>
                </a:solidFill>
                <a:latin typeface="Century" panose="02040604050505020304" pitchFamily="18" charset="0"/>
              </a:rPr>
              <a:t> taming of the shrew has been adapted into 5 different movies.</a:t>
            </a:r>
          </a:p>
          <a:p>
            <a:pPr marL="0" indent="0" algn="just">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3</a:t>
            </a:fld>
            <a:endParaRPr lang="en-US" altLang="en-US" sz="900">
              <a:latin typeface="Verdana" pitchFamily="34" charset="0"/>
            </a:endParaRPr>
          </a:p>
        </p:txBody>
      </p:sp>
    </p:spTree>
    <p:extLst>
      <p:ext uri="{BB962C8B-B14F-4D97-AF65-F5344CB8AC3E}">
        <p14:creationId xmlns:p14="http://schemas.microsoft.com/office/powerpoint/2010/main" val="22277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095500" y="265862"/>
            <a:ext cx="8842420" cy="983390"/>
          </a:xfrm>
        </p:spPr>
        <p:txBody>
          <a:bodyPr/>
          <a:lstStyle/>
          <a:p>
            <a:r>
              <a:rPr lang="en-US" sz="3200" b="1" dirty="0">
                <a:solidFill>
                  <a:srgbClr val="00B0F0"/>
                </a:solidFill>
                <a:latin typeface="Century" panose="02040604050505020304" pitchFamily="18" charset="0"/>
              </a:rPr>
              <a:t>Will You Watch What You Read?</a:t>
            </a:r>
          </a:p>
        </p:txBody>
      </p:sp>
      <p:sp>
        <p:nvSpPr>
          <p:cNvPr id="35845" name="Rectangle 3"/>
          <p:cNvSpPr>
            <a:spLocks noGrp="1" noChangeArrowheads="1"/>
          </p:cNvSpPr>
          <p:nvPr>
            <p:ph idx="1"/>
          </p:nvPr>
        </p:nvSpPr>
        <p:spPr>
          <a:xfrm>
            <a:off x="2095500"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Design Diagram</a:t>
            </a: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4</a:t>
            </a:fld>
            <a:endParaRPr lang="en-US" altLang="en-US" sz="900">
              <a:latin typeface="Verdana" pitchFamily="34" charset="0"/>
            </a:endParaRPr>
          </a:p>
        </p:txBody>
      </p:sp>
      <p:pic>
        <p:nvPicPr>
          <p:cNvPr id="1026" name="Picture 2" descr="map reduce mov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1" y="1799697"/>
            <a:ext cx="8081432" cy="4921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223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b="1" dirty="0" smtClean="0">
                <a:solidFill>
                  <a:srgbClr val="00B0F0"/>
                </a:solidFill>
                <a:latin typeface="Century" panose="02040604050505020304" pitchFamily="18" charset="0"/>
              </a:rPr>
              <a:t>&lt;Your project name&gt;</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idx="1"/>
          </p:nvPr>
        </p:nvSpPr>
        <p:spPr>
          <a:xfrm>
            <a:off x="2095500"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Results</a:t>
            </a:r>
          </a:p>
          <a:p>
            <a:pPr marL="0" indent="0">
              <a:buNone/>
            </a:pPr>
            <a:r>
              <a:rPr lang="en-US" sz="2000" b="1" dirty="0">
                <a:solidFill>
                  <a:srgbClr val="00B0F0"/>
                </a:solidFill>
                <a:latin typeface="Century" panose="02040604050505020304" pitchFamily="18" charset="0"/>
              </a:rPr>
              <a:t>&lt;</a:t>
            </a:r>
          </a:p>
          <a:p>
            <a:pPr marL="0" indent="0">
              <a:buNone/>
            </a:pPr>
            <a:r>
              <a:rPr lang="en-US" sz="2000" b="1" dirty="0">
                <a:solidFill>
                  <a:srgbClr val="00B0F0"/>
                </a:solidFill>
                <a:latin typeface="Century" panose="02040604050505020304" pitchFamily="18" charset="0"/>
              </a:rPr>
              <a:t>Tell us about your results.</a:t>
            </a:r>
          </a:p>
          <a:p>
            <a:pPr marL="0" indent="0">
              <a:buNone/>
            </a:pPr>
            <a:r>
              <a:rPr lang="en-US" sz="2000" b="1" dirty="0">
                <a:solidFill>
                  <a:srgbClr val="00B0F0"/>
                </a:solidFill>
                <a:latin typeface="Century" panose="02040604050505020304" pitchFamily="18" charset="0"/>
              </a:rPr>
              <a:t>Tell us why you believe that your analytic worked, or didn’t work.</a:t>
            </a:r>
          </a:p>
          <a:p>
            <a:pPr marL="0" indent="0">
              <a:buNone/>
            </a:pPr>
            <a:r>
              <a:rPr lang="en-US" sz="2000" b="1" dirty="0">
                <a:solidFill>
                  <a:srgbClr val="00B0F0"/>
                </a:solidFill>
                <a:latin typeface="Century" panose="02040604050505020304" pitchFamily="18" charset="0"/>
              </a:rPr>
              <a:t>&gt;</a:t>
            </a: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5</a:t>
            </a:fld>
            <a:endParaRPr lang="en-US" altLang="en-US" sz="900">
              <a:latin typeface="Verdana" pitchFamily="34" charset="0"/>
            </a:endParaRPr>
          </a:p>
        </p:txBody>
      </p:sp>
    </p:spTree>
    <p:extLst>
      <p:ext uri="{BB962C8B-B14F-4D97-AF65-F5344CB8AC3E}">
        <p14:creationId xmlns:p14="http://schemas.microsoft.com/office/powerpoint/2010/main" val="414387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b="1" dirty="0" smtClean="0">
                <a:solidFill>
                  <a:srgbClr val="00B0F0"/>
                </a:solidFill>
                <a:latin typeface="Century" panose="02040604050505020304" pitchFamily="18" charset="0"/>
              </a:rPr>
              <a:t>&lt;Your project name&gt;</a:t>
            </a:r>
            <a:endParaRPr lang="en-US" sz="3200" b="1" dirty="0">
              <a:solidFill>
                <a:srgbClr val="00B0F0"/>
              </a:solidFill>
              <a:latin typeface="Century" panose="02040604050505020304" pitchFamily="18" charset="0"/>
            </a:endParaRPr>
          </a:p>
        </p:txBody>
      </p:sp>
      <p:sp>
        <p:nvSpPr>
          <p:cNvPr id="35845" name="Rectangle 3"/>
          <p:cNvSpPr>
            <a:spLocks noGrp="1" noChangeArrowheads="1"/>
          </p:cNvSpPr>
          <p:nvPr>
            <p:ph idx="1"/>
          </p:nvPr>
        </p:nvSpPr>
        <p:spPr>
          <a:xfrm>
            <a:off x="2095500" y="1130300"/>
            <a:ext cx="7785101" cy="5346700"/>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Obstacles</a:t>
            </a:r>
          </a:p>
          <a:p>
            <a:pPr marL="0" indent="0">
              <a:buNone/>
            </a:pPr>
            <a:r>
              <a:rPr lang="en-US" sz="2000" b="1" dirty="0">
                <a:solidFill>
                  <a:srgbClr val="00B0F0"/>
                </a:solidFill>
                <a:latin typeface="Century" panose="02040604050505020304" pitchFamily="18" charset="0"/>
              </a:rPr>
              <a:t>&lt;If you encountered any obstacles, tell us about them.&gt;</a:t>
            </a: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6</a:t>
            </a:fld>
            <a:endParaRPr lang="en-US" altLang="en-US" sz="900">
              <a:latin typeface="Verdana" pitchFamily="34" charset="0"/>
            </a:endParaRPr>
          </a:p>
        </p:txBody>
      </p:sp>
    </p:spTree>
    <p:extLst>
      <p:ext uri="{BB962C8B-B14F-4D97-AF65-F5344CB8AC3E}">
        <p14:creationId xmlns:p14="http://schemas.microsoft.com/office/powerpoint/2010/main" val="269363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095500" y="365125"/>
            <a:ext cx="9258300" cy="1103067"/>
          </a:xfrm>
        </p:spPr>
        <p:txBody>
          <a:bodyPr/>
          <a:lstStyle/>
          <a:p>
            <a:r>
              <a:rPr lang="en-US" sz="3200" b="1" dirty="0">
                <a:solidFill>
                  <a:srgbClr val="00B0F0"/>
                </a:solidFill>
                <a:latin typeface="Century" panose="02040604050505020304" pitchFamily="18" charset="0"/>
              </a:rPr>
              <a:t>Will You Watch What You Read?</a:t>
            </a:r>
          </a:p>
        </p:txBody>
      </p:sp>
      <p:sp>
        <p:nvSpPr>
          <p:cNvPr id="35845" name="Rectangle 3"/>
          <p:cNvSpPr>
            <a:spLocks noGrp="1" noChangeArrowheads="1"/>
          </p:cNvSpPr>
          <p:nvPr>
            <p:ph idx="1"/>
          </p:nvPr>
        </p:nvSpPr>
        <p:spPr>
          <a:xfrm>
            <a:off x="2095500" y="1558344"/>
            <a:ext cx="7785101" cy="4918656"/>
          </a:xfrm>
          <a:noFill/>
          <a:ln w="38100" cap="rnd">
            <a:noFill/>
            <a:round/>
            <a:headEnd/>
            <a:tailEnd/>
          </a:ln>
        </p:spPr>
        <p:txBody>
          <a:bodyPr/>
          <a:lstStyle/>
          <a:p>
            <a:pPr eaLnBrk="1" hangingPunct="1">
              <a:lnSpc>
                <a:spcPct val="80000"/>
              </a:lnSpc>
              <a:buNone/>
              <a:defRPr/>
            </a:pPr>
            <a:endParaRPr lang="en-US" altLang="en-US" sz="200" b="1" dirty="0"/>
          </a:p>
          <a:p>
            <a:pPr marL="0" indent="0">
              <a:buNone/>
            </a:pPr>
            <a:r>
              <a:rPr lang="en-US" b="1" dirty="0">
                <a:latin typeface="Century" panose="02040604050505020304" pitchFamily="18" charset="0"/>
              </a:rPr>
              <a:t>Conclusion</a:t>
            </a:r>
          </a:p>
          <a:p>
            <a:pPr marL="0" indent="0">
              <a:buNone/>
            </a:pPr>
            <a:r>
              <a:rPr lang="en-US" sz="2000" b="1" dirty="0">
                <a:solidFill>
                  <a:srgbClr val="00B0F0"/>
                </a:solidFill>
                <a:latin typeface="Century" panose="02040604050505020304" pitchFamily="18" charset="0"/>
              </a:rPr>
              <a:t>&lt;Short wrap-up!&gt;</a:t>
            </a:r>
          </a:p>
          <a:p>
            <a:pPr marL="0" indent="0">
              <a:buNone/>
            </a:pPr>
            <a:endParaRPr lang="en-US" sz="2000" b="1" dirty="0">
              <a:solidFill>
                <a:srgbClr val="00B0F0"/>
              </a:solidFill>
              <a:latin typeface="Century" panose="02040604050505020304" pitchFamily="18" charset="0"/>
            </a:endParaRPr>
          </a:p>
          <a:p>
            <a:pPr marL="0" indent="0">
              <a:buNone/>
            </a:pPr>
            <a:endParaRPr lang="en-US" sz="2000" b="1" dirty="0">
              <a:solidFill>
                <a:srgbClr val="00B0F0"/>
              </a:solidFill>
              <a:latin typeface="Century" panose="02040604050505020304" pitchFamily="18" charset="0"/>
            </a:endParaRPr>
          </a:p>
          <a:p>
            <a:pPr marL="0" indent="0">
              <a:buNone/>
            </a:pPr>
            <a:r>
              <a:rPr lang="en-US" b="1" dirty="0">
                <a:latin typeface="Century" panose="02040604050505020304" pitchFamily="18" charset="0"/>
              </a:rPr>
              <a:t>Acknowledgements</a:t>
            </a:r>
          </a:p>
          <a:p>
            <a:pPr marL="0" indent="0">
              <a:buNone/>
            </a:pPr>
            <a:r>
              <a:rPr lang="en-US" sz="2000" b="1" dirty="0" smtClean="0">
                <a:solidFill>
                  <a:srgbClr val="00B0F0"/>
                </a:solidFill>
                <a:latin typeface="Century" panose="02040604050505020304" pitchFamily="18" charset="0"/>
              </a:rPr>
              <a:t>We would like to thank our Professor Suzanne McIntosh for her immense support in developing the project and helping us out with the various technologies that could be used in the project. </a:t>
            </a:r>
            <a:endParaRPr lang="en-US" sz="2000" b="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7</a:t>
            </a:fld>
            <a:endParaRPr lang="en-US" altLang="en-US" sz="900">
              <a:latin typeface="Verdana" pitchFamily="34" charset="0"/>
            </a:endParaRPr>
          </a:p>
        </p:txBody>
      </p:sp>
    </p:spTree>
    <p:extLst>
      <p:ext uri="{BB962C8B-B14F-4D97-AF65-F5344CB8AC3E}">
        <p14:creationId xmlns:p14="http://schemas.microsoft.com/office/powerpoint/2010/main" val="28494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2095500" y="352247"/>
            <a:ext cx="9029700" cy="1115946"/>
          </a:xfrm>
        </p:spPr>
        <p:txBody>
          <a:bodyPr/>
          <a:lstStyle/>
          <a:p>
            <a:r>
              <a:rPr lang="en-US" sz="3200" b="1" dirty="0">
                <a:solidFill>
                  <a:srgbClr val="00B0F0"/>
                </a:solidFill>
                <a:latin typeface="Century" panose="02040604050505020304" pitchFamily="18" charset="0"/>
              </a:rPr>
              <a:t>Will You Watch What You Read?</a:t>
            </a:r>
          </a:p>
        </p:txBody>
      </p:sp>
      <p:sp>
        <p:nvSpPr>
          <p:cNvPr id="35845" name="Rectangle 3"/>
          <p:cNvSpPr>
            <a:spLocks noGrp="1" noChangeArrowheads="1"/>
          </p:cNvSpPr>
          <p:nvPr>
            <p:ph idx="1"/>
          </p:nvPr>
        </p:nvSpPr>
        <p:spPr>
          <a:xfrm>
            <a:off x="2095500" y="643467"/>
            <a:ext cx="7785101" cy="6502400"/>
          </a:xfrm>
          <a:noFill/>
          <a:ln w="38100" cap="rnd">
            <a:noFill/>
            <a:round/>
            <a:headEnd/>
            <a:tailEnd/>
          </a:ln>
        </p:spPr>
        <p:txBody>
          <a:bodyPr>
            <a:normAutofit fontScale="85000" lnSpcReduction="10000"/>
          </a:bodyPr>
          <a:lstStyle/>
          <a:p>
            <a:pPr eaLnBrk="1" hangingPunct="1">
              <a:lnSpc>
                <a:spcPct val="80000"/>
              </a:lnSpc>
              <a:buNone/>
              <a:defRPr/>
            </a:pPr>
            <a:endParaRPr lang="en-US" altLang="en-US" sz="200" b="1" dirty="0"/>
          </a:p>
          <a:p>
            <a:pPr marL="0" indent="0">
              <a:buNone/>
            </a:pPr>
            <a:endParaRPr lang="en-US" b="1" dirty="0" smtClean="0">
              <a:latin typeface="Century" panose="02040604050505020304" pitchFamily="18" charset="0"/>
            </a:endParaRPr>
          </a:p>
          <a:p>
            <a:pPr marL="0" indent="0">
              <a:buNone/>
            </a:pPr>
            <a:endParaRPr lang="en-US" b="1" dirty="0" smtClean="0">
              <a:latin typeface="Century" panose="02040604050505020304" pitchFamily="18" charset="0"/>
            </a:endParaRPr>
          </a:p>
          <a:p>
            <a:pPr marL="0" indent="0">
              <a:buNone/>
            </a:pPr>
            <a:r>
              <a:rPr lang="en-US" b="1" dirty="0" smtClean="0">
                <a:latin typeface="Century" panose="02040604050505020304" pitchFamily="18" charset="0"/>
              </a:rPr>
              <a:t>References</a:t>
            </a:r>
            <a:endParaRPr lang="en-US" b="1" dirty="0">
              <a:latin typeface="Century" panose="02040604050505020304" pitchFamily="18" charset="0"/>
            </a:endParaRPr>
          </a:p>
          <a:p>
            <a:pPr lvl="0"/>
            <a:r>
              <a:rPr lang="en-US" sz="2000" dirty="0"/>
              <a:t>Chan </a:t>
            </a:r>
            <a:r>
              <a:rPr lang="en-US" sz="2000" dirty="0" err="1"/>
              <a:t>Ik</a:t>
            </a:r>
            <a:r>
              <a:rPr lang="en-US" sz="2000" dirty="0"/>
              <a:t> (Park </a:t>
            </a:r>
            <a:r>
              <a:rPr lang="en-US" sz="2000" dirty="0" err="1"/>
              <a:t>Chungwoon</a:t>
            </a:r>
            <a:r>
              <a:rPr lang="en-US" sz="2000" dirty="0"/>
              <a:t> University ), Ho </a:t>
            </a:r>
            <a:r>
              <a:rPr lang="en-US" sz="2000" dirty="0" err="1"/>
              <a:t>Eun</a:t>
            </a:r>
            <a:r>
              <a:rPr lang="en-US" sz="2000" dirty="0"/>
              <a:t> ( Lee </a:t>
            </a:r>
            <a:r>
              <a:rPr lang="en-US" sz="2000" dirty="0" err="1"/>
              <a:t>Chungwoon</a:t>
            </a:r>
            <a:r>
              <a:rPr lang="en-US" sz="2000" dirty="0"/>
              <a:t> University), An Investigation into the Factors Determining the Success of Comic Book-Based Movies, </a:t>
            </a:r>
            <a:r>
              <a:rPr lang="en-US" sz="2000" u="sng" dirty="0">
                <a:hlinkClick r:id="rId2"/>
              </a:rPr>
              <a:t>http://www.aicit.org/AISS/ppl/AISS3692PPL.pdf</a:t>
            </a:r>
            <a:endParaRPr lang="en-US" sz="2000" dirty="0"/>
          </a:p>
          <a:p>
            <a:pPr lvl="0"/>
            <a:r>
              <a:rPr lang="en-US" sz="2000" dirty="0"/>
              <a:t>Ashley Ross, How to turn a book into a movie that isn’t terrible, </a:t>
            </a:r>
            <a:r>
              <a:rPr lang="en-US" sz="2000" u="sng" dirty="0">
                <a:hlinkClick r:id="rId3"/>
              </a:rPr>
              <a:t>http://time.com/2815729/book-to-movie-adaptations-screenwriters</a:t>
            </a:r>
            <a:endParaRPr lang="en-US" sz="2000" dirty="0"/>
          </a:p>
          <a:p>
            <a:pPr lvl="0"/>
            <a:r>
              <a:rPr lang="en-US" sz="2000" dirty="0"/>
              <a:t>Dwight C. Douglas How to adapt a novel into a screenplay, </a:t>
            </a:r>
            <a:r>
              <a:rPr lang="en-US" sz="2000" u="sng" dirty="0">
                <a:hlinkClick r:id="rId4"/>
              </a:rPr>
              <a:t>http://www.videomaker.com/article/15701-how-to-adapt-a-novel-into-a-screenplay</a:t>
            </a:r>
            <a:endParaRPr lang="en-US" sz="2000" dirty="0"/>
          </a:p>
          <a:p>
            <a:pPr lvl="0"/>
            <a:r>
              <a:rPr lang="en-US" sz="2000" dirty="0"/>
              <a:t>Michael </a:t>
            </a:r>
            <a:r>
              <a:rPr lang="en-US" sz="2000" dirty="0" err="1"/>
              <a:t>Hauge</a:t>
            </a:r>
            <a:r>
              <a:rPr lang="en-US" sz="2000" dirty="0"/>
              <a:t>, ADAPTATION: </a:t>
            </a:r>
            <a:r>
              <a:rPr lang="en-US" sz="2000" dirty="0" err="1"/>
              <a:t>Mvies</a:t>
            </a:r>
            <a:r>
              <a:rPr lang="en-US" sz="2000" dirty="0"/>
              <a:t> </a:t>
            </a:r>
            <a:r>
              <a:rPr lang="en-US" sz="2000" dirty="0" err="1"/>
              <a:t>arem’t</a:t>
            </a:r>
            <a:r>
              <a:rPr lang="en-US" sz="2000" dirty="0"/>
              <a:t> novels, </a:t>
            </a:r>
            <a:r>
              <a:rPr lang="en-US" sz="2000" dirty="0">
                <a:hlinkClick r:id="rId5" action="ppaction://hlinksldjump"/>
              </a:rPr>
              <a:t>http://www.storymastery.com/articles-by-industry/articles-for-screenwriters/movies-arent-novels/</a:t>
            </a:r>
            <a:endParaRPr lang="en-US" sz="2000" dirty="0"/>
          </a:p>
          <a:p>
            <a:pPr lvl="0"/>
            <a:r>
              <a:rPr lang="en-US" sz="2000" dirty="0"/>
              <a:t>Lynne Pembroke and Jim </a:t>
            </a:r>
            <a:r>
              <a:rPr lang="en-US" sz="2000" dirty="0" err="1"/>
              <a:t>Kalergis</a:t>
            </a:r>
            <a:r>
              <a:rPr lang="en-US" sz="2000" i="1" dirty="0"/>
              <a:t>,</a:t>
            </a:r>
            <a:r>
              <a:rPr lang="en-US" sz="2000" dirty="0"/>
              <a:t> From Novel to Screenplay: The Challenges of Adaptation, </a:t>
            </a:r>
            <a:r>
              <a:rPr lang="en-US" sz="2000" u="sng" dirty="0">
                <a:hlinkClick r:id="rId6"/>
              </a:rPr>
              <a:t>http://www.writing-world.com/screen/adaptation.shtml</a:t>
            </a:r>
            <a:endParaRPr lang="en-US" sz="2000" dirty="0"/>
          </a:p>
          <a:p>
            <a:pPr lvl="0"/>
            <a:r>
              <a:rPr lang="en-US" sz="2000" dirty="0"/>
              <a:t>Adaptation from novel to film, </a:t>
            </a:r>
            <a:r>
              <a:rPr lang="en-US" sz="2000" dirty="0">
                <a:hlinkClick r:id="rId5" action="ppaction://hlinksldjump"/>
              </a:rPr>
              <a:t>http://d2buyft38glmwk.cloudfront.net/media/cms_page_media/11/FITC_Adaptation_1.pdf</a:t>
            </a:r>
            <a:endParaRPr lang="en-US" sz="2000" dirty="0"/>
          </a:p>
          <a:p>
            <a:pPr marL="0" indent="0">
              <a:buNone/>
            </a:pPr>
            <a:r>
              <a:rPr lang="en-US" sz="2000" dirty="0"/>
              <a:t> </a:t>
            </a:r>
          </a:p>
          <a:p>
            <a:pPr marL="0" indent="0">
              <a:buNone/>
            </a:pPr>
            <a:r>
              <a:rPr lang="en-US" sz="2000" dirty="0"/>
              <a:t/>
            </a:r>
            <a:br>
              <a:rPr lang="en-US" sz="2000" dirty="0"/>
            </a:b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8</a:t>
            </a:fld>
            <a:endParaRPr lang="en-US" altLang="en-US" sz="900">
              <a:latin typeface="Verdana" pitchFamily="34" charset="0"/>
            </a:endParaRPr>
          </a:p>
        </p:txBody>
      </p:sp>
    </p:spTree>
    <p:extLst>
      <p:ext uri="{BB962C8B-B14F-4D97-AF65-F5344CB8AC3E}">
        <p14:creationId xmlns:p14="http://schemas.microsoft.com/office/powerpoint/2010/main" val="2147228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z="3200" b="1" dirty="0">
                <a:solidFill>
                  <a:srgbClr val="00B0F0"/>
                </a:solidFill>
                <a:latin typeface="Century" panose="02040604050505020304" pitchFamily="18" charset="0"/>
              </a:rPr>
              <a:t>Will You Watch What You Read?</a:t>
            </a:r>
          </a:p>
        </p:txBody>
      </p:sp>
      <p:sp>
        <p:nvSpPr>
          <p:cNvPr id="35845" name="Rectangle 3"/>
          <p:cNvSpPr>
            <a:spLocks noGrp="1" noChangeArrowheads="1"/>
          </p:cNvSpPr>
          <p:nvPr>
            <p:ph idx="1"/>
          </p:nvPr>
        </p:nvSpPr>
        <p:spPr>
          <a:xfrm>
            <a:off x="2095500" y="1130300"/>
            <a:ext cx="7785101" cy="5346700"/>
          </a:xfrm>
          <a:noFill/>
          <a:ln w="38100" cap="rnd">
            <a:noFill/>
            <a:round/>
            <a:headEnd/>
            <a:tailEnd/>
          </a:ln>
        </p:spPr>
        <p:txBody>
          <a:bodyPr/>
          <a:lstStyle/>
          <a:p>
            <a:pPr eaLnBrk="1" hangingPunct="1">
              <a:lnSpc>
                <a:spcPct val="80000"/>
              </a:lnSpc>
              <a:buNone/>
              <a:defRPr/>
            </a:pPr>
            <a:endParaRPr lang="en-US" sz="5400" b="1" dirty="0">
              <a:solidFill>
                <a:srgbClr val="00B0F0"/>
              </a:solidFill>
              <a:latin typeface="Century" panose="02040604050505020304" pitchFamily="18" charset="0"/>
            </a:endParaRPr>
          </a:p>
          <a:p>
            <a:pPr eaLnBrk="1" hangingPunct="1">
              <a:lnSpc>
                <a:spcPct val="80000"/>
              </a:lnSpc>
              <a:buNone/>
              <a:defRPr/>
            </a:pPr>
            <a:endParaRPr lang="en-US" sz="5400" b="1" dirty="0">
              <a:solidFill>
                <a:srgbClr val="00B0F0"/>
              </a:solidFill>
              <a:latin typeface="Century" panose="02040604050505020304" pitchFamily="18" charset="0"/>
            </a:endParaRPr>
          </a:p>
          <a:p>
            <a:pPr algn="ctr" eaLnBrk="1" hangingPunct="1">
              <a:lnSpc>
                <a:spcPct val="80000"/>
              </a:lnSpc>
              <a:buNone/>
              <a:defRPr/>
            </a:pPr>
            <a:r>
              <a:rPr lang="en-US" sz="5400" b="1" i="1" dirty="0">
                <a:solidFill>
                  <a:srgbClr val="00B0F0"/>
                </a:solidFill>
                <a:latin typeface="Century" panose="02040604050505020304" pitchFamily="18" charset="0"/>
              </a:rPr>
              <a:t>Thank you!</a:t>
            </a:r>
            <a:endParaRPr lang="en-US" sz="2000" b="1" i="1" dirty="0">
              <a:solidFill>
                <a:srgbClr val="00B0F0"/>
              </a:solidFill>
              <a:latin typeface="Century" panose="02040604050505020304" pitchFamily="18" charset="0"/>
            </a:endParaRPr>
          </a:p>
          <a:p>
            <a:pPr marL="0" indent="0">
              <a:buNone/>
            </a:pPr>
            <a:endParaRPr lang="en-US" sz="2000" b="1" dirty="0">
              <a:latin typeface="Century" panose="02040604050505020304" pitchFamily="18" charset="0"/>
            </a:endParaRPr>
          </a:p>
        </p:txBody>
      </p:sp>
      <p:sp>
        <p:nvSpPr>
          <p:cNvPr id="34818" name="Slide Number Placeholder 3"/>
          <p:cNvSpPr>
            <a:spLocks noGrp="1"/>
          </p:cNvSpPr>
          <p:nvPr>
            <p:ph type="sldNum" sz="quarter" idx="12"/>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0624FAB7-B087-4FC9-B706-BE177876BA00}" type="slidenum">
              <a:rPr lang="en-US" altLang="en-US" sz="900">
                <a:latin typeface="Verdana" pitchFamily="34" charset="0"/>
              </a:rPr>
              <a:pPr eaLnBrk="1" hangingPunct="1">
                <a:spcBef>
                  <a:spcPct val="0"/>
                </a:spcBef>
                <a:buClrTx/>
                <a:buFontTx/>
                <a:buNone/>
              </a:pPr>
              <a:t>9</a:t>
            </a:fld>
            <a:endParaRPr lang="en-US" altLang="en-US" sz="900">
              <a:latin typeface="Verdana" pitchFamily="34" charset="0"/>
            </a:endParaRPr>
          </a:p>
        </p:txBody>
      </p:sp>
    </p:spTree>
    <p:extLst>
      <p:ext uri="{BB962C8B-B14F-4D97-AF65-F5344CB8AC3E}">
        <p14:creationId xmlns:p14="http://schemas.microsoft.com/office/powerpoint/2010/main" val="119998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A1AFEDE-5CAF-4D05-AC35-0F55C5366E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733</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Century</vt:lpstr>
      <vt:lpstr>Verdana</vt:lpstr>
      <vt:lpstr>Office Theme</vt:lpstr>
      <vt:lpstr>Analytics Project  Presentation - Fall 2014</vt:lpstr>
      <vt:lpstr>Will You Watch What You Read?  </vt:lpstr>
      <vt:lpstr>Will You Watch What You Read?</vt:lpstr>
      <vt:lpstr>Will You Watch What You Read?</vt:lpstr>
      <vt:lpstr>&lt;Your project name&gt;</vt:lpstr>
      <vt:lpstr>&lt;Your project name&gt;</vt:lpstr>
      <vt:lpstr>Will You Watch What You Read?</vt:lpstr>
      <vt:lpstr>Will You Watch What You Read?</vt:lpstr>
      <vt:lpstr>Will You Watch What You Read?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2014-11-28T17:09:10Z</dcterms:created>
  <dcterms:modified xsi:type="dcterms:W3CDTF">2014-11-28T22:32:07Z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TC034605089991</vt:lpwstr>
  </property>
</Properties>
</file>