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22"/>
  </p:notesMasterIdLst>
  <p:handoutMasterIdLst>
    <p:handoutMasterId r:id="rId23"/>
  </p:handoutMasterIdLst>
  <p:sldIdLst>
    <p:sldId id="270" r:id="rId3"/>
    <p:sldId id="271" r:id="rId4"/>
    <p:sldId id="272" r:id="rId5"/>
    <p:sldId id="273" r:id="rId6"/>
    <p:sldId id="284" r:id="rId7"/>
    <p:sldId id="285" r:id="rId8"/>
    <p:sldId id="286" r:id="rId9"/>
    <p:sldId id="287" r:id="rId10"/>
    <p:sldId id="288" r:id="rId11"/>
    <p:sldId id="274" r:id="rId12"/>
    <p:sldId id="279" r:id="rId13"/>
    <p:sldId id="280" r:id="rId14"/>
    <p:sldId id="281" r:id="rId15"/>
    <p:sldId id="282" r:id="rId16"/>
    <p:sldId id="283"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2" d="100"/>
          <a:sy n="82" d="100"/>
        </p:scale>
        <p:origin x="-128" y="-184"/>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62463176680239"/>
          <c:y val="0.0031346445856049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Genres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Sheet1!$A$2:$A$6</c:f>
              <c:strCache>
                <c:ptCount val="5"/>
                <c:pt idx="0">
                  <c:v>Film-Noir</c:v>
                </c:pt>
                <c:pt idx="1">
                  <c:v>Adult</c:v>
                </c:pt>
                <c:pt idx="2">
                  <c:v>Short</c:v>
                </c:pt>
                <c:pt idx="3">
                  <c:v>Horror</c:v>
                </c:pt>
                <c:pt idx="4">
                  <c:v>Documentry</c:v>
                </c:pt>
              </c:strCache>
            </c:strRef>
          </c:cat>
          <c:val>
            <c:numRef>
              <c:f>Sheet1!$B$2:$B$6</c:f>
              <c:numCache>
                <c:formatCode>General</c:formatCode>
                <c:ptCount val="5"/>
                <c:pt idx="0">
                  <c:v>100.0</c:v>
                </c:pt>
                <c:pt idx="1">
                  <c:v>100.0</c:v>
                </c:pt>
                <c:pt idx="2">
                  <c:v>99.51</c:v>
                </c:pt>
                <c:pt idx="3">
                  <c:v>97.85</c:v>
                </c:pt>
                <c:pt idx="4">
                  <c:v>97.14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38369877595844"/>
          <c:y val="0.910918584147683"/>
          <c:w val="0.802799687358635"/>
          <c:h val="0.089081474512154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Sheet1!$B$1</c:f>
              <c:strCache>
                <c:ptCount val="1"/>
                <c:pt idx="0">
                  <c:v>Genres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Drama</c:v>
                </c:pt>
                <c:pt idx="1">
                  <c:v>Horror</c:v>
                </c:pt>
                <c:pt idx="2">
                  <c:v>Short</c:v>
                </c:pt>
                <c:pt idx="3">
                  <c:v>Comedy</c:v>
                </c:pt>
                <c:pt idx="4">
                  <c:v>Romantic</c:v>
                </c:pt>
              </c:strCache>
            </c:strRef>
          </c:cat>
          <c:val>
            <c:numRef>
              <c:f>Sheet1!$B$2:$B$6</c:f>
              <c:numCache>
                <c:formatCode>General</c:formatCode>
                <c:ptCount val="5"/>
                <c:pt idx="0">
                  <c:v>123.0</c:v>
                </c:pt>
                <c:pt idx="1">
                  <c:v>118.0</c:v>
                </c:pt>
                <c:pt idx="2">
                  <c:v>102.0</c:v>
                </c:pt>
                <c:pt idx="3">
                  <c:v>64.0</c:v>
                </c:pt>
                <c:pt idx="4">
                  <c:v>35.0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Book</c:v>
                </c:pt>
                <c:pt idx="1">
                  <c:v>Movie</c:v>
                </c:pt>
              </c:strCache>
            </c:strRef>
          </c:cat>
          <c:val>
            <c:numRef>
              <c:f>Sheet1!$B$2:$B$3</c:f>
              <c:numCache>
                <c:formatCode>General</c:formatCode>
                <c:ptCount val="2"/>
                <c:pt idx="0">
                  <c:v>460.0</c:v>
                </c:pt>
                <c:pt idx="1">
                  <c:v>228.0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28853632538226"/>
          <c:y val="0.915977924242833"/>
          <c:w val="0.45964318802999"/>
          <c:h val="0.084022075757166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11/12/14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11/12/14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5040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2692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44383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06525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83359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6100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11/12/14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23827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11/12/14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48339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11/12/14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578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80379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1966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11/12/14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Tree>
    <p:extLst>
      <p:ext uri="{BB962C8B-B14F-4D97-AF65-F5344CB8AC3E}">
        <p14:creationId xmlns:p14="http://schemas.microsoft.com/office/powerpoint/2010/main" val="29103127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1" Type="http://schemas.openxmlformats.org/officeDocument/2006/relationships/image" Target="../media/image34.jpg"/><Relationship Id="rId12" Type="http://schemas.openxmlformats.org/officeDocument/2006/relationships/image" Target="../media/image35.jpeg"/><Relationship Id="rId13" Type="http://schemas.openxmlformats.org/officeDocument/2006/relationships/image" Target="../media/image36.jpeg"/><Relationship Id="rId1" Type="http://schemas.openxmlformats.org/officeDocument/2006/relationships/slideLayout" Target="../slideLayouts/slideLayout2.xml"/><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image" Target="../media/image28.jpeg"/><Relationship Id="rId6" Type="http://schemas.openxmlformats.org/officeDocument/2006/relationships/image" Target="../media/image29.jpeg"/><Relationship Id="rId7" Type="http://schemas.openxmlformats.org/officeDocument/2006/relationships/image" Target="../media/image30.jpeg"/><Relationship Id="rId8" Type="http://schemas.openxmlformats.org/officeDocument/2006/relationships/image" Target="../media/image31.jpeg"/><Relationship Id="rId9" Type="http://schemas.openxmlformats.org/officeDocument/2006/relationships/image" Target="../media/image32.jpeg"/><Relationship Id="rId10" Type="http://schemas.openxmlformats.org/officeDocument/2006/relationships/image" Target="../media/image3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ime.com/2815729/book-to-movie-adaptations-screenwriters" TargetMode="External"/><Relationship Id="rId4" Type="http://schemas.openxmlformats.org/officeDocument/2006/relationships/hyperlink" Target="http://www.videomaker.com/article/15701-how-to-adapt-a-novel-into-a-screenplay" TargetMode="External"/><Relationship Id="rId5" Type="http://schemas.openxmlformats.org/officeDocument/2006/relationships/slide" Target="slide1.xml"/><Relationship Id="rId6" Type="http://schemas.openxmlformats.org/officeDocument/2006/relationships/hyperlink" Target="http://www.writing-world.com/screen/adaptation.shtml" TargetMode="External"/><Relationship Id="rId7" Type="http://schemas.openxmlformats.org/officeDocument/2006/relationships/hyperlink" Target="http://d2buyft38glmwk.cloudfront.net/media/cms_page_media/11/FITC_Adaptation_1.pdf" TargetMode="External"/><Relationship Id="rId1" Type="http://schemas.openxmlformats.org/officeDocument/2006/relationships/slideLayout" Target="../slideLayouts/slideLayout2.xml"/><Relationship Id="rId2" Type="http://schemas.openxmlformats.org/officeDocument/2006/relationships/hyperlink" Target="http://www.aicit.org/AISS/ppl/AISS3692PPL.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toloyola90/WillYouWatchWhatYouRead" TargetMode="External"/><Relationship Id="rId3" Type="http://schemas.openxmlformats.org/officeDocument/2006/relationships/hyperlink" Target="https://github.com/antoloyola90/WillYouWatchWhatYouReadMapperReduc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7.jp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12.jpg"/><Relationship Id="rId8"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4" Type="http://schemas.openxmlformats.org/officeDocument/2006/relationships/image" Target="../media/image16.jpg"/><Relationship Id="rId5" Type="http://schemas.openxmlformats.org/officeDocument/2006/relationships/image" Target="../media/image19.jpg"/><Relationship Id="rId6" Type="http://schemas.openxmlformats.org/officeDocument/2006/relationships/image" Target="../media/image20.jpg"/><Relationship Id="rId7" Type="http://schemas.openxmlformats.org/officeDocument/2006/relationships/image" Target="../media/image21.jpg"/><Relationship Id="rId8" Type="http://schemas.openxmlformats.org/officeDocument/2006/relationships/image" Target="../media/image22.jpg"/><Relationship Id="rId9" Type="http://schemas.openxmlformats.org/officeDocument/2006/relationships/image" Target="../media/image23.jpg"/><Relationship Id="rId10" Type="http://schemas.openxmlformats.org/officeDocument/2006/relationships/image" Target="../media/image24.jpg"/><Relationship Id="rId1" Type="http://schemas.openxmlformats.org/officeDocument/2006/relationships/slideLayout" Target="../slideLayouts/slideLayout2.xml"/><Relationship Id="rId2"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750722" y="1"/>
            <a:ext cx="9029700" cy="850006"/>
          </a:xfrm>
        </p:spPr>
        <p:txBody>
          <a:bodyPr/>
          <a:lstStyle/>
          <a:p>
            <a:pPr algn="ctr"/>
            <a:r>
              <a:rPr lang="en-US" sz="2800" b="1" dirty="0">
                <a:solidFill>
                  <a:schemeClr val="tx2">
                    <a:lumMod val="75000"/>
                  </a:schemeClr>
                </a:solidFill>
                <a:latin typeface="Century" panose="02040604050505020304" pitchFamily="18" charset="0"/>
              </a:rPr>
              <a:t>Analytics Project  Presentation - Fall 2014</a:t>
            </a:r>
            <a:endParaRPr lang="en-US" sz="3600" b="1" dirty="0">
              <a:solidFill>
                <a:schemeClr val="tx2">
                  <a:lumMod val="75000"/>
                </a:schemeClr>
              </a:solidFill>
              <a:latin typeface="Century" panose="02040604050505020304" pitchFamily="18" charset="0"/>
            </a:endParaRPr>
          </a:p>
        </p:txBody>
      </p:sp>
      <p:sp>
        <p:nvSpPr>
          <p:cNvPr id="35845" name="Rectangle 3"/>
          <p:cNvSpPr>
            <a:spLocks noGrp="1" noChangeArrowheads="1"/>
          </p:cNvSpPr>
          <p:nvPr>
            <p:ph idx="1"/>
          </p:nvPr>
        </p:nvSpPr>
        <p:spPr>
          <a:xfrm>
            <a:off x="1030310" y="1043190"/>
            <a:ext cx="10122794" cy="5576552"/>
          </a:xfrm>
          <a:noFill/>
          <a:ln w="38100" cap="rnd">
            <a:solidFill>
              <a:schemeClr val="tx2"/>
            </a:solidFill>
            <a:round/>
            <a:headEnd/>
            <a:tailEnd/>
          </a:ln>
        </p:spPr>
        <p:txBody>
          <a:bodyPr>
            <a:normAutofit fontScale="92500" lnSpcReduction="10000"/>
          </a:bodyPr>
          <a:lstStyle/>
          <a:p>
            <a:pPr eaLnBrk="1" hangingPunct="1">
              <a:lnSpc>
                <a:spcPct val="80000"/>
              </a:lnSpc>
              <a:buNone/>
              <a:defRPr/>
            </a:pPr>
            <a:endParaRPr lang="en-US" altLang="en-US" sz="200" b="1" dirty="0"/>
          </a:p>
          <a:p>
            <a:pPr marL="0" indent="0">
              <a:buNone/>
            </a:pPr>
            <a:endParaRPr lang="en-US" sz="2000" b="1" dirty="0">
              <a:latin typeface="Century" panose="02040604050505020304" pitchFamily="18" charset="0"/>
            </a:endParaRPr>
          </a:p>
          <a:p>
            <a:pPr marL="0" indent="0">
              <a:buNone/>
            </a:pPr>
            <a:r>
              <a:rPr lang="en-US" b="1" dirty="0" smtClean="0">
                <a:latin typeface="Century" panose="02040604050505020304" pitchFamily="18" charset="0"/>
              </a:rPr>
              <a:t>Analytics Project:  </a:t>
            </a:r>
            <a:r>
              <a:rPr lang="en-US" b="1" dirty="0" smtClean="0">
                <a:solidFill>
                  <a:schemeClr val="accent5">
                    <a:lumMod val="75000"/>
                  </a:schemeClr>
                </a:solidFill>
                <a:latin typeface="Century" panose="02040604050505020304" pitchFamily="18" charset="0"/>
              </a:rPr>
              <a:t>Will You Watch What You Read? </a:t>
            </a:r>
          </a:p>
          <a:p>
            <a:pPr marL="0" indent="0">
              <a:buNone/>
            </a:pPr>
            <a:endParaRPr lang="en-US" b="1" dirty="0" smtClean="0">
              <a:solidFill>
                <a:srgbClr val="00B0F0"/>
              </a:solidFill>
              <a:latin typeface="Century" panose="02040604050505020304" pitchFamily="18" charset="0"/>
            </a:endParaRPr>
          </a:p>
          <a:p>
            <a:pPr marL="0" indent="0">
              <a:buNone/>
            </a:pPr>
            <a:r>
              <a:rPr lang="en-US" b="1" dirty="0" smtClean="0">
                <a:latin typeface="Century" panose="02040604050505020304" pitchFamily="18" charset="0"/>
              </a:rPr>
              <a:t>Team:  </a:t>
            </a:r>
            <a:r>
              <a:rPr lang="en-US" b="1" dirty="0" err="1">
                <a:solidFill>
                  <a:schemeClr val="accent5">
                    <a:lumMod val="75000"/>
                  </a:schemeClr>
                </a:solidFill>
                <a:latin typeface="Century" panose="02040604050505020304" pitchFamily="18" charset="0"/>
              </a:rPr>
              <a:t>Anto</a:t>
            </a:r>
            <a:r>
              <a:rPr lang="en-US" b="1" dirty="0">
                <a:solidFill>
                  <a:schemeClr val="accent5">
                    <a:lumMod val="75000"/>
                  </a:schemeClr>
                </a:solidFill>
                <a:latin typeface="Century" panose="02040604050505020304" pitchFamily="18" charset="0"/>
              </a:rPr>
              <a:t> Loyola, Nikita </a:t>
            </a:r>
            <a:r>
              <a:rPr lang="en-US" b="1" dirty="0" err="1">
                <a:solidFill>
                  <a:schemeClr val="accent5">
                    <a:lumMod val="75000"/>
                  </a:schemeClr>
                </a:solidFill>
                <a:latin typeface="Century" panose="02040604050505020304" pitchFamily="18" charset="0"/>
              </a:rPr>
              <a:t>Keswaney</a:t>
            </a:r>
            <a:r>
              <a:rPr lang="en-US" b="1" dirty="0">
                <a:solidFill>
                  <a:schemeClr val="accent5">
                    <a:lumMod val="75000"/>
                  </a:schemeClr>
                </a:solidFill>
                <a:latin typeface="Century" panose="02040604050505020304" pitchFamily="18" charset="0"/>
              </a:rPr>
              <a:t>, Rachita Hajela</a:t>
            </a:r>
          </a:p>
          <a:p>
            <a:pPr marL="0" indent="0">
              <a:buNone/>
            </a:pPr>
            <a:endParaRPr lang="en-US" b="1" dirty="0" smtClean="0">
              <a:solidFill>
                <a:srgbClr val="00B0F0"/>
              </a:solidFill>
              <a:latin typeface="Century" panose="02040604050505020304" pitchFamily="18" charset="0"/>
            </a:endParaRPr>
          </a:p>
          <a:p>
            <a:pPr marL="0" indent="0" algn="just">
              <a:buNone/>
            </a:pPr>
            <a:r>
              <a:rPr lang="en-US" b="1" dirty="0" smtClean="0">
                <a:latin typeface="Century" panose="02040604050505020304" pitchFamily="18" charset="0"/>
              </a:rPr>
              <a:t>Abstract:  </a:t>
            </a:r>
            <a:r>
              <a:rPr lang="en-US" b="1" dirty="0">
                <a:solidFill>
                  <a:schemeClr val="accent5">
                    <a:lumMod val="75000"/>
                  </a:schemeClr>
                </a:solidFill>
                <a:latin typeface="Century" panose="02040604050505020304" pitchFamily="18" charset="0"/>
              </a:rPr>
              <a:t>The project attempts at finding out how well a movie will do if it has been adapted from a book of a particular genre i.e. what kind of works should movie makers adapt? Will a movie based on a romantic novel will do better than one based on science fiction novel?  Or movies based on series of books like Lord of the rings are the best way to top the blockbuster charts?  The project also aims at finding the anomalies where the book did exceptionally well but the movie did not and vice versa based on the IMDB ratings for the movies and </a:t>
            </a:r>
            <a:r>
              <a:rPr lang="en-US" b="1" dirty="0" err="1">
                <a:solidFill>
                  <a:schemeClr val="accent5">
                    <a:lumMod val="75000"/>
                  </a:schemeClr>
                </a:solidFill>
                <a:latin typeface="Century" panose="02040604050505020304" pitchFamily="18" charset="0"/>
              </a:rPr>
              <a:t>GoodReads</a:t>
            </a:r>
            <a:r>
              <a:rPr lang="en-US" b="1" dirty="0">
                <a:solidFill>
                  <a:schemeClr val="accent5">
                    <a:lumMod val="75000"/>
                  </a:schemeClr>
                </a:solidFill>
                <a:latin typeface="Century" panose="02040604050505020304" pitchFamily="18" charset="0"/>
              </a:rPr>
              <a:t> rating for the books.</a:t>
            </a:r>
          </a:p>
          <a:p>
            <a:pPr marL="0" indent="0" algn="ctr">
              <a:buNone/>
            </a:pPr>
            <a:endParaRPr lang="en-US" altLang="en-US" sz="1200" dirty="0"/>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1</a:t>
            </a:fld>
            <a:endParaRPr lang="en-US" altLang="en-US" sz="900">
              <a:latin typeface="Verdana" pitchFamily="34" charset="0"/>
            </a:endParaRPr>
          </a:p>
        </p:txBody>
      </p:sp>
    </p:spTree>
    <p:extLst>
      <p:ext uri="{BB962C8B-B14F-4D97-AF65-F5344CB8AC3E}">
        <p14:creationId xmlns:p14="http://schemas.microsoft.com/office/powerpoint/2010/main" val="178705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811369" y="365125"/>
            <a:ext cx="10542430" cy="278819"/>
          </a:xfrm>
        </p:spPr>
        <p:txBody>
          <a:bodyPr>
            <a:no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5845" name="Rectangle 3"/>
          <p:cNvSpPr>
            <a:spLocks noGrp="1" noChangeArrowheads="1"/>
          </p:cNvSpPr>
          <p:nvPr>
            <p:ph idx="1"/>
          </p:nvPr>
        </p:nvSpPr>
        <p:spPr>
          <a:xfrm>
            <a:off x="914400" y="643945"/>
            <a:ext cx="9968248" cy="5833056"/>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Results</a:t>
            </a:r>
          </a:p>
          <a:p>
            <a:pPr marL="0" indent="0">
              <a:buNone/>
            </a:pPr>
            <a:r>
              <a:rPr lang="en-US" b="1" dirty="0" smtClean="0">
                <a:latin typeface="Century" panose="02040604050505020304" pitchFamily="18" charset="0"/>
              </a:rPr>
              <a:t>1. Which Genres work the best?</a:t>
            </a:r>
            <a:endParaRPr lang="en-US" b="1" dirty="0">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10</a:t>
            </a:fld>
            <a:endParaRPr lang="en-US" altLang="en-US" sz="900">
              <a:latin typeface="Verdana" pitchFamily="34" charset="0"/>
            </a:endParaRPr>
          </a:p>
        </p:txBody>
      </p:sp>
      <p:graphicFrame>
        <p:nvGraphicFramePr>
          <p:cNvPr id="10" name="Chart 9"/>
          <p:cNvGraphicFramePr/>
          <p:nvPr>
            <p:extLst>
              <p:ext uri="{D42A27DB-BD31-4B8C-83A1-F6EECF244321}">
                <p14:modId xmlns:p14="http://schemas.microsoft.com/office/powerpoint/2010/main" val="3789621013"/>
              </p:ext>
            </p:extLst>
          </p:nvPr>
        </p:nvGraphicFramePr>
        <p:xfrm>
          <a:off x="1067758" y="1995119"/>
          <a:ext cx="10419009" cy="4051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7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343"/>
          </a:xfrm>
        </p:spPr>
        <p:txBody>
          <a:bodyPr>
            <a:norm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 name="Content Placeholder 2"/>
          <p:cNvSpPr>
            <a:spLocks noGrp="1"/>
          </p:cNvSpPr>
          <p:nvPr>
            <p:ph idx="1"/>
          </p:nvPr>
        </p:nvSpPr>
        <p:spPr>
          <a:xfrm>
            <a:off x="838199" y="1167619"/>
            <a:ext cx="10655105" cy="4867422"/>
          </a:xfrm>
        </p:spPr>
        <p:txBody>
          <a:bodyPr/>
          <a:lstStyle/>
          <a:p>
            <a:pPr marL="0" indent="0">
              <a:buNone/>
            </a:pPr>
            <a:r>
              <a:rPr lang="en-US" dirty="0" smtClean="0"/>
              <a:t>The genre categories which work with their success percentage are  : </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9784439"/>
              </p:ext>
            </p:extLst>
          </p:nvPr>
        </p:nvGraphicFramePr>
        <p:xfrm>
          <a:off x="838199" y="1661377"/>
          <a:ext cx="6876774" cy="4855333"/>
        </p:xfrm>
        <a:graphic>
          <a:graphicData uri="http://schemas.openxmlformats.org/drawingml/2006/table">
            <a:tbl>
              <a:tblPr firstRow="1" bandRow="1">
                <a:tableStyleId>{5C22544A-7EE6-4342-B048-85BDC9FD1C3A}</a:tableStyleId>
              </a:tblPr>
              <a:tblGrid>
                <a:gridCol w="2292258"/>
                <a:gridCol w="2292258"/>
                <a:gridCol w="2292258"/>
              </a:tblGrid>
              <a:tr h="1095823">
                <a:tc>
                  <a:txBody>
                    <a:bodyPr/>
                    <a:lstStyle/>
                    <a:p>
                      <a:pPr algn="ctr"/>
                      <a:r>
                        <a:rPr lang="en-US" sz="2400" dirty="0" smtClean="0"/>
                        <a:t>Genre</a:t>
                      </a:r>
                      <a:endParaRPr lang="en-US" sz="2400" dirty="0"/>
                    </a:p>
                  </a:txBody>
                  <a:tcPr/>
                </a:tc>
                <a:tc>
                  <a:txBody>
                    <a:bodyPr/>
                    <a:lstStyle/>
                    <a:p>
                      <a:pPr algn="ctr"/>
                      <a:r>
                        <a:rPr lang="en-US" sz="2200" dirty="0" smtClean="0"/>
                        <a:t>Success Percentage</a:t>
                      </a:r>
                      <a:endParaRPr lang="en-US" sz="2200" dirty="0"/>
                    </a:p>
                  </a:txBody>
                  <a:tcPr/>
                </a:tc>
                <a:tc>
                  <a:txBody>
                    <a:bodyPr/>
                    <a:lstStyle/>
                    <a:p>
                      <a:pPr algn="ctr"/>
                      <a:r>
                        <a:rPr lang="en-US" sz="2200" dirty="0" smtClean="0"/>
                        <a:t>Number of Movies</a:t>
                      </a:r>
                      <a:endParaRPr lang="en-US" sz="2200" dirty="0"/>
                    </a:p>
                  </a:txBody>
                  <a:tcPr/>
                </a:tc>
              </a:tr>
              <a:tr h="751902">
                <a:tc>
                  <a:txBody>
                    <a:bodyPr/>
                    <a:lstStyle/>
                    <a:p>
                      <a:pPr algn="ctr"/>
                      <a:r>
                        <a:rPr lang="en-US" b="1" dirty="0" smtClean="0"/>
                        <a:t>Film-Noir</a:t>
                      </a:r>
                      <a:endParaRPr lang="en-US" b="1" dirty="0"/>
                    </a:p>
                  </a:txBody>
                  <a:tcPr/>
                </a:tc>
                <a:tc>
                  <a:txBody>
                    <a:bodyPr/>
                    <a:lstStyle/>
                    <a:p>
                      <a:pPr algn="ctr"/>
                      <a:r>
                        <a:rPr lang="en-US" b="1" dirty="0" smtClean="0"/>
                        <a:t>100.0</a:t>
                      </a:r>
                      <a:endParaRPr lang="en-US" b="1" dirty="0"/>
                    </a:p>
                  </a:txBody>
                  <a:tcPr/>
                </a:tc>
                <a:tc>
                  <a:txBody>
                    <a:bodyPr/>
                    <a:lstStyle/>
                    <a:p>
                      <a:pPr algn="ctr"/>
                      <a:r>
                        <a:rPr lang="en-US" b="1" dirty="0" smtClean="0"/>
                        <a:t>28</a:t>
                      </a:r>
                      <a:endParaRPr lang="en-US" b="1" dirty="0"/>
                    </a:p>
                  </a:txBody>
                  <a:tcPr/>
                </a:tc>
              </a:tr>
              <a:tr h="751902">
                <a:tc>
                  <a:txBody>
                    <a:bodyPr/>
                    <a:lstStyle/>
                    <a:p>
                      <a:pPr algn="ctr"/>
                      <a:r>
                        <a:rPr lang="en-US" b="1" dirty="0" smtClean="0"/>
                        <a:t>Adult</a:t>
                      </a:r>
                      <a:endParaRPr lang="en-US" b="1" dirty="0"/>
                    </a:p>
                  </a:txBody>
                  <a:tcPr/>
                </a:tc>
                <a:tc>
                  <a:txBody>
                    <a:bodyPr/>
                    <a:lstStyle/>
                    <a:p>
                      <a:pPr algn="ctr"/>
                      <a:r>
                        <a:rPr lang="en-US" b="1" dirty="0" smtClean="0"/>
                        <a:t>100.0</a:t>
                      </a:r>
                      <a:endParaRPr lang="en-US" b="1" dirty="0"/>
                    </a:p>
                  </a:txBody>
                  <a:tcPr/>
                </a:tc>
                <a:tc>
                  <a:txBody>
                    <a:bodyPr/>
                    <a:lstStyle/>
                    <a:p>
                      <a:pPr algn="ctr"/>
                      <a:r>
                        <a:rPr lang="en-US" b="1" dirty="0" smtClean="0"/>
                        <a:t>5</a:t>
                      </a:r>
                      <a:endParaRPr lang="en-US" b="1" dirty="0"/>
                    </a:p>
                  </a:txBody>
                  <a:tcPr/>
                </a:tc>
              </a:tr>
              <a:tr h="751902">
                <a:tc>
                  <a:txBody>
                    <a:bodyPr/>
                    <a:lstStyle/>
                    <a:p>
                      <a:pPr algn="ctr"/>
                      <a:r>
                        <a:rPr lang="en-US" b="1" dirty="0" smtClean="0"/>
                        <a:t>Short</a:t>
                      </a:r>
                      <a:endParaRPr lang="en-US" b="1" dirty="0"/>
                    </a:p>
                  </a:txBody>
                  <a:tcPr/>
                </a:tc>
                <a:tc>
                  <a:txBody>
                    <a:bodyPr/>
                    <a:lstStyle/>
                    <a:p>
                      <a:pPr algn="ctr"/>
                      <a:r>
                        <a:rPr lang="en-US" b="1" dirty="0" smtClean="0"/>
                        <a:t>99.52</a:t>
                      </a:r>
                      <a:endParaRPr lang="en-US" b="1" dirty="0"/>
                    </a:p>
                  </a:txBody>
                  <a:tcPr/>
                </a:tc>
                <a:tc>
                  <a:txBody>
                    <a:bodyPr/>
                    <a:lstStyle/>
                    <a:p>
                      <a:pPr algn="ctr"/>
                      <a:r>
                        <a:rPr lang="en-US" b="1" dirty="0" smtClean="0"/>
                        <a:t>2049</a:t>
                      </a:r>
                      <a:endParaRPr lang="en-US" b="1" dirty="0"/>
                    </a:p>
                  </a:txBody>
                  <a:tcPr/>
                </a:tc>
              </a:tr>
              <a:tr h="751902">
                <a:tc>
                  <a:txBody>
                    <a:bodyPr/>
                    <a:lstStyle/>
                    <a:p>
                      <a:pPr algn="ctr"/>
                      <a:r>
                        <a:rPr lang="en-US" b="1" dirty="0" smtClean="0"/>
                        <a:t>Horror</a:t>
                      </a:r>
                      <a:endParaRPr lang="en-US" b="1" dirty="0"/>
                    </a:p>
                  </a:txBody>
                  <a:tcPr/>
                </a:tc>
                <a:tc>
                  <a:txBody>
                    <a:bodyPr/>
                    <a:lstStyle/>
                    <a:p>
                      <a:pPr algn="ctr"/>
                      <a:r>
                        <a:rPr lang="en-US" b="1" dirty="0" smtClean="0"/>
                        <a:t>97.85</a:t>
                      </a:r>
                      <a:endParaRPr lang="en-US" b="1" dirty="0"/>
                    </a:p>
                  </a:txBody>
                  <a:tcPr/>
                </a:tc>
                <a:tc>
                  <a:txBody>
                    <a:bodyPr/>
                    <a:lstStyle/>
                    <a:p>
                      <a:pPr algn="ctr"/>
                      <a:r>
                        <a:rPr lang="en-US" b="1" dirty="0" smtClean="0"/>
                        <a:t>2097</a:t>
                      </a:r>
                      <a:endParaRPr lang="en-US" b="1" dirty="0"/>
                    </a:p>
                  </a:txBody>
                  <a:tcPr/>
                </a:tc>
              </a:tr>
              <a:tr h="751902">
                <a:tc>
                  <a:txBody>
                    <a:bodyPr/>
                    <a:lstStyle/>
                    <a:p>
                      <a:pPr algn="ctr"/>
                      <a:r>
                        <a:rPr lang="en-US" b="1" dirty="0" smtClean="0"/>
                        <a:t>Documentary</a:t>
                      </a:r>
                      <a:endParaRPr lang="en-US" b="1" dirty="0"/>
                    </a:p>
                  </a:txBody>
                  <a:tcPr/>
                </a:tc>
                <a:tc>
                  <a:txBody>
                    <a:bodyPr/>
                    <a:lstStyle/>
                    <a:p>
                      <a:pPr algn="ctr"/>
                      <a:r>
                        <a:rPr lang="en-US" b="1" dirty="0" smtClean="0"/>
                        <a:t>97.14</a:t>
                      </a:r>
                      <a:endParaRPr lang="en-US" b="1" dirty="0"/>
                    </a:p>
                  </a:txBody>
                  <a:tcPr/>
                </a:tc>
                <a:tc>
                  <a:txBody>
                    <a:bodyPr/>
                    <a:lstStyle/>
                    <a:p>
                      <a:pPr algn="ctr"/>
                      <a:r>
                        <a:rPr lang="en-US" b="1" dirty="0" smtClean="0"/>
                        <a:t>35</a:t>
                      </a:r>
                      <a:endParaRPr lang="en-US" b="1" dirty="0"/>
                    </a:p>
                  </a:txBody>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7262" y="2579224"/>
            <a:ext cx="666816" cy="7172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18024" y="2579224"/>
            <a:ext cx="643895" cy="70617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36143" y="2568365"/>
            <a:ext cx="564294" cy="71703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153403" y="2557467"/>
            <a:ext cx="593467" cy="72793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0863329" y="2530322"/>
            <a:ext cx="567419" cy="782222"/>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08484" y="3393412"/>
            <a:ext cx="721203" cy="765742"/>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08489" y="4215046"/>
            <a:ext cx="697743" cy="879817"/>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2885" y="4215045"/>
            <a:ext cx="674171" cy="879817"/>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73709" y="4215044"/>
            <a:ext cx="730714" cy="879817"/>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53403" y="4210635"/>
            <a:ext cx="744686" cy="884226"/>
          </a:xfrm>
          <a:prstGeom prst="rect">
            <a:avLst/>
          </a:prstGeom>
        </p:spPr>
      </p:pic>
      <p:pic>
        <p:nvPicPr>
          <p:cNvPr id="15" name="Picture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44767" y="5150755"/>
            <a:ext cx="620452" cy="807017"/>
          </a:xfrm>
          <a:prstGeom prst="rect">
            <a:avLst/>
          </a:prstGeom>
        </p:spPr>
      </p:pic>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602885" y="5689484"/>
            <a:ext cx="675256" cy="810380"/>
          </a:xfrm>
          <a:prstGeom prst="rect">
            <a:avLst/>
          </a:prstGeom>
        </p:spPr>
      </p:pic>
    </p:spTree>
    <p:extLst>
      <p:ext uri="{BB962C8B-B14F-4D97-AF65-F5344CB8AC3E}">
        <p14:creationId xmlns:p14="http://schemas.microsoft.com/office/powerpoint/2010/main" val="377783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0462"/>
          </a:xfrm>
        </p:spPr>
        <p:txBody>
          <a:bodyPr>
            <a:no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 name="Content Placeholder 2"/>
          <p:cNvSpPr>
            <a:spLocks noGrp="1"/>
          </p:cNvSpPr>
          <p:nvPr>
            <p:ph idx="1"/>
          </p:nvPr>
        </p:nvSpPr>
        <p:spPr>
          <a:xfrm>
            <a:off x="838200" y="942536"/>
            <a:ext cx="10515600" cy="5065615"/>
          </a:xfrm>
        </p:spPr>
        <p:txBody>
          <a:bodyPr/>
          <a:lstStyle/>
          <a:p>
            <a:pPr marL="0" indent="0">
              <a:buNone/>
            </a:pPr>
            <a:r>
              <a:rPr lang="en-US" dirty="0" smtClean="0"/>
              <a:t>The Genre categories which have least success rates :</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9215496"/>
              </p:ext>
            </p:extLst>
          </p:nvPr>
        </p:nvGraphicFramePr>
        <p:xfrm>
          <a:off x="1575583" y="2208626"/>
          <a:ext cx="8454684" cy="3080827"/>
        </p:xfrm>
        <a:graphic>
          <a:graphicData uri="http://schemas.openxmlformats.org/drawingml/2006/table">
            <a:tbl>
              <a:tblPr firstRow="1" bandRow="1">
                <a:tableStyleId>{5C22544A-7EE6-4342-B048-85BDC9FD1C3A}</a:tableStyleId>
              </a:tblPr>
              <a:tblGrid>
                <a:gridCol w="2818228"/>
                <a:gridCol w="2818228"/>
                <a:gridCol w="2818228"/>
              </a:tblGrid>
              <a:tr h="553767">
                <a:tc>
                  <a:txBody>
                    <a:bodyPr/>
                    <a:lstStyle/>
                    <a:p>
                      <a:pPr algn="ctr"/>
                      <a:r>
                        <a:rPr lang="en-US" sz="2400" b="1" dirty="0" smtClean="0"/>
                        <a:t>Genres</a:t>
                      </a:r>
                      <a:endParaRPr lang="en-US" sz="2400" b="1" dirty="0"/>
                    </a:p>
                  </a:txBody>
                  <a:tcPr/>
                </a:tc>
                <a:tc>
                  <a:txBody>
                    <a:bodyPr/>
                    <a:lstStyle/>
                    <a:p>
                      <a:pPr algn="ctr"/>
                      <a:r>
                        <a:rPr lang="en-US" sz="2400" b="1" dirty="0" smtClean="0"/>
                        <a:t>Percentage</a:t>
                      </a:r>
                      <a:endParaRPr lang="en-US" sz="2400" b="1" dirty="0"/>
                    </a:p>
                  </a:txBody>
                  <a:tcPr/>
                </a:tc>
                <a:tc>
                  <a:txBody>
                    <a:bodyPr/>
                    <a:lstStyle/>
                    <a:p>
                      <a:pPr algn="ctr"/>
                      <a:r>
                        <a:rPr lang="en-US" sz="2400" b="1" dirty="0" smtClean="0"/>
                        <a:t>Number of Movies</a:t>
                      </a:r>
                      <a:endParaRPr lang="en-US" sz="2400" b="1" dirty="0"/>
                    </a:p>
                  </a:txBody>
                  <a:tcPr/>
                </a:tc>
              </a:tr>
              <a:tr h="631765">
                <a:tc>
                  <a:txBody>
                    <a:bodyPr/>
                    <a:lstStyle/>
                    <a:p>
                      <a:pPr algn="ctr"/>
                      <a:r>
                        <a:rPr lang="en-US" sz="1800" b="1" dirty="0" smtClean="0"/>
                        <a:t>Thriller</a:t>
                      </a:r>
                      <a:endParaRPr lang="en-US" sz="1800" b="1" dirty="0"/>
                    </a:p>
                  </a:txBody>
                  <a:tcPr/>
                </a:tc>
                <a:tc>
                  <a:txBody>
                    <a:bodyPr/>
                    <a:lstStyle/>
                    <a:p>
                      <a:pPr algn="ctr"/>
                      <a:r>
                        <a:rPr lang="en-US" sz="1800" b="1" dirty="0" smtClean="0"/>
                        <a:t>68.79</a:t>
                      </a:r>
                      <a:endParaRPr lang="en-US" sz="1800" b="1" dirty="0"/>
                    </a:p>
                  </a:txBody>
                  <a:tcPr/>
                </a:tc>
                <a:tc>
                  <a:txBody>
                    <a:bodyPr/>
                    <a:lstStyle/>
                    <a:p>
                      <a:pPr algn="ctr"/>
                      <a:r>
                        <a:rPr lang="en-US" sz="1800" b="1" dirty="0" smtClean="0"/>
                        <a:t>205</a:t>
                      </a:r>
                      <a:endParaRPr lang="en-US" sz="1800" b="1" dirty="0"/>
                    </a:p>
                  </a:txBody>
                  <a:tcPr/>
                </a:tc>
              </a:tr>
              <a:tr h="631765">
                <a:tc>
                  <a:txBody>
                    <a:bodyPr/>
                    <a:lstStyle/>
                    <a:p>
                      <a:pPr algn="ctr"/>
                      <a:r>
                        <a:rPr lang="en-US" sz="1800" b="1" dirty="0" smtClean="0"/>
                        <a:t>Western</a:t>
                      </a:r>
                      <a:endParaRPr lang="en-US" sz="1800" b="1" dirty="0"/>
                    </a:p>
                  </a:txBody>
                  <a:tcPr/>
                </a:tc>
                <a:tc>
                  <a:txBody>
                    <a:bodyPr/>
                    <a:lstStyle/>
                    <a:p>
                      <a:pPr algn="ctr"/>
                      <a:r>
                        <a:rPr lang="en-US" sz="1800" b="1" dirty="0" smtClean="0"/>
                        <a:t>71.70</a:t>
                      </a:r>
                      <a:endParaRPr lang="en-US" sz="1800" b="1" dirty="0"/>
                    </a:p>
                  </a:txBody>
                  <a:tcPr/>
                </a:tc>
                <a:tc>
                  <a:txBody>
                    <a:bodyPr/>
                    <a:lstStyle/>
                    <a:p>
                      <a:pPr algn="ctr"/>
                      <a:r>
                        <a:rPr lang="en-US" sz="1800" b="1" dirty="0" smtClean="0"/>
                        <a:t>53</a:t>
                      </a:r>
                      <a:endParaRPr lang="en-US" sz="1800" b="1" dirty="0"/>
                    </a:p>
                  </a:txBody>
                  <a:tcPr/>
                </a:tc>
              </a:tr>
              <a:tr h="631765">
                <a:tc>
                  <a:txBody>
                    <a:bodyPr/>
                    <a:lstStyle/>
                    <a:p>
                      <a:pPr algn="ctr"/>
                      <a:r>
                        <a:rPr lang="en-US" sz="1800" b="1" dirty="0" smtClean="0"/>
                        <a:t>Sport</a:t>
                      </a:r>
                      <a:endParaRPr lang="en-US" sz="1800" b="1" dirty="0"/>
                    </a:p>
                  </a:txBody>
                  <a:tcPr/>
                </a:tc>
                <a:tc>
                  <a:txBody>
                    <a:bodyPr/>
                    <a:lstStyle/>
                    <a:p>
                      <a:pPr algn="ctr"/>
                      <a:r>
                        <a:rPr lang="en-US" sz="1800" b="1" dirty="0" smtClean="0"/>
                        <a:t>75.0</a:t>
                      </a:r>
                      <a:endParaRPr lang="en-US" sz="1800" b="1" dirty="0"/>
                    </a:p>
                  </a:txBody>
                  <a:tcPr/>
                </a:tc>
                <a:tc>
                  <a:txBody>
                    <a:bodyPr/>
                    <a:lstStyle/>
                    <a:p>
                      <a:pPr algn="ctr"/>
                      <a:r>
                        <a:rPr lang="en-US" sz="1800" b="1" smtClean="0"/>
                        <a:t>16</a:t>
                      </a:r>
                      <a:endParaRPr lang="en-US" sz="1800" b="1" dirty="0"/>
                    </a:p>
                  </a:txBody>
                  <a:tcPr/>
                </a:tc>
              </a:tr>
              <a:tr h="631765">
                <a:tc>
                  <a:txBody>
                    <a:bodyPr/>
                    <a:lstStyle/>
                    <a:p>
                      <a:pPr algn="ctr"/>
                      <a:r>
                        <a:rPr lang="en-US" sz="1800" b="1" dirty="0" smtClean="0"/>
                        <a:t>Musical</a:t>
                      </a:r>
                      <a:endParaRPr lang="en-US" sz="1800" b="1" dirty="0"/>
                    </a:p>
                  </a:txBody>
                  <a:tcPr/>
                </a:tc>
                <a:tc>
                  <a:txBody>
                    <a:bodyPr/>
                    <a:lstStyle/>
                    <a:p>
                      <a:pPr algn="ctr"/>
                      <a:r>
                        <a:rPr lang="en-US" sz="1800" b="1" dirty="0" smtClean="0"/>
                        <a:t>76.79</a:t>
                      </a:r>
                      <a:endParaRPr lang="en-US" sz="1800" b="1" dirty="0"/>
                    </a:p>
                  </a:txBody>
                  <a:tcPr/>
                </a:tc>
                <a:tc>
                  <a:txBody>
                    <a:bodyPr/>
                    <a:lstStyle/>
                    <a:p>
                      <a:pPr algn="ctr"/>
                      <a:r>
                        <a:rPr lang="en-US" sz="1800" b="1" dirty="0" smtClean="0"/>
                        <a:t>56</a:t>
                      </a:r>
                      <a:endParaRPr lang="en-US" sz="1800" b="1" dirty="0"/>
                    </a:p>
                  </a:txBody>
                  <a:tcPr/>
                </a:tc>
              </a:tr>
            </a:tbl>
          </a:graphicData>
        </a:graphic>
      </p:graphicFrame>
    </p:spTree>
    <p:extLst>
      <p:ext uri="{BB962C8B-B14F-4D97-AF65-F5344CB8AC3E}">
        <p14:creationId xmlns:p14="http://schemas.microsoft.com/office/powerpoint/2010/main" val="17808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8260"/>
          </a:xfrm>
        </p:spPr>
        <p:txBody>
          <a:bodyPr>
            <a:no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 name="Content Placeholder 2"/>
          <p:cNvSpPr>
            <a:spLocks noGrp="1"/>
          </p:cNvSpPr>
          <p:nvPr>
            <p:ph idx="1"/>
          </p:nvPr>
        </p:nvSpPr>
        <p:spPr>
          <a:xfrm>
            <a:off x="838200" y="956603"/>
            <a:ext cx="10515600" cy="5220360"/>
          </a:xfrm>
        </p:spPr>
        <p:txBody>
          <a:bodyPr/>
          <a:lstStyle/>
          <a:p>
            <a:pPr marL="0" indent="0">
              <a:buNone/>
            </a:pPr>
            <a:r>
              <a:rPr lang="en-US" dirty="0" smtClean="0"/>
              <a:t>2. Genres with Maximum Anomalies (Higher Risk Zone)</a:t>
            </a:r>
          </a:p>
          <a:p>
            <a:pPr marL="0" indent="0">
              <a:buNone/>
            </a:pPr>
            <a:r>
              <a:rPr lang="en-US" dirty="0" smtClean="0"/>
              <a:t>Anomaly : When the book had a good rating but the movie didn’t do well or vice versa.</a:t>
            </a:r>
          </a:p>
          <a:p>
            <a:pPr marL="0" indent="0">
              <a:buNone/>
            </a:pPr>
            <a:endParaRPr lang="en-US" dirty="0"/>
          </a:p>
          <a:p>
            <a:pPr marL="0" indent="0">
              <a:buNone/>
            </a:pPr>
            <a:endParaRPr lang="en-US" dirty="0"/>
          </a:p>
        </p:txBody>
      </p:sp>
      <p:graphicFrame>
        <p:nvGraphicFramePr>
          <p:cNvPr id="9" name="Chart 8"/>
          <p:cNvGraphicFramePr/>
          <p:nvPr>
            <p:extLst>
              <p:ext uri="{D42A27DB-BD31-4B8C-83A1-F6EECF244321}">
                <p14:modId xmlns:p14="http://schemas.microsoft.com/office/powerpoint/2010/main" val="870945773"/>
              </p:ext>
            </p:extLst>
          </p:nvPr>
        </p:nvGraphicFramePr>
        <p:xfrm>
          <a:off x="140676" y="2731347"/>
          <a:ext cx="5278511" cy="355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58736644"/>
              </p:ext>
            </p:extLst>
          </p:nvPr>
        </p:nvGraphicFramePr>
        <p:xfrm>
          <a:off x="5683346" y="3300118"/>
          <a:ext cx="5461392" cy="2744625"/>
        </p:xfrm>
        <a:graphic>
          <a:graphicData uri="http://schemas.openxmlformats.org/drawingml/2006/table">
            <a:tbl>
              <a:tblPr firstRow="1" bandRow="1">
                <a:tableStyleId>{5C22544A-7EE6-4342-B048-85BDC9FD1C3A}</a:tableStyleId>
              </a:tblPr>
              <a:tblGrid>
                <a:gridCol w="2730696"/>
                <a:gridCol w="2730696"/>
              </a:tblGrid>
              <a:tr h="602243">
                <a:tc>
                  <a:txBody>
                    <a:bodyPr/>
                    <a:lstStyle/>
                    <a:p>
                      <a:pPr algn="ctr"/>
                      <a:r>
                        <a:rPr lang="en-US" dirty="0" smtClean="0"/>
                        <a:t>Genre </a:t>
                      </a:r>
                      <a:endParaRPr lang="en-US" dirty="0"/>
                    </a:p>
                  </a:txBody>
                  <a:tcPr/>
                </a:tc>
                <a:tc>
                  <a:txBody>
                    <a:bodyPr/>
                    <a:lstStyle/>
                    <a:p>
                      <a:pPr algn="ctr"/>
                      <a:r>
                        <a:rPr lang="en-US" dirty="0" smtClean="0"/>
                        <a:t>Number of Movies with Anomalies</a:t>
                      </a:r>
                      <a:endParaRPr lang="en-US" dirty="0"/>
                    </a:p>
                  </a:txBody>
                  <a:tcPr/>
                </a:tc>
              </a:tr>
              <a:tr h="420909">
                <a:tc>
                  <a:txBody>
                    <a:bodyPr/>
                    <a:lstStyle/>
                    <a:p>
                      <a:pPr algn="ctr"/>
                      <a:r>
                        <a:rPr lang="en-US" b="1" dirty="0" smtClean="0"/>
                        <a:t>Drama</a:t>
                      </a:r>
                      <a:endParaRPr lang="en-US" b="1" dirty="0"/>
                    </a:p>
                  </a:txBody>
                  <a:tcPr/>
                </a:tc>
                <a:tc>
                  <a:txBody>
                    <a:bodyPr/>
                    <a:lstStyle/>
                    <a:p>
                      <a:pPr algn="ctr"/>
                      <a:r>
                        <a:rPr lang="en-US" b="1" dirty="0" smtClean="0"/>
                        <a:t>123</a:t>
                      </a:r>
                      <a:endParaRPr lang="en-US" b="1" dirty="0"/>
                    </a:p>
                  </a:txBody>
                  <a:tcPr/>
                </a:tc>
              </a:tr>
              <a:tr h="420909">
                <a:tc>
                  <a:txBody>
                    <a:bodyPr/>
                    <a:lstStyle/>
                    <a:p>
                      <a:pPr algn="ctr"/>
                      <a:r>
                        <a:rPr lang="en-US" b="1" dirty="0" smtClean="0"/>
                        <a:t>Horror</a:t>
                      </a:r>
                      <a:endParaRPr lang="en-US" b="1" dirty="0"/>
                    </a:p>
                  </a:txBody>
                  <a:tcPr/>
                </a:tc>
                <a:tc>
                  <a:txBody>
                    <a:bodyPr/>
                    <a:lstStyle/>
                    <a:p>
                      <a:pPr algn="ctr"/>
                      <a:r>
                        <a:rPr lang="en-US" b="1" dirty="0" smtClean="0"/>
                        <a:t>118</a:t>
                      </a:r>
                      <a:endParaRPr lang="en-US" b="1" dirty="0"/>
                    </a:p>
                  </a:txBody>
                  <a:tcPr/>
                </a:tc>
              </a:tr>
              <a:tr h="420909">
                <a:tc>
                  <a:txBody>
                    <a:bodyPr/>
                    <a:lstStyle/>
                    <a:p>
                      <a:pPr algn="ctr"/>
                      <a:r>
                        <a:rPr lang="en-US" b="1" dirty="0" smtClean="0"/>
                        <a:t>Short</a:t>
                      </a:r>
                      <a:endParaRPr lang="en-US" b="1" dirty="0"/>
                    </a:p>
                  </a:txBody>
                  <a:tcPr/>
                </a:tc>
                <a:tc>
                  <a:txBody>
                    <a:bodyPr/>
                    <a:lstStyle/>
                    <a:p>
                      <a:pPr algn="ctr"/>
                      <a:r>
                        <a:rPr lang="en-US" b="1" dirty="0" smtClean="0"/>
                        <a:t>102</a:t>
                      </a:r>
                      <a:endParaRPr lang="en-US" b="1" dirty="0"/>
                    </a:p>
                  </a:txBody>
                  <a:tcPr/>
                </a:tc>
              </a:tr>
              <a:tr h="420909">
                <a:tc>
                  <a:txBody>
                    <a:bodyPr/>
                    <a:lstStyle/>
                    <a:p>
                      <a:pPr algn="ctr"/>
                      <a:r>
                        <a:rPr lang="en-US" b="1" dirty="0" smtClean="0"/>
                        <a:t>Comedy</a:t>
                      </a:r>
                      <a:endParaRPr lang="en-US" b="1" dirty="0"/>
                    </a:p>
                  </a:txBody>
                  <a:tcPr/>
                </a:tc>
                <a:tc>
                  <a:txBody>
                    <a:bodyPr/>
                    <a:lstStyle/>
                    <a:p>
                      <a:pPr algn="ctr"/>
                      <a:r>
                        <a:rPr lang="en-US" b="1" dirty="0" smtClean="0"/>
                        <a:t>64</a:t>
                      </a:r>
                      <a:endParaRPr lang="en-US" b="1" dirty="0"/>
                    </a:p>
                  </a:txBody>
                  <a:tcPr/>
                </a:tc>
              </a:tr>
              <a:tr h="420909">
                <a:tc>
                  <a:txBody>
                    <a:bodyPr/>
                    <a:lstStyle/>
                    <a:p>
                      <a:pPr algn="ctr"/>
                      <a:r>
                        <a:rPr lang="en-US" b="1" dirty="0" smtClean="0"/>
                        <a:t>Romance</a:t>
                      </a:r>
                      <a:endParaRPr lang="en-US" b="1" dirty="0"/>
                    </a:p>
                  </a:txBody>
                  <a:tcPr/>
                </a:tc>
                <a:tc>
                  <a:txBody>
                    <a:bodyPr/>
                    <a:lstStyle/>
                    <a:p>
                      <a:pPr algn="ctr"/>
                      <a:r>
                        <a:rPr lang="en-US" b="1" dirty="0" smtClean="0"/>
                        <a:t>35</a:t>
                      </a:r>
                      <a:endParaRPr lang="en-US" b="1" dirty="0"/>
                    </a:p>
                  </a:txBody>
                  <a:tcPr/>
                </a:tc>
              </a:tr>
            </a:tbl>
          </a:graphicData>
        </a:graphic>
      </p:graphicFrame>
    </p:spTree>
    <p:extLst>
      <p:ext uri="{BB962C8B-B14F-4D97-AF65-F5344CB8AC3E}">
        <p14:creationId xmlns:p14="http://schemas.microsoft.com/office/powerpoint/2010/main" val="338852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2666"/>
          </a:xfrm>
        </p:spPr>
        <p:txBody>
          <a:bodyPr>
            <a:no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 name="Content Placeholder 2"/>
          <p:cNvSpPr>
            <a:spLocks noGrp="1"/>
          </p:cNvSpPr>
          <p:nvPr>
            <p:ph idx="1"/>
          </p:nvPr>
        </p:nvSpPr>
        <p:spPr>
          <a:xfrm>
            <a:off x="838200" y="956603"/>
            <a:ext cx="10515600" cy="5220360"/>
          </a:xfrm>
        </p:spPr>
        <p:txBody>
          <a:bodyPr/>
          <a:lstStyle/>
          <a:p>
            <a:pPr marL="0" indent="0">
              <a:buNone/>
            </a:pPr>
            <a:r>
              <a:rPr lang="en-US" dirty="0" smtClean="0"/>
              <a:t>3. In case of an anomaly what did better ? Movie or the Book ? </a:t>
            </a:r>
          </a:p>
          <a:p>
            <a:pPr marL="0" indent="0">
              <a:buNone/>
            </a:pPr>
            <a:endParaRPr lang="en-US" dirty="0"/>
          </a:p>
          <a:p>
            <a:r>
              <a:rPr lang="en-US" dirty="0" smtClean="0"/>
              <a:t>Book in 460 cases</a:t>
            </a:r>
          </a:p>
          <a:p>
            <a:r>
              <a:rPr lang="en-US" dirty="0" smtClean="0"/>
              <a:t>Movie in 228 cases</a:t>
            </a:r>
          </a:p>
          <a:p>
            <a:pPr marL="0" indent="0">
              <a:buNone/>
            </a:pPr>
            <a:endParaRPr lang="en-US" dirty="0"/>
          </a:p>
          <a:p>
            <a:pPr marL="0" indent="0">
              <a:buNone/>
            </a:pPr>
            <a:endParaRPr lang="en-US" dirty="0"/>
          </a:p>
        </p:txBody>
      </p:sp>
      <p:graphicFrame>
        <p:nvGraphicFramePr>
          <p:cNvPr id="7" name="Chart 6"/>
          <p:cNvGraphicFramePr/>
          <p:nvPr>
            <p:extLst>
              <p:ext uri="{D42A27DB-BD31-4B8C-83A1-F6EECF244321}">
                <p14:modId xmlns:p14="http://schemas.microsoft.com/office/powerpoint/2010/main" val="1465861833"/>
              </p:ext>
            </p:extLst>
          </p:nvPr>
        </p:nvGraphicFramePr>
        <p:xfrm>
          <a:off x="5345723" y="1913206"/>
          <a:ext cx="5880296" cy="40000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974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0124"/>
          </a:xfrm>
        </p:spPr>
        <p:txBody>
          <a:bodyPr>
            <a:no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 name="Content Placeholder 2"/>
          <p:cNvSpPr>
            <a:spLocks noGrp="1"/>
          </p:cNvSpPr>
          <p:nvPr>
            <p:ph idx="1"/>
          </p:nvPr>
        </p:nvSpPr>
        <p:spPr>
          <a:xfrm>
            <a:off x="838200" y="1041009"/>
            <a:ext cx="10515600" cy="5135954"/>
          </a:xfrm>
        </p:spPr>
        <p:txBody>
          <a:bodyPr>
            <a:normAutofit lnSpcReduction="10000"/>
          </a:bodyPr>
          <a:lstStyle/>
          <a:p>
            <a:pPr marL="514350" indent="-514350">
              <a:buAutoNum type="arabicPeriod" startAt="4"/>
            </a:pPr>
            <a:r>
              <a:rPr lang="en-US" dirty="0" smtClean="0"/>
              <a:t>For each category of Genre , if there is an anomaly , are books doing well or the Movies? </a:t>
            </a:r>
          </a:p>
          <a:p>
            <a:pPr marL="514350" indent="-514350">
              <a:buAutoNum type="arabicPeriod" startAt="4"/>
            </a:pPr>
            <a:endParaRPr lang="en-US" dirty="0"/>
          </a:p>
          <a:p>
            <a:pPr marL="514350" indent="-514350">
              <a:buAutoNum type="arabicPeriod" startAt="4"/>
            </a:pPr>
            <a:endParaRPr lang="en-US" dirty="0" smtClean="0"/>
          </a:p>
          <a:p>
            <a:pPr marL="514350" indent="-514350">
              <a:buAutoNum type="arabicPeriod" startAt="4"/>
            </a:pPr>
            <a:endParaRPr lang="en-US" dirty="0"/>
          </a:p>
          <a:p>
            <a:pPr marL="514350" indent="-514350">
              <a:buAutoNum type="arabicPeriod" startAt="4"/>
            </a:pPr>
            <a:endParaRPr lang="en-US" dirty="0" smtClean="0"/>
          </a:p>
          <a:p>
            <a:pPr marL="514350" indent="-514350">
              <a:buAutoNum type="arabicPeriod" startAt="4"/>
            </a:pPr>
            <a:endParaRPr lang="en-US" dirty="0"/>
          </a:p>
          <a:p>
            <a:pPr marL="514350" indent="-514350">
              <a:buAutoNum type="arabicPeriod" startAt="4"/>
            </a:pPr>
            <a:endParaRPr lang="en-US" dirty="0" smtClean="0"/>
          </a:p>
          <a:p>
            <a:pPr marL="0" indent="0">
              <a:buNone/>
            </a:pPr>
            <a:r>
              <a:rPr lang="en-US" dirty="0" smtClean="0"/>
              <a:t>Except for these 4 categories, in every category Books had higher success rate than the movies.</a:t>
            </a:r>
          </a:p>
          <a:p>
            <a:pPr marL="0" indent="0">
              <a:buNone/>
            </a:pPr>
            <a:r>
              <a:rPr lang="en-US" dirty="0"/>
              <a:t> </a:t>
            </a:r>
            <a:r>
              <a:rPr lang="en-US" dirty="0" smtClean="0"/>
              <a:t> </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4214395173"/>
              </p:ext>
            </p:extLst>
          </p:nvPr>
        </p:nvGraphicFramePr>
        <p:xfrm>
          <a:off x="3840480" y="2358969"/>
          <a:ext cx="3981158" cy="1997196"/>
        </p:xfrm>
        <a:graphic>
          <a:graphicData uri="http://schemas.openxmlformats.org/drawingml/2006/table">
            <a:tbl>
              <a:tblPr firstRow="1" bandRow="1">
                <a:tableStyleId>{5C22544A-7EE6-4342-B048-85BDC9FD1C3A}</a:tableStyleId>
              </a:tblPr>
              <a:tblGrid>
                <a:gridCol w="3981158"/>
              </a:tblGrid>
              <a:tr h="0">
                <a:tc>
                  <a:txBody>
                    <a:bodyPr/>
                    <a:lstStyle/>
                    <a:p>
                      <a:pPr algn="ctr"/>
                      <a:r>
                        <a:rPr lang="en-US" b="1" dirty="0" smtClean="0"/>
                        <a:t>Genre</a:t>
                      </a:r>
                      <a:endParaRPr lang="en-US" b="1" dirty="0"/>
                    </a:p>
                  </a:txBody>
                  <a:tcPr/>
                </a:tc>
              </a:tr>
              <a:tr h="407859">
                <a:tc>
                  <a:txBody>
                    <a:bodyPr/>
                    <a:lstStyle/>
                    <a:p>
                      <a:pPr algn="ctr"/>
                      <a:r>
                        <a:rPr lang="en-US" b="1" dirty="0" smtClean="0"/>
                        <a:t>Animation</a:t>
                      </a:r>
                      <a:endParaRPr lang="en-US" b="1" dirty="0"/>
                    </a:p>
                  </a:txBody>
                  <a:tcPr/>
                </a:tc>
              </a:tr>
              <a:tr h="407859">
                <a:tc>
                  <a:txBody>
                    <a:bodyPr/>
                    <a:lstStyle/>
                    <a:p>
                      <a:pPr algn="ctr"/>
                      <a:r>
                        <a:rPr lang="en-US" b="1" dirty="0" smtClean="0"/>
                        <a:t>Horror</a:t>
                      </a:r>
                      <a:endParaRPr lang="en-US" b="1" dirty="0"/>
                    </a:p>
                  </a:txBody>
                  <a:tcPr/>
                </a:tc>
              </a:tr>
              <a:tr h="407859">
                <a:tc>
                  <a:txBody>
                    <a:bodyPr/>
                    <a:lstStyle/>
                    <a:p>
                      <a:pPr algn="ctr"/>
                      <a:r>
                        <a:rPr lang="en-US" b="1" dirty="0" smtClean="0"/>
                        <a:t>Short</a:t>
                      </a:r>
                      <a:endParaRPr lang="en-US" b="1" dirty="0"/>
                    </a:p>
                  </a:txBody>
                  <a:tcPr/>
                </a:tc>
              </a:tr>
              <a:tr h="407859">
                <a:tc>
                  <a:txBody>
                    <a:bodyPr/>
                    <a:lstStyle/>
                    <a:p>
                      <a:pPr algn="ctr"/>
                      <a:r>
                        <a:rPr lang="en-US" b="1" dirty="0" smtClean="0"/>
                        <a:t>Film-Noir</a:t>
                      </a:r>
                      <a:endParaRPr lang="en-US" b="1" dirty="0"/>
                    </a:p>
                  </a:txBody>
                  <a:tcPr/>
                </a:tc>
              </a:tr>
            </a:tbl>
          </a:graphicData>
        </a:graphic>
      </p:graphicFrame>
    </p:spTree>
    <p:extLst>
      <p:ext uri="{BB962C8B-B14F-4D97-AF65-F5344CB8AC3E}">
        <p14:creationId xmlns:p14="http://schemas.microsoft.com/office/powerpoint/2010/main" val="232142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838200" y="365126"/>
            <a:ext cx="10515600" cy="324192"/>
          </a:xfrm>
        </p:spPr>
        <p:txBody>
          <a:bodyPr>
            <a:no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5845" name="Rectangle 3"/>
          <p:cNvSpPr>
            <a:spLocks noGrp="1" noChangeArrowheads="1"/>
          </p:cNvSpPr>
          <p:nvPr>
            <p:ph idx="1"/>
          </p:nvPr>
        </p:nvSpPr>
        <p:spPr>
          <a:xfrm>
            <a:off x="838200" y="1009650"/>
            <a:ext cx="9374945" cy="5346700"/>
          </a:xfrm>
          <a:noFill/>
          <a:ln w="38100" cap="rnd">
            <a:noFill/>
            <a:round/>
            <a:headEnd/>
            <a:tailEnd/>
          </a:ln>
        </p:spPr>
        <p:txBody>
          <a:bodyPr>
            <a:normAutofit/>
          </a:bodyPr>
          <a:lstStyle/>
          <a:p>
            <a:pPr marL="0" indent="0">
              <a:buNone/>
            </a:pPr>
            <a:r>
              <a:rPr lang="en-US" b="1" dirty="0" smtClean="0">
                <a:latin typeface="Century" panose="02040604050505020304" pitchFamily="18" charset="0"/>
              </a:rPr>
              <a:t>Obstacles</a:t>
            </a:r>
          </a:p>
          <a:p>
            <a:pPr marL="0" indent="0">
              <a:buNone/>
            </a:pPr>
            <a:endParaRPr lang="en-US" b="1" dirty="0">
              <a:latin typeface="Century" panose="02040604050505020304" pitchFamily="18" charset="0"/>
            </a:endParaRPr>
          </a:p>
          <a:p>
            <a:pPr marL="0" indent="0">
              <a:buNone/>
            </a:pPr>
            <a:r>
              <a:rPr lang="en-US" sz="2200" b="1" dirty="0">
                <a:solidFill>
                  <a:schemeClr val="accent5">
                    <a:lumMod val="75000"/>
                  </a:schemeClr>
                </a:solidFill>
                <a:latin typeface="Century" panose="02040604050505020304" pitchFamily="18" charset="0"/>
              </a:rPr>
              <a:t>1. Fetching data from Freebase.</a:t>
            </a:r>
          </a:p>
          <a:p>
            <a:pPr marL="0" indent="0">
              <a:buNone/>
            </a:pPr>
            <a:r>
              <a:rPr lang="en-US" sz="2200" b="1" dirty="0">
                <a:solidFill>
                  <a:schemeClr val="accent5">
                    <a:lumMod val="75000"/>
                  </a:schemeClr>
                </a:solidFill>
                <a:latin typeface="Century" panose="02040604050505020304" pitchFamily="18" charset="0"/>
              </a:rPr>
              <a:t>The freebase APIs are rigid. They don’t  support specific data extraction methods. The documentation is also inadequate.</a:t>
            </a:r>
          </a:p>
          <a:p>
            <a:pPr marL="0" indent="0">
              <a:buNone/>
            </a:pPr>
            <a:r>
              <a:rPr lang="en-US" sz="2200" b="1" dirty="0">
                <a:solidFill>
                  <a:schemeClr val="accent5">
                    <a:lumMod val="75000"/>
                  </a:schemeClr>
                </a:solidFill>
                <a:latin typeface="Century" panose="02040604050505020304" pitchFamily="18" charset="0"/>
              </a:rPr>
              <a:t>2. Data in freebase is populated by public so it contains a lot of junk data as well which was difficult to clean</a:t>
            </a:r>
          </a:p>
          <a:p>
            <a:pPr marL="0" indent="0">
              <a:buNone/>
            </a:pPr>
            <a:r>
              <a:rPr lang="en-US" sz="2200" b="1" dirty="0">
                <a:solidFill>
                  <a:schemeClr val="accent5">
                    <a:lumMod val="75000"/>
                  </a:schemeClr>
                </a:solidFill>
                <a:latin typeface="Century" panose="02040604050505020304" pitchFamily="18" charset="0"/>
              </a:rPr>
              <a:t>3. IMDB and </a:t>
            </a:r>
            <a:r>
              <a:rPr lang="en-US" sz="2200" b="1" dirty="0" err="1">
                <a:solidFill>
                  <a:schemeClr val="accent5">
                    <a:lumMod val="75000"/>
                  </a:schemeClr>
                </a:solidFill>
                <a:latin typeface="Century" panose="02040604050505020304" pitchFamily="18" charset="0"/>
              </a:rPr>
              <a:t>GoodReads</a:t>
            </a:r>
            <a:r>
              <a:rPr lang="en-US" sz="2200" b="1" dirty="0">
                <a:solidFill>
                  <a:schemeClr val="accent5">
                    <a:lumMod val="75000"/>
                  </a:schemeClr>
                </a:solidFill>
                <a:latin typeface="Century" panose="02040604050505020304" pitchFamily="18" charset="0"/>
              </a:rPr>
              <a:t> has restriction on number on http requests one can process per unit time which led to slower extraction of data.</a:t>
            </a:r>
          </a:p>
          <a:p>
            <a:pPr marL="0" indent="0">
              <a:buNone/>
            </a:pPr>
            <a:r>
              <a:rPr lang="en-US" sz="2200" b="1" dirty="0">
                <a:solidFill>
                  <a:schemeClr val="accent5">
                    <a:lumMod val="75000"/>
                  </a:schemeClr>
                </a:solidFill>
                <a:latin typeface="Century" panose="02040604050505020304" pitchFamily="18" charset="0"/>
              </a:rPr>
              <a:t>4. The rating scales for IMDB and </a:t>
            </a:r>
            <a:r>
              <a:rPr lang="en-US" sz="2200" b="1" dirty="0" err="1">
                <a:solidFill>
                  <a:schemeClr val="accent5">
                    <a:lumMod val="75000"/>
                  </a:schemeClr>
                </a:solidFill>
                <a:latin typeface="Century" panose="02040604050505020304" pitchFamily="18" charset="0"/>
              </a:rPr>
              <a:t>GoodReads</a:t>
            </a:r>
            <a:r>
              <a:rPr lang="en-US" sz="2200" b="1" dirty="0">
                <a:solidFill>
                  <a:schemeClr val="accent5">
                    <a:lumMod val="75000"/>
                  </a:schemeClr>
                </a:solidFill>
                <a:latin typeface="Century" panose="02040604050505020304" pitchFamily="18" charset="0"/>
              </a:rPr>
              <a:t> were different. Normalization of the ratings to reach logical results was time consuming and difficult. </a:t>
            </a: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16</a:t>
            </a:fld>
            <a:endParaRPr lang="en-US" altLang="en-US" sz="900">
              <a:latin typeface="Verdana" pitchFamily="34" charset="0"/>
            </a:endParaRPr>
          </a:p>
        </p:txBody>
      </p:sp>
    </p:spTree>
    <p:extLst>
      <p:ext uri="{BB962C8B-B14F-4D97-AF65-F5344CB8AC3E}">
        <p14:creationId xmlns:p14="http://schemas.microsoft.com/office/powerpoint/2010/main" val="269363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026554" y="197700"/>
            <a:ext cx="9258300" cy="523517"/>
          </a:xfrm>
        </p:spPr>
        <p:txBody>
          <a:bodyPr>
            <a:norm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5845" name="Rectangle 3"/>
          <p:cNvSpPr>
            <a:spLocks noGrp="1" noChangeArrowheads="1"/>
          </p:cNvSpPr>
          <p:nvPr>
            <p:ph idx="1"/>
          </p:nvPr>
        </p:nvSpPr>
        <p:spPr>
          <a:xfrm>
            <a:off x="1026554" y="1079455"/>
            <a:ext cx="10327246" cy="4918656"/>
          </a:xfrm>
          <a:noFill/>
          <a:ln w="38100" cap="rnd">
            <a:noFill/>
            <a:round/>
            <a:headEnd/>
            <a:tailEnd/>
          </a:ln>
        </p:spPr>
        <p:txBody>
          <a:bodyPr>
            <a:normAutofit fontScale="62500" lnSpcReduction="20000"/>
          </a:bodyPr>
          <a:lstStyle/>
          <a:p>
            <a:pPr eaLnBrk="1" hangingPunct="1">
              <a:lnSpc>
                <a:spcPct val="80000"/>
              </a:lnSpc>
              <a:buNone/>
              <a:defRPr/>
            </a:pPr>
            <a:endParaRPr lang="en-US" altLang="en-US" sz="200" b="1" dirty="0"/>
          </a:p>
          <a:p>
            <a:pPr marL="0" indent="0">
              <a:buNone/>
            </a:pPr>
            <a:r>
              <a:rPr lang="en-US" sz="3800" b="1" dirty="0">
                <a:latin typeface="Century" panose="02040604050505020304" pitchFamily="18" charset="0"/>
              </a:rPr>
              <a:t>Conclusion</a:t>
            </a:r>
          </a:p>
          <a:p>
            <a:pPr marL="0" indent="0">
              <a:buNone/>
            </a:pPr>
            <a:r>
              <a:rPr lang="en-US" sz="3200" b="1" dirty="0">
                <a:solidFill>
                  <a:schemeClr val="accent5">
                    <a:lumMod val="75000"/>
                  </a:schemeClr>
                </a:solidFill>
                <a:latin typeface="Century" panose="02040604050505020304" pitchFamily="18" charset="0"/>
              </a:rPr>
              <a:t>We have successfully found the top genre categories for which movie adaptations work well. We have found that even though certain genres like horror, short have done well, they still occur in the top genres with anomalies. So they belong to the risk zone. Top safe genres are categories like film-noir and adult movies which both have 100% success rates and all movies from these genres have ratings above 7. The analytic provides movie makers enough information to capture the mood of the public.</a:t>
            </a: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r>
              <a:rPr lang="en-US" sz="3800" b="1" dirty="0" smtClean="0">
                <a:latin typeface="Century" panose="02040604050505020304" pitchFamily="18" charset="0"/>
              </a:rPr>
              <a:t>Acknowledgements</a:t>
            </a:r>
            <a:endParaRPr lang="en-US" sz="3800" b="1" dirty="0">
              <a:latin typeface="Century" panose="02040604050505020304" pitchFamily="18" charset="0"/>
            </a:endParaRPr>
          </a:p>
          <a:p>
            <a:pPr marL="0" indent="0">
              <a:buNone/>
            </a:pPr>
            <a:r>
              <a:rPr lang="en-US" sz="3200" b="1" dirty="0">
                <a:solidFill>
                  <a:schemeClr val="accent5">
                    <a:lumMod val="75000"/>
                  </a:schemeClr>
                </a:solidFill>
                <a:latin typeface="Century" panose="02040604050505020304" pitchFamily="18" charset="0"/>
              </a:rPr>
              <a:t>We would like to thank our Professor Suzanne McIntosh for her immense support in developing the project and helping us out with the various technologies that could be used in the project.</a:t>
            </a:r>
          </a:p>
          <a:p>
            <a:pPr marL="0" indent="0">
              <a:buNone/>
            </a:pPr>
            <a:r>
              <a:rPr lang="en-US" sz="3200" b="1" dirty="0">
                <a:solidFill>
                  <a:schemeClr val="accent5">
                    <a:lumMod val="75000"/>
                  </a:schemeClr>
                </a:solidFill>
                <a:latin typeface="Century" panose="02040604050505020304" pitchFamily="18" charset="0"/>
              </a:rPr>
              <a:t>We would like to thank freebase.com which provided us with the free data source. </a:t>
            </a:r>
          </a:p>
          <a:p>
            <a:pPr marL="0" indent="0">
              <a:buNone/>
            </a:pPr>
            <a:r>
              <a:rPr lang="en-US" sz="3200" b="1" dirty="0">
                <a:solidFill>
                  <a:schemeClr val="accent5">
                    <a:lumMod val="75000"/>
                  </a:schemeClr>
                </a:solidFill>
                <a:latin typeface="Century" panose="02040604050505020304" pitchFamily="18" charset="0"/>
              </a:rPr>
              <a:t>We are thankful to all the readers and movie watchers who made the effort to rate the books and movies on </a:t>
            </a:r>
            <a:r>
              <a:rPr lang="en-US" sz="3200" b="1" dirty="0" err="1">
                <a:solidFill>
                  <a:schemeClr val="accent5">
                    <a:lumMod val="75000"/>
                  </a:schemeClr>
                </a:solidFill>
                <a:latin typeface="Century" panose="02040604050505020304" pitchFamily="18" charset="0"/>
              </a:rPr>
              <a:t>Goodreads</a:t>
            </a:r>
            <a:r>
              <a:rPr lang="en-US" sz="3200" b="1" dirty="0">
                <a:solidFill>
                  <a:schemeClr val="accent5">
                    <a:lumMod val="75000"/>
                  </a:schemeClr>
                </a:solidFill>
                <a:latin typeface="Century" panose="02040604050505020304" pitchFamily="18" charset="0"/>
              </a:rPr>
              <a:t> and </a:t>
            </a:r>
            <a:r>
              <a:rPr lang="en-US" sz="3200" b="1" dirty="0" err="1">
                <a:solidFill>
                  <a:schemeClr val="accent5">
                    <a:lumMod val="75000"/>
                  </a:schemeClr>
                </a:solidFill>
                <a:latin typeface="Century" panose="02040604050505020304" pitchFamily="18" charset="0"/>
              </a:rPr>
              <a:t>Imdb</a:t>
            </a:r>
            <a:r>
              <a:rPr lang="en-US" sz="3200" b="1" dirty="0">
                <a:solidFill>
                  <a:schemeClr val="accent5">
                    <a:lumMod val="75000"/>
                  </a:schemeClr>
                </a:solidFill>
                <a:latin typeface="Century" panose="02040604050505020304" pitchFamily="18" charset="0"/>
              </a:rPr>
              <a:t>. </a:t>
            </a:r>
          </a:p>
          <a:p>
            <a:pPr marL="0" indent="0">
              <a:buNone/>
            </a:pPr>
            <a:r>
              <a:rPr lang="en-US" sz="2000" b="1" dirty="0" smtClean="0">
                <a:solidFill>
                  <a:srgbClr val="00B0F0"/>
                </a:solidFill>
                <a:latin typeface="Century" panose="02040604050505020304" pitchFamily="18" charset="0"/>
              </a:rPr>
              <a:t> </a:t>
            </a: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17</a:t>
            </a:fld>
            <a:endParaRPr lang="en-US" altLang="en-US" sz="900">
              <a:latin typeface="Verdana" pitchFamily="34" charset="0"/>
            </a:endParaRPr>
          </a:p>
        </p:txBody>
      </p:sp>
    </p:spTree>
    <p:extLst>
      <p:ext uri="{BB962C8B-B14F-4D97-AF65-F5344CB8AC3E}">
        <p14:creationId xmlns:p14="http://schemas.microsoft.com/office/powerpoint/2010/main" val="28494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039432" y="-137150"/>
            <a:ext cx="9029700" cy="1115946"/>
          </a:xfrm>
        </p:spPr>
        <p:txBody>
          <a:bodyPr>
            <a:norm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5845" name="Rectangle 3"/>
          <p:cNvSpPr>
            <a:spLocks noGrp="1" noChangeArrowheads="1"/>
          </p:cNvSpPr>
          <p:nvPr>
            <p:ph idx="1"/>
          </p:nvPr>
        </p:nvSpPr>
        <p:spPr>
          <a:xfrm>
            <a:off x="1142463" y="978796"/>
            <a:ext cx="8619723" cy="5377554"/>
          </a:xfrm>
          <a:noFill/>
          <a:ln w="38100" cap="rnd">
            <a:noFill/>
            <a:round/>
            <a:headEnd/>
            <a:tailEnd/>
          </a:ln>
        </p:spPr>
        <p:txBody>
          <a:bodyPr>
            <a:normAutofit fontScale="85000" lnSpcReduction="20000"/>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References</a:t>
            </a:r>
          </a:p>
          <a:p>
            <a:pPr marL="0" indent="0">
              <a:buNone/>
            </a:pPr>
            <a:endParaRPr lang="en-US" b="1" dirty="0">
              <a:latin typeface="Century" panose="02040604050505020304" pitchFamily="18" charset="0"/>
            </a:endParaRPr>
          </a:p>
          <a:p>
            <a:pPr lvl="0"/>
            <a:r>
              <a:rPr lang="en-US" sz="2000" dirty="0"/>
              <a:t>Chan </a:t>
            </a:r>
            <a:r>
              <a:rPr lang="en-US" sz="2000" dirty="0" err="1"/>
              <a:t>Ik</a:t>
            </a:r>
            <a:r>
              <a:rPr lang="en-US" sz="2000" dirty="0"/>
              <a:t> (Park </a:t>
            </a:r>
            <a:r>
              <a:rPr lang="en-US" sz="2000" dirty="0" err="1"/>
              <a:t>Chungwoon</a:t>
            </a:r>
            <a:r>
              <a:rPr lang="en-US" sz="2000" dirty="0"/>
              <a:t> University ), Ho </a:t>
            </a:r>
            <a:r>
              <a:rPr lang="en-US" sz="2000" dirty="0" err="1"/>
              <a:t>Eun</a:t>
            </a:r>
            <a:r>
              <a:rPr lang="en-US" sz="2000" dirty="0"/>
              <a:t> ( Lee </a:t>
            </a:r>
            <a:r>
              <a:rPr lang="en-US" sz="2000" dirty="0" err="1"/>
              <a:t>Chungwoon</a:t>
            </a:r>
            <a:r>
              <a:rPr lang="en-US" sz="2000" dirty="0"/>
              <a:t> University), An Investigation into the Factors Determining the Success of Comic Book-Based Movies, </a:t>
            </a:r>
            <a:r>
              <a:rPr lang="en-US" sz="2000" u="sng" dirty="0">
                <a:hlinkClick r:id="rId2"/>
              </a:rPr>
              <a:t>http://www.aicit.org/AISS/ppl/AISS3692PPL.pdf</a:t>
            </a:r>
            <a:endParaRPr lang="en-US" sz="2000" dirty="0"/>
          </a:p>
          <a:p>
            <a:pPr lvl="0"/>
            <a:r>
              <a:rPr lang="en-US" sz="2000" dirty="0"/>
              <a:t>Ashley Ross, How to turn a book into a movie that isn’t terrible, </a:t>
            </a:r>
            <a:r>
              <a:rPr lang="en-US" sz="2000" u="sng" dirty="0">
                <a:hlinkClick r:id="rId3"/>
              </a:rPr>
              <a:t>http://time.com/2815729/book-to-movie-adaptations-screenwriters</a:t>
            </a:r>
            <a:endParaRPr lang="en-US" sz="2000" dirty="0"/>
          </a:p>
          <a:p>
            <a:pPr lvl="0"/>
            <a:r>
              <a:rPr lang="en-US" sz="2000" dirty="0"/>
              <a:t>Dwight C. Douglas How to adapt a novel into a screenplay, </a:t>
            </a:r>
            <a:r>
              <a:rPr lang="en-US" sz="2000" u="sng" dirty="0">
                <a:hlinkClick r:id="rId4"/>
              </a:rPr>
              <a:t>http://www.videomaker.com/article/15701-how-to-adapt-a-novel-into-a-screenplay</a:t>
            </a:r>
            <a:endParaRPr lang="en-US" sz="2000" dirty="0"/>
          </a:p>
          <a:p>
            <a:pPr lvl="0"/>
            <a:r>
              <a:rPr lang="en-US" sz="2000" dirty="0"/>
              <a:t>Michael </a:t>
            </a:r>
            <a:r>
              <a:rPr lang="en-US" sz="2000" dirty="0" err="1"/>
              <a:t>Hauge</a:t>
            </a:r>
            <a:r>
              <a:rPr lang="en-US" sz="2000" dirty="0"/>
              <a:t>, ADAPTATION: </a:t>
            </a:r>
            <a:r>
              <a:rPr lang="en-US" sz="2000" dirty="0" smtClean="0"/>
              <a:t>Movies aren’t </a:t>
            </a:r>
            <a:r>
              <a:rPr lang="en-US" sz="2000" dirty="0"/>
              <a:t>novels, </a:t>
            </a:r>
            <a:r>
              <a:rPr lang="en-US" sz="2000" dirty="0">
                <a:hlinkClick r:id="rId5" action="ppaction://hlinksldjump"/>
              </a:rPr>
              <a:t>http://www.storymastery.com/articles-by-industry/articles-for-screenwriters/movies-arent-novels/</a:t>
            </a:r>
            <a:endParaRPr lang="en-US" sz="2000" dirty="0"/>
          </a:p>
          <a:p>
            <a:pPr lvl="0"/>
            <a:r>
              <a:rPr lang="en-US" sz="2000" dirty="0"/>
              <a:t>Lynne Pembroke and Jim </a:t>
            </a:r>
            <a:r>
              <a:rPr lang="en-US" sz="2000" dirty="0" err="1"/>
              <a:t>Kalergis</a:t>
            </a:r>
            <a:r>
              <a:rPr lang="en-US" sz="2000" i="1" dirty="0"/>
              <a:t>,</a:t>
            </a:r>
            <a:r>
              <a:rPr lang="en-US" sz="2000" dirty="0"/>
              <a:t> From Novel to Screenplay: The Challenges of Adaptation, </a:t>
            </a:r>
            <a:r>
              <a:rPr lang="en-US" sz="2000" u="sng" dirty="0">
                <a:hlinkClick r:id="rId6"/>
              </a:rPr>
              <a:t>http://www.writing-world.com/screen/adaptation.shtml</a:t>
            </a:r>
            <a:endParaRPr lang="en-US" sz="2000" dirty="0"/>
          </a:p>
          <a:p>
            <a:pPr lvl="0"/>
            <a:r>
              <a:rPr lang="en-US" sz="2000" dirty="0"/>
              <a:t>Adaptation from novel to film, </a:t>
            </a:r>
            <a:r>
              <a:rPr lang="en-US" sz="2000" dirty="0">
                <a:hlinkClick r:id="rId7"/>
              </a:rPr>
              <a:t>http://</a:t>
            </a:r>
            <a:r>
              <a:rPr lang="en-US" sz="2000" dirty="0" smtClean="0">
                <a:hlinkClick r:id="rId7"/>
              </a:rPr>
              <a:t>d2buyft38glmwk.cloudfront.net/media/cms_page_media/11/FITC_Adaptation_1.pdf</a:t>
            </a:r>
            <a:endParaRPr lang="en-US" sz="2000" dirty="0" smtClean="0"/>
          </a:p>
          <a:p>
            <a:pPr lvl="0"/>
            <a:r>
              <a:rPr lang="en-US" sz="2000" dirty="0" smtClean="0"/>
              <a:t>Hadoop – a definitive guide by Tom White</a:t>
            </a:r>
            <a:endParaRPr lang="en-US" sz="2000" dirty="0"/>
          </a:p>
          <a:p>
            <a:pPr marL="0" indent="0">
              <a:buNone/>
            </a:pPr>
            <a:r>
              <a:rPr lang="en-US" sz="2000" dirty="0"/>
              <a:t> </a:t>
            </a:r>
          </a:p>
          <a:p>
            <a:pPr marL="0" indent="0">
              <a:buNone/>
            </a:pPr>
            <a:r>
              <a:rPr lang="en-US" sz="2000" dirty="0"/>
              <a:t/>
            </a:r>
            <a:br>
              <a:rPr lang="en-US" sz="2000" dirty="0"/>
            </a:b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18</a:t>
            </a:fld>
            <a:endParaRPr lang="en-US" altLang="en-US" sz="900">
              <a:latin typeface="Verdana" pitchFamily="34" charset="0"/>
            </a:endParaRPr>
          </a:p>
        </p:txBody>
      </p:sp>
    </p:spTree>
    <p:extLst>
      <p:ext uri="{BB962C8B-B14F-4D97-AF65-F5344CB8AC3E}">
        <p14:creationId xmlns:p14="http://schemas.microsoft.com/office/powerpoint/2010/main" val="214722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norm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5845" name="Rectangle 3"/>
          <p:cNvSpPr>
            <a:spLocks noGrp="1" noChangeArrowheads="1"/>
          </p:cNvSpPr>
          <p:nvPr>
            <p:ph idx="1"/>
          </p:nvPr>
        </p:nvSpPr>
        <p:spPr>
          <a:xfrm>
            <a:off x="2095500" y="2871988"/>
            <a:ext cx="7785101" cy="3605011"/>
          </a:xfrm>
          <a:noFill/>
          <a:ln w="38100" cap="rnd">
            <a:noFill/>
            <a:round/>
            <a:headEnd/>
            <a:tailEnd/>
          </a:ln>
        </p:spPr>
        <p:txBody>
          <a:bodyPr>
            <a:normAutofit/>
          </a:bodyPr>
          <a:lstStyle/>
          <a:p>
            <a:pPr eaLnBrk="1" hangingPunct="1">
              <a:lnSpc>
                <a:spcPct val="80000"/>
              </a:lnSpc>
              <a:buNone/>
              <a:defRPr/>
            </a:pPr>
            <a:endParaRPr lang="en-US" sz="2600" b="1" dirty="0">
              <a:solidFill>
                <a:schemeClr val="accent5">
                  <a:lumMod val="75000"/>
                </a:schemeClr>
              </a:solidFill>
              <a:latin typeface="Century" panose="02040604050505020304" pitchFamily="18" charset="0"/>
            </a:endParaRPr>
          </a:p>
          <a:p>
            <a:pPr eaLnBrk="1" hangingPunct="1">
              <a:lnSpc>
                <a:spcPct val="80000"/>
              </a:lnSpc>
              <a:buNone/>
              <a:defRPr/>
            </a:pPr>
            <a:endParaRPr lang="en-US" sz="2600" b="1" dirty="0">
              <a:solidFill>
                <a:schemeClr val="accent5">
                  <a:lumMod val="75000"/>
                </a:schemeClr>
              </a:solidFill>
              <a:latin typeface="Century" panose="02040604050505020304" pitchFamily="18" charset="0"/>
            </a:endParaRPr>
          </a:p>
          <a:p>
            <a:pPr eaLnBrk="1" hangingPunct="1">
              <a:lnSpc>
                <a:spcPct val="80000"/>
              </a:lnSpc>
              <a:buNone/>
              <a:defRPr/>
            </a:pPr>
            <a:endParaRPr lang="en-US" sz="2600" dirty="0" smtClean="0">
              <a:latin typeface="Century" panose="02040604050505020304" pitchFamily="18" charset="0"/>
            </a:endParaRPr>
          </a:p>
          <a:p>
            <a:pPr algn="ctr" eaLnBrk="1" hangingPunct="1">
              <a:lnSpc>
                <a:spcPct val="80000"/>
              </a:lnSpc>
              <a:buNone/>
              <a:defRPr/>
            </a:pPr>
            <a:endParaRPr lang="en-US" sz="2600" b="1" dirty="0">
              <a:solidFill>
                <a:schemeClr val="accent5">
                  <a:lumMod val="75000"/>
                </a:schemeClr>
              </a:solidFill>
              <a:latin typeface="Century" panose="02040604050505020304" pitchFamily="18" charset="0"/>
            </a:endParaRPr>
          </a:p>
          <a:p>
            <a:pPr algn="ctr" eaLnBrk="1" hangingPunct="1">
              <a:lnSpc>
                <a:spcPct val="80000"/>
              </a:lnSpc>
              <a:buNone/>
              <a:defRPr/>
            </a:pPr>
            <a:r>
              <a:rPr lang="en-US" sz="3200" b="1" dirty="0" smtClean="0">
                <a:solidFill>
                  <a:schemeClr val="accent5">
                    <a:lumMod val="75000"/>
                  </a:schemeClr>
                </a:solidFill>
                <a:latin typeface="Century" panose="02040604050505020304" pitchFamily="18" charset="0"/>
              </a:rPr>
              <a:t>Thank </a:t>
            </a:r>
            <a:r>
              <a:rPr lang="en-US" sz="3200" b="1" dirty="0">
                <a:solidFill>
                  <a:schemeClr val="accent5">
                    <a:lumMod val="75000"/>
                  </a:schemeClr>
                </a:solidFill>
                <a:latin typeface="Century" panose="02040604050505020304" pitchFamily="18" charset="0"/>
              </a:rPr>
              <a:t>you!</a:t>
            </a:r>
          </a:p>
          <a:p>
            <a:pPr marL="0" indent="0">
              <a:buNone/>
            </a:pPr>
            <a:endParaRPr lang="en-US" sz="2600" b="1" dirty="0">
              <a:solidFill>
                <a:schemeClr val="accent5">
                  <a:lumMod val="75000"/>
                </a:schemeClr>
              </a:solidFill>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19</a:t>
            </a:fld>
            <a:endParaRPr lang="en-US" altLang="en-US" sz="900">
              <a:latin typeface="Verdana" pitchFamily="34" charset="0"/>
            </a:endParaRPr>
          </a:p>
        </p:txBody>
      </p:sp>
      <p:sp>
        <p:nvSpPr>
          <p:cNvPr id="2" name="TextBox 1"/>
          <p:cNvSpPr txBox="1"/>
          <p:nvPr/>
        </p:nvSpPr>
        <p:spPr>
          <a:xfrm>
            <a:off x="2047741" y="1545465"/>
            <a:ext cx="8190963" cy="646331"/>
          </a:xfrm>
          <a:prstGeom prst="rect">
            <a:avLst/>
          </a:prstGeom>
          <a:noFill/>
        </p:spPr>
        <p:txBody>
          <a:bodyPr wrap="square" rtlCol="0">
            <a:spAutoFit/>
          </a:bodyPr>
          <a:lstStyle/>
          <a:p>
            <a:r>
              <a:rPr lang="en-US" dirty="0" err="1" smtClean="0"/>
              <a:t>Github</a:t>
            </a:r>
            <a:r>
              <a:rPr lang="en-US" dirty="0" smtClean="0"/>
              <a:t> link :</a:t>
            </a:r>
          </a:p>
          <a:p>
            <a:endParaRPr lang="en-US" dirty="0"/>
          </a:p>
        </p:txBody>
      </p:sp>
      <p:sp>
        <p:nvSpPr>
          <p:cNvPr id="3" name="Rectangle 1"/>
          <p:cNvSpPr>
            <a:spLocks noChangeArrowheads="1"/>
          </p:cNvSpPr>
          <p:nvPr/>
        </p:nvSpPr>
        <p:spPr bwMode="auto">
          <a:xfrm>
            <a:off x="2047741" y="1955381"/>
            <a:ext cx="783286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155CC"/>
                </a:solidFill>
                <a:effectLst/>
                <a:cs typeface="Arial" panose="020B0604020202020204" pitchFamily="34" charset="0"/>
                <a:hlinkClick r:id="rId2"/>
              </a:rPr>
              <a:t>https://github.com/antoloyola90/WillYouWatchWhatYouRead</a:t>
            </a:r>
            <a:r>
              <a:rPr kumimoji="0" lang="en-US" altLang="en-US" sz="1600" b="0" i="0" u="none" strike="noStrike" cap="none" normalizeH="0" baseline="0" dirty="0" smtClean="0">
                <a:ln>
                  <a:noFill/>
                </a:ln>
                <a:solidFill>
                  <a:srgbClr val="222222"/>
                </a:solidFill>
                <a:effectLst/>
                <a:cs typeface="Arial" panose="020B0604020202020204" pitchFamily="34" charset="0"/>
              </a:rPr>
              <a:t/>
            </a:r>
            <a:br>
              <a:rPr kumimoji="0" lang="en-US" altLang="en-US" sz="1600" b="0" i="0" u="none" strike="noStrike" cap="none" normalizeH="0" baseline="0" dirty="0" smtClean="0">
                <a:ln>
                  <a:noFill/>
                </a:ln>
                <a:solidFill>
                  <a:srgbClr val="222222"/>
                </a:solidFill>
                <a:effectLst/>
                <a:cs typeface="Arial" panose="020B0604020202020204" pitchFamily="34" charset="0"/>
              </a:rPr>
            </a:b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155CC"/>
                </a:solidFill>
                <a:effectLst/>
                <a:cs typeface="Arial" panose="020B0604020202020204" pitchFamily="34" charset="0"/>
                <a:hlinkClick r:id="rId3"/>
              </a:rPr>
              <a:t>https://github.com/antoloyola90/WillYouWatchWhatYouReadMapperReducer</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9998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040423" y="303076"/>
            <a:ext cx="9029700" cy="663222"/>
          </a:xfrm>
        </p:spPr>
        <p:txBody>
          <a:bodyPr>
            <a:noAutofit/>
          </a:bodyPr>
          <a:lstStyle/>
          <a:p>
            <a:r>
              <a:rPr lang="en-US" sz="2600" b="1" dirty="0">
                <a:solidFill>
                  <a:schemeClr val="accent5">
                    <a:lumMod val="75000"/>
                  </a:schemeClr>
                </a:solidFill>
                <a:latin typeface="Century" panose="02040604050505020304" pitchFamily="18" charset="0"/>
                <a:ea typeface="+mn-ea"/>
                <a:cs typeface="+mn-cs"/>
              </a:rPr>
              <a:t>Will You Watch What You Read? </a:t>
            </a:r>
            <a:br>
              <a:rPr lang="en-US" sz="2600" b="1" dirty="0">
                <a:solidFill>
                  <a:schemeClr val="accent5">
                    <a:lumMod val="75000"/>
                  </a:schemeClr>
                </a:solidFill>
                <a:latin typeface="Century" panose="02040604050505020304" pitchFamily="18" charset="0"/>
                <a:ea typeface="+mn-ea"/>
                <a:cs typeface="+mn-cs"/>
              </a:rPr>
            </a:br>
            <a:endParaRPr lang="en-US" sz="2600" b="1" dirty="0">
              <a:solidFill>
                <a:schemeClr val="accent5">
                  <a:lumMod val="75000"/>
                </a:schemeClr>
              </a:solidFill>
              <a:latin typeface="Century" panose="02040604050505020304" pitchFamily="18" charset="0"/>
              <a:ea typeface="+mn-ea"/>
              <a:cs typeface="+mn-cs"/>
            </a:endParaRPr>
          </a:p>
        </p:txBody>
      </p:sp>
      <p:sp>
        <p:nvSpPr>
          <p:cNvPr id="35845" name="Rectangle 3"/>
          <p:cNvSpPr>
            <a:spLocks noGrp="1" noChangeArrowheads="1"/>
          </p:cNvSpPr>
          <p:nvPr>
            <p:ph idx="1"/>
          </p:nvPr>
        </p:nvSpPr>
        <p:spPr>
          <a:xfrm>
            <a:off x="1040423" y="999812"/>
            <a:ext cx="9546011" cy="5356538"/>
          </a:xfrm>
          <a:noFill/>
          <a:ln w="38100" cap="rnd">
            <a:noFill/>
            <a:round/>
            <a:headEnd/>
            <a:tailEnd/>
          </a:ln>
        </p:spPr>
        <p:txBody>
          <a:bodyPr>
            <a:normAutofit fontScale="85000" lnSpcReduction="2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Background</a:t>
            </a:r>
          </a:p>
          <a:p>
            <a:pPr marL="0" indent="0" algn="just">
              <a:buNone/>
            </a:pPr>
            <a:r>
              <a:rPr lang="en-US" sz="2600" b="1" dirty="0">
                <a:solidFill>
                  <a:schemeClr val="accent5">
                    <a:lumMod val="75000"/>
                  </a:schemeClr>
                </a:solidFill>
                <a:latin typeface="Century" panose="02040604050505020304" pitchFamily="18" charset="0"/>
              </a:rPr>
              <a:t>This project takes into account how well or not well the movies did which were not original ideas but were an adaptation of a novel/play/book. We are trying to find out if there is a particular genre that might be the formula for the instant hit. </a:t>
            </a:r>
          </a:p>
          <a:p>
            <a:pPr marL="0" indent="0">
              <a:buNone/>
            </a:pPr>
            <a:endParaRPr lang="en-US" sz="2000" b="1" dirty="0">
              <a:solidFill>
                <a:srgbClr val="00B0F0"/>
              </a:solidFill>
              <a:latin typeface="Century" panose="02040604050505020304" pitchFamily="18" charset="0"/>
            </a:endParaRPr>
          </a:p>
          <a:p>
            <a:pPr marL="0" indent="0">
              <a:buNone/>
            </a:pPr>
            <a:r>
              <a:rPr lang="en-US" b="1" dirty="0" smtClean="0">
                <a:latin typeface="Century" panose="02040604050505020304" pitchFamily="18" charset="0"/>
              </a:rPr>
              <a:t>Motivation</a:t>
            </a:r>
            <a:endParaRPr lang="en-US" sz="2000" b="1" dirty="0">
              <a:latin typeface="Century" panose="02040604050505020304" pitchFamily="18" charset="0"/>
            </a:endParaRPr>
          </a:p>
          <a:p>
            <a:pPr marL="0" indent="0" algn="just">
              <a:buNone/>
            </a:pPr>
            <a:r>
              <a:rPr lang="en-US" sz="2400" b="1" dirty="0" smtClean="0">
                <a:solidFill>
                  <a:schemeClr val="accent5">
                    <a:lumMod val="75000"/>
                  </a:schemeClr>
                </a:solidFill>
                <a:latin typeface="Century" panose="02040604050505020304" pitchFamily="18" charset="0"/>
              </a:rPr>
              <a:t>Watching movies and reading books are the favorite pass times of the today’s world. What happens when both of these are combined ? There must be a reason why movies adapted from novels are doing exceptionally well</a:t>
            </a:r>
            <a:r>
              <a:rPr lang="en-US" sz="2400" b="1" dirty="0">
                <a:solidFill>
                  <a:schemeClr val="accent5">
                    <a:lumMod val="75000"/>
                  </a:schemeClr>
                </a:solidFill>
                <a:latin typeface="Century" panose="02040604050505020304" pitchFamily="18" charset="0"/>
              </a:rPr>
              <a:t>. </a:t>
            </a:r>
            <a:r>
              <a:rPr lang="en-US" sz="2400" b="1" dirty="0" smtClean="0">
                <a:solidFill>
                  <a:schemeClr val="accent5">
                    <a:lumMod val="75000"/>
                  </a:schemeClr>
                </a:solidFill>
                <a:latin typeface="Century" panose="02040604050505020304" pitchFamily="18" charset="0"/>
              </a:rPr>
              <a:t>Five </a:t>
            </a:r>
            <a:r>
              <a:rPr lang="en-US" sz="2400" b="1" dirty="0">
                <a:solidFill>
                  <a:schemeClr val="accent5">
                    <a:lumMod val="75000"/>
                  </a:schemeClr>
                </a:solidFill>
                <a:latin typeface="Century" panose="02040604050505020304" pitchFamily="18" charset="0"/>
              </a:rPr>
              <a:t>of the top ten films </a:t>
            </a:r>
            <a:r>
              <a:rPr lang="en-US" sz="2400" b="1" dirty="0" smtClean="0">
                <a:solidFill>
                  <a:schemeClr val="accent5">
                    <a:lumMod val="75000"/>
                  </a:schemeClr>
                </a:solidFill>
                <a:latin typeface="Century" panose="02040604050505020304" pitchFamily="18" charset="0"/>
              </a:rPr>
              <a:t>on </a:t>
            </a:r>
            <a:r>
              <a:rPr lang="en-US" sz="2400" b="1" dirty="0">
                <a:solidFill>
                  <a:schemeClr val="accent5">
                    <a:lumMod val="75000"/>
                  </a:schemeClr>
                </a:solidFill>
                <a:latin typeface="Century" panose="02040604050505020304" pitchFamily="18" charset="0"/>
              </a:rPr>
              <a:t>the American Film Institute’s list of the 100 best movies of the last 100 </a:t>
            </a:r>
            <a:r>
              <a:rPr lang="en-US" sz="2400" b="1" dirty="0" smtClean="0">
                <a:solidFill>
                  <a:schemeClr val="accent5">
                    <a:lumMod val="75000"/>
                  </a:schemeClr>
                </a:solidFill>
                <a:latin typeface="Century" panose="02040604050505020304" pitchFamily="18" charset="0"/>
              </a:rPr>
              <a:t>years are adaptations of novels. Indeed we like to watch what we read but this is not true always. There have been many instances where the bubble of hype has been severely burst by the fans of the book and the movie has been criticized a lot. </a:t>
            </a:r>
          </a:p>
          <a:p>
            <a:pPr marL="0" indent="0" algn="just">
              <a:buNone/>
            </a:pPr>
            <a:r>
              <a:rPr lang="en-US" sz="2400" b="1" dirty="0" smtClean="0">
                <a:solidFill>
                  <a:schemeClr val="accent5">
                    <a:lumMod val="75000"/>
                  </a:schemeClr>
                </a:solidFill>
                <a:latin typeface="Century" panose="02040604050505020304" pitchFamily="18" charset="0"/>
              </a:rPr>
              <a:t>This analytic aims to find out if a movie will do better if </a:t>
            </a:r>
            <a:r>
              <a:rPr lang="en-US" sz="2400" b="1" dirty="0">
                <a:solidFill>
                  <a:schemeClr val="accent5">
                    <a:lumMod val="75000"/>
                  </a:schemeClr>
                </a:solidFill>
                <a:latin typeface="Century" panose="02040604050505020304" pitchFamily="18" charset="0"/>
              </a:rPr>
              <a:t>i</a:t>
            </a:r>
            <a:r>
              <a:rPr lang="en-US" sz="2400" b="1" dirty="0" smtClean="0">
                <a:solidFill>
                  <a:schemeClr val="accent5">
                    <a:lumMod val="75000"/>
                  </a:schemeClr>
                </a:solidFill>
                <a:latin typeface="Century" panose="02040604050505020304" pitchFamily="18" charset="0"/>
              </a:rPr>
              <a:t>t has been adapted from a book of a particular genre by analyzing the past trends. So that the risk of the movie makers is lowered and they know what kind of works should be adapted. This project also finds the anomaly in the data so as to help movie makers understand what went wrong. </a:t>
            </a:r>
            <a:endParaRPr lang="en-US" sz="2400" b="1" dirty="0">
              <a:solidFill>
                <a:schemeClr val="accent5">
                  <a:lumMod val="75000"/>
                </a:schemeClr>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2</a:t>
            </a:fld>
            <a:endParaRPr lang="en-US" altLang="en-US" sz="900">
              <a:latin typeface="Verdana" pitchFamily="34" charset="0"/>
            </a:endParaRPr>
          </a:p>
        </p:txBody>
      </p:sp>
    </p:spTree>
    <p:extLst>
      <p:ext uri="{BB962C8B-B14F-4D97-AF65-F5344CB8AC3E}">
        <p14:creationId xmlns:p14="http://schemas.microsoft.com/office/powerpoint/2010/main" val="319700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232616" y="110610"/>
            <a:ext cx="8932572" cy="871247"/>
          </a:xfrm>
        </p:spPr>
        <p:txBody>
          <a:bodyPr>
            <a:norm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5845" name="Rectangle 3"/>
          <p:cNvSpPr>
            <a:spLocks noGrp="1" noChangeArrowheads="1"/>
          </p:cNvSpPr>
          <p:nvPr>
            <p:ph idx="1"/>
          </p:nvPr>
        </p:nvSpPr>
        <p:spPr>
          <a:xfrm>
            <a:off x="1232616" y="1105224"/>
            <a:ext cx="8220477" cy="5346700"/>
          </a:xfrm>
          <a:noFill/>
          <a:ln w="38100" cap="rnd">
            <a:noFill/>
            <a:round/>
            <a:headEnd/>
            <a:tailEnd/>
          </a:ln>
        </p:spPr>
        <p:txBody>
          <a:bodyPr>
            <a:normAutofit fontScale="92500" lnSpcReduction="2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Data Sources</a:t>
            </a:r>
          </a:p>
          <a:p>
            <a:pPr marL="0" indent="0">
              <a:buNone/>
            </a:pPr>
            <a:endParaRPr lang="en-US" sz="2000" b="1" dirty="0">
              <a:latin typeface="Century" panose="02040604050505020304" pitchFamily="18" charset="0"/>
            </a:endParaRPr>
          </a:p>
          <a:p>
            <a:pPr marL="0" indent="0" algn="just">
              <a:buNone/>
            </a:pPr>
            <a:r>
              <a:rPr lang="en-US" b="1" dirty="0">
                <a:solidFill>
                  <a:schemeClr val="accent5">
                    <a:lumMod val="75000"/>
                  </a:schemeClr>
                </a:solidFill>
                <a:latin typeface="Century" panose="02040604050505020304" pitchFamily="18" charset="0"/>
              </a:rPr>
              <a:t>1. Books</a:t>
            </a:r>
          </a:p>
          <a:p>
            <a:pPr marL="0" indent="0" algn="just">
              <a:buNone/>
            </a:pPr>
            <a:r>
              <a:rPr lang="en-US" sz="2000" b="1" dirty="0">
                <a:solidFill>
                  <a:srgbClr val="00B0F0"/>
                </a:solidFill>
                <a:latin typeface="Century" panose="02040604050505020304" pitchFamily="18" charset="0"/>
              </a:rPr>
              <a:t>This data source provides us with book name and its genre along with some other information</a:t>
            </a:r>
          </a:p>
          <a:p>
            <a:pPr marL="0" indent="0" algn="just">
              <a:buNone/>
            </a:pPr>
            <a:endParaRPr lang="en-US" sz="2000" b="1" dirty="0">
              <a:solidFill>
                <a:srgbClr val="00B0F0"/>
              </a:solidFill>
              <a:latin typeface="Century" panose="02040604050505020304" pitchFamily="18" charset="0"/>
            </a:endParaRPr>
          </a:p>
          <a:p>
            <a:pPr marL="0" indent="0" algn="just">
              <a:buNone/>
            </a:pPr>
            <a:r>
              <a:rPr lang="en-US" b="1" dirty="0">
                <a:solidFill>
                  <a:schemeClr val="accent5">
                    <a:lumMod val="75000"/>
                  </a:schemeClr>
                </a:solidFill>
                <a:latin typeface="Century" panose="02040604050505020304" pitchFamily="18" charset="0"/>
              </a:rPr>
              <a:t>2. Adaptation</a:t>
            </a:r>
          </a:p>
          <a:p>
            <a:pPr marL="0" indent="0" algn="just">
              <a:buNone/>
            </a:pPr>
            <a:r>
              <a:rPr lang="en-US" sz="2000" b="1" dirty="0">
                <a:solidFill>
                  <a:srgbClr val="00B0F0"/>
                </a:solidFill>
                <a:latin typeface="Century" panose="02040604050505020304" pitchFamily="18" charset="0"/>
              </a:rPr>
              <a:t>'Adaptation' is a general data source that provides us with any work that was adapted from another work (usually, but not necessarily, in a different artistic medium). Most of the works are adapted from the books and made into films</a:t>
            </a:r>
            <a:r>
              <a:rPr lang="en-US" sz="2000" b="1" dirty="0" smtClean="0">
                <a:solidFill>
                  <a:srgbClr val="00B0F0"/>
                </a:solidFill>
                <a:latin typeface="Century" panose="02040604050505020304" pitchFamily="18" charset="0"/>
              </a:rPr>
              <a:t>.</a:t>
            </a:r>
            <a:endParaRPr lang="en-US" sz="2000" b="1" dirty="0">
              <a:solidFill>
                <a:srgbClr val="00B0F0"/>
              </a:solidFill>
              <a:latin typeface="Century" panose="02040604050505020304" pitchFamily="18" charset="0"/>
            </a:endParaRPr>
          </a:p>
          <a:p>
            <a:pPr marL="0" indent="0" algn="just">
              <a:buNone/>
            </a:pPr>
            <a:endParaRPr lang="en-US" sz="2000" b="1" dirty="0">
              <a:solidFill>
                <a:srgbClr val="00B0F0"/>
              </a:solidFill>
              <a:latin typeface="Century" panose="02040604050505020304" pitchFamily="18" charset="0"/>
            </a:endParaRPr>
          </a:p>
          <a:p>
            <a:pPr marL="0" indent="0" algn="just">
              <a:buNone/>
            </a:pPr>
            <a:r>
              <a:rPr lang="en-US" b="1" dirty="0">
                <a:solidFill>
                  <a:schemeClr val="accent5">
                    <a:lumMod val="75000"/>
                  </a:schemeClr>
                </a:solidFill>
                <a:latin typeface="Century" panose="02040604050505020304" pitchFamily="18" charset="0"/>
              </a:rPr>
              <a:t>3. Adapted Works</a:t>
            </a:r>
          </a:p>
          <a:p>
            <a:pPr marL="0" indent="0" algn="just">
              <a:buNone/>
            </a:pPr>
            <a:r>
              <a:rPr lang="en-US" sz="2000" b="1" dirty="0">
                <a:solidFill>
                  <a:srgbClr val="00B0F0"/>
                </a:solidFill>
                <a:latin typeface="Century" panose="02040604050505020304" pitchFamily="18" charset="0"/>
              </a:rPr>
              <a:t>This data source provides us with works that have been adapted into various forms, or 1 work that has been adapted many times for example William </a:t>
            </a:r>
            <a:r>
              <a:rPr lang="en-US" sz="2000" b="1" dirty="0" err="1">
                <a:solidFill>
                  <a:srgbClr val="00B0F0"/>
                </a:solidFill>
                <a:latin typeface="Century" panose="02040604050505020304" pitchFamily="18" charset="0"/>
              </a:rPr>
              <a:t>shakespear’s</a:t>
            </a:r>
            <a:r>
              <a:rPr lang="en-US" sz="2000" b="1" dirty="0">
                <a:solidFill>
                  <a:srgbClr val="00B0F0"/>
                </a:solidFill>
                <a:latin typeface="Century" panose="02040604050505020304" pitchFamily="18" charset="0"/>
              </a:rPr>
              <a:t> taming of the shrew has been adapted into 5 different movies.</a:t>
            </a:r>
          </a:p>
          <a:p>
            <a:pPr marL="0" indent="0" algn="just">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3</a:t>
            </a:fld>
            <a:endParaRPr lang="en-US" altLang="en-US" sz="900">
              <a:latin typeface="Verdana" pitchFamily="34" charset="0"/>
            </a:endParaRPr>
          </a:p>
        </p:txBody>
      </p:sp>
    </p:spTree>
    <p:extLst>
      <p:ext uri="{BB962C8B-B14F-4D97-AF65-F5344CB8AC3E}">
        <p14:creationId xmlns:p14="http://schemas.microsoft.com/office/powerpoint/2010/main" val="22277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038181" y="146910"/>
            <a:ext cx="8842420" cy="290972"/>
          </a:xfrm>
        </p:spPr>
        <p:txBody>
          <a:bodyPr>
            <a:noAutofit/>
          </a:bodyPr>
          <a:lstStyle/>
          <a:p>
            <a:r>
              <a:rPr lang="en-US" sz="2600" b="1" dirty="0">
                <a:solidFill>
                  <a:schemeClr val="accent5">
                    <a:lumMod val="75000"/>
                  </a:schemeClr>
                </a:solidFill>
                <a:latin typeface="Century" panose="02040604050505020304" pitchFamily="18" charset="0"/>
                <a:ea typeface="+mn-ea"/>
                <a:cs typeface="+mn-cs"/>
              </a:rPr>
              <a:t>Will You Watch What You Read?</a:t>
            </a:r>
          </a:p>
        </p:txBody>
      </p:sp>
      <p:sp>
        <p:nvSpPr>
          <p:cNvPr id="35845" name="Rectangle 3"/>
          <p:cNvSpPr>
            <a:spLocks noGrp="1" noChangeArrowheads="1"/>
          </p:cNvSpPr>
          <p:nvPr>
            <p:ph idx="1"/>
          </p:nvPr>
        </p:nvSpPr>
        <p:spPr>
          <a:xfrm>
            <a:off x="1038181" y="550751"/>
            <a:ext cx="7785101" cy="479559"/>
          </a:xfrm>
          <a:noFill/>
          <a:ln w="38100" cap="rnd">
            <a:noFill/>
            <a:round/>
            <a:headEnd/>
            <a:tailEnd/>
          </a:ln>
        </p:spPr>
        <p:txBody>
          <a:bodyPr>
            <a:normAutofit fontScale="77500" lnSpcReduction="2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Design Diagram</a:t>
            </a: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4</a:t>
            </a:fld>
            <a:endParaRPr lang="en-US" altLang="en-US" sz="900">
              <a:latin typeface="Verdana"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62" y="1030310"/>
            <a:ext cx="9059500" cy="5786708"/>
          </a:xfrm>
          <a:prstGeom prst="rect">
            <a:avLst/>
          </a:prstGeom>
        </p:spPr>
      </p:pic>
    </p:spTree>
    <p:extLst>
      <p:ext uri="{BB962C8B-B14F-4D97-AF65-F5344CB8AC3E}">
        <p14:creationId xmlns:p14="http://schemas.microsoft.com/office/powerpoint/2010/main" val="231223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000" y="2542220"/>
            <a:ext cx="2181225" cy="2009775"/>
          </a:xfrm>
          <a:prstGeom prst="rect">
            <a:avLst/>
          </a:prstGeom>
        </p:spPr>
      </p:pic>
      <p:pic>
        <p:nvPicPr>
          <p:cNvPr id="17" name="Picture 16" descr="diag1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239" y="5046629"/>
            <a:ext cx="1914525" cy="1647825"/>
          </a:xfrm>
          <a:prstGeom prst="rect">
            <a:avLst/>
          </a:prstGeom>
        </p:spPr>
      </p:pic>
      <p:pic>
        <p:nvPicPr>
          <p:cNvPr id="18" name="Picture 17" descr="diag1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8475" y="4891778"/>
            <a:ext cx="2362200" cy="1771650"/>
          </a:xfrm>
          <a:prstGeom prst="rect">
            <a:avLst/>
          </a:prstGeom>
        </p:spPr>
      </p:pic>
      <p:pic>
        <p:nvPicPr>
          <p:cNvPr id="4" name="Picture 3" descr="diag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5176" y="0"/>
            <a:ext cx="3219450" cy="1504950"/>
          </a:xfrm>
          <a:prstGeom prst="rect">
            <a:avLst/>
          </a:prstGeom>
        </p:spPr>
      </p:pic>
      <p:cxnSp>
        <p:nvCxnSpPr>
          <p:cNvPr id="28" name="Straight Arrow Connector 27"/>
          <p:cNvCxnSpPr>
            <a:stCxn id="4" idx="2"/>
            <a:endCxn id="9" idx="0"/>
          </p:cNvCxnSpPr>
          <p:nvPr/>
        </p:nvCxnSpPr>
        <p:spPr>
          <a:xfrm>
            <a:off x="5734901" y="1504950"/>
            <a:ext cx="10712" cy="1037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Left-Right-Up Arrow 38"/>
          <p:cNvSpPr/>
          <p:nvPr/>
        </p:nvSpPr>
        <p:spPr>
          <a:xfrm>
            <a:off x="3933653" y="4507461"/>
            <a:ext cx="3422587" cy="1456017"/>
          </a:xfrm>
          <a:prstGeom prst="leftRigh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21063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170" y="2043040"/>
            <a:ext cx="2362200" cy="2171700"/>
          </a:xfrm>
          <a:prstGeom prst="rect">
            <a:avLst/>
          </a:prstGeom>
        </p:spPr>
      </p:pic>
      <p:pic>
        <p:nvPicPr>
          <p:cNvPr id="14" name="Picture 13" descr="diag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978" y="2008211"/>
            <a:ext cx="2853460" cy="2430725"/>
          </a:xfrm>
          <a:prstGeom prst="rect">
            <a:avLst/>
          </a:prstGeom>
        </p:spPr>
      </p:pic>
      <p:pic>
        <p:nvPicPr>
          <p:cNvPr id="17" name="Picture 16" descr="diag1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52" y="4241186"/>
            <a:ext cx="2351076" cy="1784250"/>
          </a:xfrm>
          <a:prstGeom prst="rect">
            <a:avLst/>
          </a:prstGeom>
        </p:spPr>
      </p:pic>
      <p:pic>
        <p:nvPicPr>
          <p:cNvPr id="18" name="Picture 17" descr="diag17.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610" y="787036"/>
            <a:ext cx="2362200" cy="1771650"/>
          </a:xfrm>
          <a:prstGeom prst="rect">
            <a:avLst/>
          </a:prstGeom>
        </p:spPr>
      </p:pic>
      <p:sp>
        <p:nvSpPr>
          <p:cNvPr id="27" name="Vertical Scroll 26"/>
          <p:cNvSpPr/>
          <p:nvPr/>
        </p:nvSpPr>
        <p:spPr>
          <a:xfrm>
            <a:off x="6287649" y="2307944"/>
            <a:ext cx="1935851" cy="1750320"/>
          </a:xfrm>
          <a:prstGeom prst="verticalScroll">
            <a:avLst/>
          </a:prstGeom>
          <a:solidFill>
            <a:srgbClr val="BBB0E0"/>
          </a:solidFill>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endParaRPr>
          </a:p>
        </p:txBody>
      </p:sp>
      <p:sp>
        <p:nvSpPr>
          <p:cNvPr id="2" name="TextBox 1"/>
          <p:cNvSpPr txBox="1"/>
          <p:nvPr/>
        </p:nvSpPr>
        <p:spPr>
          <a:xfrm>
            <a:off x="6581899" y="2679690"/>
            <a:ext cx="1316380" cy="307777"/>
          </a:xfrm>
          <a:prstGeom prst="rect">
            <a:avLst/>
          </a:prstGeom>
          <a:noFill/>
        </p:spPr>
        <p:txBody>
          <a:bodyPr wrap="square" rtlCol="0">
            <a:spAutoFit/>
          </a:bodyPr>
          <a:lstStyle/>
          <a:p>
            <a:r>
              <a:rPr lang="en-US" sz="1400" b="1" i="1" dirty="0" err="1" smtClean="0">
                <a:solidFill>
                  <a:prstClr val="black"/>
                </a:solidFill>
              </a:rPr>
              <a:t>Combiner.java</a:t>
            </a:r>
            <a:endParaRPr lang="en-US" sz="1400" b="1" i="1" dirty="0">
              <a:solidFill>
                <a:prstClr val="black"/>
              </a:solidFill>
            </a:endParaRPr>
          </a:p>
        </p:txBody>
      </p:sp>
      <p:sp>
        <p:nvSpPr>
          <p:cNvPr id="28" name="Left-Right-Up Arrow 27"/>
          <p:cNvSpPr/>
          <p:nvPr/>
        </p:nvSpPr>
        <p:spPr>
          <a:xfrm rot="5400000">
            <a:off x="1582824" y="2110138"/>
            <a:ext cx="1843259" cy="2548665"/>
          </a:xfrm>
          <a:prstGeom prst="leftRightUpArrow">
            <a:avLst/>
          </a:prstGeom>
          <a:ln/>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cxnSp>
        <p:nvCxnSpPr>
          <p:cNvPr id="29" name="Straight Arrow Connector 28"/>
          <p:cNvCxnSpPr/>
          <p:nvPr/>
        </p:nvCxnSpPr>
        <p:spPr>
          <a:xfrm>
            <a:off x="5606229" y="3051442"/>
            <a:ext cx="727881" cy="154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8190088" y="3048942"/>
            <a:ext cx="727881" cy="154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52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67" y="173522"/>
            <a:ext cx="2209800" cy="2038350"/>
          </a:xfrm>
          <a:prstGeom prst="rect">
            <a:avLst/>
          </a:prstGeom>
        </p:spPr>
      </p:pic>
      <p:pic>
        <p:nvPicPr>
          <p:cNvPr id="12" name="Picture 11" descr="diag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375" y="138979"/>
            <a:ext cx="2209800" cy="2076450"/>
          </a:xfrm>
          <a:prstGeom prst="rect">
            <a:avLst/>
          </a:prstGeom>
        </p:spPr>
      </p:pic>
      <p:pic>
        <p:nvPicPr>
          <p:cNvPr id="14" name="Picture 13" descr="diag1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468" y="3863505"/>
            <a:ext cx="2057400" cy="1752600"/>
          </a:xfrm>
          <a:prstGeom prst="rect">
            <a:avLst/>
          </a:prstGeom>
        </p:spPr>
      </p:pic>
      <p:pic>
        <p:nvPicPr>
          <p:cNvPr id="15" name="Picture 14" descr="diag1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6975" y="4615887"/>
            <a:ext cx="1971675" cy="1714500"/>
          </a:xfrm>
          <a:prstGeom prst="rect">
            <a:avLst/>
          </a:prstGeom>
        </p:spPr>
      </p:pic>
      <p:pic>
        <p:nvPicPr>
          <p:cNvPr id="16" name="Picture 15" descr="diag13.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7627" y="309792"/>
            <a:ext cx="1952625" cy="1714500"/>
          </a:xfrm>
          <a:prstGeom prst="rect">
            <a:avLst/>
          </a:prstGeom>
        </p:spPr>
      </p:pic>
      <p:pic>
        <p:nvPicPr>
          <p:cNvPr id="27" name="Picture 26" descr="diag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3234" y="2385394"/>
            <a:ext cx="2297347" cy="1565947"/>
          </a:xfrm>
          <a:prstGeom prst="rect">
            <a:avLst/>
          </a:prstGeom>
        </p:spPr>
      </p:pic>
      <p:pic>
        <p:nvPicPr>
          <p:cNvPr id="28" name="Picture 27" descr="diag3.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7272" y="2385393"/>
            <a:ext cx="2276475" cy="1552575"/>
          </a:xfrm>
          <a:prstGeom prst="rect">
            <a:avLst/>
          </a:prstGeom>
        </p:spPr>
      </p:pic>
      <p:cxnSp>
        <p:nvCxnSpPr>
          <p:cNvPr id="29" name="Curved Connector 28"/>
          <p:cNvCxnSpPr>
            <a:stCxn id="27" idx="0"/>
          </p:cNvCxnSpPr>
          <p:nvPr/>
        </p:nvCxnSpPr>
        <p:spPr>
          <a:xfrm rot="5400000" flipH="1" flipV="1">
            <a:off x="7362580" y="1044372"/>
            <a:ext cx="960351" cy="1721694"/>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endCxn id="28" idx="0"/>
          </p:cNvCxnSpPr>
          <p:nvPr/>
        </p:nvCxnSpPr>
        <p:spPr>
          <a:xfrm>
            <a:off x="2191342" y="1643705"/>
            <a:ext cx="1324168" cy="741688"/>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4" idx="0"/>
            <a:endCxn id="8" idx="2"/>
          </p:cNvCxnSpPr>
          <p:nvPr/>
        </p:nvCxnSpPr>
        <p:spPr>
          <a:xfrm flipV="1">
            <a:off x="1329168" y="2211872"/>
            <a:ext cx="2699" cy="16516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ight Arrow 39"/>
          <p:cNvSpPr/>
          <p:nvPr/>
        </p:nvSpPr>
        <p:spPr>
          <a:xfrm>
            <a:off x="2477889" y="882906"/>
            <a:ext cx="1719039" cy="4337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44" name="Straight Arrow Connector 43"/>
          <p:cNvCxnSpPr>
            <a:stCxn id="16" idx="3"/>
            <a:endCxn id="12" idx="1"/>
          </p:cNvCxnSpPr>
          <p:nvPr/>
        </p:nvCxnSpPr>
        <p:spPr>
          <a:xfrm>
            <a:off x="6350252" y="1167042"/>
            <a:ext cx="2224123" cy="10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Right Arrow 44"/>
          <p:cNvSpPr/>
          <p:nvPr/>
        </p:nvSpPr>
        <p:spPr>
          <a:xfrm rot="5400000">
            <a:off x="8825919" y="3119956"/>
            <a:ext cx="1828439" cy="7125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6" name="Rectangle 45"/>
          <p:cNvSpPr/>
          <p:nvPr/>
        </p:nvSpPr>
        <p:spPr>
          <a:xfrm>
            <a:off x="10583711" y="5189544"/>
            <a:ext cx="38985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dirty="0">
                <a:solidFill>
                  <a:prstClr val="white"/>
                </a:solidFill>
                <a:latin typeface="Zapf Dingbats"/>
                <a:ea typeface="Zapf Dingbats"/>
                <a:cs typeface="Zapf Dingbats"/>
              </a:rPr>
              <a:t>✔</a:t>
            </a:r>
            <a:endParaRPr lang="en-US" dirty="0">
              <a:solidFill>
                <a:prstClr val="white"/>
              </a:solidFill>
            </a:endParaRPr>
          </a:p>
        </p:txBody>
      </p:sp>
    </p:spTree>
    <p:extLst>
      <p:ext uri="{BB962C8B-B14F-4D97-AF65-F5344CB8AC3E}">
        <p14:creationId xmlns:p14="http://schemas.microsoft.com/office/powerpoint/2010/main" val="81985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904" y="340771"/>
            <a:ext cx="2152650" cy="1952625"/>
          </a:xfrm>
          <a:prstGeom prst="rect">
            <a:avLst/>
          </a:prstGeom>
        </p:spPr>
      </p:pic>
      <p:pic>
        <p:nvPicPr>
          <p:cNvPr id="11" name="Picture 10" descr="diag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965" y="3643227"/>
            <a:ext cx="2238375" cy="2162175"/>
          </a:xfrm>
          <a:prstGeom prst="rect">
            <a:avLst/>
          </a:prstGeom>
        </p:spPr>
      </p:pic>
      <p:pic>
        <p:nvPicPr>
          <p:cNvPr id="13" name="Picture 12" descr="diag1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7938" y="1824579"/>
            <a:ext cx="2442797" cy="2191333"/>
          </a:xfrm>
          <a:prstGeom prst="rect">
            <a:avLst/>
          </a:prstGeom>
        </p:spPr>
      </p:pic>
      <p:pic>
        <p:nvPicPr>
          <p:cNvPr id="15" name="Picture 14" descr="diag1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596" y="1781282"/>
            <a:ext cx="2766821" cy="2405932"/>
          </a:xfrm>
          <a:prstGeom prst="rect">
            <a:avLst/>
          </a:prstGeom>
        </p:spPr>
      </p:pic>
      <p:sp>
        <p:nvSpPr>
          <p:cNvPr id="31" name="Left-Right-Up Arrow 30"/>
          <p:cNvSpPr/>
          <p:nvPr/>
        </p:nvSpPr>
        <p:spPr>
          <a:xfrm rot="5400000">
            <a:off x="6991158" y="920939"/>
            <a:ext cx="1124000" cy="4004422"/>
          </a:xfrm>
          <a:prstGeom prst="leftRightUpArrow">
            <a:avLst/>
          </a:prstGeom>
          <a:ln/>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cxnSp>
        <p:nvCxnSpPr>
          <p:cNvPr id="32" name="Straight Arrow Connector 31"/>
          <p:cNvCxnSpPr>
            <a:stCxn id="15" idx="3"/>
            <a:endCxn id="10" idx="1"/>
          </p:cNvCxnSpPr>
          <p:nvPr/>
        </p:nvCxnSpPr>
        <p:spPr>
          <a:xfrm flipV="1">
            <a:off x="3035417" y="1317084"/>
            <a:ext cx="1494487" cy="16671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5" idx="3"/>
            <a:endCxn id="11" idx="1"/>
          </p:cNvCxnSpPr>
          <p:nvPr/>
        </p:nvCxnSpPr>
        <p:spPr>
          <a:xfrm>
            <a:off x="3035417" y="2984248"/>
            <a:ext cx="1544548" cy="1740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67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diag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23" y="1750340"/>
            <a:ext cx="3421870" cy="3190857"/>
          </a:xfrm>
          <a:prstGeom prst="rect">
            <a:avLst/>
          </a:prstGeom>
        </p:spPr>
      </p:pic>
      <p:pic>
        <p:nvPicPr>
          <p:cNvPr id="20" name="Picture 19" descr="diag1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785" y="0"/>
            <a:ext cx="2971680" cy="2126670"/>
          </a:xfrm>
          <a:prstGeom prst="rect">
            <a:avLst/>
          </a:prstGeom>
        </p:spPr>
      </p:pic>
      <p:pic>
        <p:nvPicPr>
          <p:cNvPr id="13" name="Picture 12" descr="diag1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68" y="2868118"/>
            <a:ext cx="1913826" cy="1716814"/>
          </a:xfrm>
          <a:prstGeom prst="rect">
            <a:avLst/>
          </a:prstGeom>
        </p:spPr>
      </p:pic>
      <p:pic>
        <p:nvPicPr>
          <p:cNvPr id="27" name="Picture 26" descr="diag2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6892" y="4686300"/>
            <a:ext cx="3257550" cy="2171700"/>
          </a:xfrm>
          <a:prstGeom prst="rect">
            <a:avLst/>
          </a:prstGeom>
        </p:spPr>
      </p:pic>
      <p:pic>
        <p:nvPicPr>
          <p:cNvPr id="28" name="Picture 27" descr="diag22.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8019" y="2362356"/>
            <a:ext cx="3019425" cy="2152650"/>
          </a:xfrm>
          <a:prstGeom prst="rect">
            <a:avLst/>
          </a:prstGeom>
        </p:spPr>
      </p:pic>
      <p:pic>
        <p:nvPicPr>
          <p:cNvPr id="30" name="Picture 29" descr="diag23.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6420" y="1652234"/>
            <a:ext cx="1812305" cy="1801937"/>
          </a:xfrm>
          <a:prstGeom prst="rect">
            <a:avLst/>
          </a:prstGeom>
        </p:spPr>
      </p:pic>
      <p:pic>
        <p:nvPicPr>
          <p:cNvPr id="31" name="Picture 30" descr="diag24.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3882" y="3409725"/>
            <a:ext cx="1918383" cy="1841233"/>
          </a:xfrm>
          <a:prstGeom prst="rect">
            <a:avLst/>
          </a:prstGeom>
        </p:spPr>
      </p:pic>
      <p:pic>
        <p:nvPicPr>
          <p:cNvPr id="32" name="Picture 31" descr="diag25.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38690" y="5144473"/>
            <a:ext cx="1786142" cy="1713527"/>
          </a:xfrm>
          <a:prstGeom prst="rect">
            <a:avLst/>
          </a:prstGeom>
        </p:spPr>
      </p:pic>
      <p:pic>
        <p:nvPicPr>
          <p:cNvPr id="29" name="Picture 28" descr="diag20.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83231" y="15490"/>
            <a:ext cx="1906302" cy="1781299"/>
          </a:xfrm>
          <a:prstGeom prst="rect">
            <a:avLst/>
          </a:prstGeom>
        </p:spPr>
      </p:pic>
      <p:sp>
        <p:nvSpPr>
          <p:cNvPr id="2" name="TextBox 1"/>
          <p:cNvSpPr txBox="1"/>
          <p:nvPr/>
        </p:nvSpPr>
        <p:spPr>
          <a:xfrm>
            <a:off x="9648290" y="666051"/>
            <a:ext cx="1997800" cy="646331"/>
          </a:xfrm>
          <a:prstGeom prst="rect">
            <a:avLst/>
          </a:prstGeom>
          <a:noFill/>
        </p:spPr>
        <p:txBody>
          <a:bodyPr wrap="square" rtlCol="0">
            <a:spAutoFit/>
          </a:bodyPr>
          <a:lstStyle/>
          <a:p>
            <a:r>
              <a:rPr lang="en-US" dirty="0" smtClean="0">
                <a:solidFill>
                  <a:prstClr val="black"/>
                </a:solidFill>
              </a:rPr>
              <a:t>Best Movie Genres</a:t>
            </a:r>
          </a:p>
          <a:p>
            <a:r>
              <a:rPr lang="en-US" dirty="0">
                <a:solidFill>
                  <a:prstClr val="black"/>
                </a:solidFill>
              </a:rPr>
              <a:t> </a:t>
            </a:r>
            <a:r>
              <a:rPr lang="en-US" dirty="0" smtClean="0">
                <a:solidFill>
                  <a:prstClr val="black"/>
                </a:solidFill>
              </a:rPr>
              <a:t>      (using PIG)</a:t>
            </a:r>
            <a:endParaRPr lang="en-US" dirty="0">
              <a:solidFill>
                <a:prstClr val="black"/>
              </a:solidFill>
            </a:endParaRPr>
          </a:p>
        </p:txBody>
      </p:sp>
      <p:sp>
        <p:nvSpPr>
          <p:cNvPr id="33" name="TextBox 32"/>
          <p:cNvSpPr txBox="1"/>
          <p:nvPr/>
        </p:nvSpPr>
        <p:spPr>
          <a:xfrm>
            <a:off x="9614848" y="2243531"/>
            <a:ext cx="1997800" cy="923330"/>
          </a:xfrm>
          <a:prstGeom prst="rect">
            <a:avLst/>
          </a:prstGeom>
          <a:noFill/>
        </p:spPr>
        <p:txBody>
          <a:bodyPr wrap="square" rtlCol="0">
            <a:spAutoFit/>
          </a:bodyPr>
          <a:lstStyle/>
          <a:p>
            <a:pPr algn="ctr"/>
            <a:r>
              <a:rPr lang="en-US" dirty="0" smtClean="0">
                <a:solidFill>
                  <a:prstClr val="black"/>
                </a:solidFill>
              </a:rPr>
              <a:t>Top 5 Anomalies (Genre) </a:t>
            </a:r>
          </a:p>
          <a:p>
            <a:pPr algn="ctr"/>
            <a:r>
              <a:rPr lang="en-US" dirty="0" smtClean="0">
                <a:solidFill>
                  <a:prstClr val="black"/>
                </a:solidFill>
              </a:rPr>
              <a:t>(using PIG)</a:t>
            </a:r>
            <a:endParaRPr lang="en-US" dirty="0">
              <a:solidFill>
                <a:prstClr val="black"/>
              </a:solidFill>
            </a:endParaRPr>
          </a:p>
        </p:txBody>
      </p:sp>
      <p:sp>
        <p:nvSpPr>
          <p:cNvPr id="34" name="TextBox 33"/>
          <p:cNvSpPr txBox="1"/>
          <p:nvPr/>
        </p:nvSpPr>
        <p:spPr>
          <a:xfrm>
            <a:off x="9736274" y="4053361"/>
            <a:ext cx="1997800" cy="369332"/>
          </a:xfrm>
          <a:prstGeom prst="rect">
            <a:avLst/>
          </a:prstGeom>
          <a:noFill/>
        </p:spPr>
        <p:txBody>
          <a:bodyPr wrap="square" rtlCol="0">
            <a:spAutoFit/>
          </a:bodyPr>
          <a:lstStyle/>
          <a:p>
            <a:pPr algn="ctr"/>
            <a:r>
              <a:rPr lang="en-US" dirty="0" smtClean="0">
                <a:solidFill>
                  <a:prstClr val="black"/>
                </a:solidFill>
              </a:rPr>
              <a:t>Books vs. Movies</a:t>
            </a:r>
            <a:endParaRPr lang="en-US" dirty="0">
              <a:solidFill>
                <a:prstClr val="black"/>
              </a:solidFill>
            </a:endParaRPr>
          </a:p>
        </p:txBody>
      </p:sp>
      <p:sp>
        <p:nvSpPr>
          <p:cNvPr id="35" name="TextBox 34"/>
          <p:cNvSpPr txBox="1"/>
          <p:nvPr/>
        </p:nvSpPr>
        <p:spPr>
          <a:xfrm>
            <a:off x="9826726" y="5692801"/>
            <a:ext cx="1997800" cy="646331"/>
          </a:xfrm>
          <a:prstGeom prst="rect">
            <a:avLst/>
          </a:prstGeom>
          <a:noFill/>
        </p:spPr>
        <p:txBody>
          <a:bodyPr wrap="square" rtlCol="0">
            <a:spAutoFit/>
          </a:bodyPr>
          <a:lstStyle/>
          <a:p>
            <a:pPr algn="ctr"/>
            <a:r>
              <a:rPr lang="en-US" dirty="0" smtClean="0">
                <a:solidFill>
                  <a:prstClr val="black"/>
                </a:solidFill>
              </a:rPr>
              <a:t>Books vs. Movies ( per Genre )</a:t>
            </a:r>
            <a:endParaRPr lang="en-US" dirty="0">
              <a:solidFill>
                <a:prstClr val="black"/>
              </a:solidFill>
            </a:endParaRPr>
          </a:p>
        </p:txBody>
      </p:sp>
      <p:sp>
        <p:nvSpPr>
          <p:cNvPr id="3" name="Left Brace 2"/>
          <p:cNvSpPr/>
          <p:nvPr/>
        </p:nvSpPr>
        <p:spPr>
          <a:xfrm>
            <a:off x="3190284" y="1006821"/>
            <a:ext cx="464605" cy="4879209"/>
          </a:xfrm>
          <a:prstGeom prst="leftBrace">
            <a:avLst>
              <a:gd name="adj1" fmla="val 8333"/>
              <a:gd name="adj2" fmla="val 4746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cxnSp>
        <p:nvCxnSpPr>
          <p:cNvPr id="37" name="Straight Arrow Connector 36"/>
          <p:cNvCxnSpPr/>
          <p:nvPr/>
        </p:nvCxnSpPr>
        <p:spPr>
          <a:xfrm>
            <a:off x="3546482" y="3299275"/>
            <a:ext cx="2787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3528525" y="5883605"/>
            <a:ext cx="234773" cy="2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3572516" y="1001755"/>
            <a:ext cx="234773" cy="24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Right Brace 44"/>
          <p:cNvSpPr/>
          <p:nvPr/>
        </p:nvSpPr>
        <p:spPr>
          <a:xfrm>
            <a:off x="6148266" y="843175"/>
            <a:ext cx="446649" cy="5058346"/>
          </a:xfrm>
          <a:prstGeom prst="rightBrace">
            <a:avLst/>
          </a:prstGeom>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cxnSp>
        <p:nvCxnSpPr>
          <p:cNvPr id="47" name="Curved Connector 46"/>
          <p:cNvCxnSpPr>
            <a:endCxn id="29" idx="1"/>
          </p:cNvCxnSpPr>
          <p:nvPr/>
        </p:nvCxnSpPr>
        <p:spPr>
          <a:xfrm rot="5400000" flipH="1" flipV="1">
            <a:off x="5540216" y="1901364"/>
            <a:ext cx="2238239" cy="24779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Curved Connector 48"/>
          <p:cNvCxnSpPr>
            <a:endCxn id="32" idx="1"/>
          </p:cNvCxnSpPr>
          <p:nvPr/>
        </p:nvCxnSpPr>
        <p:spPr>
          <a:xfrm rot="16200000" flipH="1">
            <a:off x="5406468" y="4769015"/>
            <a:ext cx="2361192" cy="10325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29" idx="3"/>
          </p:cNvCxnSpPr>
          <p:nvPr/>
        </p:nvCxnSpPr>
        <p:spPr>
          <a:xfrm flipV="1">
            <a:off x="8689533" y="898394"/>
            <a:ext cx="741941" cy="77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8702550" y="2444894"/>
            <a:ext cx="741941" cy="77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687063" y="4257224"/>
            <a:ext cx="741941" cy="77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8700080" y="5881174"/>
            <a:ext cx="741941" cy="77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11636807" y="682083"/>
            <a:ext cx="38985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dirty="0">
                <a:solidFill>
                  <a:prstClr val="white"/>
                </a:solidFill>
                <a:latin typeface="Zapf Dingbats"/>
                <a:ea typeface="Zapf Dingbats"/>
                <a:cs typeface="Zapf Dingbats"/>
              </a:rPr>
              <a:t>✔</a:t>
            </a:r>
            <a:endParaRPr lang="en-US" dirty="0">
              <a:solidFill>
                <a:prstClr val="white"/>
              </a:solidFill>
            </a:endParaRPr>
          </a:p>
        </p:txBody>
      </p:sp>
      <p:sp>
        <p:nvSpPr>
          <p:cNvPr id="56" name="Rectangle 55"/>
          <p:cNvSpPr/>
          <p:nvPr/>
        </p:nvSpPr>
        <p:spPr>
          <a:xfrm>
            <a:off x="11649824" y="2290543"/>
            <a:ext cx="38985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dirty="0">
                <a:solidFill>
                  <a:prstClr val="white"/>
                </a:solidFill>
                <a:latin typeface="Zapf Dingbats"/>
                <a:ea typeface="Zapf Dingbats"/>
                <a:cs typeface="Zapf Dingbats"/>
              </a:rPr>
              <a:t>✔</a:t>
            </a:r>
            <a:endParaRPr lang="en-US" dirty="0">
              <a:solidFill>
                <a:prstClr val="white"/>
              </a:solidFill>
            </a:endParaRPr>
          </a:p>
        </p:txBody>
      </p:sp>
      <p:sp>
        <p:nvSpPr>
          <p:cNvPr id="57" name="Rectangle 56"/>
          <p:cNvSpPr/>
          <p:nvPr/>
        </p:nvSpPr>
        <p:spPr>
          <a:xfrm>
            <a:off x="11680798" y="4071893"/>
            <a:ext cx="38985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dirty="0">
                <a:solidFill>
                  <a:prstClr val="white"/>
                </a:solidFill>
                <a:latin typeface="Zapf Dingbats"/>
                <a:ea typeface="Zapf Dingbats"/>
                <a:cs typeface="Zapf Dingbats"/>
              </a:rPr>
              <a:t>✔</a:t>
            </a:r>
            <a:endParaRPr lang="en-US" dirty="0">
              <a:solidFill>
                <a:prstClr val="white"/>
              </a:solidFill>
            </a:endParaRPr>
          </a:p>
        </p:txBody>
      </p:sp>
      <p:sp>
        <p:nvSpPr>
          <p:cNvPr id="58" name="Rectangle 57"/>
          <p:cNvSpPr/>
          <p:nvPr/>
        </p:nvSpPr>
        <p:spPr>
          <a:xfrm>
            <a:off x="11740276" y="5788783"/>
            <a:ext cx="38985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dirty="0">
                <a:solidFill>
                  <a:prstClr val="white"/>
                </a:solidFill>
                <a:latin typeface="Zapf Dingbats"/>
                <a:ea typeface="Zapf Dingbats"/>
                <a:cs typeface="Zapf Dingbats"/>
              </a:rPr>
              <a:t>✔</a:t>
            </a:r>
            <a:endParaRPr lang="en-US" dirty="0">
              <a:solidFill>
                <a:prstClr val="white"/>
              </a:solidFill>
            </a:endParaRPr>
          </a:p>
        </p:txBody>
      </p:sp>
    </p:spTree>
    <p:extLst>
      <p:ext uri="{BB962C8B-B14F-4D97-AF65-F5344CB8AC3E}">
        <p14:creationId xmlns:p14="http://schemas.microsoft.com/office/powerpoint/2010/main" val="253881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1308</Words>
  <Application>Microsoft Macintosh PowerPoint</Application>
  <PresentationFormat>Custom</PresentationFormat>
  <Paragraphs>171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Analytics Project  Presentation - Fall 2014</vt:lpstr>
      <vt:lpstr>Will You Watch What You Read?  </vt:lpstr>
      <vt:lpstr>Will You Watch What You Read?</vt:lpstr>
      <vt:lpstr>Will You Watch What You Read?</vt:lpstr>
      <vt:lpstr>PowerPoint Presentation</vt:lpstr>
      <vt:lpstr>PowerPoint Presentation</vt:lpstr>
      <vt:lpstr>PowerPoint Presentation</vt:lpstr>
      <vt:lpstr>PowerPoint Presentation</vt:lpstr>
      <vt:lpstr>PowerPoint Presentation</vt:lpstr>
      <vt:lpstr>Will You Watch What You Read?</vt:lpstr>
      <vt:lpstr>Will You Watch What You Read?</vt:lpstr>
      <vt:lpstr>Will You Watch What You Read?</vt:lpstr>
      <vt:lpstr>Will You Watch What You Read?</vt:lpstr>
      <vt:lpstr>Will You Watch What You Read?</vt:lpstr>
      <vt:lpstr>Will You Watch What You Read?</vt:lpstr>
      <vt:lpstr>Will You Watch What You Read?</vt:lpstr>
      <vt:lpstr>Will You Watch What You Read?</vt:lpstr>
      <vt:lpstr>Will You Watch What You Read?</vt:lpstr>
      <vt:lpstr>Will You Watch What You Read?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2014-11-28T17:09:10Z</dcterms:created>
  <dcterms:modified xsi:type="dcterms:W3CDTF">2014-12-11T23:43:22Z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